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33"/>
  </p:notesMasterIdLst>
  <p:sldIdLst>
    <p:sldId id="300" r:id="rId2"/>
    <p:sldId id="257" r:id="rId3"/>
    <p:sldId id="319" r:id="rId4"/>
    <p:sldId id="301" r:id="rId5"/>
    <p:sldId id="258" r:id="rId6"/>
    <p:sldId id="320" r:id="rId7"/>
    <p:sldId id="336" r:id="rId8"/>
    <p:sldId id="323" r:id="rId9"/>
    <p:sldId id="266" r:id="rId10"/>
    <p:sldId id="261" r:id="rId11"/>
    <p:sldId id="325" r:id="rId12"/>
    <p:sldId id="307" r:id="rId13"/>
    <p:sldId id="311" r:id="rId14"/>
    <p:sldId id="326" r:id="rId15"/>
    <p:sldId id="304" r:id="rId16"/>
    <p:sldId id="260" r:id="rId17"/>
    <p:sldId id="327" r:id="rId18"/>
    <p:sldId id="328" r:id="rId19"/>
    <p:sldId id="305" r:id="rId20"/>
    <p:sldId id="329" r:id="rId21"/>
    <p:sldId id="330" r:id="rId22"/>
    <p:sldId id="314" r:id="rId23"/>
    <p:sldId id="312" r:id="rId24"/>
    <p:sldId id="315" r:id="rId25"/>
    <p:sldId id="313" r:id="rId26"/>
    <p:sldId id="316" r:id="rId27"/>
    <p:sldId id="334" r:id="rId28"/>
    <p:sldId id="317" r:id="rId29"/>
    <p:sldId id="335" r:id="rId30"/>
    <p:sldId id="263" r:id="rId31"/>
    <p:sldId id="318" r:id="rId32"/>
  </p:sldIdLst>
  <p:sldSz cx="9144000" cy="5143500" type="screen16x9"/>
  <p:notesSz cx="6858000" cy="9144000"/>
  <p:embeddedFontLst>
    <p:embeddedFont>
      <p:font typeface="Baloo 2" panose="020B0604020202020204" charset="0"/>
      <p:regular r:id="rId34"/>
      <p:bold r:id="rId35"/>
    </p:embeddedFont>
    <p:embeddedFont>
      <p:font typeface="Pangolin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49"/>
    <a:srgbClr val="FCD324"/>
    <a:srgbClr val="A0D44C"/>
    <a:srgbClr val="FEB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86F335-226B-4B77-BD3B-139DDB1580EE}">
  <a:tblStyle styleId="{4286F335-226B-4B77-BD3B-139DDB1580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4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8d033f30a9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8d033f30a9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8c30da526c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8c30da526c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8c30da526c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8c30da526c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4455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102" name="Google Shape;102;p1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5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4" hasCustomPrompt="1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7" hasCustomPrompt="1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 flipH="1">
            <a:off x="-32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7"/>
          <p:cNvSpPr/>
          <p:nvPr/>
        </p:nvSpPr>
        <p:spPr>
          <a:xfrm rot="10800000" flipH="1">
            <a:off x="8216068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ubTitle" idx="1"/>
          </p:nvPr>
        </p:nvSpPr>
        <p:spPr>
          <a:xfrm>
            <a:off x="172297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2"/>
          </p:nvPr>
        </p:nvSpPr>
        <p:spPr>
          <a:xfrm>
            <a:off x="172297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3"/>
          </p:nvPr>
        </p:nvSpPr>
        <p:spPr>
          <a:xfrm>
            <a:off x="513502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4"/>
          </p:nvPr>
        </p:nvSpPr>
        <p:spPr>
          <a:xfrm>
            <a:off x="513502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5"/>
          </p:nvPr>
        </p:nvSpPr>
        <p:spPr>
          <a:xfrm>
            <a:off x="172297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6"/>
          </p:nvPr>
        </p:nvSpPr>
        <p:spPr>
          <a:xfrm>
            <a:off x="172297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7"/>
          </p:nvPr>
        </p:nvSpPr>
        <p:spPr>
          <a:xfrm>
            <a:off x="513502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8"/>
          </p:nvPr>
        </p:nvSpPr>
        <p:spPr>
          <a:xfrm>
            <a:off x="513502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/>
          <p:nvPr/>
        </p:nvSpPr>
        <p:spPr>
          <a:xfrm rot="-5400000">
            <a:off x="3374330" y="-774600"/>
            <a:ext cx="2398120" cy="9251780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/>
          <p:nvPr/>
        </p:nvSpPr>
        <p:spPr>
          <a:xfrm rot="-5400000">
            <a:off x="3374368" y="-628988"/>
            <a:ext cx="2398120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8"/>
          <p:cNvSpPr/>
          <p:nvPr/>
        </p:nvSpPr>
        <p:spPr>
          <a:xfrm rot="-5400000">
            <a:off x="4141099" y="-4140994"/>
            <a:ext cx="858319" cy="9140317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1"/>
          </p:nvPr>
        </p:nvSpPr>
        <p:spPr>
          <a:xfrm>
            <a:off x="7131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ubTitle" idx="2"/>
          </p:nvPr>
        </p:nvSpPr>
        <p:spPr>
          <a:xfrm>
            <a:off x="7131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3"/>
          </p:nvPr>
        </p:nvSpPr>
        <p:spPr>
          <a:xfrm>
            <a:off x="33558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ubTitle" idx="4"/>
          </p:nvPr>
        </p:nvSpPr>
        <p:spPr>
          <a:xfrm>
            <a:off x="33558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5"/>
          </p:nvPr>
        </p:nvSpPr>
        <p:spPr>
          <a:xfrm>
            <a:off x="59985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6"/>
          </p:nvPr>
        </p:nvSpPr>
        <p:spPr>
          <a:xfrm>
            <a:off x="59985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ubTitle" idx="7"/>
          </p:nvPr>
        </p:nvSpPr>
        <p:spPr>
          <a:xfrm>
            <a:off x="7131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ubTitle" idx="8"/>
          </p:nvPr>
        </p:nvSpPr>
        <p:spPr>
          <a:xfrm>
            <a:off x="7131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ubTitle" idx="9"/>
          </p:nvPr>
        </p:nvSpPr>
        <p:spPr>
          <a:xfrm>
            <a:off x="33558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13"/>
          </p:nvPr>
        </p:nvSpPr>
        <p:spPr>
          <a:xfrm>
            <a:off x="33558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14"/>
          </p:nvPr>
        </p:nvSpPr>
        <p:spPr>
          <a:xfrm>
            <a:off x="59985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15"/>
          </p:nvPr>
        </p:nvSpPr>
        <p:spPr>
          <a:xfrm>
            <a:off x="59985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0"/>
          <p:cNvGrpSpPr/>
          <p:nvPr/>
        </p:nvGrpSpPr>
        <p:grpSpPr>
          <a:xfrm flipH="1">
            <a:off x="2222281" y="-105"/>
            <a:ext cx="6921666" cy="3144780"/>
            <a:chOff x="1367050" y="3059225"/>
            <a:chExt cx="1407100" cy="848450"/>
          </a:xfrm>
        </p:grpSpPr>
        <p:sp>
          <p:nvSpPr>
            <p:cNvPr id="65" name="Google Shape;65;p10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10"/>
          <p:cNvSpPr/>
          <p:nvPr/>
        </p:nvSpPr>
        <p:spPr>
          <a:xfrm flipH="1">
            <a:off x="37" y="4099275"/>
            <a:ext cx="2044566" cy="104428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5814700" y="448056"/>
            <a:ext cx="2560200" cy="19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40DD77-4EDF-4FE5-AB06-0B656BCE627A}"/>
              </a:ext>
            </a:extLst>
          </p:cNvPr>
          <p:cNvSpPr txBox="1"/>
          <p:nvPr/>
        </p:nvSpPr>
        <p:spPr>
          <a:xfrm>
            <a:off x="84667" y="1848475"/>
            <a:ext cx="89746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3849"/>
                </a:solidFill>
              </a:rPr>
              <a:t>CHÀO MỪNG CÁC EM ĐẾN VỚI BUỔI HỌC NGÀY HÔM NAY!</a:t>
            </a:r>
          </a:p>
        </p:txBody>
      </p:sp>
      <p:sp>
        <p:nvSpPr>
          <p:cNvPr id="5" name="Google Shape;196;p25">
            <a:extLst>
              <a:ext uri="{FF2B5EF4-FFF2-40B4-BE49-F238E27FC236}">
                <a16:creationId xmlns:a16="http://schemas.microsoft.com/office/drawing/2014/main" id="{24BE789E-1293-47FE-946D-D403DFC6C86A}"/>
              </a:ext>
            </a:extLst>
          </p:cNvPr>
          <p:cNvSpPr/>
          <p:nvPr/>
        </p:nvSpPr>
        <p:spPr>
          <a:xfrm>
            <a:off x="6308941" y="123832"/>
            <a:ext cx="1842000" cy="176181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" name="Google Shape;221;p25">
            <a:extLst>
              <a:ext uri="{FF2B5EF4-FFF2-40B4-BE49-F238E27FC236}">
                <a16:creationId xmlns:a16="http://schemas.microsoft.com/office/drawing/2014/main" id="{9885C9DB-F372-4CD5-A6C6-FA95E657E752}"/>
              </a:ext>
            </a:extLst>
          </p:cNvPr>
          <p:cNvGrpSpPr/>
          <p:nvPr/>
        </p:nvGrpSpPr>
        <p:grpSpPr>
          <a:xfrm>
            <a:off x="6625086" y="554257"/>
            <a:ext cx="1209710" cy="868999"/>
            <a:chOff x="4582100" y="3095150"/>
            <a:chExt cx="581650" cy="417350"/>
          </a:xfrm>
        </p:grpSpPr>
        <p:sp>
          <p:nvSpPr>
            <p:cNvPr id="7" name="Google Shape;222;p25">
              <a:extLst>
                <a:ext uri="{FF2B5EF4-FFF2-40B4-BE49-F238E27FC236}">
                  <a16:creationId xmlns:a16="http://schemas.microsoft.com/office/drawing/2014/main" id="{5D3B7DB9-F9FB-4D4F-A7C8-CEFADF5E326F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23;p25">
              <a:extLst>
                <a:ext uri="{FF2B5EF4-FFF2-40B4-BE49-F238E27FC236}">
                  <a16:creationId xmlns:a16="http://schemas.microsoft.com/office/drawing/2014/main" id="{8D8A6F87-1F7A-43BF-8BBA-2B51A0FAE365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24;p25">
              <a:extLst>
                <a:ext uri="{FF2B5EF4-FFF2-40B4-BE49-F238E27FC236}">
                  <a16:creationId xmlns:a16="http://schemas.microsoft.com/office/drawing/2014/main" id="{2B728F69-6BFB-4C37-9A05-789C1873193E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25;p25">
              <a:extLst>
                <a:ext uri="{FF2B5EF4-FFF2-40B4-BE49-F238E27FC236}">
                  <a16:creationId xmlns:a16="http://schemas.microsoft.com/office/drawing/2014/main" id="{819A31F9-D18B-4CA2-9337-2A91E4675154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26;p25">
              <a:extLst>
                <a:ext uri="{FF2B5EF4-FFF2-40B4-BE49-F238E27FC236}">
                  <a16:creationId xmlns:a16="http://schemas.microsoft.com/office/drawing/2014/main" id="{55C59DCA-271A-41CE-94FD-9BEEF01ACD5C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27;p25">
              <a:extLst>
                <a:ext uri="{FF2B5EF4-FFF2-40B4-BE49-F238E27FC236}">
                  <a16:creationId xmlns:a16="http://schemas.microsoft.com/office/drawing/2014/main" id="{E2DBD4E9-0CCF-4653-8C15-266B2E4E3F8E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28;p25">
              <a:extLst>
                <a:ext uri="{FF2B5EF4-FFF2-40B4-BE49-F238E27FC236}">
                  <a16:creationId xmlns:a16="http://schemas.microsoft.com/office/drawing/2014/main" id="{D7A95C92-CBF7-48D7-B909-4156FDE09A99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29;p25">
              <a:extLst>
                <a:ext uri="{FF2B5EF4-FFF2-40B4-BE49-F238E27FC236}">
                  <a16:creationId xmlns:a16="http://schemas.microsoft.com/office/drawing/2014/main" id="{9B4A7CBC-B1F8-4EA2-B783-ADC7D4D60FA0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30;p25">
              <a:extLst>
                <a:ext uri="{FF2B5EF4-FFF2-40B4-BE49-F238E27FC236}">
                  <a16:creationId xmlns:a16="http://schemas.microsoft.com/office/drawing/2014/main" id="{91826FE3-FD34-4DE9-89A2-D8BBF10072BA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1;p25">
              <a:extLst>
                <a:ext uri="{FF2B5EF4-FFF2-40B4-BE49-F238E27FC236}">
                  <a16:creationId xmlns:a16="http://schemas.microsoft.com/office/drawing/2014/main" id="{8AAAAFA9-9C94-4707-A8AE-91C3C9D56331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32;p25">
              <a:extLst>
                <a:ext uri="{FF2B5EF4-FFF2-40B4-BE49-F238E27FC236}">
                  <a16:creationId xmlns:a16="http://schemas.microsoft.com/office/drawing/2014/main" id="{F4E2791F-C469-4090-9958-A8D6091491D4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3;p25">
              <a:extLst>
                <a:ext uri="{FF2B5EF4-FFF2-40B4-BE49-F238E27FC236}">
                  <a16:creationId xmlns:a16="http://schemas.microsoft.com/office/drawing/2014/main" id="{BAE94F41-B100-42F6-8C1D-5EF03B2FA898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4;p25">
              <a:extLst>
                <a:ext uri="{FF2B5EF4-FFF2-40B4-BE49-F238E27FC236}">
                  <a16:creationId xmlns:a16="http://schemas.microsoft.com/office/drawing/2014/main" id="{38395C17-093A-40F1-A421-CF4188B99487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5;p25">
              <a:extLst>
                <a:ext uri="{FF2B5EF4-FFF2-40B4-BE49-F238E27FC236}">
                  <a16:creationId xmlns:a16="http://schemas.microsoft.com/office/drawing/2014/main" id="{91B74D93-3087-400C-B092-C9D065544F80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6;p25">
              <a:extLst>
                <a:ext uri="{FF2B5EF4-FFF2-40B4-BE49-F238E27FC236}">
                  <a16:creationId xmlns:a16="http://schemas.microsoft.com/office/drawing/2014/main" id="{7A94DCB4-B793-4650-89D8-907BBAC305BD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7;p25">
              <a:extLst>
                <a:ext uri="{FF2B5EF4-FFF2-40B4-BE49-F238E27FC236}">
                  <a16:creationId xmlns:a16="http://schemas.microsoft.com/office/drawing/2014/main" id="{734CDF3B-9F86-4286-B058-2CFB17ED6CF7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8;p25">
              <a:extLst>
                <a:ext uri="{FF2B5EF4-FFF2-40B4-BE49-F238E27FC236}">
                  <a16:creationId xmlns:a16="http://schemas.microsoft.com/office/drawing/2014/main" id="{D1A1AB91-C80A-4EC1-B8D3-69FEE6EE38FE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9;p25">
              <a:extLst>
                <a:ext uri="{FF2B5EF4-FFF2-40B4-BE49-F238E27FC236}">
                  <a16:creationId xmlns:a16="http://schemas.microsoft.com/office/drawing/2014/main" id="{D2EC521E-C31D-41D7-8971-542DDC8F4D3F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0;p25">
              <a:extLst>
                <a:ext uri="{FF2B5EF4-FFF2-40B4-BE49-F238E27FC236}">
                  <a16:creationId xmlns:a16="http://schemas.microsoft.com/office/drawing/2014/main" id="{25F1180C-4090-465C-9230-DF6D866FA521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1;p25">
              <a:extLst>
                <a:ext uri="{FF2B5EF4-FFF2-40B4-BE49-F238E27FC236}">
                  <a16:creationId xmlns:a16="http://schemas.microsoft.com/office/drawing/2014/main" id="{10D03C8C-F1E7-4FB8-B6AF-651F86B23C41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2;p25">
              <a:extLst>
                <a:ext uri="{FF2B5EF4-FFF2-40B4-BE49-F238E27FC236}">
                  <a16:creationId xmlns:a16="http://schemas.microsoft.com/office/drawing/2014/main" id="{CFB6D3D3-0D74-4B38-86F2-D82C4A012ED4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3;p25">
              <a:extLst>
                <a:ext uri="{FF2B5EF4-FFF2-40B4-BE49-F238E27FC236}">
                  <a16:creationId xmlns:a16="http://schemas.microsoft.com/office/drawing/2014/main" id="{D822E364-69F0-4A48-BA2A-A27713D8CA12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4;p25">
              <a:extLst>
                <a:ext uri="{FF2B5EF4-FFF2-40B4-BE49-F238E27FC236}">
                  <a16:creationId xmlns:a16="http://schemas.microsoft.com/office/drawing/2014/main" id="{3DF15D8F-EA79-45F2-B3A3-6D2DC1EEA290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5;p25">
              <a:extLst>
                <a:ext uri="{FF2B5EF4-FFF2-40B4-BE49-F238E27FC236}">
                  <a16:creationId xmlns:a16="http://schemas.microsoft.com/office/drawing/2014/main" id="{5C7401F8-59C9-40F1-8496-52E74CB78D57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252;p25">
            <a:extLst>
              <a:ext uri="{FF2B5EF4-FFF2-40B4-BE49-F238E27FC236}">
                <a16:creationId xmlns:a16="http://schemas.microsoft.com/office/drawing/2014/main" id="{BC91B726-BCB7-488B-ABB3-EE2F81F751E4}"/>
              </a:ext>
            </a:extLst>
          </p:cNvPr>
          <p:cNvGrpSpPr/>
          <p:nvPr/>
        </p:nvGrpSpPr>
        <p:grpSpPr>
          <a:xfrm>
            <a:off x="5778451" y="550553"/>
            <a:ext cx="658159" cy="552409"/>
            <a:chOff x="751275" y="1814050"/>
            <a:chExt cx="233675" cy="215525"/>
          </a:xfrm>
        </p:grpSpPr>
        <p:sp>
          <p:nvSpPr>
            <p:cNvPr id="32" name="Google Shape;253;p25">
              <a:extLst>
                <a:ext uri="{FF2B5EF4-FFF2-40B4-BE49-F238E27FC236}">
                  <a16:creationId xmlns:a16="http://schemas.microsoft.com/office/drawing/2014/main" id="{C1D6C62A-F5D9-4F7C-8546-F0AC16B55F90}"/>
                </a:ext>
              </a:extLst>
            </p:cNvPr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54;p25">
              <a:extLst>
                <a:ext uri="{FF2B5EF4-FFF2-40B4-BE49-F238E27FC236}">
                  <a16:creationId xmlns:a16="http://schemas.microsoft.com/office/drawing/2014/main" id="{39BADF09-2D88-4C66-9E46-DF5F0A31690D}"/>
                </a:ext>
              </a:extLst>
            </p:cNvPr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55;p25">
              <a:extLst>
                <a:ext uri="{FF2B5EF4-FFF2-40B4-BE49-F238E27FC236}">
                  <a16:creationId xmlns:a16="http://schemas.microsoft.com/office/drawing/2014/main" id="{B90B597E-AC0D-44FE-8B6C-071953268AD5}"/>
                </a:ext>
              </a:extLst>
            </p:cNvPr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6;p25">
              <a:extLst>
                <a:ext uri="{FF2B5EF4-FFF2-40B4-BE49-F238E27FC236}">
                  <a16:creationId xmlns:a16="http://schemas.microsoft.com/office/drawing/2014/main" id="{CBAFC919-D2FD-4661-A684-815CCF64B3B3}"/>
                </a:ext>
              </a:extLst>
            </p:cNvPr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7;p25">
              <a:extLst>
                <a:ext uri="{FF2B5EF4-FFF2-40B4-BE49-F238E27FC236}">
                  <a16:creationId xmlns:a16="http://schemas.microsoft.com/office/drawing/2014/main" id="{CEE76107-57E0-4D55-B2D5-D94342C12AF9}"/>
                </a:ext>
              </a:extLst>
            </p:cNvPr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246;p25">
            <a:extLst>
              <a:ext uri="{FF2B5EF4-FFF2-40B4-BE49-F238E27FC236}">
                <a16:creationId xmlns:a16="http://schemas.microsoft.com/office/drawing/2014/main" id="{CB4004E0-0ACF-4227-A1DB-20FCB3EC1339}"/>
              </a:ext>
            </a:extLst>
          </p:cNvPr>
          <p:cNvGrpSpPr/>
          <p:nvPr/>
        </p:nvGrpSpPr>
        <p:grpSpPr>
          <a:xfrm>
            <a:off x="6361373" y="85979"/>
            <a:ext cx="492116" cy="446712"/>
            <a:chOff x="712875" y="2205450"/>
            <a:chExt cx="233675" cy="215550"/>
          </a:xfrm>
        </p:grpSpPr>
        <p:sp>
          <p:nvSpPr>
            <p:cNvPr id="38" name="Google Shape;247;p25">
              <a:extLst>
                <a:ext uri="{FF2B5EF4-FFF2-40B4-BE49-F238E27FC236}">
                  <a16:creationId xmlns:a16="http://schemas.microsoft.com/office/drawing/2014/main" id="{BF1D0AC9-45A3-43B8-88BF-3AF0B10E454A}"/>
                </a:ext>
              </a:extLst>
            </p:cNvPr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8;p25">
              <a:extLst>
                <a:ext uri="{FF2B5EF4-FFF2-40B4-BE49-F238E27FC236}">
                  <a16:creationId xmlns:a16="http://schemas.microsoft.com/office/drawing/2014/main" id="{6907A03A-B8FA-4618-9DA5-91549C6CC5F7}"/>
                </a:ext>
              </a:extLst>
            </p:cNvPr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49;p25">
              <a:extLst>
                <a:ext uri="{FF2B5EF4-FFF2-40B4-BE49-F238E27FC236}">
                  <a16:creationId xmlns:a16="http://schemas.microsoft.com/office/drawing/2014/main" id="{0EABFC2A-EAA7-47CC-B8B4-D1C7D7287806}"/>
                </a:ext>
              </a:extLst>
            </p:cNvPr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0;p25">
              <a:extLst>
                <a:ext uri="{FF2B5EF4-FFF2-40B4-BE49-F238E27FC236}">
                  <a16:creationId xmlns:a16="http://schemas.microsoft.com/office/drawing/2014/main" id="{9382AA99-DE43-4D7D-97BC-D06634FDF439}"/>
                </a:ext>
              </a:extLst>
            </p:cNvPr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1;p25">
              <a:extLst>
                <a:ext uri="{FF2B5EF4-FFF2-40B4-BE49-F238E27FC236}">
                  <a16:creationId xmlns:a16="http://schemas.microsoft.com/office/drawing/2014/main" id="{0AF14C94-DDAF-4F0E-9D73-627B6DBD3ADD}"/>
                </a:ext>
              </a:extLst>
            </p:cNvPr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258;p25">
            <a:extLst>
              <a:ext uri="{FF2B5EF4-FFF2-40B4-BE49-F238E27FC236}">
                <a16:creationId xmlns:a16="http://schemas.microsoft.com/office/drawing/2014/main" id="{3129F1F2-588F-4D0C-9F69-A9C9AF9A5FDC}"/>
              </a:ext>
            </a:extLst>
          </p:cNvPr>
          <p:cNvGrpSpPr/>
          <p:nvPr/>
        </p:nvGrpSpPr>
        <p:grpSpPr>
          <a:xfrm>
            <a:off x="7834796" y="130415"/>
            <a:ext cx="858051" cy="617353"/>
            <a:chOff x="6075750" y="3009125"/>
            <a:chExt cx="550400" cy="463175"/>
          </a:xfrm>
        </p:grpSpPr>
        <p:sp>
          <p:nvSpPr>
            <p:cNvPr id="44" name="Google Shape;259;p25">
              <a:extLst>
                <a:ext uri="{FF2B5EF4-FFF2-40B4-BE49-F238E27FC236}">
                  <a16:creationId xmlns:a16="http://schemas.microsoft.com/office/drawing/2014/main" id="{450FA08E-B732-4215-9BC0-7C0B30C35A76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60;p25">
              <a:extLst>
                <a:ext uri="{FF2B5EF4-FFF2-40B4-BE49-F238E27FC236}">
                  <a16:creationId xmlns:a16="http://schemas.microsoft.com/office/drawing/2014/main" id="{44BFA00B-1E14-435A-B2D8-B638EDC7E617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1;p25">
              <a:extLst>
                <a:ext uri="{FF2B5EF4-FFF2-40B4-BE49-F238E27FC236}">
                  <a16:creationId xmlns:a16="http://schemas.microsoft.com/office/drawing/2014/main" id="{8ACCCF4E-EF08-440A-AB78-C27DF6A6B78E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62;p25">
              <a:extLst>
                <a:ext uri="{FF2B5EF4-FFF2-40B4-BE49-F238E27FC236}">
                  <a16:creationId xmlns:a16="http://schemas.microsoft.com/office/drawing/2014/main" id="{6C6CFF61-9AC6-46FB-893A-8EA18FC8CDF4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63;p25">
              <a:extLst>
                <a:ext uri="{FF2B5EF4-FFF2-40B4-BE49-F238E27FC236}">
                  <a16:creationId xmlns:a16="http://schemas.microsoft.com/office/drawing/2014/main" id="{B125C20F-56B0-40DC-97A8-C701D210E87D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4;p25">
              <a:extLst>
                <a:ext uri="{FF2B5EF4-FFF2-40B4-BE49-F238E27FC236}">
                  <a16:creationId xmlns:a16="http://schemas.microsoft.com/office/drawing/2014/main" id="{90BB0F45-E32F-49CF-8D40-93D2366FC749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65;p25">
              <a:extLst>
                <a:ext uri="{FF2B5EF4-FFF2-40B4-BE49-F238E27FC236}">
                  <a16:creationId xmlns:a16="http://schemas.microsoft.com/office/drawing/2014/main" id="{9F76519D-645A-4689-91EE-2135B209ED83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66;p25">
              <a:extLst>
                <a:ext uri="{FF2B5EF4-FFF2-40B4-BE49-F238E27FC236}">
                  <a16:creationId xmlns:a16="http://schemas.microsoft.com/office/drawing/2014/main" id="{974E3F42-72DC-4584-A224-819CCE430D3B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267;p25">
            <a:extLst>
              <a:ext uri="{FF2B5EF4-FFF2-40B4-BE49-F238E27FC236}">
                <a16:creationId xmlns:a16="http://schemas.microsoft.com/office/drawing/2014/main" id="{19515793-666D-49F7-92A9-6940F9535385}"/>
              </a:ext>
            </a:extLst>
          </p:cNvPr>
          <p:cNvGrpSpPr/>
          <p:nvPr/>
        </p:nvGrpSpPr>
        <p:grpSpPr>
          <a:xfrm rot="20852198">
            <a:off x="653296" y="3824831"/>
            <a:ext cx="975516" cy="936649"/>
            <a:chOff x="3885600" y="2960625"/>
            <a:chExt cx="470600" cy="451850"/>
          </a:xfrm>
        </p:grpSpPr>
        <p:sp>
          <p:nvSpPr>
            <p:cNvPr id="53" name="Google Shape;268;p25">
              <a:extLst>
                <a:ext uri="{FF2B5EF4-FFF2-40B4-BE49-F238E27FC236}">
                  <a16:creationId xmlns:a16="http://schemas.microsoft.com/office/drawing/2014/main" id="{636BA523-3CD8-47E7-A64E-857F96153DE2}"/>
                </a:ext>
              </a:extLst>
            </p:cNvPr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69;p25">
              <a:extLst>
                <a:ext uri="{FF2B5EF4-FFF2-40B4-BE49-F238E27FC236}">
                  <a16:creationId xmlns:a16="http://schemas.microsoft.com/office/drawing/2014/main" id="{A4BE3B94-FB9B-4350-876F-EA39FD893043}"/>
                </a:ext>
              </a:extLst>
            </p:cNvPr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0;p25">
              <a:extLst>
                <a:ext uri="{FF2B5EF4-FFF2-40B4-BE49-F238E27FC236}">
                  <a16:creationId xmlns:a16="http://schemas.microsoft.com/office/drawing/2014/main" id="{3C3186C5-0DF3-4B9B-A67C-2C05BE8A8CE0}"/>
                </a:ext>
              </a:extLst>
            </p:cNvPr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;p25">
              <a:extLst>
                <a:ext uri="{FF2B5EF4-FFF2-40B4-BE49-F238E27FC236}">
                  <a16:creationId xmlns:a16="http://schemas.microsoft.com/office/drawing/2014/main" id="{053BF873-0435-4B81-9932-C56789C1DFA5}"/>
                </a:ext>
              </a:extLst>
            </p:cNvPr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2;p25">
              <a:extLst>
                <a:ext uri="{FF2B5EF4-FFF2-40B4-BE49-F238E27FC236}">
                  <a16:creationId xmlns:a16="http://schemas.microsoft.com/office/drawing/2014/main" id="{D2333090-7C4A-4225-B552-714F13192DA4}"/>
                </a:ext>
              </a:extLst>
            </p:cNvPr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201;p25">
            <a:extLst>
              <a:ext uri="{FF2B5EF4-FFF2-40B4-BE49-F238E27FC236}">
                <a16:creationId xmlns:a16="http://schemas.microsoft.com/office/drawing/2014/main" id="{B2C6D9E2-E3C0-4262-88A3-5881C518A762}"/>
              </a:ext>
            </a:extLst>
          </p:cNvPr>
          <p:cNvGrpSpPr/>
          <p:nvPr/>
        </p:nvGrpSpPr>
        <p:grpSpPr>
          <a:xfrm rot="1543543">
            <a:off x="1674338" y="3305483"/>
            <a:ext cx="508793" cy="862677"/>
            <a:chOff x="656025" y="2751350"/>
            <a:chExt cx="311375" cy="629275"/>
          </a:xfrm>
        </p:grpSpPr>
        <p:sp>
          <p:nvSpPr>
            <p:cNvPr id="59" name="Google Shape;202;p25">
              <a:extLst>
                <a:ext uri="{FF2B5EF4-FFF2-40B4-BE49-F238E27FC236}">
                  <a16:creationId xmlns:a16="http://schemas.microsoft.com/office/drawing/2014/main" id="{EF9FF1FF-C1BF-4373-B76E-F276CDD899DD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03;p25">
              <a:extLst>
                <a:ext uri="{FF2B5EF4-FFF2-40B4-BE49-F238E27FC236}">
                  <a16:creationId xmlns:a16="http://schemas.microsoft.com/office/drawing/2014/main" id="{B55AC8ED-4E7A-4F04-957E-666209E75BC5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04;p25">
              <a:extLst>
                <a:ext uri="{FF2B5EF4-FFF2-40B4-BE49-F238E27FC236}">
                  <a16:creationId xmlns:a16="http://schemas.microsoft.com/office/drawing/2014/main" id="{7771B8CA-CADC-4191-9A4A-374E699D7EB1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05;p25">
              <a:extLst>
                <a:ext uri="{FF2B5EF4-FFF2-40B4-BE49-F238E27FC236}">
                  <a16:creationId xmlns:a16="http://schemas.microsoft.com/office/drawing/2014/main" id="{424925A1-EECA-4EFC-BEE5-1CC917BDD7D6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06;p25">
              <a:extLst>
                <a:ext uri="{FF2B5EF4-FFF2-40B4-BE49-F238E27FC236}">
                  <a16:creationId xmlns:a16="http://schemas.microsoft.com/office/drawing/2014/main" id="{DC2A718C-8483-4044-9C3C-4CB126BF8FF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07;p25">
              <a:extLst>
                <a:ext uri="{FF2B5EF4-FFF2-40B4-BE49-F238E27FC236}">
                  <a16:creationId xmlns:a16="http://schemas.microsoft.com/office/drawing/2014/main" id="{B854F2F9-4D0D-4E23-94DC-882488A11E0A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08;p25">
              <a:extLst>
                <a:ext uri="{FF2B5EF4-FFF2-40B4-BE49-F238E27FC236}">
                  <a16:creationId xmlns:a16="http://schemas.microsoft.com/office/drawing/2014/main" id="{83427FBB-E5F2-400F-AA9B-0118CB8AB1F3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09;p25">
              <a:extLst>
                <a:ext uri="{FF2B5EF4-FFF2-40B4-BE49-F238E27FC236}">
                  <a16:creationId xmlns:a16="http://schemas.microsoft.com/office/drawing/2014/main" id="{8938AE3B-5051-4706-8A43-C52947C5BA86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10;p25">
              <a:extLst>
                <a:ext uri="{FF2B5EF4-FFF2-40B4-BE49-F238E27FC236}">
                  <a16:creationId xmlns:a16="http://schemas.microsoft.com/office/drawing/2014/main" id="{6A9BC6E3-C031-441B-AAA7-E67A7959D4E3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11;p25">
              <a:extLst>
                <a:ext uri="{FF2B5EF4-FFF2-40B4-BE49-F238E27FC236}">
                  <a16:creationId xmlns:a16="http://schemas.microsoft.com/office/drawing/2014/main" id="{EAF02E81-65E2-4135-84A2-C05B4B3E59A2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3855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A64CC50-FFF5-4F58-B92E-FF93B4F85C91}"/>
              </a:ext>
            </a:extLst>
          </p:cNvPr>
          <p:cNvSpPr txBox="1"/>
          <p:nvPr/>
        </p:nvSpPr>
        <p:spPr>
          <a:xfrm>
            <a:off x="78443" y="871208"/>
            <a:ext cx="8987114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3849"/>
                </a:solidFill>
              </a:rPr>
              <a:t>- </a:t>
            </a:r>
            <a:r>
              <a:rPr lang="vi-VN" sz="2200" dirty="0">
                <a:solidFill>
                  <a:srgbClr val="003849"/>
                </a:solidFill>
              </a:rPr>
              <a:t>Hệ thống phân loại </a:t>
            </a:r>
            <a:r>
              <a:rPr lang="en-US" sz="2200" dirty="0" err="1">
                <a:solidFill>
                  <a:srgbClr val="003849"/>
                </a:solidFill>
              </a:rPr>
              <a:t>sinh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vật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vi-VN" sz="2200" dirty="0">
                <a:solidFill>
                  <a:srgbClr val="003849"/>
                </a:solidFill>
              </a:rPr>
              <a:t>là hệ thống phân loại cơ bản, có thể phân chia thành các mức khác nhau.</a:t>
            </a:r>
            <a:endParaRPr lang="en-US" sz="2200" dirty="0">
              <a:solidFill>
                <a:srgbClr val="003849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3849"/>
                </a:solidFill>
              </a:rPr>
              <a:t>- </a:t>
            </a:r>
            <a:r>
              <a:rPr lang="vi-VN" sz="2200" dirty="0">
                <a:solidFill>
                  <a:srgbClr val="003849"/>
                </a:solidFill>
              </a:rPr>
              <a:t>Sinh vật được phân loại thành các đơn vị khác nhau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từ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thấp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đến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cao</a:t>
            </a:r>
            <a:r>
              <a:rPr lang="vi-VN" sz="2200" dirty="0">
                <a:solidFill>
                  <a:srgbClr val="003849"/>
                </a:solidFill>
              </a:rPr>
              <a:t>:</a:t>
            </a:r>
            <a:endParaRPr lang="en-US" sz="2200" dirty="0">
              <a:solidFill>
                <a:srgbClr val="003849"/>
              </a:solidFill>
            </a:endParaRPr>
          </a:p>
        </p:txBody>
      </p:sp>
      <p:sp>
        <p:nvSpPr>
          <p:cNvPr id="7" name="Google Shape;295;p27">
            <a:extLst>
              <a:ext uri="{FF2B5EF4-FFF2-40B4-BE49-F238E27FC236}">
                <a16:creationId xmlns:a16="http://schemas.microsoft.com/office/drawing/2014/main" id="{0EDBFEAE-8C00-436F-8A15-9D060B075E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00" y="235484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3849"/>
                </a:solidFill>
                <a:latin typeface="+mj-lt"/>
              </a:rPr>
              <a:t>II. HỆ THỐNG PHÂN LOẠI SINH VẬT</a:t>
            </a:r>
            <a:endParaRPr sz="3000" dirty="0">
              <a:solidFill>
                <a:srgbClr val="003849"/>
              </a:solidFill>
              <a:latin typeface="+mj-lt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D6320E6-BCE1-4F84-8E24-9B182829417F}"/>
              </a:ext>
            </a:extLst>
          </p:cNvPr>
          <p:cNvSpPr/>
          <p:nvPr/>
        </p:nvSpPr>
        <p:spPr>
          <a:xfrm>
            <a:off x="1345934" y="2668384"/>
            <a:ext cx="1230489" cy="716599"/>
          </a:xfrm>
          <a:prstGeom prst="roundRect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Loài</a:t>
            </a:r>
            <a:endParaRPr lang="en-US" sz="2200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139AEF5-33D9-465E-81B7-44C9BB7C731A}"/>
              </a:ext>
            </a:extLst>
          </p:cNvPr>
          <p:cNvCxnSpPr>
            <a:cxnSpLocks/>
          </p:cNvCxnSpPr>
          <p:nvPr/>
        </p:nvCxnSpPr>
        <p:spPr>
          <a:xfrm>
            <a:off x="2778464" y="3043725"/>
            <a:ext cx="968874" cy="0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AD3FBBE-FAA4-4BE0-B559-A95F77AC06D2}"/>
              </a:ext>
            </a:extLst>
          </p:cNvPr>
          <p:cNvSpPr/>
          <p:nvPr/>
        </p:nvSpPr>
        <p:spPr>
          <a:xfrm>
            <a:off x="3909535" y="2668384"/>
            <a:ext cx="1230488" cy="716599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Chi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EE0D38F-B010-43C3-A1F6-15FFF750CF97}"/>
              </a:ext>
            </a:extLst>
          </p:cNvPr>
          <p:cNvSpPr/>
          <p:nvPr/>
        </p:nvSpPr>
        <p:spPr>
          <a:xfrm>
            <a:off x="5102076" y="4185372"/>
            <a:ext cx="1230487" cy="716599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Lớp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BB0945E-40DF-43E5-9A2B-01BDACACD602}"/>
              </a:ext>
            </a:extLst>
          </p:cNvPr>
          <p:cNvSpPr/>
          <p:nvPr/>
        </p:nvSpPr>
        <p:spPr>
          <a:xfrm>
            <a:off x="3003736" y="4185372"/>
            <a:ext cx="1230489" cy="716598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Ngành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46ADA9D-8403-42D5-9D9B-DA59016C8332}"/>
              </a:ext>
            </a:extLst>
          </p:cNvPr>
          <p:cNvSpPr/>
          <p:nvPr/>
        </p:nvSpPr>
        <p:spPr>
          <a:xfrm>
            <a:off x="905398" y="4179600"/>
            <a:ext cx="1230487" cy="716598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Giới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C6FF273-045A-4399-A91A-C9912ADAA862}"/>
              </a:ext>
            </a:extLst>
          </p:cNvPr>
          <p:cNvSpPr/>
          <p:nvPr/>
        </p:nvSpPr>
        <p:spPr>
          <a:xfrm>
            <a:off x="7200414" y="4185375"/>
            <a:ext cx="1230486" cy="71659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Bộ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2768892-BBC6-4133-9417-C4C1D5B1462C}"/>
              </a:ext>
            </a:extLst>
          </p:cNvPr>
          <p:cNvSpPr/>
          <p:nvPr/>
        </p:nvSpPr>
        <p:spPr>
          <a:xfrm>
            <a:off x="6473135" y="2670794"/>
            <a:ext cx="1230487" cy="71659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Họ</a:t>
            </a:r>
            <a:endParaRPr lang="en-US" sz="2200" dirty="0">
              <a:solidFill>
                <a:schemeClr val="bg1"/>
              </a:solidFill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40DA199-1F73-427F-BB32-6011E54D7A1F}"/>
              </a:ext>
            </a:extLst>
          </p:cNvPr>
          <p:cNvCxnSpPr>
            <a:cxnSpLocks/>
          </p:cNvCxnSpPr>
          <p:nvPr/>
        </p:nvCxnSpPr>
        <p:spPr>
          <a:xfrm>
            <a:off x="5363689" y="3026683"/>
            <a:ext cx="968874" cy="0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BE792B0-0DDA-4D70-AC05-0C451FF9539C}"/>
              </a:ext>
            </a:extLst>
          </p:cNvPr>
          <p:cNvCxnSpPr>
            <a:cxnSpLocks/>
          </p:cNvCxnSpPr>
          <p:nvPr/>
        </p:nvCxnSpPr>
        <p:spPr>
          <a:xfrm>
            <a:off x="7200414" y="3466367"/>
            <a:ext cx="615243" cy="640033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E30E769-8122-4E8B-93FC-3A292AFE09AF}"/>
              </a:ext>
            </a:extLst>
          </p:cNvPr>
          <p:cNvCxnSpPr>
            <a:cxnSpLocks/>
          </p:cNvCxnSpPr>
          <p:nvPr/>
        </p:nvCxnSpPr>
        <p:spPr>
          <a:xfrm flipH="1">
            <a:off x="6473135" y="4537899"/>
            <a:ext cx="615243" cy="0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DD42FAE-87AE-4502-8F6F-DEAB2D75306F}"/>
              </a:ext>
            </a:extLst>
          </p:cNvPr>
          <p:cNvCxnSpPr>
            <a:cxnSpLocks/>
          </p:cNvCxnSpPr>
          <p:nvPr/>
        </p:nvCxnSpPr>
        <p:spPr>
          <a:xfrm flipH="1">
            <a:off x="2268801" y="4537899"/>
            <a:ext cx="615243" cy="0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4394799-CA88-408C-B49C-023F7DC99164}"/>
              </a:ext>
            </a:extLst>
          </p:cNvPr>
          <p:cNvCxnSpPr>
            <a:cxnSpLocks/>
          </p:cNvCxnSpPr>
          <p:nvPr/>
        </p:nvCxnSpPr>
        <p:spPr>
          <a:xfrm flipH="1">
            <a:off x="4355879" y="4537899"/>
            <a:ext cx="615243" cy="0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6434AE-079B-44FD-A19B-A946888D60DD}"/>
              </a:ext>
            </a:extLst>
          </p:cNvPr>
          <p:cNvSpPr txBox="1"/>
          <p:nvPr/>
        </p:nvSpPr>
        <p:spPr>
          <a:xfrm>
            <a:off x="241119" y="4131791"/>
            <a:ext cx="41469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rgbClr val="003849"/>
                </a:solidFill>
              </a:rPr>
              <a:t>Sơ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đồ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phân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loại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loài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sư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tử</a:t>
            </a:r>
            <a:endParaRPr lang="en-US" sz="2200" dirty="0">
              <a:solidFill>
                <a:srgbClr val="003849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1D55D5-4798-45CB-B8BA-2C7E8517BE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95" t="21388" r="49616" b="12608"/>
          <a:stretch/>
        </p:blipFill>
        <p:spPr>
          <a:xfrm>
            <a:off x="1191384" y="498759"/>
            <a:ext cx="2614246" cy="3393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8BA069-38A0-43E7-8B42-547D21371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23" t="21411" r="23509" b="12585"/>
          <a:stretch/>
        </p:blipFill>
        <p:spPr>
          <a:xfrm>
            <a:off x="5338371" y="498758"/>
            <a:ext cx="2246459" cy="33933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BFAAF3-CE1D-41FA-8F2E-583F92B956B1}"/>
              </a:ext>
            </a:extLst>
          </p:cNvPr>
          <p:cNvSpPr txBox="1"/>
          <p:nvPr/>
        </p:nvSpPr>
        <p:spPr>
          <a:xfrm>
            <a:off x="4388107" y="4131792"/>
            <a:ext cx="41469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rgbClr val="003849"/>
                </a:solidFill>
              </a:rPr>
              <a:t>Sơ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đồ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phân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loại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loài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hoa</a:t>
            </a:r>
            <a:r>
              <a:rPr lang="en-US" sz="2200" dirty="0">
                <a:solidFill>
                  <a:srgbClr val="003849"/>
                </a:solidFill>
              </a:rPr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34659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1050190-A5B5-4533-B77C-DC00C98C094E}"/>
              </a:ext>
            </a:extLst>
          </p:cNvPr>
          <p:cNvSpPr txBox="1"/>
          <p:nvPr/>
        </p:nvSpPr>
        <p:spPr>
          <a:xfrm>
            <a:off x="2115878" y="247642"/>
            <a:ext cx="4710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3849"/>
                </a:solidFill>
              </a:rPr>
              <a:t>Tìm</a:t>
            </a:r>
            <a:r>
              <a:rPr lang="en-US" sz="2400" b="1" dirty="0">
                <a:solidFill>
                  <a:srgbClr val="003849"/>
                </a:solidFill>
              </a:rPr>
              <a:t> </a:t>
            </a:r>
            <a:r>
              <a:rPr lang="en-US" sz="2400" b="1" dirty="0" err="1">
                <a:solidFill>
                  <a:srgbClr val="003849"/>
                </a:solidFill>
              </a:rPr>
              <a:t>hiểu</a:t>
            </a:r>
            <a:r>
              <a:rPr lang="en-US" sz="2400" b="1" dirty="0">
                <a:solidFill>
                  <a:srgbClr val="003849"/>
                </a:solidFill>
              </a:rPr>
              <a:t> </a:t>
            </a:r>
            <a:r>
              <a:rPr lang="en-US" sz="2400" b="1" dirty="0" err="1">
                <a:solidFill>
                  <a:srgbClr val="003849"/>
                </a:solidFill>
              </a:rPr>
              <a:t>cách</a:t>
            </a:r>
            <a:r>
              <a:rPr lang="en-US" sz="2400" b="1" dirty="0">
                <a:solidFill>
                  <a:srgbClr val="003849"/>
                </a:solidFill>
              </a:rPr>
              <a:t> </a:t>
            </a:r>
            <a:r>
              <a:rPr lang="en-US" sz="2400" b="1" dirty="0" err="1">
                <a:solidFill>
                  <a:srgbClr val="003849"/>
                </a:solidFill>
              </a:rPr>
              <a:t>gọi</a:t>
            </a:r>
            <a:r>
              <a:rPr lang="en-US" sz="2400" b="1" dirty="0">
                <a:solidFill>
                  <a:srgbClr val="003849"/>
                </a:solidFill>
              </a:rPr>
              <a:t> </a:t>
            </a:r>
            <a:r>
              <a:rPr lang="en-US" sz="2400" b="1" dirty="0" err="1">
                <a:solidFill>
                  <a:srgbClr val="003849"/>
                </a:solidFill>
              </a:rPr>
              <a:t>tên</a:t>
            </a:r>
            <a:r>
              <a:rPr lang="en-US" sz="2400" b="1" dirty="0">
                <a:solidFill>
                  <a:srgbClr val="003849"/>
                </a:solidFill>
              </a:rPr>
              <a:t> </a:t>
            </a:r>
            <a:r>
              <a:rPr lang="en-US" sz="2400" b="1" dirty="0" err="1">
                <a:solidFill>
                  <a:srgbClr val="003849"/>
                </a:solidFill>
              </a:rPr>
              <a:t>loài</a:t>
            </a:r>
            <a:endParaRPr lang="en-US" sz="2400" b="1" dirty="0">
              <a:solidFill>
                <a:srgbClr val="003849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771539-D28F-458D-B097-551EE1EAA1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0" t="23346" r="41163" b="19572"/>
          <a:stretch/>
        </p:blipFill>
        <p:spPr>
          <a:xfrm>
            <a:off x="2080129" y="902438"/>
            <a:ext cx="4983742" cy="33386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6DDC55-B123-4D31-9840-EA99A3D55F5B}"/>
              </a:ext>
            </a:extLst>
          </p:cNvPr>
          <p:cNvSpPr txBox="1"/>
          <p:nvPr/>
        </p:nvSpPr>
        <p:spPr>
          <a:xfrm>
            <a:off x="135334" y="4434192"/>
            <a:ext cx="8671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3849"/>
                </a:solidFill>
              </a:rPr>
              <a:t>Quan </a:t>
            </a:r>
            <a:r>
              <a:rPr lang="en-US" sz="2200" dirty="0" err="1">
                <a:solidFill>
                  <a:srgbClr val="003849"/>
                </a:solidFill>
              </a:rPr>
              <a:t>sát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hình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và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cho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biết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sinh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vật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có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những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cách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gọi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tên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nào</a:t>
            </a:r>
            <a:r>
              <a:rPr lang="en-US" sz="2200" dirty="0">
                <a:solidFill>
                  <a:srgbClr val="003849"/>
                </a:solidFill>
              </a:rPr>
              <a:t>?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39A10484-0A22-4856-89D3-2474EB9F6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910409" y="1265274"/>
            <a:ext cx="1450019" cy="297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2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0BD6D90-4E12-4D83-8B0E-7B570F6A6631}"/>
              </a:ext>
            </a:extLst>
          </p:cNvPr>
          <p:cNvSpPr txBox="1"/>
          <p:nvPr/>
        </p:nvSpPr>
        <p:spPr>
          <a:xfrm>
            <a:off x="710801" y="788939"/>
            <a:ext cx="7722399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3849"/>
                </a:solidFill>
              </a:rPr>
              <a:t>- </a:t>
            </a:r>
            <a:r>
              <a:rPr lang="en-US" sz="2200" dirty="0" err="1">
                <a:solidFill>
                  <a:srgbClr val="003849"/>
                </a:solidFill>
              </a:rPr>
              <a:t>Tên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địa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phương</a:t>
            </a:r>
            <a:r>
              <a:rPr lang="en-US" sz="2200" dirty="0">
                <a:solidFill>
                  <a:srgbClr val="003849"/>
                </a:solidFill>
              </a:rPr>
              <a:t>: </a:t>
            </a:r>
            <a:r>
              <a:rPr lang="en-US" sz="2200" dirty="0" err="1">
                <a:solidFill>
                  <a:srgbClr val="003849"/>
                </a:solidFill>
              </a:rPr>
              <a:t>cách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gọi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truyền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thống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của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người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dân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bản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địa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theo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vùng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miền</a:t>
            </a:r>
            <a:r>
              <a:rPr lang="en-US" sz="2200" dirty="0">
                <a:solidFill>
                  <a:srgbClr val="003849"/>
                </a:solidFill>
              </a:rPr>
              <a:t>, </a:t>
            </a:r>
            <a:r>
              <a:rPr lang="en-US" sz="2200" dirty="0" err="1">
                <a:solidFill>
                  <a:srgbClr val="003849"/>
                </a:solidFill>
              </a:rPr>
              <a:t>quốc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gia</a:t>
            </a:r>
            <a:r>
              <a:rPr lang="en-US" sz="2200" dirty="0">
                <a:solidFill>
                  <a:srgbClr val="003849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3849"/>
                </a:solidFill>
              </a:rPr>
              <a:t>- </a:t>
            </a:r>
            <a:r>
              <a:rPr lang="en-US" sz="2200" dirty="0" err="1">
                <a:solidFill>
                  <a:srgbClr val="003849"/>
                </a:solidFill>
              </a:rPr>
              <a:t>Tên</a:t>
            </a:r>
            <a:r>
              <a:rPr lang="en-US" sz="2200" dirty="0">
                <a:solidFill>
                  <a:srgbClr val="003849"/>
                </a:solidFill>
              </a:rPr>
              <a:t> khoa </a:t>
            </a:r>
            <a:r>
              <a:rPr lang="en-US" sz="2200" dirty="0" err="1">
                <a:solidFill>
                  <a:srgbClr val="003849"/>
                </a:solidFill>
              </a:rPr>
              <a:t>học</a:t>
            </a:r>
            <a:r>
              <a:rPr lang="en-US" sz="2200" dirty="0">
                <a:solidFill>
                  <a:srgbClr val="003849"/>
                </a:solidFill>
              </a:rPr>
              <a:t>: </a:t>
            </a:r>
            <a:r>
              <a:rPr lang="en-US" sz="2200" dirty="0" err="1">
                <a:solidFill>
                  <a:srgbClr val="003849"/>
                </a:solidFill>
              </a:rPr>
              <a:t>cách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gọi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tên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một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loài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sinh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vật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theo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giống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và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tên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loài</a:t>
            </a:r>
            <a:r>
              <a:rPr lang="en-US" sz="2200" dirty="0">
                <a:solidFill>
                  <a:srgbClr val="003849"/>
                </a:solidFill>
              </a:rPr>
              <a:t>.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5DBE026-897F-4F88-ACA8-746AF2BD5E6C}"/>
              </a:ext>
            </a:extLst>
          </p:cNvPr>
          <p:cNvSpPr/>
          <p:nvPr/>
        </p:nvSpPr>
        <p:spPr>
          <a:xfrm>
            <a:off x="811658" y="303828"/>
            <a:ext cx="3211032" cy="467833"/>
          </a:xfrm>
          <a:prstGeom prst="homePlate">
            <a:avLst/>
          </a:prstGeom>
          <a:solidFill>
            <a:srgbClr val="003849"/>
          </a:solidFill>
          <a:ln w="28575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Cách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gọi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sinh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C7F70E-1EDC-490F-8B69-FC104EF4F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571750"/>
            <a:ext cx="4010684" cy="24064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F1AB8F-F48B-4CCF-9F0E-D459E5B1F650}"/>
              </a:ext>
            </a:extLst>
          </p:cNvPr>
          <p:cNvSpPr txBox="1"/>
          <p:nvPr/>
        </p:nvSpPr>
        <p:spPr>
          <a:xfrm>
            <a:off x="411832" y="2828960"/>
            <a:ext cx="4010684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rgbClr val="003849"/>
                </a:solidFill>
              </a:rPr>
              <a:t>Tên</a:t>
            </a:r>
            <a:r>
              <a:rPr lang="en-US" sz="2200" dirty="0">
                <a:solidFill>
                  <a:srgbClr val="003849"/>
                </a:solidFill>
              </a:rPr>
              <a:t> khoa </a:t>
            </a:r>
            <a:r>
              <a:rPr lang="en-US" sz="2200" dirty="0" err="1">
                <a:solidFill>
                  <a:srgbClr val="003849"/>
                </a:solidFill>
              </a:rPr>
              <a:t>học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của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ong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mật</a:t>
            </a:r>
            <a:r>
              <a:rPr lang="en-US" sz="2200" dirty="0">
                <a:solidFill>
                  <a:srgbClr val="003849"/>
                </a:solidFill>
              </a:rPr>
              <a:t>: </a:t>
            </a:r>
            <a:r>
              <a:rPr lang="en-US" sz="2200" dirty="0" err="1">
                <a:solidFill>
                  <a:srgbClr val="003849"/>
                </a:solidFill>
              </a:rPr>
              <a:t>Apis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cerana</a:t>
            </a:r>
            <a:endParaRPr lang="en-US" sz="2200" dirty="0">
              <a:solidFill>
                <a:srgbClr val="003849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3849"/>
                </a:solidFill>
              </a:rPr>
              <a:t>+ </a:t>
            </a:r>
            <a:r>
              <a:rPr lang="en-US" sz="2200" dirty="0" err="1">
                <a:solidFill>
                  <a:srgbClr val="003849"/>
                </a:solidFill>
              </a:rPr>
              <a:t>Apis</a:t>
            </a:r>
            <a:r>
              <a:rPr lang="en-US" sz="2200" dirty="0">
                <a:solidFill>
                  <a:srgbClr val="003849"/>
                </a:solidFill>
              </a:rPr>
              <a:t>: </a:t>
            </a:r>
            <a:r>
              <a:rPr lang="en-US" sz="2200" dirty="0" err="1">
                <a:solidFill>
                  <a:srgbClr val="003849"/>
                </a:solidFill>
              </a:rPr>
              <a:t>tên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giống</a:t>
            </a:r>
            <a:endParaRPr lang="en-US" sz="2200" dirty="0">
              <a:solidFill>
                <a:srgbClr val="003849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3849"/>
                </a:solidFill>
              </a:rPr>
              <a:t>+ </a:t>
            </a:r>
            <a:r>
              <a:rPr lang="en-US" sz="2200" dirty="0" err="1">
                <a:solidFill>
                  <a:srgbClr val="003849"/>
                </a:solidFill>
              </a:rPr>
              <a:t>Cerana</a:t>
            </a:r>
            <a:r>
              <a:rPr lang="en-US" sz="2200" dirty="0">
                <a:solidFill>
                  <a:srgbClr val="003849"/>
                </a:solidFill>
              </a:rPr>
              <a:t>: </a:t>
            </a:r>
            <a:r>
              <a:rPr lang="en-US" sz="2200" dirty="0" err="1">
                <a:solidFill>
                  <a:srgbClr val="003849"/>
                </a:solidFill>
              </a:rPr>
              <a:t>tên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loài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thuộc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giống</a:t>
            </a:r>
            <a:endParaRPr lang="en-US" sz="2200" dirty="0">
              <a:solidFill>
                <a:srgbClr val="0038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7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5;p27">
            <a:extLst>
              <a:ext uri="{FF2B5EF4-FFF2-40B4-BE49-F238E27FC236}">
                <a16:creationId xmlns:a16="http://schemas.microsoft.com/office/drawing/2014/main" id="{6CCD5AAA-02C3-4CD8-98E4-99EE89EA94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4950" y="235484"/>
            <a:ext cx="863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3849"/>
                </a:solidFill>
                <a:latin typeface="+mj-lt"/>
              </a:rPr>
              <a:t>III. GIỚI VÀ HỆ THỐNG PHÂN LOẠI NĂM GIỚI</a:t>
            </a:r>
            <a:endParaRPr sz="3000" dirty="0">
              <a:solidFill>
                <a:srgbClr val="003849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A8E74A-993C-4C83-979D-7128670352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84" t="15695" r="44302" b="17711"/>
          <a:stretch/>
        </p:blipFill>
        <p:spPr>
          <a:xfrm>
            <a:off x="4837814" y="910284"/>
            <a:ext cx="3824039" cy="3997732"/>
          </a:xfrm>
          <a:prstGeom prst="rect">
            <a:avLst/>
          </a:prstGeom>
        </p:spPr>
      </p:pic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E4AEC6E7-5CED-4F9E-89D3-0DF609F94530}"/>
              </a:ext>
            </a:extLst>
          </p:cNvPr>
          <p:cNvSpPr/>
          <p:nvPr/>
        </p:nvSpPr>
        <p:spPr>
          <a:xfrm>
            <a:off x="372139" y="1317108"/>
            <a:ext cx="3824039" cy="2509283"/>
          </a:xfrm>
          <a:prstGeom prst="cloudCallout">
            <a:avLst>
              <a:gd name="adj1" fmla="val 61428"/>
              <a:gd name="adj2" fmla="val 48516"/>
            </a:avLst>
          </a:prstGeom>
          <a:solidFill>
            <a:srgbClr val="003849"/>
          </a:solidFill>
          <a:ln w="19050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effectLst/>
                <a:latin typeface="+mj-lt"/>
                <a:ea typeface="Calibri" panose="020F0502020204030204" pitchFamily="34" charset="0"/>
              </a:rPr>
              <a:t>Quan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</a:rPr>
              <a:t>sát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</a:rPr>
              <a:t>hình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</a:rPr>
              <a:t>ảnh</a:t>
            </a:r>
            <a:r>
              <a:rPr lang="en-US" sz="2200" dirty="0"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+mj-lt"/>
                <a:ea typeface="Calibri" panose="020F0502020204030204" pitchFamily="34" charset="0"/>
              </a:rPr>
              <a:t>và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</a:rPr>
              <a:t>cho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</a:rPr>
              <a:t>biết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</a:rPr>
              <a:t>sinh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</a:rPr>
              <a:t>vật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</a:rPr>
              <a:t>được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</a:rPr>
              <a:t> chia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</a:rPr>
              <a:t>thành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</a:rPr>
              <a:t>mấy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</a:rPr>
              <a:t>giới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</a:rPr>
              <a:t>? 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917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EA7A44F-386E-4873-B9CD-1F377882E2BC}"/>
              </a:ext>
            </a:extLst>
          </p:cNvPr>
          <p:cNvSpPr txBox="1"/>
          <p:nvPr/>
        </p:nvSpPr>
        <p:spPr>
          <a:xfrm>
            <a:off x="467836" y="376693"/>
            <a:ext cx="46676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rgbClr val="003849"/>
                </a:solidFill>
              </a:rPr>
              <a:t>Sinh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vật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được</a:t>
            </a:r>
            <a:r>
              <a:rPr lang="en-US" sz="2200" dirty="0">
                <a:solidFill>
                  <a:srgbClr val="003849"/>
                </a:solidFill>
              </a:rPr>
              <a:t> chia </a:t>
            </a:r>
            <a:r>
              <a:rPr lang="en-US" sz="2200" dirty="0" err="1">
                <a:solidFill>
                  <a:srgbClr val="003849"/>
                </a:solidFill>
              </a:rPr>
              <a:t>thành</a:t>
            </a:r>
            <a:r>
              <a:rPr lang="en-US" sz="2200" dirty="0">
                <a:solidFill>
                  <a:srgbClr val="003849"/>
                </a:solidFill>
              </a:rPr>
              <a:t> 5 </a:t>
            </a:r>
            <a:r>
              <a:rPr lang="en-US" sz="2200" dirty="0" err="1">
                <a:solidFill>
                  <a:srgbClr val="003849"/>
                </a:solidFill>
              </a:rPr>
              <a:t>giới</a:t>
            </a:r>
            <a:r>
              <a:rPr lang="en-US" sz="2200" dirty="0">
                <a:solidFill>
                  <a:srgbClr val="003849"/>
                </a:solidFill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13D941-9E44-4743-9161-FCC8F77D4776}"/>
              </a:ext>
            </a:extLst>
          </p:cNvPr>
          <p:cNvSpPr/>
          <p:nvPr/>
        </p:nvSpPr>
        <p:spPr>
          <a:xfrm>
            <a:off x="499732" y="1101077"/>
            <a:ext cx="2519916" cy="1148315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Giới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vật</a:t>
            </a:r>
            <a:endParaRPr lang="en-US" sz="2200" dirty="0"/>
          </a:p>
          <a:p>
            <a:pPr algn="ctr"/>
            <a:r>
              <a:rPr lang="en-US" sz="2200" dirty="0" err="1"/>
              <a:t>Đại</a:t>
            </a:r>
            <a:r>
              <a:rPr lang="en-US" sz="2200" dirty="0"/>
              <a:t> </a:t>
            </a:r>
            <a:r>
              <a:rPr lang="en-US" sz="2200" dirty="0" err="1"/>
              <a:t>diện</a:t>
            </a:r>
            <a:r>
              <a:rPr lang="en-US" sz="2200" dirty="0"/>
              <a:t>: </a:t>
            </a:r>
            <a:r>
              <a:rPr lang="en-US" sz="2200" dirty="0" err="1"/>
              <a:t>cây</a:t>
            </a:r>
            <a:r>
              <a:rPr lang="en-US" sz="2200" dirty="0"/>
              <a:t> cam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CD8B531-DCEF-4578-AD13-4D9455F6B3DD}"/>
              </a:ext>
            </a:extLst>
          </p:cNvPr>
          <p:cNvSpPr/>
          <p:nvPr/>
        </p:nvSpPr>
        <p:spPr>
          <a:xfrm>
            <a:off x="3382925" y="1101076"/>
            <a:ext cx="2622699" cy="114831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Giới</a:t>
            </a:r>
            <a:r>
              <a:rPr lang="en-US" sz="2200" dirty="0"/>
              <a:t> </a:t>
            </a:r>
            <a:r>
              <a:rPr lang="en-US" sz="2200" dirty="0" err="1"/>
              <a:t>Nấm</a:t>
            </a:r>
            <a:endParaRPr lang="en-US" sz="2200" dirty="0"/>
          </a:p>
          <a:p>
            <a:pPr algn="ctr"/>
            <a:r>
              <a:rPr lang="en-US" sz="2200" dirty="0" err="1"/>
              <a:t>Đại</a:t>
            </a:r>
            <a:r>
              <a:rPr lang="en-US" sz="2200" dirty="0"/>
              <a:t> </a:t>
            </a:r>
            <a:r>
              <a:rPr lang="en-US" sz="2200" dirty="0" err="1"/>
              <a:t>diện</a:t>
            </a:r>
            <a:r>
              <a:rPr lang="en-US" sz="2200" dirty="0"/>
              <a:t>: </a:t>
            </a:r>
            <a:r>
              <a:rPr lang="en-US" sz="2200" dirty="0" err="1"/>
              <a:t>nấm</a:t>
            </a:r>
            <a:r>
              <a:rPr lang="en-US" sz="2200" dirty="0"/>
              <a:t> </a:t>
            </a:r>
            <a:r>
              <a:rPr lang="en-US" sz="2200" dirty="0" err="1"/>
              <a:t>rơm</a:t>
            </a:r>
            <a:endParaRPr lang="en-US" sz="22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FB700C9-644A-4252-BA52-1B3EBD27A47C}"/>
              </a:ext>
            </a:extLst>
          </p:cNvPr>
          <p:cNvSpPr/>
          <p:nvPr/>
        </p:nvSpPr>
        <p:spPr>
          <a:xfrm>
            <a:off x="6368901" y="1101075"/>
            <a:ext cx="2275365" cy="1148315"/>
          </a:xfrm>
          <a:prstGeom prst="roundRect">
            <a:avLst/>
          </a:prstGeom>
          <a:solidFill>
            <a:srgbClr val="FCD324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Giới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 </a:t>
            </a:r>
            <a:r>
              <a:rPr lang="en-US" sz="2200" dirty="0" err="1"/>
              <a:t>vật</a:t>
            </a:r>
            <a:endParaRPr lang="en-US" sz="2200" dirty="0"/>
          </a:p>
          <a:p>
            <a:pPr algn="ctr"/>
            <a:r>
              <a:rPr lang="en-US" sz="2200" dirty="0" err="1"/>
              <a:t>Đại</a:t>
            </a:r>
            <a:r>
              <a:rPr lang="en-US" sz="2200" dirty="0"/>
              <a:t> </a:t>
            </a:r>
            <a:r>
              <a:rPr lang="en-US" sz="2200" dirty="0" err="1"/>
              <a:t>diện</a:t>
            </a:r>
            <a:r>
              <a:rPr lang="en-US" sz="2200" dirty="0"/>
              <a:t>: </a:t>
            </a:r>
            <a:r>
              <a:rPr lang="en-US" sz="2200" dirty="0" err="1"/>
              <a:t>gấu</a:t>
            </a:r>
            <a:endParaRPr lang="en-US" sz="22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772DB3D-0368-4C94-BF1F-1F4E9F1C035B}"/>
              </a:ext>
            </a:extLst>
          </p:cNvPr>
          <p:cNvSpPr/>
          <p:nvPr/>
        </p:nvSpPr>
        <p:spPr>
          <a:xfrm>
            <a:off x="3337738" y="2405496"/>
            <a:ext cx="2713072" cy="114831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28575">
            <a:solidFill>
              <a:srgbClr val="003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Giới</a:t>
            </a:r>
            <a:r>
              <a:rPr lang="en-US" sz="2200" dirty="0"/>
              <a:t> </a:t>
            </a:r>
            <a:r>
              <a:rPr lang="en-US" sz="2200" dirty="0" err="1"/>
              <a:t>Nguyên</a:t>
            </a:r>
            <a:r>
              <a:rPr lang="en-US" sz="2200" dirty="0"/>
              <a:t> </a:t>
            </a:r>
            <a:r>
              <a:rPr lang="en-US" sz="2200" dirty="0" err="1"/>
              <a:t>sinh</a:t>
            </a:r>
            <a:endParaRPr lang="en-US" sz="2200" dirty="0"/>
          </a:p>
          <a:p>
            <a:pPr algn="ctr"/>
            <a:r>
              <a:rPr lang="en-US" sz="2200" dirty="0" err="1"/>
              <a:t>Đại</a:t>
            </a:r>
            <a:r>
              <a:rPr lang="en-US" sz="2200" dirty="0"/>
              <a:t> </a:t>
            </a:r>
            <a:r>
              <a:rPr lang="en-US" sz="2200" dirty="0" err="1"/>
              <a:t>diện</a:t>
            </a:r>
            <a:r>
              <a:rPr lang="en-US" sz="2200" dirty="0"/>
              <a:t>: </a:t>
            </a:r>
            <a:r>
              <a:rPr lang="en-US" sz="2200" dirty="0" err="1"/>
              <a:t>trùng</a:t>
            </a:r>
            <a:r>
              <a:rPr lang="en-US" sz="2200" dirty="0"/>
              <a:t> </a:t>
            </a:r>
            <a:r>
              <a:rPr lang="en-US" sz="2200" dirty="0" err="1"/>
              <a:t>giày</a:t>
            </a:r>
            <a:endParaRPr lang="en-US" sz="22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C675CE9-4B18-4DE7-AF90-15FACC3DE435}"/>
              </a:ext>
            </a:extLst>
          </p:cNvPr>
          <p:cNvSpPr/>
          <p:nvPr/>
        </p:nvSpPr>
        <p:spPr>
          <a:xfrm>
            <a:off x="3337738" y="3709916"/>
            <a:ext cx="2713072" cy="1148315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Giới</a:t>
            </a:r>
            <a:r>
              <a:rPr lang="en-US" sz="2200" dirty="0"/>
              <a:t> </a:t>
            </a:r>
            <a:r>
              <a:rPr lang="en-US" sz="2200" dirty="0" err="1"/>
              <a:t>Khởi</a:t>
            </a:r>
            <a:r>
              <a:rPr lang="en-US" sz="2200" dirty="0"/>
              <a:t> </a:t>
            </a:r>
            <a:r>
              <a:rPr lang="en-US" sz="2200" dirty="0" err="1"/>
              <a:t>sinh</a:t>
            </a:r>
            <a:endParaRPr lang="en-US" sz="2200" dirty="0"/>
          </a:p>
          <a:p>
            <a:pPr algn="ctr"/>
            <a:r>
              <a:rPr lang="en-US" sz="2200" dirty="0" err="1"/>
              <a:t>Đại</a:t>
            </a:r>
            <a:r>
              <a:rPr lang="en-US" sz="2200" dirty="0"/>
              <a:t> </a:t>
            </a:r>
            <a:r>
              <a:rPr lang="en-US" sz="2200" dirty="0" err="1"/>
              <a:t>diện</a:t>
            </a:r>
            <a:r>
              <a:rPr lang="en-US" sz="2200" dirty="0"/>
              <a:t>: vi </a:t>
            </a:r>
            <a:r>
              <a:rPr lang="en-US" sz="2200" dirty="0" err="1"/>
              <a:t>khuẩn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0756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>
            <a:off x="1762687" y="1249252"/>
            <a:ext cx="5957405" cy="2926472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9"/>
          <p:cNvSpPr/>
          <p:nvPr/>
        </p:nvSpPr>
        <p:spPr>
          <a:xfrm>
            <a:off x="1593295" y="1008143"/>
            <a:ext cx="5957405" cy="2926472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2" name="Google Shape;362;p29"/>
          <p:cNvGrpSpPr/>
          <p:nvPr/>
        </p:nvGrpSpPr>
        <p:grpSpPr>
          <a:xfrm>
            <a:off x="924265" y="520347"/>
            <a:ext cx="1663844" cy="1216701"/>
            <a:chOff x="3348925" y="3556225"/>
            <a:chExt cx="776300" cy="567650"/>
          </a:xfrm>
        </p:grpSpPr>
        <p:sp>
          <p:nvSpPr>
            <p:cNvPr id="363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60E4CF1-DEFE-4671-8984-F7948B35FCB1}"/>
              </a:ext>
            </a:extLst>
          </p:cNvPr>
          <p:cNvSpPr txBox="1"/>
          <p:nvPr/>
        </p:nvSpPr>
        <p:spPr>
          <a:xfrm>
            <a:off x="1774038" y="1905455"/>
            <a:ext cx="563380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rgbClr val="003849"/>
                </a:solidFill>
              </a:rPr>
              <a:t>Quan </a:t>
            </a:r>
            <a:r>
              <a:rPr lang="en-US" sz="2400" dirty="0" err="1">
                <a:solidFill>
                  <a:srgbClr val="003849"/>
                </a:solidFill>
              </a:rPr>
              <a:t>sát</a:t>
            </a:r>
            <a:r>
              <a:rPr lang="en-US" sz="2400" dirty="0">
                <a:solidFill>
                  <a:srgbClr val="003849"/>
                </a:solidFill>
              </a:rPr>
              <a:t> </a:t>
            </a:r>
            <a:r>
              <a:rPr lang="en-US" sz="2400" dirty="0" err="1">
                <a:solidFill>
                  <a:srgbClr val="003849"/>
                </a:solidFill>
              </a:rPr>
              <a:t>hình</a:t>
            </a:r>
            <a:r>
              <a:rPr lang="en-US" sz="2400" dirty="0">
                <a:solidFill>
                  <a:srgbClr val="003849"/>
                </a:solidFill>
              </a:rPr>
              <a:t> </a:t>
            </a:r>
            <a:r>
              <a:rPr lang="en-US" sz="2400" dirty="0" err="1">
                <a:solidFill>
                  <a:srgbClr val="003849"/>
                </a:solidFill>
              </a:rPr>
              <a:t>ảnh</a:t>
            </a:r>
            <a:r>
              <a:rPr lang="en-US" sz="2400" dirty="0">
                <a:solidFill>
                  <a:srgbClr val="003849"/>
                </a:solidFill>
              </a:rPr>
              <a:t> </a:t>
            </a:r>
            <a:r>
              <a:rPr lang="en-US" sz="2400" dirty="0" err="1">
                <a:solidFill>
                  <a:srgbClr val="003849"/>
                </a:solidFill>
              </a:rPr>
              <a:t>các</a:t>
            </a:r>
            <a:r>
              <a:rPr lang="en-US" sz="2400" dirty="0">
                <a:solidFill>
                  <a:srgbClr val="003849"/>
                </a:solidFill>
              </a:rPr>
              <a:t> </a:t>
            </a:r>
            <a:r>
              <a:rPr lang="en-US" sz="2400" dirty="0" err="1">
                <a:solidFill>
                  <a:srgbClr val="003849"/>
                </a:solidFill>
              </a:rPr>
              <a:t>sinh</a:t>
            </a:r>
            <a:r>
              <a:rPr lang="en-US" sz="2400" dirty="0">
                <a:solidFill>
                  <a:srgbClr val="003849"/>
                </a:solidFill>
              </a:rPr>
              <a:t> </a:t>
            </a:r>
            <a:r>
              <a:rPr lang="en-US" sz="2400" dirty="0" err="1">
                <a:solidFill>
                  <a:srgbClr val="003849"/>
                </a:solidFill>
              </a:rPr>
              <a:t>vật</a:t>
            </a:r>
            <a:r>
              <a:rPr lang="en-US" sz="2400" dirty="0">
                <a:solidFill>
                  <a:srgbClr val="003849"/>
                </a:solidFill>
              </a:rPr>
              <a:t> </a:t>
            </a:r>
            <a:r>
              <a:rPr lang="en-US" sz="2400" dirty="0" err="1">
                <a:solidFill>
                  <a:srgbClr val="003849"/>
                </a:solidFill>
              </a:rPr>
              <a:t>dưới</a:t>
            </a:r>
            <a:r>
              <a:rPr lang="en-US" sz="2400" dirty="0">
                <a:solidFill>
                  <a:srgbClr val="003849"/>
                </a:solidFill>
              </a:rPr>
              <a:t> </a:t>
            </a:r>
            <a:r>
              <a:rPr lang="en-US" sz="2400" dirty="0" err="1">
                <a:solidFill>
                  <a:srgbClr val="003849"/>
                </a:solidFill>
              </a:rPr>
              <a:t>đây</a:t>
            </a:r>
            <a:r>
              <a:rPr lang="en-US" sz="2400" dirty="0">
                <a:solidFill>
                  <a:srgbClr val="003849"/>
                </a:solidFill>
              </a:rPr>
              <a:t> </a:t>
            </a:r>
            <a:r>
              <a:rPr lang="en-US" sz="2400" dirty="0" err="1">
                <a:solidFill>
                  <a:srgbClr val="003849"/>
                </a:solidFill>
              </a:rPr>
              <a:t>và</a:t>
            </a:r>
            <a:r>
              <a:rPr lang="en-US" sz="2400" dirty="0">
                <a:solidFill>
                  <a:srgbClr val="003849"/>
                </a:solidFill>
              </a:rPr>
              <a:t> </a:t>
            </a:r>
            <a:r>
              <a:rPr lang="en-US" sz="2400" dirty="0" err="1">
                <a:solidFill>
                  <a:srgbClr val="003849"/>
                </a:solidFill>
              </a:rPr>
              <a:t>đoán</a:t>
            </a:r>
            <a:r>
              <a:rPr lang="en-US" sz="2400" dirty="0">
                <a:solidFill>
                  <a:srgbClr val="003849"/>
                </a:solidFill>
              </a:rPr>
              <a:t> </a:t>
            </a:r>
            <a:r>
              <a:rPr lang="en-US" sz="2400" dirty="0" err="1">
                <a:solidFill>
                  <a:srgbClr val="003849"/>
                </a:solidFill>
              </a:rPr>
              <a:t>xem</a:t>
            </a:r>
            <a:r>
              <a:rPr lang="en-US" sz="2400" dirty="0">
                <a:solidFill>
                  <a:srgbClr val="003849"/>
                </a:solidFill>
              </a:rPr>
              <a:t> </a:t>
            </a:r>
            <a:r>
              <a:rPr lang="en-US" sz="2400" dirty="0" err="1">
                <a:solidFill>
                  <a:srgbClr val="003849"/>
                </a:solidFill>
              </a:rPr>
              <a:t>chúng</a:t>
            </a:r>
            <a:r>
              <a:rPr lang="en-US" sz="2400" dirty="0">
                <a:solidFill>
                  <a:srgbClr val="003849"/>
                </a:solidFill>
              </a:rPr>
              <a:t> </a:t>
            </a:r>
            <a:r>
              <a:rPr lang="en-US" sz="2400" dirty="0" err="1">
                <a:solidFill>
                  <a:srgbClr val="003849"/>
                </a:solidFill>
              </a:rPr>
              <a:t>thuộc</a:t>
            </a:r>
            <a:r>
              <a:rPr lang="en-US" sz="2400" dirty="0">
                <a:solidFill>
                  <a:srgbClr val="003849"/>
                </a:solidFill>
              </a:rPr>
              <a:t> </a:t>
            </a:r>
            <a:r>
              <a:rPr lang="en-US" sz="2400" dirty="0" err="1">
                <a:solidFill>
                  <a:srgbClr val="003849"/>
                </a:solidFill>
              </a:rPr>
              <a:t>giới</a:t>
            </a:r>
            <a:r>
              <a:rPr lang="en-US" sz="2400" dirty="0">
                <a:solidFill>
                  <a:srgbClr val="003849"/>
                </a:solidFill>
              </a:rPr>
              <a:t> </a:t>
            </a:r>
            <a:r>
              <a:rPr lang="en-US" sz="2400" dirty="0" err="1">
                <a:solidFill>
                  <a:srgbClr val="003849"/>
                </a:solidFill>
              </a:rPr>
              <a:t>nào</a:t>
            </a:r>
            <a:r>
              <a:rPr lang="en-US" sz="2400" dirty="0">
                <a:solidFill>
                  <a:srgbClr val="003849"/>
                </a:solidFill>
              </a:rPr>
              <a:t>?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AF049FBE-BF68-4079-8B3C-90B72F2EE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785980" y="2963007"/>
            <a:ext cx="1243727" cy="16286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E895FD-5941-4502-906D-9A5F662AA299}"/>
              </a:ext>
            </a:extLst>
          </p:cNvPr>
          <p:cNvSpPr txBox="1"/>
          <p:nvPr/>
        </p:nvSpPr>
        <p:spPr>
          <a:xfrm>
            <a:off x="2913318" y="1361910"/>
            <a:ext cx="33173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3849"/>
                </a:solidFill>
              </a:rPr>
              <a:t>TRÒ CHƠI ĐOÁN HÌNH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0" animBg="1"/>
      <p:bldP spid="356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0E6082-0651-4FBD-AA02-C659F6100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21" y="775345"/>
            <a:ext cx="4044360" cy="331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71E964-0348-4746-AED6-5EA5AA528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413" y="775345"/>
            <a:ext cx="4136066" cy="331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F85E33-9935-42A9-A064-8E18359F52B9}"/>
              </a:ext>
            </a:extLst>
          </p:cNvPr>
          <p:cNvSpPr txBox="1"/>
          <p:nvPr/>
        </p:nvSpPr>
        <p:spPr>
          <a:xfrm>
            <a:off x="1267154" y="4313166"/>
            <a:ext cx="22250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rgbClr val="003849"/>
                </a:solidFill>
              </a:rPr>
              <a:t>Giới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Nấm</a:t>
            </a:r>
            <a:endParaRPr lang="en-US" sz="2200" dirty="0">
              <a:solidFill>
                <a:srgbClr val="0038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E0F692-854C-452E-A431-2E772008768E}"/>
              </a:ext>
            </a:extLst>
          </p:cNvPr>
          <p:cNvSpPr txBox="1"/>
          <p:nvPr/>
        </p:nvSpPr>
        <p:spPr>
          <a:xfrm>
            <a:off x="5268372" y="4313165"/>
            <a:ext cx="2900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rgbClr val="003849"/>
                </a:solidFill>
              </a:rPr>
              <a:t>Giới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Khởi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sinh</a:t>
            </a:r>
            <a:endParaRPr lang="en-US" sz="2200" dirty="0">
              <a:solidFill>
                <a:srgbClr val="0038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6F85E33-9935-42A9-A064-8E18359F52B9}"/>
              </a:ext>
            </a:extLst>
          </p:cNvPr>
          <p:cNvSpPr txBox="1"/>
          <p:nvPr/>
        </p:nvSpPr>
        <p:spPr>
          <a:xfrm>
            <a:off x="1017366" y="4313165"/>
            <a:ext cx="27200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rgbClr val="003849"/>
                </a:solidFill>
              </a:rPr>
              <a:t>Giới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Nguyên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sinh</a:t>
            </a:r>
            <a:endParaRPr lang="en-US" sz="2200" dirty="0">
              <a:solidFill>
                <a:srgbClr val="0038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E0F692-854C-452E-A431-2E772008768E}"/>
              </a:ext>
            </a:extLst>
          </p:cNvPr>
          <p:cNvSpPr txBox="1"/>
          <p:nvPr/>
        </p:nvSpPr>
        <p:spPr>
          <a:xfrm>
            <a:off x="5268372" y="4313165"/>
            <a:ext cx="2900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rgbClr val="003849"/>
                </a:solidFill>
              </a:rPr>
              <a:t>Giới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Động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vật</a:t>
            </a:r>
            <a:endParaRPr lang="en-US" sz="2200" dirty="0">
              <a:solidFill>
                <a:srgbClr val="003849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17E8479-BFCE-4E16-998A-2556A2660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987" y="638822"/>
            <a:ext cx="4102918" cy="348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A601996-4518-47AC-BE37-6FF6ADE48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95" y="878197"/>
            <a:ext cx="4006599" cy="3008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14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596DDB3-254F-4469-8AF8-5AF1B0074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86" y="648586"/>
            <a:ext cx="3692106" cy="3455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123D6E-7F1B-46BD-9B50-543B7ADC1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638" y="648586"/>
            <a:ext cx="4319476" cy="3455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67A18B1-0C89-40CD-82B0-A6E0CDE9B103}"/>
              </a:ext>
            </a:extLst>
          </p:cNvPr>
          <p:cNvSpPr txBox="1"/>
          <p:nvPr/>
        </p:nvSpPr>
        <p:spPr>
          <a:xfrm>
            <a:off x="2805964" y="4375164"/>
            <a:ext cx="27200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rgbClr val="003849"/>
                </a:solidFill>
              </a:rPr>
              <a:t>Giới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Thực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vật</a:t>
            </a:r>
            <a:endParaRPr lang="en-US" sz="2200" dirty="0">
              <a:solidFill>
                <a:srgbClr val="0038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8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6"/>
          <p:cNvGrpSpPr/>
          <p:nvPr/>
        </p:nvGrpSpPr>
        <p:grpSpPr>
          <a:xfrm>
            <a:off x="6013208" y="160946"/>
            <a:ext cx="899464" cy="756921"/>
            <a:chOff x="6075750" y="3009125"/>
            <a:chExt cx="550400" cy="463175"/>
          </a:xfrm>
        </p:grpSpPr>
        <p:sp>
          <p:nvSpPr>
            <p:cNvPr id="282" name="Google Shape;282;p26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Google Shape;290;p26"/>
          <p:cNvSpPr/>
          <p:nvPr/>
        </p:nvSpPr>
        <p:spPr>
          <a:xfrm>
            <a:off x="122046" y="323178"/>
            <a:ext cx="449818" cy="43245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295;p27">
            <a:extLst>
              <a:ext uri="{FF2B5EF4-FFF2-40B4-BE49-F238E27FC236}">
                <a16:creationId xmlns:a16="http://schemas.microsoft.com/office/drawing/2014/main" id="{92E50D32-76A1-4691-9CA2-6A52B95839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1323" y="238982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3849"/>
                </a:solidFill>
                <a:latin typeface="+mj-lt"/>
              </a:rPr>
              <a:t>KHỞI ĐỘNG</a:t>
            </a:r>
            <a:endParaRPr sz="3600" dirty="0">
              <a:solidFill>
                <a:srgbClr val="003849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A5DA4D-EC4E-4A42-88E5-8DCDF69AEBC7}"/>
              </a:ext>
            </a:extLst>
          </p:cNvPr>
          <p:cNvSpPr txBox="1"/>
          <p:nvPr/>
        </p:nvSpPr>
        <p:spPr>
          <a:xfrm>
            <a:off x="672879" y="3891335"/>
            <a:ext cx="7794689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3849"/>
                </a:solidFill>
              </a:rPr>
              <a:t>Quan </a:t>
            </a:r>
            <a:r>
              <a:rPr lang="en-US" sz="2200" dirty="0" err="1">
                <a:solidFill>
                  <a:srgbClr val="003849"/>
                </a:solidFill>
              </a:rPr>
              <a:t>sát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hình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ảnh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và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cho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biết</a:t>
            </a:r>
            <a:r>
              <a:rPr lang="en-US" sz="2200" dirty="0">
                <a:solidFill>
                  <a:srgbClr val="003849"/>
                </a:solidFill>
              </a:rPr>
              <a:t>: </a:t>
            </a:r>
            <a:r>
              <a:rPr lang="en-US" sz="2200" dirty="0" err="1">
                <a:solidFill>
                  <a:srgbClr val="003849"/>
                </a:solidFill>
              </a:rPr>
              <a:t>Làm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thế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nào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em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có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thể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tìm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được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cuốn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sách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mình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cần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trong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một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thư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viện</a:t>
            </a:r>
            <a:r>
              <a:rPr lang="en-US" sz="2200" dirty="0">
                <a:solidFill>
                  <a:srgbClr val="003849"/>
                </a:solidFill>
              </a:rPr>
              <a:t>, </a:t>
            </a:r>
            <a:r>
              <a:rPr lang="en-US" sz="2200" dirty="0" err="1">
                <a:solidFill>
                  <a:srgbClr val="003849"/>
                </a:solidFill>
              </a:rPr>
              <a:t>hiệu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sách</a:t>
            </a:r>
            <a:r>
              <a:rPr lang="en-US" sz="2200" dirty="0">
                <a:solidFill>
                  <a:srgbClr val="003849"/>
                </a:solidFill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49652F-F8B1-43AD-B0FD-A970B9310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80" y="1108170"/>
            <a:ext cx="4225044" cy="28204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4946FF-A98F-4A3D-8B45-64BC4D811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617" y="1108170"/>
            <a:ext cx="3951428" cy="28204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E4AEC6E7-5CED-4F9E-89D3-0DF609F94530}"/>
              </a:ext>
            </a:extLst>
          </p:cNvPr>
          <p:cNvSpPr/>
          <p:nvPr/>
        </p:nvSpPr>
        <p:spPr>
          <a:xfrm>
            <a:off x="4688958" y="893245"/>
            <a:ext cx="3817090" cy="2425552"/>
          </a:xfrm>
          <a:prstGeom prst="cloudCallout">
            <a:avLst>
              <a:gd name="adj1" fmla="val -84039"/>
              <a:gd name="adj2" fmla="val 38273"/>
            </a:avLst>
          </a:prstGeom>
          <a:solidFill>
            <a:srgbClr val="003849"/>
          </a:solidFill>
          <a:ln w="19050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effectLst/>
                <a:latin typeface="+mj-lt"/>
                <a:ea typeface="Calibri" panose="020F0502020204030204" pitchFamily="34" charset="0"/>
              </a:rPr>
              <a:t>Em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</a:rPr>
              <a:t>có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</a:rPr>
              <a:t>thể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</a:rPr>
              <a:t>phân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</a:rPr>
              <a:t>biệt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</a:rPr>
              <a:t> 5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</a:rPr>
              <a:t>giới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</a:rPr>
              <a:t>sinh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</a:rPr>
              <a:t>vật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</a:rPr>
              <a:t>bằng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</a:rPr>
              <a:t>cách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+mj-lt"/>
                <a:ea typeface="Calibri" panose="020F0502020204030204" pitchFamily="34" charset="0"/>
              </a:rPr>
              <a:t>nào</a:t>
            </a:r>
            <a:r>
              <a:rPr lang="en-US" sz="2200" dirty="0">
                <a:effectLst/>
                <a:latin typeface="+mj-lt"/>
                <a:ea typeface="Calibri" panose="020F0502020204030204" pitchFamily="34" charset="0"/>
              </a:rPr>
              <a:t>?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F2206FB5-CBC1-43E6-BCAE-2972F813A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74607" y="2583194"/>
            <a:ext cx="3252844" cy="2513562"/>
          </a:xfrm>
          <a:prstGeom prst="rect">
            <a:avLst/>
          </a:prstGeom>
        </p:spPr>
      </p:pic>
      <p:sp>
        <p:nvSpPr>
          <p:cNvPr id="7" name="Google Shape;295;p27">
            <a:extLst>
              <a:ext uri="{FF2B5EF4-FFF2-40B4-BE49-F238E27FC236}">
                <a16:creationId xmlns:a16="http://schemas.microsoft.com/office/drawing/2014/main" id="{021C4993-54E7-48AF-8920-80F11F2590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4950" y="235484"/>
            <a:ext cx="863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3849"/>
                </a:solidFill>
                <a:latin typeface="+mj-lt"/>
              </a:rPr>
              <a:t>III. GIỚI VÀ HỆ THỐNG PHÂN LOẠI NĂM GIỚI</a:t>
            </a:r>
            <a:endParaRPr sz="3000" dirty="0">
              <a:solidFill>
                <a:srgbClr val="0038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458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E4AEC6E7-5CED-4F9E-89D3-0DF609F94530}"/>
              </a:ext>
            </a:extLst>
          </p:cNvPr>
          <p:cNvSpPr/>
          <p:nvPr/>
        </p:nvSpPr>
        <p:spPr>
          <a:xfrm>
            <a:off x="4688958" y="893245"/>
            <a:ext cx="3817090" cy="2425552"/>
          </a:xfrm>
          <a:prstGeom prst="cloudCallout">
            <a:avLst>
              <a:gd name="adj1" fmla="val -84039"/>
              <a:gd name="adj2" fmla="val 38273"/>
            </a:avLst>
          </a:prstGeom>
          <a:solidFill>
            <a:srgbClr val="003849"/>
          </a:solidFill>
          <a:ln w="19050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  <a:latin typeface="+mj-lt"/>
              </a:rPr>
              <a:t>Dựa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vào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đặc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điểm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tế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bào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cách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tổ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chức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cơ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thể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kiểu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dinh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dưỡng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,…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F2206FB5-CBC1-43E6-BCAE-2972F813A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74607" y="2583194"/>
            <a:ext cx="3252844" cy="2513562"/>
          </a:xfrm>
          <a:prstGeom prst="rect">
            <a:avLst/>
          </a:prstGeom>
        </p:spPr>
      </p:pic>
      <p:sp>
        <p:nvSpPr>
          <p:cNvPr id="7" name="Google Shape;295;p27">
            <a:extLst>
              <a:ext uri="{FF2B5EF4-FFF2-40B4-BE49-F238E27FC236}">
                <a16:creationId xmlns:a16="http://schemas.microsoft.com/office/drawing/2014/main" id="{9B433784-8C74-46F1-98A2-A30E5E11B0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4950" y="235484"/>
            <a:ext cx="863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3849"/>
                </a:solidFill>
                <a:latin typeface="+mj-lt"/>
              </a:rPr>
              <a:t>III. GIỚI VÀ HỆ THỐNG PHÂN LOẠI NĂM GIỚI</a:t>
            </a:r>
            <a:endParaRPr sz="3000" dirty="0">
              <a:solidFill>
                <a:srgbClr val="0038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390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CA06991-EA47-4021-B321-AD61C02CB03F}"/>
              </a:ext>
            </a:extLst>
          </p:cNvPr>
          <p:cNvSpPr txBox="1"/>
          <p:nvPr/>
        </p:nvSpPr>
        <p:spPr>
          <a:xfrm>
            <a:off x="1432357" y="860525"/>
            <a:ext cx="6279285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rgbClr val="003849"/>
                </a:solidFill>
                <a:latin typeface="+mn-lt"/>
              </a:rPr>
              <a:t>Câu</a:t>
            </a:r>
            <a:r>
              <a:rPr lang="en-US" sz="2200" dirty="0">
                <a:solidFill>
                  <a:srgbClr val="003849"/>
                </a:solidFill>
                <a:latin typeface="+mn-lt"/>
              </a:rPr>
              <a:t> 1. </a:t>
            </a:r>
            <a:r>
              <a:rPr lang="en-US" sz="2200" dirty="0" err="1">
                <a:solidFill>
                  <a:srgbClr val="003849"/>
                </a:solidFill>
              </a:rPr>
              <a:t>Vì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sao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cần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phải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phân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loại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thế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giới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sống</a:t>
            </a:r>
            <a:r>
              <a:rPr lang="en-US" sz="2200" dirty="0">
                <a:solidFill>
                  <a:srgbClr val="003849"/>
                </a:solidFill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FD1B98-8F28-4E19-AFB5-5C0C863C9949}"/>
              </a:ext>
            </a:extLst>
          </p:cNvPr>
          <p:cNvSpPr/>
          <p:nvPr/>
        </p:nvSpPr>
        <p:spPr>
          <a:xfrm>
            <a:off x="890719" y="1641063"/>
            <a:ext cx="615373" cy="638237"/>
          </a:xfrm>
          <a:prstGeom prst="rect">
            <a:avLst/>
          </a:prstGeom>
          <a:solidFill>
            <a:srgbClr val="003849"/>
          </a:solidFill>
          <a:ln w="19050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DAE57C-5DD4-4641-8865-671B70F16678}"/>
              </a:ext>
            </a:extLst>
          </p:cNvPr>
          <p:cNvSpPr/>
          <p:nvPr/>
        </p:nvSpPr>
        <p:spPr>
          <a:xfrm>
            <a:off x="905621" y="2464825"/>
            <a:ext cx="603158" cy="652640"/>
          </a:xfrm>
          <a:prstGeom prst="rect">
            <a:avLst/>
          </a:prstGeom>
          <a:solidFill>
            <a:srgbClr val="003849"/>
          </a:solidFill>
          <a:ln w="19050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563422-4747-4DE6-A266-B5152F1F6189}"/>
              </a:ext>
            </a:extLst>
          </p:cNvPr>
          <p:cNvSpPr/>
          <p:nvPr/>
        </p:nvSpPr>
        <p:spPr>
          <a:xfrm>
            <a:off x="890718" y="4067386"/>
            <a:ext cx="615372" cy="604906"/>
          </a:xfrm>
          <a:prstGeom prst="rect">
            <a:avLst/>
          </a:prstGeom>
          <a:solidFill>
            <a:srgbClr val="003849"/>
          </a:solidFill>
          <a:ln w="19050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65FF74-96F2-427F-A0D4-157DE3334EB6}"/>
              </a:ext>
            </a:extLst>
          </p:cNvPr>
          <p:cNvSpPr/>
          <p:nvPr/>
        </p:nvSpPr>
        <p:spPr>
          <a:xfrm>
            <a:off x="895356" y="3271425"/>
            <a:ext cx="615372" cy="604906"/>
          </a:xfrm>
          <a:prstGeom prst="rect">
            <a:avLst/>
          </a:prstGeom>
          <a:solidFill>
            <a:srgbClr val="003849"/>
          </a:solidFill>
          <a:ln w="19050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21D312A6-B062-4B35-92FC-83EAD2E4D769}"/>
              </a:ext>
            </a:extLst>
          </p:cNvPr>
          <p:cNvSpPr/>
          <p:nvPr/>
        </p:nvSpPr>
        <p:spPr>
          <a:xfrm>
            <a:off x="1625599" y="1641063"/>
            <a:ext cx="6805299" cy="652640"/>
          </a:xfrm>
          <a:prstGeom prst="homePlate">
            <a:avLst/>
          </a:prstGeom>
          <a:noFill/>
          <a:ln w="19050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 </a:t>
            </a:r>
            <a:r>
              <a:rPr lang="en-US" sz="2200" dirty="0" err="1">
                <a:solidFill>
                  <a:srgbClr val="003849"/>
                </a:solidFill>
              </a:rPr>
              <a:t>Để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đặt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và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gọi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tên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các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loài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sinh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vật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khi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cần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thiết</a:t>
            </a:r>
            <a:r>
              <a:rPr lang="en-US" sz="2200" dirty="0">
                <a:solidFill>
                  <a:srgbClr val="003849"/>
                </a:solidFill>
              </a:rPr>
              <a:t>.</a:t>
            </a: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B7D230D0-90E4-4E65-BB9B-BA5B6D252B55}"/>
              </a:ext>
            </a:extLst>
          </p:cNvPr>
          <p:cNvSpPr/>
          <p:nvPr/>
        </p:nvSpPr>
        <p:spPr>
          <a:xfrm>
            <a:off x="1625600" y="2464825"/>
            <a:ext cx="6805300" cy="652640"/>
          </a:xfrm>
          <a:prstGeom prst="homePlate">
            <a:avLst/>
          </a:prstGeom>
          <a:noFill/>
          <a:ln w="19050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003849"/>
                </a:solidFill>
              </a:rPr>
              <a:t>Để xác định số lượng các loài sinh vật trên Trái Đất.</a:t>
            </a:r>
            <a:endParaRPr lang="en-US" sz="2200" dirty="0">
              <a:solidFill>
                <a:srgbClr val="003849"/>
              </a:solidFill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22B5C096-8EB6-43E8-883B-A28CC7DBA4BA}"/>
              </a:ext>
            </a:extLst>
          </p:cNvPr>
          <p:cNvSpPr/>
          <p:nvPr/>
        </p:nvSpPr>
        <p:spPr>
          <a:xfrm>
            <a:off x="1625599" y="3271425"/>
            <a:ext cx="6805300" cy="652639"/>
          </a:xfrm>
          <a:prstGeom prst="homePlate">
            <a:avLst/>
          </a:prstGeom>
          <a:noFill/>
          <a:ln w="19050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3849"/>
                </a:solidFill>
              </a:rPr>
              <a:t>Đ</a:t>
            </a:r>
            <a:r>
              <a:rPr lang="vi-VN" sz="2200" dirty="0">
                <a:solidFill>
                  <a:srgbClr val="003849"/>
                </a:solidFill>
              </a:rPr>
              <a:t>ể xác định vị trí của các loài sinh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vậ</a:t>
            </a:r>
            <a:r>
              <a:rPr lang="vi-VN" sz="2200" dirty="0">
                <a:solidFill>
                  <a:srgbClr val="003849"/>
                </a:solidFill>
              </a:rPr>
              <a:t>t, giúp cho việc tìm ra chúng trở nên để </a:t>
            </a:r>
            <a:r>
              <a:rPr lang="en-US" sz="2200" dirty="0">
                <a:solidFill>
                  <a:srgbClr val="003849"/>
                </a:solidFill>
              </a:rPr>
              <a:t>d</a:t>
            </a:r>
            <a:r>
              <a:rPr lang="vi-VN" sz="2200" dirty="0">
                <a:solidFill>
                  <a:srgbClr val="003849"/>
                </a:solidFill>
              </a:rPr>
              <a:t>àng hơn.</a:t>
            </a:r>
            <a:endParaRPr lang="en-US" sz="2200" dirty="0">
              <a:solidFill>
                <a:srgbClr val="003849"/>
              </a:solidFill>
            </a:endParaRP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E3E9D523-451D-446D-A7FD-8C24B6D6E472}"/>
              </a:ext>
            </a:extLst>
          </p:cNvPr>
          <p:cNvSpPr/>
          <p:nvPr/>
        </p:nvSpPr>
        <p:spPr>
          <a:xfrm>
            <a:off x="1625598" y="4067386"/>
            <a:ext cx="6805299" cy="652640"/>
          </a:xfrm>
          <a:prstGeom prst="homePlate">
            <a:avLst/>
          </a:prstGeom>
          <a:noFill/>
          <a:ln w="19050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003849"/>
                </a:solidFill>
              </a:rPr>
              <a:t>Để thấy được sự khác nhau giữa các loài sinh vật.</a:t>
            </a:r>
            <a:endParaRPr lang="en-US" sz="2200" dirty="0">
              <a:solidFill>
                <a:srgbClr val="003849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F92DD9-D2C9-4647-9EE1-7803231C00E9}"/>
              </a:ext>
            </a:extLst>
          </p:cNvPr>
          <p:cNvSpPr/>
          <p:nvPr/>
        </p:nvSpPr>
        <p:spPr>
          <a:xfrm>
            <a:off x="890719" y="3271425"/>
            <a:ext cx="615371" cy="60490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3849"/>
                </a:solidFill>
              </a:rPr>
              <a:t>C</a:t>
            </a:r>
          </a:p>
        </p:txBody>
      </p:sp>
      <p:sp>
        <p:nvSpPr>
          <p:cNvPr id="18" name="Google Shape;295;p27">
            <a:extLst>
              <a:ext uri="{FF2B5EF4-FFF2-40B4-BE49-F238E27FC236}">
                <a16:creationId xmlns:a16="http://schemas.microsoft.com/office/drawing/2014/main" id="{F4C56DFE-81A8-417C-9895-6A2AD21D1D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00" y="255768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3849"/>
                </a:solidFill>
                <a:latin typeface="+mj-lt"/>
              </a:rPr>
              <a:t>LUYỆN TẬP</a:t>
            </a:r>
            <a:endParaRPr sz="3000" dirty="0">
              <a:solidFill>
                <a:srgbClr val="0038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955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  <p:bldP spid="11" grpId="0" animBg="1"/>
      <p:bldP spid="12" grpId="0" animBg="1"/>
      <p:bldP spid="13" grpId="0" animBg="1"/>
      <p:bldP spid="3" grpId="0" animBg="1"/>
      <p:bldP spid="15" grpId="0" animBg="1"/>
      <p:bldP spid="23" grpId="0" animBg="1"/>
      <p:bldP spid="24" grpId="0" animBg="1"/>
      <p:bldP spid="25" grpId="0" animBg="1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95;p27">
            <a:extLst>
              <a:ext uri="{FF2B5EF4-FFF2-40B4-BE49-F238E27FC236}">
                <a16:creationId xmlns:a16="http://schemas.microsoft.com/office/drawing/2014/main" id="{2F3C96F7-E6DC-43E2-921E-42C79CA9CF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1325" y="187041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3849"/>
                </a:solidFill>
                <a:latin typeface="+mj-lt"/>
              </a:rPr>
              <a:t>LUYỆN TẬP</a:t>
            </a:r>
            <a:endParaRPr sz="3000" dirty="0">
              <a:solidFill>
                <a:srgbClr val="003849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A06991-EA47-4021-B321-AD61C02CB03F}"/>
              </a:ext>
            </a:extLst>
          </p:cNvPr>
          <p:cNvSpPr txBox="1"/>
          <p:nvPr/>
        </p:nvSpPr>
        <p:spPr>
          <a:xfrm>
            <a:off x="711325" y="740770"/>
            <a:ext cx="7717800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rgbClr val="003849"/>
                </a:solidFill>
                <a:latin typeface="+mn-lt"/>
              </a:rPr>
              <a:t>Câu</a:t>
            </a:r>
            <a:r>
              <a:rPr lang="en-US" sz="2200" dirty="0">
                <a:solidFill>
                  <a:srgbClr val="003849"/>
                </a:solidFill>
                <a:latin typeface="+mn-lt"/>
              </a:rPr>
              <a:t> 2. </a:t>
            </a:r>
            <a:r>
              <a:rPr lang="en-US" sz="2200" dirty="0" err="1">
                <a:solidFill>
                  <a:srgbClr val="003849"/>
                </a:solidFill>
              </a:rPr>
              <a:t>Thế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giới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sinh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vật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được</a:t>
            </a:r>
            <a:r>
              <a:rPr lang="en-US" sz="2200" dirty="0">
                <a:solidFill>
                  <a:srgbClr val="003849"/>
                </a:solidFill>
              </a:rPr>
              <a:t> chia </a:t>
            </a:r>
            <a:r>
              <a:rPr lang="en-US" sz="2200" dirty="0" err="1">
                <a:solidFill>
                  <a:srgbClr val="003849"/>
                </a:solidFill>
              </a:rPr>
              <a:t>vào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các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bậc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phân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loại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từ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nhỏ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đến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lớn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theo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trật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tự</a:t>
            </a:r>
            <a:r>
              <a:rPr lang="en-US" sz="2200" dirty="0">
                <a:solidFill>
                  <a:srgbClr val="003849"/>
                </a:solidFill>
              </a:rPr>
              <a:t>: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282B48D-4BA1-428B-B124-7DEAC277F3D1}"/>
              </a:ext>
            </a:extLst>
          </p:cNvPr>
          <p:cNvSpPr/>
          <p:nvPr/>
        </p:nvSpPr>
        <p:spPr>
          <a:xfrm>
            <a:off x="1454490" y="1891785"/>
            <a:ext cx="6231468" cy="582097"/>
          </a:xfrm>
          <a:prstGeom prst="roundRect">
            <a:avLst/>
          </a:prstGeom>
          <a:ln w="28575">
            <a:solidFill>
              <a:schemeClr val="tx2">
                <a:lumMod val="1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/>
              <a:t>loài</a:t>
            </a:r>
            <a:r>
              <a:rPr lang="en-US" sz="2200" dirty="0"/>
              <a:t> - chi - </a:t>
            </a:r>
            <a:r>
              <a:rPr lang="en-US" sz="2200" dirty="0" err="1"/>
              <a:t>họ</a:t>
            </a:r>
            <a:r>
              <a:rPr lang="en-US" sz="2200" dirty="0"/>
              <a:t> - </a:t>
            </a:r>
            <a:r>
              <a:rPr lang="en-US" sz="2200" dirty="0" err="1"/>
              <a:t>bộ</a:t>
            </a:r>
            <a:r>
              <a:rPr lang="en-US" sz="2200" dirty="0"/>
              <a:t> - </a:t>
            </a:r>
            <a:r>
              <a:rPr lang="en-US" sz="2200" dirty="0" err="1"/>
              <a:t>lớp</a:t>
            </a:r>
            <a:r>
              <a:rPr lang="en-US" sz="2200" dirty="0"/>
              <a:t> - </a:t>
            </a:r>
            <a:r>
              <a:rPr lang="en-US" sz="2200" dirty="0" err="1"/>
              <a:t>ngành</a:t>
            </a:r>
            <a:r>
              <a:rPr lang="en-US" sz="2200" dirty="0"/>
              <a:t> - </a:t>
            </a:r>
            <a:r>
              <a:rPr lang="en-US" sz="2200" dirty="0" err="1"/>
              <a:t>giới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A64A684-F8C4-4117-A965-77985C19844A}"/>
              </a:ext>
            </a:extLst>
          </p:cNvPr>
          <p:cNvSpPr/>
          <p:nvPr/>
        </p:nvSpPr>
        <p:spPr>
          <a:xfrm>
            <a:off x="1454490" y="2649747"/>
            <a:ext cx="6231469" cy="582097"/>
          </a:xfrm>
          <a:prstGeom prst="roundRect">
            <a:avLst/>
          </a:prstGeom>
          <a:ln w="28575">
            <a:solidFill>
              <a:schemeClr val="tx2">
                <a:lumMod val="1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/>
              <a:t>loài</a:t>
            </a:r>
            <a:r>
              <a:rPr lang="en-US" sz="2200" dirty="0"/>
              <a:t> - </a:t>
            </a:r>
            <a:r>
              <a:rPr lang="en-US" sz="2200" dirty="0" err="1"/>
              <a:t>họ</a:t>
            </a:r>
            <a:r>
              <a:rPr lang="en-US" sz="2200" dirty="0"/>
              <a:t> - chi - </a:t>
            </a:r>
            <a:r>
              <a:rPr lang="en-US" sz="2200" dirty="0" err="1"/>
              <a:t>bộ</a:t>
            </a:r>
            <a:r>
              <a:rPr lang="en-US" sz="2200" dirty="0"/>
              <a:t> - </a:t>
            </a:r>
            <a:r>
              <a:rPr lang="en-US" sz="2200" dirty="0" err="1"/>
              <a:t>lớp</a:t>
            </a:r>
            <a:r>
              <a:rPr lang="en-US" sz="2200" dirty="0"/>
              <a:t> - </a:t>
            </a:r>
            <a:r>
              <a:rPr lang="en-US" sz="2200" dirty="0" err="1"/>
              <a:t>ngành</a:t>
            </a:r>
            <a:r>
              <a:rPr lang="en-US" sz="2200" dirty="0"/>
              <a:t> - </a:t>
            </a:r>
            <a:r>
              <a:rPr lang="en-US" sz="2200" dirty="0" err="1"/>
              <a:t>giới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8E3E207-45FB-4133-A14C-E6DB3113B403}"/>
              </a:ext>
            </a:extLst>
          </p:cNvPr>
          <p:cNvSpPr/>
          <p:nvPr/>
        </p:nvSpPr>
        <p:spPr>
          <a:xfrm>
            <a:off x="1454490" y="4165671"/>
            <a:ext cx="6231468" cy="582097"/>
          </a:xfrm>
          <a:prstGeom prst="roundRect">
            <a:avLst/>
          </a:prstGeom>
          <a:ln w="28575">
            <a:solidFill>
              <a:schemeClr val="tx2">
                <a:lumMod val="1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/>
              <a:t>giới</a:t>
            </a:r>
            <a:r>
              <a:rPr lang="en-US" sz="2200" dirty="0"/>
              <a:t> - </a:t>
            </a:r>
            <a:r>
              <a:rPr lang="en-US" sz="2200" dirty="0" err="1"/>
              <a:t>họ</a:t>
            </a:r>
            <a:r>
              <a:rPr lang="en-US" sz="2200" dirty="0"/>
              <a:t> - </a:t>
            </a:r>
            <a:r>
              <a:rPr lang="en-US" sz="2200" dirty="0" err="1"/>
              <a:t>lớp</a:t>
            </a:r>
            <a:r>
              <a:rPr lang="en-US" sz="2200" dirty="0"/>
              <a:t> - </a:t>
            </a:r>
            <a:r>
              <a:rPr lang="en-US" sz="2200" dirty="0" err="1"/>
              <a:t>ngành</a:t>
            </a:r>
            <a:r>
              <a:rPr lang="en-US" sz="2200" dirty="0"/>
              <a:t> - </a:t>
            </a:r>
            <a:r>
              <a:rPr lang="en-US" sz="2200" dirty="0" err="1"/>
              <a:t>bộ</a:t>
            </a:r>
            <a:r>
              <a:rPr lang="en-US" sz="2200" dirty="0"/>
              <a:t> - chi - </a:t>
            </a:r>
            <a:r>
              <a:rPr lang="en-US" sz="2200" dirty="0" err="1"/>
              <a:t>loài</a:t>
            </a:r>
            <a:endParaRPr lang="en-US" sz="2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9956FCE-DFAD-4180-A162-452ABC1D716A}"/>
              </a:ext>
            </a:extLst>
          </p:cNvPr>
          <p:cNvSpPr/>
          <p:nvPr/>
        </p:nvSpPr>
        <p:spPr>
          <a:xfrm>
            <a:off x="1454490" y="3407709"/>
            <a:ext cx="6231468" cy="582097"/>
          </a:xfrm>
          <a:prstGeom prst="roundRect">
            <a:avLst/>
          </a:prstGeom>
          <a:ln w="28575">
            <a:solidFill>
              <a:schemeClr val="tx2">
                <a:lumMod val="1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/>
              <a:t>giới</a:t>
            </a:r>
            <a:r>
              <a:rPr lang="en-US" sz="2200" dirty="0"/>
              <a:t> - </a:t>
            </a:r>
            <a:r>
              <a:rPr lang="en-US" sz="2200" dirty="0" err="1"/>
              <a:t>ngành</a:t>
            </a:r>
            <a:r>
              <a:rPr lang="en-US" sz="2200" dirty="0"/>
              <a:t> - </a:t>
            </a:r>
            <a:r>
              <a:rPr lang="en-US" sz="2200" dirty="0" err="1"/>
              <a:t>bộ</a:t>
            </a:r>
            <a:r>
              <a:rPr lang="en-US" sz="2200" dirty="0"/>
              <a:t> - </a:t>
            </a:r>
            <a:r>
              <a:rPr lang="en-US" sz="2200" dirty="0" err="1"/>
              <a:t>lớp</a:t>
            </a:r>
            <a:r>
              <a:rPr lang="en-US" sz="2200" dirty="0"/>
              <a:t> - </a:t>
            </a:r>
            <a:r>
              <a:rPr lang="en-US" sz="2200" dirty="0" err="1"/>
              <a:t>họ</a:t>
            </a:r>
            <a:r>
              <a:rPr lang="en-US" sz="2200" dirty="0"/>
              <a:t> - chi - </a:t>
            </a:r>
            <a:r>
              <a:rPr lang="en-US" sz="2200" dirty="0" err="1"/>
              <a:t>loài</a:t>
            </a:r>
            <a:endParaRPr lang="en-US" sz="2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EDC2F5B-6218-48A0-A1C9-B163C0515B2B}"/>
              </a:ext>
            </a:extLst>
          </p:cNvPr>
          <p:cNvSpPr/>
          <p:nvPr/>
        </p:nvSpPr>
        <p:spPr>
          <a:xfrm>
            <a:off x="1454490" y="1891785"/>
            <a:ext cx="6231468" cy="58209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1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dirty="0">
                <a:solidFill>
                  <a:srgbClr val="003849"/>
                </a:solidFill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loài</a:t>
            </a:r>
            <a:r>
              <a:rPr lang="en-US" sz="2200" dirty="0">
                <a:solidFill>
                  <a:srgbClr val="003849"/>
                </a:solidFill>
              </a:rPr>
              <a:t> - chi - </a:t>
            </a:r>
            <a:r>
              <a:rPr lang="en-US" sz="2200" dirty="0" err="1">
                <a:solidFill>
                  <a:srgbClr val="003849"/>
                </a:solidFill>
              </a:rPr>
              <a:t>họ</a:t>
            </a:r>
            <a:r>
              <a:rPr lang="en-US" sz="2200" dirty="0">
                <a:solidFill>
                  <a:srgbClr val="003849"/>
                </a:solidFill>
              </a:rPr>
              <a:t> - </a:t>
            </a:r>
            <a:r>
              <a:rPr lang="en-US" sz="2200" dirty="0" err="1">
                <a:solidFill>
                  <a:srgbClr val="003849"/>
                </a:solidFill>
              </a:rPr>
              <a:t>bộ</a:t>
            </a:r>
            <a:r>
              <a:rPr lang="en-US" sz="2200" dirty="0">
                <a:solidFill>
                  <a:srgbClr val="003849"/>
                </a:solidFill>
              </a:rPr>
              <a:t> - </a:t>
            </a:r>
            <a:r>
              <a:rPr lang="en-US" sz="2200" dirty="0" err="1">
                <a:solidFill>
                  <a:srgbClr val="003849"/>
                </a:solidFill>
              </a:rPr>
              <a:t>lớp</a:t>
            </a:r>
            <a:r>
              <a:rPr lang="en-US" sz="2200" dirty="0">
                <a:solidFill>
                  <a:srgbClr val="003849"/>
                </a:solidFill>
              </a:rPr>
              <a:t> - </a:t>
            </a:r>
            <a:r>
              <a:rPr lang="en-US" sz="2200" dirty="0" err="1">
                <a:solidFill>
                  <a:srgbClr val="003849"/>
                </a:solidFill>
              </a:rPr>
              <a:t>ngành</a:t>
            </a:r>
            <a:r>
              <a:rPr lang="en-US" sz="2200" dirty="0">
                <a:solidFill>
                  <a:srgbClr val="003849"/>
                </a:solidFill>
              </a:rPr>
              <a:t> - </a:t>
            </a:r>
            <a:r>
              <a:rPr lang="en-US" sz="2200" dirty="0" err="1">
                <a:solidFill>
                  <a:srgbClr val="003849"/>
                </a:solidFill>
              </a:rPr>
              <a:t>giới</a:t>
            </a:r>
            <a:endParaRPr lang="en-US" sz="2200" dirty="0">
              <a:solidFill>
                <a:srgbClr val="00384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32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CA06991-EA47-4021-B321-AD61C02CB03F}"/>
              </a:ext>
            </a:extLst>
          </p:cNvPr>
          <p:cNvSpPr txBox="1"/>
          <p:nvPr/>
        </p:nvSpPr>
        <p:spPr>
          <a:xfrm>
            <a:off x="713100" y="868346"/>
            <a:ext cx="7831336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rgbClr val="003849"/>
                </a:solidFill>
                <a:latin typeface="+mn-lt"/>
              </a:rPr>
              <a:t>Câu</a:t>
            </a:r>
            <a:r>
              <a:rPr lang="en-US" sz="2200" dirty="0">
                <a:solidFill>
                  <a:srgbClr val="003849"/>
                </a:solidFill>
                <a:latin typeface="+mn-lt"/>
              </a:rPr>
              <a:t> 3</a:t>
            </a:r>
            <a:r>
              <a:rPr lang="en-US" sz="2200" dirty="0">
                <a:solidFill>
                  <a:srgbClr val="003849"/>
                </a:solidFill>
                <a:latin typeface="+mj-lt"/>
              </a:rPr>
              <a:t>. </a:t>
            </a:r>
            <a:r>
              <a:rPr lang="vi-VN" sz="2200" dirty="0">
                <a:solidFill>
                  <a:srgbClr val="003849"/>
                </a:solidFill>
              </a:rPr>
              <a:t>Cách gọi truyền thống của người dân bản địa theo vùng miền, quốc gia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là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tên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gọi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gì</a:t>
            </a:r>
            <a:r>
              <a:rPr lang="vi-VN" sz="2200" dirty="0">
                <a:solidFill>
                  <a:srgbClr val="003849"/>
                </a:solidFill>
              </a:rPr>
              <a:t>?</a:t>
            </a:r>
            <a:endParaRPr lang="en-US" sz="2200" dirty="0">
              <a:solidFill>
                <a:srgbClr val="003849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C9BEEA-6C76-46C4-AF45-26C792084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977" y="1970614"/>
            <a:ext cx="2592528" cy="1508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230AFA-852C-409B-BEDA-04E2EE096CB3}"/>
              </a:ext>
            </a:extLst>
          </p:cNvPr>
          <p:cNvSpPr txBox="1"/>
          <p:nvPr/>
        </p:nvSpPr>
        <p:spPr>
          <a:xfrm>
            <a:off x="1452977" y="2340458"/>
            <a:ext cx="259252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200" dirty="0">
                <a:solidFill>
                  <a:srgbClr val="003849"/>
                </a:solidFill>
                <a:effectLst/>
                <a:latin typeface="+mn-lt"/>
                <a:ea typeface="Times New Roman" panose="02020603050405020304" pitchFamily="18" charset="0"/>
              </a:rPr>
              <a:t>A. </a:t>
            </a:r>
            <a:r>
              <a:rPr lang="en-US" sz="2200" dirty="0" err="1">
                <a:solidFill>
                  <a:srgbClr val="003849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3849"/>
                </a:solidFill>
                <a:effectLst/>
                <a:latin typeface="+mn-lt"/>
                <a:ea typeface="Times New Roman" panose="02020603050405020304" pitchFamily="18" charset="0"/>
              </a:rPr>
              <a:t> khoa </a:t>
            </a:r>
            <a:r>
              <a:rPr lang="en-US" sz="2200" dirty="0" err="1">
                <a:solidFill>
                  <a:srgbClr val="003849"/>
                </a:solidFill>
                <a:effectLst/>
                <a:latin typeface="+mn-lt"/>
                <a:ea typeface="Times New Roman" panose="02020603050405020304" pitchFamily="18" charset="0"/>
              </a:rPr>
              <a:t>học</a:t>
            </a:r>
            <a:endParaRPr lang="en-US" sz="2200" dirty="0">
              <a:solidFill>
                <a:srgbClr val="003849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8" name="Google Shape;295;p27">
            <a:extLst>
              <a:ext uri="{FF2B5EF4-FFF2-40B4-BE49-F238E27FC236}">
                <a16:creationId xmlns:a16="http://schemas.microsoft.com/office/drawing/2014/main" id="{BCDAB8B5-6823-4147-AD5D-926DC07CB7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00" y="255768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3849"/>
                </a:solidFill>
                <a:latin typeface="+mj-lt"/>
              </a:rPr>
              <a:t>LUYỆN TẬP</a:t>
            </a:r>
            <a:endParaRPr sz="3000" dirty="0">
              <a:solidFill>
                <a:srgbClr val="003849"/>
              </a:solidFill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4AE6BDA-4BC4-4D34-821C-FF33C536F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977" y="3582956"/>
            <a:ext cx="2592527" cy="15089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EBBF92D-5CCF-4C8B-BF32-7A7198281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671" y="3570380"/>
            <a:ext cx="2592527" cy="15089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B8BFFA8-3CBB-465A-88D8-5DE58D872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672" y="1970614"/>
            <a:ext cx="2592526" cy="150898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1DA1D72-6666-4543-A0A6-D00D243D939D}"/>
              </a:ext>
            </a:extLst>
          </p:cNvPr>
          <p:cNvSpPr txBox="1"/>
          <p:nvPr/>
        </p:nvSpPr>
        <p:spPr>
          <a:xfrm>
            <a:off x="4853645" y="3852391"/>
            <a:ext cx="270857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003849"/>
                </a:solidFill>
                <a:latin typeface="+mn-lt"/>
                <a:ea typeface="Times New Roman" panose="02020603050405020304" pitchFamily="18" charset="0"/>
              </a:rPr>
              <a:t>D</a:t>
            </a:r>
            <a:r>
              <a:rPr lang="vi-VN" sz="2200" dirty="0">
                <a:solidFill>
                  <a:srgbClr val="003849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3849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3849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3849"/>
                </a:solidFill>
                <a:effectLst/>
                <a:latin typeface="+mn-lt"/>
                <a:ea typeface="Times New Roman" panose="02020603050405020304" pitchFamily="18" charset="0"/>
              </a:rPr>
              <a:t>địa</a:t>
            </a:r>
            <a:r>
              <a:rPr lang="en-US" sz="2200" dirty="0">
                <a:solidFill>
                  <a:srgbClr val="003849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3849"/>
                </a:solidFill>
                <a:effectLst/>
                <a:latin typeface="+mn-lt"/>
                <a:ea typeface="Times New Roman" panose="02020603050405020304" pitchFamily="18" charset="0"/>
              </a:rPr>
              <a:t>phương</a:t>
            </a:r>
            <a:endParaRPr lang="en-US" sz="2200" dirty="0">
              <a:solidFill>
                <a:srgbClr val="003849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E0AB6C-89E7-4F2A-8E8A-5C829ECF6E0B}"/>
              </a:ext>
            </a:extLst>
          </p:cNvPr>
          <p:cNvSpPr txBox="1"/>
          <p:nvPr/>
        </p:nvSpPr>
        <p:spPr>
          <a:xfrm>
            <a:off x="1540841" y="3852391"/>
            <a:ext cx="241582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003849"/>
                </a:solidFill>
                <a:effectLst/>
                <a:latin typeface="+mn-lt"/>
                <a:ea typeface="Times New Roman" panose="02020603050405020304" pitchFamily="18" charset="0"/>
              </a:rPr>
              <a:t>C. </a:t>
            </a:r>
            <a:r>
              <a:rPr lang="en-US" sz="2200" dirty="0" err="1">
                <a:solidFill>
                  <a:srgbClr val="003849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3849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3849"/>
                </a:solidFill>
                <a:effectLst/>
                <a:latin typeface="+mn-lt"/>
                <a:ea typeface="Times New Roman" panose="02020603050405020304" pitchFamily="18" charset="0"/>
              </a:rPr>
              <a:t>phổ</a:t>
            </a:r>
            <a:r>
              <a:rPr lang="en-US" sz="2200" dirty="0">
                <a:solidFill>
                  <a:srgbClr val="003849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3849"/>
                </a:solidFill>
                <a:effectLst/>
                <a:latin typeface="+mn-lt"/>
                <a:ea typeface="Times New Roman" panose="02020603050405020304" pitchFamily="18" charset="0"/>
              </a:rPr>
              <a:t>thông</a:t>
            </a:r>
            <a:endParaRPr lang="en-US" sz="2200" dirty="0">
              <a:solidFill>
                <a:srgbClr val="003849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746635-84C5-4665-B2BD-38C23FAE8A89}"/>
              </a:ext>
            </a:extLst>
          </p:cNvPr>
          <p:cNvSpPr txBox="1"/>
          <p:nvPr/>
        </p:nvSpPr>
        <p:spPr>
          <a:xfrm>
            <a:off x="5005083" y="2357850"/>
            <a:ext cx="241582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003849"/>
                </a:solidFill>
                <a:latin typeface="+mn-lt"/>
                <a:ea typeface="Times New Roman" panose="02020603050405020304" pitchFamily="18" charset="0"/>
              </a:rPr>
              <a:t>B</a:t>
            </a:r>
            <a:r>
              <a:rPr lang="vi-VN" sz="2200" dirty="0">
                <a:solidFill>
                  <a:srgbClr val="003849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3849"/>
                </a:solidFill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3849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3849"/>
                </a:solidFill>
                <a:latin typeface="+mn-lt"/>
                <a:ea typeface="Times New Roman" panose="02020603050405020304" pitchFamily="18" charset="0"/>
              </a:rPr>
              <a:t>vùng</a:t>
            </a:r>
            <a:r>
              <a:rPr lang="en-US" sz="2200" dirty="0">
                <a:solidFill>
                  <a:srgbClr val="003849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3849"/>
                </a:solidFill>
                <a:latin typeface="+mn-lt"/>
                <a:ea typeface="Times New Roman" panose="02020603050405020304" pitchFamily="18" charset="0"/>
              </a:rPr>
              <a:t>miền</a:t>
            </a:r>
            <a:endParaRPr lang="en-US" sz="2200" dirty="0">
              <a:solidFill>
                <a:srgbClr val="003849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C6C612A-68B1-4BC8-88A3-47E37DDEAB30}"/>
              </a:ext>
            </a:extLst>
          </p:cNvPr>
          <p:cNvSpPr/>
          <p:nvPr/>
        </p:nvSpPr>
        <p:spPr>
          <a:xfrm>
            <a:off x="4764804" y="3866833"/>
            <a:ext cx="588797" cy="579601"/>
          </a:xfrm>
          <a:prstGeom prst="ellipse">
            <a:avLst/>
          </a:prstGeom>
          <a:noFill/>
          <a:ln w="19050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7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22" grpId="0"/>
      <p:bldP spid="24" grpId="0"/>
      <p:bldP spid="25" grpId="0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CA06991-EA47-4021-B321-AD61C02CB03F}"/>
              </a:ext>
            </a:extLst>
          </p:cNvPr>
          <p:cNvSpPr txBox="1"/>
          <p:nvPr/>
        </p:nvSpPr>
        <p:spPr>
          <a:xfrm>
            <a:off x="1226526" y="752417"/>
            <a:ext cx="7717800" cy="314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003849"/>
                </a:solidFill>
              </a:rPr>
              <a:t>Câu</a:t>
            </a:r>
            <a:r>
              <a:rPr lang="en-US" sz="2000" dirty="0">
                <a:solidFill>
                  <a:srgbClr val="003849"/>
                </a:solidFill>
              </a:rPr>
              <a:t> 4. T</a:t>
            </a:r>
            <a:r>
              <a:rPr lang="vi-VN" sz="2000" dirty="0">
                <a:solidFill>
                  <a:srgbClr val="003849"/>
                </a:solidFill>
              </a:rPr>
              <a:t>iêu chí nào sau đây được dùng để phân loại sinh vật?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003849"/>
                </a:solidFill>
              </a:rPr>
              <a:t>(1) Đặc điểm tế bào.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003849"/>
                </a:solidFill>
              </a:rPr>
              <a:t>(2) Mức độ tổ chức cơ thể.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003849"/>
                </a:solidFill>
              </a:rPr>
              <a:t>(3) Môi trường sống.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003849"/>
                </a:solidFill>
              </a:rPr>
              <a:t>(4) Kiểu dinh dưỡng.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003849"/>
                </a:solidFill>
              </a:rPr>
              <a:t>(5) Vai trò trong tự nhiên và thực tiễn.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9" name="Google Shape;398;p31">
            <a:extLst>
              <a:ext uri="{FF2B5EF4-FFF2-40B4-BE49-F238E27FC236}">
                <a16:creationId xmlns:a16="http://schemas.microsoft.com/office/drawing/2014/main" id="{996EB658-F349-45FF-B230-3785F3575556}"/>
              </a:ext>
            </a:extLst>
          </p:cNvPr>
          <p:cNvSpPr/>
          <p:nvPr/>
        </p:nvSpPr>
        <p:spPr>
          <a:xfrm>
            <a:off x="1492736" y="3628501"/>
            <a:ext cx="2495483" cy="572701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398;p31">
            <a:extLst>
              <a:ext uri="{FF2B5EF4-FFF2-40B4-BE49-F238E27FC236}">
                <a16:creationId xmlns:a16="http://schemas.microsoft.com/office/drawing/2014/main" id="{C81B49F6-839C-4C5F-A804-C2082DC90BF2}"/>
              </a:ext>
            </a:extLst>
          </p:cNvPr>
          <p:cNvSpPr/>
          <p:nvPr/>
        </p:nvSpPr>
        <p:spPr>
          <a:xfrm>
            <a:off x="1492736" y="4288449"/>
            <a:ext cx="2495482" cy="573601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398;p31">
            <a:extLst>
              <a:ext uri="{FF2B5EF4-FFF2-40B4-BE49-F238E27FC236}">
                <a16:creationId xmlns:a16="http://schemas.microsoft.com/office/drawing/2014/main" id="{CBD5FA80-00D0-4464-8EA1-B347BA6C4D99}"/>
              </a:ext>
            </a:extLst>
          </p:cNvPr>
          <p:cNvSpPr/>
          <p:nvPr/>
        </p:nvSpPr>
        <p:spPr>
          <a:xfrm>
            <a:off x="5155784" y="4295047"/>
            <a:ext cx="2495483" cy="573602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398;p31">
            <a:extLst>
              <a:ext uri="{FF2B5EF4-FFF2-40B4-BE49-F238E27FC236}">
                <a16:creationId xmlns:a16="http://schemas.microsoft.com/office/drawing/2014/main" id="{8001D603-3A76-470C-8874-EEB2FB9AD90D}"/>
              </a:ext>
            </a:extLst>
          </p:cNvPr>
          <p:cNvSpPr/>
          <p:nvPr/>
        </p:nvSpPr>
        <p:spPr>
          <a:xfrm>
            <a:off x="5155781" y="3612160"/>
            <a:ext cx="2495483" cy="572702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E170C0-AFA7-43DE-AE3A-4F5D50DC6AE5}"/>
              </a:ext>
            </a:extLst>
          </p:cNvPr>
          <p:cNvSpPr txBox="1"/>
          <p:nvPr/>
        </p:nvSpPr>
        <p:spPr>
          <a:xfrm>
            <a:off x="1554856" y="3697903"/>
            <a:ext cx="2371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384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dirty="0">
                <a:solidFill>
                  <a:srgbClr val="003849"/>
                </a:solidFill>
              </a:rPr>
              <a:t>(1),(2), (3), (5)</a:t>
            </a:r>
            <a:endParaRPr lang="en-US" sz="2000" dirty="0">
              <a:solidFill>
                <a:srgbClr val="003849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4DEF32-036C-4F9E-81EC-90EB27E93C09}"/>
              </a:ext>
            </a:extLst>
          </p:cNvPr>
          <p:cNvSpPr txBox="1"/>
          <p:nvPr/>
        </p:nvSpPr>
        <p:spPr>
          <a:xfrm>
            <a:off x="1492736" y="4359805"/>
            <a:ext cx="2495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384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dirty="0">
                <a:solidFill>
                  <a:srgbClr val="003849"/>
                </a:solidFill>
              </a:rPr>
              <a:t>(1), 2), (3), (4)</a:t>
            </a:r>
            <a:endParaRPr lang="en-US" sz="2000" dirty="0">
              <a:solidFill>
                <a:srgbClr val="003849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A656A7-307F-4D58-9F9F-E8E89E4BDE68}"/>
              </a:ext>
            </a:extLst>
          </p:cNvPr>
          <p:cNvSpPr txBox="1"/>
          <p:nvPr/>
        </p:nvSpPr>
        <p:spPr>
          <a:xfrm>
            <a:off x="5085426" y="4359804"/>
            <a:ext cx="2689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384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dirty="0">
                <a:solidFill>
                  <a:srgbClr val="003849"/>
                </a:solidFill>
                <a:latin typeface="+mj-lt"/>
              </a:rPr>
              <a:t>(1), (3), (4), (5)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065467-0F9E-444B-8E65-23DF4FB2456B}"/>
              </a:ext>
            </a:extLst>
          </p:cNvPr>
          <p:cNvSpPr txBox="1"/>
          <p:nvPr/>
        </p:nvSpPr>
        <p:spPr>
          <a:xfrm>
            <a:off x="5155780" y="3683068"/>
            <a:ext cx="2495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384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dirty="0">
                <a:solidFill>
                  <a:srgbClr val="003849"/>
                </a:solidFill>
              </a:rPr>
              <a:t>(2), (3), (4), (5)</a:t>
            </a:r>
            <a:endParaRPr lang="en-US" sz="2000" dirty="0">
              <a:solidFill>
                <a:srgbClr val="003849"/>
              </a:solidFill>
              <a:latin typeface="+mj-lt"/>
            </a:endParaRPr>
          </a:p>
        </p:txBody>
      </p:sp>
      <p:sp>
        <p:nvSpPr>
          <p:cNvPr id="24" name="Google Shape;398;p31">
            <a:extLst>
              <a:ext uri="{FF2B5EF4-FFF2-40B4-BE49-F238E27FC236}">
                <a16:creationId xmlns:a16="http://schemas.microsoft.com/office/drawing/2014/main" id="{91EF2ADE-04CE-4D54-9A7F-80D2345380D0}"/>
              </a:ext>
            </a:extLst>
          </p:cNvPr>
          <p:cNvSpPr/>
          <p:nvPr/>
        </p:nvSpPr>
        <p:spPr>
          <a:xfrm>
            <a:off x="1492733" y="4295047"/>
            <a:ext cx="2495482" cy="573602"/>
          </a:xfrm>
          <a:prstGeom prst="roundRect">
            <a:avLst>
              <a:gd name="adj" fmla="val 24491"/>
            </a:avLst>
          </a:prstGeom>
          <a:solidFill>
            <a:srgbClr val="003849"/>
          </a:solidFill>
          <a:ln w="19050">
            <a:solidFill>
              <a:schemeClr val="tx2">
                <a:lumMod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Google Shape;295;p27">
            <a:extLst>
              <a:ext uri="{FF2B5EF4-FFF2-40B4-BE49-F238E27FC236}">
                <a16:creationId xmlns:a16="http://schemas.microsoft.com/office/drawing/2014/main" id="{8AB6A549-0F96-47A3-B34B-48B77B2ACD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1325" y="187041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3849"/>
                </a:solidFill>
                <a:latin typeface="+mj-lt"/>
              </a:rPr>
              <a:t>LUYỆN TẬP</a:t>
            </a:r>
            <a:endParaRPr sz="3000" dirty="0">
              <a:solidFill>
                <a:srgbClr val="003849"/>
              </a:solidFill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58EBD7-94F6-4CEE-AE95-02D053BDC0CF}"/>
              </a:ext>
            </a:extLst>
          </p:cNvPr>
          <p:cNvSpPr txBox="1"/>
          <p:nvPr/>
        </p:nvSpPr>
        <p:spPr>
          <a:xfrm>
            <a:off x="1430616" y="4364282"/>
            <a:ext cx="2495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dirty="0">
                <a:solidFill>
                  <a:schemeClr val="bg1"/>
                </a:solidFill>
              </a:rPr>
              <a:t>(1), (2), (3), (4)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15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" grpId="0"/>
      <p:bldP spid="14" grpId="0"/>
      <p:bldP spid="15" grpId="0"/>
      <p:bldP spid="23" grpId="0"/>
      <p:bldP spid="24" grpId="0" animBg="1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95;p27">
            <a:extLst>
              <a:ext uri="{FF2B5EF4-FFF2-40B4-BE49-F238E27FC236}">
                <a16:creationId xmlns:a16="http://schemas.microsoft.com/office/drawing/2014/main" id="{1CD32665-B778-40E0-BFA7-8D0B6ABD33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00" y="31544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3849"/>
                </a:solidFill>
                <a:latin typeface="+mj-lt"/>
              </a:rPr>
              <a:t>VẬN DỤNG</a:t>
            </a:r>
            <a:endParaRPr sz="3000" dirty="0">
              <a:solidFill>
                <a:srgbClr val="003849"/>
              </a:solidFill>
              <a:latin typeface="+mj-lt"/>
            </a:endParaRPr>
          </a:p>
        </p:txBody>
      </p:sp>
      <p:pic>
        <p:nvPicPr>
          <p:cNvPr id="18" name="Picture 7">
            <a:extLst>
              <a:ext uri="{FF2B5EF4-FFF2-40B4-BE49-F238E27FC236}">
                <a16:creationId xmlns:a16="http://schemas.microsoft.com/office/drawing/2014/main" id="{EE4660FB-C7C8-4C5F-988A-7BF983117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1870" y="1111978"/>
            <a:ext cx="6638917" cy="364215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BE5E78F-B7CA-4519-A4A3-1B3B91E77CEB}"/>
              </a:ext>
            </a:extLst>
          </p:cNvPr>
          <p:cNvSpPr txBox="1"/>
          <p:nvPr/>
        </p:nvSpPr>
        <p:spPr>
          <a:xfrm>
            <a:off x="2210781" y="1437012"/>
            <a:ext cx="5427072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rgbClr val="003849"/>
                </a:solidFill>
              </a:rPr>
              <a:t>Câu</a:t>
            </a:r>
            <a:r>
              <a:rPr lang="en-US" sz="2200" dirty="0">
                <a:solidFill>
                  <a:srgbClr val="003849"/>
                </a:solidFill>
              </a:rPr>
              <a:t> 1. </a:t>
            </a:r>
            <a:r>
              <a:rPr lang="vi-VN" sz="2200" dirty="0">
                <a:solidFill>
                  <a:srgbClr val="003849"/>
                </a:solidFill>
              </a:rPr>
              <a:t>Tên khoa học của loài người là: </a:t>
            </a:r>
            <a:endParaRPr lang="en-US" sz="2200" dirty="0">
              <a:solidFill>
                <a:srgbClr val="003849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200" dirty="0">
              <a:solidFill>
                <a:srgbClr val="003849"/>
              </a:solidFill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0CC09E38-F4A0-494B-8368-6E951B47DC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3772" y="2269067"/>
            <a:ext cx="1813506" cy="2874433"/>
          </a:xfrm>
          <a:prstGeom prst="rect">
            <a:avLst/>
          </a:prstGeom>
        </p:spPr>
      </p:pic>
      <p:sp>
        <p:nvSpPr>
          <p:cNvPr id="2" name="Arrow: Chevron 1">
            <a:extLst>
              <a:ext uri="{FF2B5EF4-FFF2-40B4-BE49-F238E27FC236}">
                <a16:creationId xmlns:a16="http://schemas.microsoft.com/office/drawing/2014/main" id="{CC811598-7100-48C7-9FDE-F98C76276388}"/>
              </a:ext>
            </a:extLst>
          </p:cNvPr>
          <p:cNvSpPr/>
          <p:nvPr/>
        </p:nvSpPr>
        <p:spPr>
          <a:xfrm>
            <a:off x="2210781" y="2210444"/>
            <a:ext cx="5061098" cy="722612"/>
          </a:xfrm>
          <a:prstGeom prst="chevron">
            <a:avLst/>
          </a:prstGeom>
          <a:solidFill>
            <a:schemeClr val="accent4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0" dirty="0">
                <a:solidFill>
                  <a:srgbClr val="003849"/>
                </a:solidFill>
                <a:effectLst/>
                <a:latin typeface="+mj-lt"/>
              </a:rPr>
              <a:t>Homo sapiens Linnaeus, 1758</a:t>
            </a:r>
            <a:endParaRPr lang="en-US" sz="2200" dirty="0">
              <a:solidFill>
                <a:srgbClr val="003849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0339E9-8E95-4755-A124-B764E3F0926D}"/>
              </a:ext>
            </a:extLst>
          </p:cNvPr>
          <p:cNvSpPr txBox="1"/>
          <p:nvPr/>
        </p:nvSpPr>
        <p:spPr>
          <a:xfrm>
            <a:off x="2087193" y="3183876"/>
            <a:ext cx="5308275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rgbClr val="003849"/>
                </a:solidFill>
              </a:rPr>
              <a:t>Hãy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xác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định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tên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giống</a:t>
            </a:r>
            <a:r>
              <a:rPr lang="en-US" sz="2200" dirty="0">
                <a:solidFill>
                  <a:srgbClr val="003849"/>
                </a:solidFill>
              </a:rPr>
              <a:t>, </a:t>
            </a:r>
            <a:r>
              <a:rPr lang="en-US" sz="2200" dirty="0" err="1">
                <a:solidFill>
                  <a:srgbClr val="003849"/>
                </a:solidFill>
              </a:rPr>
              <a:t>loài</a:t>
            </a:r>
            <a:r>
              <a:rPr lang="en-US" sz="2200" dirty="0">
                <a:solidFill>
                  <a:srgbClr val="003849"/>
                </a:solidFill>
              </a:rPr>
              <a:t>, </a:t>
            </a:r>
            <a:r>
              <a:rPr lang="en-US" sz="2200" dirty="0" err="1">
                <a:solidFill>
                  <a:srgbClr val="003849"/>
                </a:solidFill>
              </a:rPr>
              <a:t>tác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giả</a:t>
            </a:r>
            <a:r>
              <a:rPr lang="en-US" sz="2200" dirty="0">
                <a:solidFill>
                  <a:srgbClr val="003849"/>
                </a:solidFill>
              </a:rPr>
              <a:t>, </a:t>
            </a:r>
            <a:r>
              <a:rPr lang="en-US" sz="2200" dirty="0" err="1">
                <a:solidFill>
                  <a:srgbClr val="003849"/>
                </a:solidFill>
              </a:rPr>
              <a:t>năm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tìm</a:t>
            </a:r>
            <a:r>
              <a:rPr lang="en-US" sz="2200" dirty="0">
                <a:solidFill>
                  <a:srgbClr val="003849"/>
                </a:solidFill>
              </a:rPr>
              <a:t> ra </a:t>
            </a:r>
            <a:r>
              <a:rPr lang="en-US" sz="2200" dirty="0" err="1">
                <a:solidFill>
                  <a:srgbClr val="003849"/>
                </a:solidFill>
              </a:rPr>
              <a:t>loài</a:t>
            </a:r>
            <a:r>
              <a:rPr lang="en-US" sz="2200" dirty="0">
                <a:solidFill>
                  <a:srgbClr val="003849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12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3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95;p27">
            <a:extLst>
              <a:ext uri="{FF2B5EF4-FFF2-40B4-BE49-F238E27FC236}">
                <a16:creationId xmlns:a16="http://schemas.microsoft.com/office/drawing/2014/main" id="{1CD32665-B778-40E0-BFA7-8D0B6ABD33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00" y="309637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3849"/>
                </a:solidFill>
                <a:latin typeface="+mj-lt"/>
              </a:rPr>
              <a:t>VẬN DỤNG</a:t>
            </a:r>
            <a:endParaRPr sz="3000" dirty="0">
              <a:solidFill>
                <a:srgbClr val="003849"/>
              </a:solidFill>
              <a:latin typeface="+mj-lt"/>
            </a:endParaRPr>
          </a:p>
        </p:txBody>
      </p:sp>
      <p:pic>
        <p:nvPicPr>
          <p:cNvPr id="18" name="Picture 7">
            <a:extLst>
              <a:ext uri="{FF2B5EF4-FFF2-40B4-BE49-F238E27FC236}">
                <a16:creationId xmlns:a16="http://schemas.microsoft.com/office/drawing/2014/main" id="{EE4660FB-C7C8-4C5F-988A-7BF983117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1870" y="1111978"/>
            <a:ext cx="6638917" cy="3642156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0CC09E38-F4A0-494B-8368-6E951B47DC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3772" y="2269067"/>
            <a:ext cx="1813506" cy="28744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C2E607-F81B-4D2E-9D2D-4A741F57DB5E}"/>
              </a:ext>
            </a:extLst>
          </p:cNvPr>
          <p:cNvSpPr txBox="1"/>
          <p:nvPr/>
        </p:nvSpPr>
        <p:spPr>
          <a:xfrm>
            <a:off x="2074162" y="1571261"/>
            <a:ext cx="5334332" cy="307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rgbClr val="003849"/>
                </a:solidFill>
              </a:rPr>
              <a:t>Tên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giống</a:t>
            </a:r>
            <a:r>
              <a:rPr lang="en-US" sz="2200" dirty="0">
                <a:solidFill>
                  <a:srgbClr val="003849"/>
                </a:solidFill>
              </a:rPr>
              <a:t>, </a:t>
            </a:r>
            <a:r>
              <a:rPr lang="en-US" sz="2200" dirty="0" err="1">
                <a:solidFill>
                  <a:srgbClr val="003849"/>
                </a:solidFill>
              </a:rPr>
              <a:t>loài</a:t>
            </a:r>
            <a:r>
              <a:rPr lang="en-US" sz="2200" dirty="0">
                <a:solidFill>
                  <a:srgbClr val="003849"/>
                </a:solidFill>
              </a:rPr>
              <a:t>, </a:t>
            </a:r>
            <a:r>
              <a:rPr lang="en-US" sz="2200" dirty="0" err="1">
                <a:solidFill>
                  <a:srgbClr val="003849"/>
                </a:solidFill>
              </a:rPr>
              <a:t>tác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giả</a:t>
            </a:r>
            <a:r>
              <a:rPr lang="en-US" sz="2200" dirty="0">
                <a:solidFill>
                  <a:srgbClr val="003849"/>
                </a:solidFill>
              </a:rPr>
              <a:t>, </a:t>
            </a:r>
            <a:r>
              <a:rPr lang="en-US" sz="2200" dirty="0" err="1">
                <a:solidFill>
                  <a:srgbClr val="003849"/>
                </a:solidFill>
              </a:rPr>
              <a:t>năm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tìm</a:t>
            </a:r>
            <a:r>
              <a:rPr lang="en-US" sz="2200" dirty="0">
                <a:solidFill>
                  <a:srgbClr val="003849"/>
                </a:solidFill>
              </a:rPr>
              <a:t> ra </a:t>
            </a:r>
            <a:r>
              <a:rPr lang="en-US" sz="2200" dirty="0" err="1">
                <a:solidFill>
                  <a:srgbClr val="003849"/>
                </a:solidFill>
              </a:rPr>
              <a:t>loài</a:t>
            </a:r>
            <a:r>
              <a:rPr lang="en-US" sz="2200" dirty="0">
                <a:solidFill>
                  <a:srgbClr val="003849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3849"/>
                </a:solidFill>
              </a:rPr>
              <a:t>- </a:t>
            </a:r>
            <a:r>
              <a:rPr lang="en-US" sz="2200" dirty="0" err="1">
                <a:solidFill>
                  <a:srgbClr val="003849"/>
                </a:solidFill>
              </a:rPr>
              <a:t>Tên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giống</a:t>
            </a:r>
            <a:r>
              <a:rPr lang="en-US" sz="2200" dirty="0">
                <a:solidFill>
                  <a:srgbClr val="003849"/>
                </a:solidFill>
              </a:rPr>
              <a:t>: Homo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3849"/>
                </a:solidFill>
              </a:rPr>
              <a:t>- </a:t>
            </a:r>
            <a:r>
              <a:rPr lang="en-US" sz="2200" dirty="0" err="1">
                <a:solidFill>
                  <a:srgbClr val="003849"/>
                </a:solidFill>
              </a:rPr>
              <a:t>Tên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loài</a:t>
            </a:r>
            <a:r>
              <a:rPr lang="en-US" sz="2200" dirty="0">
                <a:solidFill>
                  <a:srgbClr val="003849"/>
                </a:solidFill>
              </a:rPr>
              <a:t>: sapiens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3849"/>
                </a:solidFill>
              </a:rPr>
              <a:t>- </a:t>
            </a:r>
            <a:r>
              <a:rPr lang="en-US" sz="2200" dirty="0" err="1">
                <a:solidFill>
                  <a:srgbClr val="003849"/>
                </a:solidFill>
              </a:rPr>
              <a:t>Tác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giả</a:t>
            </a:r>
            <a:r>
              <a:rPr lang="en-US" sz="2200" dirty="0">
                <a:solidFill>
                  <a:srgbClr val="003849"/>
                </a:solidFill>
              </a:rPr>
              <a:t>: Linnaeus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3849"/>
                </a:solidFill>
              </a:rPr>
              <a:t>- </a:t>
            </a:r>
            <a:r>
              <a:rPr lang="en-US" sz="2200" dirty="0" err="1">
                <a:solidFill>
                  <a:srgbClr val="003849"/>
                </a:solidFill>
              </a:rPr>
              <a:t>Năm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tìm</a:t>
            </a:r>
            <a:r>
              <a:rPr lang="en-US" sz="2200" dirty="0">
                <a:solidFill>
                  <a:srgbClr val="003849"/>
                </a:solidFill>
              </a:rPr>
              <a:t> ra: 1758</a:t>
            </a:r>
          </a:p>
          <a:p>
            <a:pPr algn="just">
              <a:lnSpc>
                <a:spcPct val="150000"/>
              </a:lnSpc>
            </a:pPr>
            <a:endParaRPr lang="en-US" sz="2200" dirty="0">
              <a:solidFill>
                <a:srgbClr val="003849"/>
              </a:solidFill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371921B7-61A3-4D2A-BE52-CA29BCEB96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69495" y="2655782"/>
            <a:ext cx="2075035" cy="180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8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3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3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C44F11A-B825-4AEB-AA81-098A300CD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200000">
            <a:off x="2515335" y="-778639"/>
            <a:ext cx="4293951" cy="70442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4D8035-D9CE-48AF-806A-EA7B5B569A0F}"/>
              </a:ext>
            </a:extLst>
          </p:cNvPr>
          <p:cNvSpPr txBox="1"/>
          <p:nvPr/>
        </p:nvSpPr>
        <p:spPr>
          <a:xfrm>
            <a:off x="1368113" y="1503802"/>
            <a:ext cx="6016978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rgbClr val="003849"/>
                </a:solidFill>
              </a:rPr>
              <a:t>Câu</a:t>
            </a:r>
            <a:r>
              <a:rPr lang="en-US" sz="2200" dirty="0">
                <a:solidFill>
                  <a:srgbClr val="003849"/>
                </a:solidFill>
              </a:rPr>
              <a:t> 2. </a:t>
            </a:r>
            <a:r>
              <a:rPr lang="en-US" sz="2200" dirty="0" err="1">
                <a:solidFill>
                  <a:srgbClr val="003849"/>
                </a:solidFill>
              </a:rPr>
              <a:t>Trong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các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loài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động</a:t>
            </a:r>
            <a:r>
              <a:rPr lang="en-US" sz="2200" dirty="0">
                <a:solidFill>
                  <a:srgbClr val="003849"/>
                </a:solidFill>
              </a:rPr>
              <a:t> - </a:t>
            </a:r>
            <a:r>
              <a:rPr lang="en-US" sz="2200" dirty="0" err="1">
                <a:solidFill>
                  <a:srgbClr val="003849"/>
                </a:solidFill>
              </a:rPr>
              <a:t>thực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vật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sau</a:t>
            </a:r>
            <a:r>
              <a:rPr lang="en-US" sz="2200" dirty="0">
                <a:solidFill>
                  <a:srgbClr val="003849"/>
                </a:solidFill>
              </a:rPr>
              <a:t>, </a:t>
            </a:r>
            <a:r>
              <a:rPr lang="en-US" sz="2200" dirty="0" err="1">
                <a:solidFill>
                  <a:srgbClr val="003849"/>
                </a:solidFill>
              </a:rPr>
              <a:t>loài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nào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được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gọi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theo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tên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địa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phương</a:t>
            </a:r>
            <a:r>
              <a:rPr lang="en-US" sz="2200" dirty="0">
                <a:solidFill>
                  <a:srgbClr val="003849"/>
                </a:solidFill>
              </a:rPr>
              <a:t>, </a:t>
            </a:r>
            <a:r>
              <a:rPr lang="en-US" sz="2200" dirty="0" err="1">
                <a:solidFill>
                  <a:srgbClr val="003849"/>
                </a:solidFill>
              </a:rPr>
              <a:t>loài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nào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được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gọi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theo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tên</a:t>
            </a:r>
            <a:r>
              <a:rPr lang="en-US" sz="2200" dirty="0">
                <a:solidFill>
                  <a:srgbClr val="003849"/>
                </a:solidFill>
              </a:rPr>
              <a:t> khoa </a:t>
            </a:r>
            <a:r>
              <a:rPr lang="en-US" sz="2200" dirty="0" err="1">
                <a:solidFill>
                  <a:srgbClr val="003849"/>
                </a:solidFill>
              </a:rPr>
              <a:t>học</a:t>
            </a:r>
            <a:r>
              <a:rPr lang="en-US" sz="2200" dirty="0">
                <a:solidFill>
                  <a:srgbClr val="003849"/>
                </a:solidFill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78782F-263A-4409-B2DF-D21FCB48C628}"/>
              </a:ext>
            </a:extLst>
          </p:cNvPr>
          <p:cNvSpPr txBox="1"/>
          <p:nvPr/>
        </p:nvSpPr>
        <p:spPr>
          <a:xfrm>
            <a:off x="1230458" y="3105711"/>
            <a:ext cx="6490666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3849"/>
                </a:solidFill>
              </a:rPr>
              <a:t>con </a:t>
            </a:r>
            <a:r>
              <a:rPr lang="en-US" sz="2200" dirty="0" err="1">
                <a:solidFill>
                  <a:srgbClr val="003849"/>
                </a:solidFill>
              </a:rPr>
              <a:t>thằn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lằn</a:t>
            </a:r>
            <a:r>
              <a:rPr lang="en-US" sz="2200" dirty="0">
                <a:solidFill>
                  <a:srgbClr val="003849"/>
                </a:solidFill>
              </a:rPr>
              <a:t>, </a:t>
            </a:r>
            <a:r>
              <a:rPr lang="en-US" sz="2200" dirty="0" err="1">
                <a:solidFill>
                  <a:srgbClr val="003849"/>
                </a:solidFill>
              </a:rPr>
              <a:t>canis</a:t>
            </a:r>
            <a:r>
              <a:rPr lang="en-US" sz="2200" dirty="0">
                <a:solidFill>
                  <a:srgbClr val="003849"/>
                </a:solidFill>
              </a:rPr>
              <a:t> lupus </a:t>
            </a:r>
            <a:r>
              <a:rPr lang="en-US" sz="2200" dirty="0" err="1">
                <a:solidFill>
                  <a:srgbClr val="003849"/>
                </a:solidFill>
              </a:rPr>
              <a:t>familiaris</a:t>
            </a:r>
            <a:r>
              <a:rPr lang="en-US" sz="2200" dirty="0">
                <a:solidFill>
                  <a:srgbClr val="003849"/>
                </a:solidFill>
              </a:rPr>
              <a:t>, </a:t>
            </a:r>
            <a:r>
              <a:rPr lang="en-US" sz="2200" dirty="0" err="1">
                <a:solidFill>
                  <a:srgbClr val="003849"/>
                </a:solidFill>
              </a:rPr>
              <a:t>cây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hoa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ngũ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sắc</a:t>
            </a:r>
            <a:r>
              <a:rPr lang="en-US" sz="2200" dirty="0">
                <a:solidFill>
                  <a:srgbClr val="003849"/>
                </a:solidFill>
              </a:rPr>
              <a:t>, </a:t>
            </a:r>
            <a:r>
              <a:rPr lang="en-US" sz="2200" dirty="0" err="1">
                <a:solidFill>
                  <a:srgbClr val="003849"/>
                </a:solidFill>
              </a:rPr>
              <a:t>felis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catus</a:t>
            </a:r>
            <a:r>
              <a:rPr lang="en-US" sz="2200" dirty="0">
                <a:solidFill>
                  <a:srgbClr val="003849"/>
                </a:solidFill>
              </a:rPr>
              <a:t>, </a:t>
            </a:r>
            <a:r>
              <a:rPr lang="en-US" sz="2200" dirty="0" err="1">
                <a:solidFill>
                  <a:srgbClr val="003849"/>
                </a:solidFill>
              </a:rPr>
              <a:t>cây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chuối</a:t>
            </a:r>
            <a:r>
              <a:rPr lang="en-US" sz="2200" dirty="0">
                <a:solidFill>
                  <a:srgbClr val="003849"/>
                </a:solidFill>
              </a:rPr>
              <a:t>...</a:t>
            </a:r>
          </a:p>
        </p:txBody>
      </p:sp>
      <p:grpSp>
        <p:nvGrpSpPr>
          <p:cNvPr id="8" name="Google Shape;536;p34">
            <a:extLst>
              <a:ext uri="{FF2B5EF4-FFF2-40B4-BE49-F238E27FC236}">
                <a16:creationId xmlns:a16="http://schemas.microsoft.com/office/drawing/2014/main" id="{AAAE6334-0C10-47C3-B135-20042ACF169D}"/>
              </a:ext>
            </a:extLst>
          </p:cNvPr>
          <p:cNvGrpSpPr/>
          <p:nvPr/>
        </p:nvGrpSpPr>
        <p:grpSpPr>
          <a:xfrm>
            <a:off x="6905528" y="3704262"/>
            <a:ext cx="1401257" cy="1439238"/>
            <a:chOff x="5685225" y="1586850"/>
            <a:chExt cx="598600" cy="724900"/>
          </a:xfrm>
        </p:grpSpPr>
        <p:sp>
          <p:nvSpPr>
            <p:cNvPr id="9" name="Google Shape;537;p34">
              <a:extLst>
                <a:ext uri="{FF2B5EF4-FFF2-40B4-BE49-F238E27FC236}">
                  <a16:creationId xmlns:a16="http://schemas.microsoft.com/office/drawing/2014/main" id="{F7641A76-6629-417E-88C9-A2EB830416B3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38;p34">
              <a:extLst>
                <a:ext uri="{FF2B5EF4-FFF2-40B4-BE49-F238E27FC236}">
                  <a16:creationId xmlns:a16="http://schemas.microsoft.com/office/drawing/2014/main" id="{6F4E2848-F560-4B18-A717-3042345CB85C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39;p34">
              <a:extLst>
                <a:ext uri="{FF2B5EF4-FFF2-40B4-BE49-F238E27FC236}">
                  <a16:creationId xmlns:a16="http://schemas.microsoft.com/office/drawing/2014/main" id="{EF8A3BF9-BFD8-496F-B58C-B34FF592AF86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0;p34">
              <a:extLst>
                <a:ext uri="{FF2B5EF4-FFF2-40B4-BE49-F238E27FC236}">
                  <a16:creationId xmlns:a16="http://schemas.microsoft.com/office/drawing/2014/main" id="{980C84A1-FBCA-4728-9F7B-C9E103BE4EC8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41;p34">
              <a:extLst>
                <a:ext uri="{FF2B5EF4-FFF2-40B4-BE49-F238E27FC236}">
                  <a16:creationId xmlns:a16="http://schemas.microsoft.com/office/drawing/2014/main" id="{9432E14A-E047-4031-975D-E4580C84CA72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42;p34">
              <a:extLst>
                <a:ext uri="{FF2B5EF4-FFF2-40B4-BE49-F238E27FC236}">
                  <a16:creationId xmlns:a16="http://schemas.microsoft.com/office/drawing/2014/main" id="{6CD37D31-95AE-47AD-AA02-71C89068D3CB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3;p34">
              <a:extLst>
                <a:ext uri="{FF2B5EF4-FFF2-40B4-BE49-F238E27FC236}">
                  <a16:creationId xmlns:a16="http://schemas.microsoft.com/office/drawing/2014/main" id="{839A77F2-1B4D-4A8B-B44F-637BD7A739E4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4;p34">
              <a:extLst>
                <a:ext uri="{FF2B5EF4-FFF2-40B4-BE49-F238E27FC236}">
                  <a16:creationId xmlns:a16="http://schemas.microsoft.com/office/drawing/2014/main" id="{19DA7E02-A036-4A26-B887-7B47E4189948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5;p34">
              <a:extLst>
                <a:ext uri="{FF2B5EF4-FFF2-40B4-BE49-F238E27FC236}">
                  <a16:creationId xmlns:a16="http://schemas.microsoft.com/office/drawing/2014/main" id="{8EAD0BFB-1E5D-42B5-8B49-E7E5686476B6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46;p34">
              <a:extLst>
                <a:ext uri="{FF2B5EF4-FFF2-40B4-BE49-F238E27FC236}">
                  <a16:creationId xmlns:a16="http://schemas.microsoft.com/office/drawing/2014/main" id="{73AE4F73-30AD-4173-BA11-0CE9F2C63ECF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7;p34">
              <a:extLst>
                <a:ext uri="{FF2B5EF4-FFF2-40B4-BE49-F238E27FC236}">
                  <a16:creationId xmlns:a16="http://schemas.microsoft.com/office/drawing/2014/main" id="{6737F91C-74FF-4EAA-990E-E9450D74D894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8;p34">
              <a:extLst>
                <a:ext uri="{FF2B5EF4-FFF2-40B4-BE49-F238E27FC236}">
                  <a16:creationId xmlns:a16="http://schemas.microsoft.com/office/drawing/2014/main" id="{A43F62F4-6592-4D60-A5F8-E56FD4CE9802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9;p34">
              <a:extLst>
                <a:ext uri="{FF2B5EF4-FFF2-40B4-BE49-F238E27FC236}">
                  <a16:creationId xmlns:a16="http://schemas.microsoft.com/office/drawing/2014/main" id="{D07DB329-6BE2-47F6-887D-A453EA1CC2DB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50;p34">
              <a:extLst>
                <a:ext uri="{FF2B5EF4-FFF2-40B4-BE49-F238E27FC236}">
                  <a16:creationId xmlns:a16="http://schemas.microsoft.com/office/drawing/2014/main" id="{7A6A1053-6895-42EA-B65E-BAFBCB6D1AB3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51;p34">
              <a:extLst>
                <a:ext uri="{FF2B5EF4-FFF2-40B4-BE49-F238E27FC236}">
                  <a16:creationId xmlns:a16="http://schemas.microsoft.com/office/drawing/2014/main" id="{8EDB6190-B56D-4E53-9DEE-4F7C922A17CB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52;p34">
              <a:extLst>
                <a:ext uri="{FF2B5EF4-FFF2-40B4-BE49-F238E27FC236}">
                  <a16:creationId xmlns:a16="http://schemas.microsoft.com/office/drawing/2014/main" id="{31B0A6C3-871E-40B2-B721-A3836F4FE1C7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53;p34">
              <a:extLst>
                <a:ext uri="{FF2B5EF4-FFF2-40B4-BE49-F238E27FC236}">
                  <a16:creationId xmlns:a16="http://schemas.microsoft.com/office/drawing/2014/main" id="{009FDE8D-18D4-44B0-8F6A-38DDDD39597D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54;p34">
              <a:extLst>
                <a:ext uri="{FF2B5EF4-FFF2-40B4-BE49-F238E27FC236}">
                  <a16:creationId xmlns:a16="http://schemas.microsoft.com/office/drawing/2014/main" id="{C7CE1587-FD73-4A17-BFB0-BACD02363D0C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55;p34">
              <a:extLst>
                <a:ext uri="{FF2B5EF4-FFF2-40B4-BE49-F238E27FC236}">
                  <a16:creationId xmlns:a16="http://schemas.microsoft.com/office/drawing/2014/main" id="{18DD4577-3561-457F-ABCF-CBFB87FB402D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56;p34">
              <a:extLst>
                <a:ext uri="{FF2B5EF4-FFF2-40B4-BE49-F238E27FC236}">
                  <a16:creationId xmlns:a16="http://schemas.microsoft.com/office/drawing/2014/main" id="{A07A6C31-D9D8-4A6B-9709-11FE34B550C8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57;p34">
              <a:extLst>
                <a:ext uri="{FF2B5EF4-FFF2-40B4-BE49-F238E27FC236}">
                  <a16:creationId xmlns:a16="http://schemas.microsoft.com/office/drawing/2014/main" id="{B39D9904-6BFE-404E-8ADF-C7BDD02DF618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8;p34">
              <a:extLst>
                <a:ext uri="{FF2B5EF4-FFF2-40B4-BE49-F238E27FC236}">
                  <a16:creationId xmlns:a16="http://schemas.microsoft.com/office/drawing/2014/main" id="{F1D2A633-1868-46D5-BA7A-EDE702C68EEF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59;p34">
              <a:extLst>
                <a:ext uri="{FF2B5EF4-FFF2-40B4-BE49-F238E27FC236}">
                  <a16:creationId xmlns:a16="http://schemas.microsoft.com/office/drawing/2014/main" id="{B3B8C139-2B6B-40AD-A065-417C216504C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60;p34">
              <a:extLst>
                <a:ext uri="{FF2B5EF4-FFF2-40B4-BE49-F238E27FC236}">
                  <a16:creationId xmlns:a16="http://schemas.microsoft.com/office/drawing/2014/main" id="{4A61AD9B-C908-44F9-8A10-EB4D21756710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61;p34">
              <a:extLst>
                <a:ext uri="{FF2B5EF4-FFF2-40B4-BE49-F238E27FC236}">
                  <a16:creationId xmlns:a16="http://schemas.microsoft.com/office/drawing/2014/main" id="{447FF399-2BDD-44FE-B7DF-78D5636A97C9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62;p34">
              <a:extLst>
                <a:ext uri="{FF2B5EF4-FFF2-40B4-BE49-F238E27FC236}">
                  <a16:creationId xmlns:a16="http://schemas.microsoft.com/office/drawing/2014/main" id="{21817B59-9F46-409F-8013-2926C897145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63;p34">
              <a:extLst>
                <a:ext uri="{FF2B5EF4-FFF2-40B4-BE49-F238E27FC236}">
                  <a16:creationId xmlns:a16="http://schemas.microsoft.com/office/drawing/2014/main" id="{EF2819B1-35DE-47EE-ABBB-396B6D286B3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295;p27">
            <a:extLst>
              <a:ext uri="{FF2B5EF4-FFF2-40B4-BE49-F238E27FC236}">
                <a16:creationId xmlns:a16="http://schemas.microsoft.com/office/drawing/2014/main" id="{0D4F20DC-E79F-4A71-B321-4F6718D366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00" y="309637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3849"/>
                </a:solidFill>
                <a:latin typeface="+mj-lt"/>
              </a:rPr>
              <a:t>VẬN DỤNG</a:t>
            </a:r>
            <a:endParaRPr sz="3000" dirty="0">
              <a:solidFill>
                <a:srgbClr val="0038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880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C44F11A-B825-4AEB-AA81-098A300CD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200000">
            <a:off x="2515335" y="-778639"/>
            <a:ext cx="4293951" cy="70442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4D8035-D9CE-48AF-806A-EA7B5B569A0F}"/>
              </a:ext>
            </a:extLst>
          </p:cNvPr>
          <p:cNvSpPr txBox="1"/>
          <p:nvPr/>
        </p:nvSpPr>
        <p:spPr>
          <a:xfrm>
            <a:off x="1406881" y="1777989"/>
            <a:ext cx="5993336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200" dirty="0">
                <a:solidFill>
                  <a:srgbClr val="003849"/>
                </a:solidFill>
              </a:rPr>
              <a:t>Sinh vật được gọi theo tên địa phương: </a:t>
            </a:r>
            <a:r>
              <a:rPr lang="en-US" sz="2200" dirty="0" err="1">
                <a:solidFill>
                  <a:srgbClr val="003849"/>
                </a:solidFill>
              </a:rPr>
              <a:t>canis</a:t>
            </a:r>
            <a:r>
              <a:rPr lang="en-US" sz="2200" dirty="0">
                <a:solidFill>
                  <a:srgbClr val="003849"/>
                </a:solidFill>
              </a:rPr>
              <a:t> lupus </a:t>
            </a:r>
            <a:r>
              <a:rPr lang="en-US" sz="2200" dirty="0" err="1">
                <a:solidFill>
                  <a:srgbClr val="003849"/>
                </a:solidFill>
              </a:rPr>
              <a:t>familiaris</a:t>
            </a:r>
            <a:r>
              <a:rPr lang="en-US" sz="2200" dirty="0">
                <a:solidFill>
                  <a:srgbClr val="003849"/>
                </a:solidFill>
              </a:rPr>
              <a:t>, </a:t>
            </a:r>
            <a:r>
              <a:rPr lang="en-US" sz="2200" dirty="0" err="1">
                <a:solidFill>
                  <a:srgbClr val="003849"/>
                </a:solidFill>
              </a:rPr>
              <a:t>felis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catus</a:t>
            </a:r>
            <a:r>
              <a:rPr lang="en-US" sz="2200" dirty="0">
                <a:solidFill>
                  <a:srgbClr val="003849"/>
                </a:solidFill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78782F-263A-4409-B2DF-D21FCB48C628}"/>
              </a:ext>
            </a:extLst>
          </p:cNvPr>
          <p:cNvSpPr txBox="1"/>
          <p:nvPr/>
        </p:nvSpPr>
        <p:spPr>
          <a:xfrm>
            <a:off x="1386440" y="2946110"/>
            <a:ext cx="6117595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200" dirty="0">
                <a:solidFill>
                  <a:srgbClr val="003849"/>
                </a:solidFill>
              </a:rPr>
              <a:t>Sinh vật được gọi theo tên phố thông: con thằn lằn, cây hoa ngũ sắc</a:t>
            </a:r>
            <a:r>
              <a:rPr lang="en-US" sz="2200" dirty="0">
                <a:solidFill>
                  <a:srgbClr val="003849"/>
                </a:solidFill>
              </a:rPr>
              <a:t>, </a:t>
            </a:r>
            <a:r>
              <a:rPr lang="en-US" sz="2200" dirty="0" err="1">
                <a:solidFill>
                  <a:srgbClr val="003849"/>
                </a:solidFill>
              </a:rPr>
              <a:t>cây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chuối</a:t>
            </a:r>
            <a:r>
              <a:rPr lang="en-US" sz="2200" dirty="0">
                <a:solidFill>
                  <a:srgbClr val="003849"/>
                </a:solidFill>
              </a:rPr>
              <a:t>.</a:t>
            </a:r>
          </a:p>
        </p:txBody>
      </p:sp>
      <p:grpSp>
        <p:nvGrpSpPr>
          <p:cNvPr id="8" name="Google Shape;536;p34">
            <a:extLst>
              <a:ext uri="{FF2B5EF4-FFF2-40B4-BE49-F238E27FC236}">
                <a16:creationId xmlns:a16="http://schemas.microsoft.com/office/drawing/2014/main" id="{AAAE6334-0C10-47C3-B135-20042ACF169D}"/>
              </a:ext>
            </a:extLst>
          </p:cNvPr>
          <p:cNvGrpSpPr/>
          <p:nvPr/>
        </p:nvGrpSpPr>
        <p:grpSpPr>
          <a:xfrm>
            <a:off x="6905528" y="3704262"/>
            <a:ext cx="1401257" cy="1439238"/>
            <a:chOff x="5685225" y="1586850"/>
            <a:chExt cx="598600" cy="724900"/>
          </a:xfrm>
        </p:grpSpPr>
        <p:sp>
          <p:nvSpPr>
            <p:cNvPr id="9" name="Google Shape;537;p34">
              <a:extLst>
                <a:ext uri="{FF2B5EF4-FFF2-40B4-BE49-F238E27FC236}">
                  <a16:creationId xmlns:a16="http://schemas.microsoft.com/office/drawing/2014/main" id="{F7641A76-6629-417E-88C9-A2EB830416B3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38;p34">
              <a:extLst>
                <a:ext uri="{FF2B5EF4-FFF2-40B4-BE49-F238E27FC236}">
                  <a16:creationId xmlns:a16="http://schemas.microsoft.com/office/drawing/2014/main" id="{6F4E2848-F560-4B18-A717-3042345CB85C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39;p34">
              <a:extLst>
                <a:ext uri="{FF2B5EF4-FFF2-40B4-BE49-F238E27FC236}">
                  <a16:creationId xmlns:a16="http://schemas.microsoft.com/office/drawing/2014/main" id="{EF8A3BF9-BFD8-496F-B58C-B34FF592AF86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40;p34">
              <a:extLst>
                <a:ext uri="{FF2B5EF4-FFF2-40B4-BE49-F238E27FC236}">
                  <a16:creationId xmlns:a16="http://schemas.microsoft.com/office/drawing/2014/main" id="{980C84A1-FBCA-4728-9F7B-C9E103BE4EC8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41;p34">
              <a:extLst>
                <a:ext uri="{FF2B5EF4-FFF2-40B4-BE49-F238E27FC236}">
                  <a16:creationId xmlns:a16="http://schemas.microsoft.com/office/drawing/2014/main" id="{9432E14A-E047-4031-975D-E4580C84CA72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42;p34">
              <a:extLst>
                <a:ext uri="{FF2B5EF4-FFF2-40B4-BE49-F238E27FC236}">
                  <a16:creationId xmlns:a16="http://schemas.microsoft.com/office/drawing/2014/main" id="{6CD37D31-95AE-47AD-AA02-71C89068D3CB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3;p34">
              <a:extLst>
                <a:ext uri="{FF2B5EF4-FFF2-40B4-BE49-F238E27FC236}">
                  <a16:creationId xmlns:a16="http://schemas.microsoft.com/office/drawing/2014/main" id="{839A77F2-1B4D-4A8B-B44F-637BD7A739E4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4;p34">
              <a:extLst>
                <a:ext uri="{FF2B5EF4-FFF2-40B4-BE49-F238E27FC236}">
                  <a16:creationId xmlns:a16="http://schemas.microsoft.com/office/drawing/2014/main" id="{19DA7E02-A036-4A26-B887-7B47E4189948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5;p34">
              <a:extLst>
                <a:ext uri="{FF2B5EF4-FFF2-40B4-BE49-F238E27FC236}">
                  <a16:creationId xmlns:a16="http://schemas.microsoft.com/office/drawing/2014/main" id="{8EAD0BFB-1E5D-42B5-8B49-E7E5686476B6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46;p34">
              <a:extLst>
                <a:ext uri="{FF2B5EF4-FFF2-40B4-BE49-F238E27FC236}">
                  <a16:creationId xmlns:a16="http://schemas.microsoft.com/office/drawing/2014/main" id="{73AE4F73-30AD-4173-BA11-0CE9F2C63ECF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7;p34">
              <a:extLst>
                <a:ext uri="{FF2B5EF4-FFF2-40B4-BE49-F238E27FC236}">
                  <a16:creationId xmlns:a16="http://schemas.microsoft.com/office/drawing/2014/main" id="{6737F91C-74FF-4EAA-990E-E9450D74D894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48;p34">
              <a:extLst>
                <a:ext uri="{FF2B5EF4-FFF2-40B4-BE49-F238E27FC236}">
                  <a16:creationId xmlns:a16="http://schemas.microsoft.com/office/drawing/2014/main" id="{A43F62F4-6592-4D60-A5F8-E56FD4CE9802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49;p34">
              <a:extLst>
                <a:ext uri="{FF2B5EF4-FFF2-40B4-BE49-F238E27FC236}">
                  <a16:creationId xmlns:a16="http://schemas.microsoft.com/office/drawing/2014/main" id="{D07DB329-6BE2-47F6-887D-A453EA1CC2DB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50;p34">
              <a:extLst>
                <a:ext uri="{FF2B5EF4-FFF2-40B4-BE49-F238E27FC236}">
                  <a16:creationId xmlns:a16="http://schemas.microsoft.com/office/drawing/2014/main" id="{7A6A1053-6895-42EA-B65E-BAFBCB6D1AB3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51;p34">
              <a:extLst>
                <a:ext uri="{FF2B5EF4-FFF2-40B4-BE49-F238E27FC236}">
                  <a16:creationId xmlns:a16="http://schemas.microsoft.com/office/drawing/2014/main" id="{8EDB6190-B56D-4E53-9DEE-4F7C922A17CB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52;p34">
              <a:extLst>
                <a:ext uri="{FF2B5EF4-FFF2-40B4-BE49-F238E27FC236}">
                  <a16:creationId xmlns:a16="http://schemas.microsoft.com/office/drawing/2014/main" id="{31B0A6C3-871E-40B2-B721-A3836F4FE1C7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53;p34">
              <a:extLst>
                <a:ext uri="{FF2B5EF4-FFF2-40B4-BE49-F238E27FC236}">
                  <a16:creationId xmlns:a16="http://schemas.microsoft.com/office/drawing/2014/main" id="{009FDE8D-18D4-44B0-8F6A-38DDDD39597D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54;p34">
              <a:extLst>
                <a:ext uri="{FF2B5EF4-FFF2-40B4-BE49-F238E27FC236}">
                  <a16:creationId xmlns:a16="http://schemas.microsoft.com/office/drawing/2014/main" id="{C7CE1587-FD73-4A17-BFB0-BACD02363D0C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55;p34">
              <a:extLst>
                <a:ext uri="{FF2B5EF4-FFF2-40B4-BE49-F238E27FC236}">
                  <a16:creationId xmlns:a16="http://schemas.microsoft.com/office/drawing/2014/main" id="{18DD4577-3561-457F-ABCF-CBFB87FB402D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56;p34">
              <a:extLst>
                <a:ext uri="{FF2B5EF4-FFF2-40B4-BE49-F238E27FC236}">
                  <a16:creationId xmlns:a16="http://schemas.microsoft.com/office/drawing/2014/main" id="{A07A6C31-D9D8-4A6B-9709-11FE34B550C8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57;p34">
              <a:extLst>
                <a:ext uri="{FF2B5EF4-FFF2-40B4-BE49-F238E27FC236}">
                  <a16:creationId xmlns:a16="http://schemas.microsoft.com/office/drawing/2014/main" id="{B39D9904-6BFE-404E-8ADF-C7BDD02DF618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8;p34">
              <a:extLst>
                <a:ext uri="{FF2B5EF4-FFF2-40B4-BE49-F238E27FC236}">
                  <a16:creationId xmlns:a16="http://schemas.microsoft.com/office/drawing/2014/main" id="{F1D2A633-1868-46D5-BA7A-EDE702C68EEF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59;p34">
              <a:extLst>
                <a:ext uri="{FF2B5EF4-FFF2-40B4-BE49-F238E27FC236}">
                  <a16:creationId xmlns:a16="http://schemas.microsoft.com/office/drawing/2014/main" id="{B3B8C139-2B6B-40AD-A065-417C216504C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60;p34">
              <a:extLst>
                <a:ext uri="{FF2B5EF4-FFF2-40B4-BE49-F238E27FC236}">
                  <a16:creationId xmlns:a16="http://schemas.microsoft.com/office/drawing/2014/main" id="{4A61AD9B-C908-44F9-8A10-EB4D21756710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61;p34">
              <a:extLst>
                <a:ext uri="{FF2B5EF4-FFF2-40B4-BE49-F238E27FC236}">
                  <a16:creationId xmlns:a16="http://schemas.microsoft.com/office/drawing/2014/main" id="{447FF399-2BDD-44FE-B7DF-78D5636A97C9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62;p34">
              <a:extLst>
                <a:ext uri="{FF2B5EF4-FFF2-40B4-BE49-F238E27FC236}">
                  <a16:creationId xmlns:a16="http://schemas.microsoft.com/office/drawing/2014/main" id="{21817B59-9F46-409F-8013-2926C897145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63;p34">
              <a:extLst>
                <a:ext uri="{FF2B5EF4-FFF2-40B4-BE49-F238E27FC236}">
                  <a16:creationId xmlns:a16="http://schemas.microsoft.com/office/drawing/2014/main" id="{EF2819B1-35DE-47EE-ABBB-396B6D286B3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295;p27">
            <a:extLst>
              <a:ext uri="{FF2B5EF4-FFF2-40B4-BE49-F238E27FC236}">
                <a16:creationId xmlns:a16="http://schemas.microsoft.com/office/drawing/2014/main" id="{10D6C3A7-21F1-49D3-B1D5-47287A89F7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00" y="309637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3849"/>
                </a:solidFill>
                <a:latin typeface="+mj-lt"/>
              </a:rPr>
              <a:t>VẬN DỤNG</a:t>
            </a:r>
            <a:endParaRPr sz="3000" dirty="0">
              <a:solidFill>
                <a:srgbClr val="0038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916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B81A43A6-5B26-4A06-94F3-592B3D1CDAD0}"/>
              </a:ext>
            </a:extLst>
          </p:cNvPr>
          <p:cNvSpPr/>
          <p:nvPr/>
        </p:nvSpPr>
        <p:spPr>
          <a:xfrm>
            <a:off x="711200" y="861193"/>
            <a:ext cx="440267" cy="349956"/>
          </a:xfrm>
          <a:prstGeom prst="rightArrow">
            <a:avLst/>
          </a:prstGeom>
          <a:solidFill>
            <a:srgbClr val="003849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0B7A3-F964-4E8E-9E3C-686FD35AECFF}"/>
              </a:ext>
            </a:extLst>
          </p:cNvPr>
          <p:cNvSpPr txBox="1"/>
          <p:nvPr/>
        </p:nvSpPr>
        <p:spPr>
          <a:xfrm>
            <a:off x="1264356" y="259644"/>
            <a:ext cx="6637867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rgbClr val="003849"/>
                </a:solidFill>
              </a:rPr>
              <a:t>Dựa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vào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sự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sắp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xếp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sách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trong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thư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viện</a:t>
            </a:r>
            <a:r>
              <a:rPr lang="en-US" sz="2200" dirty="0">
                <a:solidFill>
                  <a:srgbClr val="003849"/>
                </a:solidFill>
              </a:rPr>
              <a:t>, </a:t>
            </a:r>
            <a:r>
              <a:rPr lang="en-US" sz="2200" dirty="0" err="1">
                <a:solidFill>
                  <a:srgbClr val="003849"/>
                </a:solidFill>
              </a:rPr>
              <a:t>hiệu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sách</a:t>
            </a:r>
            <a:r>
              <a:rPr lang="en-US" sz="2200" dirty="0">
                <a:solidFill>
                  <a:srgbClr val="003849"/>
                </a:solidFill>
              </a:rPr>
              <a:t>. </a:t>
            </a:r>
            <a:r>
              <a:rPr lang="en-US" sz="2200" dirty="0" err="1">
                <a:solidFill>
                  <a:srgbClr val="003849"/>
                </a:solidFill>
              </a:rPr>
              <a:t>Mỗi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loại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sách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khác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nhau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đều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được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sắp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xếp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thành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từng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nhóm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khác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nhau</a:t>
            </a:r>
            <a:r>
              <a:rPr lang="en-US" sz="2200" dirty="0">
                <a:solidFill>
                  <a:srgbClr val="003849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5E81B5-2381-4F8A-B522-EA8CDEB60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821" y="2648926"/>
            <a:ext cx="1865665" cy="2494574"/>
          </a:xfrm>
          <a:prstGeom prst="rect">
            <a:avLst/>
          </a:prstGeom>
        </p:spPr>
      </p:pic>
      <p:sp>
        <p:nvSpPr>
          <p:cNvPr id="7" name="Freeform 10">
            <a:extLst>
              <a:ext uri="{FF2B5EF4-FFF2-40B4-BE49-F238E27FC236}">
                <a16:creationId xmlns:a16="http://schemas.microsoft.com/office/drawing/2014/main" id="{F704552D-3958-401B-AF8C-37A4DCB06934}"/>
              </a:ext>
            </a:extLst>
          </p:cNvPr>
          <p:cNvSpPr/>
          <p:nvPr/>
        </p:nvSpPr>
        <p:spPr>
          <a:xfrm flipH="1">
            <a:off x="3262486" y="2080174"/>
            <a:ext cx="5181601" cy="1553054"/>
          </a:xfrm>
          <a:custGeom>
            <a:avLst/>
            <a:gdLst/>
            <a:ahLst/>
            <a:cxnLst/>
            <a:rect l="l" t="t" r="r" b="b"/>
            <a:pathLst>
              <a:path w="26370006" h="4725744">
                <a:moveTo>
                  <a:pt x="25747706" y="4155513"/>
                </a:moveTo>
                <a:cubicBezTo>
                  <a:pt x="25747706" y="4149163"/>
                  <a:pt x="25748976" y="4144083"/>
                  <a:pt x="25748976" y="4136463"/>
                </a:cubicBezTo>
                <a:lnTo>
                  <a:pt x="25748976" y="490220"/>
                </a:lnTo>
                <a:cubicBezTo>
                  <a:pt x="25748976" y="220980"/>
                  <a:pt x="25539426" y="0"/>
                  <a:pt x="25282886" y="0"/>
                </a:cubicBezTo>
                <a:lnTo>
                  <a:pt x="467360" y="0"/>
                </a:lnTo>
                <a:cubicBezTo>
                  <a:pt x="210820" y="0"/>
                  <a:pt x="0" y="220980"/>
                  <a:pt x="0" y="490220"/>
                </a:cubicBezTo>
                <a:lnTo>
                  <a:pt x="0" y="4136463"/>
                </a:lnTo>
                <a:cubicBezTo>
                  <a:pt x="0" y="4405704"/>
                  <a:pt x="209550" y="4626683"/>
                  <a:pt x="466090" y="4626683"/>
                </a:cubicBezTo>
                <a:lnTo>
                  <a:pt x="25281615" y="4626683"/>
                </a:lnTo>
                <a:cubicBezTo>
                  <a:pt x="25394645" y="4626683"/>
                  <a:pt x="25498785" y="4583504"/>
                  <a:pt x="25578795" y="4513654"/>
                </a:cubicBezTo>
                <a:cubicBezTo>
                  <a:pt x="25709606" y="4584774"/>
                  <a:pt x="26022024" y="4725744"/>
                  <a:pt x="26368735" y="4518733"/>
                </a:cubicBezTo>
                <a:cubicBezTo>
                  <a:pt x="26370006" y="4518733"/>
                  <a:pt x="26057585" y="4520004"/>
                  <a:pt x="25747706" y="4155513"/>
                </a:cubicBezTo>
                <a:lnTo>
                  <a:pt x="25747706" y="4155513"/>
                </a:lnTo>
                <a:close/>
              </a:path>
            </a:pathLst>
          </a:custGeom>
          <a:solidFill>
            <a:srgbClr val="003849"/>
          </a:solidFill>
          <a:ln w="28575">
            <a:solidFill>
              <a:schemeClr val="tx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numCol="1" anchor="ctr"/>
          <a:lstStyle/>
          <a:p>
            <a:pPr lvl="1" algn="dist"/>
            <a:endParaRPr lang="en-US" sz="5000" dirty="0">
              <a:solidFill>
                <a:srgbClr val="9161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1B1C7F-9339-462C-859A-DEB9F696847F}"/>
              </a:ext>
            </a:extLst>
          </p:cNvPr>
          <p:cNvSpPr txBox="1"/>
          <p:nvPr/>
        </p:nvSpPr>
        <p:spPr>
          <a:xfrm>
            <a:off x="3448757" y="2169505"/>
            <a:ext cx="486551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Vậy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để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thể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dễ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dàng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tìm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ra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một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loại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sinh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vật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tự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nhiên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nhà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khoa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học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đã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phân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loại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thế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giới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sống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như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thế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nào</a:t>
            </a:r>
            <a:r>
              <a:rPr lang="en-US" sz="2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57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2"/>
          <p:cNvSpPr/>
          <p:nvPr/>
        </p:nvSpPr>
        <p:spPr>
          <a:xfrm>
            <a:off x="4187893" y="1471208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2"/>
          <p:cNvSpPr/>
          <p:nvPr/>
        </p:nvSpPr>
        <p:spPr>
          <a:xfrm>
            <a:off x="4193279" y="2989242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0" name="Google Shape;430;p32"/>
          <p:cNvGrpSpPr/>
          <p:nvPr/>
        </p:nvGrpSpPr>
        <p:grpSpPr>
          <a:xfrm>
            <a:off x="6999675" y="4238205"/>
            <a:ext cx="1996490" cy="658597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32"/>
          <p:cNvSpPr txBox="1">
            <a:spLocks noGrp="1"/>
          </p:cNvSpPr>
          <p:nvPr>
            <p:ph type="title"/>
          </p:nvPr>
        </p:nvSpPr>
        <p:spPr>
          <a:xfrm>
            <a:off x="2130569" y="312366"/>
            <a:ext cx="506308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+mj-lt"/>
              </a:rPr>
              <a:t>HƯỚNG DẪN VỀ NHÀ</a:t>
            </a:r>
            <a:endParaRPr sz="3000" dirty="0">
              <a:latin typeface="+mj-lt"/>
            </a:endParaRPr>
          </a:p>
        </p:txBody>
      </p:sp>
      <p:sp>
        <p:nvSpPr>
          <p:cNvPr id="441" name="Google Shape;441;p32"/>
          <p:cNvSpPr txBox="1">
            <a:spLocks noGrp="1"/>
          </p:cNvSpPr>
          <p:nvPr>
            <p:ph type="title" idx="2"/>
          </p:nvPr>
        </p:nvSpPr>
        <p:spPr>
          <a:xfrm>
            <a:off x="4265302" y="165742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+mj-lt"/>
              </a:rPr>
              <a:t>01</a:t>
            </a:r>
            <a:endParaRPr sz="2400" dirty="0">
              <a:latin typeface="+mj-lt"/>
            </a:endParaRPr>
          </a:p>
        </p:txBody>
      </p:sp>
      <p:sp>
        <p:nvSpPr>
          <p:cNvPr id="444" name="Google Shape;444;p32"/>
          <p:cNvSpPr txBox="1">
            <a:spLocks noGrp="1"/>
          </p:cNvSpPr>
          <p:nvPr>
            <p:ph type="title" idx="4"/>
          </p:nvPr>
        </p:nvSpPr>
        <p:spPr>
          <a:xfrm>
            <a:off x="4287259" y="3175457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+mj-lt"/>
              </a:rPr>
              <a:t>02</a:t>
            </a:r>
            <a:endParaRPr sz="2400" dirty="0">
              <a:latin typeface="+mj-lt"/>
            </a:endParaRPr>
          </a:p>
        </p:txBody>
      </p:sp>
      <p:sp>
        <p:nvSpPr>
          <p:cNvPr id="460" name="Google Shape;460;p32"/>
          <p:cNvSpPr/>
          <p:nvPr/>
        </p:nvSpPr>
        <p:spPr>
          <a:xfrm rot="2006702">
            <a:off x="483176" y="413666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" name="Picture 3">
            <a:extLst>
              <a:ext uri="{FF2B5EF4-FFF2-40B4-BE49-F238E27FC236}">
                <a16:creationId xmlns:a16="http://schemas.microsoft.com/office/drawing/2014/main" id="{35C75A67-908C-479B-B742-59492102A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94508" y="1471208"/>
            <a:ext cx="2563800" cy="3672291"/>
          </a:xfrm>
          <a:prstGeom prst="rect">
            <a:avLst/>
          </a:prstGeom>
        </p:spPr>
      </p:pic>
      <p:grpSp>
        <p:nvGrpSpPr>
          <p:cNvPr id="39" name="Google Shape;404;p31">
            <a:extLst>
              <a:ext uri="{FF2B5EF4-FFF2-40B4-BE49-F238E27FC236}">
                <a16:creationId xmlns:a16="http://schemas.microsoft.com/office/drawing/2014/main" id="{87DA382F-B2BA-4D06-A5F3-56BAAAEF8996}"/>
              </a:ext>
            </a:extLst>
          </p:cNvPr>
          <p:cNvGrpSpPr/>
          <p:nvPr/>
        </p:nvGrpSpPr>
        <p:grpSpPr>
          <a:xfrm>
            <a:off x="2601705" y="1256072"/>
            <a:ext cx="740203" cy="620578"/>
            <a:chOff x="712875" y="2205450"/>
            <a:chExt cx="233675" cy="215550"/>
          </a:xfrm>
        </p:grpSpPr>
        <p:sp>
          <p:nvSpPr>
            <p:cNvPr id="40" name="Google Shape;405;p31">
              <a:extLst>
                <a:ext uri="{FF2B5EF4-FFF2-40B4-BE49-F238E27FC236}">
                  <a16:creationId xmlns:a16="http://schemas.microsoft.com/office/drawing/2014/main" id="{BB3B88F8-F872-4DA7-B905-F34BF88DD50D}"/>
                </a:ext>
              </a:extLst>
            </p:cNvPr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06;p31">
              <a:extLst>
                <a:ext uri="{FF2B5EF4-FFF2-40B4-BE49-F238E27FC236}">
                  <a16:creationId xmlns:a16="http://schemas.microsoft.com/office/drawing/2014/main" id="{E66CC5DE-E3D0-4734-8482-C7EBCA0CF5F1}"/>
                </a:ext>
              </a:extLst>
            </p:cNvPr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07;p31">
              <a:extLst>
                <a:ext uri="{FF2B5EF4-FFF2-40B4-BE49-F238E27FC236}">
                  <a16:creationId xmlns:a16="http://schemas.microsoft.com/office/drawing/2014/main" id="{E4DDA342-8B84-4EE9-9338-FE2EC32F6970}"/>
                </a:ext>
              </a:extLst>
            </p:cNvPr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08;p31">
              <a:extLst>
                <a:ext uri="{FF2B5EF4-FFF2-40B4-BE49-F238E27FC236}">
                  <a16:creationId xmlns:a16="http://schemas.microsoft.com/office/drawing/2014/main" id="{05DF7F57-6D8A-4AEC-8225-71DEF78856D9}"/>
                </a:ext>
              </a:extLst>
            </p:cNvPr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09;p31">
              <a:extLst>
                <a:ext uri="{FF2B5EF4-FFF2-40B4-BE49-F238E27FC236}">
                  <a16:creationId xmlns:a16="http://schemas.microsoft.com/office/drawing/2014/main" id="{85443A64-CFA3-4399-805D-C2AB9D9CCA47}"/>
                </a:ext>
              </a:extLst>
            </p:cNvPr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F296EA1-81BB-44DC-A139-848D50334F8E}"/>
              </a:ext>
            </a:extLst>
          </p:cNvPr>
          <p:cNvSpPr txBox="1"/>
          <p:nvPr/>
        </p:nvSpPr>
        <p:spPr>
          <a:xfrm>
            <a:off x="5181540" y="1514934"/>
            <a:ext cx="3740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rgbClr val="003849"/>
                </a:solidFill>
              </a:rPr>
              <a:t>Vẽ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sơ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đồ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tư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duy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để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củng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cố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bài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học</a:t>
            </a:r>
            <a:r>
              <a:rPr lang="en-US" sz="2200" dirty="0">
                <a:solidFill>
                  <a:srgbClr val="003849"/>
                </a:solidFill>
              </a:rPr>
              <a:t>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9D76588-2613-4AFE-9372-7AAAB4C0B632}"/>
              </a:ext>
            </a:extLst>
          </p:cNvPr>
          <p:cNvSpPr txBox="1"/>
          <p:nvPr/>
        </p:nvSpPr>
        <p:spPr>
          <a:xfrm>
            <a:off x="5181540" y="2896681"/>
            <a:ext cx="3867872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rgbClr val="003849"/>
                </a:solidFill>
              </a:rPr>
              <a:t>Đọc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và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chuẩn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bị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trước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bài</a:t>
            </a:r>
            <a:r>
              <a:rPr lang="en-US" sz="2200" dirty="0">
                <a:solidFill>
                  <a:srgbClr val="003849"/>
                </a:solidFill>
              </a:rPr>
              <a:t> 26: </a:t>
            </a:r>
            <a:r>
              <a:rPr lang="en-US" sz="2200" dirty="0" err="1">
                <a:solidFill>
                  <a:srgbClr val="003849"/>
                </a:solidFill>
              </a:rPr>
              <a:t>Khoá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lưỡng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phân</a:t>
            </a:r>
            <a:r>
              <a:rPr lang="en-US" sz="2200" dirty="0">
                <a:solidFill>
                  <a:srgbClr val="003849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" grpId="0" animBg="1"/>
      <p:bldP spid="428" grpId="0" animBg="1"/>
      <p:bldP spid="440" grpId="0"/>
      <p:bldP spid="441" grpId="0"/>
      <p:bldP spid="444" grpId="0"/>
      <p:bldP spid="16" grpId="0"/>
      <p:bldP spid="5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521337AC-DA78-4F8B-B5D0-C91B50D6D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641443" y="3755387"/>
            <a:ext cx="1178540" cy="12230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D05908-55D2-4B5C-8D13-19536A7D0F6D}"/>
              </a:ext>
            </a:extLst>
          </p:cNvPr>
          <p:cNvSpPr txBox="1"/>
          <p:nvPr/>
        </p:nvSpPr>
        <p:spPr>
          <a:xfrm>
            <a:off x="674511" y="1348075"/>
            <a:ext cx="77949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3849"/>
                </a:solidFill>
              </a:rPr>
              <a:t>CẢM ƠN CÁC EM ĐÃ LẮNG NGHE BÀI GIẢNG!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41A73879-FFFB-4554-9178-DF1C130F6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70474" y="2794625"/>
            <a:ext cx="2803052" cy="2348875"/>
          </a:xfrm>
          <a:prstGeom prst="rect">
            <a:avLst/>
          </a:prstGeom>
        </p:spPr>
      </p:pic>
      <p:grpSp>
        <p:nvGrpSpPr>
          <p:cNvPr id="8" name="Google Shape;413;p23">
            <a:extLst>
              <a:ext uri="{FF2B5EF4-FFF2-40B4-BE49-F238E27FC236}">
                <a16:creationId xmlns:a16="http://schemas.microsoft.com/office/drawing/2014/main" id="{D4355661-58D3-4EEE-B744-59CAA2484382}"/>
              </a:ext>
            </a:extLst>
          </p:cNvPr>
          <p:cNvGrpSpPr/>
          <p:nvPr/>
        </p:nvGrpSpPr>
        <p:grpSpPr>
          <a:xfrm rot="3484052">
            <a:off x="7498269" y="332116"/>
            <a:ext cx="770025" cy="901565"/>
            <a:chOff x="1214230" y="1280862"/>
            <a:chExt cx="693917" cy="709106"/>
          </a:xfrm>
        </p:grpSpPr>
        <p:sp>
          <p:nvSpPr>
            <p:cNvPr id="9" name="Google Shape;414;p23">
              <a:extLst>
                <a:ext uri="{FF2B5EF4-FFF2-40B4-BE49-F238E27FC236}">
                  <a16:creationId xmlns:a16="http://schemas.microsoft.com/office/drawing/2014/main" id="{7AC065D6-20D4-43EE-B4C6-154B36401770}"/>
                </a:ext>
              </a:extLst>
            </p:cNvPr>
            <p:cNvSpPr/>
            <p:nvPr/>
          </p:nvSpPr>
          <p:spPr>
            <a:xfrm>
              <a:off x="1265424" y="1280862"/>
              <a:ext cx="642723" cy="709106"/>
            </a:xfrm>
            <a:custGeom>
              <a:avLst/>
              <a:gdLst/>
              <a:ahLst/>
              <a:cxnLst/>
              <a:rect l="l" t="t" r="r" b="b"/>
              <a:pathLst>
                <a:path w="19422" h="21428" extrusionOk="0">
                  <a:moveTo>
                    <a:pt x="11308" y="8253"/>
                  </a:moveTo>
                  <a:cubicBezTo>
                    <a:pt x="11936" y="10788"/>
                    <a:pt x="13471" y="13229"/>
                    <a:pt x="14823" y="15298"/>
                  </a:cubicBezTo>
                  <a:cubicBezTo>
                    <a:pt x="14873" y="15379"/>
                    <a:pt x="14961" y="15427"/>
                    <a:pt x="15053" y="15427"/>
                  </a:cubicBezTo>
                  <a:cubicBezTo>
                    <a:pt x="15066" y="15427"/>
                    <a:pt x="15078" y="15426"/>
                    <a:pt x="15091" y="15424"/>
                  </a:cubicBezTo>
                  <a:lnTo>
                    <a:pt x="15091" y="15424"/>
                  </a:lnTo>
                  <a:cubicBezTo>
                    <a:pt x="14714" y="15724"/>
                    <a:pt x="14284" y="15938"/>
                    <a:pt x="13820" y="16092"/>
                  </a:cubicBezTo>
                  <a:cubicBezTo>
                    <a:pt x="13560" y="14630"/>
                    <a:pt x="12011" y="13200"/>
                    <a:pt x="11128" y="12143"/>
                  </a:cubicBezTo>
                  <a:cubicBezTo>
                    <a:pt x="10213" y="11051"/>
                    <a:pt x="9244" y="9974"/>
                    <a:pt x="8217" y="8964"/>
                  </a:cubicBezTo>
                  <a:cubicBezTo>
                    <a:pt x="9048" y="8434"/>
                    <a:pt x="10454" y="8287"/>
                    <a:pt x="11308" y="8253"/>
                  </a:cubicBezTo>
                  <a:close/>
                  <a:moveTo>
                    <a:pt x="11166" y="759"/>
                  </a:moveTo>
                  <a:cubicBezTo>
                    <a:pt x="12502" y="759"/>
                    <a:pt x="13804" y="1049"/>
                    <a:pt x="14874" y="1756"/>
                  </a:cubicBezTo>
                  <a:cubicBezTo>
                    <a:pt x="18211" y="3960"/>
                    <a:pt x="16891" y="8322"/>
                    <a:pt x="14502" y="10604"/>
                  </a:cubicBezTo>
                  <a:cubicBezTo>
                    <a:pt x="14318" y="10780"/>
                    <a:pt x="14371" y="11008"/>
                    <a:pt x="14514" y="11144"/>
                  </a:cubicBezTo>
                  <a:lnTo>
                    <a:pt x="14514" y="11148"/>
                  </a:lnTo>
                  <a:cubicBezTo>
                    <a:pt x="14771" y="12270"/>
                    <a:pt x="15312" y="13414"/>
                    <a:pt x="15972" y="14355"/>
                  </a:cubicBezTo>
                  <a:cubicBezTo>
                    <a:pt x="15807" y="14670"/>
                    <a:pt x="15594" y="14957"/>
                    <a:pt x="15339" y="15205"/>
                  </a:cubicBezTo>
                  <a:cubicBezTo>
                    <a:pt x="15355" y="15139"/>
                    <a:pt x="15342" y="15070"/>
                    <a:pt x="15309" y="15012"/>
                  </a:cubicBezTo>
                  <a:cubicBezTo>
                    <a:pt x="14013" y="12722"/>
                    <a:pt x="12926" y="10607"/>
                    <a:pt x="12213" y="8224"/>
                  </a:cubicBezTo>
                  <a:cubicBezTo>
                    <a:pt x="12832" y="8179"/>
                    <a:pt x="13390" y="8029"/>
                    <a:pt x="13866" y="7556"/>
                  </a:cubicBezTo>
                  <a:cubicBezTo>
                    <a:pt x="14074" y="7348"/>
                    <a:pt x="13877" y="7062"/>
                    <a:pt x="13650" y="7062"/>
                  </a:cubicBezTo>
                  <a:cubicBezTo>
                    <a:pt x="13584" y="7062"/>
                    <a:pt x="13516" y="7086"/>
                    <a:pt x="13454" y="7142"/>
                  </a:cubicBezTo>
                  <a:cubicBezTo>
                    <a:pt x="13034" y="7525"/>
                    <a:pt x="12558" y="7626"/>
                    <a:pt x="12060" y="7649"/>
                  </a:cubicBezTo>
                  <a:cubicBezTo>
                    <a:pt x="11890" y="7014"/>
                    <a:pt x="11739" y="6363"/>
                    <a:pt x="11624" y="5678"/>
                  </a:cubicBezTo>
                  <a:cubicBezTo>
                    <a:pt x="11598" y="5524"/>
                    <a:pt x="11483" y="5456"/>
                    <a:pt x="11359" y="5456"/>
                  </a:cubicBezTo>
                  <a:cubicBezTo>
                    <a:pt x="11198" y="5456"/>
                    <a:pt x="11023" y="5571"/>
                    <a:pt x="11017" y="5759"/>
                  </a:cubicBezTo>
                  <a:cubicBezTo>
                    <a:pt x="11002" y="6395"/>
                    <a:pt x="11056" y="7029"/>
                    <a:pt x="11175" y="7652"/>
                  </a:cubicBezTo>
                  <a:cubicBezTo>
                    <a:pt x="11066" y="7652"/>
                    <a:pt x="10956" y="7656"/>
                    <a:pt x="10847" y="7662"/>
                  </a:cubicBezTo>
                  <a:cubicBezTo>
                    <a:pt x="10179" y="7700"/>
                    <a:pt x="9539" y="7841"/>
                    <a:pt x="8925" y="8107"/>
                  </a:cubicBezTo>
                  <a:cubicBezTo>
                    <a:pt x="8599" y="8250"/>
                    <a:pt x="8231" y="8434"/>
                    <a:pt x="7913" y="8666"/>
                  </a:cubicBezTo>
                  <a:cubicBezTo>
                    <a:pt x="7262" y="8043"/>
                    <a:pt x="6588" y="7446"/>
                    <a:pt x="5886" y="6890"/>
                  </a:cubicBezTo>
                  <a:cubicBezTo>
                    <a:pt x="5816" y="6822"/>
                    <a:pt x="5736" y="6794"/>
                    <a:pt x="5660" y="6794"/>
                  </a:cubicBezTo>
                  <a:cubicBezTo>
                    <a:pt x="5393" y="6794"/>
                    <a:pt x="5157" y="7138"/>
                    <a:pt x="5406" y="7372"/>
                  </a:cubicBezTo>
                  <a:cubicBezTo>
                    <a:pt x="6061" y="7989"/>
                    <a:pt x="6720" y="8596"/>
                    <a:pt x="7371" y="9213"/>
                  </a:cubicBezTo>
                  <a:cubicBezTo>
                    <a:pt x="7193" y="9481"/>
                    <a:pt x="7103" y="9792"/>
                    <a:pt x="7176" y="10154"/>
                  </a:cubicBezTo>
                  <a:cubicBezTo>
                    <a:pt x="7194" y="10247"/>
                    <a:pt x="7272" y="10289"/>
                    <a:pt x="7353" y="10289"/>
                  </a:cubicBezTo>
                  <a:cubicBezTo>
                    <a:pt x="7453" y="10289"/>
                    <a:pt x="7557" y="10222"/>
                    <a:pt x="7550" y="10103"/>
                  </a:cubicBezTo>
                  <a:cubicBezTo>
                    <a:pt x="7536" y="9896"/>
                    <a:pt x="7582" y="9689"/>
                    <a:pt x="7681" y="9509"/>
                  </a:cubicBezTo>
                  <a:cubicBezTo>
                    <a:pt x="8345" y="10141"/>
                    <a:pt x="8997" y="10786"/>
                    <a:pt x="9620" y="11466"/>
                  </a:cubicBezTo>
                  <a:cubicBezTo>
                    <a:pt x="10248" y="12151"/>
                    <a:pt x="10855" y="12852"/>
                    <a:pt x="11443" y="13571"/>
                  </a:cubicBezTo>
                  <a:cubicBezTo>
                    <a:pt x="12057" y="14324"/>
                    <a:pt x="13051" y="15226"/>
                    <a:pt x="13315" y="16232"/>
                  </a:cubicBezTo>
                  <a:cubicBezTo>
                    <a:pt x="12639" y="16387"/>
                    <a:pt x="11919" y="16439"/>
                    <a:pt x="11221" y="16456"/>
                  </a:cubicBezTo>
                  <a:lnTo>
                    <a:pt x="11221" y="16454"/>
                  </a:lnTo>
                  <a:cubicBezTo>
                    <a:pt x="11212" y="16454"/>
                    <a:pt x="11207" y="16459"/>
                    <a:pt x="11200" y="16459"/>
                  </a:cubicBezTo>
                  <a:cubicBezTo>
                    <a:pt x="10864" y="15477"/>
                    <a:pt x="10264" y="14327"/>
                    <a:pt x="9437" y="13687"/>
                  </a:cubicBezTo>
                  <a:cubicBezTo>
                    <a:pt x="9373" y="13639"/>
                    <a:pt x="9295" y="13613"/>
                    <a:pt x="9216" y="13613"/>
                  </a:cubicBezTo>
                  <a:cubicBezTo>
                    <a:pt x="9211" y="13613"/>
                    <a:pt x="9207" y="13613"/>
                    <a:pt x="9202" y="13613"/>
                  </a:cubicBezTo>
                  <a:cubicBezTo>
                    <a:pt x="9159" y="13584"/>
                    <a:pt x="9110" y="13566"/>
                    <a:pt x="9058" y="13563"/>
                  </a:cubicBezTo>
                  <a:cubicBezTo>
                    <a:pt x="5974" y="13373"/>
                    <a:pt x="1299" y="12894"/>
                    <a:pt x="1191" y="8826"/>
                  </a:cubicBezTo>
                  <a:cubicBezTo>
                    <a:pt x="1109" y="5810"/>
                    <a:pt x="3647" y="3257"/>
                    <a:pt x="6154" y="1987"/>
                  </a:cubicBezTo>
                  <a:cubicBezTo>
                    <a:pt x="7581" y="1265"/>
                    <a:pt x="9403" y="759"/>
                    <a:pt x="11166" y="759"/>
                  </a:cubicBezTo>
                  <a:close/>
                  <a:moveTo>
                    <a:pt x="18109" y="16291"/>
                  </a:moveTo>
                  <a:cubicBezTo>
                    <a:pt x="18265" y="16487"/>
                    <a:pt x="18409" y="16693"/>
                    <a:pt x="18517" y="16920"/>
                  </a:cubicBezTo>
                  <a:cubicBezTo>
                    <a:pt x="18579" y="17052"/>
                    <a:pt x="18631" y="17188"/>
                    <a:pt x="18674" y="17328"/>
                  </a:cubicBezTo>
                  <a:cubicBezTo>
                    <a:pt x="18694" y="17395"/>
                    <a:pt x="18712" y="17462"/>
                    <a:pt x="18729" y="17528"/>
                  </a:cubicBezTo>
                  <a:cubicBezTo>
                    <a:pt x="18634" y="17571"/>
                    <a:pt x="18568" y="17658"/>
                    <a:pt x="18553" y="17761"/>
                  </a:cubicBezTo>
                  <a:cubicBezTo>
                    <a:pt x="18543" y="17834"/>
                    <a:pt x="18559" y="17910"/>
                    <a:pt x="18599" y="17972"/>
                  </a:cubicBezTo>
                  <a:cubicBezTo>
                    <a:pt x="17318" y="19750"/>
                    <a:pt x="15738" y="20868"/>
                    <a:pt x="13415" y="20868"/>
                  </a:cubicBezTo>
                  <a:cubicBezTo>
                    <a:pt x="13369" y="20868"/>
                    <a:pt x="13322" y="20868"/>
                    <a:pt x="13275" y="20867"/>
                  </a:cubicBezTo>
                  <a:cubicBezTo>
                    <a:pt x="13255" y="20869"/>
                    <a:pt x="13235" y="20872"/>
                    <a:pt x="13217" y="20878"/>
                  </a:cubicBezTo>
                  <a:cubicBezTo>
                    <a:pt x="12520" y="20486"/>
                    <a:pt x="12178" y="19948"/>
                    <a:pt x="12160" y="19129"/>
                  </a:cubicBezTo>
                  <a:lnTo>
                    <a:pt x="12160" y="19129"/>
                  </a:lnTo>
                  <a:cubicBezTo>
                    <a:pt x="12171" y="19132"/>
                    <a:pt x="12177" y="19139"/>
                    <a:pt x="12189" y="19141"/>
                  </a:cubicBezTo>
                  <a:cubicBezTo>
                    <a:pt x="12369" y="19158"/>
                    <a:pt x="12548" y="19166"/>
                    <a:pt x="12726" y="19166"/>
                  </a:cubicBezTo>
                  <a:cubicBezTo>
                    <a:pt x="14857" y="19166"/>
                    <a:pt x="16839" y="17971"/>
                    <a:pt x="18109" y="16291"/>
                  </a:cubicBezTo>
                  <a:close/>
                  <a:moveTo>
                    <a:pt x="11201" y="1"/>
                  </a:moveTo>
                  <a:cubicBezTo>
                    <a:pt x="9458" y="1"/>
                    <a:pt x="7673" y="442"/>
                    <a:pt x="6260" y="1082"/>
                  </a:cubicBezTo>
                  <a:cubicBezTo>
                    <a:pt x="3185" y="2474"/>
                    <a:pt x="1" y="5677"/>
                    <a:pt x="458" y="9345"/>
                  </a:cubicBezTo>
                  <a:cubicBezTo>
                    <a:pt x="962" y="13377"/>
                    <a:pt x="5312" y="14132"/>
                    <a:pt x="8667" y="14132"/>
                  </a:cubicBezTo>
                  <a:cubicBezTo>
                    <a:pt x="8750" y="14132"/>
                    <a:pt x="8833" y="14132"/>
                    <a:pt x="8914" y="14131"/>
                  </a:cubicBezTo>
                  <a:cubicBezTo>
                    <a:pt x="9219" y="14557"/>
                    <a:pt x="9591" y="14934"/>
                    <a:pt x="9904" y="15356"/>
                  </a:cubicBezTo>
                  <a:cubicBezTo>
                    <a:pt x="10225" y="15791"/>
                    <a:pt x="10484" y="16254"/>
                    <a:pt x="10746" y="16726"/>
                  </a:cubicBezTo>
                  <a:cubicBezTo>
                    <a:pt x="10794" y="16812"/>
                    <a:pt x="10874" y="16847"/>
                    <a:pt x="10957" y="16847"/>
                  </a:cubicBezTo>
                  <a:cubicBezTo>
                    <a:pt x="10980" y="16847"/>
                    <a:pt x="11003" y="16844"/>
                    <a:pt x="11026" y="16839"/>
                  </a:cubicBezTo>
                  <a:cubicBezTo>
                    <a:pt x="11045" y="16866"/>
                    <a:pt x="11068" y="16891"/>
                    <a:pt x="11095" y="16909"/>
                  </a:cubicBezTo>
                  <a:cubicBezTo>
                    <a:pt x="10654" y="17672"/>
                    <a:pt x="10838" y="18908"/>
                    <a:pt x="11719" y="19245"/>
                  </a:cubicBezTo>
                  <a:cubicBezTo>
                    <a:pt x="11598" y="20138"/>
                    <a:pt x="12218" y="21153"/>
                    <a:pt x="13079" y="21417"/>
                  </a:cubicBezTo>
                  <a:cubicBezTo>
                    <a:pt x="13103" y="21424"/>
                    <a:pt x="13127" y="21428"/>
                    <a:pt x="13152" y="21428"/>
                  </a:cubicBezTo>
                  <a:cubicBezTo>
                    <a:pt x="13222" y="21428"/>
                    <a:pt x="13290" y="21398"/>
                    <a:pt x="13338" y="21343"/>
                  </a:cubicBezTo>
                  <a:cubicBezTo>
                    <a:pt x="13525" y="21364"/>
                    <a:pt x="13715" y="21374"/>
                    <a:pt x="13907" y="21374"/>
                  </a:cubicBezTo>
                  <a:cubicBezTo>
                    <a:pt x="16171" y="21374"/>
                    <a:pt x="18674" y="19990"/>
                    <a:pt x="19384" y="17776"/>
                  </a:cubicBezTo>
                  <a:cubicBezTo>
                    <a:pt x="19421" y="17661"/>
                    <a:pt x="19383" y="17566"/>
                    <a:pt x="19311" y="17508"/>
                  </a:cubicBezTo>
                  <a:cubicBezTo>
                    <a:pt x="19202" y="16889"/>
                    <a:pt x="18778" y="16277"/>
                    <a:pt x="18311" y="15885"/>
                  </a:cubicBezTo>
                  <a:cubicBezTo>
                    <a:pt x="18298" y="15874"/>
                    <a:pt x="18285" y="15866"/>
                    <a:pt x="18269" y="15860"/>
                  </a:cubicBezTo>
                  <a:cubicBezTo>
                    <a:pt x="18320" y="15094"/>
                    <a:pt x="17670" y="14335"/>
                    <a:pt x="16949" y="14168"/>
                  </a:cubicBezTo>
                  <a:cubicBezTo>
                    <a:pt x="16934" y="14164"/>
                    <a:pt x="16919" y="14163"/>
                    <a:pt x="16905" y="14163"/>
                  </a:cubicBezTo>
                  <a:cubicBezTo>
                    <a:pt x="16715" y="14163"/>
                    <a:pt x="16591" y="14444"/>
                    <a:pt x="16793" y="14537"/>
                  </a:cubicBezTo>
                  <a:cubicBezTo>
                    <a:pt x="17079" y="14669"/>
                    <a:pt x="17318" y="14856"/>
                    <a:pt x="17490" y="15124"/>
                  </a:cubicBezTo>
                  <a:cubicBezTo>
                    <a:pt x="17643" y="15362"/>
                    <a:pt x="17680" y="15600"/>
                    <a:pt x="17709" y="15863"/>
                  </a:cubicBezTo>
                  <a:cubicBezTo>
                    <a:pt x="17660" y="15885"/>
                    <a:pt x="17617" y="15918"/>
                    <a:pt x="17585" y="15960"/>
                  </a:cubicBezTo>
                  <a:cubicBezTo>
                    <a:pt x="16240" y="17738"/>
                    <a:pt x="14358" y="18545"/>
                    <a:pt x="12189" y="18770"/>
                  </a:cubicBezTo>
                  <a:cubicBezTo>
                    <a:pt x="12140" y="18773"/>
                    <a:pt x="12094" y="18795"/>
                    <a:pt x="12060" y="18830"/>
                  </a:cubicBezTo>
                  <a:cubicBezTo>
                    <a:pt x="12053" y="18815"/>
                    <a:pt x="12042" y="18799"/>
                    <a:pt x="12031" y="18786"/>
                  </a:cubicBezTo>
                  <a:cubicBezTo>
                    <a:pt x="11780" y="18524"/>
                    <a:pt x="11543" y="18334"/>
                    <a:pt x="11463" y="17959"/>
                  </a:cubicBezTo>
                  <a:cubicBezTo>
                    <a:pt x="11388" y="17615"/>
                    <a:pt x="11458" y="17277"/>
                    <a:pt x="11630" y="16977"/>
                  </a:cubicBezTo>
                  <a:cubicBezTo>
                    <a:pt x="11729" y="16980"/>
                    <a:pt x="11829" y="16982"/>
                    <a:pt x="11929" y="16982"/>
                  </a:cubicBezTo>
                  <a:cubicBezTo>
                    <a:pt x="12489" y="16982"/>
                    <a:pt x="13053" y="16929"/>
                    <a:pt x="13592" y="16810"/>
                  </a:cubicBezTo>
                  <a:cubicBezTo>
                    <a:pt x="13604" y="16812"/>
                    <a:pt x="13616" y="16813"/>
                    <a:pt x="13628" y="16813"/>
                  </a:cubicBezTo>
                  <a:cubicBezTo>
                    <a:pt x="13676" y="16813"/>
                    <a:pt x="13723" y="16798"/>
                    <a:pt x="13762" y="16770"/>
                  </a:cubicBezTo>
                  <a:cubicBezTo>
                    <a:pt x="14966" y="16468"/>
                    <a:pt x="16029" y="15808"/>
                    <a:pt x="16618" y="14586"/>
                  </a:cubicBezTo>
                  <a:cubicBezTo>
                    <a:pt x="16664" y="14499"/>
                    <a:pt x="16667" y="14396"/>
                    <a:pt x="16629" y="14304"/>
                  </a:cubicBezTo>
                  <a:cubicBezTo>
                    <a:pt x="16669" y="14214"/>
                    <a:pt x="16673" y="14105"/>
                    <a:pt x="16608" y="13989"/>
                  </a:cubicBezTo>
                  <a:cubicBezTo>
                    <a:pt x="16068" y="13038"/>
                    <a:pt x="15588" y="12079"/>
                    <a:pt x="15102" y="11103"/>
                  </a:cubicBezTo>
                  <a:cubicBezTo>
                    <a:pt x="17520" y="8757"/>
                    <a:pt x="18795" y="4863"/>
                    <a:pt x="16349" y="2032"/>
                  </a:cubicBezTo>
                  <a:cubicBezTo>
                    <a:pt x="15079" y="562"/>
                    <a:pt x="13166" y="1"/>
                    <a:pt x="1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" name="Google Shape;415;p23">
              <a:extLst>
                <a:ext uri="{FF2B5EF4-FFF2-40B4-BE49-F238E27FC236}">
                  <a16:creationId xmlns:a16="http://schemas.microsoft.com/office/drawing/2014/main" id="{5A2CD450-655A-4F4B-A194-53F9D5075D5D}"/>
                </a:ext>
              </a:extLst>
            </p:cNvPr>
            <p:cNvSpPr/>
            <p:nvPr/>
          </p:nvSpPr>
          <p:spPr>
            <a:xfrm>
              <a:off x="1216414" y="1365116"/>
              <a:ext cx="83195" cy="91600"/>
            </a:xfrm>
            <a:custGeom>
              <a:avLst/>
              <a:gdLst/>
              <a:ahLst/>
              <a:cxnLst/>
              <a:rect l="l" t="t" r="r" b="b"/>
              <a:pathLst>
                <a:path w="2514" h="2768" extrusionOk="0">
                  <a:moveTo>
                    <a:pt x="2283" y="0"/>
                  </a:moveTo>
                  <a:cubicBezTo>
                    <a:pt x="2257" y="0"/>
                    <a:pt x="2230" y="8"/>
                    <a:pt x="2204" y="26"/>
                  </a:cubicBezTo>
                  <a:cubicBezTo>
                    <a:pt x="1304" y="668"/>
                    <a:pt x="589" y="1584"/>
                    <a:pt x="63" y="2549"/>
                  </a:cubicBezTo>
                  <a:cubicBezTo>
                    <a:pt x="1" y="2662"/>
                    <a:pt x="101" y="2767"/>
                    <a:pt x="199" y="2767"/>
                  </a:cubicBezTo>
                  <a:cubicBezTo>
                    <a:pt x="243" y="2767"/>
                    <a:pt x="286" y="2746"/>
                    <a:pt x="314" y="2696"/>
                  </a:cubicBezTo>
                  <a:cubicBezTo>
                    <a:pt x="860" y="1735"/>
                    <a:pt x="1572" y="994"/>
                    <a:pt x="2400" y="280"/>
                  </a:cubicBezTo>
                  <a:cubicBezTo>
                    <a:pt x="2513" y="183"/>
                    <a:pt x="2408" y="0"/>
                    <a:pt x="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" name="Google Shape;416;p23">
              <a:extLst>
                <a:ext uri="{FF2B5EF4-FFF2-40B4-BE49-F238E27FC236}">
                  <a16:creationId xmlns:a16="http://schemas.microsoft.com/office/drawing/2014/main" id="{92E96CB3-A784-4A8E-8F82-C66F6577F86E}"/>
                </a:ext>
              </a:extLst>
            </p:cNvPr>
            <p:cNvSpPr/>
            <p:nvPr/>
          </p:nvSpPr>
          <p:spPr>
            <a:xfrm>
              <a:off x="1214230" y="1326463"/>
              <a:ext cx="63538" cy="48745"/>
            </a:xfrm>
            <a:custGeom>
              <a:avLst/>
              <a:gdLst/>
              <a:ahLst/>
              <a:cxnLst/>
              <a:rect l="l" t="t" r="r" b="b"/>
              <a:pathLst>
                <a:path w="1920" h="1473" extrusionOk="0">
                  <a:moveTo>
                    <a:pt x="1664" y="1"/>
                  </a:moveTo>
                  <a:cubicBezTo>
                    <a:pt x="1624" y="1"/>
                    <a:pt x="1581" y="15"/>
                    <a:pt x="1538" y="50"/>
                  </a:cubicBezTo>
                  <a:lnTo>
                    <a:pt x="96" y="1243"/>
                  </a:lnTo>
                  <a:cubicBezTo>
                    <a:pt x="1" y="1320"/>
                    <a:pt x="90" y="1473"/>
                    <a:pt x="192" y="1473"/>
                  </a:cubicBezTo>
                  <a:cubicBezTo>
                    <a:pt x="213" y="1473"/>
                    <a:pt x="235" y="1466"/>
                    <a:pt x="256" y="1450"/>
                  </a:cubicBezTo>
                  <a:lnTo>
                    <a:pt x="1756" y="333"/>
                  </a:lnTo>
                  <a:cubicBezTo>
                    <a:pt x="1919" y="211"/>
                    <a:pt x="1815" y="1"/>
                    <a:pt x="16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</p:spTree>
    <p:extLst>
      <p:ext uri="{BB962C8B-B14F-4D97-AF65-F5344CB8AC3E}">
        <p14:creationId xmlns:p14="http://schemas.microsoft.com/office/powerpoint/2010/main" val="352225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61;p29">
            <a:extLst>
              <a:ext uri="{FF2B5EF4-FFF2-40B4-BE49-F238E27FC236}">
                <a16:creationId xmlns:a16="http://schemas.microsoft.com/office/drawing/2014/main" id="{186E4BF8-DDE7-428C-8917-B3E9B150A7DE}"/>
              </a:ext>
            </a:extLst>
          </p:cNvPr>
          <p:cNvSpPr txBox="1">
            <a:spLocks/>
          </p:cNvSpPr>
          <p:nvPr/>
        </p:nvSpPr>
        <p:spPr>
          <a:xfrm>
            <a:off x="56979" y="1331348"/>
            <a:ext cx="9030042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400" b="1" dirty="0">
                <a:solidFill>
                  <a:srgbClr val="003849"/>
                </a:solidFill>
                <a:latin typeface="+mj-lt"/>
              </a:rPr>
              <a:t>CHƯƠNG VII: ĐA DẠNG THẾ GIỚI SỐNG</a:t>
            </a:r>
            <a:endParaRPr lang="vi-VN" sz="3400" b="1" dirty="0">
              <a:solidFill>
                <a:srgbClr val="003849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3400" b="1" dirty="0">
                <a:solidFill>
                  <a:srgbClr val="003849"/>
                </a:solidFill>
                <a:latin typeface="+mj-lt"/>
              </a:rPr>
              <a:t>BÀI 22. HỆ THỐNG PHÂN LOẠI SINH VẬT</a:t>
            </a:r>
            <a:endParaRPr lang="vi-VN" sz="3400" b="1" dirty="0">
              <a:solidFill>
                <a:srgbClr val="003849"/>
              </a:solidFill>
              <a:latin typeface="+mj-lt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4179B920-2215-4A1B-8525-81635A114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48000" y="3148446"/>
            <a:ext cx="3048000" cy="199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7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phic 43">
            <a:extLst>
              <a:ext uri="{FF2B5EF4-FFF2-40B4-BE49-F238E27FC236}">
                <a16:creationId xmlns:a16="http://schemas.microsoft.com/office/drawing/2014/main" id="{498B0AC4-3B34-4754-B1AF-0723EFDBB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143367" y="3473060"/>
            <a:ext cx="575066" cy="1314438"/>
          </a:xfrm>
          <a:prstGeom prst="rect">
            <a:avLst/>
          </a:prstGeom>
        </p:spPr>
      </p:pic>
      <p:sp>
        <p:nvSpPr>
          <p:cNvPr id="295" name="Google Shape;295;p27"/>
          <p:cNvSpPr txBox="1">
            <a:spLocks noGrp="1"/>
          </p:cNvSpPr>
          <p:nvPr>
            <p:ph type="title"/>
          </p:nvPr>
        </p:nvSpPr>
        <p:spPr>
          <a:xfrm>
            <a:off x="713100" y="356002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3849"/>
                </a:solidFill>
                <a:latin typeface="+mj-lt"/>
              </a:rPr>
              <a:t>NỘI DUNG BÀI HỌC</a:t>
            </a:r>
            <a:endParaRPr sz="3600" dirty="0">
              <a:solidFill>
                <a:srgbClr val="003849"/>
              </a:solidFill>
              <a:latin typeface="+mj-lt"/>
            </a:endParaRPr>
          </a:p>
        </p:txBody>
      </p:sp>
      <p:sp>
        <p:nvSpPr>
          <p:cNvPr id="296" name="Google Shape;296;p27"/>
          <p:cNvSpPr txBox="1">
            <a:spLocks noGrp="1"/>
          </p:cNvSpPr>
          <p:nvPr>
            <p:ph type="subTitle" idx="1"/>
          </p:nvPr>
        </p:nvSpPr>
        <p:spPr>
          <a:xfrm>
            <a:off x="1240502" y="1447974"/>
            <a:ext cx="7717799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+mj-lt"/>
              </a:rPr>
              <a:t>SỰ CẦN THIẾT CỦA VIỆC PHÂN LOẠI THẾ GIỚI SỐNG</a:t>
            </a:r>
            <a:endParaRPr sz="2200" dirty="0">
              <a:latin typeface="+mj-lt"/>
            </a:endParaRPr>
          </a:p>
        </p:txBody>
      </p:sp>
      <p:sp>
        <p:nvSpPr>
          <p:cNvPr id="298" name="Google Shape;298;p27"/>
          <p:cNvSpPr txBox="1">
            <a:spLocks noGrp="1"/>
          </p:cNvSpPr>
          <p:nvPr>
            <p:ph type="subTitle" idx="5"/>
          </p:nvPr>
        </p:nvSpPr>
        <p:spPr>
          <a:xfrm>
            <a:off x="1283992" y="2395678"/>
            <a:ext cx="4758103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+mj-lt"/>
              </a:rPr>
              <a:t>HỆ THỐNG PHÂN LOẠI SINH VẬT</a:t>
            </a:r>
            <a:endParaRPr sz="2200" dirty="0">
              <a:latin typeface="+mj-lt"/>
            </a:endParaRPr>
          </a:p>
        </p:txBody>
      </p:sp>
      <p:sp>
        <p:nvSpPr>
          <p:cNvPr id="300" name="Google Shape;300;p27"/>
          <p:cNvSpPr txBox="1">
            <a:spLocks noGrp="1"/>
          </p:cNvSpPr>
          <p:nvPr>
            <p:ph type="subTitle" idx="8"/>
          </p:nvPr>
        </p:nvSpPr>
        <p:spPr>
          <a:xfrm>
            <a:off x="1240502" y="3316674"/>
            <a:ext cx="5982739" cy="5524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+mj-lt"/>
              </a:rPr>
              <a:t>GIỚI VÀ HỆ THỐNG PHÂN LOẠI NĂM GIỚI</a:t>
            </a:r>
            <a:endParaRPr sz="2200" dirty="0">
              <a:latin typeface="+mj-lt"/>
            </a:endParaRPr>
          </a:p>
        </p:txBody>
      </p:sp>
      <p:sp>
        <p:nvSpPr>
          <p:cNvPr id="304" name="Google Shape;304;p27"/>
          <p:cNvSpPr/>
          <p:nvPr/>
        </p:nvSpPr>
        <p:spPr>
          <a:xfrm>
            <a:off x="447614" y="1242995"/>
            <a:ext cx="836680" cy="83777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7"/>
          <p:cNvSpPr/>
          <p:nvPr/>
        </p:nvSpPr>
        <p:spPr>
          <a:xfrm>
            <a:off x="447312" y="2184584"/>
            <a:ext cx="836680" cy="86689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7"/>
          <p:cNvSpPr/>
          <p:nvPr/>
        </p:nvSpPr>
        <p:spPr>
          <a:xfrm>
            <a:off x="425567" y="3155291"/>
            <a:ext cx="836680" cy="83803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7"/>
          <p:cNvSpPr txBox="1">
            <a:spLocks noGrp="1"/>
          </p:cNvSpPr>
          <p:nvPr>
            <p:ph type="title" idx="2"/>
          </p:nvPr>
        </p:nvSpPr>
        <p:spPr>
          <a:xfrm>
            <a:off x="490802" y="138765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3849"/>
                </a:solidFill>
                <a:latin typeface="+mj-lt"/>
              </a:rPr>
              <a:t>I</a:t>
            </a:r>
            <a:endParaRPr sz="2200" dirty="0">
              <a:solidFill>
                <a:srgbClr val="003849"/>
              </a:solidFill>
              <a:latin typeface="+mj-lt"/>
            </a:endParaRPr>
          </a:p>
        </p:txBody>
      </p:sp>
      <p:sp>
        <p:nvSpPr>
          <p:cNvPr id="309" name="Google Shape;309;p27"/>
          <p:cNvSpPr txBox="1">
            <a:spLocks noGrp="1"/>
          </p:cNvSpPr>
          <p:nvPr>
            <p:ph type="title" idx="4"/>
          </p:nvPr>
        </p:nvSpPr>
        <p:spPr>
          <a:xfrm>
            <a:off x="493535" y="2340652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+mj-lt"/>
              </a:rPr>
              <a:t>II</a:t>
            </a:r>
            <a:endParaRPr sz="2200" dirty="0">
              <a:latin typeface="+mj-lt"/>
            </a:endParaRPr>
          </a:p>
        </p:txBody>
      </p:sp>
      <p:sp>
        <p:nvSpPr>
          <p:cNvPr id="310" name="Google Shape;310;p27"/>
          <p:cNvSpPr txBox="1">
            <a:spLocks noGrp="1"/>
          </p:cNvSpPr>
          <p:nvPr>
            <p:ph type="title" idx="7"/>
          </p:nvPr>
        </p:nvSpPr>
        <p:spPr>
          <a:xfrm>
            <a:off x="491104" y="3300737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+mj-lt"/>
              </a:rPr>
              <a:t>III</a:t>
            </a:r>
            <a:endParaRPr sz="2200" dirty="0">
              <a:latin typeface="+mj-lt"/>
            </a:endParaRPr>
          </a:p>
        </p:txBody>
      </p:sp>
      <p:sp>
        <p:nvSpPr>
          <p:cNvPr id="312" name="Google Shape;312;p27"/>
          <p:cNvSpPr/>
          <p:nvPr/>
        </p:nvSpPr>
        <p:spPr>
          <a:xfrm>
            <a:off x="172374" y="37212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F36469AE-4A15-450E-B245-41B15D8FDE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858835" y="3895137"/>
            <a:ext cx="1572065" cy="10493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300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300"/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300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/>
      <p:bldP spid="296" grpId="0" build="p"/>
      <p:bldP spid="298" grpId="0" build="p"/>
      <p:bldP spid="300" grpId="0" build="p"/>
      <p:bldP spid="304" grpId="0" animBg="1"/>
      <p:bldP spid="305" grpId="0" animBg="1"/>
      <p:bldP spid="306" grpId="0" animBg="1"/>
      <p:bldP spid="308" grpId="0"/>
      <p:bldP spid="309" grpId="0"/>
      <p:bldP spid="3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5;p27">
            <a:extLst>
              <a:ext uri="{FF2B5EF4-FFF2-40B4-BE49-F238E27FC236}">
                <a16:creationId xmlns:a16="http://schemas.microsoft.com/office/drawing/2014/main" id="{0EC39F06-85B1-4270-9807-7EC27D9824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00" y="161056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3849"/>
                </a:solidFill>
                <a:latin typeface="+mj-lt"/>
              </a:rPr>
              <a:t>1. SỰ CẦN THIẾT CỦA VIỆC PHÂN LOẠI THẾ GIỚI SỐNG</a:t>
            </a:r>
            <a:endParaRPr sz="3000" dirty="0">
              <a:solidFill>
                <a:srgbClr val="003849"/>
              </a:solidFill>
              <a:latin typeface="+mj-lt"/>
            </a:endParaRP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B53A6386-B615-4FC5-9B5A-1B68A7D80650}"/>
              </a:ext>
            </a:extLst>
          </p:cNvPr>
          <p:cNvSpPr/>
          <p:nvPr/>
        </p:nvSpPr>
        <p:spPr>
          <a:xfrm>
            <a:off x="1253659" y="1467556"/>
            <a:ext cx="4820866" cy="2854033"/>
          </a:xfrm>
          <a:prstGeom prst="cloud">
            <a:avLst/>
          </a:prstGeom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Hãy</a:t>
            </a:r>
            <a:r>
              <a:rPr lang="en-US" sz="2200" dirty="0"/>
              <a:t> </a:t>
            </a:r>
            <a:r>
              <a:rPr lang="en-US" sz="2200" dirty="0" err="1"/>
              <a:t>sắp</a:t>
            </a:r>
            <a:r>
              <a:rPr lang="en-US" sz="2200" dirty="0"/>
              <a:t> </a:t>
            </a:r>
            <a:r>
              <a:rPr lang="en-US" sz="2200" dirty="0" err="1"/>
              <a:t>xếp</a:t>
            </a:r>
            <a:r>
              <a:rPr lang="en-US" sz="2200" dirty="0"/>
              <a:t> </a:t>
            </a:r>
            <a:r>
              <a:rPr lang="en-US" sz="2200" dirty="0" err="1"/>
              <a:t>sách</a:t>
            </a:r>
            <a:r>
              <a:rPr lang="en-US" sz="2200" dirty="0"/>
              <a:t> </a:t>
            </a:r>
            <a:r>
              <a:rPr lang="en-US" sz="2200" dirty="0" err="1"/>
              <a:t>vở</a:t>
            </a:r>
            <a:r>
              <a:rPr lang="en-US" sz="2200" dirty="0"/>
              <a:t>, </a:t>
            </a:r>
            <a:r>
              <a:rPr lang="en-US" sz="2200" dirty="0" err="1"/>
              <a:t>đồ</a:t>
            </a:r>
            <a:r>
              <a:rPr lang="en-US" sz="2200" dirty="0"/>
              <a:t> </a:t>
            </a:r>
            <a:r>
              <a:rPr lang="en-US" sz="2200" dirty="0" err="1"/>
              <a:t>dùng</a:t>
            </a:r>
            <a:r>
              <a:rPr lang="en-US" sz="2200" dirty="0"/>
              <a:t> </a:t>
            </a:r>
            <a:r>
              <a:rPr lang="en-US" sz="2200" dirty="0" err="1"/>
              <a:t>học</a:t>
            </a:r>
            <a:r>
              <a:rPr lang="en-US" sz="2200" dirty="0"/>
              <a:t> </a:t>
            </a:r>
            <a:r>
              <a:rPr lang="en-US" sz="2200" dirty="0" err="1"/>
              <a:t>tập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từng</a:t>
            </a:r>
            <a:r>
              <a:rPr lang="en-US" sz="2200" dirty="0"/>
              <a:t> </a:t>
            </a:r>
            <a:r>
              <a:rPr lang="en-US" sz="2200" dirty="0" err="1"/>
              <a:t>nhóm</a:t>
            </a:r>
            <a:r>
              <a:rPr lang="en-US" sz="2200" dirty="0"/>
              <a:t> </a:t>
            </a:r>
            <a:r>
              <a:rPr lang="en-US" sz="2200" dirty="0" err="1"/>
              <a:t>dựa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đặc</a:t>
            </a:r>
            <a:r>
              <a:rPr lang="en-US" sz="2200" dirty="0"/>
              <a:t> </a:t>
            </a:r>
            <a:r>
              <a:rPr lang="en-US" sz="2200" dirty="0" err="1"/>
              <a:t>điểm</a:t>
            </a:r>
            <a:r>
              <a:rPr lang="en-US" sz="2200" dirty="0"/>
              <a:t> </a:t>
            </a:r>
            <a:r>
              <a:rPr lang="en-US" sz="2200" dirty="0" err="1"/>
              <a:t>chung</a:t>
            </a:r>
            <a:r>
              <a:rPr lang="en-US" sz="2200" dirty="0"/>
              <a:t> </a:t>
            </a:r>
            <a:r>
              <a:rPr lang="en-US" sz="2200" dirty="0" err="1"/>
              <a:t>giữa</a:t>
            </a:r>
            <a:r>
              <a:rPr lang="en-US" sz="2200" dirty="0"/>
              <a:t> </a:t>
            </a:r>
            <a:r>
              <a:rPr lang="en-US" sz="2200" dirty="0" err="1"/>
              <a:t>chúng</a:t>
            </a:r>
            <a:endParaRPr lang="en-US" sz="2200" dirty="0"/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id="{D26BC11C-FD7F-407C-8BA2-4AFE4C6F7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77815" y="1137789"/>
            <a:ext cx="1951874" cy="40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2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AA4C47-DADE-4D80-BC08-B6C0E4AD5FFC}"/>
              </a:ext>
            </a:extLst>
          </p:cNvPr>
          <p:cNvSpPr txBox="1"/>
          <p:nvPr/>
        </p:nvSpPr>
        <p:spPr>
          <a:xfrm>
            <a:off x="908860" y="3898627"/>
            <a:ext cx="8035789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200" dirty="0">
                <a:solidFill>
                  <a:srgbClr val="003849"/>
                </a:solidFill>
              </a:rPr>
              <a:t>Phân loại sinh học là sự sắp xếp các đối tượng sinh v</a:t>
            </a:r>
            <a:r>
              <a:rPr lang="en-US" sz="2200" dirty="0" err="1">
                <a:solidFill>
                  <a:srgbClr val="003849"/>
                </a:solidFill>
              </a:rPr>
              <a:t>ật</a:t>
            </a:r>
            <a:r>
              <a:rPr lang="vi-VN" sz="2200" dirty="0">
                <a:solidFill>
                  <a:srgbClr val="003849"/>
                </a:solidFill>
              </a:rPr>
              <a:t> có những đặc điểm chung vào từng nhóm theo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vi-VN" sz="2200" dirty="0">
                <a:solidFill>
                  <a:srgbClr val="003849"/>
                </a:solidFill>
              </a:rPr>
              <a:t>thứ tự nhất định</a:t>
            </a:r>
            <a:r>
              <a:rPr lang="en-US" sz="2200" dirty="0">
                <a:solidFill>
                  <a:srgbClr val="003849"/>
                </a:solidFill>
              </a:rPr>
              <a:t>.</a:t>
            </a:r>
          </a:p>
        </p:txBody>
      </p:sp>
      <p:sp>
        <p:nvSpPr>
          <p:cNvPr id="18" name="Google Shape;295;p27">
            <a:extLst>
              <a:ext uri="{FF2B5EF4-FFF2-40B4-BE49-F238E27FC236}">
                <a16:creationId xmlns:a16="http://schemas.microsoft.com/office/drawing/2014/main" id="{25CC855A-EE2B-4FC3-98A8-0C82DDA2BF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00" y="211333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3849"/>
                </a:solidFill>
                <a:latin typeface="+mj-lt"/>
              </a:rPr>
              <a:t>1. SỰ CẦN THIẾT CỦA VIỆC PHÂN LOẠI THẾ GIỚI SỐNG</a:t>
            </a:r>
            <a:endParaRPr sz="3000" dirty="0">
              <a:solidFill>
                <a:srgbClr val="003849"/>
              </a:solidFill>
              <a:latin typeface="+mj-lt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182A7F0-B7E0-414D-B16B-5F08F62EA166}"/>
              </a:ext>
            </a:extLst>
          </p:cNvPr>
          <p:cNvSpPr/>
          <p:nvPr/>
        </p:nvSpPr>
        <p:spPr>
          <a:xfrm>
            <a:off x="425337" y="4325283"/>
            <a:ext cx="440267" cy="349956"/>
          </a:xfrm>
          <a:prstGeom prst="rightArrow">
            <a:avLst/>
          </a:prstGeom>
          <a:solidFill>
            <a:srgbClr val="003849"/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1C11A55-F22D-442C-9343-BF25F82AE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85884" y="1355891"/>
            <a:ext cx="2833651" cy="25279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29EDB7-A356-41C8-8531-F6E31BD2E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39871" y="1355891"/>
            <a:ext cx="2833651" cy="25279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0C6956-84CD-45C1-AD1A-E52E850617E1}"/>
              </a:ext>
            </a:extLst>
          </p:cNvPr>
          <p:cNvSpPr txBox="1"/>
          <p:nvPr/>
        </p:nvSpPr>
        <p:spPr>
          <a:xfrm>
            <a:off x="2114871" y="1554268"/>
            <a:ext cx="1175676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rgbClr val="003849"/>
                </a:solidFill>
              </a:rPr>
              <a:t>Nhóm</a:t>
            </a:r>
            <a:r>
              <a:rPr lang="en-US" sz="2200" dirty="0">
                <a:solidFill>
                  <a:srgbClr val="003849"/>
                </a:solidFill>
              </a:rPr>
              <a:t>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951835-22D3-458D-A855-46E3D73E93F8}"/>
              </a:ext>
            </a:extLst>
          </p:cNvPr>
          <p:cNvSpPr txBox="1"/>
          <p:nvPr/>
        </p:nvSpPr>
        <p:spPr>
          <a:xfrm>
            <a:off x="5853453" y="1554268"/>
            <a:ext cx="1175676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rgbClr val="003849"/>
                </a:solidFill>
              </a:rPr>
              <a:t>Nhóm</a:t>
            </a:r>
            <a:r>
              <a:rPr lang="en-US" sz="2200" dirty="0">
                <a:solidFill>
                  <a:srgbClr val="003849"/>
                </a:solidFill>
              </a:rPr>
              <a:t>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C6A32-455A-4F1E-9B9C-E59F5045911E}"/>
              </a:ext>
            </a:extLst>
          </p:cNvPr>
          <p:cNvSpPr txBox="1"/>
          <p:nvPr/>
        </p:nvSpPr>
        <p:spPr>
          <a:xfrm>
            <a:off x="1440389" y="2091659"/>
            <a:ext cx="2528711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3849"/>
                </a:solidFill>
              </a:rPr>
              <a:t>- </a:t>
            </a:r>
            <a:r>
              <a:rPr lang="en-US" sz="2200" dirty="0" err="1">
                <a:solidFill>
                  <a:srgbClr val="003849"/>
                </a:solidFill>
              </a:rPr>
              <a:t>Sách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giáo</a:t>
            </a:r>
            <a:r>
              <a:rPr lang="en-US" sz="2200" dirty="0">
                <a:solidFill>
                  <a:srgbClr val="003849"/>
                </a:solidFill>
              </a:rPr>
              <a:t> khoa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3849"/>
                </a:solidFill>
              </a:rPr>
              <a:t>- </a:t>
            </a:r>
            <a:r>
              <a:rPr lang="en-US" sz="2200" dirty="0" err="1">
                <a:solidFill>
                  <a:srgbClr val="003849"/>
                </a:solidFill>
              </a:rPr>
              <a:t>Sách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bài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tập</a:t>
            </a:r>
            <a:endParaRPr lang="en-US" sz="2200" dirty="0">
              <a:solidFill>
                <a:srgbClr val="003849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3849"/>
                </a:solidFill>
              </a:rPr>
              <a:t>- </a:t>
            </a:r>
            <a:r>
              <a:rPr lang="en-US" sz="2200" dirty="0" err="1">
                <a:solidFill>
                  <a:srgbClr val="003849"/>
                </a:solidFill>
              </a:rPr>
              <a:t>Vở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ghi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chép</a:t>
            </a:r>
            <a:endParaRPr lang="en-US" sz="2200" dirty="0">
              <a:solidFill>
                <a:srgbClr val="00384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7A1464-4B55-4668-A887-AFBAE67BD783}"/>
              </a:ext>
            </a:extLst>
          </p:cNvPr>
          <p:cNvSpPr txBox="1"/>
          <p:nvPr/>
        </p:nvSpPr>
        <p:spPr>
          <a:xfrm>
            <a:off x="5192340" y="2044865"/>
            <a:ext cx="2528711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3849"/>
                </a:solidFill>
              </a:rPr>
              <a:t>- </a:t>
            </a:r>
            <a:r>
              <a:rPr lang="en-US" sz="2200" dirty="0" err="1">
                <a:solidFill>
                  <a:srgbClr val="003849"/>
                </a:solidFill>
              </a:rPr>
              <a:t>Bút</a:t>
            </a:r>
            <a:r>
              <a:rPr lang="en-US" sz="2200" dirty="0">
                <a:solidFill>
                  <a:srgbClr val="003849"/>
                </a:solidFill>
              </a:rPr>
              <a:t> bi, </a:t>
            </a:r>
            <a:r>
              <a:rPr lang="en-US" sz="2200" dirty="0" err="1">
                <a:solidFill>
                  <a:srgbClr val="003849"/>
                </a:solidFill>
              </a:rPr>
              <a:t>bút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chì</a:t>
            </a:r>
            <a:endParaRPr lang="en-US" sz="2200" dirty="0">
              <a:solidFill>
                <a:srgbClr val="003849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3849"/>
                </a:solidFill>
              </a:rPr>
              <a:t>- </a:t>
            </a:r>
            <a:r>
              <a:rPr lang="en-US" sz="2200" dirty="0" err="1">
                <a:solidFill>
                  <a:srgbClr val="003849"/>
                </a:solidFill>
              </a:rPr>
              <a:t>Thước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kẻ</a:t>
            </a:r>
            <a:endParaRPr lang="en-US" sz="2200" dirty="0">
              <a:solidFill>
                <a:srgbClr val="003849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rgbClr val="003849"/>
                </a:solidFill>
              </a:rPr>
              <a:t>- </a:t>
            </a:r>
            <a:r>
              <a:rPr lang="en-US" sz="2200" dirty="0" err="1">
                <a:solidFill>
                  <a:srgbClr val="003849"/>
                </a:solidFill>
              </a:rPr>
              <a:t>Keo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dán</a:t>
            </a:r>
            <a:endParaRPr lang="en-US" sz="2200" dirty="0">
              <a:solidFill>
                <a:srgbClr val="003849"/>
              </a:solidFill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68C52141-B837-4B81-AFFB-5A191ED54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45824" y="2091659"/>
            <a:ext cx="1246516" cy="179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3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3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3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AA4C47-DADE-4D80-BC08-B6C0E4AD5FFC}"/>
              </a:ext>
            </a:extLst>
          </p:cNvPr>
          <p:cNvSpPr txBox="1"/>
          <p:nvPr/>
        </p:nvSpPr>
        <p:spPr>
          <a:xfrm>
            <a:off x="276330" y="1272508"/>
            <a:ext cx="859134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3849"/>
                </a:solidFill>
              </a:rPr>
              <a:t>- </a:t>
            </a:r>
            <a:r>
              <a:rPr lang="en-US" sz="2200" dirty="0" err="1">
                <a:solidFill>
                  <a:srgbClr val="003849"/>
                </a:solidFill>
              </a:rPr>
              <a:t>Sự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cần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thiết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của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việc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phân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loại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thế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giới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sống</a:t>
            </a:r>
            <a:r>
              <a:rPr lang="en-US" sz="2200" dirty="0">
                <a:solidFill>
                  <a:srgbClr val="003849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3849"/>
                </a:solidFill>
              </a:rPr>
              <a:t>+ </a:t>
            </a:r>
            <a:r>
              <a:rPr lang="vi-VN" sz="2200" dirty="0">
                <a:solidFill>
                  <a:srgbClr val="003849"/>
                </a:solidFill>
              </a:rPr>
              <a:t>Giúp xác định vị trí các loài sinh vật và tìm ra chúng giữa các nhóm sinh vật </a:t>
            </a:r>
            <a:r>
              <a:rPr lang="en-US" sz="2200" dirty="0" err="1">
                <a:solidFill>
                  <a:srgbClr val="003849"/>
                </a:solidFill>
              </a:rPr>
              <a:t>khác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vi-VN" sz="2200" dirty="0">
                <a:solidFill>
                  <a:srgbClr val="003849"/>
                </a:solidFill>
              </a:rPr>
              <a:t>dễ dàng hơn</a:t>
            </a:r>
            <a:r>
              <a:rPr lang="en-US" sz="2200" dirty="0">
                <a:solidFill>
                  <a:srgbClr val="003849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2200" dirty="0">
                <a:solidFill>
                  <a:srgbClr val="003849"/>
                </a:solidFill>
              </a:rPr>
              <a:t>+ So sánh sự giống và khác nhau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giữa</a:t>
            </a:r>
            <a:r>
              <a:rPr lang="vi-VN" sz="2200" dirty="0">
                <a:solidFill>
                  <a:srgbClr val="003849"/>
                </a:solidFill>
              </a:rPr>
              <a:t> các nhóm đối tượng phân loại, nguyên nhân và mối quan qua hệ giữa </a:t>
            </a:r>
            <a:r>
              <a:rPr lang="en-US" sz="2200" dirty="0" err="1">
                <a:solidFill>
                  <a:srgbClr val="003849"/>
                </a:solidFill>
              </a:rPr>
              <a:t>chúng</a:t>
            </a:r>
            <a:r>
              <a:rPr lang="en-US" sz="2200" dirty="0">
                <a:solidFill>
                  <a:srgbClr val="003849"/>
                </a:solidFill>
              </a:rPr>
              <a:t>.</a:t>
            </a:r>
          </a:p>
          <a:p>
            <a:endParaRPr lang="en-US" sz="2200" dirty="0">
              <a:solidFill>
                <a:srgbClr val="003849"/>
              </a:solidFill>
            </a:endParaRPr>
          </a:p>
        </p:txBody>
      </p:sp>
      <p:sp>
        <p:nvSpPr>
          <p:cNvPr id="18" name="Google Shape;295;p27">
            <a:extLst>
              <a:ext uri="{FF2B5EF4-FFF2-40B4-BE49-F238E27FC236}">
                <a16:creationId xmlns:a16="http://schemas.microsoft.com/office/drawing/2014/main" id="{25CC855A-EE2B-4FC3-98A8-0C82DDA2BF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100" y="211333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3849"/>
                </a:solidFill>
                <a:latin typeface="+mj-lt"/>
              </a:rPr>
              <a:t>1. SỰ CẦN THIẾT CỦA VIỆC PHÂN LOẠI THẾ GIỚI SỐNG</a:t>
            </a:r>
            <a:endParaRPr sz="3000" dirty="0">
              <a:solidFill>
                <a:srgbClr val="003849"/>
              </a:solidFill>
              <a:latin typeface="+mj-lt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B9EC04C1-2ED5-4F9B-BF77-344806CE3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01357" y="3528206"/>
            <a:ext cx="1529543" cy="161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7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5;p27">
            <a:extLst>
              <a:ext uri="{FF2B5EF4-FFF2-40B4-BE49-F238E27FC236}">
                <a16:creationId xmlns:a16="http://schemas.microsoft.com/office/drawing/2014/main" id="{B66C1924-1120-442E-8813-E61A888922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098" y="235484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3849"/>
                </a:solidFill>
                <a:latin typeface="+mj-lt"/>
              </a:rPr>
              <a:t>II. HỆ THỐNG PHÂN LOẠI SINH VẬT</a:t>
            </a:r>
            <a:endParaRPr sz="3000" dirty="0">
              <a:solidFill>
                <a:srgbClr val="003849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4C26F4-8C46-49FB-834E-33708E80B5DA}"/>
              </a:ext>
            </a:extLst>
          </p:cNvPr>
          <p:cNvSpPr txBox="1"/>
          <p:nvPr/>
        </p:nvSpPr>
        <p:spPr>
          <a:xfrm>
            <a:off x="953547" y="4229045"/>
            <a:ext cx="7236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3849"/>
                </a:solidFill>
              </a:rPr>
              <a:t>Quan </a:t>
            </a:r>
            <a:r>
              <a:rPr lang="en-US" sz="2200" dirty="0" err="1">
                <a:solidFill>
                  <a:srgbClr val="003849"/>
                </a:solidFill>
              </a:rPr>
              <a:t>sát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một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số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đại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diện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sinh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vật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và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cho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biết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chúng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đã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được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phân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loại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như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thế</a:t>
            </a:r>
            <a:r>
              <a:rPr lang="en-US" sz="2200" dirty="0">
                <a:solidFill>
                  <a:srgbClr val="003849"/>
                </a:solidFill>
              </a:rPr>
              <a:t> </a:t>
            </a:r>
            <a:r>
              <a:rPr lang="en-US" sz="2200" dirty="0" err="1">
                <a:solidFill>
                  <a:srgbClr val="003849"/>
                </a:solidFill>
              </a:rPr>
              <a:t>nào</a:t>
            </a:r>
            <a:r>
              <a:rPr lang="en-US" sz="2200" dirty="0">
                <a:solidFill>
                  <a:srgbClr val="003849"/>
                </a:solidFill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14D168-4441-4855-ADAD-B1C3B61448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3" t="22567" r="14075" b="11336"/>
          <a:stretch/>
        </p:blipFill>
        <p:spPr>
          <a:xfrm>
            <a:off x="1467555" y="982569"/>
            <a:ext cx="6208890" cy="31783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1219</Words>
  <PresentationFormat>On-screen Show (16:9)</PresentationFormat>
  <Paragraphs>134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Times New Roman</vt:lpstr>
      <vt:lpstr>Baloo 2</vt:lpstr>
      <vt:lpstr>Arial</vt:lpstr>
      <vt:lpstr>Wingdings</vt:lpstr>
      <vt:lpstr>Pangolin</vt:lpstr>
      <vt:lpstr>English Vocabulary Workshop by Slidesgo</vt:lpstr>
      <vt:lpstr>PowerPoint Presentation</vt:lpstr>
      <vt:lpstr>KHỞI ĐỘNG</vt:lpstr>
      <vt:lpstr>PowerPoint Presentation</vt:lpstr>
      <vt:lpstr>PowerPoint Presentation</vt:lpstr>
      <vt:lpstr>NỘI DUNG BÀI HỌC</vt:lpstr>
      <vt:lpstr>1. SỰ CẦN THIẾT CỦA VIỆC PHÂN LOẠI THẾ GIỚI SỐNG</vt:lpstr>
      <vt:lpstr>1. SỰ CẦN THIẾT CỦA VIỆC PHÂN LOẠI THẾ GIỚI SỐNG</vt:lpstr>
      <vt:lpstr>1. SỰ CẦN THIẾT CỦA VIỆC PHÂN LOẠI THẾ GIỚI SỐNG</vt:lpstr>
      <vt:lpstr>II. HỆ THỐNG PHÂN LOẠI SINH VẬT</vt:lpstr>
      <vt:lpstr>II. HỆ THỐNG PHÂN LOẠI SINH VẬT</vt:lpstr>
      <vt:lpstr>PowerPoint Presentation</vt:lpstr>
      <vt:lpstr>PowerPoint Presentation</vt:lpstr>
      <vt:lpstr>PowerPoint Presentation</vt:lpstr>
      <vt:lpstr>III. GIỚI VÀ HỆ THỐNG PHÂN LOẠI NĂM GIỚI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GIỚI VÀ HỆ THỐNG PHÂN LOẠI NĂM GIỚI</vt:lpstr>
      <vt:lpstr>III. GIỚI VÀ HỆ THỐNG PHÂN LOẠI NĂM GIỚI</vt:lpstr>
      <vt:lpstr>LUYỆN TẬP</vt:lpstr>
      <vt:lpstr>LUYỆN TẬP</vt:lpstr>
      <vt:lpstr>LUYỆN TẬP</vt:lpstr>
      <vt:lpstr>LUYỆN TẬP</vt:lpstr>
      <vt:lpstr>VẬN DỤNG</vt:lpstr>
      <vt:lpstr>VẬN DỤNG</vt:lpstr>
      <vt:lpstr>VẬN DỤNG</vt:lpstr>
      <vt:lpstr>VẬN DỤNG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2021-09-12T11:09:39Z</dcterms:modified>
</cp:coreProperties>
</file>