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61" r:id="rId4"/>
    <p:sldId id="259" r:id="rId5"/>
    <p:sldId id="258" r:id="rId6"/>
    <p:sldId id="295" r:id="rId7"/>
    <p:sldId id="262" r:id="rId8"/>
    <p:sldId id="296" r:id="rId9"/>
    <p:sldId id="260" r:id="rId10"/>
    <p:sldId id="265" r:id="rId11"/>
    <p:sldId id="297" r:id="rId12"/>
    <p:sldId id="263" r:id="rId13"/>
    <p:sldId id="298" r:id="rId14"/>
    <p:sldId id="270" r:id="rId15"/>
    <p:sldId id="264" r:id="rId16"/>
    <p:sldId id="275" r:id="rId17"/>
    <p:sldId id="299" r:id="rId18"/>
    <p:sldId id="281" r:id="rId19"/>
  </p:sldIdLst>
  <p:sldSz cx="9144000" cy="5143500" type="screen16x9"/>
  <p:notesSz cx="6858000" cy="9144000"/>
  <p:embeddedFontLst>
    <p:embeddedFont>
      <p:font typeface="Neuton" panose="020B0604020202020204" charset="0"/>
      <p:regular r:id="rId21"/>
      <p:bold r:id="rId22"/>
      <p:italic r:id="rId23"/>
    </p:embeddedFont>
    <p:embeddedFont>
      <p:font typeface="Yellowtail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C8E19A-50D1-4AEF-AA29-0A6F2DA93EA0}">
  <a:tblStyle styleId="{2BC8E19A-50D1-4AEF-AA29-0A6F2DA93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287F41-4A94-45BB-B5AB-D9B2F0D40E4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5752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4186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163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c103ab0d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c103ab0d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526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8860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1991825"/>
            <a:ext cx="4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853066" y="1584395"/>
            <a:ext cx="1401157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5889766" y="-1700680"/>
            <a:ext cx="1401157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ctrTitle"/>
          </p:nvPr>
        </p:nvSpPr>
        <p:spPr>
          <a:xfrm>
            <a:off x="905350" y="2878750"/>
            <a:ext cx="51540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3"/>
          <p:cNvSpPr txBox="1">
            <a:spLocks noGrp="1"/>
          </p:cNvSpPr>
          <p:nvPr>
            <p:ph type="subTitle" idx="1"/>
          </p:nvPr>
        </p:nvSpPr>
        <p:spPr>
          <a:xfrm>
            <a:off x="905350" y="3818476"/>
            <a:ext cx="5154000" cy="6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8" name="Google Shape;128;p3"/>
          <p:cNvGrpSpPr/>
          <p:nvPr/>
        </p:nvGrpSpPr>
        <p:grpSpPr>
          <a:xfrm>
            <a:off x="7088841" y="-58105"/>
            <a:ext cx="1401157" cy="5259705"/>
            <a:chOff x="818425" y="238125"/>
            <a:chExt cx="1395575" cy="5238750"/>
          </a:xfrm>
        </p:grpSpPr>
        <p:sp>
          <p:nvSpPr>
            <p:cNvPr id="129" name="Google Shape;129;p3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130;p3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31" name="Google Shape;131;p3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" name="Google Shape;150;p3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" name="Google Shape;151;p3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3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3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3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73" name="Google Shape;173;p3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" name="Google Shape;177;p3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3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81" name="Google Shape;181;p3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2269825" y="2161800"/>
            <a:ext cx="46044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✢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9pPr>
          </a:lstStyle>
          <a:p>
            <a:endParaRPr/>
          </a:p>
        </p:txBody>
      </p:sp>
      <p:grpSp>
        <p:nvGrpSpPr>
          <p:cNvPr id="187" name="Google Shape;187;p4"/>
          <p:cNvGrpSpPr/>
          <p:nvPr/>
        </p:nvGrpSpPr>
        <p:grpSpPr>
          <a:xfrm>
            <a:off x="802981" y="3161504"/>
            <a:ext cx="7513267" cy="1540196"/>
            <a:chOff x="802981" y="3161504"/>
            <a:chExt cx="7513267" cy="1540196"/>
          </a:xfrm>
        </p:grpSpPr>
        <p:sp>
          <p:nvSpPr>
            <p:cNvPr id="188" name="Google Shape;188;p4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90;p4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203;p4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" name="Google Shape;20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9pPr>
          </a:lstStyle>
          <a:p>
            <a:endParaRPr/>
          </a:p>
        </p:txBody>
      </p:sp>
      <p:grpSp>
        <p:nvGrpSpPr>
          <p:cNvPr id="211" name="Google Shape;211;p5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12" name="Google Shape;212;p5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5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14" name="Google Shape;214;p5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5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5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5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5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5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5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5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256" name="Google Shape;256;p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" name="Google Shape;260;p5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5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5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269" name="Google Shape;269;p5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6"/>
          <p:cNvSpPr txBox="1">
            <a:spLocks noGrp="1"/>
          </p:cNvSpPr>
          <p:nvPr>
            <p:ph type="body" idx="1"/>
          </p:nvPr>
        </p:nvSpPr>
        <p:spPr>
          <a:xfrm>
            <a:off x="628975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sp>
        <p:nvSpPr>
          <p:cNvPr id="276" name="Google Shape;276;p6"/>
          <p:cNvSpPr txBox="1">
            <a:spLocks noGrp="1"/>
          </p:cNvSpPr>
          <p:nvPr>
            <p:ph type="body" idx="2"/>
          </p:nvPr>
        </p:nvSpPr>
        <p:spPr>
          <a:xfrm>
            <a:off x="3721633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grpSp>
        <p:nvGrpSpPr>
          <p:cNvPr id="277" name="Google Shape;277;p6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78" name="Google Shape;278;p6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9" name="Google Shape;279;p6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80" name="Google Shape;280;p6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" name="Google Shape;299;p6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6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01" name="Google Shape;301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6" name="Google Shape;306;p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" name="Google Shape;310;p6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" name="Google Shape;314;p6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15" name="Google Shape;315;p6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6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19" name="Google Shape;319;p6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p6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" name="Google Shape;326;p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6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4" name="Google Shape;334;p6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335" name="Google Shape;335;p6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7"/>
          <p:cNvSpPr txBox="1">
            <a:spLocks noGrp="1"/>
          </p:cNvSpPr>
          <p:nvPr>
            <p:ph type="body" idx="1"/>
          </p:nvPr>
        </p:nvSpPr>
        <p:spPr>
          <a:xfrm>
            <a:off x="628875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2"/>
          </p:nvPr>
        </p:nvSpPr>
        <p:spPr>
          <a:xfrm>
            <a:off x="2665192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3"/>
          </p:nvPr>
        </p:nvSpPr>
        <p:spPr>
          <a:xfrm>
            <a:off x="4701509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grpSp>
        <p:nvGrpSpPr>
          <p:cNvPr id="344" name="Google Shape;344;p7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345" name="Google Shape;345;p7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6" name="Google Shape;346;p7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347" name="Google Shape;347;p7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7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7" name="Google Shape;367;p7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68" name="Google Shape;368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3" name="Google Shape;373;p7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" name="Google Shape;377;p7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78" name="Google Shape;378;p7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7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82" name="Google Shape;382;p7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7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7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7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86" name="Google Shape;386;p7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7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7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89" name="Google Shape;389;p7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7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7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3" name="Google Shape;393;p7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6" name="Google Shape;396;p7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97" name="Google Shape;397;p7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7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7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02" name="Google Shape;402;p7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11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05" name="Google Shape;605;p11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11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08" name="Google Shape;608;p11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2" name="Google Shape;612;p11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1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8" name="Google Shape;618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solidFill>
          <a:schemeClr val="accent2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12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21" name="Google Shape;621;p12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2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3" name="Google Shape;623;p12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24" name="Google Shape;624;p1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8" name="Google Shape;628;p12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2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0" name="Google Shape;630;p12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31" name="Google Shape;631;p1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4" name="Google Shape;634;p1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euton"/>
              <a:buChar char="✢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7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sv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3"/>
          <p:cNvSpPr txBox="1">
            <a:spLocks noGrp="1"/>
          </p:cNvSpPr>
          <p:nvPr>
            <p:ph type="ctrTitle"/>
          </p:nvPr>
        </p:nvSpPr>
        <p:spPr>
          <a:xfrm>
            <a:off x="625643" y="1660358"/>
            <a:ext cx="8229600" cy="16356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prstTxWarp prst="textPlain">
              <a:avLst/>
            </a:prstTxWarp>
            <a:noAutofit/>
          </a:bodyPr>
          <a:lstStyle/>
          <a:p>
            <a:pPr marL="0" lvl="0" indent="0" algn="ctr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45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B</a:t>
            </a:r>
            <a:r>
              <a:rPr lang="en-GB" sz="45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ÀI </a:t>
            </a:r>
            <a:r>
              <a:rPr lang="en" sz="45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49</a:t>
            </a:r>
            <a:br>
              <a:rPr lang="en" sz="45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en" sz="45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NĂNG LƯỢNG HAO PHÍ</a:t>
            </a:r>
            <a:endParaRPr sz="45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2"/>
          <p:cNvSpPr txBox="1">
            <a:spLocks noGrp="1"/>
          </p:cNvSpPr>
          <p:nvPr>
            <p:ph type="title"/>
          </p:nvPr>
        </p:nvSpPr>
        <p:spPr>
          <a:xfrm>
            <a:off x="929419" y="705393"/>
            <a:ext cx="4138969" cy="6285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smtClean="0">
                <a:latin typeface="Arial" panose="020B0604020202020204" pitchFamily="34" charset="0"/>
                <a:cs typeface="Arial" panose="020B0604020202020204" pitchFamily="34" charset="0"/>
              </a:rPr>
              <a:t>Tình huống ở gia đình</a:t>
            </a:r>
            <a:endParaRPr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9" name="Google Shape;70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10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106" y="1755770"/>
            <a:ext cx="4458673" cy="26234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6940" y="2313359"/>
            <a:ext cx="3312727" cy="103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Dùng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bếp gas để nấu đồ ăn cho gia đình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2"/>
          <p:cNvSpPr txBox="1">
            <a:spLocks noGrp="1"/>
          </p:cNvSpPr>
          <p:nvPr>
            <p:ph type="title"/>
          </p:nvPr>
        </p:nvSpPr>
        <p:spPr>
          <a:xfrm>
            <a:off x="929419" y="705393"/>
            <a:ext cx="4138969" cy="6285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smtClean="0">
                <a:latin typeface="Arial" panose="020B0604020202020204" pitchFamily="34" charset="0"/>
                <a:cs typeface="Arial" panose="020B0604020202020204" pitchFamily="34" charset="0"/>
              </a:rPr>
              <a:t>Tình huống ở lớp học</a:t>
            </a:r>
            <a:endParaRPr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9" name="Google Shape;70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11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9009" y="1999755"/>
            <a:ext cx="3704614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Vào mùa nắng nóng, tất cả các quạt trong lớp học luôn được bật.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281" y="482651"/>
            <a:ext cx="31718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9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0"/>
          <p:cNvSpPr txBox="1">
            <a:spLocks noGrp="1"/>
          </p:cNvSpPr>
          <p:nvPr>
            <p:ph type="title"/>
          </p:nvPr>
        </p:nvSpPr>
        <p:spPr>
          <a:xfrm>
            <a:off x="877170" y="757646"/>
            <a:ext cx="6009600" cy="4907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latin typeface="Arial" panose="020B0604020202020204" pitchFamily="34" charset="0"/>
                <a:cs typeface="Arial" panose="020B0604020202020204" pitchFamily="34" charset="0"/>
              </a:rPr>
              <a:t>Năng lượng hao phí khi đi xe đạp</a:t>
            </a:r>
            <a:endParaRPr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2" name="Google Shape;69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649" y="1834692"/>
            <a:ext cx="4100485" cy="25335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8076" y="1590779"/>
            <a:ext cx="4362573" cy="3021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luận: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Dự đoán xem ở bộ phận nào của xe đạp có thể xảy ra sự hao phí năng lượng nhiều nhất?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Dạng năng lượng nào là hữu ích, là hao phí đối với người và xe?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0"/>
          <p:cNvSpPr txBox="1">
            <a:spLocks noGrp="1"/>
          </p:cNvSpPr>
          <p:nvPr>
            <p:ph type="title"/>
          </p:nvPr>
        </p:nvSpPr>
        <p:spPr>
          <a:xfrm>
            <a:off x="877170" y="757646"/>
            <a:ext cx="6009600" cy="4907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latin typeface="Arial" panose="020B0604020202020204" pitchFamily="34" charset="0"/>
                <a:cs typeface="Arial" panose="020B0604020202020204" pitchFamily="34" charset="0"/>
              </a:rPr>
              <a:t>Năng lượng hao phí khi ô tô chạy</a:t>
            </a:r>
            <a:endParaRPr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2" name="Google Shape;69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41950" y="1463646"/>
            <a:ext cx="4362573" cy="348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luận: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GB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 các dạng năng lượng có thể xuất hiện khi ô tô chạy.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GB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 lượng có thể hao phí ở những bộ phận nào? Những hao phí này ảnh hưởng ra sao đến môi trường?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728" y="1777474"/>
            <a:ext cx="39719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7"/>
          <p:cNvSpPr txBox="1">
            <a:spLocks noGrp="1"/>
          </p:cNvSpPr>
          <p:nvPr>
            <p:ph type="ctrTitle" idx="4294967295"/>
          </p:nvPr>
        </p:nvSpPr>
        <p:spPr>
          <a:xfrm>
            <a:off x="3425749" y="287382"/>
            <a:ext cx="2841201" cy="6751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1" name="Google Shape;751;p27"/>
          <p:cNvSpPr txBox="1">
            <a:spLocks noGrp="1"/>
          </p:cNvSpPr>
          <p:nvPr>
            <p:ph type="subTitle" idx="4294967295"/>
          </p:nvPr>
        </p:nvSpPr>
        <p:spPr>
          <a:xfrm>
            <a:off x="790303" y="1148412"/>
            <a:ext cx="7772400" cy="29925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lượng hao phí luôn xuất hiện trong quá trình chuyển hóa từ dạng này sang dạng khác, từ vật này sang vật khác.</a:t>
            </a:r>
          </a:p>
          <a:p>
            <a:pPr marL="342900" lvl="0" indent="-342900" algn="just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lượng hao phí thường được sinh ra dưới dạng nhiệt (đôi khi có cả âm thanh lẫn ánh sáng</a:t>
            </a:r>
            <a:r>
              <a:rPr lang="en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2" name="Google Shape;752;p2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1"/>
          <p:cNvSpPr txBox="1">
            <a:spLocks noGrp="1"/>
          </p:cNvSpPr>
          <p:nvPr>
            <p:ph type="title"/>
          </p:nvPr>
        </p:nvSpPr>
        <p:spPr>
          <a:xfrm>
            <a:off x="942483" y="757644"/>
            <a:ext cx="6009600" cy="5561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1" name="Google Shape;70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23" name="Group 22"/>
          <p:cNvGrpSpPr/>
          <p:nvPr/>
        </p:nvGrpSpPr>
        <p:grpSpPr>
          <a:xfrm>
            <a:off x="396700" y="1313745"/>
            <a:ext cx="7127507" cy="3678366"/>
            <a:chOff x="396700" y="1313745"/>
            <a:chExt cx="7127507" cy="3678366"/>
          </a:xfrm>
        </p:grpSpPr>
        <p:sp>
          <p:nvSpPr>
            <p:cNvPr id="9" name="Rectangle 8"/>
            <p:cNvSpPr/>
            <p:nvPr/>
          </p:nvSpPr>
          <p:spPr>
            <a:xfrm>
              <a:off x="396700" y="1313745"/>
              <a:ext cx="588654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vi-VN" sz="2000" b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Câu</a:t>
              </a:r>
              <a:r>
                <a:rPr lang="en-GB" sz="2000" b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</a:t>
              </a:r>
              <a:r>
                <a:rPr lang="vi-VN" sz="2000" b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r>
                <a:rPr lang="vi-VN" sz="2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2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 sơ đồ biến đổi năng lượng ở một ô tô.</a:t>
              </a:r>
              <a:endPara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6701" y="3576339"/>
              <a:ext cx="7127506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vi-VN" sz="2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 Hãy hoàn tất sơ đồ.</a:t>
              </a:r>
              <a:endPara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vi-VN" sz="2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b) Dạng năng lượng nào trong sơ đồ là phần năng lượng hao phí của ô tô?</a:t>
              </a:r>
              <a:endPara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040663" y="1867497"/>
              <a:ext cx="2959769" cy="1803296"/>
              <a:chOff x="1557338" y="1984933"/>
              <a:chExt cx="2959769" cy="1474213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57338" y="2423845"/>
                <a:ext cx="1162640" cy="596390"/>
              </a:xfrm>
              <a:custGeom>
                <a:avLst/>
                <a:gdLst>
                  <a:gd name="connsiteX0" fmla="*/ 0 w 1162640"/>
                  <a:gd name="connsiteY0" fmla="*/ 59639 h 596390"/>
                  <a:gd name="connsiteX1" fmla="*/ 59639 w 1162640"/>
                  <a:gd name="connsiteY1" fmla="*/ 0 h 596390"/>
                  <a:gd name="connsiteX2" fmla="*/ 1103001 w 1162640"/>
                  <a:gd name="connsiteY2" fmla="*/ 0 h 596390"/>
                  <a:gd name="connsiteX3" fmla="*/ 1162640 w 1162640"/>
                  <a:gd name="connsiteY3" fmla="*/ 59639 h 596390"/>
                  <a:gd name="connsiteX4" fmla="*/ 1162640 w 1162640"/>
                  <a:gd name="connsiteY4" fmla="*/ 536751 h 596390"/>
                  <a:gd name="connsiteX5" fmla="*/ 1103001 w 1162640"/>
                  <a:gd name="connsiteY5" fmla="*/ 596390 h 596390"/>
                  <a:gd name="connsiteX6" fmla="*/ 59639 w 1162640"/>
                  <a:gd name="connsiteY6" fmla="*/ 596390 h 596390"/>
                  <a:gd name="connsiteX7" fmla="*/ 0 w 1162640"/>
                  <a:gd name="connsiteY7" fmla="*/ 536751 h 596390"/>
                  <a:gd name="connsiteX8" fmla="*/ 0 w 1162640"/>
                  <a:gd name="connsiteY8" fmla="*/ 59639 h 59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640" h="596390">
                    <a:moveTo>
                      <a:pt x="0" y="59639"/>
                    </a:moveTo>
                    <a:cubicBezTo>
                      <a:pt x="0" y="26701"/>
                      <a:pt x="26701" y="0"/>
                      <a:pt x="59639" y="0"/>
                    </a:cubicBezTo>
                    <a:lnTo>
                      <a:pt x="1103001" y="0"/>
                    </a:lnTo>
                    <a:cubicBezTo>
                      <a:pt x="1135939" y="0"/>
                      <a:pt x="1162640" y="26701"/>
                      <a:pt x="1162640" y="59639"/>
                    </a:cubicBezTo>
                    <a:lnTo>
                      <a:pt x="1162640" y="536751"/>
                    </a:lnTo>
                    <a:cubicBezTo>
                      <a:pt x="1162640" y="569689"/>
                      <a:pt x="1135939" y="596390"/>
                      <a:pt x="1103001" y="596390"/>
                    </a:cubicBezTo>
                    <a:lnTo>
                      <a:pt x="59639" y="596390"/>
                    </a:lnTo>
                    <a:cubicBezTo>
                      <a:pt x="26701" y="596390"/>
                      <a:pt x="0" y="569689"/>
                      <a:pt x="0" y="536751"/>
                    </a:cubicBezTo>
                    <a:lnTo>
                      <a:pt x="0" y="59639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30168" tIns="30168" rIns="30168" bIns="30168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Hóa năng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 rot="17692822">
                <a:off x="2537527" y="2416113"/>
                <a:ext cx="629929" cy="40390"/>
              </a:xfrm>
              <a:custGeom>
                <a:avLst/>
                <a:gdLst>
                  <a:gd name="connsiteX0" fmla="*/ 0 w 629929"/>
                  <a:gd name="connsiteY0" fmla="*/ 20195 h 40390"/>
                  <a:gd name="connsiteX1" fmla="*/ 629929 w 629929"/>
                  <a:gd name="connsiteY1" fmla="*/ 20195 h 4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9929" h="40390">
                    <a:moveTo>
                      <a:pt x="0" y="20195"/>
                    </a:moveTo>
                    <a:lnTo>
                      <a:pt x="629929" y="20195"/>
                    </a:lnTo>
                  </a:path>
                </a:pathLst>
              </a:custGeom>
              <a:noFill/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3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11917" tIns="4447" rIns="311915" bIns="4446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2985006" y="1984933"/>
                <a:ext cx="1532101" cy="331283"/>
              </a:xfrm>
              <a:custGeom>
                <a:avLst/>
                <a:gdLst>
                  <a:gd name="connsiteX0" fmla="*/ 0 w 1532101"/>
                  <a:gd name="connsiteY0" fmla="*/ 33128 h 331283"/>
                  <a:gd name="connsiteX1" fmla="*/ 33128 w 1532101"/>
                  <a:gd name="connsiteY1" fmla="*/ 0 h 331283"/>
                  <a:gd name="connsiteX2" fmla="*/ 1498973 w 1532101"/>
                  <a:gd name="connsiteY2" fmla="*/ 0 h 331283"/>
                  <a:gd name="connsiteX3" fmla="*/ 1532101 w 1532101"/>
                  <a:gd name="connsiteY3" fmla="*/ 33128 h 331283"/>
                  <a:gd name="connsiteX4" fmla="*/ 1532101 w 1532101"/>
                  <a:gd name="connsiteY4" fmla="*/ 298155 h 331283"/>
                  <a:gd name="connsiteX5" fmla="*/ 1498973 w 1532101"/>
                  <a:gd name="connsiteY5" fmla="*/ 331283 h 331283"/>
                  <a:gd name="connsiteX6" fmla="*/ 33128 w 1532101"/>
                  <a:gd name="connsiteY6" fmla="*/ 331283 h 331283"/>
                  <a:gd name="connsiteX7" fmla="*/ 0 w 1532101"/>
                  <a:gd name="connsiteY7" fmla="*/ 298155 h 331283"/>
                  <a:gd name="connsiteX8" fmla="*/ 0 w 1532101"/>
                  <a:gd name="connsiteY8" fmla="*/ 33128 h 331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2101" h="331283">
                    <a:moveTo>
                      <a:pt x="0" y="33128"/>
                    </a:moveTo>
                    <a:cubicBezTo>
                      <a:pt x="0" y="14832"/>
                      <a:pt x="14832" y="0"/>
                      <a:pt x="33128" y="0"/>
                    </a:cubicBezTo>
                    <a:lnTo>
                      <a:pt x="1498973" y="0"/>
                    </a:lnTo>
                    <a:cubicBezTo>
                      <a:pt x="1517269" y="0"/>
                      <a:pt x="1532101" y="14832"/>
                      <a:pt x="1532101" y="33128"/>
                    </a:cubicBezTo>
                    <a:lnTo>
                      <a:pt x="1532101" y="298155"/>
                    </a:lnTo>
                    <a:cubicBezTo>
                      <a:pt x="1532101" y="316451"/>
                      <a:pt x="1517269" y="331283"/>
                      <a:pt x="1498973" y="331283"/>
                    </a:cubicBezTo>
                    <a:lnTo>
                      <a:pt x="33128" y="331283"/>
                    </a:lnTo>
                    <a:cubicBezTo>
                      <a:pt x="14832" y="331283"/>
                      <a:pt x="0" y="316451"/>
                      <a:pt x="0" y="298155"/>
                    </a:cubicBezTo>
                    <a:lnTo>
                      <a:pt x="0" y="33128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22403" tIns="22403" rIns="22403" bIns="22403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16" name="Freeform 15"/>
              <p:cNvSpPr/>
              <p:nvPr/>
            </p:nvSpPr>
            <p:spPr>
              <a:xfrm rot="19457599">
                <a:off x="2689301" y="2606601"/>
                <a:ext cx="326381" cy="40390"/>
              </a:xfrm>
              <a:custGeom>
                <a:avLst/>
                <a:gdLst>
                  <a:gd name="connsiteX0" fmla="*/ 0 w 326381"/>
                  <a:gd name="connsiteY0" fmla="*/ 20195 h 40390"/>
                  <a:gd name="connsiteX1" fmla="*/ 326381 w 326381"/>
                  <a:gd name="connsiteY1" fmla="*/ 20195 h 4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6381" h="40390">
                    <a:moveTo>
                      <a:pt x="0" y="20195"/>
                    </a:moveTo>
                    <a:lnTo>
                      <a:pt x="326381" y="20195"/>
                    </a:lnTo>
                  </a:path>
                </a:pathLst>
              </a:custGeom>
              <a:noFill/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3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7732" tIns="12035" rIns="167729" bIns="12035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2985006" y="2365910"/>
                <a:ext cx="1531246" cy="331283"/>
              </a:xfrm>
              <a:custGeom>
                <a:avLst/>
                <a:gdLst>
                  <a:gd name="connsiteX0" fmla="*/ 0 w 1871216"/>
                  <a:gd name="connsiteY0" fmla="*/ 33128 h 331283"/>
                  <a:gd name="connsiteX1" fmla="*/ 33128 w 1871216"/>
                  <a:gd name="connsiteY1" fmla="*/ 0 h 331283"/>
                  <a:gd name="connsiteX2" fmla="*/ 1838088 w 1871216"/>
                  <a:gd name="connsiteY2" fmla="*/ 0 h 331283"/>
                  <a:gd name="connsiteX3" fmla="*/ 1871216 w 1871216"/>
                  <a:gd name="connsiteY3" fmla="*/ 33128 h 331283"/>
                  <a:gd name="connsiteX4" fmla="*/ 1871216 w 1871216"/>
                  <a:gd name="connsiteY4" fmla="*/ 298155 h 331283"/>
                  <a:gd name="connsiteX5" fmla="*/ 1838088 w 1871216"/>
                  <a:gd name="connsiteY5" fmla="*/ 331283 h 331283"/>
                  <a:gd name="connsiteX6" fmla="*/ 33128 w 1871216"/>
                  <a:gd name="connsiteY6" fmla="*/ 331283 h 331283"/>
                  <a:gd name="connsiteX7" fmla="*/ 0 w 1871216"/>
                  <a:gd name="connsiteY7" fmla="*/ 298155 h 331283"/>
                  <a:gd name="connsiteX8" fmla="*/ 0 w 1871216"/>
                  <a:gd name="connsiteY8" fmla="*/ 33128 h 331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71216" h="331283">
                    <a:moveTo>
                      <a:pt x="0" y="33128"/>
                    </a:moveTo>
                    <a:cubicBezTo>
                      <a:pt x="0" y="14832"/>
                      <a:pt x="14832" y="0"/>
                      <a:pt x="33128" y="0"/>
                    </a:cubicBezTo>
                    <a:lnTo>
                      <a:pt x="1838088" y="0"/>
                    </a:lnTo>
                    <a:cubicBezTo>
                      <a:pt x="1856384" y="0"/>
                      <a:pt x="1871216" y="14832"/>
                      <a:pt x="1871216" y="33128"/>
                    </a:cubicBezTo>
                    <a:lnTo>
                      <a:pt x="1871216" y="298155"/>
                    </a:lnTo>
                    <a:cubicBezTo>
                      <a:pt x="1871216" y="316451"/>
                      <a:pt x="1856384" y="331283"/>
                      <a:pt x="1838088" y="331283"/>
                    </a:cubicBezTo>
                    <a:lnTo>
                      <a:pt x="33128" y="331283"/>
                    </a:lnTo>
                    <a:cubicBezTo>
                      <a:pt x="14832" y="331283"/>
                      <a:pt x="0" y="316451"/>
                      <a:pt x="0" y="298155"/>
                    </a:cubicBezTo>
                    <a:lnTo>
                      <a:pt x="0" y="33128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22403" tIns="22403" rIns="22403" bIns="22403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Động năng</a:t>
                </a:r>
              </a:p>
            </p:txBody>
          </p:sp>
          <p:sp>
            <p:nvSpPr>
              <p:cNvPr id="19" name="Freeform 18"/>
              <p:cNvSpPr/>
              <p:nvPr/>
            </p:nvSpPr>
            <p:spPr>
              <a:xfrm rot="2142401">
                <a:off x="2689301" y="2797089"/>
                <a:ext cx="326381" cy="40390"/>
              </a:xfrm>
              <a:custGeom>
                <a:avLst/>
                <a:gdLst>
                  <a:gd name="connsiteX0" fmla="*/ 0 w 326381"/>
                  <a:gd name="connsiteY0" fmla="*/ 20195 h 40390"/>
                  <a:gd name="connsiteX1" fmla="*/ 326381 w 326381"/>
                  <a:gd name="connsiteY1" fmla="*/ 20195 h 4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6381" h="40390">
                    <a:moveTo>
                      <a:pt x="0" y="20195"/>
                    </a:moveTo>
                    <a:lnTo>
                      <a:pt x="326381" y="20195"/>
                    </a:lnTo>
                  </a:path>
                </a:pathLst>
              </a:custGeom>
              <a:noFill/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3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7732" tIns="12035" rIns="167729" bIns="12035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985006" y="2746886"/>
                <a:ext cx="1531246" cy="331283"/>
              </a:xfrm>
              <a:custGeom>
                <a:avLst/>
                <a:gdLst>
                  <a:gd name="connsiteX0" fmla="*/ 0 w 1531246"/>
                  <a:gd name="connsiteY0" fmla="*/ 33128 h 331283"/>
                  <a:gd name="connsiteX1" fmla="*/ 33128 w 1531246"/>
                  <a:gd name="connsiteY1" fmla="*/ 0 h 331283"/>
                  <a:gd name="connsiteX2" fmla="*/ 1498118 w 1531246"/>
                  <a:gd name="connsiteY2" fmla="*/ 0 h 331283"/>
                  <a:gd name="connsiteX3" fmla="*/ 1531246 w 1531246"/>
                  <a:gd name="connsiteY3" fmla="*/ 33128 h 331283"/>
                  <a:gd name="connsiteX4" fmla="*/ 1531246 w 1531246"/>
                  <a:gd name="connsiteY4" fmla="*/ 298155 h 331283"/>
                  <a:gd name="connsiteX5" fmla="*/ 1498118 w 1531246"/>
                  <a:gd name="connsiteY5" fmla="*/ 331283 h 331283"/>
                  <a:gd name="connsiteX6" fmla="*/ 33128 w 1531246"/>
                  <a:gd name="connsiteY6" fmla="*/ 331283 h 331283"/>
                  <a:gd name="connsiteX7" fmla="*/ 0 w 1531246"/>
                  <a:gd name="connsiteY7" fmla="*/ 298155 h 331283"/>
                  <a:gd name="connsiteX8" fmla="*/ 0 w 1531246"/>
                  <a:gd name="connsiteY8" fmla="*/ 33128 h 331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1246" h="331283">
                    <a:moveTo>
                      <a:pt x="0" y="33128"/>
                    </a:moveTo>
                    <a:cubicBezTo>
                      <a:pt x="0" y="14832"/>
                      <a:pt x="14832" y="0"/>
                      <a:pt x="33128" y="0"/>
                    </a:cubicBezTo>
                    <a:lnTo>
                      <a:pt x="1498118" y="0"/>
                    </a:lnTo>
                    <a:cubicBezTo>
                      <a:pt x="1516414" y="0"/>
                      <a:pt x="1531246" y="14832"/>
                      <a:pt x="1531246" y="33128"/>
                    </a:cubicBezTo>
                    <a:lnTo>
                      <a:pt x="1531246" y="298155"/>
                    </a:lnTo>
                    <a:cubicBezTo>
                      <a:pt x="1531246" y="316451"/>
                      <a:pt x="1516414" y="331283"/>
                      <a:pt x="1498118" y="331283"/>
                    </a:cubicBezTo>
                    <a:lnTo>
                      <a:pt x="33128" y="331283"/>
                    </a:lnTo>
                    <a:cubicBezTo>
                      <a:pt x="14832" y="331283"/>
                      <a:pt x="0" y="316451"/>
                      <a:pt x="0" y="298155"/>
                    </a:cubicBezTo>
                    <a:lnTo>
                      <a:pt x="0" y="33128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22403" tIns="22403" rIns="22403" bIns="22403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21" name="Freeform 20"/>
              <p:cNvSpPr/>
              <p:nvPr/>
            </p:nvSpPr>
            <p:spPr>
              <a:xfrm rot="3907178">
                <a:off x="2537527" y="2987577"/>
                <a:ext cx="629929" cy="40390"/>
              </a:xfrm>
              <a:custGeom>
                <a:avLst/>
                <a:gdLst>
                  <a:gd name="connsiteX0" fmla="*/ 0 w 629929"/>
                  <a:gd name="connsiteY0" fmla="*/ 20195 h 40390"/>
                  <a:gd name="connsiteX1" fmla="*/ 629929 w 629929"/>
                  <a:gd name="connsiteY1" fmla="*/ 20195 h 4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9929" h="40390">
                    <a:moveTo>
                      <a:pt x="0" y="20195"/>
                    </a:moveTo>
                    <a:lnTo>
                      <a:pt x="629929" y="20195"/>
                    </a:lnTo>
                  </a:path>
                </a:pathLst>
              </a:custGeom>
              <a:noFill/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3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11916" tIns="4446" rIns="311916" bIns="4447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2985006" y="3127863"/>
                <a:ext cx="1531246" cy="331283"/>
              </a:xfrm>
              <a:custGeom>
                <a:avLst/>
                <a:gdLst>
                  <a:gd name="connsiteX0" fmla="*/ 0 w 2137602"/>
                  <a:gd name="connsiteY0" fmla="*/ 33128 h 331283"/>
                  <a:gd name="connsiteX1" fmla="*/ 33128 w 2137602"/>
                  <a:gd name="connsiteY1" fmla="*/ 0 h 331283"/>
                  <a:gd name="connsiteX2" fmla="*/ 2104474 w 2137602"/>
                  <a:gd name="connsiteY2" fmla="*/ 0 h 331283"/>
                  <a:gd name="connsiteX3" fmla="*/ 2137602 w 2137602"/>
                  <a:gd name="connsiteY3" fmla="*/ 33128 h 331283"/>
                  <a:gd name="connsiteX4" fmla="*/ 2137602 w 2137602"/>
                  <a:gd name="connsiteY4" fmla="*/ 298155 h 331283"/>
                  <a:gd name="connsiteX5" fmla="*/ 2104474 w 2137602"/>
                  <a:gd name="connsiteY5" fmla="*/ 331283 h 331283"/>
                  <a:gd name="connsiteX6" fmla="*/ 33128 w 2137602"/>
                  <a:gd name="connsiteY6" fmla="*/ 331283 h 331283"/>
                  <a:gd name="connsiteX7" fmla="*/ 0 w 2137602"/>
                  <a:gd name="connsiteY7" fmla="*/ 298155 h 331283"/>
                  <a:gd name="connsiteX8" fmla="*/ 0 w 2137602"/>
                  <a:gd name="connsiteY8" fmla="*/ 33128 h 331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37602" h="331283">
                    <a:moveTo>
                      <a:pt x="0" y="33128"/>
                    </a:moveTo>
                    <a:cubicBezTo>
                      <a:pt x="0" y="14832"/>
                      <a:pt x="14832" y="0"/>
                      <a:pt x="33128" y="0"/>
                    </a:cubicBezTo>
                    <a:lnTo>
                      <a:pt x="2104474" y="0"/>
                    </a:lnTo>
                    <a:cubicBezTo>
                      <a:pt x="2122770" y="0"/>
                      <a:pt x="2137602" y="14832"/>
                      <a:pt x="2137602" y="33128"/>
                    </a:cubicBezTo>
                    <a:lnTo>
                      <a:pt x="2137602" y="298155"/>
                    </a:lnTo>
                    <a:cubicBezTo>
                      <a:pt x="2137602" y="316451"/>
                      <a:pt x="2122770" y="331283"/>
                      <a:pt x="2104474" y="331283"/>
                    </a:cubicBezTo>
                    <a:lnTo>
                      <a:pt x="33128" y="331283"/>
                    </a:lnTo>
                    <a:cubicBezTo>
                      <a:pt x="14832" y="331283"/>
                      <a:pt x="0" y="316451"/>
                      <a:pt x="0" y="298155"/>
                    </a:cubicBezTo>
                    <a:lnTo>
                      <a:pt x="0" y="33128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22403" tIns="22403" rIns="22403" bIns="22403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Nhiệt năng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35774" y="166173"/>
            <a:ext cx="55627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</a:t>
            </a:r>
            <a:r>
              <a:rPr lang="en-GB" sz="22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vi-VN" sz="22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vi-VN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câu dưới đây </a:t>
            </a:r>
            <a:r>
              <a:rPr lang="vi-VN" sz="2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vi-VN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vi-VN" sz="2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vi-VN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5774" y="597060"/>
            <a:ext cx="8595360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Ở các máy cơ và máy điện, năng lượng thường hao </a:t>
            </a:r>
            <a:r>
              <a:rPr lang="vi-VN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</a:t>
            </a:r>
            <a:r>
              <a:rPr lang="en-GB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lang="vi-VN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vi-VN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ưới </a:t>
            </a: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 nhiệt năng.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Ở </a:t>
            </a:r>
            <a:r>
              <a:rPr lang="vi-VN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GB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ồ</a:t>
            </a:r>
            <a:r>
              <a:rPr lang="vi-VN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cơm điện, nhiệt năng là năng lượng hao </a:t>
            </a:r>
            <a:r>
              <a:rPr lang="vi-VN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</a:t>
            </a:r>
            <a:r>
              <a:rPr lang="en-GB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lang="vi-VN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Máy bơm nước biến đổi hoàn toàn điện </a:t>
            </a:r>
            <a:r>
              <a:rPr lang="vi-VN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GB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vi-VN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 </a:t>
            </a: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 thụ thành động năng của dòng nước.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vi-VN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 lượng hao phí càng lớn thì máy móc hoạt động càng hiệu quả.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 Không thể chế tạo loại máy móc nào sử dụng năng lượng mà không hao phí.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1"/>
          <p:cNvSpPr txBox="1">
            <a:spLocks noGrp="1"/>
          </p:cNvSpPr>
          <p:nvPr>
            <p:ph type="title"/>
          </p:nvPr>
        </p:nvSpPr>
        <p:spPr>
          <a:xfrm>
            <a:off x="942483" y="757644"/>
            <a:ext cx="6009600" cy="5561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1" name="Google Shape;70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234" y="1473846"/>
            <a:ext cx="3390900" cy="320992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13884" y="1539926"/>
            <a:ext cx="479868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kiếm thông tin về: giá cả, thời gian sử dụng, mức tiêu thụ năng lượng, hiệu quả thắp sáng, tác động đến môi trường của mỗi loại đèn trong hình.</a:t>
            </a:r>
          </a:p>
          <a:p>
            <a:pPr algn="just">
              <a:lnSpc>
                <a:spcPct val="13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 lí do vì sao nên dùng bóng đèn LED để thắp </a:t>
            </a:r>
            <a:r>
              <a:rPr lang="en-GB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 </a:t>
            </a:r>
            <a:r>
              <a:rPr lang="en-GB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 cho đèn sợi đốt và đèn compact.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2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987744" y="1692495"/>
            <a:ext cx="7193730" cy="1062736"/>
          </a:xfrm>
          <a:prstGeom prst="rect">
            <a:avLst/>
          </a:prstGeom>
        </p:spPr>
        <p:txBody>
          <a:bodyPr wrap="none" fromWordArt="1">
            <a:prstTxWarp prst="textChevron">
              <a:avLst/>
            </a:prstTxWarp>
          </a:bodyPr>
          <a:lstStyle/>
          <a:p>
            <a:pPr algn="ctr"/>
            <a:r>
              <a:rPr lang="en-US" sz="5300" b="1" kern="1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b="1" kern="1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NGHE!</a:t>
            </a:r>
            <a:endParaRPr lang="en-US" sz="5300" b="1" kern="1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773" y="9022"/>
            <a:ext cx="5086350" cy="3019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938" y="3526966"/>
            <a:ext cx="6294019" cy="10895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GB" sz="2400" smtClean="0">
                <a:solidFill>
                  <a:srgbClr val="002060"/>
                </a:solidFill>
              </a:rPr>
              <a:t>Trong ba cách đun nước ở hình trên, cách nào ít hao phí năng lượng nhất? Tại sao?</a:t>
            </a:r>
            <a:endParaRPr lang="en-US" sz="2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8"/>
          <p:cNvSpPr txBox="1">
            <a:spLocks noGrp="1"/>
          </p:cNvSpPr>
          <p:nvPr>
            <p:ph type="title"/>
          </p:nvPr>
        </p:nvSpPr>
        <p:spPr>
          <a:xfrm>
            <a:off x="869606" y="649705"/>
            <a:ext cx="6009600" cy="6502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smtClean="0">
                <a:latin typeface="Arial" panose="020B0604020202020204" pitchFamily="34" charset="0"/>
                <a:cs typeface="Arial" panose="020B0604020202020204" pitchFamily="34" charset="0"/>
              </a:rPr>
              <a:t>I. NĂNG LƯỢNG H</a:t>
            </a: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Ữ</a:t>
            </a:r>
            <a:r>
              <a:rPr lang="vi-VN" sz="2800" b="1" smtClean="0">
                <a:latin typeface="Arial" panose="020B0604020202020204" pitchFamily="34" charset="0"/>
                <a:cs typeface="Arial" panose="020B0604020202020204" pitchFamily="34" charset="0"/>
              </a:rPr>
              <a:t>U ÍCH</a:t>
            </a:r>
            <a:endParaRPr lang="vi-VN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" name="Google Shape;675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148981" y="2306207"/>
            <a:ext cx="3886979" cy="1980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>
                <a:solidFill>
                  <a:schemeClr val="accent5">
                    <a:lumMod val="75000"/>
                  </a:schemeClr>
                </a:solidFill>
              </a:rPr>
              <a:t>Nhiệm vụ</a:t>
            </a:r>
            <a:r>
              <a:rPr lang="en-US" sz="2200" b="1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2200" smtClean="0">
                <a:solidFill>
                  <a:schemeClr val="tx1">
                    <a:lumMod val="50000"/>
                  </a:schemeClr>
                </a:solidFill>
              </a:rPr>
              <a:t>Trả lời câu hỏi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vi-VN" sz="2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 việc đun sôi nước như hình trên, năng lượng nào là hữu ích, năng lượng nào là hao phí?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3">
            <a:extLst>
              <a:ext uri="{FF2B5EF4-FFF2-40B4-BE49-F238E27FC236}">
                <a16:creationId xmlns:a16="http://schemas.microsoft.com/office/drawing/2014/main" id="{F04B2743-4F8D-42C9-9828-F01FE22CA76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7369" y="2183320"/>
            <a:ext cx="1374415" cy="137441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1440" y="1664165"/>
            <a:ext cx="273634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>
                <a:solidFill>
                  <a:schemeClr val="accent5">
                    <a:lumMod val="75000"/>
                  </a:schemeClr>
                </a:solidFill>
              </a:rPr>
              <a:t>Hoạt động cặp đôi</a:t>
            </a:r>
          </a:p>
        </p:txBody>
      </p:sp>
      <p:pic>
        <p:nvPicPr>
          <p:cNvPr id="13" name="Countdown 2 minutes-Nho">
            <a:hlinkClick r:id="" action="ppaction://media"/>
            <a:extLst>
              <a:ext uri="{FF2B5EF4-FFF2-40B4-BE49-F238E27FC236}">
                <a16:creationId xmlns:a16="http://schemas.microsoft.com/office/drawing/2014/main" id="{5E67E12D-8903-45FC-B50D-8C7E785A9E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35979" y="4137348"/>
            <a:ext cx="1417196" cy="796598"/>
          </a:xfrm>
          <a:prstGeom prst="rect">
            <a:avLst/>
          </a:prstGeom>
          <a:solidFill>
            <a:srgbClr val="4472C4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7829" y="1601527"/>
            <a:ext cx="6270172" cy="24813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 lượng cung cấp cho nước từ nhiệt độ hiện tại tăng lên tới nhiệt độ sôi là năng lượng hữu ích. </a:t>
            </a:r>
            <a:endParaRPr lang="en-GB" sz="220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 lượng toả ra môi trường xung quanh là năng lượng hao phí.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8" name="Hộp Văn bản 27"/>
          <p:cNvSpPr txBox="1">
            <a:spLocks noChangeArrowheads="1"/>
          </p:cNvSpPr>
          <p:nvPr/>
        </p:nvSpPr>
        <p:spPr bwMode="auto">
          <a:xfrm>
            <a:off x="3311680" y="202634"/>
            <a:ext cx="27493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sz="2400" b="1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Trong </a:t>
            </a:r>
            <a:r>
              <a:rPr lang="en-US" altLang="en-US" sz="2400" b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sinh </a:t>
            </a:r>
            <a:r>
              <a:rPr lang="en-US" altLang="en-US" sz="2400" b="1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hoạt</a:t>
            </a:r>
            <a:endParaRPr lang="en-US" altLang="en-US" sz="2400" b="1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2300" y="1179739"/>
            <a:ext cx="8060143" cy="2779088"/>
            <a:chOff x="442300" y="1179739"/>
            <a:chExt cx="8060143" cy="2779088"/>
          </a:xfrm>
        </p:grpSpPr>
        <p:grpSp>
          <p:nvGrpSpPr>
            <p:cNvPr id="9" name="Nhóm 28"/>
            <p:cNvGrpSpPr>
              <a:grpSpLocks/>
            </p:cNvGrpSpPr>
            <p:nvPr/>
          </p:nvGrpSpPr>
          <p:grpSpPr bwMode="auto">
            <a:xfrm>
              <a:off x="442300" y="1179739"/>
              <a:ext cx="8060143" cy="2779088"/>
              <a:chOff x="357188" y="2257879"/>
              <a:chExt cx="10830405" cy="4006946"/>
            </a:xfrm>
          </p:grpSpPr>
          <p:pic>
            <p:nvPicPr>
              <p:cNvPr id="10" name="Picture 2" descr="http://giadinh.vcmedia.vn/Images/Uploaded/Share/2009/08/18/banui350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88" y="2257879"/>
                <a:ext cx="4157662" cy="2969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" descr="http://p.tgdt.vn/2013/June/29/dien-ava-a-tov26f1-576701372484383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3286" y="2483471"/>
                <a:ext cx="3254375" cy="296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Hộp Văn bản 21"/>
              <p:cNvSpPr txBox="1">
                <a:spLocks noChangeArrowheads="1"/>
              </p:cNvSpPr>
              <p:nvPr/>
            </p:nvSpPr>
            <p:spPr bwMode="auto">
              <a:xfrm>
                <a:off x="1196978" y="5614988"/>
                <a:ext cx="2866266" cy="621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r>
                  <a:rPr lang="en-US" altLang="en-US" sz="2200" b="1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Bàn là điện</a:t>
                </a:r>
              </a:p>
            </p:txBody>
          </p:sp>
          <p:sp>
            <p:nvSpPr>
              <p:cNvPr id="14" name="Hộp Văn bản 22"/>
              <p:cNvSpPr txBox="1">
                <a:spLocks noChangeArrowheads="1"/>
              </p:cNvSpPr>
              <p:nvPr/>
            </p:nvSpPr>
            <p:spPr bwMode="auto">
              <a:xfrm>
                <a:off x="4713286" y="5643563"/>
                <a:ext cx="3659188" cy="621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r>
                  <a:rPr lang="en-US" altLang="en-US" sz="2200" b="1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Lò nướng điện</a:t>
                </a:r>
              </a:p>
            </p:txBody>
          </p:sp>
          <p:sp>
            <p:nvSpPr>
              <p:cNvPr id="15" name="Hộp Văn bản 23"/>
              <p:cNvSpPr txBox="1">
                <a:spLocks noChangeArrowheads="1"/>
              </p:cNvSpPr>
              <p:nvPr/>
            </p:nvSpPr>
            <p:spPr bwMode="auto">
              <a:xfrm>
                <a:off x="8372474" y="5643562"/>
                <a:ext cx="2815119" cy="621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r>
                  <a:rPr lang="en-US" altLang="en-US" sz="2200" b="1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Máy sấy tóc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2260" y="1414750"/>
              <a:ext cx="2147303" cy="178552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8"/>
          <p:cNvSpPr txBox="1">
            <a:spLocks noGrp="1"/>
          </p:cNvSpPr>
          <p:nvPr>
            <p:ph type="title"/>
          </p:nvPr>
        </p:nvSpPr>
        <p:spPr>
          <a:xfrm>
            <a:off x="869606" y="649705"/>
            <a:ext cx="6009600" cy="6502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2800" b="1" smtClean="0">
                <a:latin typeface="Arial" panose="020B0604020202020204" pitchFamily="34" charset="0"/>
                <a:cs typeface="Arial" panose="020B0604020202020204" pitchFamily="34" charset="0"/>
              </a:rPr>
              <a:t>. NĂNG LƯỢNG </a:t>
            </a: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HAO PHÍ</a:t>
            </a:r>
            <a:endParaRPr lang="vi-VN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" name="Google Shape;675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8" name="Hộp Văn bản 21"/>
          <p:cNvSpPr txBox="1">
            <a:spLocks noChangeArrowheads="1"/>
          </p:cNvSpPr>
          <p:nvPr/>
        </p:nvSpPr>
        <p:spPr bwMode="auto">
          <a:xfrm>
            <a:off x="600246" y="1666258"/>
            <a:ext cx="6278960" cy="95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b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Năng lượng hao phí thường xuất hiện dưới dạng nhiệt năng</a:t>
            </a:r>
            <a:endParaRPr lang="en-US" altLang="en-US" sz="2200" b="1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503497" y="3056709"/>
            <a:ext cx="4741818" cy="1693142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 ví dụ minh họa cho nhận định trên.</a:t>
            </a: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68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236" y="692331"/>
            <a:ext cx="3392756" cy="32529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50" y="747593"/>
            <a:ext cx="4572000" cy="31423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trường hợp bóng đèn sáng:</a:t>
            </a: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sz="2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</a:t>
            </a: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 có ích là năng lượng ánh sáng để chiếu sáng.</a:t>
            </a: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sz="2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</a:t>
            </a: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 hao phí là năng lượng nhiệt, làm cho bóng đèn nóng lên.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274350" y="650864"/>
            <a:ext cx="4572000" cy="3092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trường hợp </a:t>
            </a:r>
            <a:r>
              <a:rPr lang="en-GB" sz="2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 điện đang chạy</a:t>
            </a:r>
            <a:r>
              <a:rPr lang="vi-VN" sz="2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lượng có ích là năng lượng cơ năng tạo ra gió mát.</a:t>
            </a: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lượng hao phí là năng lượng nhiệt làm nóng động cơ.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337" y="704255"/>
            <a:ext cx="3332933" cy="318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4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7"/>
          <p:cNvSpPr txBox="1">
            <a:spLocks noGrp="1"/>
          </p:cNvSpPr>
          <p:nvPr>
            <p:ph type="body" idx="1"/>
          </p:nvPr>
        </p:nvSpPr>
        <p:spPr>
          <a:xfrm>
            <a:off x="1891003" y="846838"/>
            <a:ext cx="5646266" cy="20946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lnSpc>
                <a:spcPct val="135000"/>
              </a:lnSpc>
              <a:spcAft>
                <a:spcPts val="600"/>
              </a:spcAft>
              <a:buNone/>
            </a:pPr>
            <a:r>
              <a:rPr lang="vi-VN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 </a:t>
            </a:r>
            <a:r>
              <a:rPr lang="vi-VN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 huống (ở gia đình, ở lớp học) cho thấy luôn có năng lượng hao phí xuất hiện trong quá trình sử dụng năng lượng. Xác định nguyên nhân gây ra sự hao phí đó</a:t>
            </a:r>
            <a:r>
              <a:rPr lang="vi-VN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8" name="Google Shape;668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2269825" y="53906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es template">
  <a:themeElements>
    <a:clrScheme name="Custom 347">
      <a:dk1>
        <a:srgbClr val="666666"/>
      </a:dk1>
      <a:lt1>
        <a:srgbClr val="FFFFFF"/>
      </a:lt1>
      <a:dk2>
        <a:srgbClr val="97BFAC"/>
      </a:dk2>
      <a:lt2>
        <a:srgbClr val="F3F3F3"/>
      </a:lt2>
      <a:accent1>
        <a:srgbClr val="8EBC71"/>
      </a:accent1>
      <a:accent2>
        <a:srgbClr val="BDCC64"/>
      </a:accent2>
      <a:accent3>
        <a:srgbClr val="EDDC7A"/>
      </a:accent3>
      <a:accent4>
        <a:srgbClr val="F7CA0F"/>
      </a:accent4>
      <a:accent5>
        <a:srgbClr val="F7B228"/>
      </a:accent5>
      <a:accent6>
        <a:srgbClr val="DDAC6C"/>
      </a:accent6>
      <a:hlink>
        <a:srgbClr val="97BFA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696</Words>
  <Application>Microsoft Office PowerPoint</Application>
  <PresentationFormat>On-screen Show (16:9)</PresentationFormat>
  <Paragraphs>71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Times New Roman</vt:lpstr>
      <vt:lpstr>Neuton</vt:lpstr>
      <vt:lpstr>Yellowtail</vt:lpstr>
      <vt:lpstr>Wingdings</vt:lpstr>
      <vt:lpstr>Calibri</vt:lpstr>
      <vt:lpstr>Ceres template</vt:lpstr>
      <vt:lpstr>BÀI 49 NĂNG LƯỢNG HAO PHÍ</vt:lpstr>
      <vt:lpstr>PowerPoint Presentation</vt:lpstr>
      <vt:lpstr>I. NĂNG LƯỢNG HỮU ÍCH</vt:lpstr>
      <vt:lpstr>PowerPoint Presentation</vt:lpstr>
      <vt:lpstr>PowerPoint Presentation</vt:lpstr>
      <vt:lpstr>II. NĂNG LƯỢNG HAO PHÍ</vt:lpstr>
      <vt:lpstr>PowerPoint Presentation</vt:lpstr>
      <vt:lpstr>PowerPoint Presentation</vt:lpstr>
      <vt:lpstr>PowerPoint Presentation</vt:lpstr>
      <vt:lpstr>Tình huống ở gia đình</vt:lpstr>
      <vt:lpstr>Tình huống ở lớp học</vt:lpstr>
      <vt:lpstr>Năng lượng hao phí khi đi xe đạp</vt:lpstr>
      <vt:lpstr>Năng lượng hao phí khi ô tô chạy</vt:lpstr>
      <vt:lpstr>GHI NHỚ</vt:lpstr>
      <vt:lpstr>LUYỆN TẬP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49 NĂNG LƯỢNG HAO PHÍ</dc:title>
  <dc:creator>VnTeach.Com</dc:creator>
  <cp:keywords>VnTeach.Com</cp:keywords>
  <cp:lastModifiedBy>Admin</cp:lastModifiedBy>
  <cp:revision>9</cp:revision>
  <dcterms:modified xsi:type="dcterms:W3CDTF">2021-07-30T09:35:26Z</dcterms:modified>
</cp:coreProperties>
</file>