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2" r:id="rId2"/>
    <p:sldId id="261" r:id="rId3"/>
    <p:sldId id="262" r:id="rId4"/>
    <p:sldId id="263" r:id="rId5"/>
    <p:sldId id="264" r:id="rId6"/>
    <p:sldId id="291" r:id="rId7"/>
    <p:sldId id="266" r:id="rId8"/>
    <p:sldId id="281" r:id="rId9"/>
    <p:sldId id="282" r:id="rId10"/>
    <p:sldId id="288" r:id="rId11"/>
    <p:sldId id="289" r:id="rId12"/>
    <p:sldId id="283" r:id="rId13"/>
    <p:sldId id="290" r:id="rId14"/>
    <p:sldId id="285" r:id="rId15"/>
    <p:sldId id="28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69A"/>
    <a:srgbClr val="7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B0AA-C01C-4A7E-993F-B512BBB64F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D4-3402-400A-BA39-CAFF1391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6C00-233E-4022-ACCC-C527C875CF0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827" y="1083182"/>
            <a:ext cx="57550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432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38" y="1414720"/>
            <a:ext cx="2628642" cy="2613088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4671" y="2462379"/>
            <a:ext cx="18319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66872" y="321528"/>
            <a:ext cx="8048728" cy="1455704"/>
            <a:chOff x="2466872" y="321528"/>
            <a:chExt cx="8048728" cy="1455704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2466872" y="710433"/>
              <a:ext cx="342900" cy="106679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2835172" y="715095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444772" y="321528"/>
              <a:ext cx="7070828" cy="873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gray">
            <a:xfrm>
              <a:off x="3349522" y="60397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821" y="387970"/>
              <a:ext cx="65925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Đơn vị cơ bản trong đo độ dài trong Hệ hiệu vị đo lường hợp pháp của nước ta là mét, kí hiệu là m</a:t>
              </a:r>
            </a:p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7018" y="1437508"/>
            <a:ext cx="7698581" cy="869999"/>
            <a:chOff x="2817018" y="1437508"/>
            <a:chExt cx="7698581" cy="869999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2817018" y="1940189"/>
              <a:ext cx="557904" cy="20021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 noChangeArrowheads="1"/>
            </p:cNvSpPr>
            <p:nvPr/>
          </p:nvSpPr>
          <p:spPr bwMode="gray">
            <a:xfrm>
              <a:off x="3457186" y="1437508"/>
              <a:ext cx="7058413" cy="8699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gray">
            <a:xfrm>
              <a:off x="3315495" y="179504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1071" y="1495966"/>
              <a:ext cx="65925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Để đo chiều dài có thể sử dụng thước thẳng, thước cuộn, thước dây.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47872" y="2601415"/>
            <a:ext cx="7667726" cy="837467"/>
            <a:chOff x="2847872" y="2601415"/>
            <a:chExt cx="7667726" cy="837467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847872" y="2964531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gray">
            <a:xfrm>
              <a:off x="3447946" y="2601415"/>
              <a:ext cx="7067652" cy="837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gray">
            <a:xfrm>
              <a:off x="3356358" y="2865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1070" y="2760621"/>
              <a:ext cx="65329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GHĐ của thước là độ dài lớn nhất ghi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0990" y="3461046"/>
            <a:ext cx="7814608" cy="1144862"/>
            <a:chOff x="2700990" y="3461046"/>
            <a:chExt cx="7814608" cy="1144862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700990" y="3461046"/>
              <a:ext cx="714926" cy="784282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3415915" y="3729016"/>
              <a:ext cx="7099683" cy="8687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3301615" y="40922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92484" y="3836466"/>
              <a:ext cx="674133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ĐCNN của thước là độ dài giữa hai vạch liên tiếp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64774" y="3836466"/>
            <a:ext cx="8450824" cy="1874093"/>
            <a:chOff x="2064774" y="3836466"/>
            <a:chExt cx="8450824" cy="1874093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2064774" y="3836466"/>
              <a:ext cx="646534" cy="145205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720872" y="528852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457186" y="4865704"/>
              <a:ext cx="7058412" cy="8197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gray">
            <a:xfrm>
              <a:off x="3374922" y="51916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4186" y="4941118"/>
              <a:ext cx="633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Khi cần đo ta thực hiện đúng các quy tắc đo (5 bước).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4" y="4183396"/>
            <a:ext cx="2036571" cy="5909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defRPr/>
            </a:pPr>
            <a:r>
              <a:rPr lang="en-US" altLang="vi-VN" sz="2400" b="1">
                <a:ea typeface="Calibri" panose="020F0502020204030204" pitchFamily="34" charset="0"/>
              </a:rPr>
              <a:t>C. sợi dây.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180" y="16441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748981" y="189006"/>
            <a:ext cx="3160122" cy="1093196"/>
          </a:xfrm>
          <a:prstGeom prst="horizontalScroll">
            <a:avLst>
              <a:gd name="adj" fmla="val 12500"/>
            </a:avLst>
          </a:prstGeom>
          <a:solidFill>
            <a:srgbClr val="9AE69A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6551" tIns="53275" rIns="106551" bIns="53275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LUYỆN TẬP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262" y="1991655"/>
            <a:ext cx="7155679" cy="53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Để đo độ dài của một vật, ta nên dùng</a:t>
            </a:r>
            <a:endParaRPr lang="vi-VN" altLang="vi-VN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2294" y="3373322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thước đo.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9102" y="3308688"/>
            <a:ext cx="38952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gang bàn tay.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588" y="431266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bàn </a:t>
            </a:r>
            <a:r>
              <a:rPr lang="en-US" altLang="vi-VN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1641" y="777660"/>
            <a:ext cx="5235793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Giới hạn đo của thước là </a:t>
            </a:r>
            <a:endParaRPr lang="vi-VN" altLang="vi-VN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921" y="2125756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A. độ dài giữa hai vạch chia liên tiếp trên thước. 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18921" y="300741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độ dài nhỏ nhất ghi trên thước.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218921" y="3850047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C. độ dài lớn nhất ghi trên thước.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218921" y="4692682"/>
            <a:ext cx="75103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D. độ dài giữa hai vạch chia bất kỳ ghi trên </a:t>
            </a:r>
            <a:r>
              <a:rPr lang="fr-FR" altLang="vi-VN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thước.</a:t>
            </a:r>
            <a:endParaRPr lang="vi-VN" alt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711" y="456889"/>
            <a:ext cx="75987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dùng để đo chiều dài của một vật là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044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608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m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21" y="130195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kg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5172" y="1316387"/>
            <a:ext cx="9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6691" y="2043267"/>
            <a:ext cx="95307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giới hạn đo (GHĐ) và độ chia nhỏ nhất (ĐCNN) của thước trong hình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692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 cm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15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91" y="4920438"/>
            <a:ext cx="479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0,5cm.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92" y="48944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1mm.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81" y="2983323"/>
            <a:ext cx="7171765" cy="1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 animBg="1"/>
      <p:bldP spid="8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39" y="304810"/>
            <a:ext cx="889327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bước đo độ dài gồm:</a:t>
            </a:r>
            <a:endParaRPr lang="vi-VN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(1) Đặt thước đo và mắt nhìn đúng cách.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(2) Ước lượng độ dài cần đo để chọn thước đo thích hợp.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(3) Đọc, ghi kết quả đo đúng quy định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Thứ tự đúng các bước thực hiện để đo độ dài là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89" y="400893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(2), (1),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966" y="400026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(3), (2), (1).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113" y="488555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(1), (2),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966" y="4622670"/>
            <a:ext cx="213231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(2), (3), (1).</a:t>
            </a:r>
            <a:endParaRPr lang="vi-VN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3071" y="158091"/>
            <a:ext cx="4763729" cy="15754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336235" y="262744"/>
            <a:ext cx="4655076" cy="1414431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941"/>
              </a:spcBef>
              <a:spcAft>
                <a:spcPts val="941"/>
              </a:spcAft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br>
              <a:rPr lang="en-US" alt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Đo đường kính nắp chai</a:t>
            </a:r>
            <a:endParaRPr lang="vi-VN" alt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07" y="2350271"/>
            <a:ext cx="4242121" cy="2812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Dây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Thước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Bút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Giấy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Kéo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8" y="2598519"/>
            <a:ext cx="3480049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0293" y="768927"/>
            <a:ext cx="5915025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618076" y="1824061"/>
            <a:ext cx="7356764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6622" y="2797276"/>
            <a:ext cx="707967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1. Ôn lại các kiến thức đã học, học thuộc ghi nhớ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Làm bài tập và trả lời các câu hỏi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mới: Bài 6 – Đo khối lượng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546" y="2207233"/>
            <a:ext cx="56517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THANKS YOU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8283" y="537699"/>
            <a:ext cx="7493039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vi-VN" sz="2800" b="1">
                <a:solidFill>
                  <a:srgbClr val="0070C0"/>
                </a:solidFill>
              </a:rPr>
              <a:t>Quan sát hình vẽ và cho biết đoạn thẳng AB hay CD dài hơn? </a:t>
            </a:r>
            <a:endParaRPr lang="vi-VN" altLang="vi-VN" sz="2800" b="1">
              <a:solidFill>
                <a:srgbClr val="0070C0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690173" y="2504845"/>
            <a:ext cx="4219957" cy="3187998"/>
            <a:chOff x="1296709" y="2601914"/>
            <a:chExt cx="5330144" cy="41674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4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4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9" idx="2"/>
              <a:endCxn id="40" idx="6"/>
            </p:cNvCxnSpPr>
            <p:nvPr/>
          </p:nvCxnSpPr>
          <p:spPr>
            <a:xfrm>
              <a:off x="2084387" y="2974595"/>
              <a:ext cx="3626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23049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296709" y="4937937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881162" y="4891089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4812" y="5359400"/>
              <a:ext cx="3816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1855349" y="452474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484190" y="4438081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3620671" y="6085381"/>
              <a:ext cx="1716919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847820" y="2377252"/>
            <a:ext cx="5187533" cy="3431863"/>
            <a:chOff x="7972926" y="2024425"/>
            <a:chExt cx="6768752" cy="4442506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11182643" y="5789629"/>
              <a:ext cx="2081149" cy="6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6"/>
              <p:cNvSpPr txBox="1">
                <a:spLocks noChangeArrowheads="1"/>
              </p:cNvSpPr>
              <p:nvPr/>
            </p:nvSpPr>
            <p:spPr bwMode="auto">
              <a:xfrm>
                <a:off x="10113541" y="2306947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8"/>
              <p:cNvSpPr txBox="1">
                <a:spLocks noChangeArrowheads="1"/>
              </p:cNvSpPr>
              <p:nvPr/>
            </p:nvSpPr>
            <p:spPr bwMode="auto">
              <a:xfrm>
                <a:off x="12255219" y="2391824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9647610" y="4253005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2747982" y="4269040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ĐƠN VỊ ĐO ĐỘ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1723"/>
            <a:ext cx="619493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400" kern="0">
                <a:latin typeface="Arial" panose="020B0604020202020204" pitchFamily="34" charset="0"/>
                <a:cs typeface="Arial" panose="020B0604020202020204" pitchFamily="34" charset="0"/>
              </a:rPr>
              <a:t>- Đ</a:t>
            </a:r>
            <a:r>
              <a:rPr lang="vi-VN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B60C9-B9AF-4322-AC5A-8CB69DDA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1" y="2481758"/>
            <a:ext cx="9900397" cy="3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ker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SI (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International d</a:t>
            </a:r>
            <a:r>
              <a:rPr lang="en-US" altLang="vi-VN" sz="24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unites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 (inch) = 2,54cm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(mile) = 1609m (</a:t>
            </a:r>
            <a:r>
              <a:rPr lang="en-US" altLang="vi-VN" sz="2400" i="1" kern="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≈ 1,6km)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3" y="1463982"/>
            <a:ext cx="1263668" cy="98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1257" y="1743094"/>
            <a:ext cx="2583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biết: </a:t>
            </a:r>
          </a:p>
          <a:p>
            <a:pPr>
              <a:defRPr/>
            </a:pPr>
            <a:endParaRPr lang="en-US" altLang="vi-V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3711523"/>
            <a:ext cx="4046588" cy="1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9" y="1413863"/>
            <a:ext cx="2076125" cy="1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695" y="2840258"/>
            <a:ext cx="21002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a </a:t>
            </a:r>
            <a:endParaRPr lang="en-US" altLang="vi-VN" sz="2400" b="1" i="1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7450" y="5216414"/>
            <a:ext cx="210026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c </a:t>
            </a:r>
            <a:endParaRPr lang="en-US" altLang="vi-VN" sz="2400" b="1" i="1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191928" y="3180521"/>
            <a:ext cx="250825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b </a:t>
            </a:r>
            <a:endParaRPr lang="en-US" altLang="vi-VN" sz="2400" b="1" i="1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84449" y="5156178"/>
            <a:ext cx="254000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d </a:t>
            </a:r>
            <a:endParaRPr lang="en-US" altLang="vi-VN" sz="2400" b="1" i="1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1" y="1746147"/>
            <a:ext cx="475808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0" y="3387368"/>
            <a:ext cx="3401399" cy="18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8080" y="5620654"/>
            <a:ext cx="2540000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  </a:t>
            </a:r>
            <a:r>
              <a:rPr lang="en-US" altLang="vi-VN" sz="2800" b="1"/>
              <a:t>Hình 5.1 </a:t>
            </a:r>
            <a:endParaRPr lang="en-US" altLang="vi-VN" sz="2800" b="1" i="1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701758" y="2839463"/>
            <a:ext cx="305911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kẻ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835808" y="3168493"/>
            <a:ext cx="3059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dây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72031" y="5196109"/>
            <a:ext cx="3813175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cuộn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91563" y="5162738"/>
            <a:ext cx="381158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kẹp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740388"/>
            <a:ext cx="11187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</a:t>
            </a:r>
            <a:r>
              <a:rPr lang="en-US" altLang="vi-VN" sz="2400" b="1">
                <a:solidFill>
                  <a:srgbClr val="002060"/>
                </a:solidFill>
              </a:rPr>
              <a:t>Kể tên các loại th</a:t>
            </a:r>
            <a:r>
              <a:rPr lang="vi-VN" altLang="vi-VN" sz="2400" b="1">
                <a:solidFill>
                  <a:srgbClr val="002060"/>
                </a:solidFill>
              </a:rPr>
              <a:t>ư</a:t>
            </a:r>
            <a:r>
              <a:rPr lang="en-US" altLang="vi-VN" sz="2400" b="1">
                <a:solidFill>
                  <a:srgbClr val="002060"/>
                </a:solidFill>
              </a:rPr>
              <a:t>ớc ở hình 5.1 a, b, c, d </a:t>
            </a:r>
            <a:endParaRPr lang="en-US" altLang="vi-VN" sz="2400" b="1" i="1">
              <a:solidFill>
                <a:srgbClr val="00206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4" grpId="0"/>
      <p:bldP spid="2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51717" y="367785"/>
            <a:ext cx="7574757" cy="5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</a:rPr>
              <a:t>  </a:t>
            </a:r>
            <a:r>
              <a:rPr lang="en-US" altLang="vi-VN" sz="2600" b="1">
                <a:solidFill>
                  <a:srgbClr val="002060"/>
                </a:solidFill>
              </a:rPr>
              <a:t>Xác định GHĐ và ĐCNN của các th</a:t>
            </a:r>
            <a:r>
              <a:rPr lang="vi-VN" altLang="vi-VN" sz="2600" b="1">
                <a:solidFill>
                  <a:srgbClr val="002060"/>
                </a:solidFill>
              </a:rPr>
              <a:t>ư</a:t>
            </a:r>
            <a:r>
              <a:rPr lang="en-US" altLang="vi-VN" sz="2600" b="1">
                <a:solidFill>
                  <a:srgbClr val="002060"/>
                </a:solidFill>
              </a:rPr>
              <a:t>ớc sau:</a:t>
            </a:r>
            <a:endParaRPr lang="en-US" altLang="vi-VN" sz="2600" b="1" i="1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8" y="4265272"/>
            <a:ext cx="5641657" cy="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657227" y="1661643"/>
            <a:ext cx="3359816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</a:t>
            </a:r>
            <a:r>
              <a:rPr lang="en-US" altLang="vi-VN" sz="2400" b="1"/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0,5cm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57228" y="2952703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 </a:t>
            </a:r>
            <a:r>
              <a:rPr lang="en-US" altLang="vi-VN" sz="2400" b="1"/>
              <a:t>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57229" y="4243764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15cm  </a:t>
            </a:r>
            <a:r>
              <a:rPr lang="en-US" altLang="vi-VN" sz="2400" b="1"/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2" y="1545307"/>
            <a:ext cx="5855017" cy="2506840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1604" y="2033049"/>
            <a:ext cx="3359816" cy="27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/>
              <a:t>a)</a:t>
            </a: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c) </a:t>
            </a:r>
            <a:endParaRPr lang="vi-VN" altLang="vi-VN" sz="2400" b="1"/>
          </a:p>
        </p:txBody>
      </p:sp>
    </p:spTree>
    <p:extLst>
      <p:ext uri="{BB962C8B-B14F-4D97-AF65-F5344CB8AC3E}">
        <p14:creationId xmlns:p14="http://schemas.microsoft.com/office/powerpoint/2010/main" val="6558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04" y="186432"/>
            <a:ext cx="42187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Cách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4" y="831111"/>
            <a:ext cx="9985829" cy="484777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1485" y="1046700"/>
            <a:ext cx="968102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thu được kết quả đo chính xác, ta cần thực hiện các bước như sau:</a:t>
            </a:r>
            <a:endParaRPr lang="en-US" sz="2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Ước lượng chiều dài cần đo để chọn thước đo thích hợp.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Đặt thước dọc theo chiều dài cần đo, vạch số 0 của thước ngang với một đầu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Mắt nhìn theo hướng vuông góc với cạnh thước ở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Đọc kết quả đo theo vạch chia gần nhất với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Ghi kết quả đo theo ĐCNN của thước.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31073" y="146787"/>
            <a:ext cx="1096041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Thực hành đo chiều dài, độ dày cuốn sách Khoa học tự nhiên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7068" y="1256989"/>
            <a:ext cx="11195844" cy="4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: ...................................................... Lớp: ................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KẾT QUẢ ĐO CHIỀU DÀI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Ước lượng chiều dài, độ dày của sách:</a:t>
            </a:r>
          </a:p>
          <a:p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Chọn dụng cụ đo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Tên dụng cụ đo: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GHĐ: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ĐCNN: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3. Kết quả đo</a:t>
            </a: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70994C-FD3A-4AF2-A7B3-D67C159A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4586"/>
              </p:ext>
            </p:extLst>
          </p:nvPr>
        </p:nvGraphicFramePr>
        <p:xfrm>
          <a:off x="497068" y="4400994"/>
          <a:ext cx="10166667" cy="15728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017">
                  <a:extLst>
                    <a:ext uri="{9D8B030D-6E8A-4147-A177-3AD203B41FA5}">
                      <a16:colId xmlns:a16="http://schemas.microsoft.com/office/drawing/2014/main" val="262791674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49274441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2850649195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243277745"/>
                    </a:ext>
                  </a:extLst>
                </a:gridCol>
                <a:gridCol w="2746699">
                  <a:extLst>
                    <a:ext uri="{9D8B030D-6E8A-4147-A177-3AD203B41FA5}">
                      <a16:colId xmlns:a16="http://schemas.microsoft.com/office/drawing/2014/main" val="3091210274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5124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43902"/>
                  </a:ext>
                </a:extLst>
              </a:tr>
              <a:tr h="5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68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4240" y="724311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</a:t>
            </a:r>
          </a:p>
        </p:txBody>
      </p:sp>
      <p:pic>
        <p:nvPicPr>
          <p:cNvPr id="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8056" y="239193"/>
            <a:ext cx="1683169" cy="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42512" y="1314221"/>
            <a:ext cx="3982064" cy="1725562"/>
          </a:xfrm>
          <a:prstGeom prst="wedgeRoundRectCallout">
            <a:avLst>
              <a:gd name="adj1" fmla="val -43884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77" y="1719615"/>
            <a:ext cx="3731334" cy="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vi-VN" sz="2400" b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4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004" y="496148"/>
            <a:ext cx="77866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dụng cách đo chiều dài vào đo thể tích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3255852"/>
            <a:ext cx="2686104" cy="26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71530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a) Vật rắn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69952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b) Vật rắn không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311011" y="5636783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5.4</a:t>
            </a:r>
            <a:endParaRPr lang="vi-VN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1" y="1130285"/>
            <a:ext cx="2823882" cy="34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184569" y="1249814"/>
            <a:ext cx="3387912" cy="351989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1D6CF-C475-4085-80D4-AB88016B3A7A}"/>
                </a:ext>
              </a:extLst>
            </p:cNvPr>
            <p:cNvSpPr txBox="1"/>
            <p:nvPr/>
          </p:nvSpPr>
          <p:spPr>
            <a:xfrm>
              <a:off x="10204237" y="3442267"/>
              <a:ext cx="1135297" cy="979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96" b="1" dirty="0" err="1">
                  <a:solidFill>
                    <a:srgbClr val="FF0000"/>
                  </a:solidFill>
                </a:rPr>
                <a:t>Bình</a:t>
              </a:r>
              <a:r>
                <a:rPr lang="en-US" sz="2196" b="1" dirty="0">
                  <a:solidFill>
                    <a:srgbClr val="FF0000"/>
                  </a:solidFill>
                </a:rPr>
                <a:t> </a:t>
              </a:r>
              <a:r>
                <a:rPr lang="en-US" sz="2196" b="1" dirty="0" err="1">
                  <a:solidFill>
                    <a:srgbClr val="FF0000"/>
                  </a:solidFill>
                </a:rPr>
                <a:t>tràn</a:t>
              </a:r>
              <a:endParaRPr lang="vi-VN" sz="2196" b="1" dirty="0">
                <a:solidFill>
                  <a:srgbClr val="FF0000"/>
                </a:solidFill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5" cy="79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1412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627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81" y="169559"/>
            <a:ext cx="7304990" cy="5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vi-VN" sz="251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5.4, để mô tả cách đo thể tích</a:t>
            </a:r>
            <a:endParaRPr lang="vi-VN" altLang="vi-VN" sz="251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954</Words>
  <Application>Microsoft Office PowerPoint</Application>
  <PresentationFormat>Widescreen</PresentationFormat>
  <Paragraphs>137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ĐƠN VỊ ĐO ĐỘ DÀI</vt:lpstr>
      <vt:lpstr>II. Dụng cụ đo chiều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Ly Dao</cp:lastModifiedBy>
  <cp:revision>1</cp:revision>
  <dcterms:created xsi:type="dcterms:W3CDTF">2021-07-20T02:08:51Z</dcterms:created>
  <dcterms:modified xsi:type="dcterms:W3CDTF">2025-03-04T15:06:39Z</dcterms:modified>
</cp:coreProperties>
</file>