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0" r:id="rId6"/>
    <p:sldId id="285" r:id="rId7"/>
    <p:sldId id="262" r:id="rId8"/>
    <p:sldId id="261" r:id="rId9"/>
    <p:sldId id="268" r:id="rId10"/>
    <p:sldId id="286" r:id="rId11"/>
    <p:sldId id="263" r:id="rId12"/>
    <p:sldId id="287" r:id="rId13"/>
    <p:sldId id="289" r:id="rId14"/>
    <p:sldId id="290" r:id="rId15"/>
    <p:sldId id="270" r:id="rId16"/>
    <p:sldId id="264" r:id="rId17"/>
    <p:sldId id="277" r:id="rId18"/>
    <p:sldId id="278" r:id="rId19"/>
  </p:sldIdLst>
  <p:sldSz cx="9144000" cy="5143500" type="screen16x9"/>
  <p:notesSz cx="6858000" cy="9144000"/>
  <p:embeddedFontLst>
    <p:embeddedFont>
      <p:font typeface="Montserrat ExtraBold" panose="020B0604020202020204" charset="0"/>
      <p:bold r:id="rId21"/>
      <p:boldItalic r:id="rId22"/>
    </p:embeddedFont>
    <p:embeddedFont>
      <p:font typeface="Montserrat" panose="02000505000000020004" pitchFamily="2" charset="0"/>
      <p:regular r:id="rId23"/>
      <p:bold r:id="rId24"/>
      <p:italic r:id="rId25"/>
      <p:boldItalic r:id="rId26"/>
    </p:embeddedFont>
    <p:embeddedFont>
      <p:font typeface="Montserrat Light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arlow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75C888-D13C-4F04-A0A8-709BC2F43DA2}">
  <a:tblStyle styleId="{9E75C888-D13C-4F04-A0A8-709BC2F43D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30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106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9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27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31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1219296" y="965020"/>
            <a:ext cx="1224752" cy="1599767"/>
            <a:chOff x="1219296" y="965020"/>
            <a:chExt cx="1224752" cy="159976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4"/>
          <p:cNvGrpSpPr/>
          <p:nvPr/>
        </p:nvGrpSpPr>
        <p:grpSpPr>
          <a:xfrm>
            <a:off x="900" y="0"/>
            <a:ext cx="9143992" cy="1286721"/>
            <a:chOff x="900" y="0"/>
            <a:chExt cx="9143992" cy="1286721"/>
          </a:xfrm>
        </p:grpSpPr>
        <p:sp>
          <p:nvSpPr>
            <p:cNvPr id="159" name="Google Shape;159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9" name="Google Shape;209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2" name="Google Shape;222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sldNum" idx="12"/>
          </p:nvPr>
        </p:nvSpPr>
        <p:spPr>
          <a:xfrm>
            <a:off x="8547650" y="4749850"/>
            <a:ext cx="5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06" name="Google Shape;306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19" name="Google Shape;319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5" name="Google Shape;34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8" name="Google Shape;348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1" name="Google Shape;361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1" name="Google Shape;391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7" name="Google Shape;537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5" name="Google Shape;575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13"/>
          <p:cNvSpPr txBox="1">
            <a:spLocks noGrp="1"/>
          </p:cNvSpPr>
          <p:nvPr>
            <p:ph type="sldNum" idx="12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sv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"/>
          <p:cNvSpPr txBox="1">
            <a:spLocks noGrp="1"/>
          </p:cNvSpPr>
          <p:nvPr>
            <p:ph type="ctrTitle"/>
          </p:nvPr>
        </p:nvSpPr>
        <p:spPr>
          <a:xfrm>
            <a:off x="180473" y="2027919"/>
            <a:ext cx="702644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Can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" sz="45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ĂNG LƯỢNG TÁI TẠO</a:t>
            </a:r>
            <a:endParaRPr sz="45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7421" y="1062616"/>
            <a:ext cx="1980029" cy="7848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" sz="45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50</a:t>
            </a:r>
            <a:endParaRPr lang="en-US" sz="45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978" y="2070101"/>
            <a:ext cx="4591050" cy="2876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34916" y="267620"/>
            <a:ext cx="2707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Thảo luận nhóm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Google Shape;642;p16"/>
          <p:cNvSpPr txBox="1">
            <a:spLocks/>
          </p:cNvSpPr>
          <p:nvPr/>
        </p:nvSpPr>
        <p:spPr>
          <a:xfrm>
            <a:off x="75938" y="854242"/>
            <a:ext cx="7091131" cy="10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GB" sz="2200" b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ưu và nhược điểm trong việc sử dụng năng lượng Mặt Trời thay thế nhiên liệu hóa thạch.</a:t>
            </a:r>
            <a:endParaRPr lang="vi-VN" sz="22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5022" y="48674"/>
            <a:ext cx="1393701" cy="8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49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"/>
          <p:cNvSpPr txBox="1">
            <a:spLocks noGrp="1"/>
          </p:cNvSpPr>
          <p:nvPr>
            <p:ph type="body" idx="1"/>
          </p:nvPr>
        </p:nvSpPr>
        <p:spPr>
          <a:xfrm>
            <a:off x="1489843" y="1565390"/>
            <a:ext cx="3761427" cy="3381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Nguồn năng lượng trong tự nhiên được phân thành 2 nhóm:</a:t>
            </a:r>
          </a:p>
          <a:p>
            <a:pPr marL="342900" lvl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Nguồn năng lượng tái tạo</a:t>
            </a:r>
          </a:p>
          <a:p>
            <a:pPr marL="342900" lvl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Nguồn năng lượng không tái tạo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0" name="Google Shape;690;p21"/>
          <p:cNvSpPr txBox="1">
            <a:spLocks noGrp="1"/>
          </p:cNvSpPr>
          <p:nvPr>
            <p:ph type="title"/>
          </p:nvPr>
        </p:nvSpPr>
        <p:spPr>
          <a:xfrm>
            <a:off x="1489843" y="553017"/>
            <a:ext cx="2651084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rgbClr val="002060"/>
                </a:solidFill>
                <a:latin typeface="+mn-lt"/>
              </a:rPr>
              <a:t>Ghi nhớ</a:t>
            </a:r>
            <a:endParaRPr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91" name="Google Shape;691;p21"/>
          <p:cNvSpPr txBox="1">
            <a:spLocks noGrp="1"/>
          </p:cNvSpPr>
          <p:nvPr>
            <p:ph type="body" idx="2"/>
          </p:nvPr>
        </p:nvSpPr>
        <p:spPr>
          <a:xfrm>
            <a:off x="5556578" y="1623831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Các nguồn năng lượng tái tạo bao gồm: Mặt Trời, gió, nước, sinh khối, địa nhiệt,…..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2" name="Google Shape;692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" grpId="0" build="p"/>
      <p:bldP spid="6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"/>
          <p:cNvSpPr txBox="1">
            <a:spLocks noGrp="1"/>
          </p:cNvSpPr>
          <p:nvPr>
            <p:ph type="ctrTitle" idx="4294967295"/>
          </p:nvPr>
        </p:nvSpPr>
        <p:spPr>
          <a:xfrm>
            <a:off x="3060890" y="164113"/>
            <a:ext cx="2712894" cy="608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978" y="736072"/>
            <a:ext cx="6821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Năng lượng mặt trời, năng lượng gió, năng lượng nước, năng lượng sinh khối được gọi là năng lượng tái tạo. Câu nào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ây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úng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979" y="1920443"/>
            <a:ext cx="540080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Chúng an toàn nhưng khó khai thác.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978" y="2540875"/>
            <a:ext cx="6557211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Chúng hầu như không giải phóng các chất gây ô nhiễm không khí.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978" y="3371872"/>
            <a:ext cx="6725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Chúng có thể được thiên nhiên tái tạo trong khoảng thời gian ngắn hoặc được bổ sung liên tục qua các quá trình thiên nhiên.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978" y="4593470"/>
            <a:ext cx="7736305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Chúng có thể biến đổi thành điện năng hoặc nhiệt năng.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oogle Shape;930;p39"/>
          <p:cNvGrpSpPr/>
          <p:nvPr/>
        </p:nvGrpSpPr>
        <p:grpSpPr>
          <a:xfrm>
            <a:off x="2318793" y="235007"/>
            <a:ext cx="645845" cy="397657"/>
            <a:chOff x="1926350" y="995225"/>
            <a:chExt cx="428650" cy="356600"/>
          </a:xfrm>
        </p:grpSpPr>
        <p:sp>
          <p:nvSpPr>
            <p:cNvPr id="18" name="Google Shape;931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2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3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4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50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978" y="631498"/>
            <a:ext cx="68219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/>
              <a:t>Nguồn năng lượng nào dưới đây là nguồn năng lượng tái tạo?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854" y="2040078"/>
            <a:ext cx="2057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A. Than.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853" y="2745411"/>
            <a:ext cx="2490538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B. Khí tự nhiên.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0853" y="3365843"/>
            <a:ext cx="2057402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C. Gió.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0852" y="3986275"/>
            <a:ext cx="2490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D</a:t>
            </a:r>
            <a:r>
              <a:rPr lang="en-US" sz="2400">
                <a:solidFill>
                  <a:srgbClr val="002060"/>
                </a:solidFill>
              </a:rPr>
              <a:t>. </a:t>
            </a:r>
            <a:r>
              <a:rPr lang="en-US" sz="2400" smtClean="0">
                <a:solidFill>
                  <a:srgbClr val="002060"/>
                </a:solidFill>
              </a:rPr>
              <a:t>Dầu mỏ.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978" y="631498"/>
            <a:ext cx="68219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/>
              <a:t>Nguồn năng lượng nào dưới đây là nguồn </a:t>
            </a:r>
            <a:r>
              <a:rPr lang="vi-VN" sz="2400"/>
              <a:t>năng </a:t>
            </a:r>
            <a:r>
              <a:rPr lang="vi-VN" sz="2400" smtClean="0"/>
              <a:t>lượng</a:t>
            </a:r>
            <a:r>
              <a:rPr lang="en-GB" sz="2400" smtClean="0"/>
              <a:t> không</a:t>
            </a:r>
            <a:r>
              <a:rPr lang="vi-VN" sz="2400" smtClean="0"/>
              <a:t> </a:t>
            </a:r>
            <a:r>
              <a:rPr lang="vi-VN" sz="2400"/>
              <a:t>tái tạo?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854" y="2040078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A</a:t>
            </a:r>
            <a:r>
              <a:rPr lang="en-US" sz="2400">
                <a:solidFill>
                  <a:srgbClr val="002060"/>
                </a:solidFill>
              </a:rPr>
              <a:t>. </a:t>
            </a:r>
            <a:r>
              <a:rPr lang="en-US" sz="2400" smtClean="0">
                <a:solidFill>
                  <a:srgbClr val="002060"/>
                </a:solidFill>
              </a:rPr>
              <a:t>Mặt Trời.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853" y="2745411"/>
            <a:ext cx="24905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B</a:t>
            </a:r>
            <a:r>
              <a:rPr lang="en-US" sz="2400">
                <a:solidFill>
                  <a:srgbClr val="002060"/>
                </a:solidFill>
              </a:rPr>
              <a:t>. </a:t>
            </a:r>
            <a:r>
              <a:rPr lang="en-US" sz="2400" smtClean="0">
                <a:solidFill>
                  <a:srgbClr val="002060"/>
                </a:solidFill>
              </a:rPr>
              <a:t>Nước.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0853" y="3365843"/>
            <a:ext cx="2057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C</a:t>
            </a:r>
            <a:r>
              <a:rPr lang="en-US" sz="2400">
                <a:solidFill>
                  <a:srgbClr val="002060"/>
                </a:solidFill>
              </a:rPr>
              <a:t>. </a:t>
            </a:r>
            <a:r>
              <a:rPr lang="en-US" sz="2400" smtClean="0">
                <a:solidFill>
                  <a:srgbClr val="002060"/>
                </a:solidFill>
              </a:rPr>
              <a:t>Sinh khối.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0852" y="3986275"/>
            <a:ext cx="190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D</a:t>
            </a:r>
            <a:r>
              <a:rPr lang="en-US" sz="2400">
                <a:solidFill>
                  <a:srgbClr val="002060"/>
                </a:solidFill>
              </a:rPr>
              <a:t>. </a:t>
            </a:r>
            <a:r>
              <a:rPr lang="en-US" sz="2400" smtClean="0">
                <a:solidFill>
                  <a:srgbClr val="002060"/>
                </a:solidFill>
              </a:rPr>
              <a:t>Urani.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8"/>
          <p:cNvSpPr txBox="1">
            <a:spLocks noGrp="1"/>
          </p:cNvSpPr>
          <p:nvPr>
            <p:ph type="sldNum" idx="12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642;p16"/>
          <p:cNvSpPr txBox="1">
            <a:spLocks/>
          </p:cNvSpPr>
          <p:nvPr/>
        </p:nvSpPr>
        <p:spPr>
          <a:xfrm>
            <a:off x="1512209" y="486035"/>
            <a:ext cx="2100657" cy="60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930;p39"/>
          <p:cNvGrpSpPr/>
          <p:nvPr/>
        </p:nvGrpSpPr>
        <p:grpSpPr>
          <a:xfrm>
            <a:off x="670467" y="541833"/>
            <a:ext cx="645845" cy="397657"/>
            <a:chOff x="1926350" y="995225"/>
            <a:chExt cx="428650" cy="356600"/>
          </a:xfrm>
        </p:grpSpPr>
        <p:sp>
          <p:nvSpPr>
            <p:cNvPr id="7" name="Google Shape;931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32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3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4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5484" y="1940298"/>
            <a:ext cx="380197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làm mô hình tuabin hoạt động bằng nguồn năng lượng tái tạo </a:t>
            </a:r>
            <a:endParaRPr lang="en-US" sz="220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02" y="274189"/>
            <a:ext cx="3015247" cy="457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2"/>
          <p:cNvSpPr txBox="1">
            <a:spLocks noGrp="1"/>
          </p:cNvSpPr>
          <p:nvPr>
            <p:ph type="title"/>
          </p:nvPr>
        </p:nvSpPr>
        <p:spPr>
          <a:xfrm>
            <a:off x="1416278" y="649957"/>
            <a:ext cx="2770712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  <a:endParaRPr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8" name="Google Shape;698;p22"/>
          <p:cNvSpPr txBox="1">
            <a:spLocks noGrp="1"/>
          </p:cNvSpPr>
          <p:nvPr>
            <p:ph type="body" idx="1"/>
          </p:nvPr>
        </p:nvSpPr>
        <p:spPr>
          <a:xfrm>
            <a:off x="1320024" y="1849075"/>
            <a:ext cx="2722587" cy="1820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Có sự chuyển hóa năng lượng gì xảy ra?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Google Shape;699;p22"/>
          <p:cNvSpPr txBox="1">
            <a:spLocks noGrp="1"/>
          </p:cNvSpPr>
          <p:nvPr>
            <p:ph type="body" idx="2"/>
          </p:nvPr>
        </p:nvSpPr>
        <p:spPr>
          <a:xfrm>
            <a:off x="4686557" y="1849075"/>
            <a:ext cx="3061780" cy="2217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Nghĩ cách cải tiến làm cho chong chóng quay nhanh và liên tục.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1" name="Google Shape;70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5"/>
          <p:cNvSpPr txBox="1">
            <a:spLocks noGrp="1"/>
          </p:cNvSpPr>
          <p:nvPr>
            <p:ph type="sldNum" idx="12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39" name="Google Shape;839;p35"/>
          <p:cNvSpPr txBox="1">
            <a:spLocks noGrp="1"/>
          </p:cNvSpPr>
          <p:nvPr>
            <p:ph type="body" idx="4294967295"/>
          </p:nvPr>
        </p:nvSpPr>
        <p:spPr>
          <a:xfrm>
            <a:off x="2598820" y="96253"/>
            <a:ext cx="4215291" cy="568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600" b="1" smtClean="0">
                <a:solidFill>
                  <a:schemeClr val="accent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HƯỚNG DẪN VỀ NHÀ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0" name="Google Shape;840;p35"/>
          <p:cNvGrpSpPr/>
          <p:nvPr/>
        </p:nvGrpSpPr>
        <p:grpSpPr>
          <a:xfrm>
            <a:off x="1595352" y="1035593"/>
            <a:ext cx="5936415" cy="3130022"/>
            <a:chOff x="1177450" y="241631"/>
            <a:chExt cx="6173152" cy="3616776"/>
          </a:xfrm>
        </p:grpSpPr>
        <p:sp>
          <p:nvSpPr>
            <p:cNvPr id="841" name="Google Shape;841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699;p22"/>
          <p:cNvSpPr txBox="1">
            <a:spLocks/>
          </p:cNvSpPr>
          <p:nvPr/>
        </p:nvSpPr>
        <p:spPr>
          <a:xfrm>
            <a:off x="2352430" y="1417673"/>
            <a:ext cx="4234847" cy="2217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Tìm các thiết bị trong gia đình em có thể sử dụng năng lượng tái tạo thay cho năng lượng hóa thạch.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1421" y="1359569"/>
            <a:ext cx="5715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GB" sz="5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CẢM ƠN CÁC EM ĐÃ LẮNG NGHE!</a:t>
            </a:r>
            <a:endParaRPr lang="en-US" sz="5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5"/>
          <p:cNvSpPr txBox="1">
            <a:spLocks noGrp="1"/>
          </p:cNvSpPr>
          <p:nvPr>
            <p:ph type="body" idx="2"/>
          </p:nvPr>
        </p:nvSpPr>
        <p:spPr>
          <a:xfrm>
            <a:off x="1271897" y="2906458"/>
            <a:ext cx="7438966" cy="1070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cơ cấu nguồn năng lượng dùng để sản xuất điện ở nước ta năm 2015</a:t>
            </a:r>
            <a:endParaRPr sz="2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7" name="Google Shape;637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75" y="0"/>
            <a:ext cx="4828571" cy="2961905"/>
          </a:xfrm>
          <a:prstGeom prst="rect">
            <a:avLst/>
          </a:prstGeom>
        </p:spPr>
      </p:pic>
      <p:sp>
        <p:nvSpPr>
          <p:cNvPr id="12" name="Google Shape;636;p15"/>
          <p:cNvSpPr txBox="1">
            <a:spLocks noGrp="1"/>
          </p:cNvSpPr>
          <p:nvPr>
            <p:ph type="body" idx="2"/>
          </p:nvPr>
        </p:nvSpPr>
        <p:spPr>
          <a:xfrm>
            <a:off x="2133588" y="4217903"/>
            <a:ext cx="5390147" cy="848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 năng lượng tái tạo là gì?</a:t>
            </a:r>
            <a:endParaRPr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"/>
          <p:cNvSpPr txBox="1">
            <a:spLocks noGrp="1"/>
          </p:cNvSpPr>
          <p:nvPr>
            <p:ph type="ctrTitle" idx="4294967295"/>
          </p:nvPr>
        </p:nvSpPr>
        <p:spPr>
          <a:xfrm>
            <a:off x="120314" y="541422"/>
            <a:ext cx="7315201" cy="608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NGUỒN NĂNG LƯỢNG TRONG TỰ NHIÊN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3" name="Google Shape;643;p16"/>
          <p:cNvSpPr txBox="1">
            <a:spLocks noGrp="1"/>
          </p:cNvSpPr>
          <p:nvPr>
            <p:ph type="subTitle" idx="4294967295"/>
          </p:nvPr>
        </p:nvSpPr>
        <p:spPr>
          <a:xfrm>
            <a:off x="770022" y="1371600"/>
            <a:ext cx="5678904" cy="1672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Nguồn năng lượng trong tự nhiên gồm nguồn năng lượng tái tạo và nguồn năng lượng không tái tạo.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6805" y="3645568"/>
            <a:ext cx="6551195" cy="1191125"/>
            <a:chOff x="306805" y="3645568"/>
            <a:chExt cx="6551195" cy="1191125"/>
          </a:xfrm>
        </p:grpSpPr>
        <p:sp>
          <p:nvSpPr>
            <p:cNvPr id="6" name="Google Shape;643;p16"/>
            <p:cNvSpPr txBox="1">
              <a:spLocks/>
            </p:cNvSpPr>
            <p:nvPr/>
          </p:nvSpPr>
          <p:spPr>
            <a:xfrm>
              <a:off x="1179096" y="3645568"/>
              <a:ext cx="5678904" cy="1191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83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5"/>
                </a:buClr>
                <a:buSzPts val="2200"/>
                <a:buFont typeface="Montserrat Light"/>
                <a:buChar char="◂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  <a:lvl2pPr marL="914400" marR="0" lvl="1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200"/>
                <a:buFont typeface="Montserrat Light"/>
                <a:buChar char="◂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2pPr>
              <a:lvl3pPr marL="1371600" marR="0" lvl="2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200"/>
                <a:buFont typeface="Montserrat Light"/>
                <a:buChar char="◂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3pPr>
              <a:lvl4pPr marL="1828800" marR="0" lvl="3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200"/>
                <a:buFont typeface="Montserrat Light"/>
                <a:buChar char="◂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4pPr>
              <a:lvl5pPr marL="2286000" marR="0" lvl="4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200"/>
                <a:buFont typeface="Montserrat Light"/>
                <a:buChar char="○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5pPr>
              <a:lvl6pPr marL="2743200" marR="0" lvl="5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200"/>
                <a:buFont typeface="Montserrat Light"/>
                <a:buChar char="■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6pPr>
              <a:lvl7pPr marL="3200400" marR="0" lvl="6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200"/>
                <a:buFont typeface="Montserrat Light"/>
                <a:buChar char="●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7pPr>
              <a:lvl8pPr marL="3657600" marR="0" lvl="7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200"/>
                <a:buFont typeface="Montserrat Light"/>
                <a:buChar char="○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8pPr>
              <a:lvl9pPr marL="4114800" marR="0" lvl="8" indent="-368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200"/>
                <a:buFont typeface="Montserrat Light"/>
                <a:buChar char="■"/>
                <a:defRPr sz="2200" b="0" i="0" u="none" strike="noStrike" cap="none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9pPr>
            </a:lstStyle>
            <a:p>
              <a:pPr marL="0" indent="0" algn="ctr">
                <a:lnSpc>
                  <a:spcPct val="135000"/>
                </a:lnSpc>
                <a:spcAft>
                  <a:spcPts val="600"/>
                </a:spcAft>
                <a:buFont typeface="Montserrat Light"/>
                <a:buNone/>
              </a:pPr>
              <a:r>
                <a:rPr lang="en-GB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Nêu sự khác nhau giữa nguồn năng lượng tạo và nguồn năng lượng không tái tạo.</a:t>
              </a:r>
              <a:endParaRPr lang="vi-VN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Striped Right Arrow 1"/>
            <p:cNvSpPr/>
            <p:nvPr/>
          </p:nvSpPr>
          <p:spPr>
            <a:xfrm>
              <a:off x="306805" y="4112178"/>
              <a:ext cx="926433" cy="637673"/>
            </a:xfrm>
            <a:prstGeom prst="striped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5"/>
          <p:cNvSpPr txBox="1">
            <a:spLocks noGrp="1"/>
          </p:cNvSpPr>
          <p:nvPr>
            <p:ph type="title"/>
          </p:nvPr>
        </p:nvSpPr>
        <p:spPr>
          <a:xfrm>
            <a:off x="3062024" y="2171337"/>
            <a:ext cx="3368064" cy="4953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Năng lượng tái tạo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" name="Google Shape;72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74421" y="1607440"/>
            <a:ext cx="12138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Mặt Trời</a:t>
            </a:r>
            <a:endParaRPr lang="en-US" sz="1800"/>
          </a:p>
        </p:txBody>
      </p:sp>
      <p:sp>
        <p:nvSpPr>
          <p:cNvPr id="25" name="TextBox 24"/>
          <p:cNvSpPr txBox="1"/>
          <p:nvPr/>
        </p:nvSpPr>
        <p:spPr>
          <a:xfrm>
            <a:off x="2415602" y="1611721"/>
            <a:ext cx="6923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Gió</a:t>
            </a:r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4204028" y="1644325"/>
            <a:ext cx="8994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Nước</a:t>
            </a:r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5953763" y="1658384"/>
            <a:ext cx="12034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Địa nhiệt</a:t>
            </a:r>
            <a:endParaRPr lang="en-US" sz="1800"/>
          </a:p>
        </p:txBody>
      </p:sp>
      <p:sp>
        <p:nvSpPr>
          <p:cNvPr id="30" name="TextBox 29"/>
          <p:cNvSpPr txBox="1"/>
          <p:nvPr/>
        </p:nvSpPr>
        <p:spPr>
          <a:xfrm>
            <a:off x="7814313" y="1663660"/>
            <a:ext cx="12034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Sinh khối</a:t>
            </a:r>
            <a:endParaRPr lang="en-US" sz="1800"/>
          </a:p>
        </p:txBody>
      </p:sp>
      <p:sp>
        <p:nvSpPr>
          <p:cNvPr id="41" name="TextBox 40"/>
          <p:cNvSpPr txBox="1"/>
          <p:nvPr/>
        </p:nvSpPr>
        <p:spPr>
          <a:xfrm>
            <a:off x="575758" y="4205906"/>
            <a:ext cx="10651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Dầu mỏ</a:t>
            </a:r>
            <a:endParaRPr lang="en-US" sz="1800"/>
          </a:p>
        </p:txBody>
      </p:sp>
      <p:sp>
        <p:nvSpPr>
          <p:cNvPr id="42" name="TextBox 41"/>
          <p:cNvSpPr txBox="1"/>
          <p:nvPr/>
        </p:nvSpPr>
        <p:spPr>
          <a:xfrm>
            <a:off x="2738428" y="4214261"/>
            <a:ext cx="10651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Than đá</a:t>
            </a:r>
            <a:endParaRPr 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4948382" y="4217938"/>
            <a:ext cx="14806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Khí tự nhiên</a:t>
            </a:r>
            <a:endParaRPr lang="en-US" sz="1800"/>
          </a:p>
        </p:txBody>
      </p:sp>
      <p:sp>
        <p:nvSpPr>
          <p:cNvPr id="44" name="TextBox 43"/>
          <p:cNvSpPr txBox="1"/>
          <p:nvPr/>
        </p:nvSpPr>
        <p:spPr>
          <a:xfrm>
            <a:off x="7629787" y="4295859"/>
            <a:ext cx="10651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smtClean="0"/>
              <a:t>Urani</a:t>
            </a:r>
            <a:endParaRPr lang="en-US" sz="1800"/>
          </a:p>
        </p:txBody>
      </p:sp>
      <p:sp>
        <p:nvSpPr>
          <p:cNvPr id="50" name="Google Shape;721;p25"/>
          <p:cNvSpPr txBox="1">
            <a:spLocks/>
          </p:cNvSpPr>
          <p:nvPr/>
        </p:nvSpPr>
        <p:spPr>
          <a:xfrm>
            <a:off x="3062024" y="4675138"/>
            <a:ext cx="3900600" cy="49534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ExtraBold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tạo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36296" y="92006"/>
            <a:ext cx="8881447" cy="1412204"/>
            <a:chOff x="224203" y="2413294"/>
            <a:chExt cx="8881447" cy="141220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203" y="2431827"/>
              <a:ext cx="1404710" cy="137513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8514" y="2437657"/>
              <a:ext cx="1375138" cy="137513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3253" y="2413294"/>
              <a:ext cx="1427389" cy="14122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7992" y="2428852"/>
              <a:ext cx="1410787" cy="138108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8422" y="2413294"/>
              <a:ext cx="1427228" cy="1412204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246" y="2666682"/>
            <a:ext cx="1480215" cy="14646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595" y="2693323"/>
            <a:ext cx="1422857" cy="14379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3465" y="2667514"/>
            <a:ext cx="1474399" cy="14588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751" y="2693323"/>
            <a:ext cx="1494203" cy="147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7" grpId="0" animBg="1"/>
      <p:bldP spid="29" grpId="0" animBg="1"/>
      <p:bldP spid="3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8"/>
          <p:cNvSpPr txBox="1">
            <a:spLocks noGrp="1"/>
          </p:cNvSpPr>
          <p:nvPr>
            <p:ph type="body" idx="1"/>
          </p:nvPr>
        </p:nvSpPr>
        <p:spPr>
          <a:xfrm>
            <a:off x="2504287" y="1877003"/>
            <a:ext cx="5497800" cy="2694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các dụng cụ có trong lớp học hoạt động bằng năng lượng lấy từ nguồn năng lượng tái tạo, nguồn năng lượng không 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tái 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7" name="Google Shape;657;p18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"/>
          <p:cNvSpPr txBox="1">
            <a:spLocks noGrp="1"/>
          </p:cNvSpPr>
          <p:nvPr>
            <p:ph type="ctrTitle" idx="4294967295"/>
          </p:nvPr>
        </p:nvSpPr>
        <p:spPr>
          <a:xfrm>
            <a:off x="0" y="149616"/>
            <a:ext cx="7315201" cy="608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NGUỒN NĂNG LƯỢNG </a:t>
            </a:r>
            <a:r>
              <a:rPr lang="en-GB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TẠO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2567900" y="1810585"/>
            <a:ext cx="4590889" cy="28095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arlow Light"/>
              <a:buChar char="▸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■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Font typeface="Barlow Light"/>
              <a:buChar char="■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55563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721350" algn="l"/>
              </a:tabLst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các câu hỏi </a:t>
            </a:r>
            <a:r>
              <a:rPr lang="en-US" sz="2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Barlow Light"/>
              <a:buAutoNum type="arabicPeriod"/>
              <a:tabLst>
                <a:tab pos="5721350" algn="l"/>
              </a:tabLst>
            </a:pPr>
            <a:r>
              <a:rPr lang="en-GB" sz="2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 của các nguồn năng lượng tái tạo.</a:t>
            </a:r>
          </a:p>
          <a:p>
            <a:pPr marL="512763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Barlow Light"/>
              <a:buAutoNum type="arabicPeriod"/>
              <a:tabLst>
                <a:tab pos="5721350" algn="l"/>
              </a:tabLst>
            </a:pPr>
            <a:r>
              <a:rPr lang="en-GB" sz="2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năng lượng tái tạo có ưu điểm gì?</a:t>
            </a:r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F04B2743-4F8D-42C9-9828-F01FE22CA7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500" y="1810585"/>
            <a:ext cx="1676978" cy="1676978"/>
          </a:xfrm>
          <a:prstGeom prst="rect">
            <a:avLst/>
          </a:prstGeom>
        </p:spPr>
      </p:pic>
      <p:pic>
        <p:nvPicPr>
          <p:cNvPr id="10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139" y="3944283"/>
            <a:ext cx="1393701" cy="8055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77432"/>
            <a:ext cx="27363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37560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49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0"/>
          <p:cNvSpPr txBox="1">
            <a:spLocks noGrp="1"/>
          </p:cNvSpPr>
          <p:nvPr>
            <p:ph type="sldNum" idx="12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" name="Google Shape;656;p18"/>
          <p:cNvSpPr txBox="1">
            <a:spLocks/>
          </p:cNvSpPr>
          <p:nvPr/>
        </p:nvSpPr>
        <p:spPr>
          <a:xfrm>
            <a:off x="393260" y="-29965"/>
            <a:ext cx="8750740" cy="387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 năng lượng nào sau đây là nguồn năng lượng tái tạo?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0584" y="667265"/>
            <a:ext cx="1994544" cy="1832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743" y="815113"/>
            <a:ext cx="2354288" cy="15372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231" y="788848"/>
            <a:ext cx="2412819" cy="1589826"/>
          </a:xfrm>
          <a:prstGeom prst="rect">
            <a:avLst/>
          </a:prstGeom>
        </p:spPr>
      </p:pic>
      <p:pic>
        <p:nvPicPr>
          <p:cNvPr id="2050" name="Picture 2" descr="https://scontent.smarttourism.vn/resources/portal/Images/BTN/admin.btn/Ti%E1%BB%87n%20%C3%ADch/cayxang.png_6367640421555440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45" y="3197487"/>
            <a:ext cx="1852862" cy="1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77" y="3149899"/>
            <a:ext cx="1996002" cy="18528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9513" y="2609634"/>
            <a:ext cx="1356686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Mặt Trời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2920" y="4050289"/>
            <a:ext cx="1096183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9812" y="2648370"/>
            <a:ext cx="1348392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Than đá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6177" y="2609634"/>
            <a:ext cx="1832926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Khí tự nhiên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513" y="3992398"/>
            <a:ext cx="1348392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9"/>
          <p:cNvSpPr txBox="1">
            <a:spLocks noGrp="1"/>
          </p:cNvSpPr>
          <p:nvPr>
            <p:ph type="sldNum" idx="12"/>
          </p:nvPr>
        </p:nvSpPr>
        <p:spPr>
          <a:xfrm>
            <a:off x="8547650" y="4749850"/>
            <a:ext cx="5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32" y="1445680"/>
            <a:ext cx="6114178" cy="3135728"/>
          </a:xfrm>
          <a:prstGeom prst="rect">
            <a:avLst/>
          </a:prstGeom>
        </p:spPr>
      </p:pic>
      <p:sp>
        <p:nvSpPr>
          <p:cNvPr id="23" name="Google Shape;642;p16"/>
          <p:cNvSpPr txBox="1">
            <a:spLocks/>
          </p:cNvSpPr>
          <p:nvPr/>
        </p:nvSpPr>
        <p:spPr>
          <a:xfrm>
            <a:off x="3280091" y="84221"/>
            <a:ext cx="4913414" cy="120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GB" sz="2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 và nhược điểm của việc sử dụng năng lượng Mặt Trời</a:t>
            </a:r>
            <a:endParaRPr lang="vi-VN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3140242" y="742441"/>
            <a:ext cx="5775113" cy="280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arlow Light"/>
              <a:buChar char="▸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■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Font typeface="Barlow Light"/>
              <a:buChar char="■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55563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721350" algn="l"/>
              </a:tabLst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các câu hỏi </a:t>
            </a:r>
            <a:r>
              <a:rPr lang="en-US" sz="2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721350" algn="l"/>
              </a:tabLst>
            </a:pPr>
            <a:r>
              <a:rPr lang="en-GB" sz="2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ánh sáng từ Mặt Trời có thể được chuyển hóa thành điện như thế nào?</a:t>
            </a:r>
            <a:endParaRPr lang="en-GB" sz="2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721350" algn="l"/>
              </a:tabLst>
            </a:pPr>
            <a:r>
              <a:rPr lang="en-GB" sz="2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ánh sáng từ Mặt Trời có thể được sử dụng để sản xuất nhiên liệu từ thực vật bằng cách nào?</a:t>
            </a:r>
          </a:p>
        </p:txBody>
      </p:sp>
      <p:pic>
        <p:nvPicPr>
          <p:cNvPr id="7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738" y="3149198"/>
            <a:ext cx="1393701" cy="805568"/>
          </a:xfrm>
          <a:prstGeom prst="rect">
            <a:avLst/>
          </a:prstGeom>
        </p:spPr>
      </p:pic>
      <p:pic>
        <p:nvPicPr>
          <p:cNvPr id="10" name="Graphic 13">
            <a:extLst>
              <a:ext uri="{FF2B5EF4-FFF2-40B4-BE49-F238E27FC236}">
                <a16:creationId xmlns:a16="http://schemas.microsoft.com/office/drawing/2014/main" id="{F04B2743-4F8D-42C9-9828-F01FE22CA76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619" y="1287379"/>
            <a:ext cx="1458820" cy="14588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4379" y="526997"/>
            <a:ext cx="2707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Hoạt động cặp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49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8D7C7C"/>
      </a:dk2>
      <a:lt2>
        <a:srgbClr val="ECE9E4"/>
      </a:lt2>
      <a:accent1>
        <a:srgbClr val="A61C00"/>
      </a:accent1>
      <a:accent2>
        <a:srgbClr val="F64646"/>
      </a:accent2>
      <a:accent3>
        <a:srgbClr val="FFA400"/>
      </a:accent3>
      <a:accent4>
        <a:srgbClr val="FFD488"/>
      </a:accent4>
      <a:accent5>
        <a:srgbClr val="FFC800"/>
      </a:accent5>
      <a:accent6>
        <a:srgbClr val="FFE37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610</Words>
  <Application>Microsoft Office PowerPoint</Application>
  <PresentationFormat>On-screen Show (16:9)</PresentationFormat>
  <Paragraphs>83</Paragraphs>
  <Slides>18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Montserrat ExtraBold</vt:lpstr>
      <vt:lpstr>Arial</vt:lpstr>
      <vt:lpstr>Montserrat</vt:lpstr>
      <vt:lpstr>Montserrat Light</vt:lpstr>
      <vt:lpstr>Calibri</vt:lpstr>
      <vt:lpstr>Wingdings</vt:lpstr>
      <vt:lpstr>Barlow Light</vt:lpstr>
      <vt:lpstr>Wart template</vt:lpstr>
      <vt:lpstr>NĂNG LƯỢNG TÁI TẠO</vt:lpstr>
      <vt:lpstr>PowerPoint Presentation</vt:lpstr>
      <vt:lpstr>I. NGUỒN NĂNG LƯỢNG TRONG TỰ NHIÊN</vt:lpstr>
      <vt:lpstr>a) Năng lượng tái tạo</vt:lpstr>
      <vt:lpstr>PowerPoint Presentation</vt:lpstr>
      <vt:lpstr>II. NGUỒN NĂNG LƯỢNG TÁI TẠO</vt:lpstr>
      <vt:lpstr>PowerPoint Presentation</vt:lpstr>
      <vt:lpstr>PowerPoint Presentation</vt:lpstr>
      <vt:lpstr>PowerPoint Presentation</vt:lpstr>
      <vt:lpstr>PowerPoint Presentation</vt:lpstr>
      <vt:lpstr>Ghi nhớ</vt:lpstr>
      <vt:lpstr>LUYỆN TẬP</vt:lpstr>
      <vt:lpstr>PowerPoint Presentation</vt:lpstr>
      <vt:lpstr>PowerPoint Presentation</vt:lpstr>
      <vt:lpstr>PowerPoint Presentation</vt:lpstr>
      <vt:lpstr>Thảo luận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NĂNG LƯỢNG TÁI TẠO</dc:title>
  <dc:creator>VnTeach.Com</dc:creator>
  <cp:keywords>VnTeach.Com</cp:keywords>
  <cp:lastModifiedBy>Admin</cp:lastModifiedBy>
  <cp:revision>15</cp:revision>
  <dcterms:modified xsi:type="dcterms:W3CDTF">2021-07-29T03:14:16Z</dcterms:modified>
</cp:coreProperties>
</file>