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2"/>
  </p:notesMasterIdLst>
  <p:sldIdLst>
    <p:sldId id="256" r:id="rId2"/>
    <p:sldId id="257" r:id="rId3"/>
    <p:sldId id="259" r:id="rId4"/>
    <p:sldId id="258" r:id="rId5"/>
    <p:sldId id="261" r:id="rId6"/>
    <p:sldId id="263" r:id="rId7"/>
    <p:sldId id="295" r:id="rId8"/>
    <p:sldId id="264" r:id="rId9"/>
    <p:sldId id="262" r:id="rId10"/>
    <p:sldId id="296" r:id="rId11"/>
    <p:sldId id="265" r:id="rId12"/>
    <p:sldId id="267" r:id="rId13"/>
    <p:sldId id="268" r:id="rId14"/>
    <p:sldId id="297" r:id="rId15"/>
    <p:sldId id="269" r:id="rId16"/>
    <p:sldId id="298" r:id="rId17"/>
    <p:sldId id="299" r:id="rId18"/>
    <p:sldId id="260" r:id="rId19"/>
    <p:sldId id="272" r:id="rId20"/>
    <p:sldId id="28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98151E-0C3A-494B-B26B-37D62C383CFE}">
  <a:tblStyle styleId="{9698151E-0C3A-494B-B26B-37D62C383CF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8185A3-63CA-4AD0-B97A-12F4E01556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c2f9d8078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c2f9d807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24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sv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936972" y="1576136"/>
            <a:ext cx="7424976" cy="1924404"/>
          </a:xfrm>
          <a:prstGeom prst="rect">
            <a:avLst/>
          </a:prstGeom>
        </p:spPr>
        <p:txBody>
          <a:bodyPr spcFirstLastPara="1" wrap="square" lIns="91425" tIns="91425" rIns="91425" bIns="91425" anchor="ctr" anchorCtr="0">
            <a:noAutofit/>
          </a:bodyPr>
          <a:lstStyle/>
          <a:p>
            <a:pPr marL="0" lvl="0" indent="0" algn="ctr" rtl="0">
              <a:lnSpc>
                <a:spcPct val="135000"/>
              </a:lnSpc>
              <a:spcBef>
                <a:spcPts val="600"/>
              </a:spcBef>
              <a:spcAft>
                <a:spcPts val="600"/>
              </a:spcAft>
              <a:buNone/>
            </a:pPr>
            <a:r>
              <a:rPr lang="vi-VN" smtClean="0">
                <a:latin typeface="Arial" panose="020B0604020202020204" pitchFamily="34" charset="0"/>
                <a:cs typeface="Arial" panose="020B0604020202020204" pitchFamily="34" charset="0"/>
              </a:rPr>
              <a:t>CHƯƠNG X</a:t>
            </a:r>
            <a:br>
              <a:rPr lang="vi-VN" smtClean="0">
                <a:latin typeface="Arial" panose="020B0604020202020204" pitchFamily="34" charset="0"/>
                <a:cs typeface="Arial" panose="020B0604020202020204" pitchFamily="34" charset="0"/>
              </a:rPr>
            </a:br>
            <a:r>
              <a:rPr lang="vi-VN" smtClean="0">
                <a:latin typeface="Arial" panose="020B0604020202020204" pitchFamily="34" charset="0"/>
                <a:cs typeface="Arial" panose="020B0604020202020204" pitchFamily="34" charset="0"/>
              </a:rPr>
              <a:t>TRÁI ĐẤT VÀ BẦU TRỜI</a:t>
            </a:r>
            <a:endParaRPr lang="vi-VN">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95564" y="372945"/>
            <a:ext cx="8461887"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smtClean="0">
                <a:latin typeface="+mn-lt"/>
              </a:rPr>
              <a:t>2. Giải thích sự chuyển động của Mặt Trời nhìn từ Trái Đất</a:t>
            </a:r>
            <a:endParaRPr sz="2200">
              <a:latin typeface="+mn-lt"/>
            </a:endParaRPr>
          </a:p>
        </p:txBody>
      </p:sp>
      <p:sp>
        <p:nvSpPr>
          <p:cNvPr id="185" name="Google Shape;185;p2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6" name="Content Placeholder 2">
            <a:extLst>
              <a:ext uri="{FF2B5EF4-FFF2-40B4-BE49-F238E27FC236}">
                <a16:creationId xmlns:a16="http://schemas.microsoft.com/office/drawing/2014/main" id="{796743E1-2DFC-4963-A6A7-EC3DF8425E5B}"/>
              </a:ext>
            </a:extLst>
          </p:cNvPr>
          <p:cNvSpPr txBox="1">
            <a:spLocks/>
          </p:cNvSpPr>
          <p:nvPr/>
        </p:nvSpPr>
        <p:spPr>
          <a:xfrm>
            <a:off x="439464" y="1624717"/>
            <a:ext cx="5308542" cy="9102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20000"/>
              </a:lnSpc>
              <a:spcBef>
                <a:spcPts val="600"/>
              </a:spcBef>
              <a:spcAft>
                <a:spcPts val="600"/>
              </a:spcAft>
            </a:pPr>
            <a:r>
              <a:rPr lang="en-GB" sz="2200" smtClean="0">
                <a:solidFill>
                  <a:schemeClr val="tx2">
                    <a:lumMod val="10000"/>
                  </a:schemeClr>
                </a:solidFill>
                <a:latin typeface="Arial" panose="020B0604020202020204" pitchFamily="34" charset="0"/>
                <a:cs typeface="Arial" panose="020B0604020202020204" pitchFamily="34" charset="0"/>
              </a:rPr>
              <a:t>Hãy mô tả chuyển động của Mặt Trời mà em nhìn thấy được hàng ngày.</a:t>
            </a:r>
            <a:endParaRPr lang="en-US" sz="2200" smtClean="0">
              <a:solidFill>
                <a:schemeClr val="tx2">
                  <a:lumMod val="1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549271" y="1624717"/>
            <a:ext cx="7754471" cy="2946481"/>
            <a:chOff x="575822" y="1345358"/>
            <a:chExt cx="7754471" cy="2946481"/>
          </a:xfrm>
        </p:grpSpPr>
        <p:pic>
          <p:nvPicPr>
            <p:cNvPr id="12" name="Picture 11"/>
            <p:cNvPicPr>
              <a:picLocks noChangeAspect="1"/>
            </p:cNvPicPr>
            <p:nvPr/>
          </p:nvPicPr>
          <p:blipFill>
            <a:blip r:embed="rId3"/>
            <a:stretch>
              <a:fillRect/>
            </a:stretch>
          </p:blipFill>
          <p:spPr>
            <a:xfrm>
              <a:off x="6160348" y="1345358"/>
              <a:ext cx="2169945" cy="2946481"/>
            </a:xfrm>
            <a:prstGeom prst="rect">
              <a:avLst/>
            </a:prstGeom>
          </p:spPr>
        </p:pic>
        <p:sp>
          <p:nvSpPr>
            <p:cNvPr id="13" name="Content Placeholder 2">
              <a:extLst>
                <a:ext uri="{FF2B5EF4-FFF2-40B4-BE49-F238E27FC236}">
                  <a16:creationId xmlns:a16="http://schemas.microsoft.com/office/drawing/2014/main" id="{796743E1-2DFC-4963-A6A7-EC3DF8425E5B}"/>
                </a:ext>
              </a:extLst>
            </p:cNvPr>
            <p:cNvSpPr txBox="1">
              <a:spLocks/>
            </p:cNvSpPr>
            <p:nvPr/>
          </p:nvSpPr>
          <p:spPr>
            <a:xfrm>
              <a:off x="575822" y="2550144"/>
              <a:ext cx="4823981" cy="8950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20000"/>
                </a:lnSpc>
                <a:spcBef>
                  <a:spcPts val="600"/>
                </a:spcBef>
                <a:spcAft>
                  <a:spcPts val="600"/>
                </a:spcAft>
              </a:pPr>
              <a:r>
                <a:rPr lang="en-GB" sz="2200" smtClean="0">
                  <a:solidFill>
                    <a:schemeClr val="tx2">
                      <a:lumMod val="10000"/>
                    </a:schemeClr>
                  </a:solidFill>
                  <a:latin typeface="Arial" panose="020B0604020202020204" pitchFamily="34" charset="0"/>
                  <a:cs typeface="Arial" panose="020B0604020202020204" pitchFamily="34" charset="0"/>
                </a:rPr>
                <a:t>Dùng mô hình quả địa cầu minh họa cho chuyển động của Trái Đất.</a:t>
              </a:r>
              <a:endParaRPr lang="en-US" sz="2200" smtClean="0">
                <a:solidFill>
                  <a:schemeClr val="tx2">
                    <a:lumMod val="1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140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5" name="Google Shape;185;p2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16" name="Rectangle 15"/>
          <p:cNvSpPr/>
          <p:nvPr/>
        </p:nvSpPr>
        <p:spPr>
          <a:xfrm>
            <a:off x="693387" y="405076"/>
            <a:ext cx="2456136" cy="461665"/>
          </a:xfrm>
          <a:prstGeom prst="rect">
            <a:avLst/>
          </a:prstGeom>
          <a:noFill/>
        </p:spPr>
        <p:txBody>
          <a:bodyPr wrap="square">
            <a:spAutoFit/>
          </a:bodyPr>
          <a:lstStyle/>
          <a:p>
            <a:pPr algn="just"/>
            <a:r>
              <a:rPr lang="en-US" sz="2400" b="1" smtClean="0">
                <a:solidFill>
                  <a:schemeClr val="bg1"/>
                </a:solidFill>
              </a:rPr>
              <a:t>THẢO LUẬN</a:t>
            </a:r>
            <a:endParaRPr lang="en-US" sz="2400" b="1">
              <a:solidFill>
                <a:schemeClr val="bg1"/>
              </a:solidFill>
            </a:endParaRPr>
          </a:p>
        </p:txBody>
      </p:sp>
      <p:pic>
        <p:nvPicPr>
          <p:cNvPr id="17" name="Graphic 13">
            <a:extLst>
              <a:ext uri="{FF2B5EF4-FFF2-40B4-BE49-F238E27FC236}">
                <a16:creationId xmlns:a16="http://schemas.microsoft.com/office/drawing/2014/main" id="{F04B2743-4F8D-42C9-9828-F01FE22CA76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39499" y="1469074"/>
            <a:ext cx="1676978" cy="1676978"/>
          </a:xfrm>
          <a:prstGeom prst="rect">
            <a:avLst/>
          </a:prstGeom>
        </p:spPr>
      </p:pic>
      <p:pic>
        <p:nvPicPr>
          <p:cNvPr id="18"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47591" y="3563215"/>
            <a:ext cx="1393701" cy="805568"/>
          </a:xfrm>
          <a:prstGeom prst="rect">
            <a:avLst/>
          </a:prstGeom>
        </p:spPr>
      </p:pic>
      <p:sp>
        <p:nvSpPr>
          <p:cNvPr id="19" name="Content Placeholder 2">
            <a:extLst>
              <a:ext uri="{FF2B5EF4-FFF2-40B4-BE49-F238E27FC236}">
                <a16:creationId xmlns:a16="http://schemas.microsoft.com/office/drawing/2014/main" id="{796743E1-2DFC-4963-A6A7-EC3DF8425E5B}"/>
              </a:ext>
            </a:extLst>
          </p:cNvPr>
          <p:cNvSpPr txBox="1">
            <a:spLocks/>
          </p:cNvSpPr>
          <p:nvPr/>
        </p:nvSpPr>
        <p:spPr>
          <a:xfrm>
            <a:off x="3459808" y="2257190"/>
            <a:ext cx="5565466" cy="13060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US" b="1">
                <a:solidFill>
                  <a:schemeClr val="accent5">
                    <a:lumMod val="75000"/>
                  </a:schemeClr>
                </a:solidFill>
                <a:latin typeface="Arial" panose="020B0604020202020204" pitchFamily="34" charset="0"/>
                <a:cs typeface="Arial" panose="020B0604020202020204" pitchFamily="34" charset="0"/>
              </a:rPr>
              <a:t>Nhiệm vụ</a:t>
            </a:r>
            <a:r>
              <a:rPr lang="en-US" b="1" smtClean="0">
                <a:solidFill>
                  <a:schemeClr val="accent5">
                    <a:lumMod val="75000"/>
                  </a:schemeClr>
                </a:solidFill>
                <a:latin typeface="Arial" panose="020B0604020202020204" pitchFamily="34" charset="0"/>
                <a:cs typeface="Arial" panose="020B0604020202020204" pitchFamily="34" charset="0"/>
              </a:rPr>
              <a:t>: </a:t>
            </a:r>
            <a:endParaRPr lang="en-US" b="1" smtClean="0">
              <a:solidFill>
                <a:schemeClr val="accent5">
                  <a:lumMod val="75000"/>
                </a:schemeClr>
              </a:solidFill>
              <a:latin typeface="Arial" panose="020B0604020202020204" pitchFamily="34" charset="0"/>
              <a:cs typeface="Arial" panose="020B0604020202020204" pitchFamily="34" charset="0"/>
            </a:endParaRPr>
          </a:p>
          <a:p>
            <a:pPr marL="0" indent="0" algn="just">
              <a:lnSpc>
                <a:spcPct val="145000"/>
              </a:lnSpc>
              <a:spcBef>
                <a:spcPts val="600"/>
              </a:spcBef>
              <a:spcAft>
                <a:spcPts val="600"/>
              </a:spcAft>
            </a:pPr>
            <a:r>
              <a:rPr lang="en-US" smtClean="0">
                <a:solidFill>
                  <a:srgbClr val="002060"/>
                </a:solidFill>
                <a:latin typeface="Arial" panose="020B0604020202020204" pitchFamily="34" charset="0"/>
                <a:cs typeface="Arial" panose="020B0604020202020204" pitchFamily="34" charset="0"/>
              </a:rPr>
              <a:t>Trả lời các </a:t>
            </a:r>
            <a:r>
              <a:rPr lang="en-US" smtClean="0">
                <a:solidFill>
                  <a:srgbClr val="002060"/>
                </a:solidFill>
                <a:latin typeface="Arial" panose="020B0604020202020204" pitchFamily="34" charset="0"/>
                <a:cs typeface="Arial" panose="020B0604020202020204" pitchFamily="34" charset="0"/>
              </a:rPr>
              <a:t>câu </a:t>
            </a:r>
            <a:r>
              <a:rPr lang="en-US" smtClean="0">
                <a:solidFill>
                  <a:srgbClr val="002060"/>
                </a:solidFill>
                <a:latin typeface="Arial" panose="020B0604020202020204" pitchFamily="34" charset="0"/>
                <a:cs typeface="Arial" panose="020B0604020202020204" pitchFamily="34" charset="0"/>
              </a:rPr>
              <a:t>hỏi 1, 2 trong SGK</a:t>
            </a:r>
            <a:endParaRPr lang="en-US" smtClean="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490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8"/>
                                        </p:tgtEl>
                                      </p:cBhvr>
                                    </p:cmd>
                                  </p:childTnLst>
                                </p:cTn>
                              </p:par>
                            </p:childTnLst>
                          </p:cTn>
                        </p:par>
                      </p:childTnLst>
                    </p:cTn>
                  </p:par>
                </p:childTnLst>
              </p:cTn>
              <p:nextCondLst>
                <p:cond evt="onClick" delay="0">
                  <p:tgtEl>
                    <p:spTgt spid="18"/>
                  </p:tgtEl>
                </p:cond>
              </p:nextCondLst>
            </p:seq>
            <p:video>
              <p:cMediaNode vol="80000">
                <p:cTn id="22" fill="hold" display="0">
                  <p:stCondLst>
                    <p:cond delay="indefinite"/>
                  </p:stCondLst>
                </p:cTn>
                <p:tgtEl>
                  <p:spTgt spid="18"/>
                </p:tgtEl>
              </p:cMediaNode>
            </p:video>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Google Shape;200;p2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7" name="Google Shape;173;p19"/>
          <p:cNvSpPr txBox="1">
            <a:spLocks/>
          </p:cNvSpPr>
          <p:nvPr/>
        </p:nvSpPr>
        <p:spPr>
          <a:xfrm>
            <a:off x="147654" y="400000"/>
            <a:ext cx="73707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mtClean="0">
                <a:latin typeface="Arial" panose="020B0604020202020204" pitchFamily="34" charset="0"/>
                <a:cs typeface="Arial" panose="020B0604020202020204" pitchFamily="34" charset="0"/>
              </a:rPr>
              <a:t>III. Phân biệt các thiên thể</a:t>
            </a:r>
            <a:endParaRPr lang="en-US">
              <a:latin typeface="Arial" panose="020B0604020202020204" pitchFamily="34" charset="0"/>
              <a:cs typeface="Arial" panose="020B0604020202020204" pitchFamily="34" charset="0"/>
            </a:endParaRPr>
          </a:p>
        </p:txBody>
      </p:sp>
      <p:grpSp>
        <p:nvGrpSpPr>
          <p:cNvPr id="5" name="Group 4"/>
          <p:cNvGrpSpPr/>
          <p:nvPr/>
        </p:nvGrpSpPr>
        <p:grpSpPr>
          <a:xfrm>
            <a:off x="301472" y="1495417"/>
            <a:ext cx="8566507" cy="3016417"/>
            <a:chOff x="403787" y="1495417"/>
            <a:chExt cx="8566507" cy="3016417"/>
          </a:xfrm>
        </p:grpSpPr>
        <p:pic>
          <p:nvPicPr>
            <p:cNvPr id="3" name="Picture 2"/>
            <p:cNvPicPr>
              <a:picLocks noChangeAspect="1"/>
            </p:cNvPicPr>
            <p:nvPr/>
          </p:nvPicPr>
          <p:blipFill>
            <a:blip r:embed="rId3"/>
            <a:stretch>
              <a:fillRect/>
            </a:stretch>
          </p:blipFill>
          <p:spPr>
            <a:xfrm>
              <a:off x="4187118" y="1495417"/>
              <a:ext cx="4783176" cy="3016417"/>
            </a:xfrm>
            <a:prstGeom prst="rect">
              <a:avLst/>
            </a:prstGeom>
          </p:spPr>
        </p:pic>
        <p:sp>
          <p:nvSpPr>
            <p:cNvPr id="11" name="Content Placeholder 2">
              <a:extLst>
                <a:ext uri="{FF2B5EF4-FFF2-40B4-BE49-F238E27FC236}">
                  <a16:creationId xmlns:a16="http://schemas.microsoft.com/office/drawing/2014/main" id="{796743E1-2DFC-4963-A6A7-EC3DF8425E5B}"/>
                </a:ext>
              </a:extLst>
            </p:cNvPr>
            <p:cNvSpPr txBox="1">
              <a:spLocks/>
            </p:cNvSpPr>
            <p:nvPr/>
          </p:nvSpPr>
          <p:spPr>
            <a:xfrm>
              <a:off x="403787" y="2254361"/>
              <a:ext cx="3277876" cy="180028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Hãy mô tả điều mà em có thể quan sát được trên bầu trời vào ban đêm.</a:t>
              </a:r>
              <a:endParaRPr lang="en-US" sz="2200" smtClean="0">
                <a:solidFill>
                  <a:srgbClr val="00206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7" name="Google Shape;207;p2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6" name="Content Placeholder 2">
            <a:extLst>
              <a:ext uri="{FF2B5EF4-FFF2-40B4-BE49-F238E27FC236}">
                <a16:creationId xmlns:a16="http://schemas.microsoft.com/office/drawing/2014/main" id="{796743E1-2DFC-4963-A6A7-EC3DF8425E5B}"/>
              </a:ext>
            </a:extLst>
          </p:cNvPr>
          <p:cNvSpPr txBox="1">
            <a:spLocks/>
          </p:cNvSpPr>
          <p:nvPr/>
        </p:nvSpPr>
        <p:spPr>
          <a:xfrm>
            <a:off x="301472" y="298135"/>
            <a:ext cx="8659678" cy="6813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GB" sz="2200" smtClean="0">
                <a:solidFill>
                  <a:schemeClr val="bg1"/>
                </a:solidFill>
                <a:latin typeface="Arial" panose="020B0604020202020204" pitchFamily="34" charset="0"/>
                <a:cs typeface="Arial" panose="020B0604020202020204" pitchFamily="34" charset="0"/>
              </a:rPr>
              <a:t>Thiên thể tự phát sáng và thiên thể không tự phát sáng</a:t>
            </a:r>
            <a:endParaRPr lang="en-US" sz="2200" smtClean="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96743E1-2DFC-4963-A6A7-EC3DF8425E5B}"/>
              </a:ext>
            </a:extLst>
          </p:cNvPr>
          <p:cNvSpPr txBox="1">
            <a:spLocks/>
          </p:cNvSpPr>
          <p:nvPr/>
        </p:nvSpPr>
        <p:spPr>
          <a:xfrm>
            <a:off x="4565855" y="1592552"/>
            <a:ext cx="4247149" cy="10639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00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Hành tinh, vệ tinh là thiên thể không tự phát sáng </a:t>
            </a:r>
            <a:endParaRPr lang="en-US" sz="2200" smtClean="0">
              <a:solidFill>
                <a:srgbClr val="002060"/>
              </a:solidFill>
              <a:latin typeface="Arial" panose="020B0604020202020204" pitchFamily="34" charset="0"/>
              <a:cs typeface="Arial" panose="020B0604020202020204" pitchFamily="34" charset="0"/>
            </a:endParaRPr>
          </a:p>
        </p:txBody>
      </p:sp>
      <p:pic>
        <p:nvPicPr>
          <p:cNvPr id="3074" name="Picture 2" descr="https://encrypted-tbn0.gstatic.com/images?q=tbn:ANd9GcQ_uVGxR38vdgWiFYeS1JLEsj8wCgjengmVaumHwXw4HTpNd6AK4kBwtZdyeqcUci9-YTI&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76" y="2168409"/>
            <a:ext cx="1791832" cy="1848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4060" y="3973115"/>
            <a:ext cx="1249060" cy="524695"/>
          </a:xfrm>
          <a:prstGeom prst="rect">
            <a:avLst/>
          </a:prstGeom>
        </p:spPr>
        <p:txBody>
          <a:bodyPr wrap="non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Mặt Trời</a:t>
            </a:r>
          </a:p>
        </p:txBody>
      </p:sp>
      <p:sp>
        <p:nvSpPr>
          <p:cNvPr id="12" name="Content Placeholder 2">
            <a:extLst>
              <a:ext uri="{FF2B5EF4-FFF2-40B4-BE49-F238E27FC236}">
                <a16:creationId xmlns:a16="http://schemas.microsoft.com/office/drawing/2014/main" id="{796743E1-2DFC-4963-A6A7-EC3DF8425E5B}"/>
              </a:ext>
            </a:extLst>
          </p:cNvPr>
          <p:cNvSpPr txBox="1">
            <a:spLocks/>
          </p:cNvSpPr>
          <p:nvPr/>
        </p:nvSpPr>
        <p:spPr>
          <a:xfrm>
            <a:off x="50619" y="1419120"/>
            <a:ext cx="3801979" cy="7054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Sao là thiên thể tự phát sáng </a:t>
            </a:r>
            <a:endParaRPr lang="en-US" sz="2200" smtClean="0">
              <a:solidFill>
                <a:srgbClr val="002060"/>
              </a:solidFill>
              <a:latin typeface="Arial" panose="020B0604020202020204" pitchFamily="34" charset="0"/>
              <a:cs typeface="Arial" panose="020B0604020202020204" pitchFamily="34" charset="0"/>
            </a:endParaRPr>
          </a:p>
        </p:txBody>
      </p:sp>
      <p:pic>
        <p:nvPicPr>
          <p:cNvPr id="3078" name="Picture 6" descr="https://encrypted-tbn0.gstatic.com/images?q=tbn:ANd9GcRuFyvXVu2QmdqK-0XSQ5NJcZ_vtbpl1g-965GJgKfGkBjdahG8N7MS85KpqW0iwzJLqOE&amp;usqp=C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608" y="2567510"/>
            <a:ext cx="1561388" cy="150002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06427" y="4124837"/>
            <a:ext cx="1189749" cy="524695"/>
          </a:xfrm>
          <a:prstGeom prst="rect">
            <a:avLst/>
          </a:prstGeom>
        </p:spPr>
        <p:txBody>
          <a:bodyPr wrap="none">
            <a:spAutoFit/>
          </a:body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Trái Đất</a:t>
            </a:r>
            <a:endParaRPr lang="en-US" sz="220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6799340" y="2618048"/>
            <a:ext cx="1664443" cy="1398949"/>
          </a:xfrm>
          <a:prstGeom prst="rect">
            <a:avLst/>
          </a:prstGeom>
        </p:spPr>
      </p:pic>
      <p:sp>
        <p:nvSpPr>
          <p:cNvPr id="16" name="Rectangle 15"/>
          <p:cNvSpPr/>
          <p:nvPr/>
        </p:nvSpPr>
        <p:spPr>
          <a:xfrm>
            <a:off x="6626285" y="4064333"/>
            <a:ext cx="1837498" cy="583237"/>
          </a:xfrm>
          <a:prstGeom prst="rect">
            <a:avLst/>
          </a:prstGeom>
        </p:spPr>
        <p:txBody>
          <a:bodyPr wrap="squar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Mặt </a:t>
            </a:r>
            <a:r>
              <a:rPr lang="en-US" sz="2200" smtClean="0">
                <a:solidFill>
                  <a:srgbClr val="002060"/>
                </a:solidFill>
                <a:latin typeface="Arial" panose="020B0604020202020204" pitchFamily="34" charset="0"/>
                <a:cs typeface="Arial" panose="020B0604020202020204" pitchFamily="34" charset="0"/>
              </a:rPr>
              <a:t>Trăng</a:t>
            </a:r>
            <a:endParaRPr lang="en-US" sz="220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grpSp>
        <p:nvGrpSpPr>
          <p:cNvPr id="8" name="Group 7"/>
          <p:cNvGrpSpPr/>
          <p:nvPr/>
        </p:nvGrpSpPr>
        <p:grpSpPr>
          <a:xfrm>
            <a:off x="960832" y="1624240"/>
            <a:ext cx="2949431" cy="2632938"/>
            <a:chOff x="960832" y="1624240"/>
            <a:chExt cx="2949431" cy="2632938"/>
          </a:xfrm>
        </p:grpSpPr>
        <p:pic>
          <p:nvPicPr>
            <p:cNvPr id="4" name="Picture 3"/>
            <p:cNvPicPr>
              <a:picLocks noChangeAspect="1"/>
            </p:cNvPicPr>
            <p:nvPr/>
          </p:nvPicPr>
          <p:blipFill>
            <a:blip r:embed="rId2"/>
            <a:stretch>
              <a:fillRect/>
            </a:stretch>
          </p:blipFill>
          <p:spPr>
            <a:xfrm>
              <a:off x="960832" y="1624240"/>
              <a:ext cx="2949431" cy="1979056"/>
            </a:xfrm>
            <a:prstGeom prst="rect">
              <a:avLst/>
            </a:prstGeom>
          </p:spPr>
        </p:pic>
        <p:sp>
          <p:nvSpPr>
            <p:cNvPr id="6" name="Rectangle 5"/>
            <p:cNvSpPr/>
            <p:nvPr/>
          </p:nvSpPr>
          <p:spPr>
            <a:xfrm>
              <a:off x="1708809" y="3732483"/>
              <a:ext cx="1282723" cy="524695"/>
            </a:xfrm>
            <a:prstGeom prst="rect">
              <a:avLst/>
            </a:prstGeom>
          </p:spPr>
          <p:txBody>
            <a:bodyPr wrap="none">
              <a:spAutoFit/>
            </a:body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Sao chổi</a:t>
              </a:r>
              <a:endParaRPr lang="en-US" sz="2200">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5358814" y="1616994"/>
            <a:ext cx="2967038" cy="2597912"/>
            <a:chOff x="5358814" y="1616994"/>
            <a:chExt cx="2967038" cy="2597912"/>
          </a:xfrm>
        </p:grpSpPr>
        <p:pic>
          <p:nvPicPr>
            <p:cNvPr id="5" name="Picture 4"/>
            <p:cNvPicPr>
              <a:picLocks noChangeAspect="1"/>
            </p:cNvPicPr>
            <p:nvPr/>
          </p:nvPicPr>
          <p:blipFill>
            <a:blip r:embed="rId3"/>
            <a:stretch>
              <a:fillRect/>
            </a:stretch>
          </p:blipFill>
          <p:spPr>
            <a:xfrm>
              <a:off x="5358814" y="1616994"/>
              <a:ext cx="2967038" cy="1986302"/>
            </a:xfrm>
            <a:prstGeom prst="rect">
              <a:avLst/>
            </a:prstGeom>
          </p:spPr>
        </p:pic>
        <p:sp>
          <p:nvSpPr>
            <p:cNvPr id="7" name="Rectangle 6"/>
            <p:cNvSpPr/>
            <p:nvPr/>
          </p:nvSpPr>
          <p:spPr>
            <a:xfrm>
              <a:off x="5511680" y="3631669"/>
              <a:ext cx="2661306" cy="583237"/>
            </a:xfrm>
            <a:prstGeom prst="rect">
              <a:avLst/>
            </a:prstGeom>
          </p:spPr>
          <p:txBody>
            <a:bodyPr wrap="none">
              <a:spAutoFit/>
            </a:body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Chòm sao Gấu Lớn</a:t>
              </a:r>
              <a:endParaRPr lang="en-US" sz="220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62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21" name="Google Shape;221;p2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sp>
        <p:nvSpPr>
          <p:cNvPr id="13" name="Google Shape;173;p19"/>
          <p:cNvSpPr txBox="1">
            <a:spLocks/>
          </p:cNvSpPr>
          <p:nvPr/>
        </p:nvSpPr>
        <p:spPr>
          <a:xfrm>
            <a:off x="301472" y="219526"/>
            <a:ext cx="2694391" cy="622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mtClean="0">
                <a:latin typeface="Arial" panose="020B0604020202020204" pitchFamily="34" charset="0"/>
                <a:cs typeface="Arial" panose="020B0604020202020204" pitchFamily="34" charset="0"/>
              </a:rPr>
              <a:t>LUYỆN TẬP</a:t>
            </a:r>
            <a:endParaRPr lang="en-US">
              <a:latin typeface="Arial" panose="020B0604020202020204" pitchFamily="34" charset="0"/>
              <a:cs typeface="Arial" panose="020B0604020202020204" pitchFamily="34" charset="0"/>
            </a:endParaRPr>
          </a:p>
        </p:txBody>
      </p:sp>
      <p:sp>
        <p:nvSpPr>
          <p:cNvPr id="4" name="Rectangle 3"/>
          <p:cNvSpPr/>
          <p:nvPr/>
        </p:nvSpPr>
        <p:spPr>
          <a:xfrm>
            <a:off x="301472" y="969116"/>
            <a:ext cx="8818466" cy="400110"/>
          </a:xfrm>
          <a:prstGeom prst="rect">
            <a:avLst/>
          </a:prstGeom>
        </p:spPr>
        <p:txBody>
          <a:bodyPr wrap="square">
            <a:spAutoFit/>
          </a:bodyPr>
          <a:lstStyle/>
          <a:p>
            <a:r>
              <a:rPr lang="fr-FR" sz="2000" b="1" smtClean="0">
                <a:latin typeface="Arial" panose="020B0604020202020204" pitchFamily="34" charset="0"/>
                <a:ea typeface="Calibri" panose="020F0502020204030204" pitchFamily="34" charset="0"/>
                <a:cs typeface="Arial" panose="020B0604020202020204" pitchFamily="34" charset="0"/>
              </a:rPr>
              <a:t>Câu 1: </a:t>
            </a:r>
            <a:r>
              <a:rPr lang="fr-FR" sz="2000" smtClean="0">
                <a:latin typeface="Arial" panose="020B0604020202020204" pitchFamily="34" charset="0"/>
                <a:ea typeface="Calibri" panose="020F0502020204030204" pitchFamily="34" charset="0"/>
                <a:cs typeface="Arial" panose="020B0604020202020204" pitchFamily="34" charset="0"/>
              </a:rPr>
              <a:t>Hãy khoanh vào từ </a:t>
            </a:r>
            <a:r>
              <a:rPr lang="fr-FR" sz="2000" b="1" smtClean="0">
                <a:latin typeface="Arial" panose="020B0604020202020204" pitchFamily="34" charset="0"/>
                <a:ea typeface="Calibri" panose="020F0502020204030204" pitchFamily="34" charset="0"/>
                <a:cs typeface="Arial" panose="020B0604020202020204" pitchFamily="34" charset="0"/>
              </a:rPr>
              <a:t>Đúng</a:t>
            </a:r>
            <a:r>
              <a:rPr lang="fr-FR" sz="2000" smtClean="0">
                <a:latin typeface="Arial" panose="020B0604020202020204" pitchFamily="34" charset="0"/>
                <a:ea typeface="Calibri" panose="020F0502020204030204" pitchFamily="34" charset="0"/>
                <a:cs typeface="Arial" panose="020B0604020202020204" pitchFamily="34" charset="0"/>
              </a:rPr>
              <a:t> hoặc </a:t>
            </a:r>
            <a:r>
              <a:rPr lang="fr-FR" sz="2000" b="1">
                <a:latin typeface="Arial" panose="020B0604020202020204" pitchFamily="34" charset="0"/>
                <a:ea typeface="Calibri" panose="020F0502020204030204" pitchFamily="34" charset="0"/>
                <a:cs typeface="Arial" panose="020B0604020202020204" pitchFamily="34" charset="0"/>
              </a:rPr>
              <a:t>Sai</a:t>
            </a:r>
            <a:r>
              <a:rPr lang="fr-FR" sz="2000">
                <a:latin typeface="Arial" panose="020B0604020202020204" pitchFamily="34" charset="0"/>
                <a:ea typeface="Calibri" panose="020F0502020204030204" pitchFamily="34" charset="0"/>
                <a:cs typeface="Arial" panose="020B0604020202020204" pitchFamily="34" charset="0"/>
              </a:rPr>
              <a:t> </a:t>
            </a:r>
            <a:r>
              <a:rPr lang="fr-FR" sz="2000" smtClean="0">
                <a:latin typeface="Arial" panose="020B0604020202020204" pitchFamily="34" charset="0"/>
                <a:ea typeface="Calibri" panose="020F0502020204030204" pitchFamily="34" charset="0"/>
                <a:cs typeface="Arial" panose="020B0604020202020204" pitchFamily="34" charset="0"/>
              </a:rPr>
              <a:t>để </a:t>
            </a:r>
            <a:r>
              <a:rPr lang="fr-FR" sz="2000">
                <a:latin typeface="Arial" panose="020B0604020202020204" pitchFamily="34" charset="0"/>
                <a:ea typeface="Calibri" panose="020F0502020204030204" pitchFamily="34" charset="0"/>
                <a:cs typeface="Arial" panose="020B0604020202020204" pitchFamily="34" charset="0"/>
              </a:rPr>
              <a:t>đánh giá các câu dưới đây :</a:t>
            </a:r>
            <a:endParaRPr lang="en-US" sz="200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55721437"/>
              </p:ext>
            </p:extLst>
          </p:nvPr>
        </p:nvGraphicFramePr>
        <p:xfrm>
          <a:off x="301472" y="1496131"/>
          <a:ext cx="8306277" cy="3603410"/>
        </p:xfrm>
        <a:graphic>
          <a:graphicData uri="http://schemas.openxmlformats.org/drawingml/2006/table">
            <a:tbl>
              <a:tblPr firstRow="1" firstCol="1" bandRow="1">
                <a:tableStyleId>{21E4AEA4-8DFA-4A89-87EB-49C32662AFE0}</a:tableStyleId>
              </a:tblPr>
              <a:tblGrid>
                <a:gridCol w="450551">
                  <a:extLst>
                    <a:ext uri="{9D8B030D-6E8A-4147-A177-3AD203B41FA5}">
                      <a16:colId xmlns:a16="http://schemas.microsoft.com/office/drawing/2014/main" val="634792900"/>
                    </a:ext>
                  </a:extLst>
                </a:gridCol>
                <a:gridCol w="6047662">
                  <a:extLst>
                    <a:ext uri="{9D8B030D-6E8A-4147-A177-3AD203B41FA5}">
                      <a16:colId xmlns:a16="http://schemas.microsoft.com/office/drawing/2014/main" val="234116804"/>
                    </a:ext>
                  </a:extLst>
                </a:gridCol>
                <a:gridCol w="880103">
                  <a:extLst>
                    <a:ext uri="{9D8B030D-6E8A-4147-A177-3AD203B41FA5}">
                      <a16:colId xmlns:a16="http://schemas.microsoft.com/office/drawing/2014/main" val="4227143998"/>
                    </a:ext>
                  </a:extLst>
                </a:gridCol>
                <a:gridCol w="927961">
                  <a:extLst>
                    <a:ext uri="{9D8B030D-6E8A-4147-A177-3AD203B41FA5}">
                      <a16:colId xmlns:a16="http://schemas.microsoft.com/office/drawing/2014/main" val="74950864"/>
                    </a:ext>
                  </a:extLst>
                </a:gridCol>
              </a:tblGrid>
              <a:tr h="414890">
                <a:tc>
                  <a:txBody>
                    <a:bodyPr/>
                    <a:lstStyle/>
                    <a:p>
                      <a:pPr algn="just">
                        <a:lnSpc>
                          <a:spcPct val="120000"/>
                        </a:lnSpc>
                        <a:spcBef>
                          <a:spcPts val="600"/>
                        </a:spcBef>
                        <a:spcAft>
                          <a:spcPts val="600"/>
                        </a:spcAft>
                      </a:pPr>
                      <a:r>
                        <a:rPr lang="fr-FR"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a:effectLst/>
                        </a:rPr>
                        <a:t>Nói về chuyển động của mặt trời và thiên thể</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20000"/>
                        </a:lnSpc>
                        <a:spcBef>
                          <a:spcPts val="600"/>
                        </a:spcBef>
                        <a:spcAft>
                          <a:spcPts val="600"/>
                        </a:spcAft>
                      </a:pPr>
                      <a:r>
                        <a:rPr lang="fr-FR" sz="1800">
                          <a:effectLst/>
                        </a:rPr>
                        <a:t>Đánh </a:t>
                      </a:r>
                      <a:r>
                        <a:rPr lang="fr-FR" sz="1800" smtClean="0">
                          <a:effectLst/>
                        </a:rPr>
                        <a:t>giá</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25347099"/>
                  </a:ext>
                </a:extLst>
              </a:tr>
              <a:tr h="471748">
                <a:tc>
                  <a:txBody>
                    <a:bodyPr/>
                    <a:lstStyle/>
                    <a:p>
                      <a:pPr algn="ctr">
                        <a:lnSpc>
                          <a:spcPct val="120000"/>
                        </a:lnSpc>
                        <a:spcBef>
                          <a:spcPts val="600"/>
                        </a:spcBef>
                        <a:spcAft>
                          <a:spcPts val="600"/>
                        </a:spcAft>
                      </a:pPr>
                      <a:r>
                        <a:rPr lang="fr-FR" sz="18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Mặt trời là một ngôi sao quay quanh Trái Đất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smtClean="0">
                          <a:effectLst/>
                        </a:rPr>
                        <a:t>Sai</a:t>
                      </a:r>
                      <a:r>
                        <a:rPr lang="fr-FR" sz="1800" b="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7568288"/>
                  </a:ext>
                </a:extLst>
              </a:tr>
              <a:tr h="1358386">
                <a:tc>
                  <a:txBody>
                    <a:bodyPr/>
                    <a:lstStyle/>
                    <a:p>
                      <a:pPr algn="ctr">
                        <a:lnSpc>
                          <a:spcPct val="120000"/>
                        </a:lnSpc>
                        <a:spcBef>
                          <a:spcPts val="600"/>
                        </a:spcBef>
                        <a:spcAft>
                          <a:spcPts val="600"/>
                        </a:spcAft>
                      </a:pPr>
                      <a:r>
                        <a:rPr lang="fr-FR" sz="18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Hằng ngày ta nhìn thấy mặt trời mọc ở </a:t>
                      </a:r>
                      <a:r>
                        <a:rPr lang="fr-FR" sz="1800">
                          <a:effectLst/>
                        </a:rPr>
                        <a:t>phương </a:t>
                      </a:r>
                      <a:r>
                        <a:rPr lang="fr-FR" sz="1800" smtClean="0">
                          <a:effectLst/>
                        </a:rPr>
                        <a:t>Đông </a:t>
                      </a:r>
                      <a:r>
                        <a:rPr lang="fr-FR" sz="1800">
                          <a:effectLst/>
                        </a:rPr>
                        <a:t>và lặn ở phương Tân vì trái đất quay quanh mặt trời và tự quay quanh trục của nó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smtClean="0">
                          <a:effectLst/>
                        </a:rPr>
                        <a:t>Sai</a:t>
                      </a:r>
                      <a:r>
                        <a:rPr lang="fr-FR" sz="1800" b="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1826061"/>
                  </a:ext>
                </a:extLst>
              </a:tr>
              <a:tr h="886638">
                <a:tc>
                  <a:txBody>
                    <a:bodyPr/>
                    <a:lstStyle/>
                    <a:p>
                      <a:pPr algn="ctr">
                        <a:lnSpc>
                          <a:spcPct val="120000"/>
                        </a:lnSpc>
                        <a:spcBef>
                          <a:spcPts val="600"/>
                        </a:spcBef>
                        <a:spcAft>
                          <a:spcPts val="600"/>
                        </a:spcAft>
                      </a:pPr>
                      <a:r>
                        <a:rPr lang="fr-FR" sz="1800">
                          <a:effectLst/>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Các hành trình quay quanh Mặt trời đều gọi là các sao, chẳng hạn : sao Kum, sao Hỏa, sao Thủy, sao Thổ</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smtClean="0">
                          <a:effectLst/>
                        </a:rPr>
                        <a:t>Sai</a:t>
                      </a:r>
                      <a:r>
                        <a:rPr lang="fr-FR" sz="1800" b="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9759522"/>
                  </a:ext>
                </a:extLst>
              </a:tr>
              <a:tr h="471748">
                <a:tc>
                  <a:txBody>
                    <a:bodyPr/>
                    <a:lstStyle/>
                    <a:p>
                      <a:pPr algn="ctr">
                        <a:lnSpc>
                          <a:spcPct val="120000"/>
                        </a:lnSpc>
                        <a:spcBef>
                          <a:spcPts val="600"/>
                        </a:spcBef>
                        <a:spcAft>
                          <a:spcPts val="600"/>
                        </a:spcAft>
                      </a:pPr>
                      <a:r>
                        <a:rPr lang="fr-FR"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Mặt trăng là vệ tinh tự nhiên của Mặt Trời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r>
                        <a:rPr lang="fr-FR" sz="1800" b="0" baseline="0" smtClean="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Sai</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9615455"/>
                  </a:ext>
                </a:extLst>
              </a:tr>
            </a:tbl>
          </a:graphicData>
        </a:graphic>
      </p:graphicFrame>
      <p:sp>
        <p:nvSpPr>
          <p:cNvPr id="8" name="Oval 7"/>
          <p:cNvSpPr/>
          <p:nvPr/>
        </p:nvSpPr>
        <p:spPr>
          <a:xfrm>
            <a:off x="7820525" y="3958391"/>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90083" y="2840636"/>
            <a:ext cx="749970" cy="540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20524" y="1957138"/>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34296" y="4664296"/>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3" name="Rectangle 2"/>
          <p:cNvSpPr/>
          <p:nvPr/>
        </p:nvSpPr>
        <p:spPr>
          <a:xfrm>
            <a:off x="661736" y="1046824"/>
            <a:ext cx="7736306" cy="904863"/>
          </a:xfrm>
          <a:prstGeom prst="rect">
            <a:avLst/>
          </a:prstGeom>
        </p:spPr>
        <p:txBody>
          <a:bodyPr wrap="square">
            <a:spAutoFit/>
          </a:bodyPr>
          <a:lstStyle/>
          <a:p>
            <a:pPr algn="just">
              <a:lnSpc>
                <a:spcPct val="120000"/>
              </a:lnSpc>
              <a:spcBef>
                <a:spcPts val="600"/>
              </a:spcBef>
              <a:spcAft>
                <a:spcPts val="600"/>
              </a:spcAft>
            </a:pPr>
            <a:r>
              <a:rPr lang="en-GB" sz="2200" b="1" smtClean="0">
                <a:latin typeface="Arial" panose="020B0604020202020204" pitchFamily="34" charset="0"/>
                <a:cs typeface="Arial" panose="020B0604020202020204" pitchFamily="34" charset="0"/>
              </a:rPr>
              <a:t>Câu 2: </a:t>
            </a:r>
            <a:r>
              <a:rPr lang="vi-VN" sz="2200" smtClean="0">
                <a:latin typeface="Arial" panose="020B0604020202020204" pitchFamily="34" charset="0"/>
                <a:cs typeface="Arial" panose="020B0604020202020204" pitchFamily="34" charset="0"/>
              </a:rPr>
              <a:t>Mặt </a:t>
            </a:r>
            <a:r>
              <a:rPr lang="vi-VN" sz="2200">
                <a:latin typeface="Arial" panose="020B0604020202020204" pitchFamily="34" charset="0"/>
                <a:cs typeface="Arial" panose="020B0604020202020204" pitchFamily="34" charset="0"/>
              </a:rPr>
              <a:t>Trời mọc ở hướng Đông vào buổi sáng và lặn ở hướng Tây vào buổi chiều vì:</a:t>
            </a:r>
            <a:endParaRPr lang="en-US" sz="2200">
              <a:latin typeface="Arial" panose="020B0604020202020204" pitchFamily="34" charset="0"/>
              <a:cs typeface="Arial" panose="020B0604020202020204" pitchFamily="34" charset="0"/>
            </a:endParaRPr>
          </a:p>
        </p:txBody>
      </p:sp>
      <p:sp>
        <p:nvSpPr>
          <p:cNvPr id="4" name="Rectangle 3"/>
          <p:cNvSpPr/>
          <p:nvPr/>
        </p:nvSpPr>
        <p:spPr>
          <a:xfrm>
            <a:off x="1239251" y="1951687"/>
            <a:ext cx="6845969" cy="2991588"/>
          </a:xfrm>
          <a:prstGeom prst="rect">
            <a:avLst/>
          </a:prstGeom>
        </p:spPr>
        <p:txBody>
          <a:bodyPr wrap="square">
            <a:spAutoFit/>
          </a:bodyPr>
          <a:lstStyle/>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A. Trái Đất quay quanh trục của nó theo chiều từ Tây sang Đông.</a:t>
            </a:r>
          </a:p>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B. Trái Đất quay quanh trục của nó theo chiều từ Đông sang Tây.</a:t>
            </a:r>
          </a:p>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C. Mặt Trời chuyển động quanh </a:t>
            </a:r>
            <a:r>
              <a:rPr lang="en-US" sz="2200">
                <a:solidFill>
                  <a:srgbClr val="0070C0"/>
                </a:solidFill>
                <a:latin typeface="Arial" panose="020B0604020202020204" pitchFamily="34" charset="0"/>
                <a:cs typeface="Arial" panose="020B0604020202020204" pitchFamily="34" charset="0"/>
              </a:rPr>
              <a:t>Trái </a:t>
            </a:r>
            <a:r>
              <a:rPr lang="en-US" sz="2200" smtClean="0">
                <a:solidFill>
                  <a:srgbClr val="0070C0"/>
                </a:solidFill>
                <a:latin typeface="Arial" panose="020B0604020202020204" pitchFamily="34" charset="0"/>
                <a:cs typeface="Arial" panose="020B0604020202020204" pitchFamily="34" charset="0"/>
              </a:rPr>
              <a:t>Đất.</a:t>
            </a:r>
            <a:endParaRPr lang="en-US" sz="2200">
              <a:solidFill>
                <a:srgbClr val="0070C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D. Trái Đất quay xung quanh Mặt Trời</a:t>
            </a:r>
            <a:r>
              <a:rPr lang="en-US" sz="2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17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4">
                                            <p:txEl>
                                              <p:pRg st="0" end="0"/>
                                            </p:txEl>
                                          </p:spTgt>
                                        </p:tgtEl>
                                        <p:attrNameLst>
                                          <p:attrName>style.color</p:attrName>
                                        </p:attrNameLst>
                                      </p:cBhvr>
                                      <p:to>
                                        <p:clrVal>
                                          <a:srgbClr val="FF0000"/>
                                        </p:clrVal>
                                      </p:to>
                                    </p:set>
                                    <p:set>
                                      <p:cBhvr>
                                        <p:cTn id="35" dur="500" fill="hold"/>
                                        <p:tgtEl>
                                          <p:spTgt spid="4">
                                            <p:txEl>
                                              <p:pRg st="0" end="0"/>
                                            </p:txEl>
                                          </p:spTgt>
                                        </p:tgtEl>
                                        <p:attrNameLst>
                                          <p:attrName>fillcolor</p:attrName>
                                        </p:attrNameLst>
                                      </p:cBhvr>
                                      <p:to>
                                        <p:clrVal>
                                          <a:srgbClr val="FF0000"/>
                                        </p:clrVal>
                                      </p:to>
                                    </p:set>
                                    <p:set>
                                      <p:cBhvr>
                                        <p:cTn id="36"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
        <p:nvSpPr>
          <p:cNvPr id="3" name="Rectangle 2"/>
          <p:cNvSpPr/>
          <p:nvPr/>
        </p:nvSpPr>
        <p:spPr>
          <a:xfrm>
            <a:off x="575822" y="1260178"/>
            <a:ext cx="7929154" cy="1006429"/>
          </a:xfrm>
          <a:prstGeom prst="rect">
            <a:avLst/>
          </a:prstGeom>
        </p:spPr>
        <p:txBody>
          <a:bodyPr wrap="square">
            <a:spAutoFit/>
          </a:bodyPr>
          <a:lstStyle/>
          <a:p>
            <a:pPr>
              <a:lnSpc>
                <a:spcPct val="135000"/>
              </a:lnSpc>
              <a:spcBef>
                <a:spcPts val="600"/>
              </a:spcBef>
              <a:spcAft>
                <a:spcPts val="600"/>
              </a:spcAft>
            </a:pPr>
            <a:r>
              <a:rPr lang="en-GB" sz="2200" b="1" smtClean="0">
                <a:latin typeface="Arial" panose="020B0604020202020204" pitchFamily="34" charset="0"/>
                <a:cs typeface="Arial" panose="020B0604020202020204" pitchFamily="34" charset="0"/>
              </a:rPr>
              <a:t>Câu 3: </a:t>
            </a:r>
            <a:r>
              <a:rPr lang="en-GB" sz="2200" smtClean="0">
                <a:latin typeface="Arial" panose="020B0604020202020204" pitchFamily="34" charset="0"/>
                <a:cs typeface="Arial" panose="020B0604020202020204" pitchFamily="34" charset="0"/>
              </a:rPr>
              <a:t>Hãy tính xem trong một năm (365 ngày) Trái Đất quay quanh trục của nó hết bao nhiêu giờ?</a:t>
            </a:r>
            <a:endParaRPr lang="vi-VN" sz="2200">
              <a:solidFill>
                <a:srgbClr val="0070C0"/>
              </a:solidFill>
              <a:latin typeface="Arial" panose="020B0604020202020204" pitchFamily="34" charset="0"/>
              <a:cs typeface="Arial" panose="020B0604020202020204" pitchFamily="34" charset="0"/>
            </a:endParaRPr>
          </a:p>
        </p:txBody>
      </p:sp>
      <p:sp>
        <p:nvSpPr>
          <p:cNvPr id="4" name="Rectangle 3"/>
          <p:cNvSpPr/>
          <p:nvPr/>
        </p:nvSpPr>
        <p:spPr>
          <a:xfrm>
            <a:off x="2401882" y="3292785"/>
            <a:ext cx="5410455" cy="430887"/>
          </a:xfrm>
          <a:prstGeom prst="rect">
            <a:avLst/>
          </a:prstGeom>
        </p:spPr>
        <p:txBody>
          <a:bodyPr wrap="none">
            <a:spAutoFit/>
          </a:bodyPr>
          <a:lstStyle/>
          <a:p>
            <a:r>
              <a:rPr lang="en-US" sz="2200">
                <a:latin typeface="Arial" panose="020B0604020202020204" pitchFamily="34" charset="0"/>
                <a:cs typeface="Arial" panose="020B0604020202020204" pitchFamily="34" charset="0"/>
              </a:rPr>
              <a:t>Trái Đất quay quanh trục của nó 8760 giờ</a:t>
            </a:r>
          </a:p>
        </p:txBody>
      </p:sp>
      <p:sp>
        <p:nvSpPr>
          <p:cNvPr id="5" name="Striped Right Arrow 4"/>
          <p:cNvSpPr/>
          <p:nvPr/>
        </p:nvSpPr>
        <p:spPr>
          <a:xfrm>
            <a:off x="1410789" y="3214787"/>
            <a:ext cx="809897" cy="586884"/>
          </a:xfrm>
          <a:prstGeom prst="strip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9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sp>
        <p:nvSpPr>
          <p:cNvPr id="5" name="Google Shape;173;p19"/>
          <p:cNvSpPr txBox="1">
            <a:spLocks/>
          </p:cNvSpPr>
          <p:nvPr/>
        </p:nvSpPr>
        <p:spPr>
          <a:xfrm>
            <a:off x="1818826" y="559161"/>
            <a:ext cx="2694391" cy="622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mtClean="0">
                <a:latin typeface="Arial" panose="020B0604020202020204" pitchFamily="34" charset="0"/>
                <a:cs typeface="Arial" panose="020B0604020202020204" pitchFamily="34" charset="0"/>
              </a:rPr>
              <a:t>VẬN DỤNG</a:t>
            </a:r>
            <a:endParaRPr lang="en-US">
              <a:latin typeface="Arial" panose="020B0604020202020204" pitchFamily="34" charset="0"/>
              <a:cs typeface="Arial" panose="020B0604020202020204" pitchFamily="34" charset="0"/>
            </a:endParaRPr>
          </a:p>
        </p:txBody>
      </p:sp>
      <p:sp>
        <p:nvSpPr>
          <p:cNvPr id="6" name="Rectangle 5"/>
          <p:cNvSpPr/>
          <p:nvPr/>
        </p:nvSpPr>
        <p:spPr>
          <a:xfrm>
            <a:off x="1162594" y="1898298"/>
            <a:ext cx="7289075" cy="2123658"/>
          </a:xfrm>
          <a:prstGeom prst="rect">
            <a:avLst/>
          </a:prstGeom>
        </p:spPr>
        <p:txBody>
          <a:bodyPr wrap="square">
            <a:spAutoFit/>
          </a:bodyPr>
          <a:lstStyle/>
          <a:p>
            <a:pPr algn="just">
              <a:lnSpc>
                <a:spcPct val="120000"/>
              </a:lnSpc>
              <a:spcBef>
                <a:spcPts val="600"/>
              </a:spcBef>
              <a:spcAft>
                <a:spcPts val="600"/>
              </a:spcAft>
            </a:pP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Với </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một chiếc ghế quay mượn ở </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văn </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ph</a:t>
            </a:r>
            <a:r>
              <a:rPr lang="en-GB" sz="2200">
                <a:solidFill>
                  <a:schemeClr val="accent1"/>
                </a:solidFill>
                <a:latin typeface="Arial" panose="020B0604020202020204" pitchFamily="34" charset="0"/>
                <a:ea typeface="Calibri" panose="020F0502020204030204" pitchFamily="34" charset="0"/>
                <a:cs typeface="Arial" panose="020B0604020202020204" pitchFamily="34" charset="0"/>
              </a:rPr>
              <a:t>ò</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ng </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nhà </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trư</a:t>
            </a:r>
            <a:r>
              <a:rPr lang="en-GB" sz="2200" smtClean="0">
                <a:solidFill>
                  <a:schemeClr val="accent1"/>
                </a:solidFill>
                <a:latin typeface="Arial" panose="020B0604020202020204" pitchFamily="34" charset="0"/>
                <a:ea typeface="Calibri" panose="020F0502020204030204" pitchFamily="34" charset="0"/>
                <a:cs typeface="Arial" panose="020B0604020202020204" pitchFamily="34" charset="0"/>
              </a:rPr>
              <a:t>ờ</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ng</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 hãy thiết kế một hoạt động đóng vai nhằm chứng minh chuyển động người ta nhìn thấy được của Mặt Trời, của các sao không phải chuyển động thực, chuyển động quay của Trái Đất mới là chuyển động thực.</a:t>
            </a:r>
            <a:endParaRPr lang="en-US" sz="220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NHIỆM VỤ </a:t>
            </a:r>
            <a:r>
              <a:rPr lang="en" smtClean="0">
                <a:latin typeface="+mn-lt"/>
              </a:rPr>
              <a:t>VỀ</a:t>
            </a:r>
            <a:r>
              <a:rPr lang="en" smtClean="0"/>
              <a:t> NHÀ</a:t>
            </a:r>
            <a:endParaRPr/>
          </a:p>
        </p:txBody>
      </p:sp>
      <p:sp>
        <p:nvSpPr>
          <p:cNvPr id="248" name="Google Shape;248;p2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sp>
        <p:nvSpPr>
          <p:cNvPr id="7" name="Content Placeholder 2">
            <a:extLst>
              <a:ext uri="{FF2B5EF4-FFF2-40B4-BE49-F238E27FC236}">
                <a16:creationId xmlns:a16="http://schemas.microsoft.com/office/drawing/2014/main" id="{796743E1-2DFC-4963-A6A7-EC3DF8425E5B}"/>
              </a:ext>
            </a:extLst>
          </p:cNvPr>
          <p:cNvSpPr txBox="1">
            <a:spLocks/>
          </p:cNvSpPr>
          <p:nvPr/>
        </p:nvSpPr>
        <p:spPr>
          <a:xfrm>
            <a:off x="2956299" y="2037194"/>
            <a:ext cx="5885894" cy="20384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35000"/>
              </a:lnSpc>
              <a:spcBef>
                <a:spcPts val="600"/>
              </a:spcBef>
              <a:spcAft>
                <a:spcPts val="600"/>
              </a:spcAft>
            </a:pPr>
            <a:r>
              <a:rPr lang="en-US" b="1" smtClean="0">
                <a:solidFill>
                  <a:schemeClr val="accent5">
                    <a:lumMod val="75000"/>
                  </a:schemeClr>
                </a:solidFill>
                <a:latin typeface="Arial" panose="020B0604020202020204" pitchFamily="34" charset="0"/>
                <a:cs typeface="Arial" panose="020B0604020202020204" pitchFamily="34" charset="0"/>
              </a:rPr>
              <a:t>1. Nhiệm </a:t>
            </a:r>
            <a:r>
              <a:rPr lang="en-US" b="1">
                <a:solidFill>
                  <a:schemeClr val="accent5">
                    <a:lumMod val="75000"/>
                  </a:schemeClr>
                </a:solidFill>
                <a:latin typeface="Arial" panose="020B0604020202020204" pitchFamily="34" charset="0"/>
                <a:cs typeface="Arial" panose="020B0604020202020204" pitchFamily="34" charset="0"/>
              </a:rPr>
              <a:t>vụ: </a:t>
            </a:r>
          </a:p>
          <a:p>
            <a:pPr marL="0" indent="0" algn="just">
              <a:lnSpc>
                <a:spcPct val="135000"/>
              </a:lnSpc>
              <a:spcBef>
                <a:spcPts val="600"/>
              </a:spcBef>
              <a:spcAft>
                <a:spcPts val="600"/>
              </a:spcAft>
            </a:pPr>
            <a:r>
              <a:rPr lang="en-US" smtClean="0">
                <a:solidFill>
                  <a:schemeClr val="tx1"/>
                </a:solidFill>
                <a:latin typeface="Arial" panose="020B0604020202020204" pitchFamily="34" charset="0"/>
                <a:cs typeface="Arial" panose="020B0604020202020204" pitchFamily="34" charset="0"/>
              </a:rPr>
              <a:t>Tự chế tạo một đồng hồ mặt trời đơn giản</a:t>
            </a:r>
          </a:p>
          <a:p>
            <a:pPr marL="0" indent="0" algn="just">
              <a:lnSpc>
                <a:spcPct val="135000"/>
              </a:lnSpc>
              <a:spcBef>
                <a:spcPts val="600"/>
              </a:spcBef>
              <a:spcAft>
                <a:spcPts val="600"/>
              </a:spcAft>
            </a:pPr>
            <a:r>
              <a:rPr lang="en-GB" b="1" smtClean="0">
                <a:solidFill>
                  <a:schemeClr val="accent5">
                    <a:lumMod val="75000"/>
                  </a:schemeClr>
                </a:solidFill>
                <a:latin typeface="Arial" panose="020B0604020202020204" pitchFamily="34" charset="0"/>
                <a:cs typeface="Arial" panose="020B0604020202020204" pitchFamily="34" charset="0"/>
              </a:rPr>
              <a:t>2. Tham khảo:  </a:t>
            </a:r>
            <a:r>
              <a:rPr lang="en-GB" smtClean="0">
                <a:solidFill>
                  <a:schemeClr val="tx1"/>
                </a:solidFill>
                <a:latin typeface="Arial" panose="020B0604020202020204" pitchFamily="34" charset="0"/>
                <a:cs typeface="Arial" panose="020B0604020202020204" pitchFamily="34" charset="0"/>
              </a:rPr>
              <a:t>SGK trang 215</a:t>
            </a:r>
            <a:endParaRPr lang="en-US">
              <a:solidFill>
                <a:schemeClr val="tx1"/>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C03D23B8-42A7-4DE8-AFA6-A3C0D0B8B97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5632" y="2037194"/>
            <a:ext cx="1994992" cy="19949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898681" y="410431"/>
            <a:ext cx="5237424" cy="491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Arial" panose="020B0604020202020204" pitchFamily="34" charset="0"/>
                <a:cs typeface="Arial" panose="020B0604020202020204" pitchFamily="34" charset="0"/>
              </a:rPr>
              <a:t>Chúng ta đang ở đâu trong vũ trụ?</a:t>
            </a:r>
            <a:endParaRPr>
              <a:latin typeface="Arial" panose="020B0604020202020204" pitchFamily="34" charset="0"/>
              <a:cs typeface="Arial" panose="020B0604020202020204" pitchFamily="34" charset="0"/>
            </a:endParaRPr>
          </a:p>
        </p:txBody>
      </p:sp>
      <p:sp>
        <p:nvSpPr>
          <p:cNvPr id="105" name="Google Shape;105;p1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pic>
        <p:nvPicPr>
          <p:cNvPr id="5" name="Picture 4"/>
          <p:cNvPicPr>
            <a:picLocks noChangeAspect="1"/>
          </p:cNvPicPr>
          <p:nvPr/>
        </p:nvPicPr>
        <p:blipFill>
          <a:blip r:embed="rId3"/>
          <a:stretch>
            <a:fillRect/>
          </a:stretch>
        </p:blipFill>
        <p:spPr>
          <a:xfrm>
            <a:off x="2047882" y="1553462"/>
            <a:ext cx="5267317" cy="3069532"/>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6" name="TextBox 5"/>
          <p:cNvSpPr txBox="1"/>
          <p:nvPr/>
        </p:nvSpPr>
        <p:spPr>
          <a:xfrm>
            <a:off x="1684421" y="1419727"/>
            <a:ext cx="5715000" cy="2169825"/>
          </a:xfrm>
          <a:prstGeom prst="rect">
            <a:avLst/>
          </a:prstGeom>
          <a:noFill/>
        </p:spPr>
        <p:txBody>
          <a:bodyPr wrap="square" rtlCol="0">
            <a:spAutoFit/>
          </a:bodyPr>
          <a:lstStyle/>
          <a:p>
            <a:pPr algn="ctr">
              <a:lnSpc>
                <a:spcPct val="135000"/>
              </a:lnSpc>
            </a:pPr>
            <a:r>
              <a:rPr lang="en-GB" sz="5000" b="1" smtClean="0">
                <a:ln w="6600">
                  <a:solidFill>
                    <a:schemeClr val="accent2"/>
                  </a:solidFill>
                  <a:prstDash val="solid"/>
                </a:ln>
                <a:solidFill>
                  <a:srgbClr val="FFFFFF"/>
                </a:solidFill>
                <a:effectLst>
                  <a:outerShdw dist="38100" dir="2700000" algn="tl" rotWithShape="0">
                    <a:schemeClr val="accent2"/>
                  </a:outerShdw>
                </a:effectLst>
              </a:rPr>
              <a:t>CẢM ƠN CÁC EM ĐÃ LẮNG NGHE!</a:t>
            </a:r>
            <a:endParaRPr lang="en-US" sz="50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806114" y="1576136"/>
            <a:ext cx="7483643" cy="2326055"/>
          </a:xfrm>
          <a:prstGeom prst="rect">
            <a:avLst/>
          </a:prstGeom>
        </p:spPr>
        <p:txBody>
          <a:bodyPr spcFirstLastPara="1" wrap="square" lIns="91425" tIns="91425" rIns="91425" bIns="91425" anchor="b" anchorCtr="0">
            <a:noAutofit/>
            <a:scene3d>
              <a:camera prst="perspectiveLeft"/>
              <a:lightRig rig="threePt" dir="t"/>
            </a:scene3d>
          </a:bodyPr>
          <a:lstStyle/>
          <a:p>
            <a:pPr marL="0" lvl="0" indent="0" algn="ctr" rtl="0">
              <a:lnSpc>
                <a:spcPct val="135000"/>
              </a:lnSpc>
              <a:spcBef>
                <a:spcPts val="600"/>
              </a:spcBef>
              <a:spcAft>
                <a:spcPts val="600"/>
              </a:spcAft>
              <a:buNone/>
            </a:pPr>
            <a:r>
              <a:rPr lang="en-US" sz="4000" i="1"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BÀI 52</a:t>
            </a:r>
            <a:r>
              <a:rPr lang="en-US" sz="400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
            </a:r>
            <a:br>
              <a:rPr lang="en-US" sz="400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br>
            <a:r>
              <a:rPr lang="en-US" sz="400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CHUYỂN ĐỘNG NHÌN THẤY CỦA MẶT TRỜI. THIÊN THỂ</a:t>
            </a:r>
            <a:endParaRPr lang="en-US" sz="400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126" name="Google Shape;126;p1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9" name="Google Shape;119;p1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2268233" y="2289176"/>
            <a:ext cx="4714875" cy="2657475"/>
          </a:xfrm>
          <a:prstGeom prst="rect">
            <a:avLst/>
          </a:prstGeom>
        </p:spPr>
      </p:pic>
      <p:sp>
        <p:nvSpPr>
          <p:cNvPr id="13" name="Google Shape;101;p12"/>
          <p:cNvSpPr txBox="1">
            <a:spLocks/>
          </p:cNvSpPr>
          <p:nvPr/>
        </p:nvSpPr>
        <p:spPr>
          <a:xfrm>
            <a:off x="1539097" y="1145744"/>
            <a:ext cx="6762691" cy="9597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200" smtClean="0">
                <a:solidFill>
                  <a:srgbClr val="0070C0"/>
                </a:solidFill>
                <a:latin typeface="Arial" panose="020B0604020202020204" pitchFamily="34" charset="0"/>
                <a:cs typeface="Arial" panose="020B0604020202020204" pitchFamily="34" charset="0"/>
              </a:rPr>
              <a:t>Có người nói ban ngày Mặt Trời chuyển trên bầu trời từ Đông sang Tây. Em nghĩ gì về điều này? </a:t>
            </a:r>
            <a:endParaRPr lang="en-US" sz="220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200850" y="410431"/>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Arial" panose="020B0604020202020204" pitchFamily="34" charset="0"/>
                <a:cs typeface="Arial" panose="020B0604020202020204" pitchFamily="34" charset="0"/>
              </a:rPr>
              <a:t>I. Chuyển động nhìn thấy và chuyển động thực</a:t>
            </a:r>
            <a:endParaRPr>
              <a:latin typeface="Arial" panose="020B0604020202020204" pitchFamily="34" charset="0"/>
              <a:cs typeface="Arial" panose="020B0604020202020204" pitchFamily="34" charset="0"/>
            </a:endParaRPr>
          </a:p>
        </p:txBody>
      </p:sp>
      <p:sp>
        <p:nvSpPr>
          <p:cNvPr id="138" name="Google Shape;138;p16"/>
          <p:cNvSpPr txBox="1">
            <a:spLocks noGrp="1"/>
          </p:cNvSpPr>
          <p:nvPr>
            <p:ph type="body" idx="1"/>
          </p:nvPr>
        </p:nvSpPr>
        <p:spPr>
          <a:xfrm>
            <a:off x="708169" y="1658566"/>
            <a:ext cx="7846283" cy="2263729"/>
          </a:xfrm>
          <a:prstGeom prst="rect">
            <a:avLst/>
          </a:prstGeom>
        </p:spPr>
        <p:txBody>
          <a:bodyPr spcFirstLastPara="1" wrap="square" lIns="91425" tIns="91425" rIns="91425" bIns="91425" anchor="t" anchorCtr="0">
            <a:noAutofit/>
          </a:bodyPr>
          <a:lstStyle/>
          <a:p>
            <a:pPr algn="just">
              <a:lnSpc>
                <a:spcPct val="120000"/>
              </a:lnSpc>
            </a:pPr>
            <a:r>
              <a:rPr lang="vi-VN" sz="2200">
                <a:latin typeface="Arial" panose="020B0604020202020204" pitchFamily="34" charset="0"/>
                <a:ea typeface="Calibri" panose="020F0502020204030204" pitchFamily="34" charset="0"/>
                <a:cs typeface="Arial" panose="020B0604020202020204" pitchFamily="34" charset="0"/>
              </a:rPr>
              <a:t>Khi tự quay quanh mình</a:t>
            </a:r>
            <a:r>
              <a:rPr lang="vi-VN" sz="2200">
                <a:latin typeface="Arial" panose="020B0604020202020204" pitchFamily="34" charset="0"/>
                <a:ea typeface="Calibri" panose="020F0502020204030204" pitchFamily="34" charset="0"/>
                <a:cs typeface="Arial" panose="020B0604020202020204" pitchFamily="34" charset="0"/>
              </a:rPr>
              <a:t>, </a:t>
            </a:r>
            <a:r>
              <a:rPr lang="en-GB" sz="2200" smtClean="0">
                <a:latin typeface="Arial" panose="020B0604020202020204" pitchFamily="34" charset="0"/>
                <a:ea typeface="Calibri" panose="020F0502020204030204" pitchFamily="34" charset="0"/>
                <a:cs typeface="Arial" panose="020B0604020202020204" pitchFamily="34" charset="0"/>
              </a:rPr>
              <a:t>t</a:t>
            </a:r>
            <a:r>
              <a:rPr lang="vi-VN" sz="2200" smtClean="0">
                <a:latin typeface="Arial" panose="020B0604020202020204" pitchFamily="34" charset="0"/>
                <a:ea typeface="Calibri" panose="020F0502020204030204" pitchFamily="34" charset="0"/>
                <a:cs typeface="Arial" panose="020B0604020202020204" pitchFamily="34" charset="0"/>
              </a:rPr>
              <a:t>a </a:t>
            </a:r>
            <a:r>
              <a:rPr lang="vi-VN" sz="2200">
                <a:latin typeface="Arial" panose="020B0604020202020204" pitchFamily="34" charset="0"/>
                <a:ea typeface="Calibri" panose="020F0502020204030204" pitchFamily="34" charset="0"/>
                <a:cs typeface="Arial" panose="020B0604020202020204" pitchFamily="34" charset="0"/>
              </a:rPr>
              <a:t>nhìn thấy các vật xung quanh quay theo chiều </a:t>
            </a:r>
            <a:r>
              <a:rPr lang="vi-VN" sz="2200">
                <a:latin typeface="Arial" panose="020B0604020202020204" pitchFamily="34" charset="0"/>
                <a:ea typeface="Calibri" panose="020F0502020204030204" pitchFamily="34" charset="0"/>
                <a:cs typeface="Arial" panose="020B0604020202020204" pitchFamily="34" charset="0"/>
              </a:rPr>
              <a:t>ngược </a:t>
            </a:r>
            <a:r>
              <a:rPr lang="vi-VN" sz="2200" smtClean="0">
                <a:latin typeface="Arial" panose="020B0604020202020204" pitchFamily="34" charset="0"/>
                <a:ea typeface="Calibri" panose="020F0502020204030204" pitchFamily="34" charset="0"/>
                <a:cs typeface="Arial" panose="020B0604020202020204" pitchFamily="34" charset="0"/>
              </a:rPr>
              <a:t>lại</a:t>
            </a:r>
            <a:r>
              <a:rPr lang="en-GB" sz="2200" smtClean="0">
                <a:latin typeface="Arial" panose="020B0604020202020204" pitchFamily="34" charset="0"/>
                <a:ea typeface="Calibri" panose="020F0502020204030204" pitchFamily="34" charset="0"/>
                <a:cs typeface="Arial" panose="020B0604020202020204" pitchFamily="34" charset="0"/>
              </a:rPr>
              <a:t>. </a:t>
            </a:r>
          </a:p>
          <a:p>
            <a:pPr algn="just">
              <a:lnSpc>
                <a:spcPct val="120000"/>
              </a:lnSpc>
              <a:buFont typeface="Wingdings" panose="05000000000000000000" pitchFamily="2" charset="2"/>
              <a:buChar char="Ø"/>
            </a:pPr>
            <a:r>
              <a:rPr lang="vi-VN" sz="2200" smtClean="0">
                <a:latin typeface="Arial" panose="020B0604020202020204" pitchFamily="34" charset="0"/>
                <a:ea typeface="Calibri" panose="020F0502020204030204" pitchFamily="34" charset="0"/>
                <a:cs typeface="Arial" panose="020B0604020202020204" pitchFamily="34" charset="0"/>
              </a:rPr>
              <a:t>Chuy</a:t>
            </a:r>
            <a:r>
              <a:rPr lang="en-GB" sz="2200" smtClean="0">
                <a:latin typeface="Arial" panose="020B0604020202020204" pitchFamily="34" charset="0"/>
                <a:ea typeface="Calibri" panose="020F0502020204030204" pitchFamily="34" charset="0"/>
                <a:cs typeface="Arial" panose="020B0604020202020204" pitchFamily="34" charset="0"/>
              </a:rPr>
              <a:t>ể</a:t>
            </a:r>
            <a:r>
              <a:rPr lang="vi-VN" sz="2200" smtClean="0">
                <a:latin typeface="Arial" panose="020B0604020202020204" pitchFamily="34" charset="0"/>
                <a:ea typeface="Calibri" panose="020F0502020204030204" pitchFamily="34" charset="0"/>
                <a:cs typeface="Arial" panose="020B0604020202020204" pitchFamily="34" charset="0"/>
              </a:rPr>
              <a:t>n </a:t>
            </a:r>
            <a:r>
              <a:rPr lang="vi-VN" sz="2200">
                <a:latin typeface="Arial" panose="020B0604020202020204" pitchFamily="34" charset="0"/>
                <a:ea typeface="Calibri" panose="020F0502020204030204" pitchFamily="34" charset="0"/>
                <a:cs typeface="Arial" panose="020B0604020202020204" pitchFamily="34" charset="0"/>
              </a:rPr>
              <a:t>động quay của các vật quanh </a:t>
            </a:r>
            <a:r>
              <a:rPr lang="vi-VN" sz="2200">
                <a:latin typeface="Arial" panose="020B0604020202020204" pitchFamily="34" charset="0"/>
                <a:ea typeface="Calibri" panose="020F0502020204030204" pitchFamily="34" charset="0"/>
                <a:cs typeface="Arial" panose="020B0604020202020204" pitchFamily="34" charset="0"/>
              </a:rPr>
              <a:t>ta </a:t>
            </a:r>
            <a:r>
              <a:rPr lang="vi-VN" sz="2200" smtClean="0">
                <a:latin typeface="Arial" panose="020B0604020202020204" pitchFamily="34" charset="0"/>
                <a:ea typeface="Calibri" panose="020F0502020204030204" pitchFamily="34" charset="0"/>
                <a:cs typeface="Arial" panose="020B0604020202020204" pitchFamily="34" charset="0"/>
              </a:rPr>
              <a:t>là </a:t>
            </a:r>
            <a:r>
              <a:rPr lang="vi-VN" sz="2200">
                <a:latin typeface="Arial" panose="020B0604020202020204" pitchFamily="34" charset="0"/>
                <a:ea typeface="Calibri" panose="020F0502020204030204" pitchFamily="34" charset="0"/>
                <a:cs typeface="Arial" panose="020B0604020202020204" pitchFamily="34" charset="0"/>
              </a:rPr>
              <a:t>chuyển </a:t>
            </a:r>
            <a:r>
              <a:rPr lang="vi-VN" sz="2200">
                <a:latin typeface="Arial" panose="020B0604020202020204" pitchFamily="34" charset="0"/>
                <a:ea typeface="Calibri" panose="020F0502020204030204" pitchFamily="34" charset="0"/>
                <a:cs typeface="Arial" panose="020B0604020202020204" pitchFamily="34" charset="0"/>
              </a:rPr>
              <a:t>động </a:t>
            </a:r>
            <a:r>
              <a:rPr lang="en-GB" sz="2200" smtClean="0">
                <a:latin typeface="Arial" panose="020B0604020202020204" pitchFamily="34" charset="0"/>
                <a:ea typeface="Calibri" panose="020F0502020204030204" pitchFamily="34" charset="0"/>
                <a:cs typeface="Arial" panose="020B0604020202020204" pitchFamily="34" charset="0"/>
              </a:rPr>
              <a:t>“</a:t>
            </a:r>
            <a:r>
              <a:rPr lang="vi-VN" sz="2200" smtClean="0">
                <a:latin typeface="Arial" panose="020B0604020202020204" pitchFamily="34" charset="0"/>
                <a:ea typeface="Calibri" panose="020F0502020204030204" pitchFamily="34" charset="0"/>
                <a:cs typeface="Arial" panose="020B0604020202020204" pitchFamily="34" charset="0"/>
              </a:rPr>
              <a:t>nh</a:t>
            </a:r>
            <a:r>
              <a:rPr lang="en-GB" sz="2200">
                <a:latin typeface="Arial" panose="020B0604020202020204" pitchFamily="34" charset="0"/>
                <a:ea typeface="Calibri" panose="020F0502020204030204" pitchFamily="34" charset="0"/>
                <a:cs typeface="Arial" panose="020B0604020202020204" pitchFamily="34" charset="0"/>
              </a:rPr>
              <a:t>ì</a:t>
            </a:r>
            <a:r>
              <a:rPr lang="vi-VN" sz="2200" smtClean="0">
                <a:latin typeface="Arial" panose="020B0604020202020204" pitchFamily="34" charset="0"/>
                <a:ea typeface="Calibri" panose="020F0502020204030204" pitchFamily="34" charset="0"/>
                <a:cs typeface="Arial" panose="020B0604020202020204" pitchFamily="34" charset="0"/>
              </a:rPr>
              <a:t>n thấy</a:t>
            </a:r>
            <a:r>
              <a:rPr lang="en-GB" sz="2200" smtClean="0">
                <a:latin typeface="Arial" panose="020B0604020202020204" pitchFamily="34" charset="0"/>
                <a:ea typeface="Calibri" panose="020F0502020204030204" pitchFamily="34" charset="0"/>
                <a:cs typeface="Arial" panose="020B0604020202020204" pitchFamily="34" charset="0"/>
              </a:rPr>
              <a:t>”.</a:t>
            </a:r>
            <a:endParaRPr lang="en-GB" sz="2200">
              <a:latin typeface="Arial" panose="020B0604020202020204" pitchFamily="34" charset="0"/>
              <a:ea typeface="Calibri" panose="020F0502020204030204" pitchFamily="34" charset="0"/>
              <a:cs typeface="Arial" panose="020B0604020202020204" pitchFamily="34" charset="0"/>
            </a:endParaRPr>
          </a:p>
          <a:p>
            <a:pPr algn="just">
              <a:lnSpc>
                <a:spcPct val="120000"/>
              </a:lnSpc>
              <a:buFont typeface="Wingdings" panose="05000000000000000000" pitchFamily="2" charset="2"/>
              <a:buChar char="Ø"/>
            </a:pPr>
            <a:r>
              <a:rPr lang="vi-VN" sz="2200">
                <a:latin typeface="Arial" panose="020B0604020202020204" pitchFamily="34" charset="0"/>
                <a:ea typeface="Calibri" panose="020F0502020204030204" pitchFamily="34" charset="0"/>
                <a:cs typeface="Arial" panose="020B0604020202020204" pitchFamily="34" charset="0"/>
              </a:rPr>
              <a:t>Chuyển động quay của </a:t>
            </a:r>
            <a:r>
              <a:rPr lang="vi-VN" sz="2200">
                <a:latin typeface="Arial" panose="020B0604020202020204" pitchFamily="34" charset="0"/>
                <a:ea typeface="Calibri" panose="020F0502020204030204" pitchFamily="34" charset="0"/>
                <a:cs typeface="Arial" panose="020B0604020202020204" pitchFamily="34" charset="0"/>
              </a:rPr>
              <a:t>ta </a:t>
            </a:r>
            <a:r>
              <a:rPr lang="en-GB" sz="2200" smtClean="0">
                <a:latin typeface="Arial" panose="020B0604020202020204" pitchFamily="34" charset="0"/>
                <a:ea typeface="Calibri" panose="020F0502020204030204" pitchFamily="34" charset="0"/>
                <a:cs typeface="Arial" panose="020B0604020202020204" pitchFamily="34" charset="0"/>
              </a:rPr>
              <a:t>là </a:t>
            </a:r>
            <a:r>
              <a:rPr lang="vi-VN" sz="2200" smtClean="0">
                <a:latin typeface="Arial" panose="020B0604020202020204" pitchFamily="34" charset="0"/>
                <a:ea typeface="Calibri" panose="020F0502020204030204" pitchFamily="34" charset="0"/>
                <a:cs typeface="Arial" panose="020B0604020202020204" pitchFamily="34" charset="0"/>
              </a:rPr>
              <a:t>chuyển </a:t>
            </a:r>
            <a:r>
              <a:rPr lang="vi-VN" sz="2200">
                <a:latin typeface="Arial" panose="020B0604020202020204" pitchFamily="34" charset="0"/>
                <a:ea typeface="Calibri" panose="020F0502020204030204" pitchFamily="34" charset="0"/>
                <a:cs typeface="Arial" panose="020B0604020202020204" pitchFamily="34" charset="0"/>
              </a:rPr>
              <a:t>động </a:t>
            </a:r>
            <a:r>
              <a:rPr lang="vi-VN" sz="2200">
                <a:latin typeface="Arial" panose="020B0604020202020204" pitchFamily="34" charset="0"/>
                <a:ea typeface="Calibri" panose="020F0502020204030204" pitchFamily="34" charset="0"/>
                <a:cs typeface="Arial" panose="020B0604020202020204" pitchFamily="34" charset="0"/>
              </a:rPr>
              <a:t>thực</a:t>
            </a:r>
            <a:r>
              <a:rPr lang="vi-VN" sz="2200" smtClean="0">
                <a:latin typeface="Arial" panose="020B0604020202020204" pitchFamily="34" charset="0"/>
                <a:ea typeface="Calibri" panose="020F050202020403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p:txBody>
      </p:sp>
      <p:sp>
        <p:nvSpPr>
          <p:cNvPr id="139" name="Google Shape;139;p1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animEffect transition="in" filter="fade">
                                      <p:cBhvr>
                                        <p:cTn id="11" dur="1000"/>
                                        <p:tgtEl>
                                          <p:spTgt spid="138">
                                            <p:txEl>
                                              <p:pRg st="1" end="1"/>
                                            </p:txEl>
                                          </p:spTgt>
                                        </p:tgtEl>
                                      </p:cBhvr>
                                    </p:animEffect>
                                    <p:anim calcmode="lin" valueType="num">
                                      <p:cBhvr>
                                        <p:cTn id="12"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8">
                                            <p:txEl>
                                              <p:pRg st="2" end="2"/>
                                            </p:txEl>
                                          </p:spTgt>
                                        </p:tgtEl>
                                        <p:attrNameLst>
                                          <p:attrName>style.visibility</p:attrName>
                                        </p:attrNameLst>
                                      </p:cBhvr>
                                      <p:to>
                                        <p:strVal val="visible"/>
                                      </p:to>
                                    </p:set>
                                    <p:animEffect transition="in" filter="fade">
                                      <p:cBhvr>
                                        <p:cTn id="18" dur="1000"/>
                                        <p:tgtEl>
                                          <p:spTgt spid="138">
                                            <p:txEl>
                                              <p:pRg st="2" end="2"/>
                                            </p:txEl>
                                          </p:spTgt>
                                        </p:tgtEl>
                                      </p:cBhvr>
                                    </p:animEffect>
                                    <p:anim calcmode="lin" valueType="num">
                                      <p:cBhvr>
                                        <p:cTn id="19"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8" name="Google Shape;168;p1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7" name="Google Shape;145;p17"/>
          <p:cNvSpPr txBox="1">
            <a:spLocks/>
          </p:cNvSpPr>
          <p:nvPr/>
        </p:nvSpPr>
        <p:spPr>
          <a:xfrm>
            <a:off x="27121" y="199223"/>
            <a:ext cx="8524733" cy="7272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just">
              <a:lnSpc>
                <a:spcPct val="150000"/>
              </a:lnSpc>
              <a:spcAft>
                <a:spcPts val="600"/>
              </a:spcAft>
              <a:buFont typeface="Karla"/>
              <a:buNone/>
            </a:pPr>
            <a:r>
              <a:rPr lang="vi-VN" sz="2200" b="1" smtClean="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GB" sz="2200" b="1" smtClean="0">
                <a:solidFill>
                  <a:schemeClr val="bg1"/>
                </a:solidFill>
                <a:latin typeface="Arial" panose="020B0604020202020204" pitchFamily="34" charset="0"/>
                <a:ea typeface="Calibri" panose="020F0502020204030204" pitchFamily="34" charset="0"/>
                <a:cs typeface="Arial" panose="020B0604020202020204" pitchFamily="34" charset="0"/>
              </a:rPr>
              <a:t>thêm </a:t>
            </a:r>
            <a:r>
              <a:rPr lang="vi-VN" sz="2200" b="1" smtClean="0">
                <a:solidFill>
                  <a:schemeClr val="bg1"/>
                </a:solidFill>
                <a:latin typeface="Arial" panose="020B0604020202020204" pitchFamily="34" charset="0"/>
                <a:ea typeface="Calibri" panose="020F0502020204030204" pitchFamily="34" charset="0"/>
                <a:cs typeface="Arial" panose="020B0604020202020204" pitchFamily="34" charset="0"/>
              </a:rPr>
              <a:t>ví dụ về chuyển động hình thấy</a:t>
            </a:r>
            <a:r>
              <a:rPr lang="en-GB" sz="2200" b="1"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vi-VN" sz="2200" b="1" smtClean="0">
                <a:solidFill>
                  <a:schemeClr val="bg1"/>
                </a:solidFill>
                <a:latin typeface="Arial" panose="020B0604020202020204" pitchFamily="34" charset="0"/>
                <a:ea typeface="Calibri" panose="020F0502020204030204" pitchFamily="34" charset="0"/>
                <a:cs typeface="Arial" panose="020B0604020202020204" pitchFamily="34" charset="0"/>
              </a:rPr>
              <a:t> chuyển động thực</a:t>
            </a:r>
            <a:r>
              <a:rPr lang="en-GB" sz="2200" b="1"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2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Đi tìm Mặt trăng thứ 2 của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454" y="1552073"/>
            <a:ext cx="3235085" cy="218368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1;p12"/>
          <p:cNvSpPr txBox="1">
            <a:spLocks/>
          </p:cNvSpPr>
          <p:nvPr/>
        </p:nvSpPr>
        <p:spPr>
          <a:xfrm>
            <a:off x="4906992" y="3735756"/>
            <a:ext cx="3814009" cy="63170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smtClean="0">
                <a:solidFill>
                  <a:srgbClr val="002060"/>
                </a:solidFill>
                <a:latin typeface="Arial" panose="020B0604020202020204" pitchFamily="34" charset="0"/>
                <a:cs typeface="Arial" panose="020B0604020202020204" pitchFamily="34" charset="0"/>
              </a:rPr>
              <a:t>Chuyển động của Mặt Trăng</a:t>
            </a:r>
            <a:endParaRPr lang="en-US" sz="2000">
              <a:solidFill>
                <a:srgbClr val="002060"/>
              </a:solidFill>
              <a:latin typeface="Arial" panose="020B0604020202020204" pitchFamily="34" charset="0"/>
              <a:cs typeface="Arial" panose="020B0604020202020204" pitchFamily="34" charset="0"/>
            </a:endParaRPr>
          </a:p>
        </p:txBody>
      </p:sp>
      <p:sp>
        <p:nvSpPr>
          <p:cNvPr id="12" name="Google Shape;101;p12"/>
          <p:cNvSpPr txBox="1">
            <a:spLocks/>
          </p:cNvSpPr>
          <p:nvPr/>
        </p:nvSpPr>
        <p:spPr>
          <a:xfrm>
            <a:off x="301472" y="1699387"/>
            <a:ext cx="4282560" cy="114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smtClean="0">
                <a:solidFill>
                  <a:schemeClr val="tx2">
                    <a:lumMod val="10000"/>
                  </a:schemeClr>
                </a:solidFill>
                <a:latin typeface="Arial" panose="020B0604020202020204" pitchFamily="34" charset="0"/>
                <a:cs typeface="Arial" panose="020B0604020202020204" pitchFamily="34" charset="0"/>
              </a:rPr>
              <a:t>Chuyển động nhìn thấy: Chỉ có buổi tối ta mới nhìn thấy Mặt Trăng</a:t>
            </a:r>
            <a:r>
              <a:rPr lang="en-US" sz="2000" smtClean="0">
                <a:solidFill>
                  <a:srgbClr val="0070C0"/>
                </a:solidFill>
                <a:latin typeface="Arial" panose="020B0604020202020204" pitchFamily="34" charset="0"/>
                <a:cs typeface="Arial" panose="020B0604020202020204" pitchFamily="34" charset="0"/>
              </a:rPr>
              <a:t>.</a:t>
            </a:r>
            <a:endParaRPr lang="en-US" sz="2000">
              <a:solidFill>
                <a:srgbClr val="0070C0"/>
              </a:solidFill>
              <a:latin typeface="Arial" panose="020B0604020202020204" pitchFamily="34" charset="0"/>
              <a:cs typeface="Arial" panose="020B0604020202020204" pitchFamily="34" charset="0"/>
            </a:endParaRPr>
          </a:p>
        </p:txBody>
      </p:sp>
      <p:sp>
        <p:nvSpPr>
          <p:cNvPr id="13" name="Google Shape;101;p12"/>
          <p:cNvSpPr txBox="1">
            <a:spLocks/>
          </p:cNvSpPr>
          <p:nvPr/>
        </p:nvSpPr>
        <p:spPr>
          <a:xfrm>
            <a:off x="139992" y="3042374"/>
            <a:ext cx="4605520" cy="114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smtClean="0">
                <a:solidFill>
                  <a:schemeClr val="tx2">
                    <a:lumMod val="10000"/>
                  </a:schemeClr>
                </a:solidFill>
                <a:latin typeface="Arial" panose="020B0604020202020204" pitchFamily="34" charset="0"/>
                <a:cs typeface="Arial" panose="020B0604020202020204" pitchFamily="34" charset="0"/>
              </a:rPr>
              <a:t>Chuyển động thực: Mặt Trăng xuất hiện cả ngày lẫn đêm.</a:t>
            </a:r>
            <a:endParaRPr lang="en-US" sz="2000">
              <a:solidFill>
                <a:schemeClr val="tx2">
                  <a:lumMod val="1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pic>
        <p:nvPicPr>
          <p:cNvPr id="7" name="Picture 6"/>
          <p:cNvPicPr>
            <a:picLocks noChangeAspect="1"/>
          </p:cNvPicPr>
          <p:nvPr/>
        </p:nvPicPr>
        <p:blipFill>
          <a:blip r:embed="rId2"/>
          <a:stretch>
            <a:fillRect/>
          </a:stretch>
        </p:blipFill>
        <p:spPr>
          <a:xfrm>
            <a:off x="4981073" y="1563331"/>
            <a:ext cx="3656848" cy="2413356"/>
          </a:xfrm>
          <a:prstGeom prst="rect">
            <a:avLst/>
          </a:prstGeom>
        </p:spPr>
      </p:pic>
      <p:sp>
        <p:nvSpPr>
          <p:cNvPr id="9" name="Rectangle 8"/>
          <p:cNvSpPr/>
          <p:nvPr/>
        </p:nvSpPr>
        <p:spPr>
          <a:xfrm>
            <a:off x="938462" y="264773"/>
            <a:ext cx="6569244" cy="769441"/>
          </a:xfrm>
          <a:prstGeom prst="rect">
            <a:avLst/>
          </a:prstGeom>
        </p:spPr>
        <p:txBody>
          <a:bodyPr wrap="square">
            <a:spAutoFit/>
          </a:bodyPr>
          <a:lstStyle/>
          <a:p>
            <a:pPr algn="ctr"/>
            <a:r>
              <a:rPr lang="en-GB" sz="2200" smtClean="0">
                <a:solidFill>
                  <a:schemeClr val="bg1"/>
                </a:solidFill>
                <a:latin typeface="Arial" panose="020B0604020202020204" pitchFamily="34" charset="0"/>
                <a:ea typeface="Calibri" panose="020F0502020204030204" pitchFamily="34" charset="0"/>
                <a:cs typeface="Arial" panose="020B0604020202020204" pitchFamily="34" charset="0"/>
              </a:rPr>
              <a:t>K</a:t>
            </a:r>
            <a:r>
              <a:rPr lang="vi-VN" sz="2200" smtClean="0">
                <a:solidFill>
                  <a:schemeClr val="bg1"/>
                </a:solidFill>
                <a:latin typeface="Arial" panose="020B0604020202020204" pitchFamily="34" charset="0"/>
                <a:ea typeface="Calibri" panose="020F0502020204030204" pitchFamily="34" charset="0"/>
                <a:cs typeface="Arial" panose="020B0604020202020204" pitchFamily="34" charset="0"/>
              </a:rPr>
              <a:t>hi </a:t>
            </a:r>
            <a:r>
              <a:rPr lang="vi-VN" sz="2200">
                <a:solidFill>
                  <a:schemeClr val="bg1"/>
                </a:solidFill>
                <a:latin typeface="Arial" panose="020B0604020202020204" pitchFamily="34" charset="0"/>
                <a:ea typeface="Calibri" panose="020F0502020204030204" pitchFamily="34" charset="0"/>
                <a:cs typeface="Arial" panose="020B0604020202020204" pitchFamily="34" charset="0"/>
              </a:rPr>
              <a:t>ta ngồi trên tàu hỏa, quan sát thấy hàng cây bên đường đang đi về phía ta. </a:t>
            </a:r>
            <a:endParaRPr lang="en-US" sz="220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97583" y="1924567"/>
            <a:ext cx="3801438" cy="956352"/>
          </a:xfrm>
          <a:prstGeom prst="rect">
            <a:avLst/>
          </a:prstGeom>
        </p:spPr>
        <p:txBody>
          <a:bodyPr wrap="square">
            <a:spAutoFit/>
          </a:bodyPr>
          <a:lstStyle/>
          <a:p>
            <a:pPr algn="ctr">
              <a:lnSpc>
                <a:spcPct val="135000"/>
              </a:lnSpc>
              <a:spcBef>
                <a:spcPts val="600"/>
              </a:spcBef>
              <a:spcAft>
                <a:spcPts val="600"/>
              </a:spcAft>
            </a:pPr>
            <a:r>
              <a:rPr lang="vi-VN" sz="220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Chuyển động của hàng cây là chuyển động nhìn thấy</a:t>
            </a:r>
            <a:endParaRPr lang="en-US" sz="2200">
              <a:solidFill>
                <a:schemeClr val="tx2">
                  <a:lumMod val="10000"/>
                </a:schemeClr>
              </a:solidFill>
              <a:latin typeface="Arial" panose="020B0604020202020204" pitchFamily="34" charset="0"/>
              <a:cs typeface="Arial" panose="020B0604020202020204" pitchFamily="34" charset="0"/>
            </a:endParaRPr>
          </a:p>
        </p:txBody>
      </p:sp>
      <p:sp>
        <p:nvSpPr>
          <p:cNvPr id="12" name="Rectangle 11"/>
          <p:cNvSpPr/>
          <p:nvPr/>
        </p:nvSpPr>
        <p:spPr>
          <a:xfrm>
            <a:off x="575822" y="3318134"/>
            <a:ext cx="3801438" cy="956352"/>
          </a:xfrm>
          <a:prstGeom prst="rect">
            <a:avLst/>
          </a:prstGeom>
        </p:spPr>
        <p:txBody>
          <a:bodyPr wrap="square">
            <a:spAutoFit/>
          </a:bodyPr>
          <a:lstStyle/>
          <a:p>
            <a:pPr algn="ctr">
              <a:lnSpc>
                <a:spcPct val="135000"/>
              </a:lnSpc>
              <a:spcBef>
                <a:spcPts val="600"/>
              </a:spcBef>
              <a:spcAft>
                <a:spcPts val="600"/>
              </a:spcAft>
            </a:pPr>
            <a:r>
              <a:rPr lang="en-GB" sz="2200" smtClean="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C</a:t>
            </a:r>
            <a:r>
              <a:rPr lang="vi-VN" sz="2200" smtClean="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huyển </a:t>
            </a:r>
            <a:r>
              <a:rPr lang="vi-VN" sz="220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động của ta trên tàu hỏa là chuyển động thực</a:t>
            </a:r>
            <a:endParaRPr lang="en-US" sz="220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2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301472"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Arial" panose="020B0604020202020204" pitchFamily="34" charset="0"/>
                <a:cs typeface="Arial" panose="020B0604020202020204" pitchFamily="34" charset="0"/>
              </a:rPr>
              <a:t>II. Chuyển động nhìn thấy của Mặt Trời</a:t>
            </a:r>
            <a:endParaRPr>
              <a:latin typeface="Arial" panose="020B0604020202020204" pitchFamily="34" charset="0"/>
              <a:cs typeface="Arial" panose="020B0604020202020204" pitchFamily="34" charset="0"/>
            </a:endParaRPr>
          </a:p>
        </p:txBody>
      </p:sp>
      <p:sp>
        <p:nvSpPr>
          <p:cNvPr id="177" name="Google Shape;177;p1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10" name="Google Shape;173;p19"/>
          <p:cNvSpPr txBox="1">
            <a:spLocks/>
          </p:cNvSpPr>
          <p:nvPr/>
        </p:nvSpPr>
        <p:spPr>
          <a:xfrm>
            <a:off x="301472" y="1255800"/>
            <a:ext cx="3464412" cy="45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smtClean="0">
                <a:solidFill>
                  <a:schemeClr val="tx2">
                    <a:lumMod val="10000"/>
                  </a:schemeClr>
                </a:solidFill>
                <a:latin typeface="Arial" panose="020B0604020202020204" pitchFamily="34" charset="0"/>
                <a:cs typeface="Arial" panose="020B0604020202020204" pitchFamily="34" charset="0"/>
              </a:rPr>
              <a:t>1. Mặt Trời mọc và lặn</a:t>
            </a:r>
            <a:endParaRPr lang="en-US" sz="2200">
              <a:solidFill>
                <a:schemeClr val="tx2">
                  <a:lumMod val="1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968167" y="1687049"/>
            <a:ext cx="5905500" cy="2171700"/>
          </a:xfrm>
          <a:prstGeom prst="rect">
            <a:avLst/>
          </a:prstGeom>
        </p:spPr>
      </p:pic>
      <p:grpSp>
        <p:nvGrpSpPr>
          <p:cNvPr id="8" name="Group 7"/>
          <p:cNvGrpSpPr/>
          <p:nvPr/>
        </p:nvGrpSpPr>
        <p:grpSpPr>
          <a:xfrm>
            <a:off x="685934" y="4200470"/>
            <a:ext cx="6159899" cy="549381"/>
            <a:chOff x="685934" y="4200470"/>
            <a:chExt cx="6159899" cy="549381"/>
          </a:xfrm>
        </p:grpSpPr>
        <p:sp>
          <p:nvSpPr>
            <p:cNvPr id="13" name="Rectangle 12"/>
            <p:cNvSpPr/>
            <p:nvPr/>
          </p:nvSpPr>
          <p:spPr>
            <a:xfrm>
              <a:off x="685934" y="4200470"/>
              <a:ext cx="6159899" cy="549381"/>
            </a:xfrm>
            <a:prstGeom prst="rect">
              <a:avLst/>
            </a:prstGeom>
          </p:spPr>
          <p:txBody>
            <a:bodyPr wrap="square">
              <a:spAutoFit/>
            </a:bodyPr>
            <a:lstStyle/>
            <a:p>
              <a:pPr algn="ctr">
                <a:lnSpc>
                  <a:spcPct val="135000"/>
                </a:lnSpc>
                <a:spcBef>
                  <a:spcPts val="600"/>
                </a:spcBef>
                <a:spcAft>
                  <a:spcPts val="600"/>
                </a:spcAft>
              </a:pPr>
              <a:r>
                <a:rPr lang="en-GB" sz="2200" smtClean="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Làm thế nào để giải thích hiện tượng này?</a:t>
              </a:r>
              <a:endParaRPr lang="en-US" sz="2200">
                <a:solidFill>
                  <a:schemeClr val="tx2">
                    <a:lumMod val="10000"/>
                  </a:schemeClr>
                </a:solidFill>
                <a:latin typeface="Arial" panose="020B0604020202020204" pitchFamily="34" charset="0"/>
                <a:cs typeface="Arial" panose="020B0604020202020204" pitchFamily="34" charset="0"/>
              </a:endParaRPr>
            </a:p>
          </p:txBody>
        </p:sp>
        <p:sp>
          <p:nvSpPr>
            <p:cNvPr id="7" name="Notched Right Arrow 6"/>
            <p:cNvSpPr/>
            <p:nvPr/>
          </p:nvSpPr>
          <p:spPr>
            <a:xfrm>
              <a:off x="685934" y="4253907"/>
              <a:ext cx="374673" cy="402645"/>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17"/>
          <p:cNvSpPr/>
          <p:nvPr/>
        </p:nvSpPr>
        <p:spPr>
          <a:xfrm>
            <a:off x="4874250" y="-17350"/>
            <a:ext cx="4290325" cy="378965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147" name="Google Shape;147;p17"/>
          <p:cNvSpPr/>
          <p:nvPr/>
        </p:nvSpPr>
        <p:spPr>
          <a:xfrm rot="10286814">
            <a:off x="6499116" y="1416524"/>
            <a:ext cx="177684" cy="1696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a:off x="7885862" y="419338"/>
            <a:ext cx="899284" cy="899339"/>
            <a:chOff x="6654650" y="3665275"/>
            <a:chExt cx="409100" cy="409125"/>
          </a:xfrm>
        </p:grpSpPr>
        <p:sp>
          <p:nvSpPr>
            <p:cNvPr id="149"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7"/>
          <p:cNvSpPr/>
          <p:nvPr/>
        </p:nvSpPr>
        <p:spPr>
          <a:xfrm>
            <a:off x="6192650" y="1898869"/>
            <a:ext cx="914124" cy="914076"/>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7"/>
          <p:cNvGrpSpPr/>
          <p:nvPr/>
        </p:nvGrpSpPr>
        <p:grpSpPr>
          <a:xfrm>
            <a:off x="6931317" y="1443562"/>
            <a:ext cx="671511" cy="671549"/>
            <a:chOff x="570875" y="4322250"/>
            <a:chExt cx="443300" cy="443325"/>
          </a:xfrm>
        </p:grpSpPr>
        <p:sp>
          <p:nvSpPr>
            <p:cNvPr id="153" name="Google Shape;153;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7"/>
          <p:cNvSpPr/>
          <p:nvPr/>
        </p:nvSpPr>
        <p:spPr>
          <a:xfrm rot="-1627561">
            <a:off x="7434266" y="487482"/>
            <a:ext cx="280162" cy="26750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1504353">
            <a:off x="7841214" y="2080539"/>
            <a:ext cx="280176" cy="2675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1973882">
            <a:off x="8121371" y="1454163"/>
            <a:ext cx="192944" cy="1842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21" name="Content Placeholder 2">
            <a:extLst>
              <a:ext uri="{FF2B5EF4-FFF2-40B4-BE49-F238E27FC236}">
                <a16:creationId xmlns:a16="http://schemas.microsoft.com/office/drawing/2014/main" id="{796743E1-2DFC-4963-A6A7-EC3DF8425E5B}"/>
              </a:ext>
            </a:extLst>
          </p:cNvPr>
          <p:cNvSpPr txBox="1">
            <a:spLocks/>
          </p:cNvSpPr>
          <p:nvPr/>
        </p:nvSpPr>
        <p:spPr>
          <a:xfrm>
            <a:off x="464308" y="1898869"/>
            <a:ext cx="4823981" cy="2192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GB" smtClean="0">
                <a:solidFill>
                  <a:schemeClr val="tx2">
                    <a:lumMod val="10000"/>
                  </a:schemeClr>
                </a:solidFill>
                <a:latin typeface="Arial" panose="020B0604020202020204" pitchFamily="34" charset="0"/>
                <a:cs typeface="Arial" panose="020B0604020202020204" pitchFamily="34" charset="0"/>
              </a:rPr>
              <a:t>Có thể giải thích hiện tượng từ Trái Đất nhìn thấy Mặt Trời chuyển động từ Đông sang Tây bằng cách khác được không?</a:t>
            </a:r>
            <a:endParaRPr lang="en-US" smtClean="0">
              <a:solidFill>
                <a:schemeClr val="tx2">
                  <a:lumMod val="10000"/>
                </a:schemeClr>
              </a:solidFill>
              <a:latin typeface="Arial" panose="020B0604020202020204" pitchFamily="34" charset="0"/>
              <a:cs typeface="Arial" panose="020B0604020202020204" pitchFamily="34" charset="0"/>
            </a:endParaRPr>
          </a:p>
        </p:txBody>
      </p:sp>
      <p:sp>
        <p:nvSpPr>
          <p:cNvPr id="22" name="Rectangle 21"/>
          <p:cNvSpPr/>
          <p:nvPr/>
        </p:nvSpPr>
        <p:spPr>
          <a:xfrm>
            <a:off x="672075" y="326699"/>
            <a:ext cx="2456136" cy="461665"/>
          </a:xfrm>
          <a:prstGeom prst="rect">
            <a:avLst/>
          </a:prstGeom>
          <a:noFill/>
        </p:spPr>
        <p:txBody>
          <a:bodyPr wrap="square">
            <a:spAutoFit/>
          </a:bodyPr>
          <a:lstStyle/>
          <a:p>
            <a:pPr algn="just"/>
            <a:r>
              <a:rPr lang="en-US" sz="2400" b="1" smtClean="0">
                <a:solidFill>
                  <a:schemeClr val="bg1"/>
                </a:solidFill>
              </a:rPr>
              <a:t>THẢO LUẬN</a:t>
            </a:r>
            <a:endParaRPr lang="en-US" sz="2400" b="1">
              <a:solidFill>
                <a:schemeClr val="bg1"/>
              </a:solidFill>
            </a:endParaRPr>
          </a:p>
        </p:txBody>
      </p:sp>
      <p:pic>
        <p:nvPicPr>
          <p:cNvPr id="23"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20164" y="3794773"/>
            <a:ext cx="1497679" cy="865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3"/>
                </p:tgtEl>
              </p:cMediaNode>
            </p:video>
          </p:childTnLst>
        </p:cTn>
      </p:par>
    </p:tnLst>
    <p:bldLst>
      <p:bldP spid="21" grpId="0"/>
    </p:bldLst>
  </p:timing>
</p:sld>
</file>

<file path=ppt/theme/theme1.xml><?xml version="1.0" encoding="utf-8"?>
<a:theme xmlns:a="http://schemas.openxmlformats.org/drawingml/2006/main" name="Escalus template">
  <a:themeElements>
    <a:clrScheme name="Custom 347">
      <a:dk1>
        <a:srgbClr val="004C52"/>
      </a:dk1>
      <a:lt1>
        <a:srgbClr val="FFFFFF"/>
      </a:lt1>
      <a:dk2>
        <a:srgbClr val="788788"/>
      </a:dk2>
      <a:lt2>
        <a:srgbClr val="E6EEED"/>
      </a:lt2>
      <a:accent1>
        <a:srgbClr val="004C52"/>
      </a:accent1>
      <a:accent2>
        <a:srgbClr val="00AE9D"/>
      </a:accent2>
      <a:accent3>
        <a:srgbClr val="4BD3B0"/>
      </a:accent3>
      <a:accent4>
        <a:srgbClr val="68DD6B"/>
      </a:accent4>
      <a:accent5>
        <a:srgbClr val="ABE33F"/>
      </a:accent5>
      <a:accent6>
        <a:srgbClr val="DBEEA6"/>
      </a:accent6>
      <a:hlink>
        <a:srgbClr val="004C5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692</Words>
  <Application>Microsoft Office PowerPoint</Application>
  <PresentationFormat>On-screen Show (16:9)</PresentationFormat>
  <Paragraphs>89</Paragraphs>
  <Slides>20</Slides>
  <Notes>16</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Barlow Light</vt:lpstr>
      <vt:lpstr>Calibri</vt:lpstr>
      <vt:lpstr>Karla</vt:lpstr>
      <vt:lpstr>Raleway</vt:lpstr>
      <vt:lpstr>Times New Roman</vt:lpstr>
      <vt:lpstr>Wingdings</vt:lpstr>
      <vt:lpstr>Escalus template</vt:lpstr>
      <vt:lpstr>CHƯƠNG X TRÁI ĐẤT VÀ BẦU TRỜI</vt:lpstr>
      <vt:lpstr>Chúng ta đang ở đâu trong vũ trụ?</vt:lpstr>
      <vt:lpstr>BÀI 52 CHUYỂN ĐỘNG NHÌN THẤY CỦA MẶT TRỜI. THIÊN THỂ</vt:lpstr>
      <vt:lpstr>PowerPoint Presentation</vt:lpstr>
      <vt:lpstr>I. Chuyển động nhìn thấy và chuyển động thực</vt:lpstr>
      <vt:lpstr>PowerPoint Presentation</vt:lpstr>
      <vt:lpstr>PowerPoint Presentation</vt:lpstr>
      <vt:lpstr>II. Chuyển động nhìn thấy của Mặt Trời</vt:lpstr>
      <vt:lpstr>PowerPoint Presentation</vt:lpstr>
      <vt:lpstr>2. Giải thích sự chuyển động của Mặt Trời nhìn từ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X TRÁI ĐẤT VÀ BẦU TRỜI</dc:title>
  <dc:creator>VnTeach.Com</dc:creator>
  <cp:keywords>VnTeach.Com</cp:keywords>
  <cp:lastModifiedBy>Admin</cp:lastModifiedBy>
  <cp:revision>16</cp:revision>
  <dcterms:modified xsi:type="dcterms:W3CDTF">2021-07-29T09:05:07Z</dcterms:modified>
</cp:coreProperties>
</file>