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57" r:id="rId9"/>
    <p:sldId id="298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</p:sldIdLst>
  <p:sldSz cx="18288000" cy="10287000"/>
  <p:notesSz cx="6858000" cy="9144000"/>
  <p:embeddedFontLst>
    <p:embeddedFont>
      <p:font typeface=".VnArabia" panose="020B7200000000000000" pitchFamily="34" charset="0"/>
      <p:regular r:id="rId26"/>
    </p:embeddedFont>
    <p:embeddedFont>
      <p:font typeface="Arima Madurai Medium" panose="020B0604020202020204" charset="0"/>
      <p:regular r:id="rId27"/>
      <p:bold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  <p:embeddedFont>
      <p:font typeface="VNI-Thufap3" panose="0202000000000000000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5591C-6E53-497E-ACEA-CEB20501081C}" type="datetimeFigureOut">
              <a:rPr lang="en-US" smtClean="0"/>
              <a:t>02/14/2025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4A709-30E3-45B8-9B28-A2E2CF7E4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4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31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62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49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47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10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08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71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30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79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5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22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13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759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38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59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25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86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9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4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g"/><Relationship Id="rId4" Type="http://schemas.openxmlformats.org/officeDocument/2006/relationships/image" Target="../media/image4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g"/><Relationship Id="rId4" Type="http://schemas.openxmlformats.org/officeDocument/2006/relationships/image" Target="../media/image4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svg"/><Relationship Id="rId9" Type="http://schemas.openxmlformats.org/officeDocument/2006/relationships/image" Target="../media/image5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45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46.svg"/><Relationship Id="rId9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svg"/><Relationship Id="rId7" Type="http://schemas.openxmlformats.org/officeDocument/2006/relationships/image" Target="../media/image1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0.sv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8968">
            <a:off x="13197417" y="5324126"/>
            <a:ext cx="3741121" cy="37547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3222" y="7620"/>
            <a:ext cx="2935490" cy="31719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528" y="2662511"/>
            <a:ext cx="3640128" cy="19987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831665" y="1175188"/>
            <a:ext cx="1106028" cy="148732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81489">
            <a:off x="2904526" y="7807163"/>
            <a:ext cx="2846143" cy="10090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00" b="89889" l="6425" r="100000">
                        <a14:foregroundMark x1="14339" y1="84404" x2="12989" y2="72836"/>
                        <a14:foregroundMark x1="86453" y1="79092" x2="82775" y2="65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67" y="2059931"/>
            <a:ext cx="11389301" cy="6187761"/>
          </a:xfrm>
          <a:prstGeom prst="rect">
            <a:avLst/>
          </a:prstGeom>
        </p:spPr>
      </p:pic>
      <p:pic>
        <p:nvPicPr>
          <p:cNvPr id="15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719336">
            <a:off x="13740419" y="5873876"/>
            <a:ext cx="2655118" cy="25827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439400" y="1257300"/>
            <a:ext cx="6932625" cy="7461729"/>
          </a:xfrm>
          <a:prstGeom prst="rect">
            <a:avLst/>
          </a:prstGeom>
        </p:spPr>
      </p:pic>
      <p:sp>
        <p:nvSpPr>
          <p:cNvPr id="1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112648" y="826752"/>
            <a:ext cx="8966579" cy="914400"/>
          </a:xfrm>
          <a:noFill/>
        </p:spPr>
        <p:txBody>
          <a:bodyPr anchor="b">
            <a:normAutofit/>
          </a:bodyPr>
          <a:lstStyle/>
          <a:p>
            <a:pPr algn="ctr"/>
            <a:r>
              <a:rPr lang="en-US" sz="4800" b="1" i="1" dirty="0">
                <a:latin typeface="Times New Roman" pitchFamily="18" charset="0"/>
                <a:cs typeface="Times New Roman" panose="02020603050405020304" pitchFamily="18" charset="0"/>
              </a:rPr>
              <a:t>I. </a:t>
            </a:r>
            <a:r>
              <a:rPr lang="en-US" sz="4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346489" y="2096311"/>
            <a:ext cx="9486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Google Shape;517;p19"/>
          <p:cNvSpPr txBox="1"/>
          <p:nvPr/>
        </p:nvSpPr>
        <p:spPr>
          <a:xfrm>
            <a:off x="1346489" y="4086081"/>
            <a:ext cx="14656200" cy="26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152397" algn="just">
              <a:buClr>
                <a:srgbClr val="000000"/>
              </a:buClr>
              <a:buSzPts val="2400"/>
            </a:pPr>
            <a:endParaRPr sz="4800" kern="0" dirty="0">
              <a:solidFill>
                <a:srgbClr val="000000"/>
              </a:solidFill>
              <a:latin typeface="Arima Madurai Medium"/>
              <a:ea typeface="Arima Madurai Medium"/>
              <a:cs typeface="Arima Madurai Medium"/>
              <a:sym typeface="Arima Madurai Medium"/>
            </a:endParaRPr>
          </a:p>
        </p:txBody>
      </p:sp>
      <p:pic>
        <p:nvPicPr>
          <p:cNvPr id="11" name="Google Shape;527;p20" descr="Ba Mẹ phải làm gì khi trẻ nói quá nhiều? - CMS Edu Việt Nam"/>
          <p:cNvPicPr preferRelativeResize="0"/>
          <p:nvPr/>
        </p:nvPicPr>
        <p:blipFill rotWithShape="1">
          <a:blip r:embed="rId5">
            <a:alphaModFix/>
          </a:blip>
          <a:srcRect t="9687"/>
          <a:stretch/>
        </p:blipFill>
        <p:spPr>
          <a:xfrm rot="172500">
            <a:off x="10836878" y="3060888"/>
            <a:ext cx="6137666" cy="518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Google Shape;517;p19"/>
          <p:cNvSpPr txBox="1"/>
          <p:nvPr/>
        </p:nvSpPr>
        <p:spPr>
          <a:xfrm>
            <a:off x="1219748" y="3328631"/>
            <a:ext cx="8752376" cy="26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152397" algn="just">
              <a:lnSpc>
                <a:spcPct val="150000"/>
              </a:lnSpc>
              <a:buClr>
                <a:srgbClr val="000000"/>
              </a:buClr>
              <a:buSzPts val="2400"/>
            </a:pP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-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biện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pháp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tu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phóng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đại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tính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chất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mức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độ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quy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mô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của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đối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tượng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để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nhấn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mạnh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tăng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sức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biểu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cảm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hoặc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gây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cười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</a:t>
            </a:r>
            <a:endParaRPr sz="4500" kern="0" dirty="0">
              <a:solidFill>
                <a:srgbClr val="000000"/>
              </a:solidFill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66241">
            <a:off x="16387024" y="1266400"/>
            <a:ext cx="1969996" cy="247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7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689707" y="686580"/>
            <a:ext cx="16891712" cy="8914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2700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2"/>
          <p:cNvGraphicFramePr>
            <a:graphicFrameLocks/>
          </p:cNvGraphicFramePr>
          <p:nvPr/>
        </p:nvGraphicFramePr>
        <p:xfrm>
          <a:off x="907564" y="1144703"/>
          <a:ext cx="16350023" cy="8298455"/>
        </p:xfrm>
        <a:graphic>
          <a:graphicData uri="http://schemas.openxmlformats.org/drawingml/2006/table">
            <a:tbl>
              <a:tblPr/>
              <a:tblGrid>
                <a:gridCol w="9208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4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85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Nối</a:t>
                      </a:r>
                      <a:endParaRPr kumimoji="0" lang="en-US" altLang="en-US" sz="54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3432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Đêm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nằm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cười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tối</a:t>
                      </a: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Phóng đại về mức độ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altLang="en-US" sz="42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35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Cày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ban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trưa</a:t>
                      </a: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Mồ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hôi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thánh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thót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ruộng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cày</a:t>
                      </a: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Phóng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quy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2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 Con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mòn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chạy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thẳng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tận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3.Phóng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0174408" y="3357350"/>
            <a:ext cx="1596788" cy="491319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en-US" sz="2700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 flipV="1">
            <a:off x="10153935" y="2945356"/>
            <a:ext cx="1625214" cy="319613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en-US" sz="2700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10153937" y="5878787"/>
            <a:ext cx="1680453" cy="222798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en-US" sz="2700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4000" y="3295165"/>
            <a:ext cx="5978432" cy="6000251"/>
          </a:xfrm>
          <a:prstGeom prst="rect">
            <a:avLst/>
          </a:prstGeom>
        </p:spPr>
      </p:pic>
      <p:sp>
        <p:nvSpPr>
          <p:cNvPr id="1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112648" y="826752"/>
            <a:ext cx="8966579" cy="914400"/>
          </a:xfrm>
          <a:noFill/>
        </p:spPr>
        <p:txBody>
          <a:bodyPr anchor="b">
            <a:normAutofit/>
          </a:bodyPr>
          <a:lstStyle/>
          <a:p>
            <a:pPr algn="ctr"/>
            <a:r>
              <a:rPr lang="en-US" sz="4800" b="1" i="1" dirty="0">
                <a:latin typeface="Times New Roman" pitchFamily="18" charset="0"/>
                <a:cs typeface="Times New Roman" panose="02020603050405020304" pitchFamily="18" charset="0"/>
              </a:rPr>
              <a:t>I. </a:t>
            </a:r>
            <a:r>
              <a:rPr lang="en-US" sz="4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346488" y="2096310"/>
            <a:ext cx="110388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Google Shape;517;p19"/>
          <p:cNvSpPr txBox="1"/>
          <p:nvPr/>
        </p:nvSpPr>
        <p:spPr>
          <a:xfrm>
            <a:off x="1346489" y="4086081"/>
            <a:ext cx="14656200" cy="26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152397" algn="just">
              <a:buClr>
                <a:srgbClr val="000000"/>
              </a:buClr>
              <a:buSzPts val="2400"/>
            </a:pPr>
            <a:endParaRPr sz="4800" kern="0" dirty="0">
              <a:solidFill>
                <a:srgbClr val="000000"/>
              </a:solidFill>
              <a:latin typeface="Arima Madurai Medium"/>
              <a:ea typeface="Arima Madurai Medium"/>
              <a:cs typeface="Arima Madurai Medium"/>
              <a:sym typeface="Arima Madurai Medium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699621" y="4366241"/>
            <a:ext cx="6425588" cy="877163"/>
          </a:xfrm>
          <a:prstGeom prst="rect">
            <a:avLst/>
          </a:prstGeom>
          <a:solidFill>
            <a:srgbClr val="A3D9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Phóng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quy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mô</a:t>
            </a:r>
            <a:endParaRPr lang="en-US" sz="4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708126" y="5785667"/>
            <a:ext cx="6445167" cy="877163"/>
          </a:xfrm>
          <a:prstGeom prst="rect">
            <a:avLst/>
          </a:prstGeom>
          <a:solidFill>
            <a:srgbClr val="A3D9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Phóng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endParaRPr lang="en-US" sz="4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699621" y="7181244"/>
            <a:ext cx="6453672" cy="877163"/>
          </a:xfrm>
          <a:prstGeom prst="rect">
            <a:avLst/>
          </a:prstGeom>
          <a:solidFill>
            <a:srgbClr val="A3D9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Phóng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mức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endParaRPr lang="en-US" sz="4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Google Shape;527;p20" descr="Ba Mẹ phải làm gì khi trẻ nói quá nhiều? - CMS Edu Việt Nam"/>
          <p:cNvPicPr preferRelativeResize="0"/>
          <p:nvPr/>
        </p:nvPicPr>
        <p:blipFill rotWithShape="1">
          <a:blip r:embed="rId5">
            <a:alphaModFix/>
          </a:blip>
          <a:srcRect t="12781"/>
          <a:stretch/>
        </p:blipFill>
        <p:spPr>
          <a:xfrm>
            <a:off x="1942951" y="4053061"/>
            <a:ext cx="5296049" cy="4143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319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89" y="732008"/>
            <a:ext cx="10214222" cy="2195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855" y="2365040"/>
            <a:ext cx="9602033" cy="112481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62169" y="3331383"/>
          <a:ext cx="16418257" cy="460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8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9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pPr algn="ctr"/>
                      <a:r>
                        <a:rPr lang="en-US" sz="4800" b="1" i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endParaRPr lang="en-US" sz="48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i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endParaRPr lang="en-US" sz="48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0924">
                <a:tc>
                  <a:txBody>
                    <a:bodyPr/>
                    <a:lstStyle/>
                    <a:p>
                      <a:pPr marL="0" indent="341313"/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Đêm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nằm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endParaRPr lang="en-US" sz="4200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341313"/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cười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tối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60425"/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Đêm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4200" b="1" i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ngắn</a:t>
                      </a:r>
                      <a:endParaRPr lang="en-US" sz="4200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860425"/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ngắn</a:t>
                      </a:r>
                      <a:r>
                        <a:rPr lang="en-US" sz="4200" b="1" i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4200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0924">
                <a:tc>
                  <a:txBody>
                    <a:bodyPr/>
                    <a:lstStyle/>
                    <a:p>
                      <a:pPr algn="ctr"/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Cày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ban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trưa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Mồ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hôi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thánh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thót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ruộng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cày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Cày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ban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trưa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Mồ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hôi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rơi</a:t>
                      </a:r>
                      <a:r>
                        <a:rPr lang="en-US" sz="4200" b="1" i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4200" b="1" i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4200" b="1" i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lang="en-US" sz="4200" b="1" i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4200" b="1" i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4200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Down Arrow 8"/>
          <p:cNvSpPr/>
          <p:nvPr/>
        </p:nvSpPr>
        <p:spPr>
          <a:xfrm>
            <a:off x="4892723" y="8004419"/>
            <a:ext cx="839337" cy="798395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0184" y="8819870"/>
            <a:ext cx="7717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Hay,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kumimoji="1" lang="zh-CN" altLang="en-US" sz="48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3207620" y="8007835"/>
            <a:ext cx="839337" cy="631199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22519" y="8450537"/>
            <a:ext cx="5448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kumimoji="1" lang="zh-CN" altLang="en-US" sz="48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0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112648" y="826752"/>
            <a:ext cx="8966579" cy="914400"/>
          </a:xfrm>
          <a:solidFill>
            <a:schemeClr val="accent2"/>
          </a:solidFill>
        </p:spPr>
        <p:txBody>
          <a:bodyPr anchor="b">
            <a:norm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I. </a:t>
            </a:r>
            <a:r>
              <a:rPr lang="en-US" sz="4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346488" y="2096310"/>
            <a:ext cx="110388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Google Shape;517;p19"/>
          <p:cNvSpPr txBox="1"/>
          <p:nvPr/>
        </p:nvSpPr>
        <p:spPr>
          <a:xfrm>
            <a:off x="1346489" y="4086081"/>
            <a:ext cx="14656200" cy="26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152397" algn="just">
              <a:buClr>
                <a:srgbClr val="000000"/>
              </a:buClr>
              <a:buSzPts val="2400"/>
            </a:pPr>
            <a:endParaRPr sz="4800" kern="0" dirty="0">
              <a:solidFill>
                <a:srgbClr val="000000"/>
              </a:solidFill>
              <a:latin typeface="Arima Madurai Medium"/>
              <a:ea typeface="Arima Madurai Medium"/>
              <a:cs typeface="Arima Madurai Medium"/>
              <a:sym typeface="Arima Madurai Medium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740564" y="4086081"/>
            <a:ext cx="6425588" cy="877163"/>
          </a:xfrm>
          <a:prstGeom prst="rect">
            <a:avLst/>
          </a:prstGeom>
          <a:solidFill>
            <a:srgbClr val="A3D9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Nhấn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mạnh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ý</a:t>
            </a:r>
            <a:endParaRPr lang="en-US" sz="4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749068" y="5505507"/>
            <a:ext cx="6445167" cy="877163"/>
          </a:xfrm>
          <a:prstGeom prst="rect">
            <a:avLst/>
          </a:prstGeom>
          <a:solidFill>
            <a:srgbClr val="A3D9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4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740563" y="6901084"/>
            <a:ext cx="6453672" cy="1615827"/>
          </a:xfrm>
          <a:prstGeom prst="rect">
            <a:avLst/>
          </a:prstGeom>
          <a:solidFill>
            <a:srgbClr val="A3D9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Tăng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sức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biểu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lời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endParaRPr lang="en-US" sz="4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4000" y="3295165"/>
            <a:ext cx="5978432" cy="6000251"/>
          </a:xfrm>
          <a:prstGeom prst="rect">
            <a:avLst/>
          </a:prstGeom>
        </p:spPr>
      </p:pic>
      <p:pic>
        <p:nvPicPr>
          <p:cNvPr id="11" name="Google Shape;527;p20" descr="Ba Mẹ phải làm gì khi trẻ nói quá nhiều? - CMS Edu Việt Nam"/>
          <p:cNvPicPr preferRelativeResize="0"/>
          <p:nvPr/>
        </p:nvPicPr>
        <p:blipFill rotWithShape="1">
          <a:blip r:embed="rId5">
            <a:alphaModFix/>
          </a:blip>
          <a:srcRect t="12781"/>
          <a:stretch/>
        </p:blipFill>
        <p:spPr>
          <a:xfrm>
            <a:off x="1942951" y="4053061"/>
            <a:ext cx="5296049" cy="4143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03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315385" y="2075958"/>
            <a:ext cx="17830800" cy="82110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43116" y="594626"/>
            <a:ext cx="4251831" cy="1743251"/>
          </a:xfrm>
          <a:prstGeom prst="rect">
            <a:avLst/>
          </a:prstGeom>
        </p:spPr>
      </p:pic>
      <p:grpSp>
        <p:nvGrpSpPr>
          <p:cNvPr id="5" name="组合 45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>
            <a:extLst>
              <a:ext uri="{FF2B5EF4-FFF2-40B4-BE49-F238E27FC236}">
                <a16:creationId xmlns:a16="http://schemas.microsoft.com/office/drawing/2014/main" id="{0E7EEC08-87FE-4A92-A971-107971147B85}"/>
              </a:ext>
            </a:extLst>
          </p:cNvPr>
          <p:cNvGrpSpPr/>
          <p:nvPr/>
        </p:nvGrpSpPr>
        <p:grpSpPr>
          <a:xfrm rot="10800000">
            <a:off x="1333580" y="3334471"/>
            <a:ext cx="1068779" cy="1122221"/>
            <a:chOff x="5556924" y="2837156"/>
            <a:chExt cx="712519" cy="748147"/>
          </a:xfrm>
        </p:grpSpPr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4A407481-3677-4ACB-B053-CE0D974543A3}"/>
                </a:ext>
              </a:extLst>
            </p:cNvPr>
            <p:cNvSpPr/>
            <p:nvPr/>
          </p:nvSpPr>
          <p:spPr bwMode="auto">
            <a:xfrm flipV="1">
              <a:off x="5556924" y="2837156"/>
              <a:ext cx="712519" cy="748147"/>
            </a:xfrm>
            <a:custGeom>
              <a:avLst/>
              <a:gdLst>
                <a:gd name="T0" fmla="*/ 0 w 973"/>
                <a:gd name="T1" fmla="*/ 326 h 1300"/>
                <a:gd name="T2" fmla="*/ 487 w 973"/>
                <a:gd name="T3" fmla="*/ 0 h 1300"/>
                <a:gd name="T4" fmla="*/ 973 w 973"/>
                <a:gd name="T5" fmla="*/ 326 h 1300"/>
                <a:gd name="T6" fmla="*/ 973 w 973"/>
                <a:gd name="T7" fmla="*/ 1300 h 1300"/>
                <a:gd name="T8" fmla="*/ 0 w 973"/>
                <a:gd name="T9" fmla="*/ 1300 h 1300"/>
                <a:gd name="T10" fmla="*/ 0 w 973"/>
                <a:gd name="T11" fmla="*/ 326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3" h="1300">
                  <a:moveTo>
                    <a:pt x="0" y="326"/>
                  </a:moveTo>
                  <a:lnTo>
                    <a:pt x="487" y="0"/>
                  </a:lnTo>
                  <a:lnTo>
                    <a:pt x="973" y="326"/>
                  </a:lnTo>
                  <a:lnTo>
                    <a:pt x="973" y="1300"/>
                  </a:lnTo>
                  <a:lnTo>
                    <a:pt x="0" y="1300"/>
                  </a:lnTo>
                  <a:lnTo>
                    <a:pt x="0" y="326"/>
                  </a:lnTo>
                  <a:close/>
                </a:path>
              </a:pathLst>
            </a:custGeom>
            <a:solidFill>
              <a:srgbClr val="F3CAD1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4200" i="1" dirty="0">
                <a:solidFill>
                  <a:srgbClr val="203864"/>
                </a:solidFill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1714CF1F-D01B-43BF-82D0-2D9578FFEC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8811" y="2961616"/>
              <a:ext cx="372242" cy="391090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685800"/>
              <a:endParaRPr lang="zh-CN" altLang="en-US" sz="4200" i="1">
                <a:solidFill>
                  <a:srgbClr val="203864"/>
                </a:solidFill>
              </a:endParaRPr>
            </a:p>
          </p:txBody>
        </p:sp>
      </p:grp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787328" y="3547086"/>
            <a:ext cx="357934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i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Khái</a:t>
            </a:r>
            <a:r>
              <a:rPr lang="en-US" sz="42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niệm</a:t>
            </a:r>
            <a:r>
              <a:rPr lang="en-US" sz="42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sz="4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150340" y="7160689"/>
            <a:ext cx="296444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i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Tác</a:t>
            </a:r>
            <a:r>
              <a:rPr lang="en-US" sz="42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lang="en-US" sz="42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sz="4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810824" y="5997209"/>
            <a:ext cx="783723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Nhấn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mạnh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ý</a:t>
            </a:r>
            <a:endParaRPr lang="en-US" sz="4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300698" y="2946786"/>
            <a:ext cx="9994724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Nói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quá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biện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pháp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phóng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đại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mức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quy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mô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sự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vật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miêu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tả</a:t>
            </a:r>
            <a:endParaRPr lang="en-US" sz="4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3" idx="1"/>
          </p:cNvCxnSpPr>
          <p:nvPr/>
        </p:nvCxnSpPr>
        <p:spPr>
          <a:xfrm flipV="1">
            <a:off x="4114784" y="6389624"/>
            <a:ext cx="696041" cy="11634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810823" y="7147016"/>
            <a:ext cx="786111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Gây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ấn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endParaRPr lang="en-US" sz="4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6" idx="1"/>
          </p:cNvCxnSpPr>
          <p:nvPr/>
        </p:nvCxnSpPr>
        <p:spPr>
          <a:xfrm flipV="1">
            <a:off x="4114784" y="7539431"/>
            <a:ext cx="696039" cy="136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744847" y="8144400"/>
            <a:ext cx="3996539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Tăng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sức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biểu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lời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en-US" sz="4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>
            <a:stCxn id="12" idx="3"/>
            <a:endCxn id="18" idx="1"/>
          </p:cNvCxnSpPr>
          <p:nvPr/>
        </p:nvCxnSpPr>
        <p:spPr>
          <a:xfrm>
            <a:off x="4114784" y="7553103"/>
            <a:ext cx="630063" cy="13068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9506181" y="7147017"/>
            <a:ext cx="296444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i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Phân</a:t>
            </a:r>
            <a:r>
              <a:rPr lang="en-US" sz="42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loại</a:t>
            </a:r>
            <a:r>
              <a:rPr lang="en-US" sz="42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sz="4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13166666" y="5983537"/>
            <a:ext cx="450710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Phóng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đại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quy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mô</a:t>
            </a:r>
            <a:endParaRPr lang="en-US" sz="4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>
            <a:stCxn id="27" idx="3"/>
            <a:endCxn id="28" idx="1"/>
          </p:cNvCxnSpPr>
          <p:nvPr/>
        </p:nvCxnSpPr>
        <p:spPr>
          <a:xfrm flipV="1">
            <a:off x="12470626" y="6375952"/>
            <a:ext cx="696041" cy="11634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3166666" y="7133344"/>
            <a:ext cx="452083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Phóng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đại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endParaRPr lang="en-US" sz="4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27" idx="3"/>
            <a:endCxn id="30" idx="1"/>
          </p:cNvCxnSpPr>
          <p:nvPr/>
        </p:nvCxnSpPr>
        <p:spPr>
          <a:xfrm flipV="1">
            <a:off x="12470626" y="7525759"/>
            <a:ext cx="696041" cy="136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3100689" y="8453893"/>
            <a:ext cx="457307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Phóng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đại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mức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endParaRPr lang="en-US" sz="4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>
            <a:stCxn id="27" idx="3"/>
            <a:endCxn id="32" idx="1"/>
          </p:cNvCxnSpPr>
          <p:nvPr/>
        </p:nvCxnSpPr>
        <p:spPr>
          <a:xfrm>
            <a:off x="12470625" y="7539431"/>
            <a:ext cx="630063" cy="13068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65673">
            <a:off x="16293756" y="893802"/>
            <a:ext cx="1760446" cy="179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4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8" grpId="0"/>
      <p:bldP spid="27" grpId="0"/>
      <p:bldP spid="28" grpId="0"/>
      <p:bldP spid="30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1" y="323730"/>
            <a:ext cx="3505200" cy="35179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04418" y="1164631"/>
            <a:ext cx="8542838" cy="183619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62400" y="3420940"/>
            <a:ext cx="13364793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>
              <a:lnSpc>
                <a:spcPts val="6000"/>
              </a:lnSpc>
            </a:pP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4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ngoa</a:t>
            </a:r>
            <a:r>
              <a:rPr lang="en-US" sz="4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thậm</a:t>
            </a:r>
            <a:r>
              <a:rPr lang="en-US" sz="4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4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4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4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62400" y="5518441"/>
            <a:ext cx="13122323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7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32761">
            <a:off x="961884" y="2908334"/>
            <a:ext cx="1467070" cy="27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3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112648" y="826752"/>
            <a:ext cx="8966579" cy="914400"/>
          </a:xfrm>
          <a:noFill/>
        </p:spPr>
        <p:txBody>
          <a:bodyPr anchor="b">
            <a:normAutofit/>
          </a:bodyPr>
          <a:lstStyle/>
          <a:p>
            <a:r>
              <a:rPr lang="en-US" sz="4800" b="1" i="1" dirty="0">
                <a:latin typeface="Times New Roman" pitchFamily="18" charset="0"/>
                <a:cs typeface="Times New Roman" panose="02020603050405020304" pitchFamily="18" charset="0"/>
              </a:rPr>
              <a:t>II. </a:t>
            </a:r>
            <a:r>
              <a:rPr lang="en-US" sz="4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Google Shape;289;p18"/>
          <p:cNvGraphicFramePr/>
          <p:nvPr/>
        </p:nvGraphicFramePr>
        <p:xfrm>
          <a:off x="1346487" y="3584548"/>
          <a:ext cx="15271051" cy="457026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371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4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5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25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Câu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tục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ngữ</a:t>
                      </a:r>
                      <a:endParaRPr sz="42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b="1" u="none" strike="noStrike" cap="none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Biểu hiện nói quá</a:t>
                      </a:r>
                      <a:endParaRPr sz="4200" b="1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Tác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dụng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nói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quá</a:t>
                      </a:r>
                      <a:endParaRPr sz="42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696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b)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Ngày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vui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ngắn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chẳng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đầy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gang</a:t>
                      </a:r>
                      <a:endParaRPr sz="4200" i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6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c)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Thuận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vợ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thuận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chồng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tát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bể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đông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cũng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cạn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4200" i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346488" y="2096310"/>
            <a:ext cx="110388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vi-V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1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3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295;p19"/>
          <p:cNvGraphicFramePr/>
          <p:nvPr/>
        </p:nvGraphicFramePr>
        <p:xfrm>
          <a:off x="897437" y="775472"/>
          <a:ext cx="16615950" cy="873256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32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25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Câu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tục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ngữ</a:t>
                      </a:r>
                      <a:endParaRPr sz="42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b="1" u="none" strike="noStrike" cap="none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Biểu hiện nói quá</a:t>
                      </a:r>
                      <a:endParaRPr sz="4200" b="1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Tác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dụng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nói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quá</a:t>
                      </a:r>
                      <a:endParaRPr sz="42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76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b)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Ngày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vui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ngắn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chẳng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đầy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gang</a:t>
                      </a:r>
                      <a:endParaRPr sz="4200" i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Cái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ngắn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của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thời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gian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như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hiện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hình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một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ngày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có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thể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lấy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gang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tay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để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đo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nghĩa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là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chỉ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còn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một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mẩu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Khi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vui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cảm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thấy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thời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gian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chóng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qua,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có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cảm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giác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ngày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giờ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ngắn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hơn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bình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thường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lang="vi-VN"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Cambri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vi-VN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Để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tạo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ấn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tượng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4200" u="none" strike="noStrike" cap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76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i="1" u="none" strike="noStrike" cap="none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c) Thuận vợ thuận chồng tát bể đông cũng cạn.</a:t>
                      </a:r>
                      <a:endParaRPr sz="4200" i="1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Tát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bể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đông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cũng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cạn</a:t>
                      </a: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Cách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nói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phóng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đại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đến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mức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phi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lí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bởi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không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ai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có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thể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“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tát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cạn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bê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̉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đông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”</a:t>
                      </a: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vi-VN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Làm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nổi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bật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tầm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quan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trọng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của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sự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hòa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thuận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vợ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chồng</a:t>
                      </a:r>
                      <a:endParaRPr sz="4200" u="none" strike="noStrike" cap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09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oogle Shape;289;p18"/>
          <p:cNvGraphicFramePr/>
          <p:nvPr/>
        </p:nvGraphicFramePr>
        <p:xfrm>
          <a:off x="1366959" y="2683796"/>
          <a:ext cx="15271051" cy="66762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015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7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8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25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b="1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Câu</a:t>
                      </a:r>
                      <a:r>
                        <a:rPr lang="en-US" sz="4200" b="1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tục</a:t>
                      </a:r>
                      <a:r>
                        <a:rPr lang="en-US" sz="4200" b="1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ngữ</a:t>
                      </a:r>
                      <a:endParaRPr sz="4200" b="1" i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vi-VN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ói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quá</a:t>
                      </a:r>
                      <a:endParaRPr sz="42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vi-VN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Nói</a:t>
                      </a:r>
                      <a:r>
                        <a:rPr lang="vi-VN" sz="4200" b="1" u="none" strike="noStrike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khoác</a:t>
                      </a:r>
                      <a:endParaRPr sz="42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6963">
                <a:tc>
                  <a:txBody>
                    <a:bodyPr/>
                    <a:lstStyle/>
                    <a:p>
                      <a:pPr algn="l">
                        <a:buClr>
                          <a:srgbClr val="000000"/>
                        </a:buClr>
                        <a:buSzPts val="2667"/>
                        <a:buFont typeface="Arial"/>
                        <a:buNone/>
                      </a:pPr>
                      <a:r>
                        <a:rPr lang="vi-VN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a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) </a:t>
                      </a:r>
                      <a:r>
                        <a:rPr lang="vi-VN" sz="4200" i="1" kern="0" dirty="0">
                          <a:solidFill>
                            <a:srgbClr val="0C0C0C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Cày đồng đang buổi ban trưa</a:t>
                      </a:r>
                    </a:p>
                    <a:p>
                      <a:pPr algn="l">
                        <a:buClr>
                          <a:srgbClr val="000000"/>
                        </a:buClr>
                        <a:buSzPts val="2667"/>
                        <a:buFont typeface="Arial"/>
                        <a:buNone/>
                      </a:pPr>
                      <a:r>
                        <a:rPr lang="vi-VN" sz="4200" i="1" kern="0" dirty="0">
                          <a:solidFill>
                            <a:srgbClr val="0C0C0C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Mồ hôi thánh thót như mưa ruộng cày</a:t>
                      </a: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73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  <a:tabLst/>
                        <a:defRPr/>
                      </a:pPr>
                      <a:r>
                        <a:rPr lang="vi-VN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) </a:t>
                      </a:r>
                      <a:r>
                        <a:rPr lang="vi-VN" sz="4200" i="1" kern="0" dirty="0">
                          <a:solidFill>
                            <a:srgbClr val="0C0C0C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Trời nóng quá, mồ hôi nhỏ xuống ướt sũng cả sàn nhà.</a:t>
                      </a: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7335">
                <a:tc>
                  <a:txBody>
                    <a:bodyPr/>
                    <a:lstStyle/>
                    <a:p>
                      <a:pPr algn="l">
                        <a:buClr>
                          <a:srgbClr val="000000"/>
                        </a:buClr>
                        <a:buSzPts val="2667"/>
                        <a:buFont typeface="Arial"/>
                        <a:buNone/>
                      </a:pPr>
                      <a:r>
                        <a:rPr lang="vi-VN" sz="4200" i="1" kern="0" dirty="0">
                          <a:solidFill>
                            <a:srgbClr val="0C0C0C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c) Đời người có một gang tay</a:t>
                      </a:r>
                    </a:p>
                    <a:p>
                      <a:pPr algn="l">
                        <a:buClr>
                          <a:srgbClr val="000000"/>
                        </a:buClr>
                        <a:buSzPts val="2667"/>
                        <a:buFont typeface="Arial"/>
                        <a:buNone/>
                      </a:pPr>
                      <a:r>
                        <a:rPr lang="vi-VN" sz="4200" i="1" kern="0" dirty="0">
                          <a:solidFill>
                            <a:srgbClr val="0C0C0C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Ai hay ngủ ngày còn có nửa gang</a:t>
                      </a: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73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  <a:tabLst/>
                        <a:defRPr/>
                      </a:pPr>
                      <a:r>
                        <a:rPr lang="vi-VN" sz="4200" i="1" kern="0" dirty="0">
                          <a:solidFill>
                            <a:srgbClr val="0C0C0C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d) Bài văn này tôi chỉ làm vèo trong năm phút, thế mà vẫn viết được ba trang</a:t>
                      </a: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772400" y="876300"/>
            <a:ext cx="37304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vi-V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2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miley Face 1"/>
          <p:cNvSpPr/>
          <p:nvPr/>
        </p:nvSpPr>
        <p:spPr>
          <a:xfrm>
            <a:off x="12078269" y="3807727"/>
            <a:ext cx="900753" cy="900752"/>
          </a:xfrm>
          <a:prstGeom prst="smileyFac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700"/>
          </a:p>
        </p:txBody>
      </p:sp>
      <p:sp>
        <p:nvSpPr>
          <p:cNvPr id="7" name="Smiley Face 6"/>
          <p:cNvSpPr/>
          <p:nvPr/>
        </p:nvSpPr>
        <p:spPr>
          <a:xfrm>
            <a:off x="12078269" y="6718112"/>
            <a:ext cx="900753" cy="900752"/>
          </a:xfrm>
          <a:prstGeom prst="smileyFac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700"/>
          </a:p>
        </p:txBody>
      </p:sp>
      <p:sp>
        <p:nvSpPr>
          <p:cNvPr id="8" name="Smiley Face 7"/>
          <p:cNvSpPr/>
          <p:nvPr/>
        </p:nvSpPr>
        <p:spPr>
          <a:xfrm>
            <a:off x="14558748" y="5387456"/>
            <a:ext cx="900753" cy="900752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700"/>
          </a:p>
        </p:txBody>
      </p:sp>
      <p:sp>
        <p:nvSpPr>
          <p:cNvPr id="9" name="Smiley Face 8"/>
          <p:cNvSpPr/>
          <p:nvPr/>
        </p:nvSpPr>
        <p:spPr>
          <a:xfrm>
            <a:off x="14558748" y="8297842"/>
            <a:ext cx="900753" cy="900752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2366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733383" y="7780499"/>
            <a:ext cx="8732522" cy="100583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45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ĐEN NHƯ CỘT NHÀ CHÁY</a:t>
            </a:r>
          </a:p>
        </p:txBody>
      </p:sp>
      <p:pic>
        <p:nvPicPr>
          <p:cNvPr id="5" name="Picture 4" descr="chaynh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644" y="904164"/>
            <a:ext cx="7678124" cy="634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thumb_9fa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44" y="904164"/>
            <a:ext cx="7294218" cy="634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44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3259">
            <a:off x="872702" y="1720911"/>
            <a:ext cx="17104936" cy="8394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8079"/>
            <a:ext cx="9224028" cy="248204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9120476" y="5165220"/>
            <a:ext cx="64401" cy="4255512"/>
          </a:xfrm>
          <a:prstGeom prst="line">
            <a:avLst/>
          </a:prstGeom>
          <a:ln w="38100">
            <a:solidFill>
              <a:srgbClr val="A3C8B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D7ADF2B-E25F-4A5F-B0EC-85C282D06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127" y="5394355"/>
            <a:ext cx="3414084" cy="738664"/>
          </a:xfrm>
          <a:prstGeom prst="rect">
            <a:avLst/>
          </a:prstGeom>
          <a:solidFill>
            <a:srgbClr val="A3C8B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200" i="1" dirty="0">
                <a:solidFill>
                  <a:prstClr val="white"/>
                </a:solidFill>
                <a:cs typeface="Times New Roman" panose="02020603050405020304" pitchFamily="18" charset="0"/>
              </a:rPr>
              <a:t>NÓI QUÁ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00474C-85C9-4357-A82E-AD728762C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9458" y="5354563"/>
            <a:ext cx="3414084" cy="738664"/>
          </a:xfrm>
          <a:prstGeom prst="rect">
            <a:avLst/>
          </a:prstGeom>
          <a:solidFill>
            <a:srgbClr val="A3C8B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200" i="1" dirty="0">
                <a:solidFill>
                  <a:prstClr val="white"/>
                </a:solidFill>
                <a:cs typeface="Times New Roman" panose="02020603050405020304" pitchFamily="18" charset="0"/>
              </a:rPr>
              <a:t>NÓI KHOÁC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2667" y="3121180"/>
            <a:ext cx="3776799" cy="1124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3021" y="4269545"/>
            <a:ext cx="3584759" cy="11248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33834" y="3198101"/>
            <a:ext cx="11181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spcBef>
                <a:spcPct val="20000"/>
              </a:spcBef>
            </a:pP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 Box 54"/>
          <p:cNvSpPr txBox="1">
            <a:spLocks noChangeArrowheads="1"/>
          </p:cNvSpPr>
          <p:nvPr/>
        </p:nvSpPr>
        <p:spPr bwMode="auto">
          <a:xfrm>
            <a:off x="9799027" y="6587286"/>
            <a:ext cx="659608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ts val="1100"/>
              <a:buFont typeface="Arial"/>
              <a:buNone/>
            </a:pPr>
            <a:r>
              <a:rPr lang="vi-VN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Bịa đặt, dựng chuyện “từ không thành có”, cố làm cho người khác tin.</a:t>
            </a:r>
          </a:p>
        </p:txBody>
      </p:sp>
      <p:sp>
        <p:nvSpPr>
          <p:cNvPr id="13" name="Google Shape;541;p22"/>
          <p:cNvSpPr txBox="1"/>
          <p:nvPr/>
        </p:nvSpPr>
        <p:spPr>
          <a:xfrm>
            <a:off x="1573020" y="6514089"/>
            <a:ext cx="7209315" cy="10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just">
              <a:buClr>
                <a:srgbClr val="000000"/>
              </a:buClr>
              <a:buSzPts val="1100"/>
              <a:buFont typeface="Arial"/>
              <a:buNone/>
            </a:pPr>
            <a:r>
              <a:rPr lang="vi-VN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hỉ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phóng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đại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tính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chất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quy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mô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,…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của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đối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tượng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nhằm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nhấn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mạnh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gây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cười</a:t>
            </a:r>
            <a:endParaRPr sz="4200" kern="0" dirty="0">
              <a:solidFill>
                <a:srgbClr val="000000"/>
              </a:solidFill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959458" y="204678"/>
            <a:ext cx="5042542" cy="3093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56833" y="1018867"/>
            <a:ext cx="5047926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3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2452" y="1978051"/>
            <a:ext cx="10172148" cy="6515603"/>
          </a:xfrm>
          <a:prstGeom prst="rect">
            <a:avLst/>
          </a:prstGeom>
        </p:spPr>
      </p:pic>
      <p:sp>
        <p:nvSpPr>
          <p:cNvPr id="4" name="Google Shape;410;p8"/>
          <p:cNvSpPr/>
          <p:nvPr/>
        </p:nvSpPr>
        <p:spPr>
          <a:xfrm>
            <a:off x="2286000" y="2019300"/>
            <a:ext cx="2870975" cy="27322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120" y="21600"/>
                </a:moveTo>
                <a:lnTo>
                  <a:pt x="0" y="8239"/>
                </a:lnTo>
                <a:lnTo>
                  <a:pt x="10793" y="0"/>
                </a:lnTo>
                <a:lnTo>
                  <a:pt x="21600" y="8239"/>
                </a:lnTo>
                <a:lnTo>
                  <a:pt x="17480" y="21600"/>
                </a:lnTo>
                <a:lnTo>
                  <a:pt x="4120" y="21600"/>
                </a:lnTo>
                <a:close/>
              </a:path>
            </a:pathLst>
          </a:custGeom>
          <a:solidFill>
            <a:srgbClr val="819C6C"/>
          </a:solidFill>
          <a:ln>
            <a:noFill/>
          </a:ln>
        </p:spPr>
        <p:txBody>
          <a:bodyPr spcFirstLastPara="1" wrap="square" lIns="0" tIns="971976" rIns="0" bIns="0" anchor="ctr" anchorCtr="1">
            <a:normAutofit/>
          </a:bodyPr>
          <a:lstStyle/>
          <a:p>
            <a:pPr algn="ctr" defTabSz="1371566">
              <a:buClr>
                <a:srgbClr val="000000"/>
              </a:buClr>
            </a:pPr>
            <a:endParaRPr sz="2201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Google Shape;411;p8"/>
          <p:cNvSpPr/>
          <p:nvPr/>
        </p:nvSpPr>
        <p:spPr>
          <a:xfrm>
            <a:off x="4049103" y="3225733"/>
            <a:ext cx="2870975" cy="27286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120" y="21600"/>
                </a:moveTo>
                <a:lnTo>
                  <a:pt x="0" y="8221"/>
                </a:lnTo>
                <a:lnTo>
                  <a:pt x="10807" y="0"/>
                </a:lnTo>
                <a:lnTo>
                  <a:pt x="21600" y="8221"/>
                </a:lnTo>
                <a:lnTo>
                  <a:pt x="17480" y="21600"/>
                </a:lnTo>
                <a:lnTo>
                  <a:pt x="412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0" tIns="971976" rIns="0" bIns="0" anchor="ctr" anchorCtr="1">
            <a:normAutofit/>
          </a:bodyPr>
          <a:lstStyle/>
          <a:p>
            <a:pPr algn="ctr" defTabSz="1371566">
              <a:buClr>
                <a:srgbClr val="000000"/>
              </a:buClr>
            </a:pPr>
            <a:endParaRPr sz="2201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Google Shape;412;p8"/>
          <p:cNvSpPr/>
          <p:nvPr/>
        </p:nvSpPr>
        <p:spPr>
          <a:xfrm>
            <a:off x="3402998" y="5326486"/>
            <a:ext cx="2874626" cy="27286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142" y="21600"/>
                </a:moveTo>
                <a:lnTo>
                  <a:pt x="0" y="8250"/>
                </a:lnTo>
                <a:lnTo>
                  <a:pt x="10821" y="0"/>
                </a:lnTo>
                <a:lnTo>
                  <a:pt x="21600" y="8250"/>
                </a:lnTo>
                <a:lnTo>
                  <a:pt x="17458" y="21600"/>
                </a:lnTo>
                <a:lnTo>
                  <a:pt x="4142" y="21600"/>
                </a:lnTo>
                <a:close/>
              </a:path>
            </a:pathLst>
          </a:custGeom>
          <a:solidFill>
            <a:srgbClr val="DDD581"/>
          </a:solidFill>
          <a:ln>
            <a:noFill/>
          </a:ln>
        </p:spPr>
        <p:txBody>
          <a:bodyPr spcFirstLastPara="1" wrap="square" lIns="0" tIns="971976" rIns="0" bIns="0" anchor="ctr" anchorCtr="1">
            <a:normAutofit/>
          </a:bodyPr>
          <a:lstStyle/>
          <a:p>
            <a:pPr algn="ctr" defTabSz="1371566">
              <a:buClr>
                <a:srgbClr val="000000"/>
              </a:buClr>
            </a:pPr>
            <a:endParaRPr sz="2201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Google Shape;413;p8"/>
          <p:cNvSpPr/>
          <p:nvPr/>
        </p:nvSpPr>
        <p:spPr>
          <a:xfrm>
            <a:off x="1185424" y="5342914"/>
            <a:ext cx="2872800" cy="27286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117" y="21600"/>
                </a:moveTo>
                <a:lnTo>
                  <a:pt x="0" y="8264"/>
                </a:lnTo>
                <a:lnTo>
                  <a:pt x="10800" y="0"/>
                </a:lnTo>
                <a:lnTo>
                  <a:pt x="21600" y="8264"/>
                </a:lnTo>
                <a:lnTo>
                  <a:pt x="17483" y="21600"/>
                </a:lnTo>
                <a:lnTo>
                  <a:pt x="4117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0" tIns="971976" rIns="0" bIns="0" anchor="ctr" anchorCtr="1">
            <a:normAutofit/>
          </a:bodyPr>
          <a:lstStyle/>
          <a:p>
            <a:pPr algn="ctr" defTabSz="1371566">
              <a:buClr>
                <a:srgbClr val="000000"/>
              </a:buClr>
            </a:pPr>
            <a:endParaRPr sz="2201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Google Shape;414;p8"/>
          <p:cNvSpPr/>
          <p:nvPr/>
        </p:nvSpPr>
        <p:spPr>
          <a:xfrm>
            <a:off x="522897" y="3225733"/>
            <a:ext cx="2870975" cy="27286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120" y="21600"/>
                </a:moveTo>
                <a:lnTo>
                  <a:pt x="0" y="8221"/>
                </a:lnTo>
                <a:lnTo>
                  <a:pt x="10793" y="0"/>
                </a:lnTo>
                <a:lnTo>
                  <a:pt x="21600" y="8221"/>
                </a:lnTo>
                <a:lnTo>
                  <a:pt x="17480" y="21600"/>
                </a:lnTo>
                <a:lnTo>
                  <a:pt x="412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0" tIns="971976" rIns="0" bIns="0" anchor="ctr" anchorCtr="1">
            <a:normAutofit/>
          </a:bodyPr>
          <a:lstStyle/>
          <a:p>
            <a:pPr algn="ctr" defTabSz="1371566">
              <a:buClr>
                <a:srgbClr val="000000"/>
              </a:buClr>
            </a:pPr>
            <a:endParaRPr sz="2201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385" y="2739380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7360"/>
            <a:r>
              <a:rPr lang="en-US" sz="72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0929" y="4035524"/>
            <a:ext cx="2082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7360"/>
            <a:r>
              <a:rPr lang="en-US" sz="7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40626" y="4035524"/>
            <a:ext cx="27799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7360"/>
            <a:r>
              <a:rPr lang="en-US" sz="56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00187" y="6199247"/>
            <a:ext cx="1518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7360"/>
            <a:r>
              <a:rPr lang="en-US" sz="72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91249" y="6195764"/>
            <a:ext cx="2185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7360"/>
            <a:r>
              <a:rPr lang="en-US" sz="7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01940" y="2604362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827360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Hãy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đặt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4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mỗi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sử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dụng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cụm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biện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quá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đây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827360"/>
            <a:r>
              <a:rPr lang="vi-VN" sz="4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Buồn nẫu ruột</a:t>
            </a:r>
            <a:endParaRPr lang="en-US" sz="4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827360"/>
            <a:r>
              <a:rPr lang="vi-VN" sz="4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Rụng rời chân tay</a:t>
            </a:r>
            <a:endParaRPr lang="en-US" sz="4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827360"/>
            <a:r>
              <a:rPr lang="vi-VN" sz="4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Cười vỡ bụng</a:t>
            </a:r>
          </a:p>
          <a:p>
            <a:pPr algn="just" defTabSz="1827360"/>
            <a:r>
              <a:rPr lang="vi-VN" sz="4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 Mệt đứt hơi</a:t>
            </a:r>
            <a:endParaRPr lang="en-US" sz="4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4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2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oogle Shape;353;p23"/>
          <p:cNvGraphicFramePr/>
          <p:nvPr>
            <p:extLst>
              <p:ext uri="{D42A27DB-BD31-4B8C-83A1-F6EECF244321}">
                <p14:modId xmlns:p14="http://schemas.microsoft.com/office/powerpoint/2010/main" val="3834183326"/>
              </p:ext>
            </p:extLst>
          </p:nvPr>
        </p:nvGraphicFramePr>
        <p:xfrm>
          <a:off x="754136" y="1683250"/>
          <a:ext cx="16485338" cy="711277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90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733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Cụm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từ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có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biện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pháp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nói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quá</a:t>
                      </a:r>
                      <a:endParaRPr sz="42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Đặt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câu</a:t>
                      </a:r>
                      <a:endParaRPr sz="42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733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mbria"/>
                        <a:buNone/>
                      </a:pP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a)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buồn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nẫu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ruột</a:t>
                      </a:r>
                      <a:endParaRPr sz="4200" i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vi-VN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Đừng trêu</a:t>
                      </a:r>
                      <a:r>
                        <a:rPr lang="vi-VN" sz="4200" u="none" strike="noStrike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tớ nữa, bài kiểm tra toán vừa rồi tớ được có 4 điểm, tớ đang buồn nẫu ruột đây.</a:t>
                      </a: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0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b)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rụng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rời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chân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tay</a:t>
                      </a:r>
                      <a:endParaRPr sz="4200" i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Nghe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tin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bà</a:t>
                      </a:r>
                      <a:r>
                        <a:rPr lang="en-US" sz="4200" u="none" strike="noStrike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mất</a:t>
                      </a:r>
                      <a:r>
                        <a:rPr lang="vi-VN" sz="4200" u="none" strike="noStrike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4200" u="none" strike="noStrike" cap="none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tôi</a:t>
                      </a:r>
                      <a:r>
                        <a:rPr lang="en-US" sz="4200" u="none" strike="noStrike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vi-VN" sz="4200" u="none" strike="noStrike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rụng rời chân tay.</a:t>
                      </a: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i="1" u="none" strike="noStrike" cap="none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c) cười vỡ bụng</a:t>
                      </a:r>
                      <a:endParaRPr sz="4200" i="1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vi-VN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Ngồi nghe</a:t>
                      </a:r>
                      <a:r>
                        <a:rPr lang="vi-VN" sz="4200" u="none" strike="noStrike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thầy kể chuyện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chúng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tôi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được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một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trận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cười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vỡ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bụng</a:t>
                      </a:r>
                      <a:r>
                        <a:rPr lang="vi-VN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733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i="1" u="none" strike="noStrike" cap="none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d) mệt đứt hơi</a:t>
                      </a:r>
                      <a:endParaRPr sz="4200" i="1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vi-VN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Mới chạy</a:t>
                      </a:r>
                      <a:r>
                        <a:rPr lang="vi-VN" sz="4200" u="none" strike="noStrike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được một đoạn đường ngắn mà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tôi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thấy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mệt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đứt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hơi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249634" y="-342900"/>
            <a:ext cx="1375496" cy="1480475"/>
          </a:xfrm>
          <a:prstGeom prst="rect">
            <a:avLst/>
          </a:prstGeom>
        </p:spPr>
      </p:pic>
      <p:pic>
        <p:nvPicPr>
          <p:cNvPr id="4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550723" y="9486900"/>
            <a:ext cx="1101445" cy="107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1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7608">
            <a:off x="784649" y="828722"/>
            <a:ext cx="16500449" cy="928257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7093">
            <a:off x="699066" y="341890"/>
            <a:ext cx="9776008" cy="3532702"/>
          </a:xfrm>
          <a:prstGeom prst="rect">
            <a:avLst/>
          </a:prstGeom>
        </p:spPr>
      </p:pic>
      <p:pic>
        <p:nvPicPr>
          <p:cNvPr id="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694224">
            <a:off x="14418240" y="6698376"/>
            <a:ext cx="1153704" cy="21293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" y="1257300"/>
            <a:ext cx="9140730" cy="198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75479" y="4361909"/>
            <a:ext cx="1491878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4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Sửa các câu dưới đây thành câu sử dụng biện pháp tu từ nói quá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4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(1), Anh ấy chạy rất nhanh.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4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(2), Trăng đêm nay thật sáng.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4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(3), Trời nóng quá, khiến người khác cảm thấy thật khó chịu.</a:t>
            </a:r>
          </a:p>
        </p:txBody>
      </p:sp>
    </p:spTree>
    <p:extLst>
      <p:ext uri="{BB962C8B-B14F-4D97-AF65-F5344CB8AC3E}">
        <p14:creationId xmlns:p14="http://schemas.microsoft.com/office/powerpoint/2010/main" val="319660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24" y="842747"/>
            <a:ext cx="7443917" cy="607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8715587" y="842746"/>
            <a:ext cx="8152830" cy="6076667"/>
            <a:chOff x="480" y="192"/>
            <a:chExt cx="4896" cy="3000"/>
          </a:xfrm>
        </p:grpSpPr>
        <p:pic>
          <p:nvPicPr>
            <p:cNvPr id="7" name="Picture 10" descr="Storm-01-june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92"/>
              <a:ext cx="4896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Storm-03-june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" y="768"/>
              <a:ext cx="833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ounded Rectangle 8"/>
          <p:cNvSpPr/>
          <p:nvPr/>
        </p:nvSpPr>
        <p:spPr bwMode="auto">
          <a:xfrm>
            <a:off x="4733383" y="7780499"/>
            <a:ext cx="8732522" cy="100583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45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</a:t>
            </a:r>
          </a:p>
        </p:txBody>
      </p:sp>
    </p:spTree>
    <p:extLst>
      <p:ext uri="{BB962C8B-B14F-4D97-AF65-F5344CB8AC3E}">
        <p14:creationId xmlns:p14="http://schemas.microsoft.com/office/powerpoint/2010/main" val="192794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ING_PORTAL_1847449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587" y="982637"/>
            <a:ext cx="7614455" cy="624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nhanh-ch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03" y="982638"/>
            <a:ext cx="7478103" cy="624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4733383" y="7780499"/>
            <a:ext cx="8732522" cy="100583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45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CHẬM NHƯ RÙA</a:t>
            </a:r>
          </a:p>
        </p:txBody>
      </p:sp>
    </p:spTree>
    <p:extLst>
      <p:ext uri="{BB962C8B-B14F-4D97-AF65-F5344CB8AC3E}">
        <p14:creationId xmlns:p14="http://schemas.microsoft.com/office/powerpoint/2010/main" val="279758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%2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96" y="856396"/>
            <a:ext cx="7533563" cy="598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magesCAGQWVK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986" y="856395"/>
            <a:ext cx="8374610" cy="59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4733383" y="7780499"/>
            <a:ext cx="8732522" cy="100583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45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GẦY NHƯ QUE CỦI</a:t>
            </a:r>
          </a:p>
        </p:txBody>
      </p:sp>
    </p:spTree>
    <p:extLst>
      <p:ext uri="{BB962C8B-B14F-4D97-AF65-F5344CB8AC3E}">
        <p14:creationId xmlns:p14="http://schemas.microsoft.com/office/powerpoint/2010/main" val="45374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73me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570" y="857249"/>
            <a:ext cx="8444553" cy="663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ANd9GcSpn0b-Fxkej2adUfrGa6U69gAnN9Cg5fW-4WTsuStKG679r--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26" y="857249"/>
            <a:ext cx="7341263" cy="663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4733383" y="7780499"/>
            <a:ext cx="8732522" cy="100583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45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 NHƯ MÈO</a:t>
            </a:r>
          </a:p>
        </p:txBody>
      </p:sp>
    </p:spTree>
    <p:extLst>
      <p:ext uri="{BB962C8B-B14F-4D97-AF65-F5344CB8AC3E}">
        <p14:creationId xmlns:p14="http://schemas.microsoft.com/office/powerpoint/2010/main" val="142263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Window-01-june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99" y="966575"/>
            <a:ext cx="10297236" cy="70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8177817" y="3133513"/>
            <a:ext cx="2171700" cy="1371600"/>
            <a:chOff x="3408" y="3120"/>
            <a:chExt cx="912" cy="576"/>
          </a:xfrm>
        </p:grpSpPr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3408" y="3120"/>
              <a:ext cx="912" cy="576"/>
            </a:xfrm>
            <a:prstGeom prst="wave">
              <a:avLst>
                <a:gd name="adj1" fmla="val 8681"/>
                <a:gd name="adj2" fmla="val 0"/>
              </a:avLst>
            </a:prstGeom>
            <a:solidFill>
              <a:schemeClr val="accent1"/>
            </a:solidFill>
            <a:ln w="76200" cmpd="tri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hangingPunct="0"/>
              <a:endParaRPr lang="en-US" sz="5400">
                <a:solidFill>
                  <a:schemeClr val="bg1"/>
                </a:solidFill>
                <a:latin typeface="VNI-Thufap3" panose="02020000000000000000" pitchFamily="18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3600" y="3273"/>
              <a:ext cx="67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200">
                  <a:solidFill>
                    <a:schemeClr val="bg1"/>
                  </a:solidFill>
                  <a:latin typeface=".VnArabia" panose="020B7200000000000000" pitchFamily="34" charset="0"/>
                </a:rPr>
                <a:t>Tiền</a:t>
              </a:r>
            </a:p>
          </p:txBody>
        </p:sp>
      </p:grpSp>
      <p:sp>
        <p:nvSpPr>
          <p:cNvPr id="12" name="Rounded Rectangle 11"/>
          <p:cNvSpPr/>
          <p:nvPr/>
        </p:nvSpPr>
        <p:spPr bwMode="auto">
          <a:xfrm>
            <a:off x="4753856" y="8304161"/>
            <a:ext cx="8732522" cy="100583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45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NÉM TIỀN QUA CỬA SỔ</a:t>
            </a:r>
          </a:p>
        </p:txBody>
      </p:sp>
    </p:spTree>
    <p:extLst>
      <p:ext uri="{BB962C8B-B14F-4D97-AF65-F5344CB8AC3E}">
        <p14:creationId xmlns:p14="http://schemas.microsoft.com/office/powerpoint/2010/main" val="283593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26 -0.14305 C -0.06458 -0.15463 0.02309 -0.1662 0.02813 -0.14884 C 0.03316 -0.13148 -0.12812 -0.06921 -0.12187 -0.03866 C -0.11562 -0.0081 0.0625 0.00533 0.0651 0.0338 C 0.06771 0.06227 -0.10191 0.10417 -0.1066 0.13218 C -0.11128 0.16019 -0.03715 0.18102 0.03698 0.20185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10212" y="0"/>
            <a:ext cx="18602992" cy="1038393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89097" cy="7361975"/>
            </a:xfrm>
            <a:custGeom>
              <a:avLst/>
              <a:gdLst/>
              <a:ahLst/>
              <a:cxnLst/>
              <a:rect l="l" t="t" r="r" b="b"/>
              <a:pathLst>
                <a:path w="13189097" h="7361975">
                  <a:moveTo>
                    <a:pt x="13189097" y="81348"/>
                  </a:moveTo>
                  <a:lnTo>
                    <a:pt x="13189097" y="0"/>
                  </a:lnTo>
                  <a:lnTo>
                    <a:pt x="72868" y="0"/>
                  </a:lnTo>
                  <a:lnTo>
                    <a:pt x="72868" y="40674"/>
                  </a:lnTo>
                  <a:lnTo>
                    <a:pt x="0" y="40674"/>
                  </a:lnTo>
                  <a:lnTo>
                    <a:pt x="0" y="7361975"/>
                  </a:lnTo>
                  <a:lnTo>
                    <a:pt x="145736" y="7361975"/>
                  </a:lnTo>
                  <a:lnTo>
                    <a:pt x="145736" y="5938389"/>
                  </a:lnTo>
                  <a:lnTo>
                    <a:pt x="2623246" y="5938389"/>
                  </a:lnTo>
                  <a:lnTo>
                    <a:pt x="2623246" y="7361975"/>
                  </a:lnTo>
                  <a:lnTo>
                    <a:pt x="2768982" y="7361975"/>
                  </a:lnTo>
                  <a:lnTo>
                    <a:pt x="2768982" y="5938389"/>
                  </a:lnTo>
                  <a:lnTo>
                    <a:pt x="5246492" y="5938389"/>
                  </a:lnTo>
                  <a:lnTo>
                    <a:pt x="5246492" y="7361975"/>
                  </a:lnTo>
                  <a:lnTo>
                    <a:pt x="5392227" y="7361975"/>
                  </a:lnTo>
                  <a:lnTo>
                    <a:pt x="5392227" y="5938389"/>
                  </a:lnTo>
                  <a:lnTo>
                    <a:pt x="7869737" y="5938389"/>
                  </a:lnTo>
                  <a:lnTo>
                    <a:pt x="7869737" y="7361975"/>
                  </a:lnTo>
                  <a:lnTo>
                    <a:pt x="8015474" y="7361975"/>
                  </a:lnTo>
                  <a:lnTo>
                    <a:pt x="8015474" y="5938389"/>
                  </a:lnTo>
                  <a:lnTo>
                    <a:pt x="10492984" y="5938389"/>
                  </a:lnTo>
                  <a:lnTo>
                    <a:pt x="10492984" y="7361975"/>
                  </a:lnTo>
                  <a:lnTo>
                    <a:pt x="10638719" y="7361975"/>
                  </a:lnTo>
                  <a:lnTo>
                    <a:pt x="10638719" y="5938389"/>
                  </a:lnTo>
                  <a:lnTo>
                    <a:pt x="13189097" y="5938389"/>
                  </a:lnTo>
                  <a:lnTo>
                    <a:pt x="13189097" y="5857041"/>
                  </a:lnTo>
                  <a:lnTo>
                    <a:pt x="10638719" y="5857041"/>
                  </a:lnTo>
                  <a:lnTo>
                    <a:pt x="10638719" y="4474129"/>
                  </a:lnTo>
                  <a:lnTo>
                    <a:pt x="13189097" y="4474129"/>
                  </a:lnTo>
                  <a:lnTo>
                    <a:pt x="13189097" y="4392781"/>
                  </a:lnTo>
                  <a:lnTo>
                    <a:pt x="10638719" y="4392781"/>
                  </a:lnTo>
                  <a:lnTo>
                    <a:pt x="10638719" y="3009869"/>
                  </a:lnTo>
                  <a:lnTo>
                    <a:pt x="13189097" y="3009869"/>
                  </a:lnTo>
                  <a:lnTo>
                    <a:pt x="13189097" y="2928521"/>
                  </a:lnTo>
                  <a:lnTo>
                    <a:pt x="10638719" y="2928521"/>
                  </a:lnTo>
                  <a:lnTo>
                    <a:pt x="10638719" y="1545608"/>
                  </a:lnTo>
                  <a:lnTo>
                    <a:pt x="13189097" y="1545608"/>
                  </a:lnTo>
                  <a:lnTo>
                    <a:pt x="13189097" y="1464260"/>
                  </a:lnTo>
                  <a:lnTo>
                    <a:pt x="10638719" y="1464260"/>
                  </a:lnTo>
                  <a:lnTo>
                    <a:pt x="10638719" y="81348"/>
                  </a:lnTo>
                  <a:lnTo>
                    <a:pt x="13189097" y="81348"/>
                  </a:lnTo>
                  <a:close/>
                  <a:moveTo>
                    <a:pt x="2768982" y="1464260"/>
                  </a:moveTo>
                  <a:lnTo>
                    <a:pt x="2768982" y="81348"/>
                  </a:lnTo>
                  <a:lnTo>
                    <a:pt x="5246492" y="81348"/>
                  </a:lnTo>
                  <a:lnTo>
                    <a:pt x="5246492" y="1464260"/>
                  </a:lnTo>
                  <a:lnTo>
                    <a:pt x="2768982" y="1464260"/>
                  </a:lnTo>
                  <a:close/>
                  <a:moveTo>
                    <a:pt x="5246492" y="1545608"/>
                  </a:moveTo>
                  <a:lnTo>
                    <a:pt x="5246492" y="2928521"/>
                  </a:lnTo>
                  <a:lnTo>
                    <a:pt x="2768982" y="2928521"/>
                  </a:lnTo>
                  <a:lnTo>
                    <a:pt x="2768982" y="1545608"/>
                  </a:lnTo>
                  <a:lnTo>
                    <a:pt x="5246492" y="1545608"/>
                  </a:lnTo>
                  <a:close/>
                  <a:moveTo>
                    <a:pt x="2623246" y="1464260"/>
                  </a:moveTo>
                  <a:lnTo>
                    <a:pt x="145736" y="1464260"/>
                  </a:lnTo>
                  <a:lnTo>
                    <a:pt x="145736" y="81348"/>
                  </a:lnTo>
                  <a:lnTo>
                    <a:pt x="2623246" y="81348"/>
                  </a:lnTo>
                  <a:lnTo>
                    <a:pt x="2623246" y="1464260"/>
                  </a:lnTo>
                  <a:close/>
                  <a:moveTo>
                    <a:pt x="2623246" y="1545608"/>
                  </a:moveTo>
                  <a:lnTo>
                    <a:pt x="2623246" y="2928521"/>
                  </a:lnTo>
                  <a:lnTo>
                    <a:pt x="145736" y="2928521"/>
                  </a:lnTo>
                  <a:lnTo>
                    <a:pt x="145736" y="1545608"/>
                  </a:lnTo>
                  <a:lnTo>
                    <a:pt x="2623246" y="1545608"/>
                  </a:lnTo>
                  <a:close/>
                  <a:moveTo>
                    <a:pt x="2623246" y="3009869"/>
                  </a:moveTo>
                  <a:lnTo>
                    <a:pt x="2623246" y="4392781"/>
                  </a:lnTo>
                  <a:lnTo>
                    <a:pt x="145736" y="4392781"/>
                  </a:lnTo>
                  <a:lnTo>
                    <a:pt x="145736" y="3009869"/>
                  </a:lnTo>
                  <a:lnTo>
                    <a:pt x="2623246" y="3009869"/>
                  </a:lnTo>
                  <a:close/>
                  <a:moveTo>
                    <a:pt x="2768982" y="3009869"/>
                  </a:moveTo>
                  <a:lnTo>
                    <a:pt x="5246492" y="3009869"/>
                  </a:lnTo>
                  <a:lnTo>
                    <a:pt x="5246492" y="4392781"/>
                  </a:lnTo>
                  <a:lnTo>
                    <a:pt x="2768982" y="4392781"/>
                  </a:lnTo>
                  <a:lnTo>
                    <a:pt x="2768982" y="3009869"/>
                  </a:lnTo>
                  <a:close/>
                  <a:moveTo>
                    <a:pt x="5392227" y="3009869"/>
                  </a:moveTo>
                  <a:lnTo>
                    <a:pt x="7869737" y="3009869"/>
                  </a:lnTo>
                  <a:lnTo>
                    <a:pt x="7869737" y="4392781"/>
                  </a:lnTo>
                  <a:lnTo>
                    <a:pt x="5392227" y="4392781"/>
                  </a:lnTo>
                  <a:lnTo>
                    <a:pt x="5392227" y="3009869"/>
                  </a:lnTo>
                  <a:close/>
                  <a:moveTo>
                    <a:pt x="5392227" y="2928521"/>
                  </a:moveTo>
                  <a:lnTo>
                    <a:pt x="5392227" y="1545608"/>
                  </a:lnTo>
                  <a:lnTo>
                    <a:pt x="7869737" y="1545608"/>
                  </a:lnTo>
                  <a:lnTo>
                    <a:pt x="7869737" y="2928521"/>
                  </a:lnTo>
                  <a:lnTo>
                    <a:pt x="5392227" y="2928521"/>
                  </a:lnTo>
                  <a:close/>
                  <a:moveTo>
                    <a:pt x="5392227" y="1464260"/>
                  </a:moveTo>
                  <a:lnTo>
                    <a:pt x="5392227" y="81348"/>
                  </a:lnTo>
                  <a:lnTo>
                    <a:pt x="7869737" y="81348"/>
                  </a:lnTo>
                  <a:lnTo>
                    <a:pt x="7869737" y="1464260"/>
                  </a:lnTo>
                  <a:lnTo>
                    <a:pt x="5392227" y="1464260"/>
                  </a:lnTo>
                  <a:close/>
                  <a:moveTo>
                    <a:pt x="145736" y="5857041"/>
                  </a:moveTo>
                  <a:lnTo>
                    <a:pt x="145736" y="4474129"/>
                  </a:lnTo>
                  <a:lnTo>
                    <a:pt x="2623246" y="4474129"/>
                  </a:lnTo>
                  <a:lnTo>
                    <a:pt x="2623246" y="5857041"/>
                  </a:lnTo>
                  <a:lnTo>
                    <a:pt x="145736" y="5857041"/>
                  </a:lnTo>
                  <a:close/>
                  <a:moveTo>
                    <a:pt x="2768982" y="5857041"/>
                  </a:moveTo>
                  <a:lnTo>
                    <a:pt x="2768982" y="4474129"/>
                  </a:lnTo>
                  <a:lnTo>
                    <a:pt x="5246492" y="4474129"/>
                  </a:lnTo>
                  <a:lnTo>
                    <a:pt x="5246492" y="5857041"/>
                  </a:lnTo>
                  <a:lnTo>
                    <a:pt x="2768982" y="5857041"/>
                  </a:lnTo>
                  <a:close/>
                  <a:moveTo>
                    <a:pt x="5392227" y="5857041"/>
                  </a:moveTo>
                  <a:lnTo>
                    <a:pt x="5392227" y="4474129"/>
                  </a:lnTo>
                  <a:lnTo>
                    <a:pt x="7869737" y="4474129"/>
                  </a:lnTo>
                  <a:lnTo>
                    <a:pt x="7869737" y="5857041"/>
                  </a:lnTo>
                  <a:lnTo>
                    <a:pt x="5392227" y="5857041"/>
                  </a:lnTo>
                  <a:close/>
                  <a:moveTo>
                    <a:pt x="10492984" y="5857041"/>
                  </a:moveTo>
                  <a:lnTo>
                    <a:pt x="8015474" y="5857041"/>
                  </a:lnTo>
                  <a:lnTo>
                    <a:pt x="8015474" y="4474129"/>
                  </a:lnTo>
                  <a:lnTo>
                    <a:pt x="10492984" y="4474129"/>
                  </a:lnTo>
                  <a:lnTo>
                    <a:pt x="10492984" y="5857041"/>
                  </a:lnTo>
                  <a:close/>
                  <a:moveTo>
                    <a:pt x="10492984" y="4392781"/>
                  </a:moveTo>
                  <a:lnTo>
                    <a:pt x="8015474" y="4392781"/>
                  </a:lnTo>
                  <a:lnTo>
                    <a:pt x="8015474" y="3009869"/>
                  </a:lnTo>
                  <a:lnTo>
                    <a:pt x="10492984" y="3009869"/>
                  </a:lnTo>
                  <a:lnTo>
                    <a:pt x="10492984" y="4392781"/>
                  </a:lnTo>
                  <a:close/>
                  <a:moveTo>
                    <a:pt x="10492984" y="2928521"/>
                  </a:moveTo>
                  <a:lnTo>
                    <a:pt x="8015474" y="2928521"/>
                  </a:lnTo>
                  <a:lnTo>
                    <a:pt x="8015474" y="1545608"/>
                  </a:lnTo>
                  <a:lnTo>
                    <a:pt x="10492984" y="1545608"/>
                  </a:lnTo>
                  <a:lnTo>
                    <a:pt x="10492984" y="2928521"/>
                  </a:lnTo>
                  <a:close/>
                  <a:moveTo>
                    <a:pt x="10492984" y="1464260"/>
                  </a:moveTo>
                  <a:lnTo>
                    <a:pt x="8015474" y="1464260"/>
                  </a:lnTo>
                  <a:lnTo>
                    <a:pt x="8015474" y="81348"/>
                  </a:lnTo>
                  <a:lnTo>
                    <a:pt x="10492984" y="81348"/>
                  </a:lnTo>
                  <a:lnTo>
                    <a:pt x="10492984" y="1464260"/>
                  </a:lnTo>
                  <a:close/>
                </a:path>
              </a:pathLst>
            </a:custGeom>
            <a:solidFill>
              <a:srgbClr val="FAC370">
                <a:alpha val="49804"/>
              </a:srgbClr>
            </a:solidFill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5288394" y="-599445"/>
            <a:ext cx="8327816" cy="118968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75018">
            <a:off x="12754288" y="1744832"/>
            <a:ext cx="3729638" cy="166816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19336">
            <a:off x="1848972" y="5889193"/>
            <a:ext cx="2655118" cy="25827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7042">
            <a:off x="5209577" y="818585"/>
            <a:ext cx="3167384" cy="10596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8121" y="3168406"/>
            <a:ext cx="12288360" cy="50009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89980" y="2697111"/>
            <a:ext cx="12739595" cy="7154027"/>
          </a:xfrm>
          <a:prstGeom prst="rect">
            <a:avLst/>
          </a:prstGeom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798396" y="3323141"/>
            <a:ext cx="9820791" cy="205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ts val="4500"/>
              </a:lnSpc>
              <a:spcBef>
                <a:spcPts val="900"/>
              </a:spcBef>
            </a:pPr>
            <a:r>
              <a:rPr lang="pt-BR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(1)- Đêm tháng năm </a:t>
            </a:r>
            <a:r>
              <a:rPr lang="pt-BR" sz="42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 nằm đã sáng</a:t>
            </a:r>
            <a:r>
              <a:rPr lang="pt-BR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</a:t>
            </a:r>
          </a:p>
          <a:p>
            <a:pPr eaLnBrk="0" hangingPunct="0">
              <a:lnSpc>
                <a:spcPts val="4500"/>
              </a:lnSpc>
              <a:spcBef>
                <a:spcPts val="900"/>
              </a:spcBef>
            </a:pPr>
            <a:r>
              <a:rPr lang="pt-BR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Ngày tháng mười </a:t>
            </a:r>
            <a:r>
              <a:rPr lang="pt-BR" sz="42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 cười đã tối.</a:t>
            </a:r>
          </a:p>
          <a:p>
            <a:pPr eaLnBrk="0" hangingPunct="0">
              <a:lnSpc>
                <a:spcPts val="4500"/>
              </a:lnSpc>
              <a:spcBef>
                <a:spcPts val="900"/>
              </a:spcBef>
            </a:pPr>
            <a:r>
              <a:rPr lang="pt-BR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(Tục ngữ)</a:t>
            </a:r>
            <a:endParaRPr lang="en-US" sz="4200" i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084997" y="5554244"/>
            <a:ext cx="9912041" cy="343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ts val="4500"/>
              </a:lnSpc>
              <a:spcBef>
                <a:spcPts val="900"/>
              </a:spcBef>
            </a:pP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   (2)-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4200" i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ts val="4500"/>
              </a:lnSpc>
              <a:spcBef>
                <a:spcPts val="900"/>
              </a:spcBef>
            </a:pP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thót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2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2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42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0" hangingPunct="0">
              <a:lnSpc>
                <a:spcPts val="4500"/>
              </a:lnSpc>
              <a:spcBef>
                <a:spcPts val="900"/>
              </a:spcBef>
            </a:pP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Ai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bưng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endParaRPr lang="en-US" sz="4200" i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ts val="4500"/>
              </a:lnSpc>
              <a:spcBef>
                <a:spcPts val="900"/>
              </a:spcBef>
            </a:pP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</a:p>
          <a:p>
            <a:pPr algn="r" eaLnBrk="0" hangingPunct="0">
              <a:lnSpc>
                <a:spcPts val="4500"/>
              </a:lnSpc>
              <a:spcBef>
                <a:spcPts val="900"/>
              </a:spcBef>
            </a:pP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ight Arrow 19"/>
          <p:cNvSpPr>
            <a:spLocks noChangeArrowheads="1"/>
          </p:cNvSpPr>
          <p:nvPr/>
        </p:nvSpPr>
        <p:spPr bwMode="auto">
          <a:xfrm>
            <a:off x="2459370" y="8718344"/>
            <a:ext cx="1724025" cy="642938"/>
          </a:xfrm>
          <a:prstGeom prst="rightArrow">
            <a:avLst>
              <a:gd name="adj1" fmla="val 50000"/>
              <a:gd name="adj2" fmla="val 50079"/>
            </a:avLst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 sz="4200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86193" y="8601230"/>
            <a:ext cx="434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Nói</a:t>
            </a:r>
            <a:r>
              <a:rPr lang="en-US" sz="4800" b="1" i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quá</a:t>
            </a:r>
            <a:r>
              <a:rPr lang="en-US" sz="4800" b="1" i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sự</a:t>
            </a:r>
            <a:r>
              <a:rPr lang="en-US" sz="4800" b="1" i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thật</a:t>
            </a:r>
            <a:endParaRPr lang="en-US" sz="4800" b="1" i="1" dirty="0">
              <a:solidFill>
                <a:srgbClr val="FF33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ent-Up Arrow 21"/>
          <p:cNvSpPr>
            <a:spLocks/>
          </p:cNvSpPr>
          <p:nvPr/>
        </p:nvSpPr>
        <p:spPr bwMode="auto">
          <a:xfrm>
            <a:off x="13638494" y="7275846"/>
            <a:ext cx="831057" cy="954882"/>
          </a:xfrm>
          <a:custGeom>
            <a:avLst/>
            <a:gdLst>
              <a:gd name="T0" fmla="*/ 415528 w 554037"/>
              <a:gd name="T1" fmla="*/ 0 h 636588"/>
              <a:gd name="T2" fmla="*/ 277019 w 554037"/>
              <a:gd name="T3" fmla="*/ 138509 h 636588"/>
              <a:gd name="T4" fmla="*/ 0 w 554037"/>
              <a:gd name="T5" fmla="*/ 567333 h 636588"/>
              <a:gd name="T6" fmla="*/ 242391 w 554037"/>
              <a:gd name="T7" fmla="*/ 636588 h 636588"/>
              <a:gd name="T8" fmla="*/ 484782 w 554037"/>
              <a:gd name="T9" fmla="*/ 387548 h 636588"/>
              <a:gd name="T10" fmla="*/ 554037 w 554037"/>
              <a:gd name="T11" fmla="*/ 138509 h 636588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554037"/>
              <a:gd name="T19" fmla="*/ 498079 h 636588"/>
              <a:gd name="T20" fmla="*/ 484782 w 554037"/>
              <a:gd name="T21" fmla="*/ 636588 h 6365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4037" h="636588">
                <a:moveTo>
                  <a:pt x="0" y="498079"/>
                </a:moveTo>
                <a:lnTo>
                  <a:pt x="346273" y="498079"/>
                </a:lnTo>
                <a:lnTo>
                  <a:pt x="346273" y="138509"/>
                </a:lnTo>
                <a:lnTo>
                  <a:pt x="277019" y="138509"/>
                </a:lnTo>
                <a:lnTo>
                  <a:pt x="415528" y="0"/>
                </a:lnTo>
                <a:lnTo>
                  <a:pt x="554037" y="138509"/>
                </a:lnTo>
                <a:lnTo>
                  <a:pt x="484782" y="138509"/>
                </a:lnTo>
                <a:lnTo>
                  <a:pt x="484782" y="636588"/>
                </a:lnTo>
                <a:lnTo>
                  <a:pt x="0" y="63658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 sz="4200" b="1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1205549" y="8546433"/>
            <a:ext cx="5944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i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nói</a:t>
            </a:r>
            <a:r>
              <a:rPr lang="en-US" sz="4800" b="1" i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đúng</a:t>
            </a:r>
            <a:r>
              <a:rPr lang="en-US" sz="4800" b="1" i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sự</a:t>
            </a:r>
            <a:r>
              <a:rPr lang="en-US" sz="4800" b="1" i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thật</a:t>
            </a:r>
            <a:endParaRPr lang="en-US" sz="4800" b="1" i="1" dirty="0">
              <a:solidFill>
                <a:srgbClr val="FF33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38"/>
          <p:cNvSpPr>
            <a:spLocks noChangeArrowheads="1"/>
          </p:cNvSpPr>
          <p:nvPr/>
        </p:nvSpPr>
        <p:spPr bwMode="auto">
          <a:xfrm>
            <a:off x="10931055" y="3350482"/>
            <a:ext cx="6360639" cy="94089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endParaRPr lang="en-US" sz="4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39"/>
          <p:cNvSpPr>
            <a:spLocks noChangeArrowheads="1"/>
          </p:cNvSpPr>
          <p:nvPr/>
        </p:nvSpPr>
        <p:spPr bwMode="auto">
          <a:xfrm>
            <a:off x="10894804" y="4450013"/>
            <a:ext cx="6396890" cy="771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4200" b="1" i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Ngày tháng mười rất ngắn</a:t>
            </a:r>
          </a:p>
        </p:txBody>
      </p:sp>
      <p:sp>
        <p:nvSpPr>
          <p:cNvPr id="11" name="Rounded Rectangle 40"/>
          <p:cNvSpPr>
            <a:spLocks noChangeArrowheads="1"/>
          </p:cNvSpPr>
          <p:nvPr/>
        </p:nvSpPr>
        <p:spPr bwMode="auto">
          <a:xfrm>
            <a:off x="10891412" y="6274125"/>
            <a:ext cx="6396890" cy="72866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4200" b="1" i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Mồ</a:t>
            </a:r>
            <a:r>
              <a:rPr lang="en-US" sz="4200" b="1" i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hôi</a:t>
            </a:r>
            <a:r>
              <a:rPr lang="en-US" sz="4200" b="1" i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đổ</a:t>
            </a:r>
            <a:r>
              <a:rPr lang="en-US" sz="4200" b="1" i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rất</a:t>
            </a:r>
            <a:r>
              <a:rPr lang="en-US" sz="4200" b="1" i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nhiều</a:t>
            </a:r>
            <a:endParaRPr lang="en-US" sz="4200" b="1" i="1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407903" y="1571284"/>
            <a:ext cx="9486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i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4800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4800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800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9"/>
          <p:cNvSpPr txBox="1">
            <a:spLocks noChangeArrowheads="1"/>
          </p:cNvSpPr>
          <p:nvPr/>
        </p:nvSpPr>
        <p:spPr>
          <a:xfrm>
            <a:off x="498499" y="544493"/>
            <a:ext cx="8966579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i="1" dirty="0">
                <a:latin typeface="Times New Roman" pitchFamily="18" charset="0"/>
                <a:cs typeface="Times New Roman" panose="02020603050405020304" pitchFamily="18" charset="0"/>
              </a:rPr>
              <a:t>I. </a:t>
            </a:r>
            <a:r>
              <a:rPr lang="en-US" sz="4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8613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1135</Words>
  <Application>Microsoft Office PowerPoint</Application>
  <PresentationFormat>Custom</PresentationFormat>
  <Paragraphs>165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Times New Roman</vt:lpstr>
      <vt:lpstr>Arial</vt:lpstr>
      <vt:lpstr>Arima Madurai Medium</vt:lpstr>
      <vt:lpstr>Calibri</vt:lpstr>
      <vt:lpstr>.VnArabia</vt:lpstr>
      <vt:lpstr>VNI-Thufap3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HÌNH THÀNH KIẾN THỨC:</vt:lpstr>
      <vt:lpstr>PowerPoint Presentation</vt:lpstr>
      <vt:lpstr>I. HÌNH THÀNH KIẾN THỨC:</vt:lpstr>
      <vt:lpstr>PowerPoint Presentation</vt:lpstr>
      <vt:lpstr>I. HÌNH THÀNH KIẾN THỨC:</vt:lpstr>
      <vt:lpstr>PowerPoint Presentation</vt:lpstr>
      <vt:lpstr>PowerPoint Presentation</vt:lpstr>
      <vt:lpstr>II.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học</dc:title>
  <dc:creator>Nguyen Ha</dc:creator>
  <cp:lastModifiedBy>Hương Đỗ</cp:lastModifiedBy>
  <cp:revision>7</cp:revision>
  <dcterms:created xsi:type="dcterms:W3CDTF">2006-08-16T00:00:00Z</dcterms:created>
  <dcterms:modified xsi:type="dcterms:W3CDTF">2025-02-14T04:01:29Z</dcterms:modified>
  <dc:identifier>DAFSKhWvUk4</dc:identifier>
</cp:coreProperties>
</file>