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hBhJYShSuhfH52p3y+upZSRJHB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FA150F-9E8A-4CF1-8C6B-5CCCD57BA561}">
  <a:tblStyle styleId="{76FA150F-9E8A-4CF1-8C6B-5CCCD57BA56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4" d="100"/>
          <a:sy n="54" d="100"/>
        </p:scale>
        <p:origin x="33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Arial"/>
                <a:ea typeface="Arial"/>
                <a:cs typeface="Arial"/>
                <a:sym typeface="Arial"/>
              </a:rPr>
              <a:t>https://youtu.be/w4g7rn26Sms</a:t>
            </a:r>
            <a:endParaRPr lang="en-US" dirty="0"/>
          </a:p>
          <a:p>
            <a:pPr marL="0" lvl="0" indent="0" algn="l" rtl="0">
              <a:spcBef>
                <a:spcPts val="0"/>
              </a:spcBef>
              <a:spcAft>
                <a:spcPts val="0"/>
              </a:spcAft>
              <a:buNone/>
            </a:pPr>
            <a:endParaRPr dirty="0"/>
          </a:p>
        </p:txBody>
      </p:sp>
      <p:sp>
        <p:nvSpPr>
          <p:cNvPr id="180" name="Google Shape;18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1.jpg"/><Relationship Id="rId4" Type="http://schemas.openxmlformats.org/officeDocument/2006/relationships/image" Target="../media/image14.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8.jpg"/><Relationship Id="rId7"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0" y="0"/>
            <a:ext cx="12192000" cy="7010400"/>
          </a:xfrm>
          <a:prstGeom prst="rect">
            <a:avLst/>
          </a:prstGeom>
          <a:noFill/>
          <a:ln>
            <a:noFill/>
          </a:ln>
        </p:spPr>
      </p:pic>
      <p:pic>
        <p:nvPicPr>
          <p:cNvPr id="89" name="Google Shape;89;p1"/>
          <p:cNvPicPr preferRelativeResize="0"/>
          <p:nvPr/>
        </p:nvPicPr>
        <p:blipFill rotWithShape="1">
          <a:blip r:embed="rId4">
            <a:alphaModFix/>
          </a:blip>
          <a:srcRect/>
          <a:stretch/>
        </p:blipFill>
        <p:spPr>
          <a:xfrm>
            <a:off x="13144500" y="2314204"/>
            <a:ext cx="609600" cy="609600"/>
          </a:xfrm>
          <a:prstGeom prst="rect">
            <a:avLst/>
          </a:prstGeom>
          <a:noFill/>
          <a:ln>
            <a:noFill/>
          </a:ln>
        </p:spPr>
      </p:pic>
      <p:pic>
        <p:nvPicPr>
          <p:cNvPr id="90" name="Google Shape;90;p1"/>
          <p:cNvPicPr preferRelativeResize="0"/>
          <p:nvPr/>
        </p:nvPicPr>
        <p:blipFill rotWithShape="1">
          <a:blip r:embed="rId5">
            <a:alphaModFix/>
          </a:blip>
          <a:srcRect/>
          <a:stretch/>
        </p:blipFill>
        <p:spPr>
          <a:xfrm flipH="1">
            <a:off x="6051522" y="0"/>
            <a:ext cx="2944663" cy="7010400"/>
          </a:xfrm>
          <a:prstGeom prst="rect">
            <a:avLst/>
          </a:prstGeom>
          <a:noFill/>
          <a:ln>
            <a:noFill/>
          </a:ln>
        </p:spPr>
      </p:pic>
      <p:pic>
        <p:nvPicPr>
          <p:cNvPr id="91" name="Google Shape;91;p1"/>
          <p:cNvPicPr preferRelativeResize="0"/>
          <p:nvPr/>
        </p:nvPicPr>
        <p:blipFill rotWithShape="1">
          <a:blip r:embed="rId6">
            <a:alphaModFix/>
          </a:blip>
          <a:srcRect/>
          <a:stretch/>
        </p:blipFill>
        <p:spPr>
          <a:xfrm>
            <a:off x="8959535" y="0"/>
            <a:ext cx="3261163" cy="7010400"/>
          </a:xfrm>
          <a:prstGeom prst="rect">
            <a:avLst/>
          </a:prstGeom>
          <a:noFill/>
          <a:ln>
            <a:noFill/>
          </a:ln>
        </p:spPr>
      </p:pic>
      <p:pic>
        <p:nvPicPr>
          <p:cNvPr id="92" name="Google Shape;92;p1"/>
          <p:cNvPicPr preferRelativeResize="0"/>
          <p:nvPr/>
        </p:nvPicPr>
        <p:blipFill rotWithShape="1">
          <a:blip r:embed="rId5">
            <a:alphaModFix/>
          </a:blip>
          <a:srcRect/>
          <a:stretch/>
        </p:blipFill>
        <p:spPr>
          <a:xfrm>
            <a:off x="3144410" y="0"/>
            <a:ext cx="2944663" cy="7010400"/>
          </a:xfrm>
          <a:prstGeom prst="rect">
            <a:avLst/>
          </a:prstGeom>
          <a:noFill/>
          <a:ln>
            <a:noFill/>
          </a:ln>
        </p:spPr>
      </p:pic>
      <p:pic>
        <p:nvPicPr>
          <p:cNvPr id="93" name="Google Shape;93;p1"/>
          <p:cNvPicPr preferRelativeResize="0"/>
          <p:nvPr/>
        </p:nvPicPr>
        <p:blipFill rotWithShape="1">
          <a:blip r:embed="rId6">
            <a:alphaModFix/>
          </a:blip>
          <a:srcRect/>
          <a:stretch/>
        </p:blipFill>
        <p:spPr>
          <a:xfrm>
            <a:off x="-38959" y="0"/>
            <a:ext cx="3258409" cy="7010400"/>
          </a:xfrm>
          <a:prstGeom prst="rect">
            <a:avLst/>
          </a:prstGeom>
          <a:noFill/>
          <a:ln>
            <a:noFill/>
          </a:ln>
        </p:spPr>
      </p:pic>
      <p:grpSp>
        <p:nvGrpSpPr>
          <p:cNvPr id="94" name="Google Shape;94;p1"/>
          <p:cNvGrpSpPr/>
          <p:nvPr/>
        </p:nvGrpSpPr>
        <p:grpSpPr>
          <a:xfrm>
            <a:off x="-907444" y="-2669851"/>
            <a:ext cx="14014579" cy="13196138"/>
            <a:chOff x="-815892" y="-2743201"/>
            <a:chExt cx="14014579" cy="13196138"/>
          </a:xfrm>
        </p:grpSpPr>
        <p:pic>
          <p:nvPicPr>
            <p:cNvPr id="95" name="Google Shape;95;p1"/>
            <p:cNvPicPr preferRelativeResize="0"/>
            <p:nvPr/>
          </p:nvPicPr>
          <p:blipFill rotWithShape="1">
            <a:blip r:embed="rId7">
              <a:alphaModFix/>
            </a:blip>
            <a:srcRect/>
            <a:stretch/>
          </p:blipFill>
          <p:spPr>
            <a:xfrm>
              <a:off x="-815892" y="-2743201"/>
              <a:ext cx="14014579" cy="11858625"/>
            </a:xfrm>
            <a:prstGeom prst="rect">
              <a:avLst/>
            </a:prstGeom>
            <a:noFill/>
            <a:ln>
              <a:noFill/>
            </a:ln>
          </p:spPr>
        </p:pic>
        <p:pic>
          <p:nvPicPr>
            <p:cNvPr id="96" name="Google Shape;96;p1"/>
            <p:cNvPicPr preferRelativeResize="0"/>
            <p:nvPr/>
          </p:nvPicPr>
          <p:blipFill rotWithShape="1">
            <a:blip r:embed="rId8">
              <a:alphaModFix/>
            </a:blip>
            <a:srcRect/>
            <a:stretch/>
          </p:blipFill>
          <p:spPr>
            <a:xfrm>
              <a:off x="4085412" y="7129920"/>
              <a:ext cx="4271184" cy="3323017"/>
            </a:xfrm>
            <a:prstGeom prst="rect">
              <a:avLst/>
            </a:prstGeom>
            <a:noFill/>
            <a:ln>
              <a:noFill/>
            </a:ln>
          </p:spPr>
        </p:pic>
      </p:grpSp>
      <p:sp>
        <p:nvSpPr>
          <p:cNvPr id="97" name="Google Shape;97;p1"/>
          <p:cNvSpPr txBox="1"/>
          <p:nvPr/>
        </p:nvSpPr>
        <p:spPr>
          <a:xfrm>
            <a:off x="1115555" y="1080338"/>
            <a:ext cx="11170046"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a:solidFill>
                  <a:srgbClr val="FF0000"/>
                </a:solidFill>
                <a:latin typeface="Arial"/>
                <a:ea typeface="Arial"/>
                <a:cs typeface="Arial"/>
                <a:sym typeface="Arial"/>
              </a:rPr>
              <a:t>BÀI 2. </a:t>
            </a:r>
            <a:endParaRPr/>
          </a:p>
          <a:p>
            <a:pPr marL="0" marR="0" lvl="0" indent="0" algn="ctr" rtl="0">
              <a:spcBef>
                <a:spcPts val="0"/>
              </a:spcBef>
              <a:spcAft>
                <a:spcPts val="0"/>
              </a:spcAft>
              <a:buNone/>
            </a:pPr>
            <a:r>
              <a:rPr lang="en-US" sz="6000" b="1" i="0" u="none" strike="noStrike" cap="none">
                <a:solidFill>
                  <a:srgbClr val="FF0000"/>
                </a:solidFill>
                <a:latin typeface="Arial"/>
                <a:ea typeface="Arial"/>
                <a:cs typeface="Arial"/>
                <a:sym typeface="Arial"/>
              </a:rPr>
              <a:t>THỜI GIAN TRONG LỊCH SỬ</a:t>
            </a:r>
            <a:endParaRPr/>
          </a:p>
        </p:txBody>
      </p:sp>
      <p:sp>
        <p:nvSpPr>
          <p:cNvPr id="98" name="Google Shape;98;p1"/>
          <p:cNvSpPr txBox="1"/>
          <p:nvPr/>
        </p:nvSpPr>
        <p:spPr>
          <a:xfrm>
            <a:off x="3445106" y="4356843"/>
            <a:ext cx="245131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a:solidFill>
                  <a:srgbClr val="323F4F"/>
                </a:solidFill>
                <a:latin typeface="Times New Roman"/>
                <a:ea typeface="Times New Roman"/>
                <a:cs typeface="Times New Roman"/>
                <a:sym typeface="Times New Roman"/>
              </a:rPr>
              <a:t>Giáo viên:</a:t>
            </a:r>
            <a:endParaRPr sz="4000" b="1">
              <a:solidFill>
                <a:srgbClr val="0000CC"/>
              </a:solidFill>
              <a:latin typeface="Times New Roman"/>
              <a:ea typeface="Times New Roman"/>
              <a:cs typeface="Times New Roman"/>
              <a:sym typeface="Times New Roman"/>
            </a:endParaRPr>
          </a:p>
        </p:txBody>
      </p:sp>
      <p:pic>
        <p:nvPicPr>
          <p:cNvPr id="99" name="Google Shape;99;p1"/>
          <p:cNvPicPr preferRelativeResize="0"/>
          <p:nvPr/>
        </p:nvPicPr>
        <p:blipFill rotWithShape="1">
          <a:blip r:embed="rId4">
            <a:alphaModFix/>
          </a:blip>
          <a:srcRect/>
          <a:stretch/>
        </p:blipFill>
        <p:spPr>
          <a:xfrm>
            <a:off x="13363623" y="4356843"/>
            <a:ext cx="609600" cy="609600"/>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0"/>
                                        <p:tgtEl>
                                          <p:spTgt spid="89"/>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fade">
                                      <p:cBhvr>
                                        <p:cTn id="11" dur="1000"/>
                                        <p:tgtEl>
                                          <p:spTgt spid="97"/>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fade">
                                      <p:cBhvr>
                                        <p:cTn id="15" dur="500"/>
                                        <p:tgtEl>
                                          <p:spTgt spid="98"/>
                                        </p:tgtEl>
                                      </p:cBhvr>
                                    </p:animEffect>
                                  </p:childTnLst>
                                </p:cTn>
                              </p:par>
                              <p:par>
                                <p:cTn id="16" presetID="10" presetClass="entr" presetSubtype="0" fill="hold" nodeType="withEffect">
                                  <p:stCondLst>
                                    <p:cond delay="100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5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0" descr="Hình nền Powerpoint đơn giản đẹp"/>
          <p:cNvPicPr preferRelativeResize="0"/>
          <p:nvPr/>
        </p:nvPicPr>
        <p:blipFill rotWithShape="1">
          <a:blip r:embed="rId3">
            <a:alphaModFix/>
          </a:blip>
          <a:srcRect/>
          <a:stretch/>
        </p:blipFill>
        <p:spPr>
          <a:xfrm>
            <a:off x="1" y="0"/>
            <a:ext cx="12191999" cy="7600079"/>
          </a:xfrm>
          <a:prstGeom prst="rect">
            <a:avLst/>
          </a:prstGeom>
          <a:noFill/>
          <a:ln>
            <a:noFill/>
          </a:ln>
        </p:spPr>
      </p:pic>
      <p:sp>
        <p:nvSpPr>
          <p:cNvPr id="267" name="Google Shape;267;p10"/>
          <p:cNvSpPr txBox="1"/>
          <p:nvPr/>
        </p:nvSpPr>
        <p:spPr>
          <a:xfrm>
            <a:off x="2804160" y="230188"/>
            <a:ext cx="790956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BÀI 2. THỜI GIAN TRONG LỊCH SỬ</a:t>
            </a:r>
            <a:endParaRPr/>
          </a:p>
        </p:txBody>
      </p:sp>
      <p:sp>
        <p:nvSpPr>
          <p:cNvPr id="268" name="Google Shape;268;p10"/>
          <p:cNvSpPr/>
          <p:nvPr/>
        </p:nvSpPr>
        <p:spPr>
          <a:xfrm>
            <a:off x="1682872" y="852470"/>
            <a:ext cx="5593198" cy="38536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II. CÁC CÁCH TÍNH THỜI GIAN TRONG LỊCH SỬ</a:t>
            </a:r>
            <a:endParaRPr sz="1600">
              <a:solidFill>
                <a:schemeClr val="dk1"/>
              </a:solidFill>
              <a:latin typeface="Times New Roman"/>
              <a:ea typeface="Times New Roman"/>
              <a:cs typeface="Times New Roman"/>
              <a:sym typeface="Times New Roman"/>
            </a:endParaRPr>
          </a:p>
        </p:txBody>
      </p:sp>
      <p:sp>
        <p:nvSpPr>
          <p:cNvPr id="269" name="Google Shape;269;p10"/>
          <p:cNvSpPr/>
          <p:nvPr/>
        </p:nvSpPr>
        <p:spPr>
          <a:xfrm>
            <a:off x="4479471" y="1418136"/>
            <a:ext cx="2355273" cy="567827"/>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FF0000"/>
                </a:solidFill>
                <a:latin typeface="Times New Roman"/>
                <a:ea typeface="Times New Roman"/>
                <a:cs typeface="Times New Roman"/>
                <a:sym typeface="Times New Roman"/>
              </a:rPr>
              <a:t>Dương lịch</a:t>
            </a:r>
            <a:endParaRPr/>
          </a:p>
        </p:txBody>
      </p:sp>
      <p:sp>
        <p:nvSpPr>
          <p:cNvPr id="270" name="Google Shape;270;p10"/>
          <p:cNvSpPr/>
          <p:nvPr/>
        </p:nvSpPr>
        <p:spPr>
          <a:xfrm>
            <a:off x="7106948" y="1418135"/>
            <a:ext cx="2355273" cy="567827"/>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FF0000"/>
                </a:solidFill>
                <a:latin typeface="Times New Roman"/>
                <a:ea typeface="Times New Roman"/>
                <a:cs typeface="Times New Roman"/>
                <a:sym typeface="Times New Roman"/>
              </a:rPr>
              <a:t>Âm lịch</a:t>
            </a:r>
            <a:endParaRPr/>
          </a:p>
        </p:txBody>
      </p:sp>
      <p:sp>
        <p:nvSpPr>
          <p:cNvPr id="271" name="Google Shape;271;p10"/>
          <p:cNvSpPr/>
          <p:nvPr/>
        </p:nvSpPr>
        <p:spPr>
          <a:xfrm>
            <a:off x="4479470" y="2173755"/>
            <a:ext cx="2355273" cy="567827"/>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Ngày thứ tư</a:t>
            </a:r>
            <a:endParaRPr/>
          </a:p>
        </p:txBody>
      </p:sp>
      <p:sp>
        <p:nvSpPr>
          <p:cNvPr id="272" name="Google Shape;272;p10"/>
          <p:cNvSpPr/>
          <p:nvPr/>
        </p:nvSpPr>
        <p:spPr>
          <a:xfrm>
            <a:off x="4479470" y="2921886"/>
            <a:ext cx="2355272" cy="567827"/>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Ngày 30</a:t>
            </a:r>
            <a:endParaRPr/>
          </a:p>
        </p:txBody>
      </p:sp>
      <p:sp>
        <p:nvSpPr>
          <p:cNvPr id="273" name="Google Shape;273;p10"/>
          <p:cNvSpPr/>
          <p:nvPr/>
        </p:nvSpPr>
        <p:spPr>
          <a:xfrm>
            <a:off x="4479470" y="3615126"/>
            <a:ext cx="2355273" cy="53128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Tháng 1</a:t>
            </a:r>
            <a:endParaRPr/>
          </a:p>
        </p:txBody>
      </p:sp>
      <p:sp>
        <p:nvSpPr>
          <p:cNvPr id="274" name="Google Shape;274;p10"/>
          <p:cNvSpPr/>
          <p:nvPr/>
        </p:nvSpPr>
        <p:spPr>
          <a:xfrm>
            <a:off x="7106947" y="2964257"/>
            <a:ext cx="2355273" cy="512440"/>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Ngày 25</a:t>
            </a:r>
            <a:endParaRPr/>
          </a:p>
        </p:txBody>
      </p:sp>
      <p:sp>
        <p:nvSpPr>
          <p:cNvPr id="275" name="Google Shape;275;p10"/>
          <p:cNvSpPr/>
          <p:nvPr/>
        </p:nvSpPr>
        <p:spPr>
          <a:xfrm>
            <a:off x="7096554" y="3598651"/>
            <a:ext cx="2355273" cy="567827"/>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Tháng 12</a:t>
            </a:r>
            <a:endParaRPr/>
          </a:p>
        </p:txBody>
      </p:sp>
      <p:sp>
        <p:nvSpPr>
          <p:cNvPr id="276" name="Google Shape;276;p10"/>
          <p:cNvSpPr/>
          <p:nvPr/>
        </p:nvSpPr>
        <p:spPr>
          <a:xfrm>
            <a:off x="7106947" y="2144653"/>
            <a:ext cx="2355273" cy="622178"/>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Ngày thứ tư</a:t>
            </a:r>
            <a:endParaRPr/>
          </a:p>
        </p:txBody>
      </p:sp>
      <p:sp>
        <p:nvSpPr>
          <p:cNvPr id="277" name="Google Shape;277;p10"/>
          <p:cNvSpPr/>
          <p:nvPr/>
        </p:nvSpPr>
        <p:spPr>
          <a:xfrm>
            <a:off x="4503243" y="4357565"/>
            <a:ext cx="2355273" cy="66238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Năm 2020</a:t>
            </a:r>
            <a:endParaRPr/>
          </a:p>
        </p:txBody>
      </p:sp>
      <p:sp>
        <p:nvSpPr>
          <p:cNvPr id="278" name="Google Shape;278;p10"/>
          <p:cNvSpPr/>
          <p:nvPr/>
        </p:nvSpPr>
        <p:spPr>
          <a:xfrm>
            <a:off x="7050966" y="4379520"/>
            <a:ext cx="2355273" cy="645940"/>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Năm Mậu Tuất</a:t>
            </a:r>
            <a:endParaRPr/>
          </a:p>
        </p:txBody>
      </p:sp>
      <p:pic>
        <p:nvPicPr>
          <p:cNvPr id="279" name="Google Shape;279;p10"/>
          <p:cNvPicPr preferRelativeResize="0"/>
          <p:nvPr/>
        </p:nvPicPr>
        <p:blipFill rotWithShape="1">
          <a:blip r:embed="rId4">
            <a:alphaModFix/>
          </a:blip>
          <a:srcRect/>
          <a:stretch/>
        </p:blipFill>
        <p:spPr>
          <a:xfrm>
            <a:off x="234040" y="1391761"/>
            <a:ext cx="3973225" cy="4339936"/>
          </a:xfrm>
          <a:prstGeom prst="rect">
            <a:avLst/>
          </a:prstGeom>
          <a:noFill/>
          <a:ln>
            <a:noFill/>
          </a:ln>
        </p:spPr>
      </p:pic>
      <p:pic>
        <p:nvPicPr>
          <p:cNvPr id="280" name="Google Shape;280;p10" descr="Hình ảnh Thảo Luận Làm Việc Cùng Nhau đối Tác đồng Nghiệp, Làm, Nhóm Làm  Việc, Công Việc miễn phí tải tập tin PNG PSDComment và Vector"/>
          <p:cNvPicPr preferRelativeResize="0"/>
          <p:nvPr/>
        </p:nvPicPr>
        <p:blipFill rotWithShape="1">
          <a:blip r:embed="rId5">
            <a:alphaModFix/>
          </a:blip>
          <a:srcRect/>
          <a:stretch/>
        </p:blipFill>
        <p:spPr>
          <a:xfrm>
            <a:off x="9972047" y="427931"/>
            <a:ext cx="1813560" cy="1234440"/>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500"/>
                                        <p:tgtEl>
                                          <p:spTgt spid="2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9"/>
                                        </p:tgtEl>
                                        <p:attrNameLst>
                                          <p:attrName>style.visibility</p:attrName>
                                        </p:attrNameLst>
                                      </p:cBhvr>
                                      <p:to>
                                        <p:strVal val="visible"/>
                                      </p:to>
                                    </p:set>
                                    <p:animEffect transition="in" filter="fade">
                                      <p:cBhvr>
                                        <p:cTn id="12" dur="500"/>
                                        <p:tgtEl>
                                          <p:spTgt spid="269"/>
                                        </p:tgtEl>
                                      </p:cBhvr>
                                    </p:animEffect>
                                  </p:childTnLst>
                                </p:cTn>
                              </p:par>
                              <p:par>
                                <p:cTn id="13" presetID="10" presetClass="entr" presetSubtype="0" fill="hold" nodeType="withEffect">
                                  <p:stCondLst>
                                    <p:cond delay="0"/>
                                  </p:stCondLst>
                                  <p:childTnLst>
                                    <p:set>
                                      <p:cBhvr>
                                        <p:cTn id="14" dur="1" fill="hold">
                                          <p:stCondLst>
                                            <p:cond delay="0"/>
                                          </p:stCondLst>
                                        </p:cTn>
                                        <p:tgtEl>
                                          <p:spTgt spid="271"/>
                                        </p:tgtEl>
                                        <p:attrNameLst>
                                          <p:attrName>style.visibility</p:attrName>
                                        </p:attrNameLst>
                                      </p:cBhvr>
                                      <p:to>
                                        <p:strVal val="visible"/>
                                      </p:to>
                                    </p:set>
                                    <p:animEffect transition="in" filter="fade">
                                      <p:cBhvr>
                                        <p:cTn id="15" dur="500"/>
                                        <p:tgtEl>
                                          <p:spTgt spid="271"/>
                                        </p:tgtEl>
                                      </p:cBhvr>
                                    </p:animEffect>
                                  </p:childTnLst>
                                </p:cTn>
                              </p:par>
                              <p:par>
                                <p:cTn id="16" presetID="10" presetClass="entr" presetSubtype="0" fill="hold" nodeType="withEffect">
                                  <p:stCondLst>
                                    <p:cond delay="0"/>
                                  </p:stCondLst>
                                  <p:childTnLst>
                                    <p:set>
                                      <p:cBhvr>
                                        <p:cTn id="17" dur="1" fill="hold">
                                          <p:stCondLst>
                                            <p:cond delay="0"/>
                                          </p:stCondLst>
                                        </p:cTn>
                                        <p:tgtEl>
                                          <p:spTgt spid="272"/>
                                        </p:tgtEl>
                                        <p:attrNameLst>
                                          <p:attrName>style.visibility</p:attrName>
                                        </p:attrNameLst>
                                      </p:cBhvr>
                                      <p:to>
                                        <p:strVal val="visible"/>
                                      </p:to>
                                    </p:set>
                                    <p:animEffect transition="in" filter="fade">
                                      <p:cBhvr>
                                        <p:cTn id="18" dur="500"/>
                                        <p:tgtEl>
                                          <p:spTgt spid="272"/>
                                        </p:tgtEl>
                                      </p:cBhvr>
                                    </p:animEffect>
                                  </p:childTnLst>
                                </p:cTn>
                              </p:par>
                              <p:par>
                                <p:cTn id="19" presetID="10" presetClass="entr" presetSubtype="0" fill="hold" nodeType="withEffect">
                                  <p:stCondLst>
                                    <p:cond delay="0"/>
                                  </p:stCondLst>
                                  <p:childTnLst>
                                    <p:set>
                                      <p:cBhvr>
                                        <p:cTn id="20" dur="1" fill="hold">
                                          <p:stCondLst>
                                            <p:cond delay="0"/>
                                          </p:stCondLst>
                                        </p:cTn>
                                        <p:tgtEl>
                                          <p:spTgt spid="273"/>
                                        </p:tgtEl>
                                        <p:attrNameLst>
                                          <p:attrName>style.visibility</p:attrName>
                                        </p:attrNameLst>
                                      </p:cBhvr>
                                      <p:to>
                                        <p:strVal val="visible"/>
                                      </p:to>
                                    </p:set>
                                    <p:animEffect transition="in" filter="fade">
                                      <p:cBhvr>
                                        <p:cTn id="21" dur="500"/>
                                        <p:tgtEl>
                                          <p:spTgt spid="273"/>
                                        </p:tgtEl>
                                      </p:cBhvr>
                                    </p:animEffect>
                                  </p:childTnLst>
                                </p:cTn>
                              </p:par>
                              <p:par>
                                <p:cTn id="22" presetID="10" presetClass="entr" presetSubtype="0" fill="hold" nodeType="withEffect">
                                  <p:stCondLst>
                                    <p:cond delay="0"/>
                                  </p:stCondLst>
                                  <p:childTnLst>
                                    <p:set>
                                      <p:cBhvr>
                                        <p:cTn id="23" dur="1" fill="hold">
                                          <p:stCondLst>
                                            <p:cond delay="0"/>
                                          </p:stCondLst>
                                        </p:cTn>
                                        <p:tgtEl>
                                          <p:spTgt spid="277"/>
                                        </p:tgtEl>
                                        <p:attrNameLst>
                                          <p:attrName>style.visibility</p:attrName>
                                        </p:attrNameLst>
                                      </p:cBhvr>
                                      <p:to>
                                        <p:strVal val="visible"/>
                                      </p:to>
                                    </p:set>
                                    <p:animEffect transition="in" filter="fade">
                                      <p:cBhvr>
                                        <p:cTn id="24" dur="500"/>
                                        <p:tgtEl>
                                          <p:spTgt spid="27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0"/>
                                        </p:tgtEl>
                                        <p:attrNameLst>
                                          <p:attrName>style.visibility</p:attrName>
                                        </p:attrNameLst>
                                      </p:cBhvr>
                                      <p:to>
                                        <p:strVal val="visible"/>
                                      </p:to>
                                    </p:set>
                                    <p:animEffect transition="in" filter="fade">
                                      <p:cBhvr>
                                        <p:cTn id="29" dur="500"/>
                                        <p:tgtEl>
                                          <p:spTgt spid="270"/>
                                        </p:tgtEl>
                                      </p:cBhvr>
                                    </p:animEffect>
                                  </p:childTnLst>
                                </p:cTn>
                              </p:par>
                              <p:par>
                                <p:cTn id="30" presetID="10" presetClass="entr" presetSubtype="0" fill="hold" nodeType="withEffect">
                                  <p:stCondLst>
                                    <p:cond delay="0"/>
                                  </p:stCondLst>
                                  <p:childTnLst>
                                    <p:set>
                                      <p:cBhvr>
                                        <p:cTn id="31" dur="1" fill="hold">
                                          <p:stCondLst>
                                            <p:cond delay="0"/>
                                          </p:stCondLst>
                                        </p:cTn>
                                        <p:tgtEl>
                                          <p:spTgt spid="276"/>
                                        </p:tgtEl>
                                        <p:attrNameLst>
                                          <p:attrName>style.visibility</p:attrName>
                                        </p:attrNameLst>
                                      </p:cBhvr>
                                      <p:to>
                                        <p:strVal val="visible"/>
                                      </p:to>
                                    </p:set>
                                    <p:animEffect transition="in" filter="fade">
                                      <p:cBhvr>
                                        <p:cTn id="32" dur="500"/>
                                        <p:tgtEl>
                                          <p:spTgt spid="276"/>
                                        </p:tgtEl>
                                      </p:cBhvr>
                                    </p:animEffect>
                                  </p:childTnLst>
                                </p:cTn>
                              </p:par>
                              <p:par>
                                <p:cTn id="33" presetID="10" presetClass="entr" presetSubtype="0" fill="hold" nodeType="withEffect">
                                  <p:stCondLst>
                                    <p:cond delay="0"/>
                                  </p:stCondLst>
                                  <p:childTnLst>
                                    <p:set>
                                      <p:cBhvr>
                                        <p:cTn id="34" dur="1" fill="hold">
                                          <p:stCondLst>
                                            <p:cond delay="0"/>
                                          </p:stCondLst>
                                        </p:cTn>
                                        <p:tgtEl>
                                          <p:spTgt spid="274"/>
                                        </p:tgtEl>
                                        <p:attrNameLst>
                                          <p:attrName>style.visibility</p:attrName>
                                        </p:attrNameLst>
                                      </p:cBhvr>
                                      <p:to>
                                        <p:strVal val="visible"/>
                                      </p:to>
                                    </p:set>
                                    <p:animEffect transition="in" filter="fade">
                                      <p:cBhvr>
                                        <p:cTn id="35" dur="500"/>
                                        <p:tgtEl>
                                          <p:spTgt spid="274"/>
                                        </p:tgtEl>
                                      </p:cBhvr>
                                    </p:animEffect>
                                  </p:childTnLst>
                                </p:cTn>
                              </p:par>
                              <p:par>
                                <p:cTn id="36" presetID="10" presetClass="entr" presetSubtype="0" fill="hold" nodeType="withEffect">
                                  <p:stCondLst>
                                    <p:cond delay="0"/>
                                  </p:stCondLst>
                                  <p:childTnLst>
                                    <p:set>
                                      <p:cBhvr>
                                        <p:cTn id="37" dur="1" fill="hold">
                                          <p:stCondLst>
                                            <p:cond delay="0"/>
                                          </p:stCondLst>
                                        </p:cTn>
                                        <p:tgtEl>
                                          <p:spTgt spid="275"/>
                                        </p:tgtEl>
                                        <p:attrNameLst>
                                          <p:attrName>style.visibility</p:attrName>
                                        </p:attrNameLst>
                                      </p:cBhvr>
                                      <p:to>
                                        <p:strVal val="visible"/>
                                      </p:to>
                                    </p:set>
                                    <p:animEffect transition="in" filter="fade">
                                      <p:cBhvr>
                                        <p:cTn id="38" dur="500"/>
                                        <p:tgtEl>
                                          <p:spTgt spid="275"/>
                                        </p:tgtEl>
                                      </p:cBhvr>
                                    </p:animEffect>
                                  </p:childTnLst>
                                </p:cTn>
                              </p:par>
                              <p:par>
                                <p:cTn id="39" presetID="10" presetClass="entr" presetSubtype="0" fill="hold" nodeType="withEffect">
                                  <p:stCondLst>
                                    <p:cond delay="0"/>
                                  </p:stCondLst>
                                  <p:childTnLst>
                                    <p:set>
                                      <p:cBhvr>
                                        <p:cTn id="40" dur="1" fill="hold">
                                          <p:stCondLst>
                                            <p:cond delay="0"/>
                                          </p:stCondLst>
                                        </p:cTn>
                                        <p:tgtEl>
                                          <p:spTgt spid="278"/>
                                        </p:tgtEl>
                                        <p:attrNameLst>
                                          <p:attrName>style.visibility</p:attrName>
                                        </p:attrNameLst>
                                      </p:cBhvr>
                                      <p:to>
                                        <p:strVal val="visible"/>
                                      </p:to>
                                    </p:set>
                                    <p:animEffect transition="in" filter="fade">
                                      <p:cBhvr>
                                        <p:cTn id="41" dur="5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sp>
        <p:nvSpPr>
          <p:cNvPr id="286" name="Google Shape;286;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287" name="Google Shape;287;p11" descr="Hình nền Powerpoint đơn giản đẹp"/>
          <p:cNvPicPr preferRelativeResize="0"/>
          <p:nvPr/>
        </p:nvPicPr>
        <p:blipFill rotWithShape="1">
          <a:blip r:embed="rId3">
            <a:alphaModFix/>
          </a:blip>
          <a:srcRect/>
          <a:stretch/>
        </p:blipFill>
        <p:spPr>
          <a:xfrm>
            <a:off x="1" y="0"/>
            <a:ext cx="12191999" cy="7600079"/>
          </a:xfrm>
          <a:prstGeom prst="rect">
            <a:avLst/>
          </a:prstGeom>
          <a:noFill/>
          <a:ln>
            <a:noFill/>
          </a:ln>
        </p:spPr>
      </p:pic>
      <p:sp>
        <p:nvSpPr>
          <p:cNvPr id="288" name="Google Shape;288;p11"/>
          <p:cNvSpPr/>
          <p:nvPr/>
        </p:nvSpPr>
        <p:spPr>
          <a:xfrm>
            <a:off x="0" y="1634292"/>
            <a:ext cx="2905125" cy="3571875"/>
          </a:xfrm>
          <a:prstGeom prst="verticalScroll">
            <a:avLst>
              <a:gd name="adj" fmla="val 12500"/>
            </a:avLst>
          </a:prstGeom>
          <a:solidFill>
            <a:srgbClr val="EDEDE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400">
                <a:solidFill>
                  <a:srgbClr val="1F2AF7"/>
                </a:solidFill>
                <a:latin typeface="Times New Roman"/>
                <a:ea typeface="Times New Roman"/>
                <a:cs typeface="Times New Roman"/>
                <a:sym typeface="Times New Roman"/>
              </a:rPr>
              <a:t>Người xưa sáng tạo ra lịch dựa trên cơ sở quan sát và tính toán quy luật di chuyển của Mặt Trăng, Mặt Trời nhìn từ Trái Đất </a:t>
            </a:r>
            <a:endParaRPr/>
          </a:p>
        </p:txBody>
      </p:sp>
      <p:sp>
        <p:nvSpPr>
          <p:cNvPr id="289" name="Google Shape;289;p11"/>
          <p:cNvSpPr/>
          <p:nvPr/>
        </p:nvSpPr>
        <p:spPr>
          <a:xfrm>
            <a:off x="2505075" y="1528703"/>
            <a:ext cx="3362325" cy="4542671"/>
          </a:xfrm>
          <a:prstGeom prst="verticalScroll">
            <a:avLst>
              <a:gd name="adj" fmla="val 12500"/>
            </a:avLst>
          </a:prstGeom>
          <a:solidFill>
            <a:srgbClr val="EDEDE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1800">
                <a:solidFill>
                  <a:schemeClr val="lt1"/>
                </a:solidFill>
                <a:latin typeface="Arial"/>
                <a:ea typeface="Arial"/>
                <a:cs typeface="Arial"/>
                <a:sym typeface="Arial"/>
              </a:rPr>
              <a:t>- </a:t>
            </a:r>
            <a:r>
              <a:rPr lang="en-US" sz="2400">
                <a:solidFill>
                  <a:srgbClr val="FF0000"/>
                </a:solidFill>
                <a:latin typeface="Times New Roman"/>
                <a:ea typeface="Times New Roman"/>
                <a:cs typeface="Times New Roman"/>
                <a:sym typeface="Times New Roman"/>
              </a:rPr>
              <a:t>Âm lịch </a:t>
            </a:r>
            <a:r>
              <a:rPr lang="en-US" sz="2400">
                <a:solidFill>
                  <a:schemeClr val="dk1"/>
                </a:solidFill>
                <a:latin typeface="Times New Roman"/>
                <a:ea typeface="Times New Roman"/>
                <a:cs typeface="Times New Roman"/>
                <a:sym typeface="Times New Roman"/>
              </a:rPr>
              <a:t>là cách tính thời gian theo chu kì Mặt Trăng quay xung quanh Trái Đất. Thời gian Mặt Trăng chuyển động hết một vòng quanh Trái Đất là một tháng. </a:t>
            </a:r>
            <a:endParaRPr/>
          </a:p>
        </p:txBody>
      </p:sp>
      <p:sp>
        <p:nvSpPr>
          <p:cNvPr id="290" name="Google Shape;290;p11"/>
          <p:cNvSpPr/>
          <p:nvPr/>
        </p:nvSpPr>
        <p:spPr>
          <a:xfrm>
            <a:off x="5410199" y="1581497"/>
            <a:ext cx="3362325" cy="4542671"/>
          </a:xfrm>
          <a:prstGeom prst="verticalScroll">
            <a:avLst>
              <a:gd name="adj" fmla="val 12500"/>
            </a:avLst>
          </a:prstGeom>
          <a:solidFill>
            <a:srgbClr val="EDEDE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1800">
                <a:solidFill>
                  <a:schemeClr val="lt1"/>
                </a:solidFill>
                <a:latin typeface="Arial"/>
                <a:ea typeface="Arial"/>
                <a:cs typeface="Arial"/>
                <a:sym typeface="Arial"/>
              </a:rPr>
              <a:t>- </a:t>
            </a:r>
            <a:r>
              <a:rPr lang="en-US" sz="2400">
                <a:solidFill>
                  <a:srgbClr val="FF0000"/>
                </a:solidFill>
                <a:latin typeface="Times New Roman"/>
                <a:ea typeface="Times New Roman"/>
                <a:cs typeface="Times New Roman"/>
                <a:sym typeface="Times New Roman"/>
              </a:rPr>
              <a:t>Dương lịch </a:t>
            </a:r>
            <a:r>
              <a:rPr lang="en-US" sz="2400">
                <a:solidFill>
                  <a:schemeClr val="dk1"/>
                </a:solidFill>
                <a:latin typeface="Times New Roman"/>
                <a:ea typeface="Times New Roman"/>
                <a:cs typeface="Times New Roman"/>
                <a:sym typeface="Times New Roman"/>
              </a:rPr>
              <a:t>là cách tính thời gian theo chu kì Trái Đất quay xung quanh Mặt Trời. Thời gian Trái Đất chuyển động hết một vòng quanh Mặt Trời là một năm. </a:t>
            </a:r>
            <a:endParaRPr/>
          </a:p>
          <a:p>
            <a:pPr marL="0" marR="0" lvl="0" indent="0" algn="just"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291" name="Google Shape;291;p11"/>
          <p:cNvSpPr/>
          <p:nvPr/>
        </p:nvSpPr>
        <p:spPr>
          <a:xfrm>
            <a:off x="8439151" y="1607894"/>
            <a:ext cx="3362325" cy="4542671"/>
          </a:xfrm>
          <a:prstGeom prst="verticalScroll">
            <a:avLst>
              <a:gd name="adj" fmla="val 12500"/>
            </a:avLst>
          </a:prstGeom>
          <a:solidFill>
            <a:srgbClr val="EDEDE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Thế giới cần có lịch chung: đó là </a:t>
            </a:r>
            <a:r>
              <a:rPr lang="en-US" sz="2400">
                <a:solidFill>
                  <a:srgbClr val="FF0000"/>
                </a:solidFill>
                <a:latin typeface="Times New Roman"/>
                <a:ea typeface="Times New Roman"/>
                <a:cs typeface="Times New Roman"/>
                <a:sym typeface="Times New Roman"/>
              </a:rPr>
              <a:t>Công lịch</a:t>
            </a:r>
            <a:r>
              <a:rPr lang="en-US" sz="2400">
                <a:solidFill>
                  <a:schemeClr val="dk1"/>
                </a:solidFill>
                <a:latin typeface="Times New Roman"/>
                <a:ea typeface="Times New Roman"/>
                <a:cs typeface="Times New Roman"/>
                <a:sym typeface="Times New Roman"/>
              </a:rPr>
              <a:t>.</a:t>
            </a:r>
            <a:endParaRPr/>
          </a:p>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  Công lịch lấy năm Chúa Giê-xu ra đời làm năm đầu tiên của Công nguyên. Trước năm đó là trước Công nguyên (TCN) </a:t>
            </a:r>
            <a:endParaRPr/>
          </a:p>
        </p:txBody>
      </p:sp>
      <p:sp>
        <p:nvSpPr>
          <p:cNvPr id="292" name="Google Shape;292;p11"/>
          <p:cNvSpPr txBox="1"/>
          <p:nvPr/>
        </p:nvSpPr>
        <p:spPr>
          <a:xfrm>
            <a:off x="2905125" y="96148"/>
            <a:ext cx="790956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BÀI 2. THỜI GIAN TRONG LỊCH SỬ</a:t>
            </a:r>
            <a:endParaRPr/>
          </a:p>
        </p:txBody>
      </p:sp>
      <p:sp>
        <p:nvSpPr>
          <p:cNvPr id="293" name="Google Shape;293;p11"/>
          <p:cNvSpPr/>
          <p:nvPr/>
        </p:nvSpPr>
        <p:spPr>
          <a:xfrm>
            <a:off x="1682872" y="852470"/>
            <a:ext cx="5593198" cy="38536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II. CÁC CÁCH TÍNH THỜI GIAN TRONG LỊCH SỬ</a:t>
            </a:r>
            <a:endParaRPr sz="1600">
              <a:solidFill>
                <a:schemeClr val="dk1"/>
              </a:solidFill>
              <a:latin typeface="Times New Roman"/>
              <a:ea typeface="Times New Roman"/>
              <a:cs typeface="Times New Roman"/>
              <a:sym typeface="Times New Roman"/>
            </a:endParaRPr>
          </a:p>
        </p:txBody>
      </p:sp>
      <p:pic>
        <p:nvPicPr>
          <p:cNvPr id="294" name="Google Shape;294;p11" descr="Hình ảnh Thảo Luận Làm Việc Cùng Nhau đối Tác đồng Nghiệp, Làm, Nhóm Làm  Việc, Công Việc miễn phí tải tập tin PNG PSDComment và Vector"/>
          <p:cNvPicPr preferRelativeResize="0"/>
          <p:nvPr/>
        </p:nvPicPr>
        <p:blipFill rotWithShape="1">
          <a:blip r:embed="rId4">
            <a:alphaModFix/>
          </a:blip>
          <a:srcRect/>
          <a:stretch/>
        </p:blipFill>
        <p:spPr>
          <a:xfrm>
            <a:off x="9976009" y="27911"/>
            <a:ext cx="1813560" cy="1234440"/>
          </a:xfrm>
          <a:prstGeom prst="rect">
            <a:avLst/>
          </a:prstGeom>
          <a:noFill/>
          <a:ln>
            <a:noFill/>
          </a:ln>
        </p:spPr>
      </p:pic>
      <p:pic>
        <p:nvPicPr>
          <p:cNvPr id="295" name="Google Shape;295;p11"/>
          <p:cNvPicPr preferRelativeResize="0"/>
          <p:nvPr/>
        </p:nvPicPr>
        <p:blipFill rotWithShape="1">
          <a:blip r:embed="rId5">
            <a:alphaModFix/>
          </a:blip>
          <a:srcRect/>
          <a:stretch/>
        </p:blipFill>
        <p:spPr>
          <a:xfrm>
            <a:off x="259957" y="5341104"/>
            <a:ext cx="2121289" cy="1973332"/>
          </a:xfrm>
          <a:prstGeom prst="rect">
            <a:avLst/>
          </a:prstGeom>
          <a:noFill/>
          <a:ln>
            <a:noFill/>
          </a:ln>
        </p:spPr>
      </p:pic>
      <p:sp>
        <p:nvSpPr>
          <p:cNvPr id="296" name="Google Shape;296;p11"/>
          <p:cNvSpPr/>
          <p:nvPr/>
        </p:nvSpPr>
        <p:spPr>
          <a:xfrm>
            <a:off x="581892" y="1372769"/>
            <a:ext cx="10677954" cy="4118405"/>
          </a:xfrm>
          <a:prstGeom prst="horizontalScroll">
            <a:avLst>
              <a:gd name="adj" fmla="val 1250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400" b="1">
                <a:solidFill>
                  <a:srgbClr val="1F2AF7"/>
                </a:solidFill>
                <a:latin typeface="Times New Roman"/>
                <a:ea typeface="Times New Roman"/>
                <a:cs typeface="Times New Roman"/>
                <a:sym typeface="Times New Roman"/>
              </a:rPr>
              <a:t>Dương lịch: </a:t>
            </a:r>
            <a:r>
              <a:rPr lang="en-US" sz="2400">
                <a:solidFill>
                  <a:srgbClr val="1F2AF7"/>
                </a:solidFill>
                <a:latin typeface="Times New Roman"/>
                <a:ea typeface="Times New Roman"/>
                <a:cs typeface="Times New Roman"/>
                <a:sym typeface="Times New Roman"/>
              </a:rPr>
              <a:t>Một năm dương lịch có 365 ngày, chia thành 12 tháng tháng đủ (31 ngày) và tháng thiếu (30 ngày). Tháng 2 chỉ có 28 ngày. Cứ 4 năm lại có 1 năm nhuận, có 366 ngày. Tháng 2 của năm nhuận có 29 ngày, ngày thứ 29 ấy gọi là “ngày nhuận”.</a:t>
            </a:r>
            <a:endParaRPr sz="2400">
              <a:solidFill>
                <a:srgbClr val="1F2AF7"/>
              </a:solidFill>
              <a:latin typeface="Times New Roman"/>
              <a:ea typeface="Times New Roman"/>
              <a:cs typeface="Times New Roman"/>
              <a:sym typeface="Times New Roman"/>
            </a:endParaRPr>
          </a:p>
          <a:p>
            <a:pPr marL="0" marR="0" lvl="0" indent="0" algn="just" rtl="0">
              <a:spcBef>
                <a:spcPts val="1200"/>
              </a:spcBef>
              <a:spcAft>
                <a:spcPts val="0"/>
              </a:spcAft>
              <a:buNone/>
            </a:pPr>
            <a:r>
              <a:rPr lang="en-US" sz="2400" b="1">
                <a:solidFill>
                  <a:srgbClr val="1F2AF7"/>
                </a:solidFill>
                <a:latin typeface="Times New Roman"/>
                <a:ea typeface="Times New Roman"/>
                <a:cs typeface="Times New Roman"/>
                <a:sym typeface="Times New Roman"/>
              </a:rPr>
              <a:t>- Âm lịch: </a:t>
            </a:r>
            <a:r>
              <a:rPr lang="en-US" sz="2400">
                <a:solidFill>
                  <a:srgbClr val="1F2AF7"/>
                </a:solidFill>
                <a:latin typeface="Times New Roman"/>
                <a:ea typeface="Times New Roman"/>
                <a:cs typeface="Times New Roman"/>
                <a:sym typeface="Times New Roman"/>
              </a:rPr>
              <a:t>Một năm có 360 ngày ngày, chia làm 12 tháng, tháng đủ là 30 ngày, tháng thiếu là 29 ngày.</a:t>
            </a: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500"/>
                                        <p:tgtEl>
                                          <p:spTgt spid="2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8"/>
                                        </p:tgtEl>
                                        <p:attrNameLst>
                                          <p:attrName>style.visibility</p:attrName>
                                        </p:attrNameLst>
                                      </p:cBhvr>
                                      <p:to>
                                        <p:strVal val="visible"/>
                                      </p:to>
                                    </p:set>
                                    <p:animEffect transition="in" filter="fade">
                                      <p:cBhvr>
                                        <p:cTn id="12" dur="500"/>
                                        <p:tgtEl>
                                          <p:spTgt spid="2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9"/>
                                        </p:tgtEl>
                                        <p:attrNameLst>
                                          <p:attrName>style.visibility</p:attrName>
                                        </p:attrNameLst>
                                      </p:cBhvr>
                                      <p:to>
                                        <p:strVal val="visible"/>
                                      </p:to>
                                    </p:set>
                                    <p:animEffect transition="in" filter="fade">
                                      <p:cBhvr>
                                        <p:cTn id="17" dur="500"/>
                                        <p:tgtEl>
                                          <p:spTgt spid="28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0"/>
                                        </p:tgtEl>
                                        <p:attrNameLst>
                                          <p:attrName>style.visibility</p:attrName>
                                        </p:attrNameLst>
                                      </p:cBhvr>
                                      <p:to>
                                        <p:strVal val="visible"/>
                                      </p:to>
                                    </p:set>
                                    <p:animEffect transition="in" filter="fade">
                                      <p:cBhvr>
                                        <p:cTn id="22" dur="500"/>
                                        <p:tgtEl>
                                          <p:spTgt spid="29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1"/>
                                        </p:tgtEl>
                                        <p:attrNameLst>
                                          <p:attrName>style.visibility</p:attrName>
                                        </p:attrNameLst>
                                      </p:cBhvr>
                                      <p:to>
                                        <p:strVal val="visible"/>
                                      </p:to>
                                    </p:set>
                                    <p:animEffect transition="in" filter="fade">
                                      <p:cBhvr>
                                        <p:cTn id="27" dur="500"/>
                                        <p:tgtEl>
                                          <p:spTgt spid="29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89"/>
                                        </p:tgtEl>
                                      </p:cBhvr>
                                    </p:animEffect>
                                    <p:set>
                                      <p:cBhvr>
                                        <p:cTn id="32" dur="1" fill="hold">
                                          <p:stCondLst>
                                            <p:cond delay="500"/>
                                          </p:stCondLst>
                                        </p:cTn>
                                        <p:tgtEl>
                                          <p:spTgt spid="28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88"/>
                                        </p:tgtEl>
                                      </p:cBhvr>
                                    </p:animEffect>
                                    <p:set>
                                      <p:cBhvr>
                                        <p:cTn id="35" dur="1" fill="hold">
                                          <p:stCondLst>
                                            <p:cond delay="500"/>
                                          </p:stCondLst>
                                        </p:cTn>
                                        <p:tgtEl>
                                          <p:spTgt spid="28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90"/>
                                        </p:tgtEl>
                                      </p:cBhvr>
                                    </p:animEffect>
                                    <p:set>
                                      <p:cBhvr>
                                        <p:cTn id="38" dur="1" fill="hold">
                                          <p:stCondLst>
                                            <p:cond delay="500"/>
                                          </p:stCondLst>
                                        </p:cTn>
                                        <p:tgtEl>
                                          <p:spTgt spid="290"/>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91"/>
                                        </p:tgtEl>
                                      </p:cBhvr>
                                    </p:animEffect>
                                    <p:set>
                                      <p:cBhvr>
                                        <p:cTn id="41" dur="1" fill="hold">
                                          <p:stCondLst>
                                            <p:cond delay="500"/>
                                          </p:stCondLst>
                                        </p:cTn>
                                        <p:tgtEl>
                                          <p:spTgt spid="2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96"/>
                                        </p:tgtEl>
                                        <p:attrNameLst>
                                          <p:attrName>style.visibility</p:attrName>
                                        </p:attrNameLst>
                                      </p:cBhvr>
                                      <p:to>
                                        <p:strVal val="visible"/>
                                      </p:to>
                                    </p:set>
                                    <p:anim calcmode="lin" valueType="num">
                                      <p:cBhvr additive="base">
                                        <p:cTn id="46" dur="500"/>
                                        <p:tgtEl>
                                          <p:spTgt spid="2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12"/>
          <p:cNvPicPr preferRelativeResize="0"/>
          <p:nvPr/>
        </p:nvPicPr>
        <p:blipFill rotWithShape="1">
          <a:blip r:embed="rId3">
            <a:alphaModFix/>
          </a:blip>
          <a:srcRect/>
          <a:stretch/>
        </p:blipFill>
        <p:spPr>
          <a:xfrm>
            <a:off x="121920" y="0"/>
            <a:ext cx="12070081" cy="6858000"/>
          </a:xfrm>
          <a:prstGeom prst="rect">
            <a:avLst/>
          </a:prstGeom>
          <a:noFill/>
          <a:ln>
            <a:noFill/>
          </a:ln>
        </p:spPr>
      </p:pic>
      <p:pic>
        <p:nvPicPr>
          <p:cNvPr id="302" name="Google Shape;302;p12"/>
          <p:cNvPicPr preferRelativeResize="0"/>
          <p:nvPr/>
        </p:nvPicPr>
        <p:blipFill rotWithShape="1">
          <a:blip r:embed="rId4">
            <a:alphaModFix/>
          </a:blip>
          <a:srcRect/>
          <a:stretch/>
        </p:blipFill>
        <p:spPr>
          <a:xfrm>
            <a:off x="1030779" y="1512915"/>
            <a:ext cx="10773294" cy="4921135"/>
          </a:xfrm>
          <a:prstGeom prst="rect">
            <a:avLst/>
          </a:prstGeom>
          <a:noFill/>
          <a:ln>
            <a:noFill/>
          </a:ln>
        </p:spPr>
      </p:pic>
      <p:sp>
        <p:nvSpPr>
          <p:cNvPr id="303" name="Google Shape;303;p12"/>
          <p:cNvSpPr txBox="1"/>
          <p:nvPr/>
        </p:nvSpPr>
        <p:spPr>
          <a:xfrm>
            <a:off x="2905125" y="96148"/>
            <a:ext cx="790956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BÀI 2. THỜI GIAN TRONG LỊCH SỬ</a:t>
            </a:r>
            <a:endParaRPr/>
          </a:p>
        </p:txBody>
      </p:sp>
      <p:sp>
        <p:nvSpPr>
          <p:cNvPr id="304" name="Google Shape;304;p12"/>
          <p:cNvSpPr/>
          <p:nvPr/>
        </p:nvSpPr>
        <p:spPr>
          <a:xfrm>
            <a:off x="1682872" y="852470"/>
            <a:ext cx="5593198" cy="38536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II. CÁC CÁCH TÍNH THỜI GIAN TRONG LỊCH SỬ</a:t>
            </a:r>
            <a:endParaRPr sz="160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13" descr="Hình nền Powerpoint đơn giản đẹp"/>
          <p:cNvPicPr preferRelativeResize="0"/>
          <p:nvPr/>
        </p:nvPicPr>
        <p:blipFill rotWithShape="1">
          <a:blip r:embed="rId3">
            <a:alphaModFix/>
          </a:blip>
          <a:srcRect/>
          <a:stretch/>
        </p:blipFill>
        <p:spPr>
          <a:xfrm>
            <a:off x="1" y="0"/>
            <a:ext cx="12191999" cy="7600079"/>
          </a:xfrm>
          <a:prstGeom prst="rect">
            <a:avLst/>
          </a:prstGeom>
          <a:noFill/>
          <a:ln>
            <a:noFill/>
          </a:ln>
        </p:spPr>
      </p:pic>
      <p:sp>
        <p:nvSpPr>
          <p:cNvPr id="310" name="Google Shape;310;p13"/>
          <p:cNvSpPr txBox="1"/>
          <p:nvPr/>
        </p:nvSpPr>
        <p:spPr>
          <a:xfrm>
            <a:off x="2804160" y="230188"/>
            <a:ext cx="790956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BÀI 2. THỜI GIAN TRONG LỊCH SỬ</a:t>
            </a:r>
            <a:endParaRPr/>
          </a:p>
        </p:txBody>
      </p:sp>
      <p:sp>
        <p:nvSpPr>
          <p:cNvPr id="311" name="Google Shape;311;p13"/>
          <p:cNvSpPr/>
          <p:nvPr/>
        </p:nvSpPr>
        <p:spPr>
          <a:xfrm>
            <a:off x="1682872" y="852470"/>
            <a:ext cx="5593198" cy="38536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II. CÁC CÁCH TÍNH THỜI GIAN TRONG LỊCH SỬ</a:t>
            </a:r>
            <a:endParaRPr sz="1600">
              <a:solidFill>
                <a:schemeClr val="dk1"/>
              </a:solidFill>
              <a:latin typeface="Times New Roman"/>
              <a:ea typeface="Times New Roman"/>
              <a:cs typeface="Times New Roman"/>
              <a:sym typeface="Times New Roman"/>
            </a:endParaRPr>
          </a:p>
        </p:txBody>
      </p:sp>
      <p:pic>
        <p:nvPicPr>
          <p:cNvPr id="312" name="Google Shape;312;p13" descr="Hình ảnh Thảo Luận Làm Việc Cùng Nhau đối Tác đồng Nghiệp, Làm, Nhóm Làm  Việc, Công Việc miễn phí tải tập tin PNG PSDComment và Vector"/>
          <p:cNvPicPr preferRelativeResize="0"/>
          <p:nvPr/>
        </p:nvPicPr>
        <p:blipFill rotWithShape="1">
          <a:blip r:embed="rId4">
            <a:alphaModFix/>
          </a:blip>
          <a:srcRect/>
          <a:stretch/>
        </p:blipFill>
        <p:spPr>
          <a:xfrm>
            <a:off x="9972047" y="427931"/>
            <a:ext cx="1813560" cy="1234440"/>
          </a:xfrm>
          <a:prstGeom prst="rect">
            <a:avLst/>
          </a:prstGeom>
          <a:noFill/>
          <a:ln>
            <a:noFill/>
          </a:ln>
        </p:spPr>
      </p:pic>
      <p:sp>
        <p:nvSpPr>
          <p:cNvPr id="313" name="Google Shape;313;p13"/>
          <p:cNvSpPr txBox="1"/>
          <p:nvPr/>
        </p:nvSpPr>
        <p:spPr>
          <a:xfrm>
            <a:off x="2600488" y="3429000"/>
            <a:ext cx="8081284" cy="309315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600" b="1">
                <a:solidFill>
                  <a:srgbClr val="002060"/>
                </a:solidFill>
                <a:latin typeface="Times New Roman"/>
                <a:ea typeface="Times New Roman"/>
                <a:cs typeface="Times New Roman"/>
                <a:sym typeface="Times New Roman"/>
              </a:rPr>
              <a:t>Ví dụ:</a:t>
            </a:r>
            <a:endParaRPr/>
          </a:p>
          <a:p>
            <a:pPr marL="457200" marR="0" lvl="0" indent="-457200" algn="l" rtl="0">
              <a:lnSpc>
                <a:spcPct val="150000"/>
              </a:lnSpc>
              <a:spcBef>
                <a:spcPts val="0"/>
              </a:spcBef>
              <a:spcAft>
                <a:spcPts val="0"/>
              </a:spcAft>
              <a:buClr>
                <a:srgbClr val="002060"/>
              </a:buClr>
              <a:buSzPts val="2600"/>
              <a:buFont typeface="Arial"/>
              <a:buChar char="•"/>
            </a:pPr>
            <a:r>
              <a:rPr lang="en-US" sz="2600">
                <a:solidFill>
                  <a:srgbClr val="002060"/>
                </a:solidFill>
                <a:latin typeface="Times New Roman"/>
                <a:ea typeface="Times New Roman"/>
                <a:cs typeface="Times New Roman"/>
                <a:sym typeface="Times New Roman"/>
              </a:rPr>
              <a:t>Năm 1932 = Nửa đầu thế kỉ XX</a:t>
            </a:r>
            <a:endParaRPr/>
          </a:p>
          <a:p>
            <a:pPr marL="457200" marR="0" lvl="0" indent="-457200" algn="l" rtl="0">
              <a:lnSpc>
                <a:spcPct val="150000"/>
              </a:lnSpc>
              <a:spcBef>
                <a:spcPts val="0"/>
              </a:spcBef>
              <a:spcAft>
                <a:spcPts val="0"/>
              </a:spcAft>
              <a:buClr>
                <a:srgbClr val="002060"/>
              </a:buClr>
              <a:buSzPts val="2600"/>
              <a:buFont typeface="Arial"/>
              <a:buChar char="•"/>
            </a:pPr>
            <a:r>
              <a:rPr lang="en-US" sz="2600">
                <a:solidFill>
                  <a:srgbClr val="002060"/>
                </a:solidFill>
                <a:latin typeface="Times New Roman"/>
                <a:ea typeface="Times New Roman"/>
                <a:cs typeface="Times New Roman"/>
                <a:sym typeface="Times New Roman"/>
              </a:rPr>
              <a:t>Năm 1989 = Nửa cuối thế kỉ XX</a:t>
            </a:r>
            <a:endParaRPr/>
          </a:p>
          <a:p>
            <a:pPr marL="457200" marR="0" lvl="0" indent="-457200" algn="l" rtl="0">
              <a:lnSpc>
                <a:spcPct val="150000"/>
              </a:lnSpc>
              <a:spcBef>
                <a:spcPts val="0"/>
              </a:spcBef>
              <a:spcAft>
                <a:spcPts val="0"/>
              </a:spcAft>
              <a:buClr>
                <a:srgbClr val="002060"/>
              </a:buClr>
              <a:buSzPts val="2600"/>
              <a:buFont typeface="Arial"/>
              <a:buChar char="•"/>
            </a:pPr>
            <a:r>
              <a:rPr lang="en-US" sz="2600">
                <a:solidFill>
                  <a:srgbClr val="002060"/>
                </a:solidFill>
                <a:latin typeface="Times New Roman"/>
                <a:ea typeface="Times New Roman"/>
                <a:cs typeface="Times New Roman"/>
                <a:sym typeface="Times New Roman"/>
              </a:rPr>
              <a:t>Năm 1407 = Nửa đầu thế kỉ XV</a:t>
            </a:r>
            <a:endParaRPr/>
          </a:p>
          <a:p>
            <a:pPr marL="457200" marR="0" lvl="0" indent="-457200" algn="l" rtl="0">
              <a:lnSpc>
                <a:spcPct val="150000"/>
              </a:lnSpc>
              <a:spcBef>
                <a:spcPts val="0"/>
              </a:spcBef>
              <a:spcAft>
                <a:spcPts val="0"/>
              </a:spcAft>
              <a:buClr>
                <a:srgbClr val="002060"/>
              </a:buClr>
              <a:buSzPts val="2600"/>
              <a:buFont typeface="Arial"/>
              <a:buChar char="•"/>
            </a:pPr>
            <a:r>
              <a:rPr lang="en-US" sz="2600">
                <a:solidFill>
                  <a:srgbClr val="002060"/>
                </a:solidFill>
                <a:latin typeface="Times New Roman"/>
                <a:ea typeface="Times New Roman"/>
                <a:cs typeface="Times New Roman"/>
                <a:sym typeface="Times New Roman"/>
              </a:rPr>
              <a:t>Năm 1592 = Nửa cuối thế kỉ XVI</a:t>
            </a:r>
            <a:endParaRPr/>
          </a:p>
        </p:txBody>
      </p:sp>
      <p:sp>
        <p:nvSpPr>
          <p:cNvPr id="314" name="Google Shape;314;p13"/>
          <p:cNvSpPr/>
          <p:nvPr/>
        </p:nvSpPr>
        <p:spPr>
          <a:xfrm>
            <a:off x="2047164" y="1462155"/>
            <a:ext cx="6548196" cy="720080"/>
          </a:xfrm>
          <a:prstGeom prst="rect">
            <a:avLst/>
          </a:prstGeom>
          <a:gradFill>
            <a:gsLst>
              <a:gs pos="0">
                <a:srgbClr val="FFFF7E"/>
              </a:gs>
              <a:gs pos="50000">
                <a:srgbClr val="FFFFB1"/>
              </a:gs>
              <a:gs pos="100000">
                <a:srgbClr val="FFFFD9"/>
              </a:gs>
            </a:gsLst>
            <a:lin ang="5400000" scaled="0"/>
          </a:gradFill>
          <a:ln>
            <a:noFill/>
          </a:ln>
        </p:spPr>
        <p:txBody>
          <a:bodyPr spcFirstLastPara="1" wrap="square" lIns="91425" tIns="45700" rIns="91425" bIns="45700" anchor="ctr" anchorCtr="0">
            <a:noAutofit/>
          </a:bodyPr>
          <a:lstStyle/>
          <a:p>
            <a:pPr marL="0" marR="0" lvl="0" indent="0" algn="ctr" rtl="0">
              <a:lnSpc>
                <a:spcPct val="125000"/>
              </a:lnSpc>
              <a:spcBef>
                <a:spcPts val="0"/>
              </a:spcBef>
              <a:spcAft>
                <a:spcPts val="0"/>
              </a:spcAft>
              <a:buNone/>
            </a:pPr>
            <a:r>
              <a:rPr lang="en-US" sz="2800" b="1">
                <a:solidFill>
                  <a:srgbClr val="002060"/>
                </a:solidFill>
                <a:latin typeface="Times New Roman"/>
                <a:ea typeface="Times New Roman"/>
                <a:cs typeface="Times New Roman"/>
                <a:sym typeface="Times New Roman"/>
              </a:rPr>
              <a:t>Nửa đầu thế kỉ và nửa cuối thế kỉ?</a:t>
            </a:r>
            <a:endParaRPr/>
          </a:p>
        </p:txBody>
      </p:sp>
      <p:sp>
        <p:nvSpPr>
          <p:cNvPr id="315" name="Google Shape;315;p13"/>
          <p:cNvSpPr/>
          <p:nvPr/>
        </p:nvSpPr>
        <p:spPr>
          <a:xfrm>
            <a:off x="1953819" y="3242668"/>
            <a:ext cx="8380040" cy="216024"/>
          </a:xfrm>
          <a:prstGeom prst="rightArrow">
            <a:avLst>
              <a:gd name="adj1" fmla="val 50000"/>
              <a:gd name="adj2" fmla="val 50000"/>
            </a:avLst>
          </a:prstGeom>
          <a:solidFill>
            <a:srgbClr val="00B0F0"/>
          </a:solidFill>
          <a:ln w="19050" cap="flat" cmpd="sng">
            <a:solidFill>
              <a:srgbClr val="FF27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16" name="Google Shape;316;p13"/>
          <p:cNvCxnSpPr/>
          <p:nvPr/>
        </p:nvCxnSpPr>
        <p:spPr>
          <a:xfrm rot="10800000">
            <a:off x="2063553" y="2948597"/>
            <a:ext cx="3864263" cy="0"/>
          </a:xfrm>
          <a:prstGeom prst="straightConnector1">
            <a:avLst/>
          </a:prstGeom>
          <a:noFill/>
          <a:ln w="38100" cap="flat" cmpd="sng">
            <a:solidFill>
              <a:srgbClr val="002060"/>
            </a:solidFill>
            <a:prstDash val="solid"/>
            <a:miter lim="800000"/>
            <a:headEnd type="none" w="sm" len="sm"/>
            <a:tailEnd type="triangle" w="med" len="med"/>
          </a:ln>
        </p:spPr>
      </p:cxnSp>
      <p:cxnSp>
        <p:nvCxnSpPr>
          <p:cNvPr id="317" name="Google Shape;317;p13"/>
          <p:cNvCxnSpPr/>
          <p:nvPr/>
        </p:nvCxnSpPr>
        <p:spPr>
          <a:xfrm>
            <a:off x="6143840" y="3727037"/>
            <a:ext cx="3984609" cy="0"/>
          </a:xfrm>
          <a:prstGeom prst="straightConnector1">
            <a:avLst/>
          </a:prstGeom>
          <a:noFill/>
          <a:ln w="38100" cap="flat" cmpd="sng">
            <a:solidFill>
              <a:srgbClr val="FF0000"/>
            </a:solidFill>
            <a:prstDash val="solid"/>
            <a:miter lim="800000"/>
            <a:headEnd type="none" w="sm" len="sm"/>
            <a:tailEnd type="triangle" w="med" len="med"/>
          </a:ln>
        </p:spPr>
      </p:cxnSp>
      <p:sp>
        <p:nvSpPr>
          <p:cNvPr id="318" name="Google Shape;318;p13"/>
          <p:cNvSpPr/>
          <p:nvPr/>
        </p:nvSpPr>
        <p:spPr>
          <a:xfrm>
            <a:off x="7276070" y="3719314"/>
            <a:ext cx="181011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rgbClr val="002060"/>
                </a:solidFill>
                <a:latin typeface="Arial"/>
                <a:ea typeface="Arial"/>
                <a:cs typeface="Arial"/>
                <a:sym typeface="Arial"/>
              </a:rPr>
              <a:t>Nửa cuối thế kỉ </a:t>
            </a:r>
            <a:endParaRPr sz="2000" i="1">
              <a:solidFill>
                <a:schemeClr val="dk1"/>
              </a:solidFill>
              <a:latin typeface="Arial"/>
              <a:ea typeface="Arial"/>
              <a:cs typeface="Arial"/>
              <a:sym typeface="Arial"/>
            </a:endParaRPr>
          </a:p>
        </p:txBody>
      </p:sp>
      <p:sp>
        <p:nvSpPr>
          <p:cNvPr id="319" name="Google Shape;319;p13"/>
          <p:cNvSpPr/>
          <p:nvPr/>
        </p:nvSpPr>
        <p:spPr>
          <a:xfrm>
            <a:off x="5735960" y="3072839"/>
            <a:ext cx="528224" cy="556378"/>
          </a:xfrm>
          <a:prstGeom prst="ellipse">
            <a:avLst/>
          </a:prstGeom>
          <a:solidFill>
            <a:srgbClr val="FF272C"/>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Arial"/>
              <a:ea typeface="Arial"/>
              <a:cs typeface="Arial"/>
              <a:sym typeface="Arial"/>
            </a:endParaRPr>
          </a:p>
        </p:txBody>
      </p:sp>
      <p:sp>
        <p:nvSpPr>
          <p:cNvPr id="320" name="Google Shape;320;p13"/>
          <p:cNvSpPr/>
          <p:nvPr/>
        </p:nvSpPr>
        <p:spPr>
          <a:xfrm>
            <a:off x="2600488" y="2427482"/>
            <a:ext cx="178446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rgbClr val="002060"/>
                </a:solidFill>
                <a:latin typeface="Arial"/>
                <a:ea typeface="Arial"/>
                <a:cs typeface="Arial"/>
                <a:sym typeface="Arial"/>
              </a:rPr>
              <a:t>Nửa đầu thế kỉ </a:t>
            </a:r>
            <a:endParaRPr sz="2000" i="1">
              <a:solidFill>
                <a:schemeClr val="dk1"/>
              </a:solidFill>
              <a:latin typeface="Arial"/>
              <a:ea typeface="Arial"/>
              <a:cs typeface="Arial"/>
              <a:sym typeface="Arial"/>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5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sp>
        <p:nvSpPr>
          <p:cNvPr id="326" name="Google Shape;326;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327" name="Google Shape;327;p14" descr="Hình nền Powerpoint đơn giản đẹp"/>
          <p:cNvPicPr preferRelativeResize="0"/>
          <p:nvPr/>
        </p:nvPicPr>
        <p:blipFill rotWithShape="1">
          <a:blip r:embed="rId3">
            <a:alphaModFix/>
          </a:blip>
          <a:srcRect/>
          <a:stretch/>
        </p:blipFill>
        <p:spPr>
          <a:xfrm>
            <a:off x="0" y="-13127"/>
            <a:ext cx="12191999" cy="7600079"/>
          </a:xfrm>
          <a:prstGeom prst="rect">
            <a:avLst/>
          </a:prstGeom>
          <a:noFill/>
          <a:ln>
            <a:noFill/>
          </a:ln>
        </p:spPr>
      </p:pic>
      <p:sp>
        <p:nvSpPr>
          <p:cNvPr id="328" name="Google Shape;328;p14"/>
          <p:cNvSpPr/>
          <p:nvPr/>
        </p:nvSpPr>
        <p:spPr>
          <a:xfrm>
            <a:off x="3664084" y="496371"/>
            <a:ext cx="597952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1F2AF7"/>
                </a:solidFill>
                <a:latin typeface="Arial"/>
                <a:ea typeface="Arial"/>
                <a:cs typeface="Arial"/>
                <a:sym typeface="Arial"/>
              </a:rPr>
              <a:t>HOẠT ĐỘNG LUYỆN TẬP</a:t>
            </a:r>
            <a:endParaRPr/>
          </a:p>
        </p:txBody>
      </p:sp>
      <p:pic>
        <p:nvPicPr>
          <p:cNvPr id="329" name="Google Shape;329;p14"/>
          <p:cNvPicPr preferRelativeResize="0"/>
          <p:nvPr/>
        </p:nvPicPr>
        <p:blipFill rotWithShape="1">
          <a:blip r:embed="rId4">
            <a:alphaModFix/>
          </a:blip>
          <a:srcRect/>
          <a:stretch/>
        </p:blipFill>
        <p:spPr>
          <a:xfrm>
            <a:off x="838200" y="1273948"/>
            <a:ext cx="10515599" cy="3048670"/>
          </a:xfrm>
          <a:prstGeom prst="rect">
            <a:avLst/>
          </a:prstGeom>
          <a:noFill/>
          <a:ln>
            <a:noFill/>
          </a:ln>
        </p:spPr>
      </p:pic>
      <p:sp>
        <p:nvSpPr>
          <p:cNvPr id="330" name="Google Shape;330;p14"/>
          <p:cNvSpPr/>
          <p:nvPr/>
        </p:nvSpPr>
        <p:spPr>
          <a:xfrm>
            <a:off x="1782587" y="4419751"/>
            <a:ext cx="9742515" cy="175721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400">
                <a:solidFill>
                  <a:schemeClr val="dk1"/>
                </a:solidFill>
                <a:latin typeface="Times New Roman"/>
                <a:ea typeface="Times New Roman"/>
                <a:cs typeface="Times New Roman"/>
                <a:sym typeface="Times New Roman"/>
              </a:rPr>
              <a:t>Câu hỏi 1. Các sự kiện dưới đây cách ngày nay bao nhiêu năm</a:t>
            </a:r>
            <a:endParaRPr sz="2400">
              <a:solidFill>
                <a:schemeClr val="dk1"/>
              </a:solidFill>
              <a:latin typeface="Times New Roman"/>
              <a:ea typeface="Times New Roman"/>
              <a:cs typeface="Times New Roman"/>
              <a:sym typeface="Times New Roman"/>
            </a:endParaRPr>
          </a:p>
          <a:p>
            <a:pPr marL="342900" marR="0" lvl="0" indent="-342900" algn="just" rtl="0">
              <a:lnSpc>
                <a:spcPct val="115000"/>
              </a:lnSpc>
              <a:spcBef>
                <a:spcPts val="0"/>
              </a:spcBef>
              <a:spcAft>
                <a:spcPts val="0"/>
              </a:spcAft>
              <a:buClr>
                <a:schemeClr val="dk1"/>
              </a:buClr>
              <a:buSzPts val="2400"/>
              <a:buFont typeface="Noto Sans Symbols"/>
              <a:buChar char="−"/>
            </a:pPr>
            <a:r>
              <a:rPr lang="en-US" sz="2400">
                <a:solidFill>
                  <a:schemeClr val="dk1"/>
                </a:solidFill>
                <a:latin typeface="Times New Roman"/>
                <a:ea typeface="Times New Roman"/>
                <a:cs typeface="Times New Roman"/>
                <a:sym typeface="Times New Roman"/>
              </a:rPr>
              <a:t>Khoảng thiên niên kỉ thứ III TCN, người Ai cập biết làm ra lịch</a:t>
            </a:r>
            <a:endParaRPr sz="2400">
              <a:solidFill>
                <a:schemeClr val="dk1"/>
              </a:solidFill>
              <a:latin typeface="Times New Roman"/>
              <a:ea typeface="Times New Roman"/>
              <a:cs typeface="Times New Roman"/>
              <a:sym typeface="Times New Roman"/>
            </a:endParaRPr>
          </a:p>
          <a:p>
            <a:pPr marL="342900" marR="0" lvl="0" indent="-342900" algn="just" rtl="0">
              <a:lnSpc>
                <a:spcPct val="115000"/>
              </a:lnSpc>
              <a:spcBef>
                <a:spcPts val="0"/>
              </a:spcBef>
              <a:spcAft>
                <a:spcPts val="0"/>
              </a:spcAft>
              <a:buClr>
                <a:schemeClr val="dk1"/>
              </a:buClr>
              <a:buSzPts val="2400"/>
              <a:buFont typeface="Noto Sans Symbols"/>
              <a:buChar char="−"/>
            </a:pPr>
            <a:r>
              <a:rPr lang="en-US" sz="2400">
                <a:solidFill>
                  <a:schemeClr val="dk1"/>
                </a:solidFill>
                <a:latin typeface="Times New Roman"/>
                <a:ea typeface="Times New Roman"/>
                <a:cs typeface="Times New Roman"/>
                <a:sym typeface="Times New Roman"/>
              </a:rPr>
              <a:t>Cuộc khởi nghĩa Hai Bà Trưng Nổ ra năm 40</a:t>
            </a:r>
            <a:endParaRPr sz="2400">
              <a:solidFill>
                <a:schemeClr val="dk1"/>
              </a:solidFill>
              <a:latin typeface="Times New Roman"/>
              <a:ea typeface="Times New Roman"/>
              <a:cs typeface="Times New Roman"/>
              <a:sym typeface="Times New Roman"/>
            </a:endParaRPr>
          </a:p>
          <a:p>
            <a:pPr marL="0" marR="0" lvl="0" indent="0" algn="just" rtl="0">
              <a:lnSpc>
                <a:spcPct val="115000"/>
              </a:lnSpc>
              <a:spcBef>
                <a:spcPts val="0"/>
              </a:spcBef>
              <a:spcAft>
                <a:spcPts val="0"/>
              </a:spcAft>
              <a:buNone/>
            </a:pPr>
            <a:r>
              <a:rPr lang="en-US" sz="2400">
                <a:solidFill>
                  <a:schemeClr val="dk1"/>
                </a:solidFill>
                <a:latin typeface="Times New Roman"/>
                <a:ea typeface="Times New Roman"/>
                <a:cs typeface="Times New Roman"/>
                <a:sym typeface="Times New Roman"/>
              </a:rPr>
              <a:t>Câu hỏi 2. Các năm ghi màu đỏ  trên  đây thuộc thế kỉ nào?</a:t>
            </a:r>
            <a:endParaRPr sz="2400">
              <a:solidFill>
                <a:schemeClr val="dk1"/>
              </a:solidFill>
              <a:latin typeface="Times New Roman"/>
              <a:ea typeface="Times New Roman"/>
              <a:cs typeface="Times New Roman"/>
              <a:sym typeface="Times New Roman"/>
            </a:endParaRPr>
          </a:p>
        </p:txBody>
      </p:sp>
      <p:sp>
        <p:nvSpPr>
          <p:cNvPr id="331" name="Google Shape;331;p14"/>
          <p:cNvSpPr/>
          <p:nvPr/>
        </p:nvSpPr>
        <p:spPr>
          <a:xfrm>
            <a:off x="1800151" y="3829779"/>
            <a:ext cx="10058400" cy="267765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chemeClr val="dk1"/>
                </a:solidFill>
                <a:latin typeface="Times New Roman"/>
                <a:ea typeface="Times New Roman"/>
                <a:cs typeface="Times New Roman"/>
                <a:sym typeface="Times New Roman"/>
              </a:rPr>
              <a:t>Câu 1: </a:t>
            </a:r>
            <a:endParaRPr sz="2400">
              <a:solidFill>
                <a:schemeClr val="dk1"/>
              </a:solidFill>
              <a:latin typeface="Times New Roman"/>
              <a:ea typeface="Times New Roman"/>
              <a:cs typeface="Times New Roman"/>
              <a:sym typeface="Times New Roman"/>
            </a:endParaRPr>
          </a:p>
          <a:p>
            <a:pPr marL="342900" marR="0" lvl="0" indent="-342900" algn="just" rtl="0">
              <a:spcBef>
                <a:spcPts val="0"/>
              </a:spcBef>
              <a:spcAft>
                <a:spcPts val="0"/>
              </a:spcAft>
              <a:buClr>
                <a:schemeClr val="dk1"/>
              </a:buClr>
              <a:buSzPts val="2400"/>
              <a:buFont typeface="Noto Sans Symbols"/>
              <a:buChar char="−"/>
            </a:pPr>
            <a:r>
              <a:rPr lang="en-US" sz="2400">
                <a:solidFill>
                  <a:schemeClr val="dk1"/>
                </a:solidFill>
                <a:latin typeface="Times New Roman"/>
                <a:ea typeface="Times New Roman"/>
                <a:cs typeface="Times New Roman"/>
                <a:sym typeface="Times New Roman"/>
              </a:rPr>
              <a:t>Cách đây hơn 5000 năm người Ai cập đã nghĩ ra lịch (3000+ 2021 = 5021)</a:t>
            </a:r>
            <a:endParaRPr sz="2400">
              <a:solidFill>
                <a:schemeClr val="dk1"/>
              </a:solidFill>
              <a:latin typeface="Times New Roman"/>
              <a:ea typeface="Times New Roman"/>
              <a:cs typeface="Times New Roman"/>
              <a:sym typeface="Times New Roman"/>
            </a:endParaRPr>
          </a:p>
          <a:p>
            <a:pPr marL="342900" marR="0" lvl="0" indent="-342900" algn="just" rtl="0">
              <a:spcBef>
                <a:spcPts val="0"/>
              </a:spcBef>
              <a:spcAft>
                <a:spcPts val="0"/>
              </a:spcAft>
              <a:buClr>
                <a:schemeClr val="dk1"/>
              </a:buClr>
              <a:buSzPts val="2400"/>
              <a:buFont typeface="Noto Sans Symbols"/>
              <a:buChar char="−"/>
            </a:pPr>
            <a:r>
              <a:rPr lang="en-US" sz="2400">
                <a:solidFill>
                  <a:schemeClr val="dk1"/>
                </a:solidFill>
                <a:latin typeface="Times New Roman"/>
                <a:ea typeface="Times New Roman"/>
                <a:cs typeface="Times New Roman"/>
                <a:sym typeface="Times New Roman"/>
              </a:rPr>
              <a:t>2021-40 = 1981</a:t>
            </a:r>
            <a:endParaRPr sz="2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b="1">
                <a:solidFill>
                  <a:srgbClr val="000000"/>
                </a:solidFill>
                <a:latin typeface="Times New Roman"/>
                <a:ea typeface="Times New Roman"/>
                <a:cs typeface="Times New Roman"/>
                <a:sym typeface="Times New Roman"/>
              </a:rPr>
              <a:t>Câu 2:  </a:t>
            </a:r>
            <a:r>
              <a:rPr lang="en-US" sz="2400">
                <a:solidFill>
                  <a:srgbClr val="000000"/>
                </a:solidFill>
                <a:latin typeface="Times New Roman"/>
                <a:ea typeface="Times New Roman"/>
                <a:cs typeface="Times New Roman"/>
                <a:sym typeface="Times New Roman"/>
              </a:rPr>
              <a:t>năm 1792 TCN thuộc thế kỉ XVIII TCN</a:t>
            </a:r>
            <a:endParaRPr sz="2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rgbClr val="000000"/>
                </a:solidFill>
                <a:latin typeface="Times New Roman"/>
                <a:ea typeface="Times New Roman"/>
                <a:cs typeface="Times New Roman"/>
                <a:sym typeface="Times New Roman"/>
              </a:rPr>
              <a:t>- Sự kiện năm 179 cách ngày nay: 179+ 2021=. 2200 (năm) (sự kiện diễn ra TCN)</a:t>
            </a:r>
            <a:endParaRPr sz="2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rgbClr val="000000"/>
                </a:solidFill>
                <a:latin typeface="Times New Roman"/>
                <a:ea typeface="Times New Roman"/>
                <a:cs typeface="Times New Roman"/>
                <a:sym typeface="Times New Roman"/>
              </a:rPr>
              <a:t>- Sự kiện năm 179 nằm ở thế kỉ II TCN</a:t>
            </a:r>
            <a:endParaRPr sz="240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30"/>
                                        </p:tgtEl>
                                      </p:cBhvr>
                                    </p:animEffect>
                                    <p:set>
                                      <p:cBhvr>
                                        <p:cTn id="7" dur="1" fill="hold">
                                          <p:stCondLst>
                                            <p:cond delay="500"/>
                                          </p:stCondLst>
                                        </p:cTn>
                                        <p:tgtEl>
                                          <p:spTgt spid="3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1"/>
                                        </p:tgtEl>
                                        <p:attrNameLst>
                                          <p:attrName>style.visibility</p:attrName>
                                        </p:attrNameLst>
                                      </p:cBhvr>
                                      <p:to>
                                        <p:strVal val="visible"/>
                                      </p:to>
                                    </p:set>
                                    <p:animEffect transition="in" filter="fade">
                                      <p:cBhvr>
                                        <p:cTn id="12"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15"/>
          <p:cNvPicPr preferRelativeResize="0"/>
          <p:nvPr/>
        </p:nvPicPr>
        <p:blipFill rotWithShape="1">
          <a:blip r:embed="rId3">
            <a:alphaModFix/>
          </a:blip>
          <a:srcRect/>
          <a:stretch/>
        </p:blipFill>
        <p:spPr>
          <a:xfrm>
            <a:off x="121920" y="0"/>
            <a:ext cx="12070081" cy="6858000"/>
          </a:xfrm>
          <a:prstGeom prst="rect">
            <a:avLst/>
          </a:prstGeom>
          <a:noFill/>
          <a:ln>
            <a:noFill/>
          </a:ln>
        </p:spPr>
      </p:pic>
      <p:sp>
        <p:nvSpPr>
          <p:cNvPr id="337" name="Google Shape;337;p15"/>
          <p:cNvSpPr/>
          <p:nvPr/>
        </p:nvSpPr>
        <p:spPr>
          <a:xfrm>
            <a:off x="1064029" y="1742321"/>
            <a:ext cx="11006051" cy="3370153"/>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1F2AF7"/>
              </a:buClr>
              <a:buSzPts val="2400"/>
              <a:buFont typeface="Arial"/>
              <a:buAutoNum type="arabicPeriod"/>
            </a:pPr>
            <a:r>
              <a:rPr lang="en-US" sz="2400">
                <a:solidFill>
                  <a:srgbClr val="1F2AF7"/>
                </a:solidFill>
                <a:latin typeface="Arial"/>
                <a:ea typeface="Arial"/>
                <a:cs typeface="Arial"/>
                <a:sym typeface="Arial"/>
              </a:rPr>
              <a:t>Hãy chọn 10 sự kiện đã xảy ra trong cuộc đời em, có ghi rõ tên sự kiện và năm xảy ra sự kiện (Ví dụ, năm 2010, em được sinh ra)</a:t>
            </a:r>
            <a:endParaRPr/>
          </a:p>
          <a:p>
            <a:pPr marL="457200" marR="0" lvl="0" indent="-457200" algn="l" rtl="0">
              <a:lnSpc>
                <a:spcPct val="150000"/>
              </a:lnSpc>
              <a:spcBef>
                <a:spcPts val="0"/>
              </a:spcBef>
              <a:spcAft>
                <a:spcPts val="0"/>
              </a:spcAft>
              <a:buClr>
                <a:srgbClr val="1F2AF7"/>
              </a:buClr>
              <a:buSzPts val="2400"/>
              <a:buFont typeface="Arial"/>
              <a:buAutoNum type="arabicPeriod"/>
            </a:pPr>
            <a:r>
              <a:rPr lang="en-US" sz="2400">
                <a:solidFill>
                  <a:srgbClr val="1F2AF7"/>
                </a:solidFill>
                <a:latin typeface="Arial"/>
                <a:ea typeface="Arial"/>
                <a:cs typeface="Arial"/>
                <a:sym typeface="Arial"/>
              </a:rPr>
              <a:t>Biểu diễn các sự kiện trên trục thời gian (theo mẫu)</a:t>
            </a:r>
            <a:endParaRPr/>
          </a:p>
          <a:p>
            <a:pPr marL="457200" marR="0" lvl="0" indent="-457200" algn="l" rtl="0">
              <a:lnSpc>
                <a:spcPct val="150000"/>
              </a:lnSpc>
              <a:spcBef>
                <a:spcPts val="0"/>
              </a:spcBef>
              <a:spcAft>
                <a:spcPts val="0"/>
              </a:spcAft>
              <a:buClr>
                <a:srgbClr val="1F2AF7"/>
              </a:buClr>
              <a:buSzPts val="2400"/>
              <a:buFont typeface="Arial"/>
              <a:buAutoNum type="arabicPeriod"/>
            </a:pPr>
            <a:r>
              <a:rPr lang="en-US" sz="2400">
                <a:solidFill>
                  <a:srgbClr val="1F2AF7"/>
                </a:solidFill>
                <a:latin typeface="Arial"/>
                <a:ea typeface="Arial"/>
                <a:cs typeface="Arial"/>
                <a:sym typeface="Arial"/>
              </a:rPr>
              <a:t>Hãy chọn một sự kiện mà em cho là quan trọng nhất và viết khoảng 7 – 10 dòng về sự kiện này (sự kiên đó là gì? Nó xảy ra khi nào? ở đâu? Có liên quan đến những ai? Vì sao nó lại xảy ra? Vì sao em lại cho nó là quan trọng?)</a:t>
            </a:r>
            <a:endParaRPr/>
          </a:p>
        </p:txBody>
      </p:sp>
      <p:sp>
        <p:nvSpPr>
          <p:cNvPr id="338" name="Google Shape;338;p15"/>
          <p:cNvSpPr/>
          <p:nvPr/>
        </p:nvSpPr>
        <p:spPr>
          <a:xfrm>
            <a:off x="3043080" y="966646"/>
            <a:ext cx="579838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1F2AF7"/>
                </a:solidFill>
                <a:latin typeface="Arial"/>
                <a:ea typeface="Arial"/>
                <a:cs typeface="Arial"/>
                <a:sym typeface="Arial"/>
              </a:rPr>
              <a:t>HOẠT ĐỘNG VẬN DỤNG</a:t>
            </a: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16"/>
          <p:cNvPicPr preferRelativeResize="0"/>
          <p:nvPr/>
        </p:nvPicPr>
        <p:blipFill rotWithShape="1">
          <a:blip r:embed="rId3">
            <a:alphaModFix/>
          </a:blip>
          <a:srcRect/>
          <a:stretch/>
        </p:blipFill>
        <p:spPr>
          <a:xfrm>
            <a:off x="121920" y="0"/>
            <a:ext cx="12070081" cy="6858000"/>
          </a:xfrm>
          <a:prstGeom prst="rect">
            <a:avLst/>
          </a:prstGeom>
          <a:noFill/>
          <a:ln>
            <a:noFill/>
          </a:ln>
        </p:spPr>
      </p:pic>
      <p:pic>
        <p:nvPicPr>
          <p:cNvPr id="344" name="Google Shape;344;p16"/>
          <p:cNvPicPr preferRelativeResize="0"/>
          <p:nvPr/>
        </p:nvPicPr>
        <p:blipFill rotWithShape="1">
          <a:blip r:embed="rId4">
            <a:alphaModFix/>
          </a:blip>
          <a:srcRect t="11538" b="2749"/>
          <a:stretch/>
        </p:blipFill>
        <p:spPr>
          <a:xfrm>
            <a:off x="121920" y="2443942"/>
            <a:ext cx="11948160" cy="4428534"/>
          </a:xfrm>
          <a:prstGeom prst="rect">
            <a:avLst/>
          </a:prstGeom>
          <a:noFill/>
          <a:ln>
            <a:noFill/>
          </a:ln>
        </p:spPr>
      </p:pic>
      <p:sp>
        <p:nvSpPr>
          <p:cNvPr id="2" name="TextBox 1">
            <a:extLst>
              <a:ext uri="{FF2B5EF4-FFF2-40B4-BE49-F238E27FC236}">
                <a16:creationId xmlns:a16="http://schemas.microsoft.com/office/drawing/2014/main" id="{ECDD96D2-574F-9012-9172-661DCD842596}"/>
              </a:ext>
            </a:extLst>
          </p:cNvPr>
          <p:cNvSpPr txBox="1"/>
          <p:nvPr/>
        </p:nvSpPr>
        <p:spPr>
          <a:xfrm>
            <a:off x="2079812" y="950259"/>
            <a:ext cx="8426823" cy="1569660"/>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Họ</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p>
          <a:p>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p>
          <a:p>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7" descr="Hình ảnh Thảo Luận Làm Việc Cùng Nhau đối Tác đồng Nghiệp, Làm, Nhóm Làm  Việc, Công Việc miễn phí tải tập tin PNG PSDComment và Vector"/>
          <p:cNvPicPr preferRelativeResize="0"/>
          <p:nvPr/>
        </p:nvPicPr>
        <p:blipFill rotWithShape="1">
          <a:blip r:embed="rId3">
            <a:alphaModFix/>
          </a:blip>
          <a:srcRect/>
          <a:stretch/>
        </p:blipFill>
        <p:spPr>
          <a:xfrm>
            <a:off x="3860483" y="1825625"/>
            <a:ext cx="1813560" cy="1234440"/>
          </a:xfrm>
          <a:prstGeom prst="rect">
            <a:avLst/>
          </a:prstGeom>
          <a:noFill/>
          <a:ln>
            <a:noFill/>
          </a:ln>
        </p:spPr>
      </p:pic>
      <p:pic>
        <p:nvPicPr>
          <p:cNvPr id="357" name="Google Shape;357;p17"/>
          <p:cNvPicPr preferRelativeResize="0"/>
          <p:nvPr/>
        </p:nvPicPr>
        <p:blipFill rotWithShape="1">
          <a:blip r:embed="rId4">
            <a:alphaModFix/>
          </a:blip>
          <a:srcRect/>
          <a:stretch/>
        </p:blipFill>
        <p:spPr>
          <a:xfrm>
            <a:off x="6529388" y="1825625"/>
            <a:ext cx="1103284" cy="1091565"/>
          </a:xfrm>
          <a:prstGeom prst="rect">
            <a:avLst/>
          </a:prstGeom>
          <a:noFill/>
          <a:ln>
            <a:noFill/>
          </a:ln>
        </p:spPr>
      </p:pic>
      <p:pic>
        <p:nvPicPr>
          <p:cNvPr id="358" name="Google Shape;358;p17" descr="Hình ảnh Học Thảo Luận Viết Bài Tập Về Nhà Làm Bài Toán, Bé, Phiên, Dễ  Thương miễn phí tải tập tin PNG PSDComment và Vector"/>
          <p:cNvPicPr preferRelativeResize="0"/>
          <p:nvPr/>
        </p:nvPicPr>
        <p:blipFill rotWithShape="1">
          <a:blip r:embed="rId5">
            <a:alphaModFix/>
          </a:blip>
          <a:srcRect/>
          <a:stretch/>
        </p:blipFill>
        <p:spPr>
          <a:xfrm>
            <a:off x="8331519" y="3217228"/>
            <a:ext cx="1561811" cy="1752599"/>
          </a:xfrm>
          <a:prstGeom prst="rect">
            <a:avLst/>
          </a:prstGeom>
          <a:noFill/>
          <a:ln>
            <a:noFill/>
          </a:ln>
        </p:spPr>
      </p:pic>
      <p:pic>
        <p:nvPicPr>
          <p:cNvPr id="359" name="Google Shape;359;p17"/>
          <p:cNvPicPr preferRelativeResize="0"/>
          <p:nvPr/>
        </p:nvPicPr>
        <p:blipFill rotWithShape="1">
          <a:blip r:embed="rId6">
            <a:alphaModFix/>
          </a:blip>
          <a:srcRect/>
          <a:stretch/>
        </p:blipFill>
        <p:spPr>
          <a:xfrm>
            <a:off x="2614613" y="2917189"/>
            <a:ext cx="1245870" cy="1028701"/>
          </a:xfrm>
          <a:prstGeom prst="rect">
            <a:avLst/>
          </a:prstGeom>
          <a:noFill/>
          <a:ln>
            <a:noFill/>
          </a:ln>
        </p:spPr>
      </p:pic>
      <p:pic>
        <p:nvPicPr>
          <p:cNvPr id="360" name="Google Shape;360;p17" descr="Tải Nhanh 32 Khung Slide Powerpoint Đẹp - Link Drive"/>
          <p:cNvPicPr preferRelativeResize="0"/>
          <p:nvPr/>
        </p:nvPicPr>
        <p:blipFill rotWithShape="1">
          <a:blip r:embed="rId7">
            <a:alphaModFix/>
          </a:blip>
          <a:srcRect/>
          <a:stretch/>
        </p:blipFill>
        <p:spPr>
          <a:xfrm>
            <a:off x="1" y="-171449"/>
            <a:ext cx="12039598" cy="7400924"/>
          </a:xfrm>
          <a:prstGeom prst="rect">
            <a:avLst/>
          </a:prstGeom>
          <a:noFill/>
          <a:ln>
            <a:noFill/>
          </a:ln>
        </p:spPr>
      </p:pic>
      <p:sp>
        <p:nvSpPr>
          <p:cNvPr id="361" name="Google Shape;361;p17"/>
          <p:cNvSpPr/>
          <p:nvPr/>
        </p:nvSpPr>
        <p:spPr>
          <a:xfrm>
            <a:off x="3237548" y="2126256"/>
            <a:ext cx="6096000" cy="2181944"/>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1800">
                <a:solidFill>
                  <a:srgbClr val="FF0000"/>
                </a:solidFill>
                <a:latin typeface="Times New Roman"/>
                <a:ea typeface="Times New Roman"/>
                <a:cs typeface="Times New Roman"/>
                <a:sym typeface="Times New Roman"/>
              </a:rPr>
              <a:t>C</a:t>
            </a:r>
            <a:r>
              <a:rPr lang="en-US" sz="2400">
                <a:solidFill>
                  <a:srgbClr val="FF0000"/>
                </a:solidFill>
                <a:latin typeface="Times New Roman"/>
                <a:ea typeface="Times New Roman"/>
                <a:cs typeface="Times New Roman"/>
                <a:sym typeface="Times New Roman"/>
              </a:rPr>
              <a:t>huẩn bị bài mới Bài 3: Nguồn gốc loài người.</a:t>
            </a:r>
            <a:endParaRPr/>
          </a:p>
          <a:p>
            <a:pPr marL="0" marR="0" lvl="0" indent="340360" algn="just" rtl="0">
              <a:lnSpc>
                <a:spcPct val="115000"/>
              </a:lnSpc>
              <a:spcBef>
                <a:spcPts val="0"/>
              </a:spcBef>
              <a:spcAft>
                <a:spcPts val="0"/>
              </a:spcAft>
              <a:buNone/>
            </a:pPr>
            <a:r>
              <a:rPr lang="en-US" sz="2400">
                <a:solidFill>
                  <a:srgbClr val="FF0000"/>
                </a:solidFill>
                <a:latin typeface="Times New Roman"/>
                <a:ea typeface="Times New Roman"/>
                <a:cs typeface="Times New Roman"/>
                <a:sym typeface="Times New Roman"/>
              </a:rPr>
              <a:t>+ Sự xuất hiện của con người trên Trái Đất: thời gian, địa điểm, động lực.</a:t>
            </a:r>
            <a:endParaRPr/>
          </a:p>
          <a:p>
            <a:pPr marL="0" marR="0" lvl="0" indent="340360" algn="just" rtl="0">
              <a:lnSpc>
                <a:spcPct val="115000"/>
              </a:lnSpc>
              <a:spcBef>
                <a:spcPts val="0"/>
              </a:spcBef>
              <a:spcAft>
                <a:spcPts val="0"/>
              </a:spcAft>
              <a:buNone/>
            </a:pPr>
            <a:r>
              <a:rPr lang="en-US" sz="2400">
                <a:solidFill>
                  <a:srgbClr val="FF0000"/>
                </a:solidFill>
                <a:latin typeface="Times New Roman"/>
                <a:ea typeface="Times New Roman"/>
                <a:cs typeface="Times New Roman"/>
                <a:sym typeface="Times New Roman"/>
              </a:rPr>
              <a:t>+ Sự khác nhau giữa Người tối cổ và Người tinh khôn.</a:t>
            </a:r>
            <a:endParaRPr sz="2400">
              <a:solidFill>
                <a:srgbClr val="FF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sp>
        <p:nvSpPr>
          <p:cNvPr id="105" name="Google Shape;105;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06" name="Google Shape;106;p2" descr="Hình nền Powerpoint đơn giản đẹp"/>
          <p:cNvPicPr preferRelativeResize="0"/>
          <p:nvPr/>
        </p:nvPicPr>
        <p:blipFill rotWithShape="1">
          <a:blip r:embed="rId3">
            <a:alphaModFix/>
          </a:blip>
          <a:srcRect/>
          <a:stretch/>
        </p:blipFill>
        <p:spPr>
          <a:xfrm>
            <a:off x="1" y="-149629"/>
            <a:ext cx="12191999" cy="7600079"/>
          </a:xfrm>
          <a:prstGeom prst="rect">
            <a:avLst/>
          </a:prstGeom>
          <a:noFill/>
          <a:ln>
            <a:noFill/>
          </a:ln>
        </p:spPr>
      </p:pic>
      <p:sp>
        <p:nvSpPr>
          <p:cNvPr id="107" name="Google Shape;107;p2"/>
          <p:cNvSpPr txBox="1"/>
          <p:nvPr/>
        </p:nvSpPr>
        <p:spPr>
          <a:xfrm>
            <a:off x="2782569" y="681037"/>
            <a:ext cx="790956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BÀI 2. THỜI GIAN TRONG LỊCH SỬ</a:t>
            </a:r>
            <a:endParaRPr/>
          </a:p>
        </p:txBody>
      </p:sp>
      <p:pic>
        <p:nvPicPr>
          <p:cNvPr id="108" name="Google Shape;108;p2"/>
          <p:cNvPicPr preferRelativeResize="0"/>
          <p:nvPr/>
        </p:nvPicPr>
        <p:blipFill rotWithShape="1">
          <a:blip r:embed="rId4">
            <a:alphaModFix/>
          </a:blip>
          <a:srcRect/>
          <a:stretch/>
        </p:blipFill>
        <p:spPr>
          <a:xfrm>
            <a:off x="9534798" y="5303284"/>
            <a:ext cx="1178922" cy="1053649"/>
          </a:xfrm>
          <a:prstGeom prst="rect">
            <a:avLst/>
          </a:prstGeom>
          <a:noFill/>
          <a:ln>
            <a:noFill/>
          </a:ln>
        </p:spPr>
      </p:pic>
      <p:pic>
        <p:nvPicPr>
          <p:cNvPr id="109" name="Google Shape;109;p2"/>
          <p:cNvPicPr preferRelativeResize="0"/>
          <p:nvPr/>
        </p:nvPicPr>
        <p:blipFill rotWithShape="1">
          <a:blip r:embed="rId5">
            <a:alphaModFix/>
          </a:blip>
          <a:srcRect/>
          <a:stretch/>
        </p:blipFill>
        <p:spPr>
          <a:xfrm>
            <a:off x="0" y="0"/>
            <a:ext cx="1282700" cy="787400"/>
          </a:xfrm>
          <a:prstGeom prst="rect">
            <a:avLst/>
          </a:prstGeom>
          <a:noFill/>
          <a:ln>
            <a:noFill/>
          </a:ln>
        </p:spPr>
      </p:pic>
      <p:pic>
        <p:nvPicPr>
          <p:cNvPr id="110" name="Google Shape;110;p2" descr="Image result for water clock"/>
          <p:cNvPicPr preferRelativeResize="0"/>
          <p:nvPr/>
        </p:nvPicPr>
        <p:blipFill rotWithShape="1">
          <a:blip r:embed="rId6">
            <a:alphaModFix/>
          </a:blip>
          <a:srcRect/>
          <a:stretch/>
        </p:blipFill>
        <p:spPr>
          <a:xfrm>
            <a:off x="0" y="0"/>
            <a:ext cx="609600" cy="444500"/>
          </a:xfrm>
          <a:prstGeom prst="rect">
            <a:avLst/>
          </a:prstGeom>
          <a:noFill/>
          <a:ln>
            <a:noFill/>
          </a:ln>
        </p:spPr>
      </p:pic>
      <p:pic>
        <p:nvPicPr>
          <p:cNvPr id="111" name="Google Shape;111;p2" descr="Image result for đồng hồ cát"/>
          <p:cNvPicPr preferRelativeResize="0"/>
          <p:nvPr/>
        </p:nvPicPr>
        <p:blipFill rotWithShape="1">
          <a:blip r:embed="rId7">
            <a:alphaModFix/>
          </a:blip>
          <a:srcRect/>
          <a:stretch/>
        </p:blipFill>
        <p:spPr>
          <a:xfrm>
            <a:off x="0" y="0"/>
            <a:ext cx="673100" cy="381000"/>
          </a:xfrm>
          <a:prstGeom prst="rect">
            <a:avLst/>
          </a:prstGeom>
          <a:noFill/>
          <a:ln>
            <a:noFill/>
          </a:ln>
        </p:spPr>
      </p:pic>
      <p:pic>
        <p:nvPicPr>
          <p:cNvPr id="112" name="Google Shape;112;p2"/>
          <p:cNvPicPr preferRelativeResize="0"/>
          <p:nvPr/>
        </p:nvPicPr>
        <p:blipFill rotWithShape="1">
          <a:blip r:embed="rId5">
            <a:alphaModFix/>
          </a:blip>
          <a:srcRect/>
          <a:stretch/>
        </p:blipFill>
        <p:spPr>
          <a:xfrm>
            <a:off x="0" y="0"/>
            <a:ext cx="1282700" cy="787400"/>
          </a:xfrm>
          <a:prstGeom prst="rect">
            <a:avLst/>
          </a:prstGeom>
          <a:noFill/>
          <a:ln>
            <a:noFill/>
          </a:ln>
        </p:spPr>
      </p:pic>
      <p:pic>
        <p:nvPicPr>
          <p:cNvPr id="113" name="Google Shape;113;p2" descr="Image result for water clock"/>
          <p:cNvPicPr preferRelativeResize="0"/>
          <p:nvPr/>
        </p:nvPicPr>
        <p:blipFill rotWithShape="1">
          <a:blip r:embed="rId6">
            <a:alphaModFix/>
          </a:blip>
          <a:srcRect/>
          <a:stretch/>
        </p:blipFill>
        <p:spPr>
          <a:xfrm>
            <a:off x="0" y="0"/>
            <a:ext cx="609600" cy="444500"/>
          </a:xfrm>
          <a:prstGeom prst="rect">
            <a:avLst/>
          </a:prstGeom>
          <a:noFill/>
          <a:ln>
            <a:noFill/>
          </a:ln>
        </p:spPr>
      </p:pic>
      <p:pic>
        <p:nvPicPr>
          <p:cNvPr id="114" name="Google Shape;114;p2" descr="Image result for đồng hồ cát"/>
          <p:cNvPicPr preferRelativeResize="0"/>
          <p:nvPr/>
        </p:nvPicPr>
        <p:blipFill rotWithShape="1">
          <a:blip r:embed="rId7">
            <a:alphaModFix/>
          </a:blip>
          <a:srcRect/>
          <a:stretch/>
        </p:blipFill>
        <p:spPr>
          <a:xfrm>
            <a:off x="0" y="0"/>
            <a:ext cx="673100" cy="381000"/>
          </a:xfrm>
          <a:prstGeom prst="rect">
            <a:avLst/>
          </a:prstGeom>
          <a:noFill/>
          <a:ln>
            <a:noFill/>
          </a:ln>
        </p:spPr>
      </p:pic>
      <p:pic>
        <p:nvPicPr>
          <p:cNvPr id="115" name="Google Shape;115;p2"/>
          <p:cNvPicPr preferRelativeResize="0"/>
          <p:nvPr/>
        </p:nvPicPr>
        <p:blipFill rotWithShape="1">
          <a:blip r:embed="rId5">
            <a:alphaModFix/>
          </a:blip>
          <a:srcRect/>
          <a:stretch/>
        </p:blipFill>
        <p:spPr>
          <a:xfrm>
            <a:off x="0" y="0"/>
            <a:ext cx="1282700" cy="787400"/>
          </a:xfrm>
          <a:prstGeom prst="rect">
            <a:avLst/>
          </a:prstGeom>
          <a:noFill/>
          <a:ln>
            <a:noFill/>
          </a:ln>
        </p:spPr>
      </p:pic>
      <p:pic>
        <p:nvPicPr>
          <p:cNvPr id="116" name="Google Shape;116;p2" descr="Image result for water clock"/>
          <p:cNvPicPr preferRelativeResize="0"/>
          <p:nvPr/>
        </p:nvPicPr>
        <p:blipFill rotWithShape="1">
          <a:blip r:embed="rId6">
            <a:alphaModFix/>
          </a:blip>
          <a:srcRect/>
          <a:stretch/>
        </p:blipFill>
        <p:spPr>
          <a:xfrm>
            <a:off x="0" y="0"/>
            <a:ext cx="609600" cy="444500"/>
          </a:xfrm>
          <a:prstGeom prst="rect">
            <a:avLst/>
          </a:prstGeom>
          <a:noFill/>
          <a:ln>
            <a:noFill/>
          </a:ln>
        </p:spPr>
      </p:pic>
      <p:pic>
        <p:nvPicPr>
          <p:cNvPr id="117" name="Google Shape;117;p2" descr="Image result for đồng hồ cát"/>
          <p:cNvPicPr preferRelativeResize="0"/>
          <p:nvPr/>
        </p:nvPicPr>
        <p:blipFill rotWithShape="1">
          <a:blip r:embed="rId7">
            <a:alphaModFix/>
          </a:blip>
          <a:srcRect/>
          <a:stretch/>
        </p:blipFill>
        <p:spPr>
          <a:xfrm>
            <a:off x="0" y="0"/>
            <a:ext cx="673100" cy="381000"/>
          </a:xfrm>
          <a:prstGeom prst="rect">
            <a:avLst/>
          </a:prstGeom>
          <a:noFill/>
          <a:ln>
            <a:noFill/>
          </a:ln>
        </p:spPr>
      </p:pic>
      <p:sp>
        <p:nvSpPr>
          <p:cNvPr id="118" name="Google Shape;118;p2"/>
          <p:cNvSpPr txBox="1"/>
          <p:nvPr/>
        </p:nvSpPr>
        <p:spPr>
          <a:xfrm>
            <a:off x="5481627" y="5185253"/>
            <a:ext cx="13189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Times New Roman"/>
                <a:ea typeface="Times New Roman"/>
                <a:cs typeface="Times New Roman"/>
                <a:sym typeface="Times New Roman"/>
              </a:rPr>
              <a:t>Mặt trăng </a:t>
            </a:r>
            <a:endParaRPr/>
          </a:p>
        </p:txBody>
      </p:sp>
      <p:pic>
        <p:nvPicPr>
          <p:cNvPr id="119" name="Google Shape;119;p2"/>
          <p:cNvPicPr preferRelativeResize="0"/>
          <p:nvPr/>
        </p:nvPicPr>
        <p:blipFill rotWithShape="1">
          <a:blip r:embed="rId5">
            <a:alphaModFix/>
          </a:blip>
          <a:srcRect/>
          <a:stretch/>
        </p:blipFill>
        <p:spPr>
          <a:xfrm>
            <a:off x="10034443" y="845942"/>
            <a:ext cx="1977044" cy="1556304"/>
          </a:xfrm>
          <a:prstGeom prst="rect">
            <a:avLst/>
          </a:prstGeom>
          <a:noFill/>
          <a:ln>
            <a:noFill/>
          </a:ln>
        </p:spPr>
      </p:pic>
      <p:pic>
        <p:nvPicPr>
          <p:cNvPr id="120" name="Google Shape;120;p2"/>
          <p:cNvPicPr preferRelativeResize="0"/>
          <p:nvPr/>
        </p:nvPicPr>
        <p:blipFill rotWithShape="1">
          <a:blip r:embed="rId8">
            <a:alphaModFix/>
          </a:blip>
          <a:srcRect/>
          <a:stretch/>
        </p:blipFill>
        <p:spPr>
          <a:xfrm>
            <a:off x="1027881" y="4354216"/>
            <a:ext cx="3509376" cy="2397687"/>
          </a:xfrm>
          <a:prstGeom prst="rect">
            <a:avLst/>
          </a:prstGeom>
          <a:noFill/>
          <a:ln>
            <a:noFill/>
          </a:ln>
        </p:spPr>
      </p:pic>
      <p:pic>
        <p:nvPicPr>
          <p:cNvPr id="121" name="Google Shape;121;p2"/>
          <p:cNvPicPr preferRelativeResize="0"/>
          <p:nvPr/>
        </p:nvPicPr>
        <p:blipFill rotWithShape="1">
          <a:blip r:embed="rId9">
            <a:alphaModFix/>
          </a:blip>
          <a:srcRect/>
          <a:stretch/>
        </p:blipFill>
        <p:spPr>
          <a:xfrm>
            <a:off x="9168593" y="4654320"/>
            <a:ext cx="2842894" cy="2072555"/>
          </a:xfrm>
          <a:prstGeom prst="rect">
            <a:avLst/>
          </a:prstGeom>
          <a:noFill/>
          <a:ln>
            <a:noFill/>
          </a:ln>
        </p:spPr>
      </p:pic>
      <p:sp>
        <p:nvSpPr>
          <p:cNvPr id="122" name="Google Shape;122;p2"/>
          <p:cNvSpPr/>
          <p:nvPr/>
        </p:nvSpPr>
        <p:spPr>
          <a:xfrm>
            <a:off x="838200" y="1102050"/>
            <a:ext cx="10728787" cy="3797411"/>
          </a:xfrm>
          <a:prstGeom prst="horizontalScroll">
            <a:avLst>
              <a:gd name="adj" fmla="val 125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7F7F7F"/>
                </a:solidFill>
                <a:latin typeface="Times New Roman"/>
                <a:ea typeface="Times New Roman"/>
                <a:cs typeface="Times New Roman"/>
                <a:sym typeface="Times New Roman"/>
              </a:rPr>
              <a:t>MỤC TIÊU BÀI HỌC</a:t>
            </a:r>
            <a:endParaRPr/>
          </a:p>
          <a:p>
            <a:pPr marL="0" marR="0" lvl="0" indent="0" algn="l" rtl="0">
              <a:spcBef>
                <a:spcPts val="0"/>
              </a:spcBef>
              <a:spcAft>
                <a:spcPts val="0"/>
              </a:spcAft>
              <a:buNone/>
            </a:pPr>
            <a:r>
              <a:rPr lang="en-US" sz="2400">
                <a:solidFill>
                  <a:srgbClr val="7F7F7F"/>
                </a:solidFill>
                <a:latin typeface="Times New Roman"/>
                <a:ea typeface="Times New Roman"/>
                <a:cs typeface="Times New Roman"/>
                <a:sym typeface="Times New Roman"/>
              </a:rPr>
              <a:t>- Giải thích được các khái niệm thời gian, niên đại: thập kỉ, thế kỉ, thiên nhiên kỉ, trước công nguyên, công nguyên, âm lịch, dương lịch và âm dương lịch.</a:t>
            </a:r>
            <a:endParaRPr sz="2400">
              <a:solidFill>
                <a:srgbClr val="7F7F7F"/>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a:solidFill>
                  <a:srgbClr val="7F7F7F"/>
                </a:solidFill>
                <a:latin typeface="Times New Roman"/>
                <a:ea typeface="Times New Roman"/>
                <a:cs typeface="Times New Roman"/>
                <a:sym typeface="Times New Roman"/>
              </a:rPr>
              <a:t>- Lý giải vì sao phải xác định thời gian trong lịch sử, và biết cách tính thời gian, niên đại trong lịch sử.</a:t>
            </a:r>
            <a:endParaRPr sz="2400">
              <a:solidFill>
                <a:srgbClr val="7F7F7F"/>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500"/>
                                        <p:tgtEl>
                                          <p:spTgt spid="119"/>
                                        </p:tgtEl>
                                      </p:cBhvr>
                                    </p:animEffect>
                                  </p:childTnLst>
                                </p:cTn>
                              </p:par>
                              <p:par>
                                <p:cTn id="13" presetID="10" presetClass="entr" presetSubtype="0" fill="hold" nodeType="withEffect">
                                  <p:stCondLst>
                                    <p:cond delay="0"/>
                                  </p:stCondLst>
                                  <p:childTnLst>
                                    <p:set>
                                      <p:cBhvr>
                                        <p:cTn id="14" dur="1" fill="hold">
                                          <p:stCondLst>
                                            <p:cond delay="0"/>
                                          </p:stCondLst>
                                        </p:cTn>
                                        <p:tgtEl>
                                          <p:spTgt spid="121"/>
                                        </p:tgtEl>
                                        <p:attrNameLst>
                                          <p:attrName>style.visibility</p:attrName>
                                        </p:attrNameLst>
                                      </p:cBhvr>
                                      <p:to>
                                        <p:strVal val="visible"/>
                                      </p:to>
                                    </p:set>
                                    <p:animEffect transition="in" filter="fade">
                                      <p:cBhvr>
                                        <p:cTn id="15" dur="500"/>
                                        <p:tgtEl>
                                          <p:spTgt spid="121"/>
                                        </p:tgtEl>
                                      </p:cBhvr>
                                    </p:animEffect>
                                  </p:childTnLst>
                                </p:cTn>
                              </p:par>
                              <p:par>
                                <p:cTn id="16" presetID="10" presetClass="entr" presetSubtype="0" fill="hold" nodeType="withEffect">
                                  <p:stCondLst>
                                    <p:cond delay="0"/>
                                  </p:stCondLst>
                                  <p:childTnLst>
                                    <p:set>
                                      <p:cBhvr>
                                        <p:cTn id="17" dur="1" fill="hold">
                                          <p:stCondLst>
                                            <p:cond delay="0"/>
                                          </p:stCondLst>
                                        </p:cTn>
                                        <p:tgtEl>
                                          <p:spTgt spid="120"/>
                                        </p:tgtEl>
                                        <p:attrNameLst>
                                          <p:attrName>style.visibility</p:attrName>
                                        </p:attrNameLst>
                                      </p:cBhvr>
                                      <p:to>
                                        <p:strVal val="visible"/>
                                      </p:to>
                                    </p:set>
                                    <p:animEffect transition="in" filter="fade">
                                      <p:cBhvr>
                                        <p:cTn id="18" dur="500"/>
                                        <p:tgtEl>
                                          <p:spTgt spid="12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sp>
        <p:nvSpPr>
          <p:cNvPr id="128" name="Google Shape;128;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29" name="Google Shape;129;p3" descr="Hình nền Powerpoint đơn giản đẹp"/>
          <p:cNvPicPr preferRelativeResize="0"/>
          <p:nvPr/>
        </p:nvPicPr>
        <p:blipFill rotWithShape="1">
          <a:blip r:embed="rId3">
            <a:alphaModFix/>
          </a:blip>
          <a:srcRect/>
          <a:stretch/>
        </p:blipFill>
        <p:spPr>
          <a:xfrm>
            <a:off x="0" y="0"/>
            <a:ext cx="12191999" cy="7600079"/>
          </a:xfrm>
          <a:prstGeom prst="rect">
            <a:avLst/>
          </a:prstGeom>
          <a:noFill/>
          <a:ln>
            <a:noFill/>
          </a:ln>
        </p:spPr>
      </p:pic>
      <p:sp>
        <p:nvSpPr>
          <p:cNvPr id="130" name="Google Shape;130;p3"/>
          <p:cNvSpPr txBox="1"/>
          <p:nvPr/>
        </p:nvSpPr>
        <p:spPr>
          <a:xfrm>
            <a:off x="2804160" y="230188"/>
            <a:ext cx="790956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BÀI 2. THỜI GIAN TRONG LỊCH SỬ</a:t>
            </a:r>
            <a:endParaRPr/>
          </a:p>
        </p:txBody>
      </p:sp>
      <p:pic>
        <p:nvPicPr>
          <p:cNvPr id="131" name="Google Shape;131;p3"/>
          <p:cNvPicPr preferRelativeResize="0"/>
          <p:nvPr/>
        </p:nvPicPr>
        <p:blipFill rotWithShape="1">
          <a:blip r:embed="rId4">
            <a:alphaModFix/>
          </a:blip>
          <a:srcRect/>
          <a:stretch/>
        </p:blipFill>
        <p:spPr>
          <a:xfrm>
            <a:off x="4126955" y="1629781"/>
            <a:ext cx="3727311" cy="2561081"/>
          </a:xfrm>
          <a:prstGeom prst="rect">
            <a:avLst/>
          </a:prstGeom>
          <a:noFill/>
          <a:ln>
            <a:noFill/>
          </a:ln>
        </p:spPr>
      </p:pic>
      <p:pic>
        <p:nvPicPr>
          <p:cNvPr id="132" name="Google Shape;132;p3"/>
          <p:cNvPicPr preferRelativeResize="0"/>
          <p:nvPr/>
        </p:nvPicPr>
        <p:blipFill rotWithShape="1">
          <a:blip r:embed="rId5">
            <a:alphaModFix/>
          </a:blip>
          <a:srcRect/>
          <a:stretch/>
        </p:blipFill>
        <p:spPr>
          <a:xfrm>
            <a:off x="8124965" y="1634826"/>
            <a:ext cx="3471727" cy="2605951"/>
          </a:xfrm>
          <a:prstGeom prst="rect">
            <a:avLst/>
          </a:prstGeom>
          <a:noFill/>
          <a:ln>
            <a:noFill/>
          </a:ln>
        </p:spPr>
      </p:pic>
      <p:pic>
        <p:nvPicPr>
          <p:cNvPr id="133" name="Google Shape;133;p3"/>
          <p:cNvPicPr preferRelativeResize="0"/>
          <p:nvPr/>
        </p:nvPicPr>
        <p:blipFill rotWithShape="1">
          <a:blip r:embed="rId6">
            <a:alphaModFix/>
          </a:blip>
          <a:srcRect/>
          <a:stretch/>
        </p:blipFill>
        <p:spPr>
          <a:xfrm>
            <a:off x="838200" y="1634826"/>
            <a:ext cx="3151462" cy="2524109"/>
          </a:xfrm>
          <a:prstGeom prst="rect">
            <a:avLst/>
          </a:prstGeom>
          <a:noFill/>
          <a:ln>
            <a:noFill/>
          </a:ln>
        </p:spPr>
      </p:pic>
      <p:sp>
        <p:nvSpPr>
          <p:cNvPr id="134" name="Google Shape;134;p3"/>
          <p:cNvSpPr txBox="1"/>
          <p:nvPr/>
        </p:nvSpPr>
        <p:spPr>
          <a:xfrm>
            <a:off x="1681843" y="1117696"/>
            <a:ext cx="578372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1F2AF7"/>
                </a:solidFill>
                <a:latin typeface="Arial"/>
                <a:ea typeface="Arial"/>
                <a:cs typeface="Arial"/>
                <a:sym typeface="Arial"/>
              </a:rPr>
              <a:t>HOẠT ĐỘNG KHỞI ĐỘNG</a:t>
            </a:r>
            <a:endParaRPr/>
          </a:p>
        </p:txBody>
      </p:sp>
      <p:sp>
        <p:nvSpPr>
          <p:cNvPr id="135" name="Google Shape;135;p3"/>
          <p:cNvSpPr/>
          <p:nvPr/>
        </p:nvSpPr>
        <p:spPr>
          <a:xfrm>
            <a:off x="838200" y="4259270"/>
            <a:ext cx="10515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 Trần Quốc Tảng (1253-1318)                Lý Thái Tổ (974-1028)                             HĐ Quang Trung(1753-1792)</a:t>
            </a:r>
            <a:r>
              <a:rPr lang="en-US"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sp>
        <p:nvSpPr>
          <p:cNvPr id="136" name="Google Shape;136;p3"/>
          <p:cNvSpPr/>
          <p:nvPr/>
        </p:nvSpPr>
        <p:spPr>
          <a:xfrm>
            <a:off x="2042155" y="4901229"/>
            <a:ext cx="9004663" cy="2125512"/>
          </a:xfrm>
          <a:prstGeom prst="cloudCallout">
            <a:avLst>
              <a:gd name="adj1" fmla="val -20833"/>
              <a:gd name="adj2" fmla="val 6250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rgbClr val="FF0000"/>
                </a:solidFill>
                <a:latin typeface="Times New Roman"/>
                <a:ea typeface="Times New Roman"/>
                <a:cs typeface="Times New Roman"/>
                <a:sym typeface="Times New Roman"/>
              </a:rPr>
              <a:t>? Kể tên các nhân vật trong các bức tranh?</a:t>
            </a:r>
            <a:endParaRPr/>
          </a:p>
          <a:p>
            <a:pPr marL="0" marR="0" lvl="0" indent="0" algn="l" rtl="0">
              <a:spcBef>
                <a:spcPts val="0"/>
              </a:spcBef>
              <a:spcAft>
                <a:spcPts val="0"/>
              </a:spcAft>
              <a:buNone/>
            </a:pPr>
            <a:r>
              <a:rPr lang="en-US" sz="2400">
                <a:solidFill>
                  <a:srgbClr val="FF0000"/>
                </a:solidFill>
                <a:latin typeface="Times New Roman"/>
                <a:ea typeface="Times New Roman"/>
                <a:cs typeface="Times New Roman"/>
                <a:sym typeface="Times New Roman"/>
              </a:rPr>
              <a:t>? Sắp xếp các bức tranh theo thứ tự trước sau?</a:t>
            </a:r>
            <a:endParaRPr/>
          </a:p>
          <a:p>
            <a:pPr marL="0" marR="0" lvl="0" indent="0" algn="l" rtl="0">
              <a:spcBef>
                <a:spcPts val="0"/>
              </a:spcBef>
              <a:spcAft>
                <a:spcPts val="0"/>
              </a:spcAft>
              <a:buNone/>
            </a:pPr>
            <a:endParaRPr sz="2400">
              <a:solidFill>
                <a:srgbClr val="FF0000"/>
              </a:solidFill>
              <a:latin typeface="Times New Roman"/>
              <a:ea typeface="Times New Roman"/>
              <a:cs typeface="Times New Roman"/>
              <a:sym typeface="Times New Roman"/>
            </a:endParaRPr>
          </a:p>
        </p:txBody>
      </p:sp>
      <p:pic>
        <p:nvPicPr>
          <p:cNvPr id="137" name="Google Shape;137;p3"/>
          <p:cNvPicPr preferRelativeResize="0"/>
          <p:nvPr/>
        </p:nvPicPr>
        <p:blipFill rotWithShape="1">
          <a:blip r:embed="rId7">
            <a:alphaModFix/>
          </a:blip>
          <a:srcRect/>
          <a:stretch/>
        </p:blipFill>
        <p:spPr>
          <a:xfrm>
            <a:off x="1244240" y="4790395"/>
            <a:ext cx="2221774" cy="2147049"/>
          </a:xfrm>
          <a:prstGeom prst="rect">
            <a:avLst/>
          </a:prstGeom>
          <a:noFill/>
          <a:ln>
            <a:noFill/>
          </a:ln>
        </p:spPr>
      </p:pic>
      <p:sp>
        <p:nvSpPr>
          <p:cNvPr id="138" name="Google Shape;138;p3"/>
          <p:cNvSpPr/>
          <p:nvPr/>
        </p:nvSpPr>
        <p:spPr>
          <a:xfrm>
            <a:off x="2754085" y="4854923"/>
            <a:ext cx="9004663" cy="2218123"/>
          </a:xfrm>
          <a:prstGeom prst="cloudCallout">
            <a:avLst>
              <a:gd name="adj1" fmla="val -20833"/>
              <a:gd name="adj2" fmla="val 6250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i="1">
                <a:solidFill>
                  <a:srgbClr val="FF0000"/>
                </a:solidFill>
                <a:latin typeface="Times New Roman"/>
                <a:ea typeface="Times New Roman"/>
                <a:cs typeface="Times New Roman"/>
                <a:sym typeface="Times New Roman"/>
              </a:rPr>
              <a:t>Nếu giả sử không có chú thích năm xảy ra sự kiện, liệu rằng bạn có biết chính xác sự kiện nào xảy ra trước, sự kiện nào xảy ra sau hay không?</a:t>
            </a:r>
            <a:endParaRPr sz="2400">
              <a:solidFill>
                <a:srgbClr val="FF0000"/>
              </a:solidFill>
              <a:latin typeface="Times New Roman"/>
              <a:ea typeface="Times New Roman"/>
              <a:cs typeface="Times New Roman"/>
              <a:sym typeface="Times New Roman"/>
            </a:endParaRPr>
          </a:p>
        </p:txBody>
      </p:sp>
      <p:sp>
        <p:nvSpPr>
          <p:cNvPr id="139" name="Google Shape;139;p3"/>
          <p:cNvSpPr/>
          <p:nvPr/>
        </p:nvSpPr>
        <p:spPr>
          <a:xfrm>
            <a:off x="2759528" y="4882778"/>
            <a:ext cx="9004663" cy="2147050"/>
          </a:xfrm>
          <a:prstGeom prst="cloudCallout">
            <a:avLst>
              <a:gd name="adj1" fmla="val -20833"/>
              <a:gd name="adj2" fmla="val 6250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Điều gì sẽ xảy ra nếu như các sự kiện bị đảo lộn trật tự thời gian?</a:t>
            </a:r>
            <a:endParaRPr sz="2400">
              <a:solidFill>
                <a:schemeClr val="dk1"/>
              </a:solidFill>
              <a:latin typeface="Times New Roman"/>
              <a:ea typeface="Times New Roman"/>
              <a:cs typeface="Times New Roman"/>
              <a:sym typeface="Times New Roman"/>
            </a:endParaRPr>
          </a:p>
        </p:txBody>
      </p:sp>
      <p:pic>
        <p:nvPicPr>
          <p:cNvPr id="140" name="Google Shape;140;p3"/>
          <p:cNvPicPr preferRelativeResize="0"/>
          <p:nvPr/>
        </p:nvPicPr>
        <p:blipFill rotWithShape="1">
          <a:blip r:embed="rId8">
            <a:alphaModFix/>
          </a:blip>
          <a:srcRect/>
          <a:stretch/>
        </p:blipFill>
        <p:spPr>
          <a:xfrm>
            <a:off x="0" y="0"/>
            <a:ext cx="1282700" cy="787400"/>
          </a:xfrm>
          <a:prstGeom prst="rect">
            <a:avLst/>
          </a:prstGeom>
          <a:noFill/>
          <a:ln>
            <a:noFill/>
          </a:ln>
        </p:spPr>
      </p:pic>
      <p:pic>
        <p:nvPicPr>
          <p:cNvPr id="141" name="Google Shape;141;p3" descr="Image result for water clock"/>
          <p:cNvPicPr preferRelativeResize="0"/>
          <p:nvPr/>
        </p:nvPicPr>
        <p:blipFill rotWithShape="1">
          <a:blip r:embed="rId9">
            <a:alphaModFix/>
          </a:blip>
          <a:srcRect/>
          <a:stretch/>
        </p:blipFill>
        <p:spPr>
          <a:xfrm>
            <a:off x="0" y="0"/>
            <a:ext cx="609600" cy="444500"/>
          </a:xfrm>
          <a:prstGeom prst="rect">
            <a:avLst/>
          </a:prstGeom>
          <a:noFill/>
          <a:ln>
            <a:noFill/>
          </a:ln>
        </p:spPr>
      </p:pic>
      <p:pic>
        <p:nvPicPr>
          <p:cNvPr id="142" name="Google Shape;142;p3" descr="Image result for đồng hồ cát"/>
          <p:cNvPicPr preferRelativeResize="0"/>
          <p:nvPr/>
        </p:nvPicPr>
        <p:blipFill rotWithShape="1">
          <a:blip r:embed="rId10">
            <a:alphaModFix/>
          </a:blip>
          <a:srcRect/>
          <a:stretch/>
        </p:blipFill>
        <p:spPr>
          <a:xfrm>
            <a:off x="0" y="0"/>
            <a:ext cx="673100" cy="381000"/>
          </a:xfrm>
          <a:prstGeom prst="rect">
            <a:avLst/>
          </a:prstGeom>
          <a:noFill/>
          <a:ln>
            <a:noFill/>
          </a:ln>
        </p:spPr>
      </p:pic>
      <p:pic>
        <p:nvPicPr>
          <p:cNvPr id="143" name="Google Shape;143;p3"/>
          <p:cNvPicPr preferRelativeResize="0"/>
          <p:nvPr/>
        </p:nvPicPr>
        <p:blipFill rotWithShape="1">
          <a:blip r:embed="rId8">
            <a:alphaModFix/>
          </a:blip>
          <a:srcRect/>
          <a:stretch/>
        </p:blipFill>
        <p:spPr>
          <a:xfrm>
            <a:off x="0" y="0"/>
            <a:ext cx="1282700" cy="787400"/>
          </a:xfrm>
          <a:prstGeom prst="rect">
            <a:avLst/>
          </a:prstGeom>
          <a:noFill/>
          <a:ln>
            <a:noFill/>
          </a:ln>
        </p:spPr>
      </p:pic>
      <p:pic>
        <p:nvPicPr>
          <p:cNvPr id="144" name="Google Shape;144;p3" descr="Image result for water clock"/>
          <p:cNvPicPr preferRelativeResize="0"/>
          <p:nvPr/>
        </p:nvPicPr>
        <p:blipFill rotWithShape="1">
          <a:blip r:embed="rId9">
            <a:alphaModFix/>
          </a:blip>
          <a:srcRect/>
          <a:stretch/>
        </p:blipFill>
        <p:spPr>
          <a:xfrm>
            <a:off x="0" y="0"/>
            <a:ext cx="609600" cy="444500"/>
          </a:xfrm>
          <a:prstGeom prst="rect">
            <a:avLst/>
          </a:prstGeom>
          <a:noFill/>
          <a:ln>
            <a:noFill/>
          </a:ln>
        </p:spPr>
      </p:pic>
      <p:pic>
        <p:nvPicPr>
          <p:cNvPr id="145" name="Google Shape;145;p3" descr="Image result for đồng hồ cát"/>
          <p:cNvPicPr preferRelativeResize="0"/>
          <p:nvPr/>
        </p:nvPicPr>
        <p:blipFill rotWithShape="1">
          <a:blip r:embed="rId10">
            <a:alphaModFix/>
          </a:blip>
          <a:srcRect/>
          <a:stretch/>
        </p:blipFill>
        <p:spPr>
          <a:xfrm>
            <a:off x="0" y="0"/>
            <a:ext cx="673100" cy="381000"/>
          </a:xfrm>
          <a:prstGeom prst="rect">
            <a:avLst/>
          </a:prstGeom>
          <a:noFill/>
          <a:ln>
            <a:noFill/>
          </a:ln>
        </p:spPr>
      </p:pic>
      <p:pic>
        <p:nvPicPr>
          <p:cNvPr id="146" name="Google Shape;146;p3"/>
          <p:cNvPicPr preferRelativeResize="0"/>
          <p:nvPr/>
        </p:nvPicPr>
        <p:blipFill rotWithShape="1">
          <a:blip r:embed="rId8">
            <a:alphaModFix/>
          </a:blip>
          <a:srcRect/>
          <a:stretch/>
        </p:blipFill>
        <p:spPr>
          <a:xfrm>
            <a:off x="0" y="0"/>
            <a:ext cx="1282700" cy="787400"/>
          </a:xfrm>
          <a:prstGeom prst="rect">
            <a:avLst/>
          </a:prstGeom>
          <a:noFill/>
          <a:ln>
            <a:noFill/>
          </a:ln>
        </p:spPr>
      </p:pic>
      <p:pic>
        <p:nvPicPr>
          <p:cNvPr id="147" name="Google Shape;147;p3" descr="Image result for water clock"/>
          <p:cNvPicPr preferRelativeResize="0"/>
          <p:nvPr/>
        </p:nvPicPr>
        <p:blipFill rotWithShape="1">
          <a:blip r:embed="rId9">
            <a:alphaModFix/>
          </a:blip>
          <a:srcRect/>
          <a:stretch/>
        </p:blipFill>
        <p:spPr>
          <a:xfrm>
            <a:off x="0" y="0"/>
            <a:ext cx="609600" cy="444500"/>
          </a:xfrm>
          <a:prstGeom prst="rect">
            <a:avLst/>
          </a:prstGeom>
          <a:noFill/>
          <a:ln>
            <a:noFill/>
          </a:ln>
        </p:spPr>
      </p:pic>
      <p:pic>
        <p:nvPicPr>
          <p:cNvPr id="148" name="Google Shape;148;p3" descr="Image result for đồng hồ cát"/>
          <p:cNvPicPr preferRelativeResize="0"/>
          <p:nvPr/>
        </p:nvPicPr>
        <p:blipFill rotWithShape="1">
          <a:blip r:embed="rId10">
            <a:alphaModFix/>
          </a:blip>
          <a:srcRect/>
          <a:stretch/>
        </p:blipFill>
        <p:spPr>
          <a:xfrm>
            <a:off x="0" y="0"/>
            <a:ext cx="673100" cy="381000"/>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500"/>
                                        <p:tgtEl>
                                          <p:spTgt spid="137"/>
                                        </p:tgtEl>
                                      </p:cBhvr>
                                    </p:animEffect>
                                  </p:childTnLst>
                                </p:cTn>
                              </p:par>
                              <p:par>
                                <p:cTn id="8" presetID="10" presetClass="entr" presetSubtype="0"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Effect transition="in" filter="fade">
                                      <p:cBhvr>
                                        <p:cTn id="10" dur="500"/>
                                        <p:tgtEl>
                                          <p:spTgt spid="1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8"/>
                                        </p:tgtEl>
                                        <p:attrNameLst>
                                          <p:attrName>style.visibility</p:attrName>
                                        </p:attrNameLst>
                                      </p:cBhvr>
                                      <p:to>
                                        <p:strVal val="visible"/>
                                      </p:to>
                                    </p:set>
                                    <p:animEffect transition="in" filter="fade">
                                      <p:cBhvr>
                                        <p:cTn id="15" dur="500"/>
                                        <p:tgtEl>
                                          <p:spTgt spid="1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9"/>
                                        </p:tgtEl>
                                        <p:attrNameLst>
                                          <p:attrName>style.visibility</p:attrName>
                                        </p:attrNameLst>
                                      </p:cBhvr>
                                      <p:to>
                                        <p:strVal val="visible"/>
                                      </p:to>
                                    </p:set>
                                    <p:animEffect transition="in" filter="fade">
                                      <p:cBhvr>
                                        <p:cTn id="20"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sp>
        <p:nvSpPr>
          <p:cNvPr id="154" name="Google Shape;154;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55" name="Google Shape;155;p4" descr="Hình nền Powerpoint đơn giản đẹp"/>
          <p:cNvPicPr preferRelativeResize="0"/>
          <p:nvPr/>
        </p:nvPicPr>
        <p:blipFill rotWithShape="1">
          <a:blip r:embed="rId3">
            <a:alphaModFix/>
          </a:blip>
          <a:srcRect/>
          <a:stretch/>
        </p:blipFill>
        <p:spPr>
          <a:xfrm>
            <a:off x="-26490" y="0"/>
            <a:ext cx="12191999" cy="7600079"/>
          </a:xfrm>
          <a:prstGeom prst="rect">
            <a:avLst/>
          </a:prstGeom>
          <a:noFill/>
          <a:ln>
            <a:noFill/>
          </a:ln>
        </p:spPr>
      </p:pic>
      <p:sp>
        <p:nvSpPr>
          <p:cNvPr id="156" name="Google Shape;156;p4"/>
          <p:cNvSpPr txBox="1"/>
          <p:nvPr/>
        </p:nvSpPr>
        <p:spPr>
          <a:xfrm>
            <a:off x="2804160" y="230188"/>
            <a:ext cx="790956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BÀI 2. THỜI GIAN TRONG LỊCH SỬ</a:t>
            </a:r>
            <a:endParaRPr/>
          </a:p>
        </p:txBody>
      </p:sp>
      <p:pic>
        <p:nvPicPr>
          <p:cNvPr id="157" name="Google Shape;157;p4"/>
          <p:cNvPicPr preferRelativeResize="0"/>
          <p:nvPr/>
        </p:nvPicPr>
        <p:blipFill rotWithShape="1">
          <a:blip r:embed="rId4">
            <a:alphaModFix/>
          </a:blip>
          <a:srcRect/>
          <a:stretch/>
        </p:blipFill>
        <p:spPr>
          <a:xfrm>
            <a:off x="9534798" y="5303284"/>
            <a:ext cx="1178922" cy="1053649"/>
          </a:xfrm>
          <a:prstGeom prst="rect">
            <a:avLst/>
          </a:prstGeom>
          <a:noFill/>
          <a:ln>
            <a:noFill/>
          </a:ln>
        </p:spPr>
      </p:pic>
      <p:pic>
        <p:nvPicPr>
          <p:cNvPr id="158" name="Google Shape;158;p4"/>
          <p:cNvPicPr preferRelativeResize="0"/>
          <p:nvPr/>
        </p:nvPicPr>
        <p:blipFill rotWithShape="1">
          <a:blip r:embed="rId5">
            <a:alphaModFix/>
          </a:blip>
          <a:srcRect/>
          <a:stretch/>
        </p:blipFill>
        <p:spPr>
          <a:xfrm>
            <a:off x="0" y="0"/>
            <a:ext cx="1282700" cy="787400"/>
          </a:xfrm>
          <a:prstGeom prst="rect">
            <a:avLst/>
          </a:prstGeom>
          <a:noFill/>
          <a:ln>
            <a:noFill/>
          </a:ln>
        </p:spPr>
      </p:pic>
      <p:pic>
        <p:nvPicPr>
          <p:cNvPr id="159" name="Google Shape;159;p4" descr="Image result for water clock"/>
          <p:cNvPicPr preferRelativeResize="0"/>
          <p:nvPr/>
        </p:nvPicPr>
        <p:blipFill rotWithShape="1">
          <a:blip r:embed="rId6">
            <a:alphaModFix/>
          </a:blip>
          <a:srcRect/>
          <a:stretch/>
        </p:blipFill>
        <p:spPr>
          <a:xfrm>
            <a:off x="0" y="0"/>
            <a:ext cx="609600" cy="444500"/>
          </a:xfrm>
          <a:prstGeom prst="rect">
            <a:avLst/>
          </a:prstGeom>
          <a:noFill/>
          <a:ln>
            <a:noFill/>
          </a:ln>
        </p:spPr>
      </p:pic>
      <p:pic>
        <p:nvPicPr>
          <p:cNvPr id="160" name="Google Shape;160;p4" descr="Image result for đồng hồ cát"/>
          <p:cNvPicPr preferRelativeResize="0"/>
          <p:nvPr/>
        </p:nvPicPr>
        <p:blipFill rotWithShape="1">
          <a:blip r:embed="rId7">
            <a:alphaModFix/>
          </a:blip>
          <a:srcRect/>
          <a:stretch/>
        </p:blipFill>
        <p:spPr>
          <a:xfrm>
            <a:off x="0" y="0"/>
            <a:ext cx="673100" cy="381000"/>
          </a:xfrm>
          <a:prstGeom prst="rect">
            <a:avLst/>
          </a:prstGeom>
          <a:noFill/>
          <a:ln>
            <a:noFill/>
          </a:ln>
        </p:spPr>
      </p:pic>
      <p:pic>
        <p:nvPicPr>
          <p:cNvPr id="161" name="Google Shape;161;p4"/>
          <p:cNvPicPr preferRelativeResize="0"/>
          <p:nvPr/>
        </p:nvPicPr>
        <p:blipFill rotWithShape="1">
          <a:blip r:embed="rId5">
            <a:alphaModFix/>
          </a:blip>
          <a:srcRect/>
          <a:stretch/>
        </p:blipFill>
        <p:spPr>
          <a:xfrm>
            <a:off x="0" y="0"/>
            <a:ext cx="1282700" cy="787400"/>
          </a:xfrm>
          <a:prstGeom prst="rect">
            <a:avLst/>
          </a:prstGeom>
          <a:noFill/>
          <a:ln>
            <a:noFill/>
          </a:ln>
        </p:spPr>
      </p:pic>
      <p:pic>
        <p:nvPicPr>
          <p:cNvPr id="162" name="Google Shape;162;p4" descr="Image result for water clock"/>
          <p:cNvPicPr preferRelativeResize="0"/>
          <p:nvPr/>
        </p:nvPicPr>
        <p:blipFill rotWithShape="1">
          <a:blip r:embed="rId6">
            <a:alphaModFix/>
          </a:blip>
          <a:srcRect/>
          <a:stretch/>
        </p:blipFill>
        <p:spPr>
          <a:xfrm>
            <a:off x="0" y="0"/>
            <a:ext cx="609600" cy="444500"/>
          </a:xfrm>
          <a:prstGeom prst="rect">
            <a:avLst/>
          </a:prstGeom>
          <a:noFill/>
          <a:ln>
            <a:noFill/>
          </a:ln>
        </p:spPr>
      </p:pic>
      <p:pic>
        <p:nvPicPr>
          <p:cNvPr id="163" name="Google Shape;163;p4" descr="Image result for đồng hồ cát"/>
          <p:cNvPicPr preferRelativeResize="0"/>
          <p:nvPr/>
        </p:nvPicPr>
        <p:blipFill rotWithShape="1">
          <a:blip r:embed="rId7">
            <a:alphaModFix/>
          </a:blip>
          <a:srcRect/>
          <a:stretch/>
        </p:blipFill>
        <p:spPr>
          <a:xfrm>
            <a:off x="0" y="0"/>
            <a:ext cx="673100" cy="381000"/>
          </a:xfrm>
          <a:prstGeom prst="rect">
            <a:avLst/>
          </a:prstGeom>
          <a:noFill/>
          <a:ln>
            <a:noFill/>
          </a:ln>
        </p:spPr>
      </p:pic>
      <p:pic>
        <p:nvPicPr>
          <p:cNvPr id="164" name="Google Shape;164;p4"/>
          <p:cNvPicPr preferRelativeResize="0"/>
          <p:nvPr/>
        </p:nvPicPr>
        <p:blipFill rotWithShape="1">
          <a:blip r:embed="rId5">
            <a:alphaModFix/>
          </a:blip>
          <a:srcRect/>
          <a:stretch/>
        </p:blipFill>
        <p:spPr>
          <a:xfrm>
            <a:off x="0" y="0"/>
            <a:ext cx="1282700" cy="787400"/>
          </a:xfrm>
          <a:prstGeom prst="rect">
            <a:avLst/>
          </a:prstGeom>
          <a:noFill/>
          <a:ln>
            <a:noFill/>
          </a:ln>
        </p:spPr>
      </p:pic>
      <p:pic>
        <p:nvPicPr>
          <p:cNvPr id="165" name="Google Shape;165;p4" descr="Image result for water clock"/>
          <p:cNvPicPr preferRelativeResize="0"/>
          <p:nvPr/>
        </p:nvPicPr>
        <p:blipFill rotWithShape="1">
          <a:blip r:embed="rId6">
            <a:alphaModFix/>
          </a:blip>
          <a:srcRect/>
          <a:stretch/>
        </p:blipFill>
        <p:spPr>
          <a:xfrm>
            <a:off x="0" y="0"/>
            <a:ext cx="609600" cy="444500"/>
          </a:xfrm>
          <a:prstGeom prst="rect">
            <a:avLst/>
          </a:prstGeom>
          <a:noFill/>
          <a:ln>
            <a:noFill/>
          </a:ln>
        </p:spPr>
      </p:pic>
      <p:pic>
        <p:nvPicPr>
          <p:cNvPr id="166" name="Google Shape;166;p4" descr="Image result for đồng hồ cát"/>
          <p:cNvPicPr preferRelativeResize="0"/>
          <p:nvPr/>
        </p:nvPicPr>
        <p:blipFill rotWithShape="1">
          <a:blip r:embed="rId7">
            <a:alphaModFix/>
          </a:blip>
          <a:srcRect/>
          <a:stretch/>
        </p:blipFill>
        <p:spPr>
          <a:xfrm>
            <a:off x="0" y="0"/>
            <a:ext cx="673100" cy="381000"/>
          </a:xfrm>
          <a:prstGeom prst="rect">
            <a:avLst/>
          </a:prstGeom>
          <a:noFill/>
          <a:ln>
            <a:noFill/>
          </a:ln>
        </p:spPr>
      </p:pic>
      <p:sp>
        <p:nvSpPr>
          <p:cNvPr id="167" name="Google Shape;167;p4"/>
          <p:cNvSpPr txBox="1"/>
          <p:nvPr/>
        </p:nvSpPr>
        <p:spPr>
          <a:xfrm>
            <a:off x="3208838" y="915448"/>
            <a:ext cx="684956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1F2AF7"/>
                </a:solidFill>
                <a:latin typeface="Arial"/>
                <a:ea typeface="Arial"/>
                <a:cs typeface="Arial"/>
                <a:sym typeface="Arial"/>
              </a:rPr>
              <a:t>HOẠT ĐỘNG HÌNH THÀNH KIẾN THỨC</a:t>
            </a:r>
            <a:endParaRPr/>
          </a:p>
        </p:txBody>
      </p:sp>
      <p:sp>
        <p:nvSpPr>
          <p:cNvPr id="168" name="Google Shape;168;p4"/>
          <p:cNvSpPr/>
          <p:nvPr/>
        </p:nvSpPr>
        <p:spPr>
          <a:xfrm>
            <a:off x="1135692" y="1440263"/>
            <a:ext cx="3119765" cy="38536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I. ÂM LỊCH, DƯƠNG LỊCH </a:t>
            </a:r>
            <a:endParaRPr sz="1600">
              <a:solidFill>
                <a:schemeClr val="dk1"/>
              </a:solidFill>
              <a:latin typeface="Times New Roman"/>
              <a:ea typeface="Times New Roman"/>
              <a:cs typeface="Times New Roman"/>
              <a:sym typeface="Times New Roman"/>
            </a:endParaRPr>
          </a:p>
        </p:txBody>
      </p:sp>
      <p:pic>
        <p:nvPicPr>
          <p:cNvPr id="169" name="Google Shape;169;p4"/>
          <p:cNvPicPr preferRelativeResize="0"/>
          <p:nvPr/>
        </p:nvPicPr>
        <p:blipFill rotWithShape="1">
          <a:blip r:embed="rId8">
            <a:alphaModFix/>
          </a:blip>
          <a:srcRect/>
          <a:stretch/>
        </p:blipFill>
        <p:spPr>
          <a:xfrm>
            <a:off x="903220" y="1851425"/>
            <a:ext cx="5832340" cy="4604100"/>
          </a:xfrm>
          <a:prstGeom prst="rect">
            <a:avLst/>
          </a:prstGeom>
          <a:noFill/>
          <a:ln>
            <a:noFill/>
          </a:ln>
        </p:spPr>
      </p:pic>
      <p:sp>
        <p:nvSpPr>
          <p:cNvPr id="170" name="Google Shape;170;p4"/>
          <p:cNvSpPr/>
          <p:nvPr/>
        </p:nvSpPr>
        <p:spPr>
          <a:xfrm>
            <a:off x="8998423" y="950868"/>
            <a:ext cx="3387805" cy="3633000"/>
          </a:xfrm>
          <a:prstGeom prst="cloudCallout">
            <a:avLst>
              <a:gd name="adj1" fmla="val -20833"/>
              <a:gd name="adj2" fmla="val 6250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i="1">
                <a:solidFill>
                  <a:schemeClr val="dk1"/>
                </a:solidFill>
                <a:latin typeface="Times New Roman"/>
                <a:ea typeface="Times New Roman"/>
                <a:cs typeface="Times New Roman"/>
                <a:sym typeface="Times New Roman"/>
              </a:rPr>
              <a:t>Cách tính âm lịch và dương lịch của người xưa như thế nào?</a:t>
            </a:r>
            <a:endParaRPr sz="2400">
              <a:solidFill>
                <a:schemeClr val="dk1"/>
              </a:solidFill>
              <a:latin typeface="Times New Roman"/>
              <a:ea typeface="Times New Roman"/>
              <a:cs typeface="Times New Roman"/>
              <a:sym typeface="Times New Roman"/>
            </a:endParaRPr>
          </a:p>
        </p:txBody>
      </p:sp>
      <p:sp>
        <p:nvSpPr>
          <p:cNvPr id="171" name="Google Shape;171;p4"/>
          <p:cNvSpPr txBox="1"/>
          <p:nvPr/>
        </p:nvSpPr>
        <p:spPr>
          <a:xfrm>
            <a:off x="2936504" y="4001294"/>
            <a:ext cx="13189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Mặt trời </a:t>
            </a:r>
            <a:endParaRPr/>
          </a:p>
        </p:txBody>
      </p:sp>
      <p:sp>
        <p:nvSpPr>
          <p:cNvPr id="172" name="Google Shape;172;p4"/>
          <p:cNvSpPr txBox="1"/>
          <p:nvPr/>
        </p:nvSpPr>
        <p:spPr>
          <a:xfrm>
            <a:off x="5010266" y="4214536"/>
            <a:ext cx="13189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 </a:t>
            </a:r>
            <a:r>
              <a:rPr lang="en-US" sz="1800">
                <a:solidFill>
                  <a:schemeClr val="lt1"/>
                </a:solidFill>
                <a:latin typeface="Times New Roman"/>
                <a:ea typeface="Times New Roman"/>
                <a:cs typeface="Times New Roman"/>
                <a:sym typeface="Times New Roman"/>
              </a:rPr>
              <a:t>Trái Đất</a:t>
            </a:r>
            <a:endParaRPr/>
          </a:p>
        </p:txBody>
      </p:sp>
      <p:sp>
        <p:nvSpPr>
          <p:cNvPr id="173" name="Google Shape;173;p4"/>
          <p:cNvSpPr txBox="1"/>
          <p:nvPr/>
        </p:nvSpPr>
        <p:spPr>
          <a:xfrm>
            <a:off x="5481627" y="5185253"/>
            <a:ext cx="13189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Times New Roman"/>
                <a:ea typeface="Times New Roman"/>
                <a:cs typeface="Times New Roman"/>
                <a:sym typeface="Times New Roman"/>
              </a:rPr>
              <a:t>Mặt trăng </a:t>
            </a:r>
            <a:endParaRPr/>
          </a:p>
        </p:txBody>
      </p:sp>
      <p:sp>
        <p:nvSpPr>
          <p:cNvPr id="174" name="Google Shape;174;p4"/>
          <p:cNvSpPr txBox="1"/>
          <p:nvPr/>
        </p:nvSpPr>
        <p:spPr>
          <a:xfrm>
            <a:off x="6956279" y="3141504"/>
            <a:ext cx="5225775"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Âm lịch là hệ lịch được tính theo chu kì chuyển động của Mặt Trăng quanh trái đất.</a:t>
            </a: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 name="Google Shape;175;p4"/>
          <p:cNvSpPr txBox="1"/>
          <p:nvPr/>
        </p:nvSpPr>
        <p:spPr>
          <a:xfrm>
            <a:off x="6977395" y="4365776"/>
            <a:ext cx="5204659"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 Dương lịch là hệ lịch được tính theo chu kì chuyển động của trái đất quanh mặt trời.</a:t>
            </a: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76" name="Google Shape;176;p4"/>
          <p:cNvCxnSpPr/>
          <p:nvPr/>
        </p:nvCxnSpPr>
        <p:spPr>
          <a:xfrm flipH="1">
            <a:off x="5010267" y="4618832"/>
            <a:ext cx="2127200" cy="1070690"/>
          </a:xfrm>
          <a:prstGeom prst="straightConnector1">
            <a:avLst/>
          </a:prstGeom>
          <a:noFill/>
          <a:ln w="9525" cap="flat" cmpd="sng">
            <a:solidFill>
              <a:schemeClr val="accent1"/>
            </a:solidFill>
            <a:prstDash val="solid"/>
            <a:miter lim="800000"/>
            <a:headEnd type="none" w="sm" len="sm"/>
            <a:tailEnd type="triangle" w="med" len="med"/>
          </a:ln>
        </p:spPr>
      </p:cxnSp>
      <p:cxnSp>
        <p:nvCxnSpPr>
          <p:cNvPr id="177" name="Google Shape;177;p4"/>
          <p:cNvCxnSpPr/>
          <p:nvPr/>
        </p:nvCxnSpPr>
        <p:spPr>
          <a:xfrm flipH="1">
            <a:off x="6329220" y="3429000"/>
            <a:ext cx="808247" cy="298095"/>
          </a:xfrm>
          <a:prstGeom prst="straightConnector1">
            <a:avLst/>
          </a:prstGeom>
          <a:noFill/>
          <a:ln w="9525" cap="flat" cmpd="sng">
            <a:solidFill>
              <a:schemeClr val="accent1"/>
            </a:solidFill>
            <a:prstDash val="solid"/>
            <a:miter lim="800000"/>
            <a:headEnd type="none" w="sm" len="sm"/>
            <a:tailEnd type="triangle" w="med" len="med"/>
          </a:ln>
        </p:spPr>
      </p:cxn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cTn>
                              </p:par>
                              <p:par>
                                <p:cTn id="8" presetID="10" presetClass="entr" presetSubtype="0" fill="hold" nodeType="withEffect">
                                  <p:stCondLst>
                                    <p:cond delay="0"/>
                                  </p:stCondLst>
                                  <p:childTnLst>
                                    <p:set>
                                      <p:cBhvr>
                                        <p:cTn id="9" dur="1" fill="hold">
                                          <p:stCondLst>
                                            <p:cond delay="0"/>
                                          </p:stCondLst>
                                        </p:cTn>
                                        <p:tgtEl>
                                          <p:spTgt spid="170"/>
                                        </p:tgtEl>
                                        <p:attrNameLst>
                                          <p:attrName>style.visibility</p:attrName>
                                        </p:attrNameLst>
                                      </p:cBhvr>
                                      <p:to>
                                        <p:strVal val="visible"/>
                                      </p:to>
                                    </p:set>
                                    <p:animEffect transition="in" filter="fade">
                                      <p:cBhvr>
                                        <p:cTn id="10" dur="500"/>
                                        <p:tgtEl>
                                          <p:spTgt spid="1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0"/>
                                        </p:tgtEl>
                                      </p:cBhvr>
                                    </p:animEffect>
                                    <p:set>
                                      <p:cBhvr>
                                        <p:cTn id="15" dur="1" fill="hold">
                                          <p:stCondLst>
                                            <p:cond delay="500"/>
                                          </p:stCondLst>
                                        </p:cTn>
                                        <p:tgtEl>
                                          <p:spTgt spid="17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7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7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5" descr="Mặt trăng"/>
          <p:cNvPicPr preferRelativeResize="0">
            <a:picLocks noGrp="1"/>
          </p:cNvPicPr>
          <p:nvPr>
            <p:ph type="body" idx="1"/>
          </p:nvPr>
        </p:nvPicPr>
        <p:blipFill rotWithShape="1">
          <a:blip r:embed="rId3">
            <a:alphaModFix/>
          </a:blip>
          <a:srcRect/>
          <a:stretch/>
        </p:blipFill>
        <p:spPr>
          <a:xfrm>
            <a:off x="6805627" y="1851425"/>
            <a:ext cx="4964112" cy="4351338"/>
          </a:xfrm>
          <a:prstGeom prst="rect">
            <a:avLst/>
          </a:prstGeom>
          <a:noFill/>
          <a:ln>
            <a:noFill/>
          </a:ln>
        </p:spPr>
      </p:pic>
      <p:sp>
        <p:nvSpPr>
          <p:cNvPr id="183" name="Google Shape;183;p5"/>
          <p:cNvSpPr txBox="1"/>
          <p:nvPr/>
        </p:nvSpPr>
        <p:spPr>
          <a:xfrm>
            <a:off x="2804160" y="230188"/>
            <a:ext cx="790956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BÀI 2. THỜI GIAN TRONG LỊCH SỬ</a:t>
            </a:r>
            <a:endParaRPr/>
          </a:p>
        </p:txBody>
      </p:sp>
      <p:pic>
        <p:nvPicPr>
          <p:cNvPr id="184" name="Google Shape;184;p5"/>
          <p:cNvPicPr preferRelativeResize="0"/>
          <p:nvPr/>
        </p:nvPicPr>
        <p:blipFill rotWithShape="1">
          <a:blip r:embed="rId4">
            <a:alphaModFix/>
          </a:blip>
          <a:srcRect/>
          <a:stretch/>
        </p:blipFill>
        <p:spPr>
          <a:xfrm>
            <a:off x="10195245" y="393700"/>
            <a:ext cx="1178922" cy="1053649"/>
          </a:xfrm>
          <a:prstGeom prst="rect">
            <a:avLst/>
          </a:prstGeom>
          <a:noFill/>
          <a:ln>
            <a:noFill/>
          </a:ln>
        </p:spPr>
      </p:pic>
      <p:pic>
        <p:nvPicPr>
          <p:cNvPr id="185" name="Google Shape;185;p5"/>
          <p:cNvPicPr preferRelativeResize="0"/>
          <p:nvPr/>
        </p:nvPicPr>
        <p:blipFill rotWithShape="1">
          <a:blip r:embed="rId5">
            <a:alphaModFix/>
          </a:blip>
          <a:srcRect/>
          <a:stretch/>
        </p:blipFill>
        <p:spPr>
          <a:xfrm>
            <a:off x="0" y="0"/>
            <a:ext cx="1282700" cy="787400"/>
          </a:xfrm>
          <a:prstGeom prst="rect">
            <a:avLst/>
          </a:prstGeom>
          <a:noFill/>
          <a:ln>
            <a:noFill/>
          </a:ln>
        </p:spPr>
      </p:pic>
      <p:pic>
        <p:nvPicPr>
          <p:cNvPr id="186" name="Google Shape;186;p5" descr="Image result for water clock"/>
          <p:cNvPicPr preferRelativeResize="0"/>
          <p:nvPr/>
        </p:nvPicPr>
        <p:blipFill rotWithShape="1">
          <a:blip r:embed="rId6">
            <a:alphaModFix/>
          </a:blip>
          <a:srcRect/>
          <a:stretch/>
        </p:blipFill>
        <p:spPr>
          <a:xfrm>
            <a:off x="0" y="0"/>
            <a:ext cx="609600" cy="444500"/>
          </a:xfrm>
          <a:prstGeom prst="rect">
            <a:avLst/>
          </a:prstGeom>
          <a:noFill/>
          <a:ln>
            <a:noFill/>
          </a:ln>
        </p:spPr>
      </p:pic>
      <p:pic>
        <p:nvPicPr>
          <p:cNvPr id="187" name="Google Shape;187;p5" descr="Image result for đồng hồ cát"/>
          <p:cNvPicPr preferRelativeResize="0"/>
          <p:nvPr/>
        </p:nvPicPr>
        <p:blipFill rotWithShape="1">
          <a:blip r:embed="rId7">
            <a:alphaModFix/>
          </a:blip>
          <a:srcRect/>
          <a:stretch/>
        </p:blipFill>
        <p:spPr>
          <a:xfrm>
            <a:off x="0" y="0"/>
            <a:ext cx="673100" cy="381000"/>
          </a:xfrm>
          <a:prstGeom prst="rect">
            <a:avLst/>
          </a:prstGeom>
          <a:noFill/>
          <a:ln>
            <a:noFill/>
          </a:ln>
        </p:spPr>
      </p:pic>
      <p:pic>
        <p:nvPicPr>
          <p:cNvPr id="188" name="Google Shape;188;p5"/>
          <p:cNvPicPr preferRelativeResize="0"/>
          <p:nvPr/>
        </p:nvPicPr>
        <p:blipFill rotWithShape="1">
          <a:blip r:embed="rId5">
            <a:alphaModFix/>
          </a:blip>
          <a:srcRect/>
          <a:stretch/>
        </p:blipFill>
        <p:spPr>
          <a:xfrm>
            <a:off x="0" y="0"/>
            <a:ext cx="1282700" cy="787400"/>
          </a:xfrm>
          <a:prstGeom prst="rect">
            <a:avLst/>
          </a:prstGeom>
          <a:noFill/>
          <a:ln>
            <a:noFill/>
          </a:ln>
        </p:spPr>
      </p:pic>
      <p:pic>
        <p:nvPicPr>
          <p:cNvPr id="189" name="Google Shape;189;p5" descr="Image result for water clock"/>
          <p:cNvPicPr preferRelativeResize="0"/>
          <p:nvPr/>
        </p:nvPicPr>
        <p:blipFill rotWithShape="1">
          <a:blip r:embed="rId6">
            <a:alphaModFix/>
          </a:blip>
          <a:srcRect/>
          <a:stretch/>
        </p:blipFill>
        <p:spPr>
          <a:xfrm>
            <a:off x="0" y="0"/>
            <a:ext cx="609600" cy="444500"/>
          </a:xfrm>
          <a:prstGeom prst="rect">
            <a:avLst/>
          </a:prstGeom>
          <a:noFill/>
          <a:ln>
            <a:noFill/>
          </a:ln>
        </p:spPr>
      </p:pic>
      <p:pic>
        <p:nvPicPr>
          <p:cNvPr id="190" name="Google Shape;190;p5" descr="Image result for đồng hồ cát"/>
          <p:cNvPicPr preferRelativeResize="0"/>
          <p:nvPr/>
        </p:nvPicPr>
        <p:blipFill rotWithShape="1">
          <a:blip r:embed="rId7">
            <a:alphaModFix/>
          </a:blip>
          <a:srcRect/>
          <a:stretch/>
        </p:blipFill>
        <p:spPr>
          <a:xfrm>
            <a:off x="0" y="0"/>
            <a:ext cx="673100" cy="381000"/>
          </a:xfrm>
          <a:prstGeom prst="rect">
            <a:avLst/>
          </a:prstGeom>
          <a:noFill/>
          <a:ln>
            <a:noFill/>
          </a:ln>
        </p:spPr>
      </p:pic>
      <p:pic>
        <p:nvPicPr>
          <p:cNvPr id="191" name="Google Shape;191;p5"/>
          <p:cNvPicPr preferRelativeResize="0"/>
          <p:nvPr/>
        </p:nvPicPr>
        <p:blipFill rotWithShape="1">
          <a:blip r:embed="rId5">
            <a:alphaModFix/>
          </a:blip>
          <a:srcRect/>
          <a:stretch/>
        </p:blipFill>
        <p:spPr>
          <a:xfrm>
            <a:off x="0" y="0"/>
            <a:ext cx="1282700" cy="787400"/>
          </a:xfrm>
          <a:prstGeom prst="rect">
            <a:avLst/>
          </a:prstGeom>
          <a:noFill/>
          <a:ln>
            <a:noFill/>
          </a:ln>
        </p:spPr>
      </p:pic>
      <p:pic>
        <p:nvPicPr>
          <p:cNvPr id="192" name="Google Shape;192;p5" descr="Image result for water clock"/>
          <p:cNvPicPr preferRelativeResize="0"/>
          <p:nvPr/>
        </p:nvPicPr>
        <p:blipFill rotWithShape="1">
          <a:blip r:embed="rId6">
            <a:alphaModFix/>
          </a:blip>
          <a:srcRect/>
          <a:stretch/>
        </p:blipFill>
        <p:spPr>
          <a:xfrm>
            <a:off x="0" y="0"/>
            <a:ext cx="609600" cy="444500"/>
          </a:xfrm>
          <a:prstGeom prst="rect">
            <a:avLst/>
          </a:prstGeom>
          <a:noFill/>
          <a:ln>
            <a:noFill/>
          </a:ln>
        </p:spPr>
      </p:pic>
      <p:pic>
        <p:nvPicPr>
          <p:cNvPr id="193" name="Google Shape;193;p5" descr="Image result for đồng hồ cát"/>
          <p:cNvPicPr preferRelativeResize="0"/>
          <p:nvPr/>
        </p:nvPicPr>
        <p:blipFill rotWithShape="1">
          <a:blip r:embed="rId7">
            <a:alphaModFix/>
          </a:blip>
          <a:srcRect/>
          <a:stretch/>
        </p:blipFill>
        <p:spPr>
          <a:xfrm>
            <a:off x="0" y="0"/>
            <a:ext cx="673100" cy="381000"/>
          </a:xfrm>
          <a:prstGeom prst="rect">
            <a:avLst/>
          </a:prstGeom>
          <a:noFill/>
          <a:ln>
            <a:noFill/>
          </a:ln>
        </p:spPr>
      </p:pic>
      <p:sp>
        <p:nvSpPr>
          <p:cNvPr id="194" name="Google Shape;194;p5"/>
          <p:cNvSpPr/>
          <p:nvPr/>
        </p:nvSpPr>
        <p:spPr>
          <a:xfrm>
            <a:off x="1282700" y="947832"/>
            <a:ext cx="3119765" cy="38536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I. ÂM LỊCH, DƯƠNG LỊCH </a:t>
            </a:r>
            <a:endParaRPr sz="1600">
              <a:solidFill>
                <a:schemeClr val="dk1"/>
              </a:solidFill>
              <a:latin typeface="Times New Roman"/>
              <a:ea typeface="Times New Roman"/>
              <a:cs typeface="Times New Roman"/>
              <a:sym typeface="Times New Roman"/>
            </a:endParaRPr>
          </a:p>
        </p:txBody>
      </p:sp>
      <p:pic>
        <p:nvPicPr>
          <p:cNvPr id="195" name="Google Shape;195;p5"/>
          <p:cNvPicPr preferRelativeResize="0"/>
          <p:nvPr/>
        </p:nvPicPr>
        <p:blipFill rotWithShape="1">
          <a:blip r:embed="rId8">
            <a:alphaModFix/>
          </a:blip>
          <a:srcRect/>
          <a:stretch/>
        </p:blipFill>
        <p:spPr>
          <a:xfrm>
            <a:off x="903220" y="1851425"/>
            <a:ext cx="5832340" cy="4604100"/>
          </a:xfrm>
          <a:prstGeom prst="rect">
            <a:avLst/>
          </a:prstGeom>
          <a:noFill/>
          <a:ln>
            <a:noFill/>
          </a:ln>
        </p:spPr>
      </p:pic>
      <p:sp>
        <p:nvSpPr>
          <p:cNvPr id="196" name="Google Shape;196;p5"/>
          <p:cNvSpPr/>
          <p:nvPr/>
        </p:nvSpPr>
        <p:spPr>
          <a:xfrm>
            <a:off x="7118848" y="2298101"/>
            <a:ext cx="4720958" cy="3071818"/>
          </a:xfrm>
          <a:prstGeom prst="cloudCallout">
            <a:avLst>
              <a:gd name="adj1" fmla="val -20833"/>
              <a:gd name="adj2" fmla="val 6250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000" b="1" i="1">
                <a:solidFill>
                  <a:schemeClr val="dk1"/>
                </a:solidFill>
                <a:latin typeface="Times New Roman"/>
                <a:ea typeface="Times New Roman"/>
                <a:cs typeface="Times New Roman"/>
                <a:sym typeface="Times New Roman"/>
              </a:rPr>
              <a:t>Câu đồng dao </a:t>
            </a:r>
            <a:endParaRPr sz="2000">
              <a:solidFill>
                <a:schemeClr val="dk1"/>
              </a:solidFill>
              <a:latin typeface="Arial"/>
              <a:ea typeface="Arial"/>
              <a:cs typeface="Arial"/>
              <a:sym typeface="Arial"/>
            </a:endParaRPr>
          </a:p>
          <a:p>
            <a:pPr marL="0" marR="0" lvl="0" indent="0" algn="just" rtl="0">
              <a:spcBef>
                <a:spcPts val="800"/>
              </a:spcBef>
              <a:spcAft>
                <a:spcPts val="0"/>
              </a:spcAft>
              <a:buNone/>
            </a:pPr>
            <a:r>
              <a:rPr lang="en-US" sz="2000" b="1" i="1">
                <a:solidFill>
                  <a:schemeClr val="dk1"/>
                </a:solidFill>
                <a:latin typeface="Times New Roman"/>
                <a:ea typeface="Times New Roman"/>
                <a:cs typeface="Times New Roman"/>
                <a:sym typeface="Times New Roman"/>
              </a:rPr>
              <a:t>“...Mười rằm trăng náu</a:t>
            </a:r>
            <a:endParaRPr sz="2000">
              <a:solidFill>
                <a:schemeClr val="dk1"/>
              </a:solidFill>
              <a:latin typeface="Arial"/>
              <a:ea typeface="Arial"/>
              <a:cs typeface="Arial"/>
              <a:sym typeface="Arial"/>
            </a:endParaRPr>
          </a:p>
          <a:p>
            <a:pPr marL="0" marR="0" lvl="0" indent="0" algn="just" rtl="0">
              <a:spcBef>
                <a:spcPts val="800"/>
              </a:spcBef>
              <a:spcAft>
                <a:spcPts val="0"/>
              </a:spcAft>
              <a:buNone/>
            </a:pPr>
            <a:r>
              <a:rPr lang="en-US" sz="2000" b="1" i="1">
                <a:solidFill>
                  <a:schemeClr val="dk1"/>
                </a:solidFill>
                <a:latin typeface="Times New Roman"/>
                <a:ea typeface="Times New Roman"/>
                <a:cs typeface="Times New Roman"/>
                <a:sym typeface="Times New Roman"/>
              </a:rPr>
              <a:t>Mười sáu trăn treo” </a:t>
            </a:r>
            <a:endParaRPr sz="2000">
              <a:solidFill>
                <a:schemeClr val="dk1"/>
              </a:solidFill>
              <a:latin typeface="Arial"/>
              <a:ea typeface="Arial"/>
              <a:cs typeface="Arial"/>
              <a:sym typeface="Arial"/>
            </a:endParaRPr>
          </a:p>
          <a:p>
            <a:pPr marL="0" marR="0" lvl="0" indent="0" algn="just" rtl="0">
              <a:spcBef>
                <a:spcPts val="800"/>
              </a:spcBef>
              <a:spcAft>
                <a:spcPts val="0"/>
              </a:spcAft>
              <a:buNone/>
            </a:pPr>
            <a:r>
              <a:rPr lang="en-US" sz="2000" b="1">
                <a:solidFill>
                  <a:schemeClr val="dk1"/>
                </a:solidFill>
                <a:latin typeface="Times New Roman"/>
                <a:ea typeface="Times New Roman"/>
                <a:cs typeface="Times New Roman"/>
                <a:sym typeface="Times New Roman"/>
              </a:rPr>
              <a:t>Thể hiện cách tính thời gian của người xưa theo âm lịch hay dương lịch?</a:t>
            </a:r>
            <a:endParaRPr sz="2000">
              <a:solidFill>
                <a:schemeClr val="dk1"/>
              </a:solidFill>
              <a:latin typeface="Arial"/>
              <a:ea typeface="Arial"/>
              <a:cs typeface="Arial"/>
              <a:sym typeface="Arial"/>
            </a:endParaRPr>
          </a:p>
        </p:txBody>
      </p:sp>
      <p:sp>
        <p:nvSpPr>
          <p:cNvPr id="197" name="Google Shape;197;p5"/>
          <p:cNvSpPr txBox="1"/>
          <p:nvPr/>
        </p:nvSpPr>
        <p:spPr>
          <a:xfrm>
            <a:off x="2936504" y="4001294"/>
            <a:ext cx="13189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Mặt trời </a:t>
            </a:r>
            <a:endParaRPr/>
          </a:p>
        </p:txBody>
      </p:sp>
      <p:sp>
        <p:nvSpPr>
          <p:cNvPr id="198" name="Google Shape;198;p5"/>
          <p:cNvSpPr txBox="1"/>
          <p:nvPr/>
        </p:nvSpPr>
        <p:spPr>
          <a:xfrm>
            <a:off x="5010266" y="4214536"/>
            <a:ext cx="13189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 </a:t>
            </a:r>
            <a:r>
              <a:rPr lang="en-US" sz="1800">
                <a:solidFill>
                  <a:schemeClr val="lt1"/>
                </a:solidFill>
                <a:latin typeface="Times New Roman"/>
                <a:ea typeface="Times New Roman"/>
                <a:cs typeface="Times New Roman"/>
                <a:sym typeface="Times New Roman"/>
              </a:rPr>
              <a:t>Trái Đất</a:t>
            </a:r>
            <a:endParaRPr/>
          </a:p>
        </p:txBody>
      </p:sp>
      <p:sp>
        <p:nvSpPr>
          <p:cNvPr id="199" name="Google Shape;199;p5"/>
          <p:cNvSpPr txBox="1"/>
          <p:nvPr/>
        </p:nvSpPr>
        <p:spPr>
          <a:xfrm>
            <a:off x="5481627" y="5185253"/>
            <a:ext cx="13189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Times New Roman"/>
                <a:ea typeface="Times New Roman"/>
                <a:cs typeface="Times New Roman"/>
                <a:sym typeface="Times New Roman"/>
              </a:rPr>
              <a:t>Mặt trăng </a:t>
            </a:r>
            <a:endParaRPr/>
          </a:p>
        </p:txBody>
      </p:sp>
      <p:sp>
        <p:nvSpPr>
          <p:cNvPr id="200" name="Google Shape;200;p5"/>
          <p:cNvSpPr/>
          <p:nvPr/>
        </p:nvSpPr>
        <p:spPr>
          <a:xfrm>
            <a:off x="7062630" y="6368273"/>
            <a:ext cx="396732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https://youtu.be/w4g7rn26Sms</a:t>
            </a:r>
            <a:endParaRPr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500"/>
                                        <p:tgtEl>
                                          <p:spTgt spid="184"/>
                                        </p:tgtEl>
                                      </p:cBhvr>
                                    </p:animEffect>
                                  </p:childTnLst>
                                </p:cTn>
                              </p:par>
                              <p:par>
                                <p:cTn id="8" presetID="10" presetClass="entr" presetSubtype="0" fill="hold" nodeType="withEffect">
                                  <p:stCondLst>
                                    <p:cond delay="0"/>
                                  </p:stCondLst>
                                  <p:childTnLst>
                                    <p:set>
                                      <p:cBhvr>
                                        <p:cTn id="9" dur="1" fill="hold">
                                          <p:stCondLst>
                                            <p:cond delay="0"/>
                                          </p:stCondLst>
                                        </p:cTn>
                                        <p:tgtEl>
                                          <p:spTgt spid="196"/>
                                        </p:tgtEl>
                                        <p:attrNameLst>
                                          <p:attrName>style.visibility</p:attrName>
                                        </p:attrNameLst>
                                      </p:cBhvr>
                                      <p:to>
                                        <p:strVal val="visible"/>
                                      </p:to>
                                    </p:set>
                                    <p:animEffect transition="in" filter="fade">
                                      <p:cBhvr>
                                        <p:cTn id="10" dur="500"/>
                                        <p:tgtEl>
                                          <p:spTgt spid="19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96"/>
                                        </p:tgtEl>
                                      </p:cBhvr>
                                    </p:animEffect>
                                    <p:set>
                                      <p:cBhvr>
                                        <p:cTn id="15" dur="1" fill="hold">
                                          <p:stCondLst>
                                            <p:cond delay="500"/>
                                          </p:stCondLst>
                                        </p:cTn>
                                        <p:tgtEl>
                                          <p:spTgt spid="19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2"/>
                                        </p:tgtEl>
                                        <p:attrNameLst>
                                          <p:attrName>style.visibility</p:attrName>
                                        </p:attrNameLst>
                                      </p:cBhvr>
                                      <p:to>
                                        <p:strVal val="visible"/>
                                      </p:to>
                                    </p:set>
                                    <p:animEffect transition="in" filter="fade">
                                      <p:cBhvr>
                                        <p:cTn id="20" dur="1"/>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pic>
        <p:nvPicPr>
          <p:cNvPr id="206" name="Google Shape;206;p6"/>
          <p:cNvPicPr preferRelativeResize="0">
            <a:picLocks noGrp="1"/>
          </p:cNvPicPr>
          <p:nvPr>
            <p:ph type="body" idx="1"/>
          </p:nvPr>
        </p:nvPicPr>
        <p:blipFill rotWithShape="1">
          <a:blip r:embed="rId3">
            <a:alphaModFix/>
          </a:blip>
          <a:srcRect/>
          <a:stretch/>
        </p:blipFill>
        <p:spPr>
          <a:xfrm>
            <a:off x="5619750" y="3131344"/>
            <a:ext cx="952500" cy="1739900"/>
          </a:xfrm>
          <a:prstGeom prst="rect">
            <a:avLst/>
          </a:prstGeom>
          <a:noFill/>
          <a:ln>
            <a:noFill/>
          </a:ln>
        </p:spPr>
      </p:pic>
      <p:pic>
        <p:nvPicPr>
          <p:cNvPr id="207" name="Google Shape;207;p6" descr="Hình nền Powerpoint đơn giản đẹp"/>
          <p:cNvPicPr preferRelativeResize="0"/>
          <p:nvPr/>
        </p:nvPicPr>
        <p:blipFill rotWithShape="1">
          <a:blip r:embed="rId4">
            <a:alphaModFix/>
          </a:blip>
          <a:srcRect/>
          <a:stretch/>
        </p:blipFill>
        <p:spPr>
          <a:xfrm>
            <a:off x="0" y="111121"/>
            <a:ext cx="12191999" cy="8025321"/>
          </a:xfrm>
          <a:prstGeom prst="rect">
            <a:avLst/>
          </a:prstGeom>
          <a:noFill/>
          <a:ln>
            <a:noFill/>
          </a:ln>
        </p:spPr>
      </p:pic>
      <p:sp>
        <p:nvSpPr>
          <p:cNvPr id="208" name="Google Shape;208;p6"/>
          <p:cNvSpPr txBox="1"/>
          <p:nvPr/>
        </p:nvSpPr>
        <p:spPr>
          <a:xfrm>
            <a:off x="2819400" y="132855"/>
            <a:ext cx="790956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BÀI 2. THỜI GIAN TRONG LỊCH SỬ</a:t>
            </a:r>
            <a:endParaRPr/>
          </a:p>
        </p:txBody>
      </p:sp>
      <p:sp>
        <p:nvSpPr>
          <p:cNvPr id="209" name="Google Shape;209;p6"/>
          <p:cNvSpPr/>
          <p:nvPr/>
        </p:nvSpPr>
        <p:spPr>
          <a:xfrm>
            <a:off x="521327" y="2171359"/>
            <a:ext cx="4955828" cy="1824409"/>
          </a:xfrm>
          <a:prstGeom prst="cloudCallout">
            <a:avLst>
              <a:gd name="adj1" fmla="val -20833"/>
              <a:gd name="adj2" fmla="val 6250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400">
                <a:solidFill>
                  <a:srgbClr val="C00000"/>
                </a:solidFill>
                <a:latin typeface="Arial"/>
                <a:ea typeface="Arial"/>
                <a:cs typeface="Arial"/>
                <a:sym typeface="Arial"/>
              </a:rPr>
              <a:t>- Tại sao phải xác định thời gian trong lịch sử? </a:t>
            </a:r>
            <a:r>
              <a:rPr lang="en-US" sz="2400">
                <a:solidFill>
                  <a:schemeClr val="dk1"/>
                </a:solidFill>
                <a:latin typeface="Arial"/>
                <a:ea typeface="Arial"/>
                <a:cs typeface="Arial"/>
                <a:sym typeface="Arial"/>
              </a:rPr>
              <a:t>-</a:t>
            </a:r>
            <a:endParaRPr sz="2400">
              <a:solidFill>
                <a:srgbClr val="0070C0"/>
              </a:solidFill>
              <a:latin typeface="Arial"/>
              <a:ea typeface="Arial"/>
              <a:cs typeface="Arial"/>
              <a:sym typeface="Arial"/>
            </a:endParaRPr>
          </a:p>
        </p:txBody>
      </p:sp>
      <p:pic>
        <p:nvPicPr>
          <p:cNvPr id="210" name="Google Shape;210;p6"/>
          <p:cNvPicPr preferRelativeResize="0"/>
          <p:nvPr/>
        </p:nvPicPr>
        <p:blipFill rotWithShape="1">
          <a:blip r:embed="rId5">
            <a:alphaModFix/>
          </a:blip>
          <a:srcRect/>
          <a:stretch/>
        </p:blipFill>
        <p:spPr>
          <a:xfrm>
            <a:off x="521327" y="4233901"/>
            <a:ext cx="2221774" cy="1824409"/>
          </a:xfrm>
          <a:prstGeom prst="rect">
            <a:avLst/>
          </a:prstGeom>
          <a:noFill/>
          <a:ln>
            <a:noFill/>
          </a:ln>
        </p:spPr>
      </p:pic>
      <p:sp>
        <p:nvSpPr>
          <p:cNvPr id="211" name="Google Shape;211;p6"/>
          <p:cNvSpPr/>
          <p:nvPr/>
        </p:nvSpPr>
        <p:spPr>
          <a:xfrm>
            <a:off x="5336771" y="1340675"/>
            <a:ext cx="6579004" cy="5310186"/>
          </a:xfrm>
          <a:prstGeom prst="verticalScroll">
            <a:avLst>
              <a:gd name="adj" fmla="val 12500"/>
            </a:avLst>
          </a:prstGeom>
          <a:solidFill>
            <a:schemeClr val="lt2"/>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342900" marR="0" lvl="0" indent="-342900" algn="just" rtl="0">
              <a:lnSpc>
                <a:spcPct val="125000"/>
              </a:lnSpc>
              <a:spcBef>
                <a:spcPts val="0"/>
              </a:spcBef>
              <a:spcAft>
                <a:spcPts val="0"/>
              </a:spcAft>
              <a:buClr>
                <a:srgbClr val="FF0000"/>
              </a:buClr>
              <a:buSzPts val="2400"/>
              <a:buFont typeface="Times New Roman"/>
              <a:buChar char="-"/>
            </a:pPr>
            <a:r>
              <a:rPr lang="en-US" sz="2400">
                <a:solidFill>
                  <a:srgbClr val="FF0000"/>
                </a:solidFill>
                <a:latin typeface="Times New Roman"/>
                <a:ea typeface="Times New Roman"/>
                <a:cs typeface="Times New Roman"/>
                <a:sym typeface="Times New Roman"/>
              </a:rPr>
              <a:t>Lịch sử là những sự kiện đã xảy ra ở trong quá khứ con người không thể nhìn thấy, cầm nắm được.</a:t>
            </a:r>
            <a:endParaRPr/>
          </a:p>
          <a:p>
            <a:pPr marL="342900" marR="0" lvl="0" indent="-342900" algn="just" rtl="0">
              <a:lnSpc>
                <a:spcPct val="125000"/>
              </a:lnSpc>
              <a:spcBef>
                <a:spcPts val="1200"/>
              </a:spcBef>
              <a:spcAft>
                <a:spcPts val="0"/>
              </a:spcAft>
              <a:buClr>
                <a:srgbClr val="FF0000"/>
              </a:buClr>
              <a:buSzPts val="2400"/>
              <a:buFont typeface="Times New Roman"/>
              <a:buChar char="-"/>
            </a:pPr>
            <a:r>
              <a:rPr lang="en-US" sz="2400">
                <a:solidFill>
                  <a:srgbClr val="FF0000"/>
                </a:solidFill>
                <a:latin typeface="Times New Roman"/>
                <a:ea typeface="Times New Roman"/>
                <a:cs typeface="Times New Roman"/>
                <a:sym typeface="Times New Roman"/>
              </a:rPr>
              <a:t>Vì thế muốn khôi phục lại lịch sử, điều đầu tiên là con người cần phải xác định được các mốc thời gian của các sự kiện từng xảy ra. </a:t>
            </a:r>
            <a:endParaRPr sz="2400">
              <a:solidFill>
                <a:srgbClr val="FF0000"/>
              </a:solidFill>
              <a:latin typeface="Times New Roman"/>
              <a:ea typeface="Times New Roman"/>
              <a:cs typeface="Times New Roman"/>
              <a:sym typeface="Times New Roman"/>
            </a:endParaRPr>
          </a:p>
        </p:txBody>
      </p:sp>
      <p:sp>
        <p:nvSpPr>
          <p:cNvPr id="212" name="Google Shape;212;p6"/>
          <p:cNvSpPr/>
          <p:nvPr/>
        </p:nvSpPr>
        <p:spPr>
          <a:xfrm>
            <a:off x="1827477" y="922804"/>
            <a:ext cx="3509294" cy="417871"/>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000" b="1">
                <a:solidFill>
                  <a:srgbClr val="FF0000"/>
                </a:solidFill>
                <a:latin typeface="Times New Roman"/>
                <a:ea typeface="Times New Roman"/>
                <a:cs typeface="Times New Roman"/>
                <a:sym typeface="Times New Roman"/>
              </a:rPr>
              <a:t>II. CÁCH TÍNH THỜI GIAN </a:t>
            </a:r>
            <a:endParaRPr sz="200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childTnLst>
                                </p:cTn>
                              </p:par>
                              <p:par>
                                <p:cTn id="8" presetID="10" presetClass="entr" presetSubtype="0" fill="hold" nodeType="withEffect">
                                  <p:stCondLst>
                                    <p:cond delay="0"/>
                                  </p:stCondLst>
                                  <p:childTnLst>
                                    <p:set>
                                      <p:cBhvr>
                                        <p:cTn id="9" dur="1" fill="hold">
                                          <p:stCondLst>
                                            <p:cond delay="0"/>
                                          </p:stCondLst>
                                        </p:cTn>
                                        <p:tgtEl>
                                          <p:spTgt spid="210"/>
                                        </p:tgtEl>
                                        <p:attrNameLst>
                                          <p:attrName>style.visibility</p:attrName>
                                        </p:attrNameLst>
                                      </p:cBhvr>
                                      <p:to>
                                        <p:strVal val="visible"/>
                                      </p:to>
                                    </p:set>
                                    <p:animEffect transition="in" filter="fade">
                                      <p:cBhvr>
                                        <p:cTn id="10" dur="500"/>
                                        <p:tgtEl>
                                          <p:spTgt spid="2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1"/>
                                        </p:tgtEl>
                                        <p:attrNameLst>
                                          <p:attrName>style.visibility</p:attrName>
                                        </p:attrNameLst>
                                      </p:cBhvr>
                                      <p:to>
                                        <p:strVal val="visible"/>
                                      </p:to>
                                    </p:set>
                                    <p:animEffect transition="in" filter="fade">
                                      <p:cBhvr>
                                        <p:cTn id="15"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pic>
        <p:nvPicPr>
          <p:cNvPr id="218" name="Google Shape;218;p7"/>
          <p:cNvPicPr preferRelativeResize="0">
            <a:picLocks noGrp="1"/>
          </p:cNvPicPr>
          <p:nvPr>
            <p:ph type="body" idx="1"/>
          </p:nvPr>
        </p:nvPicPr>
        <p:blipFill rotWithShape="1">
          <a:blip r:embed="rId3">
            <a:alphaModFix/>
          </a:blip>
          <a:srcRect/>
          <a:stretch/>
        </p:blipFill>
        <p:spPr>
          <a:xfrm>
            <a:off x="5619750" y="3131344"/>
            <a:ext cx="952500" cy="1739900"/>
          </a:xfrm>
          <a:prstGeom prst="rect">
            <a:avLst/>
          </a:prstGeom>
          <a:noFill/>
          <a:ln>
            <a:noFill/>
          </a:ln>
        </p:spPr>
      </p:pic>
      <p:pic>
        <p:nvPicPr>
          <p:cNvPr id="219" name="Google Shape;219;p7" descr="Hình nền Powerpoint đơn giản đẹp"/>
          <p:cNvPicPr preferRelativeResize="0"/>
          <p:nvPr/>
        </p:nvPicPr>
        <p:blipFill rotWithShape="1">
          <a:blip r:embed="rId4">
            <a:alphaModFix/>
          </a:blip>
          <a:srcRect/>
          <a:stretch/>
        </p:blipFill>
        <p:spPr>
          <a:xfrm>
            <a:off x="1" y="0"/>
            <a:ext cx="12191999" cy="7600079"/>
          </a:xfrm>
          <a:prstGeom prst="rect">
            <a:avLst/>
          </a:prstGeom>
          <a:noFill/>
          <a:ln>
            <a:noFill/>
          </a:ln>
        </p:spPr>
      </p:pic>
      <p:sp>
        <p:nvSpPr>
          <p:cNvPr id="220" name="Google Shape;220;p7"/>
          <p:cNvSpPr txBox="1"/>
          <p:nvPr/>
        </p:nvSpPr>
        <p:spPr>
          <a:xfrm>
            <a:off x="2819400" y="132855"/>
            <a:ext cx="790956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BÀI 2. THỜI GIAN TRONG LỊCH SỬ</a:t>
            </a:r>
            <a:endParaRPr/>
          </a:p>
        </p:txBody>
      </p:sp>
      <p:pic>
        <p:nvPicPr>
          <p:cNvPr id="221" name="Google Shape;221;p7"/>
          <p:cNvPicPr preferRelativeResize="0"/>
          <p:nvPr/>
        </p:nvPicPr>
        <p:blipFill rotWithShape="1">
          <a:blip r:embed="rId5">
            <a:alphaModFix/>
          </a:blip>
          <a:srcRect/>
          <a:stretch/>
        </p:blipFill>
        <p:spPr>
          <a:xfrm>
            <a:off x="8023741" y="1260537"/>
            <a:ext cx="3070798" cy="2331593"/>
          </a:xfrm>
          <a:prstGeom prst="rect">
            <a:avLst/>
          </a:prstGeom>
          <a:noFill/>
          <a:ln>
            <a:noFill/>
          </a:ln>
        </p:spPr>
      </p:pic>
      <p:pic>
        <p:nvPicPr>
          <p:cNvPr id="222" name="Google Shape;222;p7"/>
          <p:cNvPicPr preferRelativeResize="0"/>
          <p:nvPr/>
        </p:nvPicPr>
        <p:blipFill rotWithShape="1">
          <a:blip r:embed="rId6">
            <a:alphaModFix/>
          </a:blip>
          <a:srcRect/>
          <a:stretch/>
        </p:blipFill>
        <p:spPr>
          <a:xfrm>
            <a:off x="4570116" y="2274928"/>
            <a:ext cx="3509376" cy="2998130"/>
          </a:xfrm>
          <a:prstGeom prst="rect">
            <a:avLst/>
          </a:prstGeom>
          <a:noFill/>
          <a:ln>
            <a:noFill/>
          </a:ln>
        </p:spPr>
      </p:pic>
      <p:pic>
        <p:nvPicPr>
          <p:cNvPr id="223" name="Google Shape;223;p7"/>
          <p:cNvPicPr preferRelativeResize="0"/>
          <p:nvPr/>
        </p:nvPicPr>
        <p:blipFill rotWithShape="1">
          <a:blip r:embed="rId7">
            <a:alphaModFix/>
          </a:blip>
          <a:srcRect/>
          <a:stretch/>
        </p:blipFill>
        <p:spPr>
          <a:xfrm>
            <a:off x="8251645" y="3557330"/>
            <a:ext cx="2842894" cy="2765369"/>
          </a:xfrm>
          <a:prstGeom prst="rect">
            <a:avLst/>
          </a:prstGeom>
          <a:noFill/>
          <a:ln>
            <a:noFill/>
          </a:ln>
        </p:spPr>
      </p:pic>
      <p:sp>
        <p:nvSpPr>
          <p:cNvPr id="224" name="Google Shape;224;p7"/>
          <p:cNvSpPr/>
          <p:nvPr/>
        </p:nvSpPr>
        <p:spPr>
          <a:xfrm>
            <a:off x="521327" y="2171359"/>
            <a:ext cx="4955828" cy="1824409"/>
          </a:xfrm>
          <a:prstGeom prst="cloudCallout">
            <a:avLst>
              <a:gd name="adj1" fmla="val -20833"/>
              <a:gd name="adj2" fmla="val 6250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400">
                <a:solidFill>
                  <a:srgbClr val="0070C0"/>
                </a:solidFill>
                <a:latin typeface="Arial"/>
                <a:ea typeface="Arial"/>
                <a:cs typeface="Arial"/>
                <a:sym typeface="Arial"/>
              </a:rPr>
              <a:t>- Con người thời xưa đã xác định thời gian bằng những cách nào? </a:t>
            </a:r>
            <a:endParaRPr sz="2400">
              <a:solidFill>
                <a:srgbClr val="0070C0"/>
              </a:solidFill>
              <a:latin typeface="Arial"/>
              <a:ea typeface="Arial"/>
              <a:cs typeface="Arial"/>
              <a:sym typeface="Arial"/>
            </a:endParaRPr>
          </a:p>
        </p:txBody>
      </p:sp>
      <p:pic>
        <p:nvPicPr>
          <p:cNvPr id="225" name="Google Shape;225;p7"/>
          <p:cNvPicPr preferRelativeResize="0"/>
          <p:nvPr/>
        </p:nvPicPr>
        <p:blipFill rotWithShape="1">
          <a:blip r:embed="rId8">
            <a:alphaModFix/>
          </a:blip>
          <a:srcRect/>
          <a:stretch/>
        </p:blipFill>
        <p:spPr>
          <a:xfrm>
            <a:off x="593730" y="4128346"/>
            <a:ext cx="2221774" cy="1824409"/>
          </a:xfrm>
          <a:prstGeom prst="rect">
            <a:avLst/>
          </a:prstGeom>
          <a:noFill/>
          <a:ln>
            <a:noFill/>
          </a:ln>
        </p:spPr>
      </p:pic>
      <p:sp>
        <p:nvSpPr>
          <p:cNvPr id="226" name="Google Shape;226;p7"/>
          <p:cNvSpPr/>
          <p:nvPr/>
        </p:nvSpPr>
        <p:spPr>
          <a:xfrm>
            <a:off x="1827477" y="922804"/>
            <a:ext cx="3509294" cy="417871"/>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000" b="1">
                <a:solidFill>
                  <a:srgbClr val="FF0000"/>
                </a:solidFill>
                <a:latin typeface="Times New Roman"/>
                <a:ea typeface="Times New Roman"/>
                <a:cs typeface="Times New Roman"/>
                <a:sym typeface="Times New Roman"/>
              </a:rPr>
              <a:t>II. CÁCH TÍNH THỜI GIAN </a:t>
            </a:r>
            <a:endParaRPr sz="200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500"/>
                                        <p:tgtEl>
                                          <p:spTgt spid="221"/>
                                        </p:tgtEl>
                                      </p:cBhvr>
                                    </p:animEffect>
                                  </p:childTnLst>
                                </p:cTn>
                              </p:par>
                              <p:par>
                                <p:cTn id="8" presetID="10" presetClass="entr" presetSubtype="0" fill="hold" nodeType="withEffect">
                                  <p:stCondLst>
                                    <p:cond delay="0"/>
                                  </p:stCondLst>
                                  <p:childTnLst>
                                    <p:set>
                                      <p:cBhvr>
                                        <p:cTn id="9" dur="1" fill="hold">
                                          <p:stCondLst>
                                            <p:cond delay="0"/>
                                          </p:stCondLst>
                                        </p:cTn>
                                        <p:tgtEl>
                                          <p:spTgt spid="223"/>
                                        </p:tgtEl>
                                        <p:attrNameLst>
                                          <p:attrName>style.visibility</p:attrName>
                                        </p:attrNameLst>
                                      </p:cBhvr>
                                      <p:to>
                                        <p:strVal val="visible"/>
                                      </p:to>
                                    </p:set>
                                    <p:animEffect transition="in" filter="fade">
                                      <p:cBhvr>
                                        <p:cTn id="10" dur="500"/>
                                        <p:tgtEl>
                                          <p:spTgt spid="223"/>
                                        </p:tgtEl>
                                      </p:cBhvr>
                                    </p:animEffect>
                                  </p:childTnLst>
                                </p:cTn>
                              </p:par>
                              <p:par>
                                <p:cTn id="11" presetID="10" presetClass="entr" presetSubtype="0" fill="hold" nodeType="withEffect">
                                  <p:stCondLst>
                                    <p:cond delay="0"/>
                                  </p:stCondLst>
                                  <p:childTnLst>
                                    <p:set>
                                      <p:cBhvr>
                                        <p:cTn id="12" dur="1" fill="hold">
                                          <p:stCondLst>
                                            <p:cond delay="0"/>
                                          </p:stCondLst>
                                        </p:cTn>
                                        <p:tgtEl>
                                          <p:spTgt spid="222"/>
                                        </p:tgtEl>
                                        <p:attrNameLst>
                                          <p:attrName>style.visibility</p:attrName>
                                        </p:attrNameLst>
                                      </p:cBhvr>
                                      <p:to>
                                        <p:strVal val="visible"/>
                                      </p:to>
                                    </p:set>
                                    <p:animEffect transition="in" filter="fade">
                                      <p:cBhvr>
                                        <p:cTn id="13" dur="500"/>
                                        <p:tgtEl>
                                          <p:spTgt spid="222"/>
                                        </p:tgtEl>
                                      </p:cBhvr>
                                    </p:animEffect>
                                  </p:childTnLst>
                                </p:cTn>
                              </p:par>
                              <p:par>
                                <p:cTn id="14" presetID="10" presetClass="entr" presetSubtype="0" fill="hold" nodeType="withEffect">
                                  <p:stCondLst>
                                    <p:cond delay="0"/>
                                  </p:stCondLst>
                                  <p:childTnLst>
                                    <p:set>
                                      <p:cBhvr>
                                        <p:cTn id="15" dur="1" fill="hold">
                                          <p:stCondLst>
                                            <p:cond delay="0"/>
                                          </p:stCondLst>
                                        </p:cTn>
                                        <p:tgtEl>
                                          <p:spTgt spid="224"/>
                                        </p:tgtEl>
                                        <p:attrNameLst>
                                          <p:attrName>style.visibility</p:attrName>
                                        </p:attrNameLst>
                                      </p:cBhvr>
                                      <p:to>
                                        <p:strVal val="visible"/>
                                      </p:to>
                                    </p:set>
                                    <p:animEffect transition="in" filter="fade">
                                      <p:cBhvr>
                                        <p:cTn id="16" dur="500"/>
                                        <p:tgtEl>
                                          <p:spTgt spid="224"/>
                                        </p:tgtEl>
                                      </p:cBhvr>
                                    </p:animEffect>
                                  </p:childTnLst>
                                </p:cTn>
                              </p:par>
                              <p:par>
                                <p:cTn id="17" presetID="10" presetClass="entr" presetSubtype="0" fill="hold" nodeType="withEffect">
                                  <p:stCondLst>
                                    <p:cond delay="0"/>
                                  </p:stCondLst>
                                  <p:childTnLst>
                                    <p:set>
                                      <p:cBhvr>
                                        <p:cTn id="18" dur="1" fill="hold">
                                          <p:stCondLst>
                                            <p:cond delay="0"/>
                                          </p:stCondLst>
                                        </p:cTn>
                                        <p:tgtEl>
                                          <p:spTgt spid="225"/>
                                        </p:tgtEl>
                                        <p:attrNameLst>
                                          <p:attrName>style.visibility</p:attrName>
                                        </p:attrNameLst>
                                      </p:cBhvr>
                                      <p:to>
                                        <p:strVal val="visible"/>
                                      </p:to>
                                    </p:set>
                                    <p:animEffect transition="in" filter="fade">
                                      <p:cBhvr>
                                        <p:cTn id="19"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pic>
        <p:nvPicPr>
          <p:cNvPr id="232" name="Google Shape;232;p8"/>
          <p:cNvPicPr preferRelativeResize="0">
            <a:picLocks noGrp="1"/>
          </p:cNvPicPr>
          <p:nvPr>
            <p:ph type="body" idx="1"/>
          </p:nvPr>
        </p:nvPicPr>
        <p:blipFill rotWithShape="1">
          <a:blip r:embed="rId3">
            <a:alphaModFix/>
          </a:blip>
          <a:srcRect/>
          <a:stretch/>
        </p:blipFill>
        <p:spPr>
          <a:xfrm>
            <a:off x="5619750" y="3131344"/>
            <a:ext cx="952500" cy="1739900"/>
          </a:xfrm>
          <a:prstGeom prst="rect">
            <a:avLst/>
          </a:prstGeom>
          <a:noFill/>
          <a:ln>
            <a:noFill/>
          </a:ln>
        </p:spPr>
      </p:pic>
      <p:pic>
        <p:nvPicPr>
          <p:cNvPr id="233" name="Google Shape;233;p8" descr="Hình nền Powerpoint đơn giản đẹp"/>
          <p:cNvPicPr preferRelativeResize="0"/>
          <p:nvPr/>
        </p:nvPicPr>
        <p:blipFill rotWithShape="1">
          <a:blip r:embed="rId4">
            <a:alphaModFix/>
          </a:blip>
          <a:srcRect/>
          <a:stretch/>
        </p:blipFill>
        <p:spPr>
          <a:xfrm>
            <a:off x="1" y="-21457"/>
            <a:ext cx="12191999" cy="7600079"/>
          </a:xfrm>
          <a:prstGeom prst="rect">
            <a:avLst/>
          </a:prstGeom>
          <a:noFill/>
          <a:ln>
            <a:noFill/>
          </a:ln>
        </p:spPr>
      </p:pic>
      <p:sp>
        <p:nvSpPr>
          <p:cNvPr id="234" name="Google Shape;234;p8"/>
          <p:cNvSpPr txBox="1"/>
          <p:nvPr/>
        </p:nvSpPr>
        <p:spPr>
          <a:xfrm>
            <a:off x="2819400" y="132855"/>
            <a:ext cx="790956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BÀI 2. THỜI GIAN TRONG LỊCH SỬ</a:t>
            </a:r>
            <a:endParaRPr/>
          </a:p>
        </p:txBody>
      </p:sp>
      <p:graphicFrame>
        <p:nvGraphicFramePr>
          <p:cNvPr id="235" name="Google Shape;235;p8"/>
          <p:cNvGraphicFramePr/>
          <p:nvPr/>
        </p:nvGraphicFramePr>
        <p:xfrm>
          <a:off x="575378" y="2528409"/>
          <a:ext cx="11041250" cy="4296073"/>
        </p:xfrm>
        <a:graphic>
          <a:graphicData uri="http://schemas.openxmlformats.org/drawingml/2006/table">
            <a:tbl>
              <a:tblPr firstRow="1" bandRow="1">
                <a:noFill/>
                <a:tableStyleId>{76FA150F-9E8A-4CF1-8C6B-5CCCD57BA561}</a:tableStyleId>
              </a:tblPr>
              <a:tblGrid>
                <a:gridCol w="2102500">
                  <a:extLst>
                    <a:ext uri="{9D8B030D-6E8A-4147-A177-3AD203B41FA5}">
                      <a16:colId xmlns:a16="http://schemas.microsoft.com/office/drawing/2014/main" val="20000"/>
                    </a:ext>
                  </a:extLst>
                </a:gridCol>
                <a:gridCol w="7413175">
                  <a:extLst>
                    <a:ext uri="{9D8B030D-6E8A-4147-A177-3AD203B41FA5}">
                      <a16:colId xmlns:a16="http://schemas.microsoft.com/office/drawing/2014/main" val="20001"/>
                    </a:ext>
                  </a:extLst>
                </a:gridCol>
                <a:gridCol w="1525575">
                  <a:extLst>
                    <a:ext uri="{9D8B030D-6E8A-4147-A177-3AD203B41FA5}">
                      <a16:colId xmlns:a16="http://schemas.microsoft.com/office/drawing/2014/main" val="20002"/>
                    </a:ext>
                  </a:extLst>
                </a:gridCol>
              </a:tblGrid>
              <a:tr h="405575">
                <a:tc>
                  <a:txBody>
                    <a:bodyPr/>
                    <a:lstStyle/>
                    <a:p>
                      <a:pPr marL="0" marR="0" lvl="0" indent="0" algn="ctr" rtl="0">
                        <a:lnSpc>
                          <a:spcPct val="150000"/>
                        </a:lnSpc>
                        <a:spcBef>
                          <a:spcPts val="0"/>
                        </a:spcBef>
                        <a:spcAft>
                          <a:spcPts val="0"/>
                        </a:spcAft>
                        <a:buNone/>
                      </a:pPr>
                      <a:r>
                        <a:rPr lang="en-US" sz="2400" b="1" u="none" strike="noStrike" cap="none">
                          <a:solidFill>
                            <a:schemeClr val="dk1"/>
                          </a:solidFill>
                          <a:latin typeface="Times New Roman"/>
                          <a:ea typeface="Times New Roman"/>
                          <a:cs typeface="Times New Roman"/>
                          <a:sym typeface="Times New Roman"/>
                        </a:rPr>
                        <a:t>Dụng cụ đo</a:t>
                      </a:r>
                      <a:endParaRPr sz="2400" u="none" strike="noStrike" cap="none">
                        <a:latin typeface="Times New Roman"/>
                        <a:ea typeface="Times New Roman"/>
                        <a:cs typeface="Times New Roman"/>
                        <a:sym typeface="Times New Roman"/>
                      </a:endParaRPr>
                    </a:p>
                  </a:txBody>
                  <a:tcPr marL="68575" marR="68575" marT="0" marB="0">
                    <a:solidFill>
                      <a:schemeClr val="lt2"/>
                    </a:solidFill>
                  </a:tcPr>
                </a:tc>
                <a:tc>
                  <a:txBody>
                    <a:bodyPr/>
                    <a:lstStyle/>
                    <a:p>
                      <a:pPr marL="0" marR="0" lvl="0" indent="0" algn="ctr" rtl="0">
                        <a:lnSpc>
                          <a:spcPct val="150000"/>
                        </a:lnSpc>
                        <a:spcBef>
                          <a:spcPts val="0"/>
                        </a:spcBef>
                        <a:spcAft>
                          <a:spcPts val="0"/>
                        </a:spcAft>
                        <a:buNone/>
                      </a:pPr>
                      <a:r>
                        <a:rPr lang="en-US" sz="2400" b="1" u="none" strike="noStrike" cap="none">
                          <a:solidFill>
                            <a:srgbClr val="000000"/>
                          </a:solidFill>
                          <a:latin typeface="Times New Roman"/>
                          <a:ea typeface="Times New Roman"/>
                          <a:cs typeface="Times New Roman"/>
                          <a:sym typeface="Times New Roman"/>
                        </a:rPr>
                        <a:t>Hoạt động như thế nào?</a:t>
                      </a:r>
                      <a:endParaRPr sz="2400" u="none" strike="noStrike" cap="none">
                        <a:latin typeface="Times New Roman"/>
                        <a:ea typeface="Times New Roman"/>
                        <a:cs typeface="Times New Roman"/>
                        <a:sym typeface="Times New Roman"/>
                      </a:endParaRPr>
                    </a:p>
                  </a:txBody>
                  <a:tcPr marL="68575" marR="68575" marT="0" marB="0">
                    <a:solidFill>
                      <a:schemeClr val="lt2"/>
                    </a:solidFill>
                  </a:tcPr>
                </a:tc>
                <a:tc>
                  <a:txBody>
                    <a:bodyPr/>
                    <a:lstStyle/>
                    <a:p>
                      <a:pPr marL="0" marR="0" lvl="0" indent="0" algn="ctr" rtl="0">
                        <a:lnSpc>
                          <a:spcPct val="150000"/>
                        </a:lnSpc>
                        <a:spcBef>
                          <a:spcPts val="0"/>
                        </a:spcBef>
                        <a:spcAft>
                          <a:spcPts val="0"/>
                        </a:spcAft>
                        <a:buNone/>
                      </a:pPr>
                      <a:r>
                        <a:rPr lang="en-US" sz="2400" b="1" u="none" strike="noStrike" cap="none">
                          <a:solidFill>
                            <a:srgbClr val="000000"/>
                          </a:solidFill>
                          <a:latin typeface="Times New Roman"/>
                          <a:ea typeface="Times New Roman"/>
                          <a:cs typeface="Times New Roman"/>
                          <a:sym typeface="Times New Roman"/>
                        </a:rPr>
                        <a:t>Hạn chế</a:t>
                      </a:r>
                      <a:endParaRPr sz="2400" u="none" strike="noStrike" cap="none">
                        <a:latin typeface="Times New Roman"/>
                        <a:ea typeface="Times New Roman"/>
                        <a:cs typeface="Times New Roman"/>
                        <a:sym typeface="Times New Roman"/>
                      </a:endParaRPr>
                    </a:p>
                  </a:txBody>
                  <a:tcPr marL="68575" marR="68575" marT="0" marB="0">
                    <a:solidFill>
                      <a:schemeClr val="lt2"/>
                    </a:solidFill>
                  </a:tcPr>
                </a:tc>
                <a:extLst>
                  <a:ext uri="{0D108BD9-81ED-4DB2-BD59-A6C34878D82A}">
                    <a16:rowId xmlns:a16="http://schemas.microsoft.com/office/drawing/2014/main" val="10000"/>
                  </a:ext>
                </a:extLst>
              </a:tr>
              <a:tr h="1024175">
                <a:tc>
                  <a:txBody>
                    <a:bodyPr/>
                    <a:lstStyle/>
                    <a:p>
                      <a:pPr marL="0" marR="0" lvl="0" indent="0" algn="l" rtl="0">
                        <a:spcBef>
                          <a:spcPts val="0"/>
                        </a:spcBef>
                        <a:spcAft>
                          <a:spcPts val="0"/>
                        </a:spcAft>
                        <a:buNone/>
                      </a:pPr>
                      <a:endParaRPr sz="1800"/>
                    </a:p>
                    <a:p>
                      <a:pPr marL="0" marR="0" lvl="0" indent="0" algn="l" rtl="0">
                        <a:spcBef>
                          <a:spcPts val="0"/>
                        </a:spcBef>
                        <a:spcAft>
                          <a:spcPts val="0"/>
                        </a:spcAft>
                        <a:buNone/>
                      </a:pPr>
                      <a:endParaRPr sz="1800"/>
                    </a:p>
                  </a:txBody>
                  <a:tcPr marL="91450" marR="91450" marT="45725" marB="45725">
                    <a:solidFill>
                      <a:srgbClr val="BBD6EE"/>
                    </a:solidFill>
                  </a:tcPr>
                </a:tc>
                <a:tc>
                  <a:txBody>
                    <a:bodyPr/>
                    <a:lstStyle/>
                    <a:p>
                      <a:pPr marL="0" marR="0" lvl="0" indent="0" algn="l" rtl="0">
                        <a:spcBef>
                          <a:spcPts val="0"/>
                        </a:spcBef>
                        <a:spcAft>
                          <a:spcPts val="0"/>
                        </a:spcAft>
                        <a:buNone/>
                      </a:pPr>
                      <a:endParaRPr sz="1800"/>
                    </a:p>
                  </a:txBody>
                  <a:tcPr marL="91450" marR="91450" marT="45725" marB="45725">
                    <a:solidFill>
                      <a:srgbClr val="BBD6EE"/>
                    </a:solidFill>
                  </a:tcPr>
                </a:tc>
                <a:tc>
                  <a:txBody>
                    <a:bodyPr/>
                    <a:lstStyle/>
                    <a:p>
                      <a:pPr marL="0" marR="0" lvl="0" indent="0" algn="l" rtl="0">
                        <a:spcBef>
                          <a:spcPts val="0"/>
                        </a:spcBef>
                        <a:spcAft>
                          <a:spcPts val="0"/>
                        </a:spcAft>
                        <a:buNone/>
                      </a:pPr>
                      <a:endParaRPr sz="1800"/>
                    </a:p>
                    <a:p>
                      <a:pPr marL="0" marR="0" lvl="0" indent="0" algn="l" rtl="0">
                        <a:spcBef>
                          <a:spcPts val="0"/>
                        </a:spcBef>
                        <a:spcAft>
                          <a:spcPts val="0"/>
                        </a:spcAft>
                        <a:buNone/>
                      </a:pPr>
                      <a:endParaRPr sz="1800"/>
                    </a:p>
                    <a:p>
                      <a:pPr marL="0" marR="0" lvl="0" indent="0" algn="l" rtl="0">
                        <a:spcBef>
                          <a:spcPts val="0"/>
                        </a:spcBef>
                        <a:spcAft>
                          <a:spcPts val="0"/>
                        </a:spcAft>
                        <a:buNone/>
                      </a:pPr>
                      <a:endParaRPr sz="1800"/>
                    </a:p>
                    <a:p>
                      <a:pPr marL="0" marR="0" lvl="0" indent="0" algn="l" rtl="0">
                        <a:spcBef>
                          <a:spcPts val="0"/>
                        </a:spcBef>
                        <a:spcAft>
                          <a:spcPts val="0"/>
                        </a:spcAft>
                        <a:buNone/>
                      </a:pPr>
                      <a:endParaRPr sz="1800"/>
                    </a:p>
                  </a:txBody>
                  <a:tcPr marL="91450" marR="91450" marT="45725" marB="45725">
                    <a:solidFill>
                      <a:srgbClr val="BBD6EE"/>
                    </a:solidFill>
                  </a:tcPr>
                </a:tc>
                <a:extLst>
                  <a:ext uri="{0D108BD9-81ED-4DB2-BD59-A6C34878D82A}">
                    <a16:rowId xmlns:a16="http://schemas.microsoft.com/office/drawing/2014/main" val="10001"/>
                  </a:ext>
                </a:extLst>
              </a:tr>
              <a:tr h="1216200">
                <a:tc>
                  <a:txBody>
                    <a:bodyPr/>
                    <a:lstStyle/>
                    <a:p>
                      <a:pPr marL="0" marR="0" lvl="0" indent="0" algn="l" rtl="0">
                        <a:spcBef>
                          <a:spcPts val="0"/>
                        </a:spcBef>
                        <a:spcAft>
                          <a:spcPts val="0"/>
                        </a:spcAft>
                        <a:buNone/>
                      </a:pPr>
                      <a:endParaRPr sz="1800"/>
                    </a:p>
                    <a:p>
                      <a:pPr marL="0" marR="0" lvl="0" indent="0" algn="l" rtl="0">
                        <a:spcBef>
                          <a:spcPts val="0"/>
                        </a:spcBef>
                        <a:spcAft>
                          <a:spcPts val="0"/>
                        </a:spcAft>
                        <a:buNone/>
                      </a:pPr>
                      <a:endParaRPr sz="1800"/>
                    </a:p>
                    <a:p>
                      <a:pPr marL="0" marR="0" lvl="0" indent="0" algn="l" rtl="0">
                        <a:spcBef>
                          <a:spcPts val="0"/>
                        </a:spcBef>
                        <a:spcAft>
                          <a:spcPts val="0"/>
                        </a:spcAft>
                        <a:buNone/>
                      </a:pPr>
                      <a:endParaRPr sz="1800"/>
                    </a:p>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1408225">
                <a:tc>
                  <a:txBody>
                    <a:bodyPr/>
                    <a:lstStyle/>
                    <a:p>
                      <a:pPr marL="0" marR="0" lvl="0" indent="0" algn="l" rtl="0">
                        <a:spcBef>
                          <a:spcPts val="0"/>
                        </a:spcBef>
                        <a:spcAft>
                          <a:spcPts val="0"/>
                        </a:spcAft>
                        <a:buNone/>
                      </a:pPr>
                      <a:endParaRPr sz="1800"/>
                    </a:p>
                    <a:p>
                      <a:pPr marL="0" marR="0" lvl="0" indent="0" algn="l" rtl="0">
                        <a:spcBef>
                          <a:spcPts val="0"/>
                        </a:spcBef>
                        <a:spcAft>
                          <a:spcPts val="0"/>
                        </a:spcAft>
                        <a:buNone/>
                      </a:pPr>
                      <a:endParaRPr sz="1800"/>
                    </a:p>
                    <a:p>
                      <a:pPr marL="0" marR="0" lvl="0" indent="0" algn="l" rtl="0">
                        <a:spcBef>
                          <a:spcPts val="0"/>
                        </a:spcBef>
                        <a:spcAft>
                          <a:spcPts val="0"/>
                        </a:spcAft>
                        <a:buNone/>
                      </a:pPr>
                      <a:endParaRPr sz="1800"/>
                    </a:p>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bl>
          </a:graphicData>
        </a:graphic>
      </p:graphicFrame>
      <p:pic>
        <p:nvPicPr>
          <p:cNvPr id="236" name="Google Shape;236;p8"/>
          <p:cNvPicPr preferRelativeResize="0"/>
          <p:nvPr/>
        </p:nvPicPr>
        <p:blipFill rotWithShape="1">
          <a:blip r:embed="rId5">
            <a:alphaModFix/>
          </a:blip>
          <a:srcRect/>
          <a:stretch/>
        </p:blipFill>
        <p:spPr>
          <a:xfrm>
            <a:off x="947421" y="5591897"/>
            <a:ext cx="1717674" cy="1240850"/>
          </a:xfrm>
          <a:prstGeom prst="rect">
            <a:avLst/>
          </a:prstGeom>
          <a:noFill/>
          <a:ln>
            <a:noFill/>
          </a:ln>
        </p:spPr>
      </p:pic>
      <p:pic>
        <p:nvPicPr>
          <p:cNvPr id="237" name="Google Shape;237;p8"/>
          <p:cNvPicPr preferRelativeResize="0"/>
          <p:nvPr/>
        </p:nvPicPr>
        <p:blipFill rotWithShape="1">
          <a:blip r:embed="rId6">
            <a:alphaModFix/>
          </a:blip>
          <a:srcRect/>
          <a:stretch/>
        </p:blipFill>
        <p:spPr>
          <a:xfrm>
            <a:off x="975522" y="4122804"/>
            <a:ext cx="1453515" cy="1367998"/>
          </a:xfrm>
          <a:prstGeom prst="rect">
            <a:avLst/>
          </a:prstGeom>
          <a:noFill/>
          <a:ln>
            <a:noFill/>
          </a:ln>
        </p:spPr>
      </p:pic>
      <p:pic>
        <p:nvPicPr>
          <p:cNvPr id="238" name="Google Shape;238;p8"/>
          <p:cNvPicPr preferRelativeResize="0"/>
          <p:nvPr/>
        </p:nvPicPr>
        <p:blipFill rotWithShape="1">
          <a:blip r:embed="rId7">
            <a:alphaModFix/>
          </a:blip>
          <a:srcRect/>
          <a:stretch/>
        </p:blipFill>
        <p:spPr>
          <a:xfrm>
            <a:off x="1187809" y="3103030"/>
            <a:ext cx="1092200" cy="1038702"/>
          </a:xfrm>
          <a:prstGeom prst="rect">
            <a:avLst/>
          </a:prstGeom>
          <a:noFill/>
          <a:ln>
            <a:noFill/>
          </a:ln>
        </p:spPr>
      </p:pic>
      <p:sp>
        <p:nvSpPr>
          <p:cNvPr id="239" name="Google Shape;239;p8"/>
          <p:cNvSpPr txBox="1"/>
          <p:nvPr/>
        </p:nvSpPr>
        <p:spPr>
          <a:xfrm>
            <a:off x="1435891" y="1617152"/>
            <a:ext cx="941165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dk1"/>
                </a:solidFill>
                <a:latin typeface="Arial"/>
                <a:ea typeface="Arial"/>
                <a:cs typeface="Arial"/>
                <a:sym typeface="Arial"/>
              </a:rPr>
              <a:t>Các em hãy hoàn thành phiếu học tập theo nhóm. Nhóm 1 đồng hồ cát, nhóm 2 đồng hồ nước, nhóm 3 đồng hồ mặt trời. (Thời gian 3 phút)</a:t>
            </a:r>
            <a:endParaRPr sz="2400">
              <a:solidFill>
                <a:schemeClr val="dk1"/>
              </a:solidFill>
              <a:latin typeface="Arial"/>
              <a:ea typeface="Arial"/>
              <a:cs typeface="Arial"/>
              <a:sym typeface="Arial"/>
            </a:endParaRPr>
          </a:p>
        </p:txBody>
      </p:sp>
      <p:sp>
        <p:nvSpPr>
          <p:cNvPr id="240" name="Google Shape;240;p8"/>
          <p:cNvSpPr txBox="1"/>
          <p:nvPr/>
        </p:nvSpPr>
        <p:spPr>
          <a:xfrm>
            <a:off x="2754367" y="3042076"/>
            <a:ext cx="7344319"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Times New Roman"/>
                <a:ea typeface="Times New Roman"/>
                <a:cs typeface="Times New Roman"/>
                <a:sym typeface="Times New Roman"/>
              </a:rPr>
              <a:t>Đồng hồ cát: có hai bình thông nhau, trên thân bình có chia nhiều vạch. Đổ </a:t>
            </a:r>
            <a:r>
              <a:rPr lang="en-US" sz="2000">
                <a:solidFill>
                  <a:schemeClr val="dk1"/>
                </a:solidFill>
                <a:highlight>
                  <a:srgbClr val="FFFF00"/>
                </a:highlight>
                <a:latin typeface="Times New Roman"/>
                <a:ea typeface="Times New Roman"/>
                <a:cs typeface="Times New Roman"/>
                <a:sym typeface="Times New Roman"/>
              </a:rPr>
              <a:t>cát</a:t>
            </a:r>
            <a:r>
              <a:rPr lang="en-US" sz="2000">
                <a:solidFill>
                  <a:schemeClr val="dk1"/>
                </a:solidFill>
                <a:latin typeface="Times New Roman"/>
                <a:ea typeface="Times New Roman"/>
                <a:cs typeface="Times New Roman"/>
                <a:sym typeface="Times New Roman"/>
              </a:rPr>
              <a:t> vào một bình, cho chảy từ từ xuống bình thứ hai và xác định giờ dựa trên </a:t>
            </a:r>
            <a:r>
              <a:rPr lang="en-US" sz="2000">
                <a:solidFill>
                  <a:schemeClr val="dk1"/>
                </a:solidFill>
                <a:highlight>
                  <a:srgbClr val="FFFF00"/>
                </a:highlight>
                <a:latin typeface="Times New Roman"/>
                <a:ea typeface="Times New Roman"/>
                <a:cs typeface="Times New Roman"/>
                <a:sym typeface="Times New Roman"/>
              </a:rPr>
              <a:t>cát</a:t>
            </a:r>
            <a:r>
              <a:rPr lang="en-US" sz="2000">
                <a:solidFill>
                  <a:schemeClr val="dk1"/>
                </a:solidFill>
                <a:latin typeface="Times New Roman"/>
                <a:ea typeface="Times New Roman"/>
                <a:cs typeface="Times New Roman"/>
                <a:sym typeface="Times New Roman"/>
              </a:rPr>
              <a:t> chảy đến từng vạch </a:t>
            </a:r>
            <a:endParaRPr sz="2000">
              <a:solidFill>
                <a:schemeClr val="dk1"/>
              </a:solidFill>
              <a:latin typeface="Times New Roman"/>
              <a:ea typeface="Times New Roman"/>
              <a:cs typeface="Times New Roman"/>
              <a:sym typeface="Times New Roman"/>
            </a:endParaRPr>
          </a:p>
        </p:txBody>
      </p:sp>
      <p:sp>
        <p:nvSpPr>
          <p:cNvPr id="241" name="Google Shape;241;p8"/>
          <p:cNvSpPr txBox="1"/>
          <p:nvPr/>
        </p:nvSpPr>
        <p:spPr>
          <a:xfrm>
            <a:off x="2789880" y="4141732"/>
            <a:ext cx="7006805"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Arial"/>
                <a:ea typeface="Arial"/>
                <a:cs typeface="Arial"/>
                <a:sym typeface="Arial"/>
              </a:rPr>
              <a:t>Đồng hồ nước cũng có nguyên tắc hoạt động tương tự như đổng hồ cát: </a:t>
            </a:r>
            <a:r>
              <a:rPr lang="en-US" sz="2000">
                <a:solidFill>
                  <a:schemeClr val="dk1"/>
                </a:solidFill>
                <a:latin typeface="Times New Roman"/>
                <a:ea typeface="Times New Roman"/>
                <a:cs typeface="Times New Roman"/>
                <a:sym typeface="Times New Roman"/>
              </a:rPr>
              <a:t>có hai bình thông nhau, trên thân bình có chia nhiều vạch. Đổ </a:t>
            </a:r>
            <a:r>
              <a:rPr lang="en-US" sz="2000">
                <a:solidFill>
                  <a:schemeClr val="dk1"/>
                </a:solidFill>
                <a:highlight>
                  <a:srgbClr val="FFFF00"/>
                </a:highlight>
                <a:latin typeface="Times New Roman"/>
                <a:ea typeface="Times New Roman"/>
                <a:cs typeface="Times New Roman"/>
                <a:sym typeface="Times New Roman"/>
              </a:rPr>
              <a:t>nước</a:t>
            </a:r>
            <a:r>
              <a:rPr lang="en-US" sz="2000">
                <a:solidFill>
                  <a:schemeClr val="dk1"/>
                </a:solidFill>
                <a:latin typeface="Times New Roman"/>
                <a:ea typeface="Times New Roman"/>
                <a:cs typeface="Times New Roman"/>
                <a:sym typeface="Times New Roman"/>
              </a:rPr>
              <a:t> vào một bình, cho chảy từ từ xuống bình thứ hai và xác định giờ dựa trên </a:t>
            </a:r>
            <a:r>
              <a:rPr lang="en-US" sz="2000">
                <a:solidFill>
                  <a:schemeClr val="dk1"/>
                </a:solidFill>
                <a:highlight>
                  <a:srgbClr val="FFFF00"/>
                </a:highlight>
                <a:latin typeface="Times New Roman"/>
                <a:ea typeface="Times New Roman"/>
                <a:cs typeface="Times New Roman"/>
                <a:sym typeface="Times New Roman"/>
              </a:rPr>
              <a:t>nước</a:t>
            </a:r>
            <a:r>
              <a:rPr lang="en-US" sz="2000">
                <a:solidFill>
                  <a:schemeClr val="dk1"/>
                </a:solidFill>
                <a:latin typeface="Times New Roman"/>
                <a:ea typeface="Times New Roman"/>
                <a:cs typeface="Times New Roman"/>
                <a:sym typeface="Times New Roman"/>
              </a:rPr>
              <a:t> chảy đến từng vạch </a:t>
            </a:r>
            <a:endParaRPr/>
          </a:p>
        </p:txBody>
      </p:sp>
      <p:sp>
        <p:nvSpPr>
          <p:cNvPr id="242" name="Google Shape;242;p8"/>
          <p:cNvSpPr txBox="1"/>
          <p:nvPr/>
        </p:nvSpPr>
        <p:spPr>
          <a:xfrm>
            <a:off x="2819400" y="5552978"/>
            <a:ext cx="6644638"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Đồng hồ mặt trời: có một cái mâm tròn, trên đó vẽ nhiều vòng tròn đồng tâm. Dùng một que gỗ cắm ở giữa mâm rồi để ra ngoài ánh nắng mặt trời. Bóng của cây que đến vòng tròn nào thì xác định được lúc đó là mấy giờ. </a:t>
            </a:r>
            <a:endParaRPr/>
          </a:p>
        </p:txBody>
      </p:sp>
      <p:sp>
        <p:nvSpPr>
          <p:cNvPr id="243" name="Google Shape;243;p8"/>
          <p:cNvSpPr txBox="1"/>
          <p:nvPr/>
        </p:nvSpPr>
        <p:spPr>
          <a:xfrm>
            <a:off x="10274988" y="4308724"/>
            <a:ext cx="161195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Times New Roman"/>
                <a:ea typeface="Times New Roman"/>
                <a:cs typeface="Times New Roman"/>
                <a:sym typeface="Times New Roman"/>
              </a:rPr>
              <a:t>Đóng băng vào mùa đôn</a:t>
            </a:r>
            <a:r>
              <a:rPr lang="en-US" sz="1800">
                <a:solidFill>
                  <a:schemeClr val="dk1"/>
                </a:solidFill>
                <a:latin typeface="Arial"/>
                <a:ea typeface="Arial"/>
                <a:cs typeface="Arial"/>
                <a:sym typeface="Arial"/>
              </a:rPr>
              <a:t>g</a:t>
            </a:r>
            <a:endParaRPr/>
          </a:p>
        </p:txBody>
      </p:sp>
      <p:sp>
        <p:nvSpPr>
          <p:cNvPr id="244" name="Google Shape;244;p8"/>
          <p:cNvSpPr txBox="1"/>
          <p:nvPr/>
        </p:nvSpPr>
        <p:spPr>
          <a:xfrm>
            <a:off x="10292361" y="5473486"/>
            <a:ext cx="1611950"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Times New Roman"/>
                <a:ea typeface="Times New Roman"/>
                <a:cs typeface="Times New Roman"/>
                <a:sym typeface="Times New Roman"/>
              </a:rPr>
              <a:t>Phụ thuộc vào hướng mặt trời các muà</a:t>
            </a:r>
            <a:endParaRPr sz="1800">
              <a:solidFill>
                <a:schemeClr val="dk1"/>
              </a:solidFill>
              <a:latin typeface="Arial"/>
              <a:ea typeface="Arial"/>
              <a:cs typeface="Arial"/>
              <a:sym typeface="Arial"/>
            </a:endParaRPr>
          </a:p>
        </p:txBody>
      </p:sp>
      <p:sp>
        <p:nvSpPr>
          <p:cNvPr id="245" name="Google Shape;245;p8"/>
          <p:cNvSpPr/>
          <p:nvPr/>
        </p:nvSpPr>
        <p:spPr>
          <a:xfrm>
            <a:off x="1777601" y="717630"/>
            <a:ext cx="3509294" cy="417871"/>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000" b="1">
                <a:solidFill>
                  <a:srgbClr val="FF0000"/>
                </a:solidFill>
                <a:latin typeface="Times New Roman"/>
                <a:ea typeface="Times New Roman"/>
                <a:cs typeface="Times New Roman"/>
                <a:sym typeface="Times New Roman"/>
              </a:rPr>
              <a:t>II. CÁCH TÍNH THỜI GIAN </a:t>
            </a:r>
            <a:endParaRPr sz="200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fade">
                                      <p:cBhvr>
                                        <p:cTn id="12" dur="500"/>
                                        <p:tgtEl>
                                          <p:spTgt spid="2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2"/>
                                        </p:tgtEl>
                                        <p:attrNameLst>
                                          <p:attrName>style.visibility</p:attrName>
                                        </p:attrNameLst>
                                      </p:cBhvr>
                                      <p:to>
                                        <p:strVal val="visible"/>
                                      </p:to>
                                    </p:set>
                                    <p:animEffect transition="in" filter="fade">
                                      <p:cBhvr>
                                        <p:cTn id="17" dur="500"/>
                                        <p:tgtEl>
                                          <p:spTgt spid="2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3"/>
                                        </p:tgtEl>
                                        <p:attrNameLst>
                                          <p:attrName>style.visibility</p:attrName>
                                        </p:attrNameLst>
                                      </p:cBhvr>
                                      <p:to>
                                        <p:strVal val="visible"/>
                                      </p:to>
                                    </p:set>
                                    <p:animEffect transition="in" filter="fade">
                                      <p:cBhvr>
                                        <p:cTn id="22" dur="500"/>
                                        <p:tgtEl>
                                          <p:spTgt spid="2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4"/>
                                        </p:tgtEl>
                                        <p:attrNameLst>
                                          <p:attrName>style.visibility</p:attrName>
                                        </p:attrNameLst>
                                      </p:cBhvr>
                                      <p:to>
                                        <p:strVal val="visible"/>
                                      </p:to>
                                    </p:set>
                                    <p:animEffect transition="in" filter="fade">
                                      <p:cBhvr>
                                        <p:cTn id="27" dur="5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sp>
        <p:nvSpPr>
          <p:cNvPr id="251" name="Google Shape;251;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252" name="Google Shape;252;p9" descr="Hình nền Powerpoint đơn giản đẹp"/>
          <p:cNvPicPr preferRelativeResize="0"/>
          <p:nvPr/>
        </p:nvPicPr>
        <p:blipFill rotWithShape="1">
          <a:blip r:embed="rId3">
            <a:alphaModFix/>
          </a:blip>
          <a:srcRect/>
          <a:stretch/>
        </p:blipFill>
        <p:spPr>
          <a:xfrm>
            <a:off x="33339" y="0"/>
            <a:ext cx="12191999" cy="7735016"/>
          </a:xfrm>
          <a:prstGeom prst="rect">
            <a:avLst/>
          </a:prstGeom>
          <a:noFill/>
          <a:ln>
            <a:noFill/>
          </a:ln>
        </p:spPr>
      </p:pic>
      <p:pic>
        <p:nvPicPr>
          <p:cNvPr id="253" name="Google Shape;253;p9"/>
          <p:cNvPicPr preferRelativeResize="0"/>
          <p:nvPr/>
        </p:nvPicPr>
        <p:blipFill rotWithShape="1">
          <a:blip r:embed="rId4">
            <a:alphaModFix/>
          </a:blip>
          <a:srcRect/>
          <a:stretch/>
        </p:blipFill>
        <p:spPr>
          <a:xfrm>
            <a:off x="3869532" y="5037721"/>
            <a:ext cx="7872412" cy="1810699"/>
          </a:xfrm>
          <a:prstGeom prst="rect">
            <a:avLst/>
          </a:prstGeom>
          <a:noFill/>
          <a:ln>
            <a:noFill/>
          </a:ln>
        </p:spPr>
      </p:pic>
      <p:pic>
        <p:nvPicPr>
          <p:cNvPr id="254" name="Google Shape;254;p9"/>
          <p:cNvPicPr preferRelativeResize="0"/>
          <p:nvPr/>
        </p:nvPicPr>
        <p:blipFill rotWithShape="1">
          <a:blip r:embed="rId5">
            <a:alphaModFix/>
          </a:blip>
          <a:srcRect/>
          <a:stretch/>
        </p:blipFill>
        <p:spPr>
          <a:xfrm>
            <a:off x="300039" y="1595079"/>
            <a:ext cx="3371850" cy="4544858"/>
          </a:xfrm>
          <a:prstGeom prst="rect">
            <a:avLst/>
          </a:prstGeom>
          <a:noFill/>
          <a:ln>
            <a:noFill/>
          </a:ln>
        </p:spPr>
      </p:pic>
      <p:sp>
        <p:nvSpPr>
          <p:cNvPr id="255" name="Google Shape;255;p9"/>
          <p:cNvSpPr/>
          <p:nvPr/>
        </p:nvSpPr>
        <p:spPr>
          <a:xfrm>
            <a:off x="3987404" y="1631063"/>
            <a:ext cx="3600450" cy="3521075"/>
          </a:xfrm>
          <a:prstGeom prst="verticalScroll">
            <a:avLst>
              <a:gd name="adj" fmla="val 12500"/>
            </a:avLst>
          </a:prstGeom>
          <a:solidFill>
            <a:srgbClr val="FBE4D4"/>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Hãy xem trên tờ lịch có những đơn vị thời gian nào và những loại lịch nào? Người xưa đã dựa vào cơ sở để làm ra lịch? Theo em, cách tính thời gian thống nhất trên toàn thế giới có cần thiết không? Vì sao</a:t>
            </a:r>
            <a:r>
              <a:rPr lang="en-US" sz="2000" i="1">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p:txBody>
      </p:sp>
      <p:sp>
        <p:nvSpPr>
          <p:cNvPr id="256" name="Google Shape;256;p9"/>
          <p:cNvSpPr/>
          <p:nvPr/>
        </p:nvSpPr>
        <p:spPr>
          <a:xfrm>
            <a:off x="7705726" y="1531727"/>
            <a:ext cx="3228975" cy="3521075"/>
          </a:xfrm>
          <a:prstGeom prst="verticalScroll">
            <a:avLst>
              <a:gd name="adj" fmla="val 12500"/>
            </a:avLst>
          </a:prstGeom>
          <a:solidFill>
            <a:srgbClr val="FBE4D4"/>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Đọc thông tin sgk cho biết mỗi thập kỉ, thế kỉ, thiên niên kỉ có bao nhiêu năm? Quan sát sơ đồ hình 3 muốn biết năm 2000 TCN cách ngày nay bao nhiêu năm thì tính như thế nào?</a:t>
            </a:r>
            <a:endParaRPr sz="2000">
              <a:solidFill>
                <a:schemeClr val="dk1"/>
              </a:solidFill>
              <a:latin typeface="Times New Roman"/>
              <a:ea typeface="Times New Roman"/>
              <a:cs typeface="Times New Roman"/>
              <a:sym typeface="Times New Roman"/>
            </a:endParaRPr>
          </a:p>
        </p:txBody>
      </p:sp>
      <p:pic>
        <p:nvPicPr>
          <p:cNvPr id="257" name="Google Shape;257;p9" descr="Hình ảnh Thảo Luận Làm Việc Cùng Nhau đối Tác đồng Nghiệp, Làm, Nhóm Làm  Việc, Công Việc miễn phí tải tập tin PNG PSDComment và Vector"/>
          <p:cNvPicPr preferRelativeResize="0"/>
          <p:nvPr/>
        </p:nvPicPr>
        <p:blipFill rotWithShape="1">
          <a:blip r:embed="rId6">
            <a:alphaModFix/>
          </a:blip>
          <a:srcRect/>
          <a:stretch/>
        </p:blipFill>
        <p:spPr>
          <a:xfrm>
            <a:off x="9976009" y="27911"/>
            <a:ext cx="1813560" cy="1234440"/>
          </a:xfrm>
          <a:prstGeom prst="rect">
            <a:avLst/>
          </a:prstGeom>
          <a:noFill/>
          <a:ln>
            <a:noFill/>
          </a:ln>
        </p:spPr>
      </p:pic>
      <p:sp>
        <p:nvSpPr>
          <p:cNvPr id="258" name="Google Shape;258;p9"/>
          <p:cNvSpPr txBox="1"/>
          <p:nvPr/>
        </p:nvSpPr>
        <p:spPr>
          <a:xfrm>
            <a:off x="5031584" y="1671829"/>
            <a:ext cx="2057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1F2AF7"/>
                </a:solidFill>
                <a:latin typeface="Times New Roman"/>
                <a:ea typeface="Times New Roman"/>
                <a:cs typeface="Times New Roman"/>
                <a:sym typeface="Times New Roman"/>
              </a:rPr>
              <a:t>NHÓM 1.2</a:t>
            </a:r>
            <a:endParaRPr/>
          </a:p>
        </p:txBody>
      </p:sp>
      <p:sp>
        <p:nvSpPr>
          <p:cNvPr id="259" name="Google Shape;259;p9"/>
          <p:cNvSpPr txBox="1"/>
          <p:nvPr/>
        </p:nvSpPr>
        <p:spPr>
          <a:xfrm>
            <a:off x="8679658" y="1506022"/>
            <a:ext cx="2057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1F2AF7"/>
                </a:solidFill>
                <a:latin typeface="Times New Roman"/>
                <a:ea typeface="Times New Roman"/>
                <a:cs typeface="Times New Roman"/>
                <a:sym typeface="Times New Roman"/>
              </a:rPr>
              <a:t>NHÓM 3.4</a:t>
            </a:r>
            <a:endParaRPr/>
          </a:p>
        </p:txBody>
      </p:sp>
      <p:sp>
        <p:nvSpPr>
          <p:cNvPr id="260" name="Google Shape;260;p9"/>
          <p:cNvSpPr txBox="1"/>
          <p:nvPr/>
        </p:nvSpPr>
        <p:spPr>
          <a:xfrm>
            <a:off x="2827498" y="115178"/>
            <a:ext cx="790956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BÀI 2. THỜI GIAN TRONG LỊCH SỬ</a:t>
            </a:r>
            <a:endParaRPr/>
          </a:p>
        </p:txBody>
      </p:sp>
      <p:sp>
        <p:nvSpPr>
          <p:cNvPr id="261" name="Google Shape;261;p9"/>
          <p:cNvSpPr/>
          <p:nvPr/>
        </p:nvSpPr>
        <p:spPr>
          <a:xfrm>
            <a:off x="1668585" y="757219"/>
            <a:ext cx="5593198" cy="38536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II. CÁC CÁCH TÍNH THỜI GIAN TRONG LỊCH SỬ</a:t>
            </a:r>
            <a:endParaRPr sz="160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500"/>
                                        <p:tgtEl>
                                          <p:spTgt spid="2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
                                        </p:tgtEl>
                                        <p:attrNameLst>
                                          <p:attrName>style.visibility</p:attrName>
                                        </p:attrNameLst>
                                      </p:cBhvr>
                                      <p:to>
                                        <p:strVal val="visible"/>
                                      </p:to>
                                    </p:set>
                                    <p:animEffect transition="in" filter="fade">
                                      <p:cBhvr>
                                        <p:cTn id="12" dur="500"/>
                                        <p:tgtEl>
                                          <p:spTgt spid="256"/>
                                        </p:tgtEl>
                                      </p:cBhvr>
                                    </p:animEffect>
                                  </p:childTnLst>
                                </p:cTn>
                              </p:par>
                              <p:par>
                                <p:cTn id="13" presetID="10" presetClass="entr" presetSubtype="0" fill="hold" nodeType="withEffect">
                                  <p:stCondLst>
                                    <p:cond delay="0"/>
                                  </p:stCondLst>
                                  <p:childTnLst>
                                    <p:set>
                                      <p:cBhvr>
                                        <p:cTn id="14" dur="1" fill="hold">
                                          <p:stCondLst>
                                            <p:cond delay="0"/>
                                          </p:stCondLst>
                                        </p:cTn>
                                        <p:tgtEl>
                                          <p:spTgt spid="255"/>
                                        </p:tgtEl>
                                        <p:attrNameLst>
                                          <p:attrName>style.visibility</p:attrName>
                                        </p:attrNameLst>
                                      </p:cBhvr>
                                      <p:to>
                                        <p:strVal val="visible"/>
                                      </p:to>
                                    </p:set>
                                    <p:animEffect transition="in" filter="fade">
                                      <p:cBhvr>
                                        <p:cTn id="15" dur="500"/>
                                        <p:tgtEl>
                                          <p:spTgt spid="255"/>
                                        </p:tgtEl>
                                      </p:cBhvr>
                                    </p:animEffect>
                                  </p:childTnLst>
                                </p:cTn>
                              </p:par>
                              <p:par>
                                <p:cTn id="16" presetID="10" presetClass="entr" presetSubtype="0" fill="hold" nodeType="withEffect">
                                  <p:stCondLst>
                                    <p:cond delay="0"/>
                                  </p:stCondLst>
                                  <p:childTnLst>
                                    <p:set>
                                      <p:cBhvr>
                                        <p:cTn id="17" dur="1" fill="hold">
                                          <p:stCondLst>
                                            <p:cond delay="0"/>
                                          </p:stCondLst>
                                        </p:cTn>
                                        <p:tgtEl>
                                          <p:spTgt spid="258"/>
                                        </p:tgtEl>
                                        <p:attrNameLst>
                                          <p:attrName>style.visibility</p:attrName>
                                        </p:attrNameLst>
                                      </p:cBhvr>
                                      <p:to>
                                        <p:strVal val="visible"/>
                                      </p:to>
                                    </p:set>
                                    <p:animEffect transition="in" filter="fade">
                                      <p:cBhvr>
                                        <p:cTn id="18" dur="500"/>
                                        <p:tgtEl>
                                          <p:spTgt spid="258"/>
                                        </p:tgtEl>
                                      </p:cBhvr>
                                    </p:animEffect>
                                  </p:childTnLst>
                                </p:cTn>
                              </p:par>
                              <p:par>
                                <p:cTn id="19" presetID="10" presetClass="entr" presetSubtype="0" fill="hold" nodeType="withEffect">
                                  <p:stCondLst>
                                    <p:cond delay="0"/>
                                  </p:stCondLst>
                                  <p:childTnLst>
                                    <p:set>
                                      <p:cBhvr>
                                        <p:cTn id="20" dur="1" fill="hold">
                                          <p:stCondLst>
                                            <p:cond delay="0"/>
                                          </p:stCondLst>
                                        </p:cTn>
                                        <p:tgtEl>
                                          <p:spTgt spid="259"/>
                                        </p:tgtEl>
                                        <p:attrNameLst>
                                          <p:attrName>style.visibility</p:attrName>
                                        </p:attrNameLst>
                                      </p:cBhvr>
                                      <p:to>
                                        <p:strVal val="visible"/>
                                      </p:to>
                                    </p:set>
                                    <p:animEffect transition="in" filter="fade">
                                      <p:cBhvr>
                                        <p:cTn id="21"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1603</Words>
  <Application>Microsoft Office PowerPoint</Application>
  <PresentationFormat>Widescreen</PresentationFormat>
  <Paragraphs>120</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Noto Sans Symbols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Thảo Phan Trương</cp:lastModifiedBy>
  <cp:revision>1</cp:revision>
  <dcterms:created xsi:type="dcterms:W3CDTF">2021-07-10T08:21:22Z</dcterms:created>
  <dcterms:modified xsi:type="dcterms:W3CDTF">2022-09-07T01:10:10Z</dcterms:modified>
</cp:coreProperties>
</file>