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68" r:id="rId4"/>
    <p:sldId id="300" r:id="rId5"/>
    <p:sldId id="271" r:id="rId6"/>
    <p:sldId id="301" r:id="rId7"/>
    <p:sldId id="276" r:id="rId8"/>
    <p:sldId id="294" r:id="rId9"/>
    <p:sldId id="307" r:id="rId10"/>
    <p:sldId id="302" r:id="rId11"/>
    <p:sldId id="278" r:id="rId12"/>
    <p:sldId id="303" r:id="rId13"/>
    <p:sldId id="304" r:id="rId14"/>
    <p:sldId id="293" r:id="rId15"/>
    <p:sldId id="308" r:id="rId16"/>
    <p:sldId id="283" r:id="rId17"/>
    <p:sldId id="272" r:id="rId18"/>
    <p:sldId id="274" r:id="rId19"/>
    <p:sldId id="309" r:id="rId20"/>
    <p:sldId id="310" r:id="rId21"/>
    <p:sldId id="280" r:id="rId22"/>
    <p:sldId id="311" r:id="rId23"/>
    <p:sldId id="312" r:id="rId24"/>
    <p:sldId id="282" r:id="rId25"/>
    <p:sldId id="305" r:id="rId26"/>
    <p:sldId id="306" r:id="rId27"/>
    <p:sldId id="315" r:id="rId28"/>
    <p:sldId id="316" r:id="rId29"/>
    <p:sldId id="295" r:id="rId30"/>
    <p:sldId id="313" r:id="rId31"/>
    <p:sldId id="288" r:id="rId32"/>
    <p:sldId id="273" r:id="rId33"/>
    <p:sldId id="290" r:id="rId34"/>
    <p:sldId id="299"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4" autoAdjust="0"/>
    <p:restoredTop sz="94660"/>
  </p:normalViewPr>
  <p:slideViewPr>
    <p:cSldViewPr snapToGrid="0">
      <p:cViewPr varScale="1">
        <p:scale>
          <a:sx n="70" d="100"/>
          <a:sy n="70" d="100"/>
        </p:scale>
        <p:origin x="702" y="60"/>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1E54E1-95D6-4DB9-81D2-B95CD650ACEE}"/>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2D0279-076C-467D-8759-84F30FBE54D1}"/>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110CA3-C8C8-40B9-B3BC-E8D5F0E7BEC2}"/>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5A2C7C-DFE2-48B4-A88B-1B194808B14A}"/>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0947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051CB7-AB54-4800-8A85-03F9210BD541}"/>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3DCCCE-D830-448B-81BA-7DFDFB9CF75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ED650A-CAA8-4917-A541-2B730581DDF0}"/>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7E4893-DFE4-4A31-9183-1051D048EA1C}"/>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ADF506D-04C9-4362-B905-122D83DEDBDD}"/>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8" name="页脚占位符 7">
            <a:extLst>
              <a:ext uri="{FF2B5EF4-FFF2-40B4-BE49-F238E27FC236}">
                <a16:creationId xmlns:a16="http://schemas.microsoft.com/office/drawing/2014/main"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BA30D1-6FF0-495A-9058-66F66D6C3130}"/>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2A32103-ACF7-4738-B0E2-BE11E1740D04}"/>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4" name="页脚占位符 3">
            <a:extLst>
              <a:ext uri="{FF2B5EF4-FFF2-40B4-BE49-F238E27FC236}">
                <a16:creationId xmlns:a16="http://schemas.microsoft.com/office/drawing/2014/main"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53E16-C27E-48CC-A56D-8770FDD562D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D8D7994-2C70-4F19-9BA8-67314027A083}"/>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3" name="页脚占位符 2">
            <a:extLst>
              <a:ext uri="{FF2B5EF4-FFF2-40B4-BE49-F238E27FC236}">
                <a16:creationId xmlns:a16="http://schemas.microsoft.com/office/drawing/2014/main"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94ADB77-7515-45AF-B676-89180724D145}"/>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854FB56-997D-441C-93DA-F8DCAE4D35EC}"/>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E432-7A70-41F1-A2B3-AB54347209E6}"/>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E8118F-CACA-448D-8906-F8A95D2CAD32}"/>
              </a:ext>
            </a:extLst>
          </p:cNvPr>
          <p:cNvSpPr>
            <a:spLocks noGrp="1"/>
          </p:cNvSpPr>
          <p:nvPr>
            <p:ph type="dt" sz="half" idx="10"/>
          </p:nvPr>
        </p:nvSpPr>
        <p:spPr/>
        <p:txBody>
          <a:bodyPr/>
          <a:lstStyle/>
          <a:p>
            <a:fld id="{726D891A-3542-48F5-8488-555B99507AF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DC9060-82F6-4296-8F2A-B59DD63C0E73}"/>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2025/3/5</a:t>
            </a:fld>
            <a:endParaRPr lang="zh-CN" altLang="en-US" dirty="0"/>
          </a:p>
        </p:txBody>
      </p:sp>
      <p:sp>
        <p:nvSpPr>
          <p:cNvPr id="5" name="页脚占位符 4">
            <a:extLst>
              <a:ext uri="{FF2B5EF4-FFF2-40B4-BE49-F238E27FC236}">
                <a16:creationId xmlns:a16="http://schemas.microsoft.com/office/drawing/2014/main"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6.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id="{83F09C28-055E-7B33-ACAB-5ACD4A1E16D5}"/>
              </a:ext>
            </a:extLst>
          </p:cNvPr>
          <p:cNvSpPr txBox="1"/>
          <p:nvPr/>
        </p:nvSpPr>
        <p:spPr>
          <a:xfrm>
            <a:off x="1449856" y="2712720"/>
            <a:ext cx="9219264" cy="2001061"/>
          </a:xfrm>
          <a:prstGeom prst="rect">
            <a:avLst/>
          </a:prstGeom>
          <a:noFill/>
        </p:spPr>
        <p:txBody>
          <a:bodyPr wrap="square" rtlCol="0">
            <a:spAutoFit/>
          </a:bodyPr>
          <a:lstStyle/>
          <a:p>
            <a:pPr algn="ctr">
              <a:lnSpc>
                <a:spcPct val="150000"/>
              </a:lnSpc>
            </a:pP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Tự</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hào</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về</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truyền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thống</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dân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tộc</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Việt</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Nam </a:t>
            </a:r>
          </a:p>
        </p:txBody>
      </p:sp>
      <p:pic>
        <p:nvPicPr>
          <p:cNvPr id="4" name="Picture 3" descr="Logo&#10;&#10;Description automatically generated">
            <a:extLst>
              <a:ext uri="{FF2B5EF4-FFF2-40B4-BE49-F238E27FC236}">
                <a16:creationId xmlns:a16="http://schemas.microsoft.com/office/drawing/2014/main" id="{9C9879D7-CF3A-F72C-C683-AF34A162E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672" y="250001"/>
            <a:ext cx="1109339" cy="880946"/>
          </a:xfrm>
          <a:prstGeom prst="rect">
            <a:avLst/>
          </a:prstGeom>
        </p:spPr>
      </p:pic>
      <p:sp>
        <p:nvSpPr>
          <p:cNvPr id="5" name="TextBox 4">
            <a:extLst>
              <a:ext uri="{FF2B5EF4-FFF2-40B4-BE49-F238E27FC236}">
                <a16:creationId xmlns:a16="http://schemas.microsoft.com/office/drawing/2014/main" id="{4806B842-4798-0DFD-CCCA-1E68CA3245DD}"/>
              </a:ext>
            </a:extLst>
          </p:cNvPr>
          <p:cNvSpPr txBox="1"/>
          <p:nvPr/>
        </p:nvSpPr>
        <p:spPr>
          <a:xfrm>
            <a:off x="3837285" y="991975"/>
            <a:ext cx="5320237" cy="584775"/>
          </a:xfrm>
          <a:prstGeom prst="rect">
            <a:avLst/>
          </a:prstGeom>
          <a:noFill/>
        </p:spPr>
        <p:txBody>
          <a:bodyPr wrap="square" rtlCol="0">
            <a:spAutoFit/>
          </a:bodyPr>
          <a:lstStyle/>
          <a:p>
            <a:pPr algn="ctr"/>
            <a:r>
              <a:rPr lang="en-US" sz="3200" dirty="0">
                <a:solidFill>
                  <a:srgbClr val="0070C0"/>
                </a:solidFill>
                <a:latin typeface="SVN-Internation" panose="02040603050506020204" pitchFamily="18" charset="0"/>
              </a:rPr>
              <a:t>GIÁO DỤC CÔNG DÂN 8</a:t>
            </a:r>
          </a:p>
        </p:txBody>
      </p:sp>
      <p:sp>
        <p:nvSpPr>
          <p:cNvPr id="6" name="文本框 15">
            <a:extLst>
              <a:ext uri="{FF2B5EF4-FFF2-40B4-BE49-F238E27FC236}">
                <a16:creationId xmlns:a16="http://schemas.microsoft.com/office/drawing/2014/main" id="{3B91DDF0-55B1-3912-4A24-C3E3B94704BC}"/>
              </a:ext>
            </a:extLst>
          </p:cNvPr>
          <p:cNvSpPr txBox="1"/>
          <p:nvPr/>
        </p:nvSpPr>
        <p:spPr>
          <a:xfrm>
            <a:off x="5262717" y="1667796"/>
            <a:ext cx="1563248" cy="1200329"/>
          </a:xfrm>
          <a:prstGeom prst="rect">
            <a:avLst/>
          </a:prstGeom>
          <a:noFill/>
        </p:spPr>
        <p:txBody>
          <a:bodyPr wrap="none" rtlCol="0">
            <a:spAutoFit/>
          </a:bodyPr>
          <a:lstStyle/>
          <a:p>
            <a:r>
              <a:rPr lang="en-US" altLang="zh-CN" sz="7200" dirty="0" err="1">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 1</a:t>
            </a:r>
          </a:p>
        </p:txBody>
      </p:sp>
      <p:pic>
        <p:nvPicPr>
          <p:cNvPr id="9" name="图片 69">
            <a:extLst>
              <a:ext uri="{FF2B5EF4-FFF2-40B4-BE49-F238E27FC236}">
                <a16:creationId xmlns:a16="http://schemas.microsoft.com/office/drawing/2014/main"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id="{08663D83-4A3E-4E07-FC16-A73B4E46553C}"/>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id="{0442CBF9-6501-4A82-974A-E11EE5CBB9F1}"/>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id="{24D837BD-7892-0C98-B3E5-432BD4BED7A4}"/>
              </a:ext>
            </a:extLst>
          </p:cNvPr>
          <p:cNvSpPr txBox="1">
            <a:spLocks/>
          </p:cNvSpPr>
          <p:nvPr/>
        </p:nvSpPr>
        <p:spPr>
          <a:xfrm rot="-551">
            <a:off x="4553761" y="4908831"/>
            <a:ext cx="3744000"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atin typeface="SVN-Sarifa" panose="00000500000000000000" pitchFamily="50" charset="0"/>
              </a:rPr>
              <a:t>Giáo viên:</a:t>
            </a:r>
            <a:endParaRPr lang="en-US" dirty="0">
              <a:latin typeface="SVN-Sarifa" panose="00000500000000000000" pitchFamily="50" charset="0"/>
            </a:endParaRPr>
          </a:p>
        </p:txBody>
      </p:sp>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2</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807301"/>
            <a:ext cx="782002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kể những việc làm của bản thân và những người xung quanh trong việc thể hiện lòng tự hào về truyền thống của dân tộc Việt Nam. </a:t>
            </a:r>
            <a:endParaRPr lang="en-US" sz="2400" dirty="0">
              <a:effectLst/>
              <a:latin typeface="Arial" panose="020B0604020202020204" pitchFamily="34" charset="0"/>
              <a:ea typeface="Arial" panose="020B0604020202020204" pitchFamily="34" charset="0"/>
            </a:endParaRP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vi-VN" sz="2400" b="1" dirty="0">
                <a:solidFill>
                  <a:srgbClr val="0070C0"/>
                </a:solidFill>
                <a:latin typeface="Arial" panose="020B0604020202020204" pitchFamily="34" charset="0"/>
                <a:cs typeface="Arial" panose="020B0604020202020204" pitchFamily="34" charset="0"/>
              </a:rPr>
              <a:t>Em hãy đọc các trường hợp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7</a:t>
            </a:r>
            <a:r>
              <a:rPr lang="vi-VN" sz="2400" b="1" dirty="0">
                <a:solidFill>
                  <a:srgbClr val="0070C0"/>
                </a:solidFill>
                <a:latin typeface="Arial" panose="020B0604020202020204" pitchFamily="34" charset="0"/>
                <a:cs typeface="Arial" panose="020B0604020202020204" pitchFamily="34" charset="0"/>
              </a:rPr>
              <a:t> và thực hiện yêu cầu</a:t>
            </a:r>
            <a:r>
              <a:rPr lang="en-US" sz="2400" b="1" dirty="0">
                <a:solidFill>
                  <a:srgbClr val="0070C0"/>
                </a:solidFill>
                <a:latin typeface="Arial" panose="020B0604020202020204" pitchFamily="34" charset="0"/>
                <a:cs typeface="Arial" panose="020B0604020202020204" pitchFamily="34" charset="0"/>
              </a:rPr>
              <a:t>:</a:t>
            </a:r>
            <a:r>
              <a:rPr lang="vi-VN" sz="2400" b="1" dirty="0">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3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407498" y="1552575"/>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400" dirty="0"/>
          </a:p>
        </p:txBody>
      </p:sp>
      <p:grpSp>
        <p:nvGrpSpPr>
          <p:cNvPr id="14" name="组合 4">
            <a:extLst>
              <a:ext uri="{FF2B5EF4-FFF2-40B4-BE49-F238E27FC236}">
                <a16:creationId xmlns:a16="http://schemas.microsoft.com/office/drawing/2014/main"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1.</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3074" name="Picture 2" descr="Premium Vector | Tet holiday illustration">
            <a:extLst>
              <a:ext uri="{FF2B5EF4-FFF2-40B4-BE49-F238E27FC236}">
                <a16:creationId xmlns:a16="http://schemas.microsoft.com/office/drawing/2014/main"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400" dirty="0"/>
              <a:t> </a:t>
            </a:r>
            <a:r>
              <a:rPr lang="vi-VN" sz="2400" dirty="0"/>
              <a:t>tham gia các trò chơi dân gian,... Qua đó, học sinh biết trân trọng, tự hào về nguồn cội và có thêm động lực để cố</a:t>
            </a:r>
            <a:r>
              <a:rPr lang="en-US" sz="2400" dirty="0"/>
              <a:t> </a:t>
            </a:r>
            <a:r>
              <a:rPr lang="vi-VN" sz="2400" dirty="0"/>
              <a:t>gắng học tập tốt, góp phần xây dựng đất nước. </a:t>
            </a:r>
            <a:endParaRPr lang="en-US" sz="2400" dirty="0"/>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26355" y="17583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2.</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4098" name="Picture 2" descr="History of Vietnamese country's founders and Hung Kings' Anniversary">
            <a:extLst>
              <a:ext uri="{FF2B5EF4-FFF2-40B4-BE49-F238E27FC236}">
                <a16:creationId xmlns:a16="http://schemas.microsoft.com/office/drawing/2014/main" id="{B131B94E-44B4-382B-8562-C26AD26A4D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54925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5262798" y="1612978"/>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400" dirty="0" err="1"/>
              <a:t>đam</a:t>
            </a:r>
            <a:r>
              <a:rPr lang="vi-VN" sz="2400" dirty="0"/>
              <a:t> mê tìm tòi, nghiên cứu khoa học và đã từng đạt giải thưởng cao. </a:t>
            </a:r>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3.</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5" name="Picture 19">
            <a:extLst>
              <a:ext uri="{FF2B5EF4-FFF2-40B4-BE49-F238E27FC236}">
                <a16:creationId xmlns:a16="http://schemas.microsoft.com/office/drawing/2014/main" id="{CBA478C7-11CB-15AC-DFA2-60828497E35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0" y="2431238"/>
            <a:ext cx="5270873" cy="3617137"/>
          </a:xfrm>
          <a:prstGeom prst="rect">
            <a:avLst/>
          </a:prstGeom>
        </p:spPr>
      </p:pic>
    </p:spTree>
    <p:extLst>
      <p:ext uri="{BB962C8B-B14F-4D97-AF65-F5344CB8AC3E}">
        <p14:creationId xmlns:p14="http://schemas.microsoft.com/office/powerpoint/2010/main" val="226250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id="{D7B79844-58A4-CB6D-7B2D-71CA0C5B9F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id="{EB6F9FBE-D28D-9B8B-F7C6-96569954A02D}"/>
              </a:ext>
            </a:extLst>
          </p:cNvPr>
          <p:cNvSpPr txBox="1"/>
          <p:nvPr/>
        </p:nvSpPr>
        <p:spPr>
          <a:xfrm>
            <a:off x="1609724" y="952500"/>
            <a:ext cx="8220075" cy="1536767"/>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2800" dirty="0" err="1">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Bạn</a:t>
            </a:r>
            <a:r>
              <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 </a:t>
            </a:r>
            <a:r>
              <a:rPr lang="vi-VN"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hãy kể những việc làm của bản thân và những người xung quanh trong việc thể hiện lòng tự hào về truyền thống của dân tộc Việt Nam. </a:t>
            </a:r>
            <a:endPar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820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3B0E-200F-9CE9-ED95-DC4699752CE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B6619E8-FDE7-6ADE-4821-9596DDD22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17" y="265043"/>
            <a:ext cx="11145079" cy="6227831"/>
          </a:xfrm>
          <a:prstGeom prst="rect">
            <a:avLst/>
          </a:prstGeom>
        </p:spPr>
      </p:pic>
      <p:sp>
        <p:nvSpPr>
          <p:cNvPr id="5" name="TextBox 4">
            <a:extLst>
              <a:ext uri="{FF2B5EF4-FFF2-40B4-BE49-F238E27FC236}">
                <a16:creationId xmlns:a16="http://schemas.microsoft.com/office/drawing/2014/main" id="{ACB56621-F356-4F28-1ADA-F09A35451662}"/>
              </a:ext>
            </a:extLst>
          </p:cNvPr>
          <p:cNvSpPr txBox="1"/>
          <p:nvPr/>
        </p:nvSpPr>
        <p:spPr>
          <a:xfrm>
            <a:off x="1524002" y="1652653"/>
            <a:ext cx="8708618" cy="1323439"/>
          </a:xfrm>
          <a:prstGeom prst="rect">
            <a:avLst/>
          </a:prstGeom>
          <a:noFill/>
        </p:spPr>
        <p:txBody>
          <a:bodyPr wrap="square" rtlCol="0">
            <a:spAutoFit/>
          </a:bodyPr>
          <a:lstStyle/>
          <a:p>
            <a:r>
              <a:rPr lang="vi-VN" sz="4000">
                <a:effectLst/>
                <a:latin typeface="Times New Roman" panose="02020603050405020304" pitchFamily="18" charset="0"/>
                <a:ea typeface="Times New Roman" panose="02020603050405020304" pitchFamily="18" charset="0"/>
              </a:rPr>
              <a:t>+ Trân trọng,</a:t>
            </a:r>
            <a:r>
              <a:rPr lang="vi-VN" sz="4000" spc="-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hãnh diện và giữ gìn,</a:t>
            </a:r>
            <a:r>
              <a:rPr lang="vi-VN" sz="4000" spc="-30">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phát</a:t>
            </a:r>
            <a:r>
              <a:rPr lang="vi-VN" sz="4000" spc="-2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huy</a:t>
            </a:r>
            <a:r>
              <a:rPr lang="vi-VN" sz="4000" spc="-2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các</a:t>
            </a:r>
            <a:r>
              <a:rPr lang="vi-VN" sz="4000" spc="-2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giá</a:t>
            </a:r>
            <a:r>
              <a:rPr lang="vi-VN" sz="4000" spc="-40">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trị</a:t>
            </a:r>
            <a:r>
              <a:rPr lang="vi-VN" sz="4000" spc="-3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tốt</a:t>
            </a:r>
            <a:r>
              <a:rPr lang="vi-VN" sz="4000" spc="-25">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đẹp của truyền thống</a:t>
            </a:r>
            <a:r>
              <a:rPr lang="vi-VN" sz="1800">
                <a:effectLst/>
                <a:latin typeface="Times New Roman" panose="02020603050405020304" pitchFamily="18" charset="0"/>
                <a:ea typeface="Times New Roman" panose="02020603050405020304" pitchFamily="18" charset="0"/>
              </a:rPr>
              <a:t>.</a:t>
            </a:r>
            <a:endParaRPr lang="en-US"/>
          </a:p>
        </p:txBody>
      </p:sp>
      <p:sp>
        <p:nvSpPr>
          <p:cNvPr id="6" name="TextBox 5">
            <a:extLst>
              <a:ext uri="{FF2B5EF4-FFF2-40B4-BE49-F238E27FC236}">
                <a16:creationId xmlns:a16="http://schemas.microsoft.com/office/drawing/2014/main" id="{E0CA50DA-ED05-8311-F477-8374E98E80E3}"/>
              </a:ext>
            </a:extLst>
          </p:cNvPr>
          <p:cNvSpPr txBox="1"/>
          <p:nvPr/>
        </p:nvSpPr>
        <p:spPr>
          <a:xfrm>
            <a:off x="1470994" y="3204718"/>
            <a:ext cx="9342779" cy="3416320"/>
          </a:xfrm>
          <a:prstGeom prst="rect">
            <a:avLst/>
          </a:prstGeom>
          <a:noFill/>
        </p:spPr>
        <p:txBody>
          <a:bodyPr wrap="square" rtlCol="0">
            <a:spAutoFit/>
          </a:bodyPr>
          <a:lstStyle/>
          <a:p>
            <a:r>
              <a:rPr lang="vi-VN" sz="3600">
                <a:effectLst/>
                <a:latin typeface="Times New Roman" panose="02020603050405020304" pitchFamily="18" charset="0"/>
                <a:ea typeface="Times New Roman" panose="02020603050405020304" pitchFamily="18" charset="0"/>
              </a:rPr>
              <a:t>+ HS cần phải tìm hiểu, tôn trọng, giữ gìn và phát huy các truyền thống tốt đẹp, góp phần xây dựng nền văn hóa Việt Nam “tiên tiến, đậm đà bản sắc dân tộc”. Đồng thời, phê phán, lên án,</a:t>
            </a:r>
            <a:r>
              <a:rPr lang="vi-VN" sz="3600" spc="-3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ngăn</a:t>
            </a:r>
            <a:r>
              <a:rPr lang="vi-VN" sz="3600" spc="-2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chặn</a:t>
            </a:r>
            <a:r>
              <a:rPr lang="vi-VN" sz="3600" spc="-4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những</a:t>
            </a:r>
            <a:r>
              <a:rPr lang="vi-VN" sz="3600" spc="-2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hành</a:t>
            </a:r>
            <a:r>
              <a:rPr lang="vi-VN" sz="3600" spc="-4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vi</a:t>
            </a:r>
            <a:r>
              <a:rPr lang="vi-VN" sz="3600" spc="-4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làm tổn hại đến</a:t>
            </a:r>
            <a:r>
              <a:rPr lang="en-US" sz="3600">
                <a:effectLst/>
                <a:latin typeface="Times New Roman" panose="02020603050405020304" pitchFamily="18" charset="0"/>
                <a:ea typeface="Times New Roman" panose="02020603050405020304" pitchFamily="18" charset="0"/>
              </a:rPr>
              <a:t> truyền thống dân tộc.</a:t>
            </a:r>
            <a:endParaRPr lang="en-US" sz="3600"/>
          </a:p>
        </p:txBody>
      </p:sp>
      <p:sp>
        <p:nvSpPr>
          <p:cNvPr id="7" name="TextBox 6">
            <a:extLst>
              <a:ext uri="{FF2B5EF4-FFF2-40B4-BE49-F238E27FC236}">
                <a16:creationId xmlns:a16="http://schemas.microsoft.com/office/drawing/2014/main" id="{CD8F7DD0-6452-46D6-2795-6DC54F922619}"/>
              </a:ext>
            </a:extLst>
          </p:cNvPr>
          <p:cNvSpPr txBox="1"/>
          <p:nvPr/>
        </p:nvSpPr>
        <p:spPr>
          <a:xfrm>
            <a:off x="1290506" y="489297"/>
            <a:ext cx="8468139"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3. Những biểu hiện của lòng tự hào về truyền thống dân tộc</a:t>
            </a:r>
          </a:p>
        </p:txBody>
      </p:sp>
    </p:spTree>
    <p:extLst>
      <p:ext uri="{BB962C8B-B14F-4D97-AF65-F5344CB8AC3E}">
        <p14:creationId xmlns:p14="http://schemas.microsoft.com/office/powerpoint/2010/main" val="5880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5BD756-60DA-20A5-6213-F20192430532}"/>
              </a:ext>
            </a:extLst>
          </p:cNvPr>
          <p:cNvSpPr txBox="1"/>
          <p:nvPr/>
        </p:nvSpPr>
        <p:spPr>
          <a:xfrm>
            <a:off x="1432214" y="1274040"/>
            <a:ext cx="9512012"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sp>
        <p:nvSpPr>
          <p:cNvPr id="11" name="TextBox 10">
            <a:extLst>
              <a:ext uri="{FF2B5EF4-FFF2-40B4-BE49-F238E27FC236}">
                <a16:creationId xmlns:a16="http://schemas.microsoft.com/office/drawing/2014/main" id="{1FC0DB97-0965-AC51-54BB-7FAD398C501E}"/>
              </a:ext>
            </a:extLst>
          </p:cNvPr>
          <p:cNvSpPr txBox="1"/>
          <p:nvPr/>
        </p:nvSpPr>
        <p:spPr>
          <a:xfrm>
            <a:off x="1432213" y="3397686"/>
            <a:ext cx="10383550"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Tự hào về truyền thống của dân tộc được biểu hiện qua sự trân trọng, hãnh diện và giữ gìn, phát huy các giá trị tốt đẹp của truyền thống. </a:t>
            </a:r>
            <a:endParaRPr lang="en-US" sz="20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EA98F0E-2DA7-7057-CF6C-591114E3655B}"/>
              </a:ext>
            </a:extLst>
          </p:cNvPr>
          <p:cNvSpPr txBox="1"/>
          <p:nvPr/>
        </p:nvSpPr>
        <p:spPr>
          <a:xfrm>
            <a:off x="1432213" y="2287253"/>
            <a:ext cx="9369137"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pic>
        <p:nvPicPr>
          <p:cNvPr id="15" name="图片 11">
            <a:extLst>
              <a:ext uri="{FF2B5EF4-FFF2-40B4-BE49-F238E27FC236}">
                <a16:creationId xmlns:a16="http://schemas.microsoft.com/office/drawing/2014/main" id="{EFE837AB-E589-54F3-D72C-469CABE0C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6" name="图片 11">
            <a:extLst>
              <a:ext uri="{FF2B5EF4-FFF2-40B4-BE49-F238E27FC236}">
                <a16:creationId xmlns:a16="http://schemas.microsoft.com/office/drawing/2014/main" id="{0E9F90E7-D30B-2BCF-AD07-00A139E41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2374426"/>
            <a:ext cx="1055139" cy="760848"/>
          </a:xfrm>
          <a:prstGeom prst="rect">
            <a:avLst/>
          </a:prstGeom>
        </p:spPr>
      </p:pic>
      <p:pic>
        <p:nvPicPr>
          <p:cNvPr id="17" name="图片 11">
            <a:extLst>
              <a:ext uri="{FF2B5EF4-FFF2-40B4-BE49-F238E27FC236}">
                <a16:creationId xmlns:a16="http://schemas.microsoft.com/office/drawing/2014/main" id="{F5215BA7-B60F-8282-58DD-22F8E96D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pic>
        <p:nvPicPr>
          <p:cNvPr id="2" name="图片 11">
            <a:extLst>
              <a:ext uri="{FF2B5EF4-FFF2-40B4-BE49-F238E27FC236}">
                <a16:creationId xmlns:a16="http://schemas.microsoft.com/office/drawing/2014/main" id="{C854565E-816B-930A-9B48-E283803B4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4846108"/>
            <a:ext cx="1055139" cy="760848"/>
          </a:xfrm>
          <a:prstGeom prst="rect">
            <a:avLst/>
          </a:prstGeom>
        </p:spPr>
      </p:pic>
      <p:sp>
        <p:nvSpPr>
          <p:cNvPr id="3" name="TextBox 2">
            <a:extLst>
              <a:ext uri="{FF2B5EF4-FFF2-40B4-BE49-F238E27FC236}">
                <a16:creationId xmlns:a16="http://schemas.microsoft.com/office/drawing/2014/main" id="{A66B85B6-A8D1-D34A-EE9B-2EED72D2CFB9}"/>
              </a:ext>
            </a:extLst>
          </p:cNvPr>
          <p:cNvSpPr txBox="1"/>
          <p:nvPr/>
        </p:nvSpPr>
        <p:spPr>
          <a:xfrm>
            <a:off x="1432213" y="4751185"/>
            <a:ext cx="10383550" cy="1124090"/>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Học sinh cần tìm hiểu, tôn trọng, giữ gìn và phát huy các truyền thống tốt đẹp, góp phần xây dựng nền văn </a:t>
            </a:r>
            <a:r>
              <a:rPr lang="vi-VN" sz="2000" dirty="0" err="1">
                <a:ea typeface="Arial" panose="020B0604020202020204" pitchFamily="34" charset="0"/>
              </a:rPr>
              <a:t>hoá</a:t>
            </a:r>
            <a:r>
              <a:rPr lang="vi-VN" sz="2000" dirty="0">
                <a:ea typeface="Arial" panose="020B0604020202020204" pitchFamily="34" charset="0"/>
              </a:rPr>
              <a:t> Việt Nam “tiên tiến, đậm đà bản sắc dân tộc”.  Đồng thời, cần phải phê phán, lên án, ngăn chặn những hành vi làm tổn hại đến truyền thống dân tộc.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48815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randombar(horizontal)">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randombar(horizontal)">
                                      <p:cBhvr>
                                        <p:cTn id="34" dur="500"/>
                                        <p:tgtEl>
                                          <p:spTgt spid="13">
                                            <p:bg/>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9" dur="500"/>
                                        <p:tgtEl>
                                          <p:spTgt spid="13">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bg/>
                                          </p:spTgt>
                                        </p:tgtEl>
                                        <p:attrNameLst>
                                          <p:attrName>style.visibility</p:attrName>
                                        </p:attrNameLst>
                                      </p:cBhvr>
                                      <p:to>
                                        <p:strVal val="visible"/>
                                      </p:to>
                                    </p:set>
                                    <p:animEffect transition="in" filter="randombar(horizontal)">
                                      <p:cBhvr>
                                        <p:cTn id="42" dur="500"/>
                                        <p:tgtEl>
                                          <p:spTgt spid="11">
                                            <p:bg/>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
                                            <p:bg/>
                                          </p:spTgt>
                                        </p:tgtEl>
                                        <p:attrNameLst>
                                          <p:attrName>style.visibility</p:attrName>
                                        </p:attrNameLst>
                                      </p:cBhvr>
                                      <p:to>
                                        <p:strVal val="visible"/>
                                      </p:to>
                                    </p:set>
                                    <p:animEffect transition="in" filter="randombar(horizontal)">
                                      <p:cBhvr>
                                        <p:cTn id="56" dur="500"/>
                                        <p:tgtEl>
                                          <p:spTgt spid="3">
                                            <p:bg/>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6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P spid="13" grpId="0" build="p" animBg="1"/>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A8031C1E-C6A8-D9DA-8EAB-616D294D7C26}"/>
              </a:ext>
            </a:extLst>
          </p:cNvPr>
          <p:cNvPicPr>
            <a:picLocks noChangeAspect="1"/>
          </p:cNvPicPr>
          <p:nvPr/>
        </p:nvPicPr>
        <p:blipFill>
          <a:blip r:embed="rId8">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id="{E0196A30-323D-4063-8691-26AA4FF52EAE}"/>
              </a:ext>
            </a:extLst>
          </p:cNvPr>
          <p:cNvSpPr txBox="1"/>
          <p:nvPr/>
        </p:nvSpPr>
        <p:spPr>
          <a:xfrm>
            <a:off x="8471217" y="1460422"/>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3</a:t>
            </a:r>
          </a:p>
        </p:txBody>
      </p:sp>
      <p:pic>
        <p:nvPicPr>
          <p:cNvPr id="29"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id="{58B426A6-D4B4-AE70-F7C2-666AB6667B35}"/>
              </a:ext>
            </a:extLst>
          </p:cNvPr>
          <p:cNvSpPr txBox="1"/>
          <p:nvPr/>
        </p:nvSpPr>
        <p:spPr>
          <a:xfrm>
            <a:off x="226344" y="167663"/>
            <a:ext cx="3059782"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1</a:t>
            </a:r>
          </a:p>
        </p:txBody>
      </p:sp>
      <p:sp>
        <p:nvSpPr>
          <p:cNvPr id="8" name="TextBox 7">
            <a:extLst>
              <a:ext uri="{FF2B5EF4-FFF2-40B4-BE49-F238E27FC236}">
                <a16:creationId xmlns:a16="http://schemas.microsoft.com/office/drawing/2014/main" id="{C8AAAB9C-8450-C5AE-2C3A-10E0E3F5468F}"/>
              </a:ext>
            </a:extLst>
          </p:cNvPr>
          <p:cNvSpPr txBox="1"/>
          <p:nvPr/>
        </p:nvSpPr>
        <p:spPr>
          <a:xfrm>
            <a:off x="1971674" y="2101245"/>
            <a:ext cx="7915276" cy="2217082"/>
          </a:xfrm>
          <a:prstGeom prst="rect">
            <a:avLst/>
          </a:prstGeom>
          <a:noFill/>
        </p:spPr>
        <p:txBody>
          <a:bodyPr wrap="square">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hãy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tìm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ca </a:t>
            </a:r>
            <a:r>
              <a:rPr lang="en-US" sz="3200" b="1" dirty="0" err="1">
                <a:solidFill>
                  <a:schemeClr val="bg1"/>
                </a:solidFill>
                <a:latin typeface="Arial" panose="020B0604020202020204" pitchFamily="34" charset="0"/>
                <a:cs typeface="Arial" panose="020B0604020202020204" pitchFamily="34" charset="0"/>
              </a:rPr>
              <a:t>dao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nói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thích</a:t>
            </a:r>
            <a:r>
              <a:rPr lang="en-US" sz="3200" b="1" dirty="0">
                <a:solidFill>
                  <a:schemeClr val="bg1"/>
                </a:solidFill>
                <a:latin typeface="Arial" panose="020B0604020202020204" pitchFamily="34" charset="0"/>
                <a:cs typeface="Arial" panose="020B0604020202020204" pitchFamily="34" charset="0"/>
              </a:rPr>
              <a:t> ý </a:t>
            </a:r>
            <a:r>
              <a:rPr lang="en-US" sz="3200" b="1" dirty="0" err="1">
                <a:solidFill>
                  <a:schemeClr val="bg1"/>
                </a:solidFill>
                <a:latin typeface="Arial" panose="020B0604020202020204" pitchFamily="34" charset="0"/>
                <a:cs typeface="Arial" panose="020B0604020202020204" pitchFamily="34" charset="0"/>
              </a:rPr>
              <a:t>nghĩa</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42271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D18C15-900D-67F2-8AA1-4C4372B674D0}"/>
              </a:ext>
            </a:extLst>
          </p:cNvPr>
          <p:cNvSpPr txBox="1"/>
          <p:nvPr/>
        </p:nvSpPr>
        <p:spPr>
          <a:xfrm>
            <a:off x="543340" y="197346"/>
            <a:ext cx="10694505" cy="6463308"/>
          </a:xfrm>
          <a:prstGeom prst="rect">
            <a:avLst/>
          </a:prstGeom>
          <a:noFill/>
        </p:spPr>
        <p:txBody>
          <a:bodyPr wrap="square" rtlCol="0">
            <a:spAutoFit/>
          </a:bodyPr>
          <a:lstStyle/>
          <a:p>
            <a:pPr marL="742950" marR="97155" lvl="1" indent="-285750">
              <a:spcAft>
                <a:spcPts val="0"/>
              </a:spcAft>
              <a:buSzPts val="1400"/>
              <a:buFont typeface="Times New Roman" panose="02020603050405020304" pitchFamily="18" charset="0"/>
              <a:buChar char="-"/>
              <a:tabLst>
                <a:tab pos="200025" algn="l"/>
              </a:tabLst>
            </a:pPr>
            <a:r>
              <a:rPr lang="en-US" sz="3600" b="1" spc="0">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Câu</a:t>
            </a:r>
            <a:r>
              <a:rPr lang="vi-VN" sz="3600" b="1" spc="200">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ca</a:t>
            </a:r>
            <a:r>
              <a:rPr lang="vi-VN" sz="3600" b="1" spc="200">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dao:</a:t>
            </a:r>
            <a:r>
              <a:rPr lang="vi-VN" sz="3600" b="1" spc="-5">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“Ăn</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quả</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nhớ</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kẻ</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trồng</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cây/</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Ăn</a:t>
            </a:r>
            <a:r>
              <a:rPr lang="vi-VN" sz="3600" spc="20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khoai nhớ kẻ cho dây mà trồng”.</a:t>
            </a:r>
            <a:endParaRPr lang="en-US" sz="2800" spc="0">
              <a:effectLst/>
              <a:latin typeface="Times New Roman" panose="02020603050405020304" pitchFamily="18" charset="0"/>
              <a:ea typeface="Times New Roman" panose="02020603050405020304" pitchFamily="18" charset="0"/>
            </a:endParaRPr>
          </a:p>
          <a:p>
            <a:pPr marL="97155" marR="92075" algn="just">
              <a:spcAft>
                <a:spcPts val="0"/>
              </a:spcAft>
            </a:pPr>
            <a:r>
              <a:rPr lang="vi-VN" sz="3600">
                <a:effectLst/>
                <a:latin typeface="Times New Roman" panose="02020603050405020304" pitchFamily="18" charset="0"/>
                <a:ea typeface="Times New Roman" panose="02020603050405020304" pitchFamily="18" charset="0"/>
              </a:rPr>
              <a:t>=&gt;</a:t>
            </a:r>
            <a:r>
              <a:rPr lang="vi-VN" sz="3600" spc="-20">
                <a:effectLst/>
                <a:latin typeface="Times New Roman" panose="02020603050405020304" pitchFamily="18" charset="0"/>
                <a:ea typeface="Times New Roman" panose="02020603050405020304" pitchFamily="18" charset="0"/>
              </a:rPr>
              <a:t> </a:t>
            </a:r>
            <a:r>
              <a:rPr lang="vi-VN" sz="3600" i="1">
                <a:effectLst/>
                <a:latin typeface="Times New Roman" panose="02020603050405020304" pitchFamily="18" charset="0"/>
                <a:ea typeface="Times New Roman" panose="02020603050405020304" pitchFamily="18" charset="0"/>
              </a:rPr>
              <a:t>Ý nghĩa:</a:t>
            </a:r>
            <a:r>
              <a:rPr lang="vi-VN" sz="3600" i="1" spc="-1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phản ánh về truyền thống uống nước nhớ nguồn</a:t>
            </a:r>
            <a:r>
              <a:rPr lang="vi-VN" sz="3600" spc="-1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của</a:t>
            </a:r>
            <a:r>
              <a:rPr lang="vi-VN" sz="3600" spc="-1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dân</a:t>
            </a:r>
            <a:r>
              <a:rPr lang="vi-VN" sz="3600" spc="-1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tộc</a:t>
            </a:r>
            <a:r>
              <a:rPr lang="vi-VN" sz="3600" spc="-1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Việt</a:t>
            </a:r>
            <a:r>
              <a:rPr lang="vi-VN" sz="3600" spc="-1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Nam.</a:t>
            </a:r>
            <a:r>
              <a:rPr lang="vi-VN" sz="3600" spc="-1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Câu</a:t>
            </a:r>
            <a:r>
              <a:rPr lang="vi-VN" sz="3600" spc="-1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ca</a:t>
            </a:r>
            <a:r>
              <a:rPr lang="vi-VN" sz="3600" spc="-2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dao</a:t>
            </a:r>
            <a:r>
              <a:rPr lang="vi-VN" sz="3600" spc="-2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muốn</a:t>
            </a:r>
            <a:r>
              <a:rPr lang="vi-VN" sz="3600" spc="-1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khuyên chúng ta: cần trân trọng, biết ơn thế hệ đi trước -</a:t>
            </a:r>
            <a:r>
              <a:rPr lang="vi-VN" sz="3600" spc="200">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những người đã lao động vất vả, tạo ra thành quả để chúng ta được thụ hưởng.</a:t>
            </a:r>
            <a:endParaRPr lang="en-US" sz="2800">
              <a:effectLst/>
              <a:latin typeface="Times New Roman" panose="02020603050405020304" pitchFamily="18" charset="0"/>
              <a:ea typeface="Times New Roman" panose="02020603050405020304" pitchFamily="18" charset="0"/>
            </a:endParaRPr>
          </a:p>
          <a:p>
            <a:pPr marL="742950" marR="96520" lvl="1" indent="-285750">
              <a:spcAft>
                <a:spcPts val="0"/>
              </a:spcAft>
              <a:buSzPts val="1400"/>
              <a:buFont typeface="Times New Roman" panose="02020603050405020304" pitchFamily="18" charset="0"/>
              <a:buChar char="-"/>
              <a:tabLst>
                <a:tab pos="200025" algn="l"/>
              </a:tabLst>
            </a:pPr>
            <a:r>
              <a:rPr lang="en-US" sz="3600" b="1" spc="0">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Câu</a:t>
            </a:r>
            <a:r>
              <a:rPr lang="vi-VN" sz="3600" b="1" spc="180">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ca</a:t>
            </a:r>
            <a:r>
              <a:rPr lang="vi-VN" sz="3600" b="1" spc="195">
                <a:effectLst/>
                <a:latin typeface="Times New Roman" panose="02020603050405020304" pitchFamily="18" charset="0"/>
                <a:ea typeface="Times New Roman" panose="02020603050405020304" pitchFamily="18" charset="0"/>
              </a:rPr>
              <a:t> </a:t>
            </a:r>
            <a:r>
              <a:rPr lang="vi-VN" sz="3600" b="1" spc="0">
                <a:effectLst/>
                <a:latin typeface="Times New Roman" panose="02020603050405020304" pitchFamily="18" charset="0"/>
                <a:ea typeface="Times New Roman" panose="02020603050405020304" pitchFamily="18" charset="0"/>
              </a:rPr>
              <a:t>dao:</a:t>
            </a:r>
            <a:r>
              <a:rPr lang="vi-VN" sz="3600" b="1" spc="-5">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“Một</a:t>
            </a:r>
            <a:r>
              <a:rPr lang="vi-VN" sz="3600" spc="18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cây</a:t>
            </a:r>
            <a:r>
              <a:rPr lang="vi-VN" sz="3600" spc="185">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làm</a:t>
            </a:r>
            <a:r>
              <a:rPr lang="vi-VN" sz="3600" spc="19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chẳng</a:t>
            </a:r>
            <a:r>
              <a:rPr lang="vi-VN" sz="3600" spc="195">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nên</a:t>
            </a:r>
            <a:r>
              <a:rPr lang="vi-VN" sz="3600" spc="18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non/</a:t>
            </a:r>
            <a:r>
              <a:rPr lang="vi-VN" sz="3600" spc="195">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Ba</a:t>
            </a:r>
            <a:r>
              <a:rPr lang="vi-VN" sz="3600" spc="190">
                <a:effectLst/>
                <a:latin typeface="Times New Roman" panose="02020603050405020304" pitchFamily="18" charset="0"/>
                <a:ea typeface="Times New Roman" panose="02020603050405020304" pitchFamily="18" charset="0"/>
              </a:rPr>
              <a:t> </a:t>
            </a:r>
            <a:r>
              <a:rPr lang="vi-VN" sz="3600" spc="0">
                <a:effectLst/>
                <a:latin typeface="Times New Roman" panose="02020603050405020304" pitchFamily="18" charset="0"/>
                <a:ea typeface="Times New Roman" panose="02020603050405020304" pitchFamily="18" charset="0"/>
              </a:rPr>
              <a:t>cây chụm lại nên hòn núi cao”</a:t>
            </a:r>
            <a:endParaRPr lang="en-US" sz="2800" spc="0">
              <a:effectLst/>
              <a:latin typeface="Times New Roman" panose="02020603050405020304" pitchFamily="18" charset="0"/>
              <a:ea typeface="Times New Roman" panose="02020603050405020304" pitchFamily="18" charset="0"/>
            </a:endParaRPr>
          </a:p>
          <a:p>
            <a:pPr marL="97155"/>
            <a:r>
              <a:rPr lang="vi-VN" sz="3600">
                <a:effectLst/>
                <a:latin typeface="Times New Roman" panose="02020603050405020304" pitchFamily="18" charset="0"/>
                <a:ea typeface="Times New Roman" panose="02020603050405020304" pitchFamily="18" charset="0"/>
              </a:rPr>
              <a:t>=&gt;</a:t>
            </a:r>
            <a:r>
              <a:rPr lang="vi-VN" sz="3600" spc="-20">
                <a:effectLst/>
                <a:latin typeface="Times New Roman" panose="02020603050405020304" pitchFamily="18" charset="0"/>
                <a:ea typeface="Times New Roman" panose="02020603050405020304" pitchFamily="18" charset="0"/>
              </a:rPr>
              <a:t> </a:t>
            </a:r>
            <a:r>
              <a:rPr lang="vi-VN" sz="3600" i="1">
                <a:effectLst/>
                <a:latin typeface="Times New Roman" panose="02020603050405020304" pitchFamily="18" charset="0"/>
                <a:ea typeface="Times New Roman" panose="02020603050405020304" pitchFamily="18" charset="0"/>
              </a:rPr>
              <a:t>Ý nghĩa:</a:t>
            </a:r>
            <a:r>
              <a:rPr lang="vi-VN" sz="3600" i="1" spc="-15">
                <a:effectLst/>
                <a:latin typeface="Times New Roman" panose="02020603050405020304" pitchFamily="18" charset="0"/>
                <a:ea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rPr>
              <a:t>đề cao vai trò của sự đoàn kết trong cuộc </a:t>
            </a:r>
            <a:r>
              <a:rPr lang="vi-VN" sz="3600" spc="-20">
                <a:effectLst/>
                <a:latin typeface="Times New Roman" panose="02020603050405020304" pitchFamily="18" charset="0"/>
                <a:ea typeface="Times New Roman" panose="02020603050405020304" pitchFamily="18" charset="0"/>
              </a:rPr>
              <a:t>sống.</a:t>
            </a:r>
            <a:endParaRPr lang="en-US" sz="2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7046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EFA7CEE5-9ADB-E1A1-63CF-C98F598F2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2" y="117777"/>
            <a:ext cx="11030456" cy="6646859"/>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09087" y="-144703"/>
            <a:ext cx="1180833" cy="2969966"/>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0419087" y="-103547"/>
            <a:ext cx="1713800" cy="1885952"/>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a:extLst>
              <a:ext uri="{28A0092B-C50C-407E-A947-70E740481C1C}">
                <a14:useLocalDpi xmlns:a14="http://schemas.microsoft.com/office/drawing/2010/main" val="0"/>
              </a:ext>
            </a:extLst>
          </a:blip>
          <a:srcRect l="34388" t="40698" r="16230" b="32080"/>
          <a:stretch/>
        </p:blipFill>
        <p:spPr>
          <a:xfrm rot="20605818">
            <a:off x="10273375" y="5497006"/>
            <a:ext cx="1811909" cy="1331751"/>
          </a:xfrm>
          <a:prstGeom prst="rect">
            <a:avLst/>
          </a:prstGeom>
        </p:spPr>
      </p:pic>
      <p:sp>
        <p:nvSpPr>
          <p:cNvPr id="26" name="TextBox 25">
            <a:extLst>
              <a:ext uri="{FF2B5EF4-FFF2-40B4-BE49-F238E27FC236}">
                <a16:creationId xmlns:a16="http://schemas.microsoft.com/office/drawing/2014/main" id="{D59AD5F4-6EB5-B1FC-EC56-633D7F11A641}"/>
              </a:ext>
            </a:extLst>
          </p:cNvPr>
          <p:cNvSpPr txBox="1"/>
          <p:nvPr/>
        </p:nvSpPr>
        <p:spPr>
          <a:xfrm rot="21421893">
            <a:off x="943934" y="2160118"/>
            <a:ext cx="4730793" cy="3266985"/>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Nêu được một số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Nhận biết được giá trị của các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Kể được một số biểu hiện của lòng tự hào về truyền thống của  dân tộc Việt Nam. </a:t>
            </a:r>
          </a:p>
        </p:txBody>
      </p:sp>
      <p:sp>
        <p:nvSpPr>
          <p:cNvPr id="27" name="TextBox 26">
            <a:extLst>
              <a:ext uri="{FF2B5EF4-FFF2-40B4-BE49-F238E27FC236}">
                <a16:creationId xmlns:a16="http://schemas.microsoft.com/office/drawing/2014/main" id="{1F55CA9D-2B6B-0057-A002-C0E40090CBC8}"/>
              </a:ext>
            </a:extLst>
          </p:cNvPr>
          <p:cNvSpPr txBox="1"/>
          <p:nvPr/>
        </p:nvSpPr>
        <p:spPr>
          <a:xfrm rot="21368172">
            <a:off x="3422074" y="853669"/>
            <a:ext cx="4681057"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FF435B"/>
                </a:solidFill>
                <a:latin typeface="SVN-Revolution" panose="02040603050506020204" pitchFamily="18" charset="0"/>
              </a:rPr>
              <a:t>Mục</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tiêu</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bài</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học</a:t>
            </a:r>
            <a:endParaRPr lang="en-US" sz="3200" dirty="0">
              <a:solidFill>
                <a:srgbClr val="FF435B"/>
              </a:solidFill>
              <a:latin typeface="SVN-Revolution" panose="02040603050506020204" pitchFamily="18" charset="0"/>
            </a:endParaRPr>
          </a:p>
        </p:txBody>
      </p:sp>
      <p:sp>
        <p:nvSpPr>
          <p:cNvPr id="31" name="TextBox 30">
            <a:extLst>
              <a:ext uri="{FF2B5EF4-FFF2-40B4-BE49-F238E27FC236}">
                <a16:creationId xmlns:a16="http://schemas.microsoft.com/office/drawing/2014/main" id="{7948385B-9095-C645-B782-DE9517ECD5AB}"/>
              </a:ext>
            </a:extLst>
          </p:cNvPr>
          <p:cNvSpPr txBox="1"/>
          <p:nvPr/>
        </p:nvSpPr>
        <p:spPr>
          <a:xfrm rot="21406216">
            <a:off x="6713797" y="1749250"/>
            <a:ext cx="4505325" cy="3736600"/>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Đánh giá được hành vi, việc làm của bản thân và những người xung  quanh trong việc thể hiện lòng tự hào về truyền thống của dân tộc  Việt Nam. </a:t>
            </a:r>
          </a:p>
          <a:p>
            <a:pPr marL="28575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Thực hiện được những việc làm cụ thể để giữ gìn, phát huy truyền thống  của dân tộc. </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14:presetBounceEnd="60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0000">
                                          <p:cBhvr additive="base">
                                            <p:cTn id="20"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F8E76-743B-88B6-AC70-6A5E8850ED24}"/>
              </a:ext>
            </a:extLst>
          </p:cNvPr>
          <p:cNvSpPr txBox="1"/>
          <p:nvPr/>
        </p:nvSpPr>
        <p:spPr>
          <a:xfrm>
            <a:off x="518614" y="1033669"/>
            <a:ext cx="11395881" cy="5724644"/>
          </a:xfrm>
          <a:prstGeom prst="rect">
            <a:avLst/>
          </a:prstGeom>
          <a:noFill/>
        </p:spPr>
        <p:txBody>
          <a:bodyPr wrap="square" rtlCol="0">
            <a:spAutoFit/>
          </a:bodyPr>
          <a:lstStyle/>
          <a:p>
            <a:pPr marL="342900" marR="95885" lvl="0" indent="-342900" algn="just">
              <a:lnSpc>
                <a:spcPct val="100000"/>
              </a:lnSpc>
              <a:spcAft>
                <a:spcPts val="0"/>
              </a:spcAft>
              <a:buSzPts val="1400"/>
              <a:buFont typeface="Times New Roman" panose="02020603050405020304" pitchFamily="18" charset="0"/>
              <a:buChar char="-"/>
              <a:tabLst>
                <a:tab pos="200025" algn="l"/>
              </a:tabLst>
            </a:pPr>
            <a:r>
              <a:rPr lang="en-US" sz="4400" b="1" spc="0">
                <a:effectLst/>
                <a:latin typeface="Times New Roman" panose="02020603050405020304" pitchFamily="18" charset="0"/>
                <a:ea typeface="Times New Roman" panose="02020603050405020304" pitchFamily="18" charset="0"/>
              </a:rPr>
              <a:t>- </a:t>
            </a:r>
            <a:r>
              <a:rPr lang="vi-VN" sz="4400" b="1" spc="0">
                <a:effectLst/>
                <a:latin typeface="Times New Roman" panose="02020603050405020304" pitchFamily="18" charset="0"/>
                <a:ea typeface="Times New Roman" panose="02020603050405020304" pitchFamily="18" charset="0"/>
              </a:rPr>
              <a:t>Câu tục ngữ:</a:t>
            </a:r>
            <a:r>
              <a:rPr lang="vi-VN" sz="4400" b="1" spc="-5">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“Một chữ là thầy, nửa chữ cũng là </a:t>
            </a:r>
            <a:r>
              <a:rPr lang="vi-VN" sz="4400" spc="-20">
                <a:effectLst/>
                <a:latin typeface="Times New Roman" panose="02020603050405020304" pitchFamily="18" charset="0"/>
                <a:ea typeface="Times New Roman" panose="02020603050405020304" pitchFamily="18" charset="0"/>
              </a:rPr>
              <a:t>thầy”</a:t>
            </a:r>
            <a:endParaRPr lang="en-US" sz="4400" spc="0">
              <a:effectLst/>
              <a:latin typeface="Times New Roman" panose="02020603050405020304" pitchFamily="18" charset="0"/>
              <a:ea typeface="Times New Roman" panose="02020603050405020304" pitchFamily="18" charset="0"/>
            </a:endParaRPr>
          </a:p>
          <a:p>
            <a:pPr marL="668655" marR="97155" indent="-571500" algn="just">
              <a:spcAft>
                <a:spcPts val="0"/>
              </a:spcAft>
              <a:buFont typeface="Symbol" panose="05050102010706020507" pitchFamily="18" charset="2"/>
              <a:buChar char="Þ"/>
            </a:pPr>
            <a:r>
              <a:rPr lang="vi-VN" sz="4400" i="1">
                <a:effectLst/>
                <a:latin typeface="Times New Roman" panose="02020603050405020304" pitchFamily="18" charset="0"/>
                <a:ea typeface="Times New Roman" panose="02020603050405020304" pitchFamily="18" charset="0"/>
              </a:rPr>
              <a:t>Ý nghĩa:</a:t>
            </a:r>
            <a:r>
              <a:rPr lang="vi-VN" sz="4400" i="1" spc="-1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khuyên con người cần kính trọng, biết ơn công lao dạy dỗ của thầy cô</a:t>
            </a:r>
            <a:endParaRPr lang="en-US" sz="4400">
              <a:effectLst/>
              <a:latin typeface="Times New Roman" panose="02020603050405020304" pitchFamily="18" charset="0"/>
              <a:ea typeface="Times New Roman" panose="02020603050405020304" pitchFamily="18" charset="0"/>
            </a:endParaRPr>
          </a:p>
          <a:p>
            <a:pPr marL="97155" marR="97155" algn="just">
              <a:spcAft>
                <a:spcPts val="0"/>
              </a:spcAft>
            </a:pPr>
            <a:endParaRPr lang="en-US" sz="4400">
              <a:effectLst/>
              <a:latin typeface="Times New Roman" panose="02020603050405020304" pitchFamily="18" charset="0"/>
              <a:ea typeface="Times New Roman" panose="02020603050405020304" pitchFamily="18" charset="0"/>
            </a:endParaRPr>
          </a:p>
          <a:p>
            <a:pPr marL="342900" lvl="0" indent="-342900" algn="just">
              <a:lnSpc>
                <a:spcPts val="1605"/>
              </a:lnSpc>
              <a:buSzPts val="1400"/>
              <a:buFont typeface="Times New Roman" panose="02020603050405020304" pitchFamily="18" charset="0"/>
              <a:buChar char="-"/>
              <a:tabLst>
                <a:tab pos="200025" algn="l"/>
              </a:tabLst>
            </a:pPr>
            <a:endParaRPr lang="en-US" sz="4400" b="1" spc="0">
              <a:effectLst/>
              <a:latin typeface="Times New Roman" panose="02020603050405020304" pitchFamily="18" charset="0"/>
              <a:ea typeface="Times New Roman" panose="02020603050405020304" pitchFamily="18" charset="0"/>
            </a:endParaRPr>
          </a:p>
          <a:p>
            <a:pPr lvl="0" algn="just">
              <a:lnSpc>
                <a:spcPts val="1605"/>
              </a:lnSpc>
              <a:buSzPts val="1400"/>
              <a:tabLst>
                <a:tab pos="200025" algn="l"/>
              </a:tabLst>
            </a:pPr>
            <a:r>
              <a:rPr lang="en-US" sz="4400" b="1" spc="0">
                <a:effectLst/>
                <a:latin typeface="Times New Roman" panose="02020603050405020304" pitchFamily="18" charset="0"/>
                <a:ea typeface="Times New Roman" panose="02020603050405020304" pitchFamily="18" charset="0"/>
              </a:rPr>
              <a:t>- </a:t>
            </a:r>
            <a:r>
              <a:rPr lang="vi-VN" sz="4400" b="1" spc="0">
                <a:effectLst/>
                <a:latin typeface="Times New Roman" panose="02020603050405020304" pitchFamily="18" charset="0"/>
                <a:ea typeface="Times New Roman" panose="02020603050405020304" pitchFamily="18" charset="0"/>
              </a:rPr>
              <a:t>Câu</a:t>
            </a:r>
            <a:r>
              <a:rPr lang="vi-VN" sz="4400" b="1" spc="-15">
                <a:effectLst/>
                <a:latin typeface="Times New Roman" panose="02020603050405020304" pitchFamily="18" charset="0"/>
                <a:ea typeface="Times New Roman" panose="02020603050405020304" pitchFamily="18" charset="0"/>
              </a:rPr>
              <a:t> </a:t>
            </a:r>
            <a:r>
              <a:rPr lang="vi-VN" sz="4400" b="1" spc="0">
                <a:effectLst/>
                <a:latin typeface="Times New Roman" panose="02020603050405020304" pitchFamily="18" charset="0"/>
                <a:ea typeface="Times New Roman" panose="02020603050405020304" pitchFamily="18" charset="0"/>
              </a:rPr>
              <a:t>tục</a:t>
            </a:r>
            <a:r>
              <a:rPr lang="vi-VN" sz="4400" b="1" spc="-10">
                <a:effectLst/>
                <a:latin typeface="Times New Roman" panose="02020603050405020304" pitchFamily="18" charset="0"/>
                <a:ea typeface="Times New Roman" panose="02020603050405020304" pitchFamily="18" charset="0"/>
              </a:rPr>
              <a:t> </a:t>
            </a:r>
            <a:r>
              <a:rPr lang="vi-VN" sz="4400" b="1" spc="0">
                <a:effectLst/>
                <a:latin typeface="Times New Roman" panose="02020603050405020304" pitchFamily="18" charset="0"/>
                <a:ea typeface="Times New Roman" panose="02020603050405020304" pitchFamily="18" charset="0"/>
              </a:rPr>
              <a:t>ngữ:</a:t>
            </a:r>
            <a:r>
              <a:rPr lang="vi-VN" sz="4400" b="1" spc="-15">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“Giặc</a:t>
            </a:r>
            <a:r>
              <a:rPr lang="vi-VN" sz="4400" spc="-20">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đến</a:t>
            </a:r>
            <a:r>
              <a:rPr lang="vi-VN" sz="4400" spc="-20">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nhà</a:t>
            </a:r>
            <a:r>
              <a:rPr lang="vi-VN" sz="4400" spc="-15">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đàn</a:t>
            </a:r>
            <a:r>
              <a:rPr lang="vi-VN" sz="4400" spc="-25">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bà</a:t>
            </a:r>
            <a:r>
              <a:rPr lang="vi-VN" sz="4400" spc="-10">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cũng</a:t>
            </a:r>
            <a:r>
              <a:rPr lang="vi-VN" sz="4400" spc="-25">
                <a:effectLst/>
                <a:latin typeface="Times New Roman" panose="02020603050405020304" pitchFamily="18" charset="0"/>
                <a:ea typeface="Times New Roman" panose="02020603050405020304" pitchFamily="18" charset="0"/>
              </a:rPr>
              <a:t> </a:t>
            </a:r>
            <a:endParaRPr lang="en-US" sz="4400" spc="-25">
              <a:effectLst/>
              <a:latin typeface="Times New Roman" panose="02020603050405020304" pitchFamily="18" charset="0"/>
              <a:ea typeface="Times New Roman" panose="02020603050405020304" pitchFamily="18" charset="0"/>
            </a:endParaRPr>
          </a:p>
          <a:p>
            <a:pPr marL="342900" lvl="0" indent="-342900" algn="just">
              <a:lnSpc>
                <a:spcPts val="1605"/>
              </a:lnSpc>
              <a:buSzPts val="1400"/>
              <a:buFont typeface="Times New Roman" panose="02020603050405020304" pitchFamily="18" charset="0"/>
              <a:buChar char="-"/>
              <a:tabLst>
                <a:tab pos="200025" algn="l"/>
              </a:tabLst>
            </a:pPr>
            <a:r>
              <a:rPr lang="vi-VN" sz="4400" spc="-10">
                <a:effectLst/>
                <a:latin typeface="Times New Roman" panose="02020603050405020304" pitchFamily="18" charset="0"/>
                <a:ea typeface="Times New Roman" panose="02020603050405020304" pitchFamily="18" charset="0"/>
              </a:rPr>
              <a:t>đánh”</a:t>
            </a:r>
            <a:endParaRPr lang="en-US" sz="4400" spc="0">
              <a:effectLst/>
              <a:latin typeface="Times New Roman" panose="02020603050405020304" pitchFamily="18" charset="0"/>
              <a:ea typeface="Times New Roman" panose="02020603050405020304" pitchFamily="18" charset="0"/>
            </a:endParaRPr>
          </a:p>
          <a:p>
            <a:pPr marL="97155"/>
            <a:r>
              <a:rPr lang="vi-VN" sz="4400">
                <a:effectLst/>
                <a:latin typeface="Times New Roman" panose="02020603050405020304" pitchFamily="18" charset="0"/>
                <a:ea typeface="Times New Roman" panose="02020603050405020304" pitchFamily="18" charset="0"/>
              </a:rPr>
              <a:t>=&gt;</a:t>
            </a:r>
            <a:r>
              <a:rPr lang="vi-VN" sz="4400" spc="-20">
                <a:effectLst/>
                <a:latin typeface="Times New Roman" panose="02020603050405020304" pitchFamily="18" charset="0"/>
                <a:ea typeface="Times New Roman" panose="02020603050405020304" pitchFamily="18" charset="0"/>
              </a:rPr>
              <a:t> </a:t>
            </a:r>
            <a:r>
              <a:rPr lang="vi-VN" sz="4400" i="1">
                <a:effectLst/>
                <a:latin typeface="Times New Roman" panose="02020603050405020304" pitchFamily="18" charset="0"/>
                <a:ea typeface="Times New Roman" panose="02020603050405020304" pitchFamily="18" charset="0"/>
              </a:rPr>
              <a:t>Ý nghĩa:</a:t>
            </a:r>
            <a:r>
              <a:rPr lang="vi-VN" sz="4400" i="1" spc="-10">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Ca ngợi tinh thần yêu nước, bất khuất đấu tranh chống giặc ngoại xâm.</a:t>
            </a:r>
            <a:endParaRPr lang="en-US" sz="44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5491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circle(in)">
                                      <p:cBhvr>
                                        <p:cTn id="13" dur="2000"/>
                                        <p:tgtEl>
                                          <p:spTgt spid="2">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circle(in)">
                                      <p:cBhvr>
                                        <p:cTn id="16" dur="2000"/>
                                        <p:tgtEl>
                                          <p:spTgt spid="2">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circle(in)">
                                      <p:cBhvr>
                                        <p:cTn id="19"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19F77-7D72-6374-1962-AD87BC82ABFE}"/>
              </a:ext>
            </a:extLst>
          </p:cNvPr>
          <p:cNvSpPr txBox="1"/>
          <p:nvPr/>
        </p:nvSpPr>
        <p:spPr>
          <a:xfrm>
            <a:off x="239118" y="770870"/>
            <a:ext cx="7492181" cy="2343655"/>
          </a:xfrm>
          <a:prstGeom prst="rect">
            <a:avLst/>
          </a:prstGeom>
          <a:solidFill>
            <a:srgbClr val="FFF8DB"/>
          </a:solidFill>
        </p:spPr>
        <p:txBody>
          <a:bodyPr wrap="square">
            <a:spAutoFit/>
          </a:bodyPr>
          <a:lstStyle/>
          <a:p>
            <a:pPr algn="just">
              <a:lnSpc>
                <a:spcPct val="150000"/>
              </a:lnSpc>
            </a:pPr>
            <a:r>
              <a:rPr lang="vi-VN" sz="2000" b="1" dirty="0">
                <a:latin typeface="Arial" panose="020B0604020202020204" pitchFamily="34" charset="0"/>
                <a:cs typeface="Arial" panose="020B0604020202020204" pitchFamily="34" charset="0"/>
              </a:rPr>
              <a:t>Em hãy đọc nhận 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8 </a:t>
            </a:r>
            <a:r>
              <a:rPr lang="vi-VN" sz="2000" b="1" dirty="0">
                <a:latin typeface="Arial" panose="020B0604020202020204" pitchFamily="34" charset="0"/>
                <a:cs typeface="Arial" panose="020B0604020202020204" pitchFamily="34" charset="0"/>
              </a:rPr>
              <a:t>và thực hiện yêu cầu</a:t>
            </a:r>
            <a:r>
              <a:rPr lang="en-US" sz="2000" b="1" dirty="0">
                <a:latin typeface="Arial" panose="020B0604020202020204" pitchFamily="34" charset="0"/>
                <a:cs typeface="Arial" panose="020B0604020202020204" pitchFamily="34" charset="0"/>
              </a:rPr>
              <a:t>:</a:t>
            </a:r>
          </a:p>
          <a:p>
            <a:pPr algn="just">
              <a:lnSpc>
                <a:spcPct val="150000"/>
              </a:lnSpc>
            </a:pPr>
            <a:r>
              <a:rPr lang="vi-VN" sz="2000" b="1" dirty="0">
                <a:solidFill>
                  <a:srgbClr val="0070C0"/>
                </a:solidFill>
                <a:latin typeface="Arial" panose="020B0604020202020204" pitchFamily="34" charset="0"/>
                <a:cs typeface="Arial" panose="020B0604020202020204" pitchFamily="34" charset="0"/>
              </a:rPr>
              <a:t>– Em hãy trình bày giá trị của các truyền thống dân tộc Việt Nam được thể hiện trong đại dịch </a:t>
            </a:r>
            <a:r>
              <a:rPr lang="vi-VN" sz="2000" b="1" dirty="0" err="1">
                <a:solidFill>
                  <a:srgbClr val="0070C0"/>
                </a:solidFill>
                <a:latin typeface="Arial" panose="020B0604020202020204" pitchFamily="34" charset="0"/>
                <a:cs typeface="Arial" panose="020B0604020202020204" pitchFamily="34" charset="0"/>
              </a:rPr>
              <a:t>Covid</a:t>
            </a:r>
            <a:r>
              <a:rPr lang="vi-VN" sz="2000" b="1" dirty="0">
                <a:solidFill>
                  <a:srgbClr val="0070C0"/>
                </a:solidFill>
                <a:latin typeface="Arial" panose="020B0604020202020204" pitchFamily="34" charset="0"/>
                <a:cs typeface="Arial" panose="020B0604020202020204" pitchFamily="34" charset="0"/>
              </a:rPr>
              <a:t> – 19. </a:t>
            </a:r>
          </a:p>
          <a:p>
            <a:pPr algn="just">
              <a:lnSpc>
                <a:spcPct val="150000"/>
              </a:lnSpc>
            </a:pPr>
            <a:r>
              <a:rPr lang="vi-VN" sz="2000" b="1" dirty="0">
                <a:solidFill>
                  <a:srgbClr val="7030A0"/>
                </a:solidFill>
                <a:latin typeface="Arial" panose="020B0604020202020204" pitchFamily="34" charset="0"/>
                <a:cs typeface="Arial" panose="020B0604020202020204" pitchFamily="34"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id="{A6BCAF23-094A-0B7C-E5BD-B428FAFAEB74}"/>
              </a:ext>
            </a:extLst>
          </p:cNvPr>
          <p:cNvSpPr txBox="1"/>
          <p:nvPr/>
        </p:nvSpPr>
        <p:spPr>
          <a:xfrm>
            <a:off x="239118" y="247650"/>
            <a:ext cx="3812997"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2</a:t>
            </a:r>
          </a:p>
        </p:txBody>
      </p:sp>
      <p:pic>
        <p:nvPicPr>
          <p:cNvPr id="3" name="Picture 2">
            <a:extLst>
              <a:ext uri="{FF2B5EF4-FFF2-40B4-BE49-F238E27FC236}">
                <a16:creationId xmlns:a16="http://schemas.microsoft.com/office/drawing/2014/main" id="{7FA11869-1CCC-47E7-04C8-008AB7EBECDC}"/>
              </a:ext>
            </a:extLst>
          </p:cNvPr>
          <p:cNvPicPr>
            <a:picLocks noChangeAspect="1"/>
          </p:cNvPicPr>
          <p:nvPr/>
        </p:nvPicPr>
        <p:blipFill>
          <a:blip r:embed="rId2">
            <a:biLevel thresh="75000"/>
          </a:blip>
          <a:stretch>
            <a:fillRect/>
          </a:stretch>
        </p:blipFill>
        <p:spPr>
          <a:xfrm>
            <a:off x="1286365" y="3350589"/>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id="{5B864946-451B-59D4-C7CB-F28DDE473A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838CC4-39C5-9D2C-69BE-C579D356525C}"/>
              </a:ext>
            </a:extLst>
          </p:cNvPr>
          <p:cNvSpPr txBox="1"/>
          <p:nvPr/>
        </p:nvSpPr>
        <p:spPr>
          <a:xfrm>
            <a:off x="559558" y="1071449"/>
            <a:ext cx="11370012" cy="5539978"/>
          </a:xfrm>
          <a:prstGeom prst="rect">
            <a:avLst/>
          </a:prstGeom>
          <a:noFill/>
        </p:spPr>
        <p:txBody>
          <a:bodyPr wrap="square" rtlCol="0">
            <a:spAutoFit/>
          </a:bodyPr>
          <a:lstStyle/>
          <a:p>
            <a:pPr marL="66675" marR="73660">
              <a:spcAft>
                <a:spcPts val="0"/>
              </a:spcAft>
            </a:pPr>
            <a:r>
              <a:rPr lang="vi-VN" sz="4800">
                <a:effectLst/>
                <a:latin typeface="Times New Roman" panose="02020603050405020304" pitchFamily="18" charset="0"/>
                <a:ea typeface="Times New Roman" panose="02020603050405020304" pitchFamily="18" charset="0"/>
              </a:rPr>
              <a:t>*</a:t>
            </a:r>
            <a:r>
              <a:rPr lang="vi-VN" sz="4800" spc="-15">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Giá</a:t>
            </a:r>
            <a:r>
              <a:rPr lang="vi-VN" sz="4800" spc="-2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trị</a:t>
            </a:r>
            <a:r>
              <a:rPr lang="vi-VN" sz="4800" spc="-15">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của</a:t>
            </a:r>
            <a:r>
              <a:rPr lang="vi-VN" sz="4800" spc="-2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các</a:t>
            </a:r>
            <a:r>
              <a:rPr lang="vi-VN" sz="4800" spc="-2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truyền</a:t>
            </a:r>
            <a:r>
              <a:rPr lang="vi-VN" sz="4800" spc="-15">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thống</a:t>
            </a:r>
            <a:r>
              <a:rPr lang="vi-VN" sz="4800" spc="-15">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dân</a:t>
            </a:r>
            <a:r>
              <a:rPr lang="vi-VN" sz="4800" spc="-3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tộc</a:t>
            </a:r>
            <a:r>
              <a:rPr lang="vi-VN" sz="4800" spc="-2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Việt</a:t>
            </a:r>
            <a:r>
              <a:rPr lang="vi-VN" sz="4800" spc="-25">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Nam</a:t>
            </a:r>
            <a:r>
              <a:rPr lang="vi-VN" sz="4800" spc="-30">
                <a:effectLst/>
                <a:latin typeface="Times New Roman" panose="02020603050405020304" pitchFamily="18" charset="0"/>
                <a:ea typeface="Times New Roman" panose="02020603050405020304" pitchFamily="18" charset="0"/>
              </a:rPr>
              <a:t> </a:t>
            </a:r>
            <a:r>
              <a:rPr lang="vi-VN" sz="4800">
                <a:effectLst/>
                <a:latin typeface="Times New Roman" panose="02020603050405020304" pitchFamily="18" charset="0"/>
                <a:ea typeface="Times New Roman" panose="02020603050405020304" pitchFamily="18" charset="0"/>
              </a:rPr>
              <a:t>được thể hiện trong đại dịch Covid – 19.</a:t>
            </a:r>
            <a:endParaRPr lang="en-US" sz="4800">
              <a:effectLst/>
              <a:latin typeface="Times New Roman" panose="02020603050405020304" pitchFamily="18" charset="0"/>
              <a:ea typeface="Times New Roman" panose="02020603050405020304" pitchFamily="18" charset="0"/>
            </a:endParaRPr>
          </a:p>
          <a:p>
            <a:pPr marL="342900" marR="97155" lvl="0" indent="-342900" algn="just">
              <a:spcAft>
                <a:spcPts val="0"/>
              </a:spcAft>
              <a:buSzPts val="1400"/>
              <a:buFont typeface="Times New Roman" panose="02020603050405020304" pitchFamily="18" charset="0"/>
              <a:buChar char="-"/>
              <a:tabLst>
                <a:tab pos="203200" algn="l"/>
              </a:tabLst>
            </a:pPr>
            <a:r>
              <a:rPr lang="vi-VN" sz="4800" spc="0">
                <a:effectLst/>
                <a:latin typeface="Times New Roman" panose="02020603050405020304" pitchFamily="18" charset="0"/>
                <a:ea typeface="Times New Roman" panose="02020603050405020304" pitchFamily="18" charset="0"/>
              </a:rPr>
              <a:t>Trong đại dịch Covid-19, nhân dân Việt Nam đã</a:t>
            </a:r>
            <a:r>
              <a:rPr lang="vi-VN" sz="4800" spc="-10">
                <a:effectLst/>
                <a:latin typeface="Times New Roman" panose="02020603050405020304" pitchFamily="18" charset="0"/>
                <a:ea typeface="Times New Roman" panose="02020603050405020304" pitchFamily="18" charset="0"/>
              </a:rPr>
              <a:t> </a:t>
            </a:r>
            <a:r>
              <a:rPr lang="vi-VN" sz="4800" spc="0">
                <a:effectLst/>
                <a:latin typeface="Times New Roman" panose="02020603050405020304" pitchFamily="18" charset="0"/>
                <a:ea typeface="Times New Roman" panose="02020603050405020304" pitchFamily="18" charset="0"/>
              </a:rPr>
              <a:t>phát huy nhiều truyền thống tốt đẹp của dân tộc, như: yêu nước, dũng cảm, đoàn kết, tương thân tương ái,..</a:t>
            </a:r>
            <a:endParaRPr lang="en-US" sz="4800" spc="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0487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383A0-7365-0B0C-0012-82ECD47967B5}"/>
              </a:ext>
            </a:extLst>
          </p:cNvPr>
          <p:cNvSpPr txBox="1"/>
          <p:nvPr/>
        </p:nvSpPr>
        <p:spPr>
          <a:xfrm>
            <a:off x="374423" y="172278"/>
            <a:ext cx="11207978" cy="6319679"/>
          </a:xfrm>
          <a:prstGeom prst="rect">
            <a:avLst/>
          </a:prstGeom>
          <a:noFill/>
        </p:spPr>
        <p:txBody>
          <a:bodyPr wrap="square" rtlCol="0">
            <a:spAutoFit/>
          </a:bodyPr>
          <a:lstStyle/>
          <a:p>
            <a:pPr marL="342900" lvl="0" indent="-342900" algn="just">
              <a:lnSpc>
                <a:spcPts val="1605"/>
              </a:lnSpc>
              <a:buSzPts val="1400"/>
              <a:buFont typeface="Times New Roman" panose="02020603050405020304" pitchFamily="18" charset="0"/>
              <a:buChar char="-"/>
              <a:tabLst>
                <a:tab pos="200025" algn="l"/>
              </a:tabLst>
            </a:pPr>
            <a:r>
              <a:rPr lang="vi-VN" sz="2400" spc="0">
                <a:effectLst/>
                <a:latin typeface="Times New Roman" panose="02020603050405020304" pitchFamily="18" charset="0"/>
                <a:ea typeface="Times New Roman" panose="02020603050405020304" pitchFamily="18" charset="0"/>
              </a:rPr>
              <a:t>Các</a:t>
            </a:r>
            <a:r>
              <a:rPr lang="vi-VN" sz="2400" spc="-15">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truyền</a:t>
            </a:r>
            <a:r>
              <a:rPr lang="vi-VN" sz="2400" spc="-20">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thống</a:t>
            </a:r>
            <a:r>
              <a:rPr lang="vi-VN" sz="2400" spc="-30">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tốt</a:t>
            </a:r>
            <a:r>
              <a:rPr lang="vi-VN" sz="2400" spc="-5">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đẹp</a:t>
            </a:r>
            <a:r>
              <a:rPr lang="vi-VN" sz="2400" spc="-5">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của</a:t>
            </a:r>
            <a:r>
              <a:rPr lang="vi-VN" sz="2400" spc="-15">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dân</a:t>
            </a:r>
            <a:r>
              <a:rPr lang="vi-VN" sz="2400" spc="-20">
                <a:effectLst/>
                <a:latin typeface="Times New Roman" panose="02020603050405020304" pitchFamily="18" charset="0"/>
                <a:ea typeface="Times New Roman" panose="02020603050405020304" pitchFamily="18" charset="0"/>
              </a:rPr>
              <a:t> </a:t>
            </a:r>
            <a:r>
              <a:rPr lang="vi-VN" sz="2400" spc="0">
                <a:effectLst/>
                <a:latin typeface="Times New Roman" panose="02020603050405020304" pitchFamily="18" charset="0"/>
                <a:ea typeface="Times New Roman" panose="02020603050405020304" pitchFamily="18" charset="0"/>
              </a:rPr>
              <a:t>tộc</a:t>
            </a:r>
            <a:r>
              <a:rPr lang="vi-VN" sz="2400" spc="-10">
                <a:effectLst/>
                <a:latin typeface="Times New Roman" panose="02020603050405020304" pitchFamily="18" charset="0"/>
                <a:ea typeface="Times New Roman" panose="02020603050405020304" pitchFamily="18" charset="0"/>
              </a:rPr>
              <a:t> </a:t>
            </a:r>
            <a:r>
              <a:rPr lang="vi-VN" sz="2400" spc="-25">
                <a:effectLst/>
                <a:latin typeface="Times New Roman" panose="02020603050405020304" pitchFamily="18" charset="0"/>
                <a:ea typeface="Times New Roman" panose="02020603050405020304" pitchFamily="18" charset="0"/>
              </a:rPr>
              <a:t>đã:</a:t>
            </a:r>
            <a:endParaRPr lang="en-US" sz="2400" spc="0">
              <a:effectLst/>
              <a:latin typeface="Times New Roman" panose="02020603050405020304" pitchFamily="18" charset="0"/>
              <a:ea typeface="Times New Roman" panose="02020603050405020304" pitchFamily="18" charset="0"/>
            </a:endParaRPr>
          </a:p>
          <a:p>
            <a:pPr marL="97155" marR="97790" algn="just">
              <a:spcAft>
                <a:spcPts val="0"/>
              </a:spcAft>
            </a:pPr>
            <a:r>
              <a:rPr lang="vi-VN" sz="2400">
                <a:effectLst/>
                <a:latin typeface="Times New Roman" panose="02020603050405020304" pitchFamily="18" charset="0"/>
                <a:ea typeface="Times New Roman" panose="02020603050405020304" pitchFamily="18" charset="0"/>
              </a:rPr>
              <a:t>+ Ngày càng lan tỏa, chuyển hoá thành sức mạnh, tạo thành động lực để chúng ta vượt qua khó khăn, thực hiện “mục tiêu kép” vừa đẩy lùi được dịch bệnh, vừa phát triển kinh tế, bảo đảm an sinh xã hội.</a:t>
            </a:r>
            <a:endParaRPr lang="en-US" sz="2400">
              <a:effectLst/>
              <a:latin typeface="Times New Roman" panose="02020603050405020304" pitchFamily="18" charset="0"/>
              <a:ea typeface="Times New Roman" panose="02020603050405020304" pitchFamily="18" charset="0"/>
            </a:endParaRPr>
          </a:p>
          <a:p>
            <a:pPr marL="97155" marR="98425" algn="just">
              <a:spcAft>
                <a:spcPts val="0"/>
              </a:spcAft>
            </a:pPr>
            <a:r>
              <a:rPr lang="vi-VN" sz="2400">
                <a:effectLst/>
                <a:latin typeface="Times New Roman" panose="02020603050405020304" pitchFamily="18" charset="0"/>
                <a:ea typeface="Times New Roman" panose="02020603050405020304" pitchFamily="18" charset="0"/>
              </a:rPr>
              <a:t>+ Góp phần tôi luyện thêm những phẩm chất tốt đẹp của con người Việt Nam.</a:t>
            </a:r>
            <a:endParaRPr lang="en-US" sz="2400">
              <a:effectLst/>
              <a:latin typeface="Times New Roman" panose="02020603050405020304" pitchFamily="18" charset="0"/>
              <a:ea typeface="Times New Roman" panose="02020603050405020304" pitchFamily="18" charset="0"/>
            </a:endParaRPr>
          </a:p>
          <a:p>
            <a:pPr marL="97155" marR="97155" algn="just">
              <a:spcAft>
                <a:spcPts val="0"/>
              </a:spcAft>
            </a:pPr>
            <a:r>
              <a:rPr lang="vi-VN" sz="2400">
                <a:effectLst/>
                <a:latin typeface="Times New Roman" panose="02020603050405020304" pitchFamily="18" charset="0"/>
                <a:ea typeface="Times New Roman" panose="02020603050405020304" pitchFamily="18" charset="0"/>
              </a:rPr>
              <a:t>+ Là nguồn sức mạnh nội sinh để các người Việt Nam xây dựng và phát triển bền vững đất nước.</a:t>
            </a:r>
            <a:endParaRPr lang="en-US" sz="2400">
              <a:effectLst/>
              <a:latin typeface="Times New Roman" panose="02020603050405020304" pitchFamily="18" charset="0"/>
              <a:ea typeface="Times New Roman" panose="02020603050405020304" pitchFamily="18" charset="0"/>
            </a:endParaRPr>
          </a:p>
          <a:p>
            <a:pPr marL="97155" marR="99060" algn="just">
              <a:spcAft>
                <a:spcPts val="0"/>
              </a:spcAft>
            </a:pPr>
            <a:r>
              <a:rPr lang="vi-VN" sz="2400">
                <a:effectLst/>
                <a:latin typeface="Times New Roman" panose="02020603050405020304" pitchFamily="18" charset="0"/>
                <a:ea typeface="Times New Roman" panose="02020603050405020304" pitchFamily="18" charset="0"/>
              </a:rPr>
              <a:t>*</a:t>
            </a:r>
            <a:r>
              <a:rPr lang="vi-VN" sz="2400" spc="20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Để</a:t>
            </a:r>
            <a:r>
              <a:rPr lang="vi-VN" sz="2400" spc="-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giữ</a:t>
            </a:r>
            <a:r>
              <a:rPr lang="vi-VN" sz="2400" spc="-1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gìn, phát huy giá</a:t>
            </a:r>
            <a:r>
              <a:rPr lang="vi-VN" sz="2400" spc="-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trị truyền thống của</a:t>
            </a:r>
            <a:r>
              <a:rPr lang="vi-VN" sz="2400" spc="-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dân tộc Việt Nam, mỗi chúng ta cần:</a:t>
            </a:r>
            <a:endParaRPr lang="en-US" sz="2400">
              <a:effectLst/>
              <a:latin typeface="Times New Roman" panose="02020603050405020304" pitchFamily="18" charset="0"/>
              <a:ea typeface="Times New Roman" panose="02020603050405020304" pitchFamily="18" charset="0"/>
            </a:endParaRPr>
          </a:p>
          <a:p>
            <a:pPr marL="97155" marR="97790" algn="just">
              <a:spcAft>
                <a:spcPts val="0"/>
              </a:spcAft>
            </a:pPr>
            <a:r>
              <a:rPr lang="vi-VN" sz="2400">
                <a:effectLst/>
                <a:latin typeface="Times New Roman" panose="02020603050405020304" pitchFamily="18" charset="0"/>
                <a:ea typeface="Times New Roman" panose="02020603050405020304" pitchFamily="18" charset="0"/>
              </a:rPr>
              <a:t>+ Tích cực tìm hiểu về các truyền thống tốt đẹp của dân tộc Việt Nam.</a:t>
            </a:r>
            <a:endParaRPr lang="en-US" sz="2400">
              <a:effectLst/>
              <a:latin typeface="Times New Roman" panose="02020603050405020304" pitchFamily="18" charset="0"/>
              <a:ea typeface="Times New Roman" panose="02020603050405020304" pitchFamily="18" charset="0"/>
            </a:endParaRPr>
          </a:p>
          <a:p>
            <a:pPr marL="97155" marR="94615" algn="just">
              <a:lnSpc>
                <a:spcPct val="100000"/>
              </a:lnSpc>
              <a:spcAft>
                <a:spcPts val="0"/>
              </a:spcAft>
            </a:pPr>
            <a:r>
              <a:rPr lang="vi-VN" sz="2400">
                <a:effectLst/>
                <a:latin typeface="Times New Roman" panose="02020603050405020304" pitchFamily="18" charset="0"/>
                <a:ea typeface="Times New Roman" panose="02020603050405020304" pitchFamily="18" charset="0"/>
              </a:rPr>
              <a:t>+ Tôn trọng sự đa dạng văn hóa của các vùng miền, dân tộc.</a:t>
            </a:r>
            <a:endParaRPr lang="en-US" sz="2400">
              <a:effectLst/>
              <a:latin typeface="Times New Roman" panose="02020603050405020304" pitchFamily="18" charset="0"/>
              <a:ea typeface="Times New Roman" panose="02020603050405020304" pitchFamily="18" charset="0"/>
            </a:endParaRPr>
          </a:p>
          <a:p>
            <a:pPr marL="97155" marR="98425" algn="just">
              <a:spcAft>
                <a:spcPts val="0"/>
              </a:spcAft>
            </a:pPr>
            <a:r>
              <a:rPr lang="vi-VN" sz="2400">
                <a:effectLst/>
                <a:latin typeface="Times New Roman" panose="02020603050405020304" pitchFamily="18" charset="0"/>
                <a:ea typeface="Times New Roman" panose="02020603050405020304" pitchFamily="18" charset="0"/>
              </a:rPr>
              <a:t>+ Tích cực quảng bá, giới thiệu với bạn bè trong và ngoài nước,... về những truyền thống tốt đẹp của dân </a:t>
            </a:r>
            <a:r>
              <a:rPr lang="vi-VN" sz="2400" spc="-20">
                <a:effectLst/>
                <a:latin typeface="Times New Roman" panose="02020603050405020304" pitchFamily="18" charset="0"/>
                <a:ea typeface="Times New Roman" panose="02020603050405020304" pitchFamily="18" charset="0"/>
              </a:rPr>
              <a:t>tộc.</a:t>
            </a:r>
            <a:endParaRPr lang="en-US" sz="2400">
              <a:effectLst/>
              <a:latin typeface="Times New Roman" panose="02020603050405020304" pitchFamily="18" charset="0"/>
              <a:ea typeface="Times New Roman" panose="02020603050405020304" pitchFamily="18" charset="0"/>
            </a:endParaRPr>
          </a:p>
          <a:p>
            <a:pPr marL="97155" algn="just">
              <a:lnSpc>
                <a:spcPts val="1605"/>
              </a:lnSpc>
            </a:pPr>
            <a:r>
              <a:rPr lang="vi-VN" sz="2400">
                <a:effectLst/>
                <a:latin typeface="Times New Roman" panose="02020603050405020304" pitchFamily="18" charset="0"/>
                <a:ea typeface="Times New Roman" panose="02020603050405020304" pitchFamily="18" charset="0"/>
              </a:rPr>
              <a:t>+</a:t>
            </a:r>
            <a:r>
              <a:rPr lang="vi-VN" sz="2400" spc="-1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Bài</a:t>
            </a:r>
            <a:r>
              <a:rPr lang="vi-VN" sz="2400" spc="-1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trừ,</a:t>
            </a:r>
            <a:r>
              <a:rPr lang="vi-VN" sz="2400" spc="-1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phê</a:t>
            </a:r>
            <a:r>
              <a:rPr lang="vi-VN" sz="2400" spc="-1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phán</a:t>
            </a:r>
            <a:r>
              <a:rPr lang="vi-VN" sz="2400" spc="-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những</a:t>
            </a:r>
            <a:r>
              <a:rPr lang="vi-VN" sz="2400" spc="-10">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hủ</a:t>
            </a:r>
            <a:r>
              <a:rPr lang="vi-VN" sz="2400" spc="-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tục,</a:t>
            </a:r>
            <a:r>
              <a:rPr lang="vi-VN" sz="2400" spc="-3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phong</a:t>
            </a:r>
            <a:r>
              <a:rPr lang="vi-VN" sz="2400" spc="-2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tục</a:t>
            </a:r>
            <a:r>
              <a:rPr lang="vi-VN" sz="2400" spc="-15">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lạc</a:t>
            </a:r>
            <a:r>
              <a:rPr lang="vi-VN" sz="2400" spc="-10">
                <a:effectLst/>
                <a:latin typeface="Times New Roman" panose="02020603050405020304" pitchFamily="18" charset="0"/>
                <a:ea typeface="Times New Roman" panose="02020603050405020304" pitchFamily="18" charset="0"/>
              </a:rPr>
              <a:t> </a:t>
            </a:r>
            <a:r>
              <a:rPr lang="vi-VN" sz="2400" spc="-20">
                <a:effectLst/>
                <a:latin typeface="Times New Roman" panose="02020603050405020304" pitchFamily="18" charset="0"/>
                <a:ea typeface="Times New Roman" panose="02020603050405020304" pitchFamily="18" charset="0"/>
              </a:rPr>
              <a:t>hậu.</a:t>
            </a:r>
            <a:endParaRPr lang="en-US" sz="2400">
              <a:effectLst/>
              <a:latin typeface="Times New Roman" panose="02020603050405020304" pitchFamily="18" charset="0"/>
              <a:ea typeface="Times New Roman" panose="02020603050405020304" pitchFamily="18" charset="0"/>
            </a:endParaRPr>
          </a:p>
          <a:p>
            <a:pPr marL="97155" marR="96520" algn="just">
              <a:spcAft>
                <a:spcPts val="0"/>
              </a:spcAft>
            </a:pPr>
            <a:r>
              <a:rPr lang="vi-VN" sz="2400">
                <a:effectLst/>
                <a:latin typeface="Times New Roman" panose="02020603050405020304" pitchFamily="18" charset="0"/>
                <a:ea typeface="Times New Roman" panose="02020603050405020304" pitchFamily="18" charset="0"/>
              </a:rPr>
              <a:t>+ Hăng hái tham gia các hoạt động thiện nguyện, hoạt động sinh hoạt văn hóa cộng đồng,… do nhà trường, địa phương tổ chức.</a:t>
            </a:r>
            <a:endParaRPr lang="en-US" sz="2400">
              <a:effectLst/>
              <a:latin typeface="Times New Roman" panose="02020603050405020304" pitchFamily="18" charset="0"/>
              <a:ea typeface="Times New Roman" panose="02020603050405020304" pitchFamily="18" charset="0"/>
            </a:endParaRPr>
          </a:p>
          <a:p>
            <a:pPr marL="97155" marR="97790" algn="just">
              <a:spcAft>
                <a:spcPts val="0"/>
              </a:spcAft>
            </a:pPr>
            <a:r>
              <a:rPr lang="vi-VN" sz="2400">
                <a:effectLst/>
                <a:latin typeface="Times New Roman" panose="02020603050405020304" pitchFamily="18" charset="0"/>
                <a:ea typeface="Times New Roman" panose="02020603050405020304" pitchFamily="18" charset="0"/>
              </a:rPr>
              <a:t>+ Phê phán việc làm, hành động thiếu ý thức trách nhiệm, đi ngược lại truyền thống tốt đẹp của dân tộc, làm ảnh hưởng đến hình ảnh, giá trị của cộng đồng….</a:t>
            </a:r>
            <a:endParaRPr lang="en-US" sz="24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611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id="{0B8C5CE0-AAB5-BF2F-2C34-ABF3B4CB184E}"/>
              </a:ext>
            </a:extLst>
          </p:cNvPr>
          <p:cNvSpPr txBox="1"/>
          <p:nvPr/>
        </p:nvSpPr>
        <p:spPr>
          <a:xfrm>
            <a:off x="2403986" y="2383356"/>
            <a:ext cx="7978879" cy="905633"/>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Theo em, vì sao tiếng Việt là niềm tự hào của dân tộc Việt Nam? </a:t>
            </a:r>
            <a:endParaRPr lang="en-US" sz="24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7E6EE557-0B5C-DCBC-850B-0E604E15D6DE}"/>
              </a:ext>
            </a:extLst>
          </p:cNvPr>
          <p:cNvSpPr txBox="1"/>
          <p:nvPr/>
        </p:nvSpPr>
        <p:spPr>
          <a:xfrm>
            <a:off x="1130710" y="956660"/>
            <a:ext cx="10227950" cy="400110"/>
          </a:xfrm>
          <a:prstGeom prst="rect">
            <a:avLst/>
          </a:prstGeom>
          <a:solidFill>
            <a:srgbClr val="FFF8DB"/>
          </a:solidFill>
        </p:spPr>
        <p:txBody>
          <a:bodyPr wrap="square">
            <a:spAutoFit/>
          </a:bodyPr>
          <a:lstStyle/>
          <a:p>
            <a:pPr algn="just"/>
            <a:r>
              <a:rPr lang="vi-VN" sz="2000" b="1" dirty="0">
                <a:solidFill>
                  <a:srgbClr val="0070C0"/>
                </a:solidFill>
                <a:latin typeface="Arial" panose="020B0604020202020204" pitchFamily="34" charset="0"/>
                <a:cs typeface="Arial" panose="020B0604020202020204" pitchFamily="34" charset="0"/>
              </a:rPr>
              <a:t>Em hãy đọc lời bài hát </a:t>
            </a:r>
            <a:r>
              <a:rPr lang="en-US" sz="2000" b="1" dirty="0">
                <a:solidFill>
                  <a:srgbClr val="0070C0"/>
                </a:solidFill>
                <a:latin typeface="Arial" panose="020B0604020202020204" pitchFamily="34" charset="0"/>
                <a:cs typeface="Arial" panose="020B0604020202020204" pitchFamily="34" charset="0"/>
              </a:rPr>
              <a:t>THƯƠNG CA TIẾNG VIỆT (SGK tr. 9,10)</a:t>
            </a:r>
            <a:r>
              <a:rPr lang="vi-VN" sz="2000" b="1" dirty="0">
                <a:solidFill>
                  <a:srgbClr val="0070C0"/>
                </a:solidFill>
                <a:latin typeface="Arial" panose="020B0604020202020204" pitchFamily="34" charset="0"/>
                <a:cs typeface="Arial" panose="020B0604020202020204" pitchFamily="34" charset="0"/>
              </a:rPr>
              <a:t> và trả lời câu hỏi</a:t>
            </a:r>
            <a:r>
              <a:rPr lang="en-US" sz="2000" b="1" dirty="0">
                <a:solidFill>
                  <a:srgbClr val="0070C0"/>
                </a:solidFill>
                <a:latin typeface="Arial" panose="020B0604020202020204" pitchFamily="34" charset="0"/>
                <a:cs typeface="Arial" panose="020B0604020202020204" pitchFamily="34" charset="0"/>
              </a:rPr>
              <a:t>:</a:t>
            </a:r>
            <a:endParaRPr lang="vi-VN" sz="20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B8D697B-0973-2A21-6481-B43422F34818}"/>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sp>
        <p:nvSpPr>
          <p:cNvPr id="15" name="TextBox 14">
            <a:extLst>
              <a:ext uri="{FF2B5EF4-FFF2-40B4-BE49-F238E27FC236}">
                <a16:creationId xmlns:a16="http://schemas.microsoft.com/office/drawing/2014/main" id="{AB47278A-D53F-2054-847A-38891E26C7BE}"/>
              </a:ext>
            </a:extLst>
          </p:cNvPr>
          <p:cNvSpPr txBox="1"/>
          <p:nvPr/>
        </p:nvSpPr>
        <p:spPr>
          <a:xfrm>
            <a:off x="2401887" y="3803279"/>
            <a:ext cx="7315200" cy="1569660"/>
          </a:xfrm>
          <a:prstGeom prst="rect">
            <a:avLst/>
          </a:prstGeom>
          <a:noFill/>
        </p:spPr>
        <p:txBody>
          <a:bodyPr wrap="square">
            <a:spAutoFit/>
          </a:bodyPr>
          <a:lstStyle/>
          <a:p>
            <a:pPr algn="just"/>
            <a:r>
              <a:rPr lang="vi-VN" sz="2400" dirty="0">
                <a:effectLst/>
                <a:latin typeface="Arial" panose="020B0604020202020204" pitchFamily="34" charset="0"/>
                <a:ea typeface="Arial" panose="020B0604020202020204" pitchFamily="34" charset="0"/>
              </a:rPr>
              <a:t>Em có suy nghĩ gì về một số bạn trẻ hiện nay thích dùng ngôn ngữ “</a:t>
            </a:r>
            <a:r>
              <a:rPr lang="vi-VN" sz="2400" dirty="0" err="1">
                <a:effectLst/>
                <a:latin typeface="Arial" panose="020B0604020202020204" pitchFamily="34" charset="0"/>
                <a:ea typeface="Arial" panose="020B0604020202020204" pitchFamily="34" charset="0"/>
              </a:rPr>
              <a:t>chat</a:t>
            </a:r>
            <a:r>
              <a:rPr lang="vi-VN" sz="2400" dirty="0">
                <a:effectLst/>
                <a:latin typeface="Arial" panose="020B0604020202020204" pitchFamily="34" charset="0"/>
                <a:ea typeface="Arial" panose="020B0604020202020204" pitchFamily="34" charset="0"/>
              </a:rPr>
              <a:t>”, viết tắt </a:t>
            </a:r>
            <a:r>
              <a:rPr lang="vi-VN" sz="2400" dirty="0" err="1">
                <a:effectLst/>
                <a:latin typeface="Arial" panose="020B0604020202020204" pitchFamily="34" charset="0"/>
                <a:ea typeface="Arial" panose="020B0604020202020204" pitchFamily="34" charset="0"/>
              </a:rPr>
              <a:t>tuỳ</a:t>
            </a:r>
            <a:r>
              <a:rPr lang="vi-VN" sz="2400" dirty="0">
                <a:effectLst/>
                <a:latin typeface="Arial" panose="020B0604020202020204" pitchFamily="34" charset="0"/>
                <a:ea typeface="Arial" panose="020B0604020202020204" pitchFamily="34" charset="0"/>
              </a:rPr>
              <a:t> ý, biến âm một cách cảm tính, sai chính tả,…?  Bản thân em đã giữ gìn sự trong sáng của tiếng Việt như thế nào? </a:t>
            </a:r>
            <a:endParaRPr lang="en-US" sz="2400" dirty="0"/>
          </a:p>
        </p:txBody>
      </p:sp>
      <p:pic>
        <p:nvPicPr>
          <p:cNvPr id="16" name="图片 7">
            <a:extLst>
              <a:ext uri="{FF2B5EF4-FFF2-40B4-BE49-F238E27FC236}">
                <a16:creationId xmlns:a16="http://schemas.microsoft.com/office/drawing/2014/main" id="{BC101A76-133E-6B95-5293-5FFE821C0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id="{C413DE8B-50A3-1456-BD71-36497307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t>Tiếng Việt ru bên nôi, tiếng mẹ thương vô bờ </a:t>
            </a:r>
          </a:p>
          <a:p>
            <a:pPr algn="ctr"/>
            <a:r>
              <a:rPr lang="vi-VN" b="1" i="1" dirty="0"/>
              <a:t>Đưa con vào đời bằng vần thơ, những cánh cò bay rợp mộng mơ.  </a:t>
            </a:r>
            <a:endParaRPr lang="en-US" b="1" i="1" dirty="0"/>
          </a:p>
          <a:p>
            <a:pPr algn="ctr"/>
            <a:r>
              <a:rPr lang="vi-VN" b="1" i="1" dirty="0"/>
              <a:t>Tiếng Việt cha dạy con, những chiều bay cánh diều </a:t>
            </a:r>
          </a:p>
          <a:p>
            <a:pPr algn="ctr"/>
            <a:r>
              <a:rPr lang="vi-VN" b="1" i="1" dirty="0"/>
              <a:t>Câu đồng dao bên bạn quen, cho con nhìn quê mình tình yêu. </a:t>
            </a:r>
          </a:p>
          <a:p>
            <a:pPr algn="ctr"/>
            <a:r>
              <a:rPr lang="vi-VN" b="1" i="1" dirty="0"/>
              <a:t>Tiếng Việt trong bài thơ, có người xưa chinh phụ ngồi mỏi mòn đợi chờ chinh  phu </a:t>
            </a:r>
            <a:r>
              <a:rPr lang="vi-VN" b="1" i="1" dirty="0" err="1"/>
              <a:t>hoá</a:t>
            </a:r>
            <a:r>
              <a:rPr lang="vi-VN" b="1" i="1" dirty="0"/>
              <a:t> đá rồi lời ca vẫn còn.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 </a:t>
            </a:r>
          </a:p>
          <a:p>
            <a:pPr algn="ctr"/>
            <a:r>
              <a:rPr lang="vi-VN" b="1" i="1" dirty="0"/>
              <a:t>Tiếng Việt đêm xuân xưa, hát niềm thương quan họ </a:t>
            </a:r>
          </a:p>
          <a:p>
            <a:pPr algn="ctr"/>
            <a:r>
              <a:rPr lang="vi-VN" b="1" i="1" dirty="0"/>
              <a:t>Câu qua cầu để lại mùa thương cho sau này ai còn niềm vương. </a:t>
            </a:r>
          </a:p>
          <a:p>
            <a:pPr algn="ctr"/>
            <a:r>
              <a:rPr lang="vi-VN" b="1" i="1" dirty="0"/>
              <a:t>Tiếng Việt trên dòng sông, có điệu Nam Ai buồn </a:t>
            </a:r>
          </a:p>
          <a:p>
            <a:pPr algn="ctr"/>
            <a:r>
              <a:rPr lang="vi-VN" b="1" i="1" dirty="0"/>
              <a:t>Ai chờ ai bến bờ xưa, ai chưa về ai còn đội mưa. </a:t>
            </a:r>
          </a:p>
          <a:p>
            <a:pPr algn="ctr"/>
            <a:r>
              <a:rPr lang="vi-VN" b="1" i="1" dirty="0"/>
              <a:t>Tiếng Việt con đò đêm, tiếng hò ai bay giọng </a:t>
            </a:r>
          </a:p>
          <a:p>
            <a:pPr algn="ctr"/>
            <a:r>
              <a:rPr lang="vi-VN" b="1" i="1" dirty="0"/>
              <a:t>Giọng hò tìm về quê hương, băng cánh đồng hẹn hò người thương.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a:t>
            </a:r>
            <a:r>
              <a:rPr lang="vi-VN" b="1" dirty="0"/>
              <a:t> </a:t>
            </a:r>
          </a:p>
          <a:p>
            <a:pPr algn="r"/>
            <a:r>
              <a:rPr lang="vi-VN" dirty="0"/>
              <a:t>(Lời: Hà Quang Minh, nhạc: Đức Trí) </a:t>
            </a:r>
          </a:p>
        </p:txBody>
      </p:sp>
      <p:sp>
        <p:nvSpPr>
          <p:cNvPr id="4" name="TextBox 3">
            <a:extLst>
              <a:ext uri="{FF2B5EF4-FFF2-40B4-BE49-F238E27FC236}">
                <a16:creationId xmlns:a16="http://schemas.microsoft.com/office/drawing/2014/main" id="{1BE6C7FF-70A9-9351-6F30-075D5F3944E9}"/>
              </a:ext>
            </a:extLst>
          </p:cNvPr>
          <p:cNvSpPr txBox="1"/>
          <p:nvPr/>
        </p:nvSpPr>
        <p:spPr>
          <a:xfrm>
            <a:off x="1989177" y="2452803"/>
            <a:ext cx="9155949" cy="1312347"/>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Arial" panose="020B0604020202020204" pitchFamily="34" charset="0"/>
                <a:ea typeface="Arial" panose="020B0604020202020204" pitchFamily="34" charset="0"/>
              </a:rPr>
              <a:t>Theo em, vì sao tiếng Việt là niềm tự hào của dân tộc Việt Nam? </a:t>
            </a:r>
            <a:endParaRPr lang="en-US" sz="36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id="{C8AAAB9C-8450-C5AE-2C3A-10E0E3F5468F}"/>
              </a:ext>
            </a:extLst>
          </p:cNvPr>
          <p:cNvSpPr txBox="1"/>
          <p:nvPr/>
        </p:nvSpPr>
        <p:spPr>
          <a:xfrm>
            <a:off x="1913801" y="2032078"/>
            <a:ext cx="7915276" cy="27938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Em có suy nghĩ gì về một số bạn trẻ hiện nay thích dùng ngôn ngữ “</a:t>
            </a:r>
            <a:r>
              <a:rPr lang="vi-VN" sz="2400" b="1" dirty="0" err="1">
                <a:solidFill>
                  <a:schemeClr val="bg1"/>
                </a:solidFill>
                <a:latin typeface="Arial" panose="020B0604020202020204" pitchFamily="34" charset="0"/>
                <a:cs typeface="Arial" panose="020B0604020202020204" pitchFamily="34" charset="0"/>
              </a:rPr>
              <a:t>chat</a:t>
            </a:r>
            <a:r>
              <a:rPr lang="vi-VN" sz="2400" b="1" dirty="0">
                <a:solidFill>
                  <a:schemeClr val="bg1"/>
                </a:solidFill>
                <a:latin typeface="Arial" panose="020B0604020202020204" pitchFamily="34" charset="0"/>
                <a:cs typeface="Arial" panose="020B0604020202020204" pitchFamily="34" charset="0"/>
              </a:rPr>
              <a:t>”, viết tắt </a:t>
            </a:r>
            <a:r>
              <a:rPr lang="vi-VN" sz="2400" b="1" dirty="0" err="1">
                <a:solidFill>
                  <a:schemeClr val="bg1"/>
                </a:solidFill>
                <a:latin typeface="Arial" panose="020B0604020202020204" pitchFamily="34" charset="0"/>
                <a:cs typeface="Arial" panose="020B0604020202020204" pitchFamily="34" charset="0"/>
              </a:rPr>
              <a:t>tuỳ</a:t>
            </a:r>
            <a:r>
              <a:rPr lang="vi-VN" sz="2400" b="1" dirty="0">
                <a:solidFill>
                  <a:schemeClr val="bg1"/>
                </a:solidFill>
                <a:latin typeface="Arial" panose="020B0604020202020204" pitchFamily="34" charset="0"/>
                <a:cs typeface="Arial" panose="020B0604020202020204" pitchFamily="34" charset="0"/>
              </a:rPr>
              <a:t> ý, biến âm một cách cảm tính, sai chính tả,…?  </a:t>
            </a:r>
            <a:endParaRPr lang="en-US" sz="2400" b="1" dirty="0">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val="207956479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E3530F-9504-015F-76E5-0332E0C8DDB4}"/>
              </a:ext>
            </a:extLst>
          </p:cNvPr>
          <p:cNvSpPr txBox="1"/>
          <p:nvPr/>
        </p:nvSpPr>
        <p:spPr>
          <a:xfrm>
            <a:off x="368490" y="451365"/>
            <a:ext cx="11505458" cy="6463308"/>
          </a:xfrm>
          <a:prstGeom prst="rect">
            <a:avLst/>
          </a:prstGeom>
          <a:noFill/>
        </p:spPr>
        <p:txBody>
          <a:bodyPr wrap="square" rtlCol="0">
            <a:spAutoFit/>
          </a:bodyPr>
          <a:lstStyle/>
          <a:p>
            <a:r>
              <a:rPr lang="vi-VN" sz="4400">
                <a:effectLst/>
                <a:latin typeface="Times New Roman" panose="02020603050405020304" pitchFamily="18" charset="0"/>
                <a:ea typeface="Times New Roman" panose="02020603050405020304" pitchFamily="18" charset="0"/>
              </a:rPr>
              <a:t>Tiếng</a:t>
            </a:r>
            <a:r>
              <a:rPr lang="vi-VN" sz="4400" spc="-2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Việt</a:t>
            </a:r>
            <a:r>
              <a:rPr lang="vi-VN" sz="4400" spc="-1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là</a:t>
            </a:r>
            <a:r>
              <a:rPr lang="vi-VN" sz="4400" spc="-10">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niềm</a:t>
            </a:r>
            <a:r>
              <a:rPr lang="vi-VN" sz="4400" spc="-1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tự</a:t>
            </a:r>
            <a:r>
              <a:rPr lang="vi-VN" sz="4400" spc="-1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hào</a:t>
            </a:r>
            <a:r>
              <a:rPr lang="vi-VN" sz="4400" spc="-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của</a:t>
            </a:r>
            <a:r>
              <a:rPr lang="vi-VN" sz="4400" spc="-20">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dân</a:t>
            </a:r>
            <a:r>
              <a:rPr lang="vi-VN" sz="4400" spc="-5">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tộc</a:t>
            </a:r>
            <a:r>
              <a:rPr lang="vi-VN" sz="4400" spc="-20">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Việt</a:t>
            </a:r>
            <a:r>
              <a:rPr lang="vi-VN" sz="4400" spc="-20">
                <a:effectLst/>
                <a:latin typeface="Times New Roman" panose="02020603050405020304" pitchFamily="18" charset="0"/>
                <a:ea typeface="Times New Roman" panose="02020603050405020304" pitchFamily="18" charset="0"/>
              </a:rPr>
              <a:t> </a:t>
            </a:r>
            <a:r>
              <a:rPr lang="vi-VN" sz="4400">
                <a:effectLst/>
                <a:latin typeface="Times New Roman" panose="02020603050405020304" pitchFamily="18" charset="0"/>
                <a:ea typeface="Times New Roman" panose="02020603050405020304" pitchFamily="18" charset="0"/>
              </a:rPr>
              <a:t>Nam,</a:t>
            </a:r>
            <a:r>
              <a:rPr lang="vi-VN" sz="4400" spc="-25">
                <a:effectLst/>
                <a:latin typeface="Times New Roman" panose="02020603050405020304" pitchFamily="18" charset="0"/>
                <a:ea typeface="Times New Roman" panose="02020603050405020304" pitchFamily="18" charset="0"/>
              </a:rPr>
              <a:t> vì:</a:t>
            </a:r>
            <a:endParaRPr lang="en-US" sz="4400" spc="-25">
              <a:effectLst/>
              <a:latin typeface="Times New Roman" panose="02020603050405020304" pitchFamily="18" charset="0"/>
              <a:ea typeface="Times New Roman" panose="02020603050405020304" pitchFamily="18" charset="0"/>
            </a:endParaRPr>
          </a:p>
          <a:p>
            <a:pPr marR="99060" lvl="0" algn="just">
              <a:spcAft>
                <a:spcPts val="0"/>
              </a:spcAft>
              <a:buSzPts val="1400"/>
              <a:tabLst>
                <a:tab pos="210820" algn="l"/>
              </a:tabLst>
            </a:pPr>
            <a:r>
              <a:rPr lang="en-US" sz="4400" spc="0">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Tiếng Việt là thành quả của sự sáng tạo của cha ông </a:t>
            </a:r>
            <a:r>
              <a:rPr lang="vi-VN" sz="4400" spc="-20">
                <a:effectLst/>
                <a:latin typeface="Times New Roman" panose="02020603050405020304" pitchFamily="18" charset="0"/>
                <a:ea typeface="Times New Roman" panose="02020603050405020304" pitchFamily="18" charset="0"/>
              </a:rPr>
              <a:t>ta;</a:t>
            </a:r>
            <a:endParaRPr lang="en-US" sz="4400" spc="0">
              <a:effectLst/>
              <a:latin typeface="Times New Roman" panose="02020603050405020304" pitchFamily="18" charset="0"/>
              <a:ea typeface="Times New Roman" panose="02020603050405020304" pitchFamily="18" charset="0"/>
            </a:endParaRPr>
          </a:p>
          <a:p>
            <a:pPr marR="97790" lvl="0" algn="just">
              <a:spcAft>
                <a:spcPts val="0"/>
              </a:spcAft>
              <a:buSzPts val="1400"/>
              <a:tabLst>
                <a:tab pos="221615" algn="l"/>
              </a:tabLst>
            </a:pPr>
            <a:r>
              <a:rPr lang="en-US" sz="4400" spc="0">
                <a:effectLst/>
                <a:latin typeface="Times New Roman" panose="02020603050405020304" pitchFamily="18" charset="0"/>
                <a:ea typeface="Times New Roman" panose="02020603050405020304" pitchFamily="18" charset="0"/>
              </a:rPr>
              <a:t>- </a:t>
            </a:r>
            <a:r>
              <a:rPr lang="vi-VN" sz="4400" spc="0">
                <a:effectLst/>
                <a:latin typeface="Times New Roman" panose="02020603050405020304" pitchFamily="18" charset="0"/>
                <a:ea typeface="Times New Roman" panose="02020603050405020304" pitchFamily="18" charset="0"/>
              </a:rPr>
              <a:t>Tiếng Việt được hình thành và phát triển trong quá trình lịch sử đấu tranh dựng nước và giữ nước lâu dài của dân tộc Việt Nam, được người Việt gìn giữ và trao truyền từ thế hệ này qua thế hệ khác.</a:t>
            </a:r>
            <a:endParaRPr lang="en-US" sz="4400" spc="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393244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F1504B-4F76-949D-044E-360DC2B00B5B}"/>
              </a:ext>
            </a:extLst>
          </p:cNvPr>
          <p:cNvSpPr txBox="1"/>
          <p:nvPr/>
        </p:nvSpPr>
        <p:spPr>
          <a:xfrm>
            <a:off x="529493" y="198783"/>
            <a:ext cx="11133013" cy="5786199"/>
          </a:xfrm>
          <a:prstGeom prst="rect">
            <a:avLst/>
          </a:prstGeom>
          <a:noFill/>
        </p:spPr>
        <p:txBody>
          <a:bodyPr wrap="square" rtlCol="0">
            <a:spAutoFit/>
          </a:bodyPr>
          <a:lstStyle/>
          <a:p>
            <a:pPr marL="97155" marR="95250" algn="just">
              <a:spcAft>
                <a:spcPts val="0"/>
              </a:spcAft>
            </a:pPr>
            <a:r>
              <a:rPr lang="vi-VN" sz="3200">
                <a:effectLst/>
                <a:latin typeface="Times New Roman" panose="02020603050405020304" pitchFamily="18" charset="0"/>
                <a:ea typeface="Times New Roman" panose="02020603050405020304" pitchFamily="18" charset="0"/>
              </a:rPr>
              <a:t>* Bản thân em đã giữ gìn sự trong sáng của tiếng Việt </a:t>
            </a:r>
            <a:r>
              <a:rPr lang="vi-VN" sz="3200" spc="-20">
                <a:effectLst/>
                <a:latin typeface="Times New Roman" panose="02020603050405020304" pitchFamily="18" charset="0"/>
                <a:ea typeface="Times New Roman" panose="02020603050405020304" pitchFamily="18" charset="0"/>
              </a:rPr>
              <a:t>như</a:t>
            </a:r>
            <a:endParaRPr lang="en-US" sz="3200">
              <a:effectLst/>
              <a:latin typeface="Times New Roman" panose="02020603050405020304" pitchFamily="18" charset="0"/>
              <a:ea typeface="Times New Roman" panose="02020603050405020304" pitchFamily="18" charset="0"/>
            </a:endParaRPr>
          </a:p>
          <a:p>
            <a:pPr marR="98425" lvl="0" algn="just">
              <a:spcAft>
                <a:spcPts val="0"/>
              </a:spcAft>
              <a:buSzPts val="1400"/>
              <a:tabLst>
                <a:tab pos="227330" algn="l"/>
              </a:tabLst>
            </a:pPr>
            <a:r>
              <a:rPr lang="en-US" sz="3200" spc="0">
                <a:effectLst/>
                <a:latin typeface="Times New Roman" panose="02020603050405020304" pitchFamily="18" charset="0"/>
                <a:ea typeface="Times New Roman" panose="02020603050405020304" pitchFamily="18" charset="0"/>
              </a:rPr>
              <a:t>- </a:t>
            </a:r>
            <a:r>
              <a:rPr lang="vi-VN" sz="3200" spc="0">
                <a:effectLst/>
                <a:latin typeface="Times New Roman" panose="02020603050405020304" pitchFamily="18" charset="0"/>
                <a:ea typeface="Times New Roman" panose="02020603050405020304" pitchFamily="18" charset="0"/>
              </a:rPr>
              <a:t>Suy nghĩ: việc một số bạn trẻ hiện nay thích dùng ngôn ngữ “chat”, viết tắt tuỳ ý, biến âm một cách cảm tính, sai chính tả,... sẽ làm mất đi sự trong sáng của tiếng Việt. Em không đồng tình với hành động này.</a:t>
            </a:r>
            <a:endParaRPr lang="en-US" sz="3200" spc="0">
              <a:effectLst/>
              <a:latin typeface="Times New Roman" panose="02020603050405020304" pitchFamily="18" charset="0"/>
              <a:ea typeface="Times New Roman" panose="02020603050405020304" pitchFamily="18" charset="0"/>
            </a:endParaRPr>
          </a:p>
          <a:p>
            <a:pPr marR="99060" lvl="0" algn="just">
              <a:spcBef>
                <a:spcPts val="5"/>
              </a:spcBef>
              <a:spcAft>
                <a:spcPts val="0"/>
              </a:spcAft>
              <a:buSzPts val="1400"/>
              <a:tabLst>
                <a:tab pos="215265" algn="l"/>
              </a:tabLst>
            </a:pPr>
            <a:r>
              <a:rPr lang="en-US" sz="3200" spc="0">
                <a:effectLst/>
                <a:latin typeface="Times New Roman" panose="02020603050405020304" pitchFamily="18" charset="0"/>
                <a:ea typeface="Times New Roman" panose="02020603050405020304" pitchFamily="18" charset="0"/>
              </a:rPr>
              <a:t>- </a:t>
            </a:r>
            <a:r>
              <a:rPr lang="vi-VN" sz="3200" spc="0">
                <a:effectLst/>
                <a:latin typeface="Times New Roman" panose="02020603050405020304" pitchFamily="18" charset="0"/>
                <a:ea typeface="Times New Roman" panose="02020603050405020304" pitchFamily="18" charset="0"/>
              </a:rPr>
              <a:t>Những việc bản thân em đã làm để giữ gìn sự trong sáng của tiếng Việt:</a:t>
            </a:r>
            <a:endParaRPr lang="en-US" sz="3200" spc="0">
              <a:effectLst/>
              <a:latin typeface="Times New Roman" panose="02020603050405020304" pitchFamily="18" charset="0"/>
              <a:ea typeface="Times New Roman" panose="02020603050405020304" pitchFamily="18" charset="0"/>
            </a:endParaRPr>
          </a:p>
          <a:p>
            <a:pPr marL="97155" marR="98425" algn="just">
              <a:spcAft>
                <a:spcPts val="0"/>
              </a:spcAft>
            </a:pPr>
            <a:r>
              <a:rPr lang="vi-VN" sz="3200">
                <a:effectLst/>
                <a:latin typeface="Times New Roman" panose="02020603050405020304" pitchFamily="18" charset="0"/>
                <a:ea typeface="Times New Roman" panose="02020603050405020304" pitchFamily="18" charset="0"/>
              </a:rPr>
              <a:t>+ Nói và viết đúng chuẩn mực về phát âm, chính tả</a:t>
            </a:r>
            <a:r>
              <a:rPr lang="vi-VN" sz="3200" spc="20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chữ viết, từ ngữ, ngữ pháp và phong cách ngôn ngữ.</a:t>
            </a:r>
            <a:endParaRPr lang="en-US" sz="3200">
              <a:effectLst/>
              <a:latin typeface="Times New Roman" panose="02020603050405020304" pitchFamily="18" charset="0"/>
              <a:ea typeface="Times New Roman" panose="02020603050405020304" pitchFamily="18" charset="0"/>
            </a:endParaRPr>
          </a:p>
          <a:p>
            <a:pPr marL="97155" marR="97155" algn="just">
              <a:spcAft>
                <a:spcPts val="0"/>
              </a:spcAft>
            </a:pPr>
            <a:r>
              <a:rPr lang="vi-VN" sz="3200">
                <a:effectLst/>
                <a:latin typeface="Times New Roman" panose="02020603050405020304" pitchFamily="18" charset="0"/>
                <a:ea typeface="Times New Roman" panose="02020603050405020304" pitchFamily="18" charset="0"/>
              </a:rPr>
              <a:t>+ Phê phán những hành vi: “pha tiếng” nước ngoài khi giao tiếp; lạm dụng “tiếng lóng”, ngôn ngữ “chat” trong giao tiếp,…</a:t>
            </a:r>
            <a:endParaRPr lang="en-US" sz="32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5386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Tích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cực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tìm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hiểu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lịch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đấu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tranh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chống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giặc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ngoại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xâm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của</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endParaRPr sz="2800" dirty="0"/>
            </a:p>
          </p:txBody>
        </p:sp>
        <p:sp>
          <p:nvSpPr>
            <p:cNvPr id="4" name="Shape">
              <a:extLst>
                <a:ext uri="{FF2B5EF4-FFF2-40B4-BE49-F238E27FC236}">
                  <a16:creationId xmlns:a16="http://schemas.microsoft.com/office/drawing/2014/main"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Tìm hiểu và giới thiệu với bạn bè quốc tế về các trò chơi dân gian, lễ hội  truyền thống,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ẩm thực của dân</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tộc Việt Nam. </a:t>
              </a:r>
              <a:endParaRPr sz="2800" dirty="0"/>
            </a:p>
          </p:txBody>
        </p:sp>
        <p:sp>
          <p:nvSpPr>
            <p:cNvPr id="10" name="Shape">
              <a:extLst>
                <a:ext uri="{FF2B5EF4-FFF2-40B4-BE49-F238E27FC236}">
                  <a16:creationId xmlns:a16="http://schemas.microsoft.com/office/drawing/2014/main"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Bắt chước theo thần tượng trong phim ảnh, mạng xã hội,...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thiếu sự chọn lọc. </a:t>
              </a:r>
              <a:endParaRPr sz="2800" dirty="0"/>
            </a:p>
          </p:txBody>
        </p:sp>
        <p:sp>
          <p:nvSpPr>
            <p:cNvPr id="13" name="Shape">
              <a:extLst>
                <a:ext uri="{FF2B5EF4-FFF2-40B4-BE49-F238E27FC236}">
                  <a16:creationId xmlns:a16="http://schemas.microsoft.com/office/drawing/2014/main"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30" name="Group 29">
            <a:extLst>
              <a:ext uri="{FF2B5EF4-FFF2-40B4-BE49-F238E27FC236}">
                <a16:creationId xmlns:a16="http://schemas.microsoft.com/office/drawing/2014/main"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Tham gia chương trình văn nghệ về chủ đề quê hương,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đất nước, con người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Việt Nam. </a:t>
              </a:r>
              <a:endParaRPr sz="2800" dirty="0"/>
            </a:p>
          </p:txBody>
        </p:sp>
        <p:sp>
          <p:nvSpPr>
            <p:cNvPr id="32" name="Shape">
              <a:extLst>
                <a:ext uri="{FF2B5EF4-FFF2-40B4-BE49-F238E27FC236}">
                  <a16:creationId xmlns:a16="http://schemas.microsoft.com/office/drawing/2014/main"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sp>
        <p:nvSpPr>
          <p:cNvPr id="7" name="TextBox 6">
            <a:extLst>
              <a:ext uri="{FF2B5EF4-FFF2-40B4-BE49-F238E27FC236}">
                <a16:creationId xmlns:a16="http://schemas.microsoft.com/office/drawing/2014/main" id="{532FDA2D-F7FD-369E-DBF5-5345A95296F1}"/>
              </a:ext>
            </a:extLst>
          </p:cNvPr>
          <p:cNvSpPr txBox="1"/>
          <p:nvPr/>
        </p:nvSpPr>
        <p:spPr>
          <a:xfrm>
            <a:off x="206817" y="1622236"/>
            <a:ext cx="3325718" cy="3347840"/>
          </a:xfrm>
          <a:prstGeom prst="rect">
            <a:avLst/>
          </a:prstGeom>
          <a:solidFill>
            <a:schemeClr val="bg1"/>
          </a:solidFill>
        </p:spPr>
        <p:txBody>
          <a:bodyPr wrap="square">
            <a:spAutoFit/>
          </a:bodyPr>
          <a:lstStyle/>
          <a:p>
            <a:pPr algn="just">
              <a:lnSpc>
                <a:spcPct val="150000"/>
              </a:lnSpc>
              <a:tabLst>
                <a:tab pos="644525" algn="l"/>
              </a:tabLst>
            </a:pPr>
            <a:r>
              <a:rPr lang="en-US" sz="2400" b="1" dirty="0" err="1">
                <a:solidFill>
                  <a:srgbClr val="C00000"/>
                </a:solidFill>
                <a:effectLst/>
                <a:latin typeface="Arial" panose="020B0604020202020204" pitchFamily="34" charset="0"/>
                <a:ea typeface="Arial" panose="020B0604020202020204" pitchFamily="34" charset="0"/>
              </a:rPr>
              <a:t>Em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hãy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cho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biết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việc</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làm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nào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sau</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đây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thể</a:t>
            </a:r>
            <a:r>
              <a:rPr lang="en-US" sz="2400" b="1" dirty="0">
                <a:solidFill>
                  <a:srgbClr val="C00000"/>
                </a:solidFill>
                <a:effectLst/>
                <a:latin typeface="Arial" panose="020B0604020202020204" pitchFamily="34" charset="0"/>
                <a:ea typeface="Arial" panose="020B0604020202020204" pitchFamily="34" charset="0"/>
              </a:rPr>
              <a:t> hiện </a:t>
            </a:r>
            <a:r>
              <a:rPr lang="en-US" sz="2400" b="1" dirty="0" err="1">
                <a:solidFill>
                  <a:srgbClr val="C00000"/>
                </a:solidFill>
                <a:effectLst/>
                <a:latin typeface="Arial" panose="020B0604020202020204" pitchFamily="34" charset="0"/>
                <a:ea typeface="Arial" panose="020B0604020202020204" pitchFamily="34" charset="0"/>
              </a:rPr>
              <a:t>sự</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kế</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thừa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phát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huy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truyền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thống</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của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dân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tộc</a:t>
            </a:r>
            <a:r>
              <a:rPr lang="en-US" sz="2400" b="1" dirty="0">
                <a:solidFill>
                  <a:srgbClr val="C00000"/>
                </a:solidFill>
                <a:effectLst/>
                <a:latin typeface="Arial" panose="020B0604020202020204" pitchFamily="34" charset="0"/>
                <a:ea typeface="Arial" panose="020B0604020202020204" pitchFamily="34" charset="0"/>
              </a:rPr>
              <a:t>. </a:t>
            </a:r>
          </a:p>
          <a:p>
            <a:pPr algn="just">
              <a:lnSpc>
                <a:spcPct val="150000"/>
              </a:lnSpc>
              <a:tabLst>
                <a:tab pos="644525" algn="l"/>
              </a:tabLst>
            </a:pPr>
            <a:r>
              <a:rPr lang="en-US" sz="2400" b="1" dirty="0">
                <a:solidFill>
                  <a:srgbClr val="C00000"/>
                </a:solidFill>
                <a:effectLst/>
                <a:latin typeface="Arial" panose="020B0604020202020204" pitchFamily="34" charset="0"/>
                <a:ea typeface="Arial" panose="020B0604020202020204" pitchFamily="34" charset="0"/>
              </a:rPr>
              <a:t>Vì </a:t>
            </a:r>
            <a:r>
              <a:rPr lang="en-US" sz="2400" b="1" dirty="0" err="1">
                <a:solidFill>
                  <a:srgbClr val="C00000"/>
                </a:solidFill>
                <a:effectLst/>
                <a:latin typeface="Arial" panose="020B0604020202020204" pitchFamily="34" charset="0"/>
                <a:ea typeface="Arial" panose="020B0604020202020204" pitchFamily="34" charset="0"/>
              </a:rPr>
              <a:t>sao</a:t>
            </a:r>
            <a:r>
              <a:rPr lang="en-US" sz="2400" b="1" dirty="0">
                <a:solidFill>
                  <a:srgbClr val="C00000"/>
                </a:solidFill>
                <a:effectLst/>
                <a:latin typeface="Arial" panose="020B0604020202020204" pitchFamily="34" charset="0"/>
                <a:ea typeface="Arial" panose="020B0604020202020204" pitchFamily="34" charset="0"/>
              </a:rPr>
              <a:t>? </a:t>
            </a:r>
          </a:p>
        </p:txBody>
      </p:sp>
      <p:sp>
        <p:nvSpPr>
          <p:cNvPr id="14" name="TextBox 13">
            <a:extLst>
              <a:ext uri="{FF2B5EF4-FFF2-40B4-BE49-F238E27FC236}">
                <a16:creationId xmlns:a16="http://schemas.microsoft.com/office/drawing/2014/main" id="{4D1AB1F0-6FE3-E6AC-8CB4-050AE34134CD}"/>
              </a:ext>
            </a:extLst>
          </p:cNvPr>
          <p:cNvSpPr txBox="1"/>
          <p:nvPr/>
        </p:nvSpPr>
        <p:spPr>
          <a:xfrm>
            <a:off x="171139" y="751602"/>
            <a:ext cx="3152271"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C00000"/>
                </a:solidFill>
                <a:latin typeface="SVN-Revolution" panose="02040603050506020204" pitchFamily="18" charset="0"/>
              </a:rPr>
              <a:t>Nhiệm</a:t>
            </a:r>
            <a:r>
              <a:rPr lang="en-US" sz="3200" dirty="0">
                <a:solidFill>
                  <a:srgbClr val="C00000"/>
                </a:solidFill>
                <a:latin typeface="SVN-Revolution" panose="02040603050506020204" pitchFamily="18" charset="0"/>
              </a:rPr>
              <a:t> </a:t>
            </a:r>
            <a:r>
              <a:rPr lang="en-US" sz="3200" dirty="0" err="1">
                <a:solidFill>
                  <a:srgbClr val="C00000"/>
                </a:solidFill>
                <a:latin typeface="SVN-Revolution" panose="02040603050506020204" pitchFamily="18" charset="0"/>
              </a:rPr>
              <a:t>vụ</a:t>
            </a:r>
            <a:r>
              <a:rPr lang="en-US" sz="3200" dirty="0">
                <a:solidFill>
                  <a:srgbClr val="C00000"/>
                </a:solidFill>
                <a:latin typeface="SVN-Revolution" panose="02040603050506020204" pitchFamily="18" charset="0"/>
              </a:rPr>
              <a:t> 4</a:t>
            </a:r>
          </a:p>
        </p:txBody>
      </p:sp>
      <p:grpSp>
        <p:nvGrpSpPr>
          <p:cNvPr id="24" name="Group 23">
            <a:extLst>
              <a:ext uri="{FF2B5EF4-FFF2-40B4-BE49-F238E27FC236}">
                <a16:creationId xmlns:a16="http://schemas.microsoft.com/office/drawing/2014/main"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Chê bai những người mặc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trang phục truyền thống là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không phù hợp. </a:t>
              </a:r>
              <a:endParaRPr sz="2800" dirty="0"/>
            </a:p>
          </p:txBody>
        </p:sp>
        <p:sp>
          <p:nvSpPr>
            <p:cNvPr id="26" name="Shape">
              <a:extLst>
                <a:ext uri="{FF2B5EF4-FFF2-40B4-BE49-F238E27FC236}">
                  <a16:creationId xmlns:a16="http://schemas.microsoft.com/office/drawing/2014/main"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spTree>
    <p:extLst>
      <p:ext uri="{BB962C8B-B14F-4D97-AF65-F5344CB8AC3E}">
        <p14:creationId xmlns:p14="http://schemas.microsoft.com/office/powerpoint/2010/main" val="359717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id="{FA51B1EB-8E88-D31D-122C-906C2510BD28}"/>
              </a:ext>
            </a:extLst>
          </p:cNvPr>
          <p:cNvPicPr>
            <a:picLocks noChangeAspect="1"/>
          </p:cNvPicPr>
          <p:nvPr/>
        </p:nvPicPr>
        <p:blipFill>
          <a:blip r:embed="rId11"/>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id="{A584B26E-A785-47DC-38AD-8EC64B43892A}"/>
              </a:ext>
            </a:extLst>
          </p:cNvPr>
          <p:cNvSpPr txBox="1"/>
          <p:nvPr/>
        </p:nvSpPr>
        <p:spPr>
          <a:xfrm>
            <a:off x="8533222" y="1591276"/>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1</a:t>
            </a:r>
          </a:p>
        </p:txBody>
      </p:sp>
    </p:spTree>
    <p:extLst>
      <p:ext uri="{BB962C8B-B14F-4D97-AF65-F5344CB8AC3E}">
        <p14:creationId xmlns:p14="http://schemas.microsoft.com/office/powerpoint/2010/main" val="3112690492"/>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54F90-09E3-6D68-FDA0-E57524F0C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96873"/>
            <a:ext cx="11887200" cy="6608727"/>
          </a:xfrm>
          <a:prstGeom prst="rect">
            <a:avLst/>
          </a:prstGeom>
        </p:spPr>
      </p:pic>
      <p:sp>
        <p:nvSpPr>
          <p:cNvPr id="4" name="TextBox 3">
            <a:extLst>
              <a:ext uri="{FF2B5EF4-FFF2-40B4-BE49-F238E27FC236}">
                <a16:creationId xmlns:a16="http://schemas.microsoft.com/office/drawing/2014/main" id="{18A73EA4-41F3-6FAD-C517-9486CFEE710F}"/>
              </a:ext>
            </a:extLst>
          </p:cNvPr>
          <p:cNvSpPr txBox="1"/>
          <p:nvPr/>
        </p:nvSpPr>
        <p:spPr>
          <a:xfrm>
            <a:off x="278296" y="453937"/>
            <a:ext cx="11118573" cy="5509200"/>
          </a:xfrm>
          <a:prstGeom prst="rect">
            <a:avLst/>
          </a:prstGeom>
          <a:noFill/>
        </p:spPr>
        <p:txBody>
          <a:bodyPr wrap="square" rtlCol="0">
            <a:spAutoFit/>
          </a:bodyPr>
          <a:lstStyle/>
          <a:p>
            <a:pPr marL="97155" marR="99060" algn="just">
              <a:spcAft>
                <a:spcPts val="0"/>
              </a:spcAft>
            </a:pPr>
            <a:r>
              <a:rPr lang="vi-VN" sz="3200">
                <a:effectLst/>
                <a:latin typeface="Times New Roman" panose="02020603050405020304" pitchFamily="18" charset="0"/>
                <a:ea typeface="Times New Roman" panose="02020603050405020304" pitchFamily="18" charset="0"/>
              </a:rPr>
              <a:t>Những việc</a:t>
            </a:r>
            <a:r>
              <a:rPr lang="vi-VN" sz="3200" spc="-5">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làm</a:t>
            </a:r>
            <a:r>
              <a:rPr lang="vi-VN" sz="3200" spc="-5">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thể</a:t>
            </a:r>
            <a:r>
              <a:rPr lang="vi-VN" sz="3200" spc="-5">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hiện sự</a:t>
            </a:r>
            <a:r>
              <a:rPr lang="vi-VN" sz="3200" spc="-1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kế</a:t>
            </a:r>
            <a:r>
              <a:rPr lang="vi-VN" sz="3200" spc="-5">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thừa,</a:t>
            </a:r>
            <a:r>
              <a:rPr lang="vi-VN" sz="3200" spc="-5">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phát huy truyền thống của dân tộc là:</a:t>
            </a:r>
            <a:endParaRPr lang="en-US" sz="3200">
              <a:effectLst/>
              <a:latin typeface="Times New Roman" panose="02020603050405020304" pitchFamily="18" charset="0"/>
              <a:ea typeface="Times New Roman" panose="02020603050405020304" pitchFamily="18" charset="0"/>
            </a:endParaRPr>
          </a:p>
          <a:p>
            <a:pPr marL="97155" marR="97790" algn="just">
              <a:spcAft>
                <a:spcPts val="0"/>
              </a:spcAft>
            </a:pPr>
            <a:r>
              <a:rPr lang="vi-VN" sz="3200">
                <a:effectLst/>
                <a:latin typeface="Times New Roman" panose="02020603050405020304" pitchFamily="18" charset="0"/>
                <a:ea typeface="Times New Roman" panose="02020603050405020304" pitchFamily="18" charset="0"/>
              </a:rPr>
              <a:t>+ Tích cực tìm hiểu lịch sử đấu tranh chống giặc ngoại xâm của dân tộc Việt Nam.</a:t>
            </a:r>
            <a:endParaRPr lang="en-US" sz="3200">
              <a:effectLst/>
              <a:latin typeface="Times New Roman" panose="02020603050405020304" pitchFamily="18" charset="0"/>
              <a:ea typeface="Times New Roman" panose="02020603050405020304" pitchFamily="18" charset="0"/>
            </a:endParaRPr>
          </a:p>
          <a:p>
            <a:pPr marL="97155" marR="97155" algn="just">
              <a:spcBef>
                <a:spcPts val="5"/>
              </a:spcBef>
              <a:spcAft>
                <a:spcPts val="0"/>
              </a:spcAft>
            </a:pPr>
            <a:r>
              <a:rPr lang="vi-VN" sz="3200">
                <a:effectLst/>
                <a:latin typeface="Times New Roman" panose="02020603050405020304" pitchFamily="18" charset="0"/>
                <a:ea typeface="Times New Roman" panose="02020603050405020304" pitchFamily="18" charset="0"/>
              </a:rPr>
              <a:t>+ Tìm hiểu và giới thiệu với bạn bè quốc tế về các trò chơi dân gian, lễ hội truyền thống, văn hóa ẩm thực</a:t>
            </a:r>
            <a:r>
              <a:rPr lang="vi-VN" sz="3200" spc="200">
                <a:effectLst/>
                <a:latin typeface="Times New Roman" panose="02020603050405020304" pitchFamily="18" charset="0"/>
                <a:ea typeface="Times New Roman" panose="02020603050405020304" pitchFamily="18" charset="0"/>
              </a:rPr>
              <a:t> </a:t>
            </a:r>
            <a:r>
              <a:rPr lang="vi-VN" sz="3200">
                <a:effectLst/>
                <a:latin typeface="Times New Roman" panose="02020603050405020304" pitchFamily="18" charset="0"/>
                <a:ea typeface="Times New Roman" panose="02020603050405020304" pitchFamily="18" charset="0"/>
              </a:rPr>
              <a:t>của dân tộc Việt Nam.</a:t>
            </a:r>
            <a:endParaRPr lang="en-US" sz="3200">
              <a:effectLst/>
              <a:latin typeface="Times New Roman" panose="02020603050405020304" pitchFamily="18" charset="0"/>
              <a:ea typeface="Times New Roman" panose="02020603050405020304" pitchFamily="18" charset="0"/>
            </a:endParaRPr>
          </a:p>
          <a:p>
            <a:pPr marL="97155" marR="97155" algn="just">
              <a:spcAft>
                <a:spcPts val="0"/>
              </a:spcAft>
            </a:pPr>
            <a:r>
              <a:rPr lang="vi-VN" sz="3200">
                <a:effectLst/>
                <a:latin typeface="Times New Roman" panose="02020603050405020304" pitchFamily="18" charset="0"/>
                <a:ea typeface="Times New Roman" panose="02020603050405020304" pitchFamily="18" charset="0"/>
              </a:rPr>
              <a:t>+ Tham gia chương trình văn nghệ về chủ đề quê hương, đất nước, con người Việt Nam.</a:t>
            </a:r>
            <a:endParaRPr lang="en-US" sz="3200">
              <a:effectLst/>
              <a:latin typeface="Times New Roman" panose="02020603050405020304" pitchFamily="18" charset="0"/>
              <a:ea typeface="Times New Roman" panose="02020603050405020304" pitchFamily="18" charset="0"/>
            </a:endParaRPr>
          </a:p>
          <a:p>
            <a:r>
              <a:rPr lang="vi-VN" sz="3200">
                <a:effectLst/>
                <a:latin typeface="Times New Roman" panose="02020603050405020304" pitchFamily="18" charset="0"/>
                <a:ea typeface="Times New Roman" panose="02020603050405020304" pitchFamily="18" charset="0"/>
              </a:rPr>
              <a:t>- Vì: những việc làm này xuất phát từ sự trân trọng, hãnh diện về những giá trị truyền thống tốt đẹp mà các thế hệ người Việt Nam đã sáng tạo, tích lũy và trao truyền lại.</a:t>
            </a:r>
            <a:endParaRPr lang="en-US" sz="3200"/>
          </a:p>
        </p:txBody>
      </p:sp>
    </p:spTree>
    <p:extLst>
      <p:ext uri="{BB962C8B-B14F-4D97-AF65-F5344CB8AC3E}">
        <p14:creationId xmlns:p14="http://schemas.microsoft.com/office/powerpoint/2010/main" val="21876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30282B-5BA4-ACB3-10B0-CE346E4AA382}"/>
              </a:ext>
            </a:extLst>
          </p:cNvPr>
          <p:cNvSpPr txBox="1"/>
          <p:nvPr/>
        </p:nvSpPr>
        <p:spPr>
          <a:xfrm>
            <a:off x="1680491" y="2117831"/>
            <a:ext cx="8073109" cy="3244158"/>
          </a:xfrm>
          <a:prstGeom prst="rect">
            <a:avLst/>
          </a:prstGeom>
          <a:noFill/>
        </p:spPr>
        <p:txBody>
          <a:bodyPr wrap="square">
            <a:spAutoFit/>
          </a:bodyPr>
          <a:lstStyle/>
          <a:p>
            <a:pPr algn="just">
              <a:lnSpc>
                <a:spcPct val="150000"/>
              </a:lnSpc>
            </a:pP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viết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một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Việt</a:t>
            </a:r>
            <a:r>
              <a:rPr lang="en-US" sz="2800" b="1" dirty="0">
                <a:latin typeface="Arial" panose="020B0604020202020204" pitchFamily="34" charset="0"/>
                <a:cs typeface="Arial" panose="020B0604020202020204" pitchFamily="34" charset="0"/>
              </a:rPr>
              <a:t> Nam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để </a:t>
            </a: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triển</a:t>
            </a:r>
            <a:r>
              <a:rPr lang="en-US" sz="2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FD54B3-432A-3199-52AD-C96C36D5C194}"/>
              </a:ext>
            </a:extLst>
          </p:cNvPr>
          <p:cNvSpPr txBox="1"/>
          <p:nvPr/>
        </p:nvSpPr>
        <p:spPr>
          <a:xfrm>
            <a:off x="4524837" y="1136730"/>
            <a:ext cx="3678901" cy="646331"/>
          </a:xfrm>
          <a:prstGeom prst="rect">
            <a:avLst/>
          </a:prstGeom>
          <a:noFill/>
        </p:spPr>
        <p:txBody>
          <a:bodyPr wrap="square" rtlCol="0">
            <a:spAutoFit/>
          </a:bodyPr>
          <a:lstStyle/>
          <a:p>
            <a:pPr algn="ctr"/>
            <a:r>
              <a:rPr lang="en-US" sz="3600" dirty="0" err="1">
                <a:solidFill>
                  <a:srgbClr val="002060"/>
                </a:solidFill>
                <a:latin typeface="SVN-Revolution" panose="02040603050506020204" pitchFamily="18" charset="0"/>
              </a:rPr>
              <a:t>Nhiệm</a:t>
            </a:r>
            <a:r>
              <a:rPr lang="en-US" sz="3600" dirty="0">
                <a:solidFill>
                  <a:srgbClr val="002060"/>
                </a:solidFill>
                <a:latin typeface="SVN-Revolution" panose="02040603050506020204" pitchFamily="18" charset="0"/>
              </a:rPr>
              <a:t> </a:t>
            </a:r>
            <a:r>
              <a:rPr lang="en-US" sz="3600" dirty="0" err="1">
                <a:solidFill>
                  <a:srgbClr val="002060"/>
                </a:solidFill>
                <a:latin typeface="SVN-Revolution" panose="02040603050506020204" pitchFamily="18" charset="0"/>
              </a:rPr>
              <a:t>vụ</a:t>
            </a:r>
            <a:r>
              <a:rPr lang="en-US" sz="3600" dirty="0">
                <a:solidFill>
                  <a:srgbClr val="002060"/>
                </a:solidFill>
                <a:latin typeface="SVN-Revolution" panose="02040603050506020204" pitchFamily="18" charset="0"/>
              </a:rPr>
              <a:t> 5</a:t>
            </a:r>
          </a:p>
        </p:txBody>
      </p:sp>
    </p:spTree>
    <p:extLst>
      <p:ext uri="{BB962C8B-B14F-4D97-AF65-F5344CB8AC3E}">
        <p14:creationId xmlns:p14="http://schemas.microsoft.com/office/powerpoint/2010/main" val="134099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Arial" panose="020B0604020202020204" pitchFamily="34" charset="0"/>
                <a:ea typeface="Arial" panose="020B0604020202020204" pitchFamily="34" charset="0"/>
              </a:rPr>
              <a:t> </a:t>
            </a:r>
            <a:r>
              <a:rPr lang="vi-VN" sz="2400" dirty="0">
                <a:ea typeface="Arial" panose="020B0604020202020204" pitchFamily="34"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ea typeface="Arial" panose="020B0604020202020204" pitchFamily="34" charset="0"/>
              </a:rPr>
              <a:t>Em hãy tuyên truyền, quảng bá về truyền thống tốt đẹp của dân tộc Việt Nam  bằng những sản phẩm như: báo tường, đoạn phim ngắn, âm nhạc, ca dao,  tục ngữ,...</a:t>
            </a:r>
            <a:endParaRPr lang="en-US" sz="24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id="{6E2D9592-CA54-8514-B730-34B03AB46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id="{7E2B2CB9-9D5D-4725-2D69-84F0FAE24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val="325626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AAE6"/>
                </a:solidFill>
                <a:latin typeface="SVN-Caprica Script" pitchFamily="2" charset="0"/>
              </a:rPr>
              <a:t>Tạm</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biệt</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và</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hẹn</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gặp</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lại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các</a:t>
            </a:r>
            <a:r>
              <a:rPr lang="vi-VN" sz="5400" dirty="0">
                <a:solidFill>
                  <a:srgbClr val="00AAE6"/>
                </a:solidFill>
                <a:latin typeface="SVN-Caprica Script" pitchFamily="2" charset="0"/>
              </a:rPr>
              <a:t> em </a:t>
            </a:r>
          </a:p>
          <a:p>
            <a:pPr algn="ctr">
              <a:lnSpc>
                <a:spcPct val="150000"/>
              </a:lnSpc>
            </a:pPr>
            <a:r>
              <a:rPr lang="vi-VN" sz="5400" dirty="0">
                <a:solidFill>
                  <a:srgbClr val="00AAE6"/>
                </a:solidFill>
                <a:latin typeface="SVN-Caprica Script" pitchFamily="2" charset="0"/>
              </a:rPr>
              <a:t>ở </a:t>
            </a:r>
            <a:r>
              <a:rPr lang="vi-VN" sz="5400" dirty="0" err="1">
                <a:solidFill>
                  <a:srgbClr val="00AAE6"/>
                </a:solidFill>
                <a:latin typeface="SVN-Caprica Script" pitchFamily="2" charset="0"/>
              </a:rPr>
              <a:t>bài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học</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tiếp</a:t>
            </a:r>
            <a:r>
              <a:rPr lang="vi-VN" sz="5400" dirty="0">
                <a:solidFill>
                  <a:srgbClr val="00AAE6"/>
                </a:solidFill>
                <a:latin typeface="SVN-Caprica Script" pitchFamily="2" charset="0"/>
              </a:rPr>
              <a:t> theo.</a:t>
            </a:r>
            <a:endParaRPr lang="en-US" sz="5400" dirty="0">
              <a:solidFill>
                <a:srgbClr val="00AAE6"/>
              </a:solidFill>
              <a:latin typeface="SVN-Revolution" panose="02040603050506020204" pitchFamily="18" charset="0"/>
            </a:endParaRPr>
          </a:p>
        </p:txBody>
      </p:sp>
    </p:spTree>
    <p:extLst>
      <p:ext uri="{BB962C8B-B14F-4D97-AF65-F5344CB8AC3E}">
        <p14:creationId xmlns:p14="http://schemas.microsoft.com/office/powerpoint/2010/main" val="3568044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3A3AFE-3339-D7A3-3FF7-69022248E1E6}"/>
              </a:ext>
            </a:extLst>
          </p:cNvPr>
          <p:cNvSpPr txBox="1"/>
          <p:nvPr/>
        </p:nvSpPr>
        <p:spPr>
          <a:xfrm>
            <a:off x="1147533" y="183613"/>
            <a:ext cx="10381858" cy="954107"/>
          </a:xfrm>
          <a:prstGeom prst="rect">
            <a:avLst/>
          </a:prstGeom>
          <a:solidFill>
            <a:schemeClr val="accent4">
              <a:lumMod val="20000"/>
              <a:lumOff val="80000"/>
            </a:schemeClr>
          </a:solidFill>
        </p:spPr>
        <p:txBody>
          <a:bodyPr wrap="square">
            <a:spAutoFit/>
          </a:bodyPr>
          <a:lstStyle/>
          <a:p>
            <a:pPr algn="ctr"/>
            <a:r>
              <a:rPr lang="en-US" sz="2800" b="1" dirty="0" err="1">
                <a:solidFill>
                  <a:srgbClr val="0070C0"/>
                </a:solidFill>
                <a:latin typeface="Arial" panose="020B0604020202020204" pitchFamily="34" charset="0"/>
                <a:cs typeface="Arial" panose="020B0604020202020204" pitchFamily="34" charset="0"/>
              </a:rPr>
              <a:t>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hãy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ghép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chữ</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màu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những</a:t>
            </a:r>
            <a:r>
              <a:rPr lang="en-US" sz="2800" b="1" dirty="0">
                <a:solidFill>
                  <a:srgbClr val="0070C0"/>
                </a:solidFill>
                <a:latin typeface="Arial" panose="020B0604020202020204" pitchFamily="34" charset="0"/>
                <a:cs typeface="Arial" panose="020B0604020202020204" pitchFamily="34" charset="0"/>
              </a:rPr>
              <a:t> từ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ý </a:t>
            </a:r>
            <a:r>
              <a:rPr lang="en-US" sz="2800" b="1" dirty="0" err="1">
                <a:solidFill>
                  <a:srgbClr val="0070C0"/>
                </a:solidFill>
                <a:latin typeface="Arial" panose="020B0604020202020204" pitchFamily="34" charset="0"/>
                <a:cs typeface="Arial" panose="020B0604020202020204" pitchFamily="34" charset="0"/>
              </a:rPr>
              <a:t>nghĩa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truyền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thống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dân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tộc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Việt</a:t>
            </a:r>
            <a:r>
              <a:rPr lang="en-US" sz="2800" b="1" dirty="0">
                <a:solidFill>
                  <a:srgbClr val="0070C0"/>
                </a:solidFill>
                <a:latin typeface="Arial" panose="020B0604020202020204" pitchFamily="34" charset="0"/>
                <a:cs typeface="Arial" panose="020B0604020202020204" pitchFamily="34" charset="0"/>
              </a:rPr>
              <a:t> Nam. </a:t>
            </a:r>
          </a:p>
        </p:txBody>
      </p:sp>
      <p:pic>
        <p:nvPicPr>
          <p:cNvPr id="1026" name="Picture 2">
            <a:extLst>
              <a:ext uri="{FF2B5EF4-FFF2-40B4-BE49-F238E27FC236}">
                <a16:creationId xmlns:a16="http://schemas.microsoft.com/office/drawing/2014/main" id="{B5DA2B30-F6E3-D4E6-29A4-A5AF4875B9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61861" y="1137720"/>
            <a:ext cx="5753724" cy="585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0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id="{F992D389-D3D5-63B3-C245-4353E4849465}"/>
              </a:ext>
            </a:extLst>
          </p:cNvPr>
          <p:cNvPicPr>
            <a:picLocks noChangeAspect="1"/>
          </p:cNvPicPr>
          <p:nvPr/>
        </p:nvPicPr>
        <p:blipFill rotWithShape="1">
          <a:blip r:embed="rId2">
            <a:extLst>
              <a:ext uri="{28A0092B-C50C-407E-A947-70E740481C1C}">
                <a14:useLocalDpi xmlns:a14="http://schemas.microsoft.com/office/drawing/2010/main"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id="{333C7EE0-80AC-569E-0751-4D0E9E83E036}"/>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B350B29B-0AC5-7E7B-63BC-089CEE73510E}"/>
              </a:ext>
            </a:extLst>
          </p:cNvPr>
          <p:cNvPicPr>
            <a:picLocks noChangeAspect="1"/>
          </p:cNvPicPr>
          <p:nvPr/>
        </p:nvPicPr>
        <p:blipFill>
          <a:blip r:embed="rId8"/>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id="{A02173DB-E944-A321-312B-AE760CF98DC3}"/>
              </a:ext>
            </a:extLst>
          </p:cNvPr>
          <p:cNvSpPr txBox="1"/>
          <p:nvPr/>
        </p:nvSpPr>
        <p:spPr>
          <a:xfrm>
            <a:off x="8493718" y="1134895"/>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2</a:t>
            </a:r>
          </a:p>
        </p:txBody>
      </p:sp>
    </p:spTree>
    <p:extLst>
      <p:ext uri="{BB962C8B-B14F-4D97-AF65-F5344CB8AC3E}">
        <p14:creationId xmlns:p14="http://schemas.microsoft.com/office/powerpoint/2010/main" val="102430612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chỉ ra những truyền thống của dân tộc Việt Nam được thể hiện trong bài  đồng dao và các hình ảnh. Hãy nêu giá trị của những truyền thống đó. </a:t>
            </a:r>
            <a:endParaRPr lang="en-US" sz="24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1</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958808"/>
            <a:ext cx="7820025" cy="90563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nêu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những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truyền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thống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khác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của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dân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tộc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mà</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biết</a:t>
            </a:r>
            <a:r>
              <a:rPr lang="en-US" sz="2400" dirty="0">
                <a:effectLst/>
                <a:latin typeface="Arial" panose="020B0604020202020204" pitchFamily="34" charset="0"/>
                <a:ea typeface="Arial" panose="020B0604020202020204" pitchFamily="34" charset="0"/>
              </a:rPr>
              <a:t>. </a:t>
            </a: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bài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đồng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dao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quan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sát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ảnh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6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thực</a:t>
            </a:r>
            <a:r>
              <a:rPr lang="en-US" sz="2400" b="1" dirty="0">
                <a:solidFill>
                  <a:srgbClr val="0070C0"/>
                </a:solidFill>
                <a:latin typeface="Arial" panose="020B0604020202020204" pitchFamily="34" charset="0"/>
                <a:cs typeface="Arial" panose="020B0604020202020204" pitchFamily="34" charset="0"/>
              </a:rPr>
              <a:t> hiện yêu </a:t>
            </a:r>
            <a:r>
              <a:rPr lang="en-US" sz="2400" b="1" dirty="0" err="1">
                <a:solidFill>
                  <a:srgbClr val="0070C0"/>
                </a:solidFill>
                <a:latin typeface="Arial" panose="020B0604020202020204" pitchFamily="34" charset="0"/>
                <a:cs typeface="Arial" panose="020B0604020202020204" pitchFamily="34" charset="0"/>
              </a:rPr>
              <a:t>cầu</a:t>
            </a:r>
            <a:r>
              <a:rPr lang="en-US" sz="24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8288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Em hãy</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chỉ ra những truyền thống của dân tộc Việt Nam được thể hiện trong bài đồng dao và các hình ảnh </a:t>
            </a:r>
            <a:r>
              <a:rPr lang="en-US" sz="2400" b="1" dirty="0" err="1">
                <a:solidFill>
                  <a:srgbClr val="C00000"/>
                </a:solidFill>
                <a:latin typeface="Arial" panose="020B0604020202020204" pitchFamily="34" charset="0"/>
                <a:cs typeface="Arial" panose="020B0604020202020204" pitchFamily="34" charset="0"/>
              </a:rPr>
              <a:t>sau</a:t>
            </a:r>
            <a:r>
              <a:rPr lang="vi-VN" sz="2400" b="1" dirty="0">
                <a:solidFill>
                  <a:srgbClr val="C00000"/>
                </a:solidFill>
                <a:latin typeface="Arial" panose="020B0604020202020204" pitchFamily="34" charset="0"/>
                <a:cs typeface="Arial" panose="020B0604020202020204" pitchFamily="34" charset="0"/>
              </a:rPr>
              <a:t>. </a:t>
            </a:r>
            <a:endParaRPr lang="en-US" sz="2400" b="1" dirty="0">
              <a:solidFill>
                <a:srgbClr val="C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Hãy nêu giá trị của những truyền thống đó.</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F6D91D-2398-6982-BE2A-9974D8FFAEC7}"/>
              </a:ext>
            </a:extLst>
          </p:cNvPr>
          <p:cNvPicPr>
            <a:picLocks noChangeAspect="1"/>
          </p:cNvPicPr>
          <p:nvPr/>
        </p:nvPicPr>
        <p:blipFill>
          <a:blip r:embed="rId2">
            <a:grayscl/>
          </a:blip>
          <a:stretch>
            <a:fillRect/>
          </a:stretch>
        </p:blipFill>
        <p:spPr>
          <a:xfrm>
            <a:off x="395287" y="1571625"/>
            <a:ext cx="2886075" cy="5086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9576551-D39D-B6A6-FA0F-1268E82DD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7BFCD0B-7679-1B43-53A8-B16A44B02A9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4EDDC6E-455B-6D7B-B8D9-993FEAB99A0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1573C75-3775-D846-4471-E917B0FA920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AC224184-7080-6491-1D84-2A6F4CC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id="{A157D7E5-1E39-0525-69D1-E3B36294B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id="{2E191267-2A6C-8F26-547C-D608C177CA76}"/>
              </a:ext>
            </a:extLst>
          </p:cNvPr>
          <p:cNvSpPr txBox="1"/>
          <p:nvPr/>
        </p:nvSpPr>
        <p:spPr>
          <a:xfrm>
            <a:off x="2509213" y="1859340"/>
            <a:ext cx="5882311" cy="1569660"/>
          </a:xfrm>
          <a:prstGeom prst="rect">
            <a:avLst/>
          </a:prstGeom>
          <a:noFill/>
        </p:spPr>
        <p:txBody>
          <a:bodyPr wrap="square">
            <a:spAutoFit/>
          </a:bodyPr>
          <a:lstStyle/>
          <a:p>
            <a:pPr algn="ct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nêu</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truyền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thống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khác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dân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tộc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 </a:t>
            </a:r>
            <a:r>
              <a:rPr lang="en-US" sz="3200" b="1" dirty="0" err="1">
                <a:effectLst/>
                <a:latin typeface="Arial" panose="020B0604020202020204" pitchFamily="34" charset="0"/>
                <a:ea typeface="Arial" panose="020B0604020202020204" pitchFamily="34" charset="0"/>
              </a:rPr>
              <a:t>mà</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biết</a:t>
            </a:r>
            <a:r>
              <a:rPr lang="en-US" sz="3200" b="1"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5595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C0DC3-B87C-DF5D-B390-84F668BF5EF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7A6EB1-EDBD-50A6-69B0-F9D8F5D0C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58" y="46382"/>
            <a:ext cx="11569146" cy="6765235"/>
          </a:xfrm>
          <a:prstGeom prst="rect">
            <a:avLst/>
          </a:prstGeom>
        </p:spPr>
      </p:pic>
      <p:sp>
        <p:nvSpPr>
          <p:cNvPr id="5" name="TextBox 4">
            <a:extLst>
              <a:ext uri="{FF2B5EF4-FFF2-40B4-BE49-F238E27FC236}">
                <a16:creationId xmlns:a16="http://schemas.microsoft.com/office/drawing/2014/main" id="{7F6A8F87-C77F-0CFE-53FC-000A0BEA5A9C}"/>
              </a:ext>
            </a:extLst>
          </p:cNvPr>
          <p:cNvSpPr txBox="1"/>
          <p:nvPr/>
        </p:nvSpPr>
        <p:spPr>
          <a:xfrm>
            <a:off x="1590260" y="613470"/>
            <a:ext cx="8481392" cy="1323439"/>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3. Những biểu hiện của lòng tự hào về truyền thống dân tộc</a:t>
            </a:r>
          </a:p>
        </p:txBody>
      </p:sp>
    </p:spTree>
    <p:extLst>
      <p:ext uri="{BB962C8B-B14F-4D97-AF65-F5344CB8AC3E}">
        <p14:creationId xmlns:p14="http://schemas.microsoft.com/office/powerpoint/2010/main" val="2055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2706</Words>
  <Application>Microsoft Office PowerPoint</Application>
  <PresentationFormat>Widescreen</PresentationFormat>
  <Paragraphs>150</Paragraphs>
  <Slides>34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Times New Roman</vt:lpstr>
      <vt:lpstr>印品黑体</vt:lpstr>
      <vt:lpstr>Symbol</vt:lpstr>
      <vt:lpstr>SVN-Revolution</vt:lpstr>
      <vt:lpstr>SVN-Internation</vt:lpstr>
      <vt:lpstr>Wingdings</vt:lpstr>
      <vt:lpstr>SVN-Sarifa</vt:lpstr>
      <vt:lpstr>SVN-Caprica Script</vt:lpstr>
      <vt:lpstr>SVN-Helves</vt:lpstr>
      <vt:lpstr>字魂36号-正文宋楷</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132</cp:revision>
  <dcterms:created xsi:type="dcterms:W3CDTF">2017-09-04T05:20:56Z</dcterms:created>
  <dcterms:modified xsi:type="dcterms:W3CDTF">2025-03-05T14:05:39Z</dcterms:modified>
</cp:coreProperties>
</file>