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8" r:id="rId2"/>
    <p:sldId id="277" r:id="rId3"/>
    <p:sldId id="263" r:id="rId4"/>
    <p:sldId id="302" r:id="rId5"/>
    <p:sldId id="304" r:id="rId6"/>
    <p:sldId id="306" r:id="rId7"/>
    <p:sldId id="324" r:id="rId8"/>
    <p:sldId id="325" r:id="rId9"/>
    <p:sldId id="326" r:id="rId10"/>
    <p:sldId id="264" r:id="rId11"/>
    <p:sldId id="331" r:id="rId12"/>
    <p:sldId id="265" r:id="rId13"/>
    <p:sldId id="329" r:id="rId14"/>
    <p:sldId id="333" r:id="rId15"/>
    <p:sldId id="332" r:id="rId16"/>
    <p:sldId id="334" r:id="rId17"/>
    <p:sldId id="267" r:id="rId18"/>
    <p:sldId id="335" r:id="rId19"/>
    <p:sldId id="272" r:id="rId20"/>
    <p:sldId id="271" r:id="rId21"/>
  </p:sldIdLst>
  <p:sldSz cx="12192000" cy="6858000"/>
  <p:notesSz cx="6858000" cy="9144000"/>
  <p:custDataLst>
    <p:tags r:id="rId22"/>
  </p:custDataLst>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48">
          <p15:clr>
            <a:srgbClr val="A4A3A4"/>
          </p15:clr>
        </p15:guide>
        <p15:guide id="2"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FF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53" autoAdjust="0"/>
    <p:restoredTop sz="94660" autoAdjust="0"/>
  </p:normalViewPr>
  <p:slideViewPr>
    <p:cSldViewPr snapToGrid="0">
      <p:cViewPr varScale="1">
        <p:scale>
          <a:sx n="82" d="100"/>
          <a:sy n="82" d="100"/>
        </p:scale>
        <p:origin x="162" y="90"/>
      </p:cViewPr>
      <p:guideLst>
        <p:guide orient="horz" pos="2148"/>
        <p:guide pos="3841"/>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285FD9C-4CF1-46FC-83FC-FCF3798EAB07}" type="datetimeFigureOut">
              <a:rPr lang="vi-VN"/>
              <a:t>24/09/2024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C58F0FE-1BBC-4F16-A77A-96B8C05DEDEF}" type="slidenum">
              <a:rPr lang="vi-VN"/>
              <a:t>‹#›</a:t>
            </a:fld>
            <a:endParaRPr lang="vi-V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CCCBFA9-FCEA-4A9D-B389-4AAB24D64AB9}" type="datetimeFigureOut">
              <a:rPr lang="vi-VN"/>
              <a:t>24/09/2024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CEB03108-0E6E-4749-BCFB-BFB6CEFDA94A}" type="slidenum">
              <a:rPr lang="vi-VN"/>
              <a:t>‹#›</a:t>
            </a:fld>
            <a:endParaRPr lang="vi-V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6998D43-2145-46D0-B408-78931F207588}" type="datetimeFigureOut">
              <a:rPr lang="vi-VN"/>
              <a:t>24/09/2024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9FAE8BD3-8783-4B64-A46E-2DB487FEE8F7}" type="slidenum">
              <a:rPr lang="vi-VN"/>
              <a:t>‹#›</a:t>
            </a:fld>
            <a:endParaRPr lang="vi-V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6000C3E-8FF5-4C13-8EEC-C6B96A8EA4D6}" type="datetimeFigureOut">
              <a:rPr lang="vi-VN"/>
              <a:t>24/09/2024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EC637CB4-7254-4FEE-9BF7-1B788B5CDA4E}" type="slidenum">
              <a:rPr lang="vi-VN"/>
              <a:t>‹#›</a:t>
            </a:fld>
            <a:endParaRPr lang="vi-V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6C6AE74-1F1D-4A8B-B811-1BFD3DA82139}" type="datetimeFigureOut">
              <a:rPr lang="vi-VN"/>
              <a:t>24/09/2024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F7F07D56-F29B-409A-B9BB-057A89AAEE37}" type="slidenum">
              <a:rPr lang="vi-VN"/>
              <a:t>‹#›</a:t>
            </a:fld>
            <a:endParaRPr lang="vi-V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4CC0DC-AB5F-43E5-8952-E85376DD1DFA}" type="datetimeFigureOut">
              <a:rPr lang="vi-VN"/>
              <a:t>24/09/2024</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657DB92C-2159-4FC8-B42B-C28520F7B5D2}" type="slidenum">
              <a:rPr lang="vi-VN"/>
              <a:t>‹#›</a:t>
            </a:fld>
            <a:endParaRPr lang="vi-V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881DF12-57DB-497F-832A-78505F58B85E}" type="datetimeFigureOut">
              <a:rPr lang="vi-VN"/>
              <a:t>24/09/2024</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85B39C79-1E53-4861-B8CD-F2809ABE42D1}" type="slidenum">
              <a:rPr lang="vi-VN"/>
              <a:t>‹#›</a:t>
            </a:fld>
            <a:endParaRPr lang="vi-V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71D8FD4-1982-40FB-9C58-466E1DF39766}" type="datetimeFigureOut">
              <a:rPr lang="vi-VN"/>
              <a:t>24/09/2024</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4998F2B9-0AF6-42A7-90F7-6FAA54D1B5E7}" type="slidenum">
              <a:rPr lang="vi-VN"/>
              <a:t>‹#›</a:t>
            </a:fld>
            <a:endParaRPr lang="vi-V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7B7DE2A-F6E6-4923-81D9-114079471762}" type="datetimeFigureOut">
              <a:rPr lang="vi-VN"/>
              <a:t>24/09/2024</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653B0204-D261-4159-9ECD-BCDA65A404DD}" type="slidenum">
              <a:rPr lang="vi-VN"/>
              <a:t>‹#›</a:t>
            </a:fld>
            <a:endParaRPr lang="vi-VN"/>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6381F57-4C14-4184-BC95-FD42BE3A3899}" type="datetimeFigureOut">
              <a:rPr lang="vi-VN"/>
              <a:t>24/09/2024</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9AEEF191-1B35-4442-AAF7-C68CC44D708D}" type="slidenum">
              <a:rPr lang="vi-VN"/>
              <a:t>‹#›</a:t>
            </a:fld>
            <a:endParaRPr lang="vi-V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5D1E843-6B82-4F08-AE19-8CCBC41CB104}" type="datetimeFigureOut">
              <a:rPr lang="vi-VN"/>
              <a:t>24/09/2024</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F5F7C08B-877E-4CE8-8FEE-9AD3B24EB4C7}" type="slidenum">
              <a:rPr lang="vi-VN"/>
              <a:t>‹#›</a:t>
            </a:fld>
            <a:endParaRPr lang="vi-VN"/>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a:defRPr/>
            </a:pPr>
            <a:fld id="{00273AA3-F434-4B52-A237-0EB39BE49E27}" type="datetimeFigureOut">
              <a:rPr lang="vi-VN"/>
              <a:t>24/09/2024</a:t>
            </a:fld>
            <a:endParaRPr lang="vi-VN"/>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a:defRPr/>
            </a:pPr>
            <a:endParaRPr lang="vi-VN"/>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a:defRPr/>
            </a:pPr>
            <a:fld id="{B96375C4-6B75-479C-9B7A-019401B0CC8C}" type="slidenum">
              <a:rPr lang="vi-VN"/>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2075180" y="869950"/>
            <a:ext cx="6644640" cy="583565"/>
          </a:xfrm>
          <a:prstGeom prst="rect">
            <a:avLst/>
          </a:prstGeom>
          <a:solidFill>
            <a:schemeClr val="bg1"/>
          </a:solidFill>
          <a:ln w="9525">
            <a:noFill/>
            <a:miter lim="800000"/>
          </a:ln>
        </p:spPr>
        <p:txBody>
          <a:bodyPr wrap="square">
            <a:spAutoFit/>
          </a:bodyPr>
          <a:lstStyle/>
          <a:p>
            <a:pPr>
              <a:spcBef>
                <a:spcPct val="50000"/>
              </a:spcBef>
            </a:pPr>
            <a:r>
              <a:rPr lang="en-US" sz="2400">
                <a:solidFill>
                  <a:srgbClr val="FF0000"/>
                </a:solidFill>
              </a:rPr>
              <a:t>      </a:t>
            </a:r>
            <a:r>
              <a:rPr lang="vi-VN" sz="3200">
                <a:solidFill>
                  <a:srgbClr val="FF0000"/>
                </a:solidFill>
                <a:latin typeface="Times New Roman" panose="02020603050405020304" pitchFamily="18" charset="0"/>
                <a:cs typeface="Times New Roman" panose="02020603050405020304" pitchFamily="18" charset="0"/>
              </a:rPr>
              <a:t>Em hãy xác định </a:t>
            </a:r>
            <a:r>
              <a:rPr lang="en-US" sz="3200">
                <a:solidFill>
                  <a:srgbClr val="FF0000"/>
                </a:solidFill>
                <a:latin typeface="Times New Roman" panose="02020603050405020304" pitchFamily="18" charset="0"/>
                <a:cs typeface="Times New Roman" panose="02020603050405020304" pitchFamily="18" charset="0"/>
              </a:rPr>
              <a:t>ở thế kỉ nào?</a:t>
            </a:r>
          </a:p>
        </p:txBody>
      </p:sp>
      <p:graphicFrame>
        <p:nvGraphicFramePr>
          <p:cNvPr id="36881" name="Group 17"/>
          <p:cNvGraphicFramePr>
            <a:graphicFrameLocks noGrp="1"/>
          </p:cNvGraphicFramePr>
          <p:nvPr>
            <p:ph sz="half" idx="1"/>
          </p:nvPr>
        </p:nvGraphicFramePr>
        <p:xfrm>
          <a:off x="1536065" y="1477010"/>
          <a:ext cx="8638540" cy="941388"/>
        </p:xfrm>
        <a:graphic>
          <a:graphicData uri="http://schemas.openxmlformats.org/drawingml/2006/table">
            <a:tbl>
              <a:tblPr/>
              <a:tblGrid>
                <a:gridCol w="3047365">
                  <a:extLst>
                    <a:ext uri="{9D8B030D-6E8A-4147-A177-3AD203B41FA5}">
                      <a16:colId xmlns:a16="http://schemas.microsoft.com/office/drawing/2014/main" val="20000"/>
                    </a:ext>
                  </a:extLst>
                </a:gridCol>
                <a:gridCol w="5591175">
                  <a:extLst>
                    <a:ext uri="{9D8B030D-6E8A-4147-A177-3AD203B41FA5}">
                      <a16:colId xmlns:a16="http://schemas.microsoft.com/office/drawing/2014/main" val="20001"/>
                    </a:ext>
                  </a:extLst>
                </a:gridCol>
              </a:tblGrid>
              <a:tr h="941388">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NĂM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1" i="0" u="none" strike="noStrike" cap="none" normalizeH="0" baseline="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THẾ KỈ</a:t>
                      </a:r>
                    </a:p>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lang="en-US" altLang="zh-CN" sz="2400" b="1" baseline="0">
                          <a:solidFill>
                            <a:srgbClr val="FF0000"/>
                          </a:solidFill>
                          <a:latin typeface="Times New Roman" panose="02020603050405020304" pitchFamily="18" charset="0"/>
                          <a:cs typeface="Times New Roman" panose="02020603050405020304" pitchFamily="18" charset="0"/>
                        </a:rPr>
                        <a:t>  </a:t>
                      </a:r>
                      <a:endParaRPr kumimoji="0" lang="en-US" sz="24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6922" name="Group 58"/>
          <p:cNvGraphicFramePr>
            <a:graphicFrameLocks noGrp="1"/>
          </p:cNvGraphicFramePr>
          <p:nvPr>
            <p:ph sz="half" idx="2"/>
          </p:nvPr>
        </p:nvGraphicFramePr>
        <p:xfrm>
          <a:off x="1536065" y="2418398"/>
          <a:ext cx="8637905" cy="2652713"/>
        </p:xfrm>
        <a:graphic>
          <a:graphicData uri="http://schemas.openxmlformats.org/drawingml/2006/table">
            <a:tbl>
              <a:tblPr/>
              <a:tblGrid>
                <a:gridCol w="3049905">
                  <a:extLst>
                    <a:ext uri="{9D8B030D-6E8A-4147-A177-3AD203B41FA5}">
                      <a16:colId xmlns:a16="http://schemas.microsoft.com/office/drawing/2014/main" val="20000"/>
                    </a:ext>
                  </a:extLst>
                </a:gridCol>
                <a:gridCol w="5588000">
                  <a:extLst>
                    <a:ext uri="{9D8B030D-6E8A-4147-A177-3AD203B41FA5}">
                      <a16:colId xmlns:a16="http://schemas.microsoft.com/office/drawing/2014/main" val="20001"/>
                    </a:ext>
                  </a:extLst>
                </a:gridCol>
              </a:tblGrid>
              <a:tr h="603250">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Năm 1001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4838">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Năm 483 TCN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4675">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Năm 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9950">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smtClean="0">
                          <a:ln>
                            <a:noFill/>
                          </a:ln>
                          <a:gradFill>
                            <a:gsLst>
                              <a:gs pos="0">
                                <a:srgbClr val="012D86"/>
                              </a:gs>
                              <a:gs pos="100000">
                                <a:srgbClr val="0E2557"/>
                              </a:gs>
                            </a:gsLst>
                            <a:lin scaled="0"/>
                          </a:gradFill>
                          <a:effectLst/>
                          <a:latin typeface="Times New Roman" panose="02020603050405020304" pitchFamily="18" charset="0"/>
                          <a:cs typeface="Times New Roman" panose="02020603050405020304" pitchFamily="18" charset="0"/>
                        </a:rPr>
                        <a:t>Năm 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6923" name="Text Box 59"/>
          <p:cNvSpPr txBox="1">
            <a:spLocks noChangeArrowheads="1"/>
          </p:cNvSpPr>
          <p:nvPr/>
        </p:nvSpPr>
        <p:spPr bwMode="auto">
          <a:xfrm>
            <a:off x="5774373" y="2525395"/>
            <a:ext cx="2700337" cy="460375"/>
          </a:xfrm>
          <a:prstGeom prst="rect">
            <a:avLst/>
          </a:prstGeom>
          <a:solidFill>
            <a:schemeClr val="bg1"/>
          </a:solidFill>
          <a:ln w="9525">
            <a:noFill/>
            <a:miter lim="800000"/>
          </a:ln>
        </p:spPr>
        <p:txBody>
          <a:bodyPr>
            <a:spAutoFit/>
          </a:bodyPr>
          <a:lstStyle/>
          <a:p>
            <a:pPr>
              <a:spcBef>
                <a:spcPct val="50000"/>
              </a:spcBef>
            </a:pPr>
            <a:r>
              <a:rPr lang="en-US" sz="2400">
                <a:solidFill>
                  <a:schemeClr val="accent5">
                    <a:lumMod val="50000"/>
                  </a:schemeClr>
                </a:solidFill>
                <a:latin typeface="Times New Roman" panose="02020603050405020304" pitchFamily="18" charset="0"/>
                <a:cs typeface="Times New Roman" panose="02020603050405020304" pitchFamily="18" charset="0"/>
              </a:rPr>
              <a:t>Thế kỉ 11</a:t>
            </a:r>
          </a:p>
        </p:txBody>
      </p:sp>
      <p:sp>
        <p:nvSpPr>
          <p:cNvPr id="36924" name="Text Box 60"/>
          <p:cNvSpPr txBox="1">
            <a:spLocks noChangeArrowheads="1"/>
          </p:cNvSpPr>
          <p:nvPr/>
        </p:nvSpPr>
        <p:spPr bwMode="auto">
          <a:xfrm>
            <a:off x="5699125" y="4418013"/>
            <a:ext cx="2700338" cy="460375"/>
          </a:xfrm>
          <a:prstGeom prst="rect">
            <a:avLst/>
          </a:prstGeom>
          <a:solidFill>
            <a:schemeClr val="bg1"/>
          </a:solidFill>
          <a:ln w="9525">
            <a:noFill/>
            <a:miter lim="800000"/>
          </a:ln>
        </p:spPr>
        <p:txBody>
          <a:bodyPr>
            <a:spAutoFit/>
          </a:bodyPr>
          <a:lstStyle/>
          <a:p>
            <a:pPr>
              <a:spcBef>
                <a:spcPct val="50000"/>
              </a:spcBef>
            </a:pPr>
            <a:r>
              <a:rPr lang="en-US" sz="2400">
                <a:solidFill>
                  <a:schemeClr val="accent5">
                    <a:lumMod val="50000"/>
                  </a:schemeClr>
                </a:solidFill>
                <a:latin typeface="Times New Roman" panose="02020603050405020304" pitchFamily="18" charset="0"/>
                <a:cs typeface="Times New Roman" panose="02020603050405020304" pitchFamily="18" charset="0"/>
              </a:rPr>
              <a:t>Thế kỉ 21</a:t>
            </a:r>
          </a:p>
        </p:txBody>
      </p:sp>
      <p:sp>
        <p:nvSpPr>
          <p:cNvPr id="36925" name="Text Box 61"/>
          <p:cNvSpPr txBox="1">
            <a:spLocks noChangeArrowheads="1"/>
          </p:cNvSpPr>
          <p:nvPr/>
        </p:nvSpPr>
        <p:spPr bwMode="auto">
          <a:xfrm>
            <a:off x="5699443" y="3720465"/>
            <a:ext cx="2700337" cy="460375"/>
          </a:xfrm>
          <a:prstGeom prst="rect">
            <a:avLst/>
          </a:prstGeom>
          <a:solidFill>
            <a:schemeClr val="bg1"/>
          </a:solidFill>
          <a:ln w="9525">
            <a:noFill/>
            <a:miter lim="800000"/>
          </a:ln>
        </p:spPr>
        <p:txBody>
          <a:bodyPr>
            <a:spAutoFit/>
          </a:bodyPr>
          <a:lstStyle/>
          <a:p>
            <a:pPr>
              <a:spcBef>
                <a:spcPct val="50000"/>
              </a:spcBef>
            </a:pPr>
            <a:r>
              <a:rPr lang="en-US" sz="2400">
                <a:solidFill>
                  <a:schemeClr val="accent5">
                    <a:lumMod val="50000"/>
                  </a:schemeClr>
                </a:solidFill>
                <a:latin typeface="Times New Roman" panose="02020603050405020304" pitchFamily="18" charset="0"/>
                <a:cs typeface="Times New Roman" panose="02020603050405020304" pitchFamily="18" charset="0"/>
              </a:rPr>
              <a:t>Thế kỉ 20</a:t>
            </a:r>
          </a:p>
        </p:txBody>
      </p:sp>
      <p:sp>
        <p:nvSpPr>
          <p:cNvPr id="36926" name="Text Box 62"/>
          <p:cNvSpPr txBox="1">
            <a:spLocks noChangeArrowheads="1"/>
          </p:cNvSpPr>
          <p:nvPr/>
        </p:nvSpPr>
        <p:spPr bwMode="auto">
          <a:xfrm>
            <a:off x="5553710" y="3122930"/>
            <a:ext cx="2700338" cy="460375"/>
          </a:xfrm>
          <a:prstGeom prst="rect">
            <a:avLst/>
          </a:prstGeom>
          <a:solidFill>
            <a:schemeClr val="bg1"/>
          </a:solidFill>
          <a:ln w="9525">
            <a:noFill/>
            <a:miter lim="800000"/>
          </a:ln>
        </p:spPr>
        <p:txBody>
          <a:bodyPr>
            <a:spAutoFit/>
          </a:bodyPr>
          <a:lstStyle/>
          <a:p>
            <a:pPr>
              <a:spcBef>
                <a:spcPct val="50000"/>
              </a:spcBef>
            </a:pPr>
            <a:r>
              <a:rPr lang="en-US" sz="2400">
                <a:solidFill>
                  <a:srgbClr val="FF3300"/>
                </a:solidFill>
              </a:rPr>
              <a:t> </a:t>
            </a:r>
            <a:r>
              <a:rPr lang="en-US" sz="2400">
                <a:solidFill>
                  <a:schemeClr val="accent5">
                    <a:lumMod val="50000"/>
                  </a:schemeClr>
                </a:solidFill>
                <a:latin typeface="Times New Roman" panose="02020603050405020304" pitchFamily="18" charset="0"/>
                <a:cs typeface="Times New Roman" panose="02020603050405020304" pitchFamily="18" charset="0"/>
              </a:rPr>
              <a:t>Thế kỉ 5 TCN</a:t>
            </a:r>
          </a:p>
        </p:txBody>
      </p:sp>
      <p:sp>
        <p:nvSpPr>
          <p:cNvPr id="5" name="Rectangle 4"/>
          <p:cNvSpPr/>
          <p:nvPr/>
        </p:nvSpPr>
        <p:spPr>
          <a:xfrm>
            <a:off x="1891030" y="98425"/>
            <a:ext cx="7549515" cy="7480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en-US" sz="4265" b="1" i="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KIỂM TRA BÀI CŨ </a:t>
            </a:r>
            <a:r>
              <a:rPr lang="en-US" sz="4265"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337"/>
                                        </p:tgtEl>
                                        <p:attrNameLst>
                                          <p:attrName>style.visibility</p:attrName>
                                        </p:attrNameLst>
                                      </p:cBhvr>
                                      <p:to>
                                        <p:strVal val="visible"/>
                                      </p:to>
                                    </p:set>
                                    <p:animEffect transition="in" filter="circle(in)">
                                      <p:cBhvr>
                                        <p:cTn id="12" dur="2000"/>
                                        <p:tgtEl>
                                          <p:spTgt spid="143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923"/>
                                        </p:tgtEl>
                                        <p:attrNameLst>
                                          <p:attrName>style.visibility</p:attrName>
                                        </p:attrNameLst>
                                      </p:cBhvr>
                                      <p:to>
                                        <p:strVal val="visible"/>
                                      </p:to>
                                    </p:set>
                                    <p:animEffect transition="in" filter="box(in)">
                                      <p:cBhvr>
                                        <p:cTn id="17" dur="500"/>
                                        <p:tgtEl>
                                          <p:spTgt spid="369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6926"/>
                                        </p:tgtEl>
                                        <p:attrNameLst>
                                          <p:attrName>style.visibility</p:attrName>
                                        </p:attrNameLst>
                                      </p:cBhvr>
                                      <p:to>
                                        <p:strVal val="visible"/>
                                      </p:to>
                                    </p:set>
                                    <p:animEffect transition="in" filter="box(in)">
                                      <p:cBhvr>
                                        <p:cTn id="22" dur="500"/>
                                        <p:tgtEl>
                                          <p:spTgt spid="3692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6925"/>
                                        </p:tgtEl>
                                        <p:attrNameLst>
                                          <p:attrName>style.visibility</p:attrName>
                                        </p:attrNameLst>
                                      </p:cBhvr>
                                      <p:to>
                                        <p:strVal val="visible"/>
                                      </p:to>
                                    </p:set>
                                    <p:animEffect transition="in" filter="box(in)">
                                      <p:cBhvr>
                                        <p:cTn id="27" dur="500"/>
                                        <p:tgtEl>
                                          <p:spTgt spid="369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6924"/>
                                        </p:tgtEl>
                                        <p:attrNameLst>
                                          <p:attrName>style.visibility</p:attrName>
                                        </p:attrNameLst>
                                      </p:cBhvr>
                                      <p:to>
                                        <p:strVal val="visible"/>
                                      </p:to>
                                    </p:set>
                                    <p:animEffect transition="in" filter="box(in)">
                                      <p:cBhvr>
                                        <p:cTn id="32" dur="500"/>
                                        <p:tgtEl>
                                          <p:spTgt spid="36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animBg="1"/>
      <p:bldP spid="14337" grpId="1" animBg="1"/>
      <p:bldP spid="36923" grpId="0" bldLvl="0" animBg="1"/>
      <p:bldP spid="36924" grpId="0" bldLvl="0" animBg="1"/>
      <p:bldP spid="36925" grpId="0" bldLvl="0" animBg="1"/>
      <p:bldP spid="36926" grpId="0" bldLvl="0" animBg="1"/>
      <p:bldP spid="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7"/>
          <p:cNvSpPr txBox="1">
            <a:spLocks noChangeArrowheads="1"/>
          </p:cNvSpPr>
          <p:nvPr/>
        </p:nvSpPr>
        <p:spPr bwMode="auto">
          <a:xfrm>
            <a:off x="4059238" y="1212850"/>
            <a:ext cx="1357312" cy="369888"/>
          </a:xfrm>
          <a:prstGeom prst="rect">
            <a:avLst/>
          </a:prstGeom>
          <a:noFill/>
          <a:ln w="9525">
            <a:noFill/>
            <a:miter lim="800000"/>
          </a:ln>
        </p:spPr>
        <p:txBody>
          <a:bodyPr>
            <a:spAutoFit/>
          </a:bodyPr>
          <a:lstStyle/>
          <a:p>
            <a:endParaRPr lang="en-US"/>
          </a:p>
        </p:txBody>
      </p:sp>
      <p:sp>
        <p:nvSpPr>
          <p:cNvPr id="19461" name="Text Box 6"/>
          <p:cNvSpPr txBox="1">
            <a:spLocks noChangeArrowheads="1"/>
          </p:cNvSpPr>
          <p:nvPr/>
        </p:nvSpPr>
        <p:spPr bwMode="auto">
          <a:xfrm>
            <a:off x="440690" y="1432560"/>
            <a:ext cx="2733040" cy="4603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2400">
                <a:solidFill>
                  <a:schemeClr val="accent1">
                    <a:lumMod val="75000"/>
                  </a:schemeClr>
                </a:solidFill>
                <a:latin typeface="Times New Roman" panose="02020603050405020304" pitchFamily="18" charset="0"/>
                <a:cs typeface="Times New Roman" panose="02020603050405020304" pitchFamily="18" charset="0"/>
              </a:rPr>
              <a:t>Thời gian xuất hiện</a:t>
            </a:r>
          </a:p>
        </p:txBody>
      </p:sp>
      <p:sp>
        <p:nvSpPr>
          <p:cNvPr id="19462" name="Text Box 7"/>
          <p:cNvSpPr txBox="1">
            <a:spLocks noChangeArrowheads="1"/>
          </p:cNvSpPr>
          <p:nvPr/>
        </p:nvSpPr>
        <p:spPr bwMode="auto">
          <a:xfrm>
            <a:off x="331470" y="2354580"/>
            <a:ext cx="2863850" cy="8299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2400">
                <a:solidFill>
                  <a:srgbClr val="0070C0"/>
                </a:solidFill>
                <a:latin typeface="Times New Roman" panose="02020603050405020304" pitchFamily="18" charset="0"/>
                <a:cs typeface="Times New Roman" panose="02020603050405020304" pitchFamily="18" charset="0"/>
              </a:rPr>
              <a:t>Địa điểm tìm thấy hóa thạch sớm nhất</a:t>
            </a:r>
          </a:p>
        </p:txBody>
      </p:sp>
      <p:sp>
        <p:nvSpPr>
          <p:cNvPr id="19463" name="Text Box 8"/>
          <p:cNvSpPr txBox="1">
            <a:spLocks noChangeArrowheads="1"/>
          </p:cNvSpPr>
          <p:nvPr/>
        </p:nvSpPr>
        <p:spPr bwMode="auto">
          <a:xfrm>
            <a:off x="509905" y="3366770"/>
            <a:ext cx="2507615" cy="4603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Đặc điểm não</a:t>
            </a:r>
          </a:p>
        </p:txBody>
      </p:sp>
      <p:sp>
        <p:nvSpPr>
          <p:cNvPr id="19464" name="Text Box 9"/>
          <p:cNvSpPr txBox="1">
            <a:spLocks noChangeArrowheads="1"/>
          </p:cNvSpPr>
          <p:nvPr/>
        </p:nvSpPr>
        <p:spPr bwMode="auto">
          <a:xfrm>
            <a:off x="331470" y="4194810"/>
            <a:ext cx="2743835" cy="4603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Đặc điểm vận độn</a:t>
            </a:r>
            <a:r>
              <a:rPr lang="en-US" sz="2400">
                <a:latin typeface="Times New Roman" panose="02020603050405020304" pitchFamily="18" charset="0"/>
                <a:cs typeface="Times New Roman" panose="02020603050405020304" pitchFamily="18" charset="0"/>
              </a:rPr>
              <a:t>g</a:t>
            </a:r>
          </a:p>
        </p:txBody>
      </p:sp>
      <p:sp>
        <p:nvSpPr>
          <p:cNvPr id="19465" name="Text Box 10"/>
          <p:cNvSpPr txBox="1">
            <a:spLocks noChangeArrowheads="1"/>
          </p:cNvSpPr>
          <p:nvPr/>
        </p:nvSpPr>
        <p:spPr bwMode="auto">
          <a:xfrm>
            <a:off x="222250" y="5400040"/>
            <a:ext cx="2453640" cy="4603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Công cụ lao động</a:t>
            </a:r>
          </a:p>
        </p:txBody>
      </p:sp>
      <p:graphicFrame>
        <p:nvGraphicFramePr>
          <p:cNvPr id="6" name="Table 5"/>
          <p:cNvGraphicFramePr/>
          <p:nvPr/>
        </p:nvGraphicFramePr>
        <p:xfrm>
          <a:off x="140970" y="690880"/>
          <a:ext cx="11910695" cy="5962650"/>
        </p:xfrm>
        <a:graphic>
          <a:graphicData uri="http://schemas.openxmlformats.org/drawingml/2006/table">
            <a:tbl>
              <a:tblPr firstRow="1" bandRow="1">
                <a:tableStyleId>{5940675A-B579-460E-94D1-54222C63F5DA}</a:tableStyleId>
              </a:tblPr>
              <a:tblGrid>
                <a:gridCol w="2976245">
                  <a:extLst>
                    <a:ext uri="{9D8B030D-6E8A-4147-A177-3AD203B41FA5}">
                      <a16:colId xmlns:a16="http://schemas.microsoft.com/office/drawing/2014/main" val="20000"/>
                    </a:ext>
                  </a:extLst>
                </a:gridCol>
                <a:gridCol w="2978150">
                  <a:extLst>
                    <a:ext uri="{9D8B030D-6E8A-4147-A177-3AD203B41FA5}">
                      <a16:colId xmlns:a16="http://schemas.microsoft.com/office/drawing/2014/main" val="20001"/>
                    </a:ext>
                  </a:extLst>
                </a:gridCol>
                <a:gridCol w="2719070">
                  <a:extLst>
                    <a:ext uri="{9D8B030D-6E8A-4147-A177-3AD203B41FA5}">
                      <a16:colId xmlns:a16="http://schemas.microsoft.com/office/drawing/2014/main" val="20002"/>
                    </a:ext>
                  </a:extLst>
                </a:gridCol>
                <a:gridCol w="3237230">
                  <a:extLst>
                    <a:ext uri="{9D8B030D-6E8A-4147-A177-3AD203B41FA5}">
                      <a16:colId xmlns:a16="http://schemas.microsoft.com/office/drawing/2014/main" val="20003"/>
                    </a:ext>
                  </a:extLst>
                </a:gridCol>
              </a:tblGrid>
              <a:tr h="738505">
                <a:tc>
                  <a:txBody>
                    <a:bodyPr/>
                    <a:lstStyle/>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480">
                <a:tc>
                  <a:txBody>
                    <a:bodyPr/>
                    <a:lstStyle/>
                    <a:p>
                      <a:pPr algn="ctr">
                        <a:buNone/>
                      </a:pPr>
                      <a:r>
                        <a:rPr lang="en-US" sz="1300" b="1" dirty="0">
                          <a:solidFill>
                            <a:srgbClr val="000000"/>
                          </a:solidFill>
                          <a:latin typeface="Times New Roman" panose="02020603050405020304" pitchFamily="18" charset="0"/>
                          <a:cs typeface="Times New Roman" panose="02020603050405020304" pitchFamily="18" charset="0"/>
                        </a:rPr>
                        <a:t> </a:t>
                      </a:r>
                    </a:p>
                    <a:p>
                      <a:pPr algn="ctr">
                        <a:buNone/>
                      </a:pPr>
                      <a:endPar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5500">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algn="ctr">
                        <a:buNone/>
                      </a:pPr>
                      <a:r>
                        <a:rPr lang="en-US" sz="2400" b="0">
                          <a:solidFill>
                            <a:srgbClr val="000000"/>
                          </a:solidFill>
                          <a:latin typeface="Times New Roman" panose="02020603050405020304" pitchFamily="18" charset="0"/>
                          <a:cs typeface="Times New Roman" panose="02020603050405020304" pitchFamily="18" charset="0"/>
                        </a:rPr>
                        <a:t> </a:t>
                      </a:r>
                    </a:p>
                    <a:p>
                      <a:pPr algn="just">
                        <a:buNone/>
                      </a:pPr>
                      <a:r>
                        <a:rPr lang="en-US" altLang="zh-CN" sz="2400" b="0">
                          <a:gradFill>
                            <a:gsLst>
                              <a:gs pos="0">
                                <a:srgbClr val="012D86"/>
                              </a:gs>
                              <a:gs pos="100000">
                                <a:srgbClr val="0E2557"/>
                              </a:gs>
                            </a:gsLst>
                            <a:lin scaled="0"/>
                          </a:gradFill>
                          <a:latin typeface="Times New Roman" panose="02020603050405020304" pitchFamily="18" charset="0"/>
                        </a:rPr>
                        <a:t> </a:t>
                      </a:r>
                      <a:endParaRPr lang="en-US" altLang="zh-CN" sz="13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2485">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4985">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5620">
                <a:tc>
                  <a:txBody>
                    <a:bodyPr/>
                    <a:lstStyle/>
                    <a:p>
                      <a:pPr algn="ctr">
                        <a:buNone/>
                      </a:pPr>
                      <a:r>
                        <a:rPr lang="en-US" sz="1300" b="1" dirty="0">
                          <a:solidFill>
                            <a:srgbClr val="000000"/>
                          </a:solidFill>
                          <a:latin typeface="Times New Roman" panose="02020603050405020304" pitchFamily="18" charset="0"/>
                          <a:cs typeface="Times New Roman" panose="02020603050405020304" pitchFamily="18" charset="0"/>
                        </a:rPr>
                        <a:t> </a:t>
                      </a:r>
                    </a:p>
                    <a:p>
                      <a:pPr algn="ctr">
                        <a:buNone/>
                      </a:pPr>
                      <a:endPar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endParaRPr lang="en-US" sz="1300" b="1">
                        <a:solidFill>
                          <a:srgbClr val="000000"/>
                        </a:solidFill>
                        <a:latin typeface="Times New Roman" panose="02020603050405020304" pitchFamily="18" charset="0"/>
                        <a:cs typeface="Times New Roman" panose="02020603050405020304" pitchFamily="18" charset="0"/>
                      </a:endParaRPr>
                    </a:p>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300" b="1">
                          <a:solidFill>
                            <a:srgbClr val="000000"/>
                          </a:solidFill>
                          <a:latin typeface="Times New Roman" panose="02020603050405020304" pitchFamily="18" charset="0"/>
                          <a:cs typeface="Times New Roman" panose="02020603050405020304" pitchFamily="18" charset="0"/>
                        </a:rPr>
                        <a:t> </a:t>
                      </a: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Text Box 27"/>
          <p:cNvSpPr txBox="1">
            <a:spLocks noChangeArrowheads="1"/>
          </p:cNvSpPr>
          <p:nvPr/>
        </p:nvSpPr>
        <p:spPr bwMode="auto">
          <a:xfrm>
            <a:off x="3365500" y="728345"/>
            <a:ext cx="254063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a:solidFill>
                  <a:srgbClr val="FF3300"/>
                </a:solidFill>
                <a:latin typeface="Times New Roman" panose="02020603050405020304" pitchFamily="18" charset="0"/>
                <a:cs typeface="Times New Roman" panose="02020603050405020304" pitchFamily="18" charset="0"/>
              </a:rPr>
              <a:t>    </a:t>
            </a:r>
            <a:r>
              <a:rPr lang="en-US" sz="2800">
                <a:solidFill>
                  <a:srgbClr val="FF3300"/>
                </a:solidFill>
                <a:latin typeface="Times New Roman" panose="02020603050405020304" pitchFamily="18" charset="0"/>
                <a:cs typeface="Times New Roman" panose="02020603050405020304" pitchFamily="18" charset="0"/>
              </a:rPr>
              <a:t> </a:t>
            </a:r>
            <a:r>
              <a:rPr lang="en-US" sz="2800" b="1">
                <a:solidFill>
                  <a:srgbClr val="FF3300"/>
                </a:solidFill>
                <a:latin typeface="Times New Roman" panose="02020603050405020304" pitchFamily="18" charset="0"/>
                <a:cs typeface="Times New Roman" panose="02020603050405020304" pitchFamily="18" charset="0"/>
              </a:rPr>
              <a:t>Vượn người</a:t>
            </a:r>
          </a:p>
        </p:txBody>
      </p:sp>
      <p:sp>
        <p:nvSpPr>
          <p:cNvPr id="8" name="Text Box 30"/>
          <p:cNvSpPr txBox="1">
            <a:spLocks noChangeArrowheads="1"/>
          </p:cNvSpPr>
          <p:nvPr/>
        </p:nvSpPr>
        <p:spPr bwMode="auto">
          <a:xfrm>
            <a:off x="6279515" y="761365"/>
            <a:ext cx="2431415" cy="52197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a:solidFill>
                  <a:srgbClr val="000000"/>
                </a:solidFill>
                <a:latin typeface="Times New Roman" panose="02020603050405020304" pitchFamily="18" charset="0"/>
                <a:cs typeface="Times New Roman" panose="02020603050405020304" pitchFamily="18" charset="0"/>
              </a:rPr>
              <a:t>   </a:t>
            </a:r>
            <a:r>
              <a:rPr lang="en-US" sz="2200">
                <a:solidFill>
                  <a:srgbClr val="000000"/>
                </a:solidFill>
                <a:latin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cs typeface="Times New Roman" panose="02020603050405020304" pitchFamily="18" charset="0"/>
              </a:rPr>
              <a:t> </a:t>
            </a:r>
            <a:r>
              <a:rPr lang="en-US" sz="2800" b="1">
                <a:solidFill>
                  <a:srgbClr val="FF3300"/>
                </a:solidFill>
                <a:latin typeface="Times New Roman" panose="02020603050405020304" pitchFamily="18" charset="0"/>
                <a:cs typeface="Times New Roman" panose="02020603050405020304" pitchFamily="18" charset="0"/>
              </a:rPr>
              <a:t>Người tối cổ</a:t>
            </a:r>
          </a:p>
        </p:txBody>
      </p:sp>
      <p:sp>
        <p:nvSpPr>
          <p:cNvPr id="10" name="Text Box 31"/>
          <p:cNvSpPr txBox="1">
            <a:spLocks noChangeArrowheads="1"/>
          </p:cNvSpPr>
          <p:nvPr/>
        </p:nvSpPr>
        <p:spPr bwMode="auto">
          <a:xfrm>
            <a:off x="8996045" y="766445"/>
            <a:ext cx="3055620" cy="52197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solidFill>
                  <a:srgbClr val="000000"/>
                </a:solidFill>
              </a:rPr>
              <a:t>   </a:t>
            </a:r>
            <a:r>
              <a:rPr lang="en-US" sz="2200">
                <a:solidFill>
                  <a:srgbClr val="000000"/>
                </a:solidFill>
              </a:rPr>
              <a:t>  </a:t>
            </a:r>
            <a:r>
              <a:rPr lang="en-US" sz="2800" b="1">
                <a:solidFill>
                  <a:srgbClr val="FF3300"/>
                </a:solidFill>
                <a:latin typeface="Times New Roman" panose="02020603050405020304" pitchFamily="18" charset="0"/>
                <a:cs typeface="Times New Roman" panose="02020603050405020304" pitchFamily="18" charset="0"/>
              </a:rPr>
              <a:t>Người tinh khôn</a:t>
            </a:r>
          </a:p>
        </p:txBody>
      </p:sp>
      <p:sp>
        <p:nvSpPr>
          <p:cNvPr id="2" name="TextBox 10"/>
          <p:cNvSpPr txBox="1"/>
          <p:nvPr/>
        </p:nvSpPr>
        <p:spPr>
          <a:xfrm>
            <a:off x="3195320" y="1313815"/>
            <a:ext cx="2934970" cy="939800"/>
          </a:xfrm>
          <a:prstGeom prst="rect">
            <a:avLst/>
          </a:prstGeom>
          <a:noFill/>
        </p:spPr>
        <p:txBody>
          <a:bodyPr wrap="square">
            <a:spAutoFit/>
          </a:bodyPr>
          <a:lstStyle/>
          <a:p>
            <a:pPr lvl="0" algn="just">
              <a:lnSpc>
                <a:spcPct val="115000"/>
              </a:lnSpc>
            </a:pPr>
            <a:r>
              <a:rPr lang="en-US" sz="2400">
                <a:gradFill>
                  <a:gsLst>
                    <a:gs pos="0">
                      <a:srgbClr val="012D86"/>
                    </a:gs>
                    <a:gs pos="100000">
                      <a:srgbClr val="0E2557"/>
                    </a:gs>
                  </a:gsLst>
                  <a:lin scaled="0"/>
                </a:gradFill>
                <a:effectLst/>
                <a:latin typeface="Times New Roman" panose="02020603050405020304" pitchFamily="18" charset="0"/>
                <a:ea typeface="Times New Roman" panose="02020603050405020304" pitchFamily="18" charset="0"/>
              </a:rPr>
              <a:t>Cách đây khoảng từ 6 triệu đến 5 triệu năm</a:t>
            </a:r>
            <a:r>
              <a:rPr lang="en-US" sz="2000">
                <a:gradFill>
                  <a:gsLst>
                    <a:gs pos="0">
                      <a:srgbClr val="012D86"/>
                    </a:gs>
                    <a:gs pos="100000">
                      <a:srgbClr val="0E2557"/>
                    </a:gs>
                  </a:gsLst>
                  <a:lin scaled="0"/>
                </a:gradFill>
                <a:effectLst/>
                <a:latin typeface="Times New Roman" panose="02020603050405020304" pitchFamily="18" charset="0"/>
                <a:ea typeface="Times New Roman" panose="02020603050405020304" pitchFamily="18" charset="0"/>
              </a:rPr>
              <a:t> </a:t>
            </a:r>
          </a:p>
        </p:txBody>
      </p:sp>
      <p:sp>
        <p:nvSpPr>
          <p:cNvPr id="3" name="TextBox 10"/>
          <p:cNvSpPr txBox="1"/>
          <p:nvPr/>
        </p:nvSpPr>
        <p:spPr>
          <a:xfrm>
            <a:off x="6130290" y="1378585"/>
            <a:ext cx="2513965" cy="939800"/>
          </a:xfrm>
          <a:prstGeom prst="rect">
            <a:avLst/>
          </a:prstGeom>
          <a:noFill/>
        </p:spPr>
        <p:txBody>
          <a:bodyPr wrap="square">
            <a:spAutoFit/>
          </a:bodyPr>
          <a:lstStyle/>
          <a:p>
            <a:pPr lvl="0" algn="just">
              <a:lnSpc>
                <a:spcPct val="115000"/>
              </a:lnSpc>
            </a:pPr>
            <a:r>
              <a:rPr lang="en-US" sz="2400">
                <a:gradFill>
                  <a:gsLst>
                    <a:gs pos="0">
                      <a:srgbClr val="012D86"/>
                    </a:gs>
                    <a:gs pos="100000">
                      <a:srgbClr val="0E2557"/>
                    </a:gs>
                  </a:gsLst>
                  <a:lin scaled="0"/>
                </a:gradFill>
                <a:effectLst/>
                <a:latin typeface="Times New Roman" panose="02020603050405020304" pitchFamily="18" charset="0"/>
                <a:ea typeface="Times New Roman" panose="02020603050405020304" pitchFamily="18" charset="0"/>
              </a:rPr>
              <a:t>Khoảng </a:t>
            </a:r>
            <a:r>
              <a:rPr lang="nl-NL"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4 </a:t>
            </a:r>
            <a:r>
              <a:rPr lang="en-US" sz="2400">
                <a:gradFill>
                  <a:gsLst>
                    <a:gs pos="0">
                      <a:srgbClr val="012D86"/>
                    </a:gs>
                    <a:gs pos="100000">
                      <a:srgbClr val="0E2557"/>
                    </a:gs>
                  </a:gsLst>
                  <a:lin scaled="0"/>
                </a:gradFill>
                <a:effectLst/>
                <a:latin typeface="Times New Roman" panose="02020603050405020304" pitchFamily="18" charset="0"/>
                <a:ea typeface="Times New Roman" panose="02020603050405020304" pitchFamily="18" charset="0"/>
              </a:rPr>
              <a:t>triệu năm trước</a:t>
            </a:r>
          </a:p>
        </p:txBody>
      </p:sp>
      <p:sp>
        <p:nvSpPr>
          <p:cNvPr id="13" name="Text Box 12"/>
          <p:cNvSpPr txBox="1"/>
          <p:nvPr/>
        </p:nvSpPr>
        <p:spPr>
          <a:xfrm>
            <a:off x="9076055" y="1423670"/>
            <a:ext cx="2966085" cy="829945"/>
          </a:xfrm>
          <a:prstGeom prst="rect">
            <a:avLst/>
          </a:prstGeom>
          <a:noFill/>
        </p:spPr>
        <p:txBody>
          <a:bodyPr wrap="square" rtlCol="0" anchor="t">
            <a:spAutoFit/>
          </a:bodyPr>
          <a:lstStyle/>
          <a:p>
            <a:r>
              <a:rPr lang="en-US" sz="2400">
                <a:solidFill>
                  <a:schemeClr val="accent5">
                    <a:lumMod val="25000"/>
                  </a:schemeClr>
                </a:solidFill>
                <a:latin typeface="Times New Roman" panose="02020603050405020304" pitchFamily="18" charset="0"/>
                <a:cs typeface="Times New Roman" panose="02020603050405020304" pitchFamily="18" charset="0"/>
              </a:rPr>
              <a:t>Khoảng 150 000 năm trước</a:t>
            </a:r>
          </a:p>
        </p:txBody>
      </p:sp>
      <p:sp>
        <p:nvSpPr>
          <p:cNvPr id="4" name="Text Box 9"/>
          <p:cNvSpPr txBox="1">
            <a:spLocks noChangeArrowheads="1"/>
          </p:cNvSpPr>
          <p:nvPr/>
        </p:nvSpPr>
        <p:spPr bwMode="auto">
          <a:xfrm>
            <a:off x="3968115" y="2539365"/>
            <a:ext cx="4872990" cy="4603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altLang="zh-CN" sz="2400">
                <a:gradFill>
                  <a:gsLst>
                    <a:gs pos="0">
                      <a:srgbClr val="012D86"/>
                    </a:gs>
                    <a:gs pos="100000">
                      <a:srgbClr val="0E2557"/>
                    </a:gs>
                  </a:gsLst>
                  <a:lin scaled="0"/>
                </a:gradFill>
                <a:latin typeface="Times New Roman" panose="02020603050405020304" pitchFamily="18" charset="0"/>
                <a:sym typeface="+mn-ea"/>
              </a:rPr>
              <a:t>Châu Phi, nhiều nơi trên thế giới...</a:t>
            </a:r>
            <a:r>
              <a:rPr lang="en-US" altLang="zh-CN" sz="2400" b="1">
                <a:gradFill>
                  <a:gsLst>
                    <a:gs pos="0">
                      <a:srgbClr val="012D86"/>
                    </a:gs>
                    <a:gs pos="100000">
                      <a:srgbClr val="0E2557"/>
                    </a:gs>
                  </a:gsLst>
                  <a:lin scaled="0"/>
                </a:gradFill>
                <a:latin typeface="Times New Roman" panose="02020603050405020304" pitchFamily="18" charset="0"/>
                <a:sym typeface="+mn-ea"/>
              </a:rPr>
              <a:t> </a:t>
            </a:r>
            <a:endParaRPr lang="en-US" sz="2400">
              <a:latin typeface="Times New Roman" panose="02020603050405020304" pitchFamily="18" charset="0"/>
              <a:cs typeface="Times New Roman" panose="02020603050405020304" pitchFamily="18" charset="0"/>
            </a:endParaRPr>
          </a:p>
        </p:txBody>
      </p:sp>
      <p:sp>
        <p:nvSpPr>
          <p:cNvPr id="32781" name="Text Box 13"/>
          <p:cNvSpPr txBox="1">
            <a:spLocks noChangeArrowheads="1"/>
          </p:cNvSpPr>
          <p:nvPr/>
        </p:nvSpPr>
        <p:spPr bwMode="auto">
          <a:xfrm>
            <a:off x="3173730" y="4108450"/>
            <a:ext cx="2890520" cy="1445260"/>
          </a:xfrm>
          <a:prstGeom prst="rect">
            <a:avLst/>
          </a:prstGeom>
          <a:noFill/>
          <a:ln w="9525">
            <a:noFill/>
            <a:miter lim="800000"/>
          </a:ln>
        </p:spPr>
        <p:txBody>
          <a:bodyPr wrap="square">
            <a:spAutoFit/>
          </a:bodyPr>
          <a:lstStyle/>
          <a:p>
            <a:r>
              <a:rPr lang="vi-VN" sz="2200">
                <a:solidFill>
                  <a:schemeClr val="accent5">
                    <a:lumMod val="25000"/>
                  </a:schemeClr>
                </a:solidFill>
                <a:latin typeface="Times New Roman" panose="02020603050405020304" pitchFamily="18" charset="0"/>
                <a:cs typeface="Times New Roman" panose="02020603050405020304" pitchFamily="18" charset="0"/>
              </a:rPr>
              <a:t>Dáng thấp, đứng bằng hai chi sau, </a:t>
            </a:r>
            <a:r>
              <a:rPr lang="en-US" sz="2200">
                <a:solidFill>
                  <a:schemeClr val="accent5">
                    <a:lumMod val="25000"/>
                  </a:schemeClr>
                </a:solidFill>
                <a:latin typeface="Times New Roman" panose="02020603050405020304" pitchFamily="18" charset="0"/>
                <a:cs typeface="Times New Roman" panose="02020603050405020304" pitchFamily="18" charset="0"/>
              </a:rPr>
              <a:t>dáng cúi về phía trước.</a:t>
            </a:r>
          </a:p>
          <a:p>
            <a:endParaRPr lang="en-US" sz="220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15" name="TextBox 10"/>
          <p:cNvSpPr txBox="1"/>
          <p:nvPr/>
        </p:nvSpPr>
        <p:spPr>
          <a:xfrm>
            <a:off x="3365500" y="3341370"/>
            <a:ext cx="2015490" cy="480060"/>
          </a:xfrm>
          <a:prstGeom prst="rect">
            <a:avLst/>
          </a:prstGeom>
          <a:noFill/>
        </p:spPr>
        <p:txBody>
          <a:bodyPr wrap="square">
            <a:spAutoFit/>
          </a:bodyPr>
          <a:lstStyle/>
          <a:p>
            <a:pPr algn="ctr">
              <a:lnSpc>
                <a:spcPct val="115000"/>
              </a:lnSpc>
            </a:pPr>
            <a:r>
              <a:rPr lang="en-US" sz="2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400 </a:t>
            </a:r>
            <a:r>
              <a:rPr lang="en-US" sz="22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m</a:t>
            </a:r>
            <a:r>
              <a:rPr lang="en-US" sz="2200" baseline="300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3</a:t>
            </a:r>
            <a:r>
              <a:rPr lang="en-US" sz="22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2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endParaRPr lang="en-US" sz="2200">
              <a:latin typeface="Times New Roman" panose="02020603050405020304" pitchFamily="18" charset="0"/>
              <a:ea typeface="Times New Roman" panose="02020603050405020304" pitchFamily="18" charset="0"/>
            </a:endParaRPr>
          </a:p>
        </p:txBody>
      </p:sp>
      <p:sp>
        <p:nvSpPr>
          <p:cNvPr id="16" name="Text Box 15"/>
          <p:cNvSpPr txBox="1"/>
          <p:nvPr/>
        </p:nvSpPr>
        <p:spPr>
          <a:xfrm>
            <a:off x="6409690" y="3382010"/>
            <a:ext cx="1621155" cy="429895"/>
          </a:xfrm>
          <a:prstGeom prst="rect">
            <a:avLst/>
          </a:prstGeom>
          <a:noFill/>
        </p:spPr>
        <p:txBody>
          <a:bodyPr wrap="none" rtlCol="0" anchor="t">
            <a:spAutoFit/>
          </a:bodyPr>
          <a:lstStyle/>
          <a:p>
            <a:pPr algn="l"/>
            <a:r>
              <a:rPr lang="en-US" sz="22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850-1100m</a:t>
            </a:r>
            <a:r>
              <a:rPr lang="en-US" sz="2200" baseline="300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3</a:t>
            </a:r>
            <a:r>
              <a:rPr lang="en-US" sz="22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endParaRPr lang="en-US" sz="2200"/>
          </a:p>
        </p:txBody>
      </p:sp>
      <p:sp>
        <p:nvSpPr>
          <p:cNvPr id="5" name="Text Box 4"/>
          <p:cNvSpPr txBox="1"/>
          <p:nvPr/>
        </p:nvSpPr>
        <p:spPr>
          <a:xfrm>
            <a:off x="9210675" y="3366135"/>
            <a:ext cx="1119505" cy="429895"/>
          </a:xfrm>
          <a:prstGeom prst="rect">
            <a:avLst/>
          </a:prstGeom>
          <a:noFill/>
        </p:spPr>
        <p:txBody>
          <a:bodyPr wrap="none" rtlCol="0" anchor="t">
            <a:spAutoFit/>
          </a:bodyPr>
          <a:lstStyle/>
          <a:p>
            <a:pPr algn="l"/>
            <a:r>
              <a:rPr lang="en-US" sz="22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1450m</a:t>
            </a:r>
            <a:r>
              <a:rPr lang="en-US" sz="2200" baseline="300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3</a:t>
            </a:r>
            <a:r>
              <a:rPr lang="en-US" sz="22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endParaRPr lang="en-US" sz="2200"/>
          </a:p>
        </p:txBody>
      </p:sp>
      <p:sp>
        <p:nvSpPr>
          <p:cNvPr id="32790" name="Text Box 22"/>
          <p:cNvSpPr txBox="1">
            <a:spLocks noChangeArrowheads="1"/>
          </p:cNvSpPr>
          <p:nvPr/>
        </p:nvSpPr>
        <p:spPr bwMode="auto">
          <a:xfrm>
            <a:off x="6162675" y="4108450"/>
            <a:ext cx="2678430" cy="1445260"/>
          </a:xfrm>
          <a:prstGeom prst="rect">
            <a:avLst/>
          </a:prstGeom>
          <a:noFill/>
          <a:ln w="9525">
            <a:noFill/>
            <a:miter lim="800000"/>
          </a:ln>
        </p:spPr>
        <p:txBody>
          <a:bodyPr wrap="square">
            <a:spAutoFit/>
          </a:bodyPr>
          <a:lstStyle/>
          <a:p>
            <a:r>
              <a:rPr lang="vi-VN" sz="2200">
                <a:solidFill>
                  <a:schemeClr val="accent5">
                    <a:lumMod val="25000"/>
                  </a:schemeClr>
                </a:solidFill>
                <a:latin typeface="Times New Roman" panose="02020603050405020304" pitchFamily="18" charset="0"/>
                <a:cs typeface="Times New Roman" panose="02020603050405020304" pitchFamily="18" charset="0"/>
              </a:rPr>
              <a:t>Đứng thẳng hoàn toàn</a:t>
            </a:r>
            <a:r>
              <a:rPr lang="it-IT" sz="2200">
                <a:solidFill>
                  <a:schemeClr val="accent5">
                    <a:lumMod val="25000"/>
                  </a:schemeClr>
                </a:solidFill>
                <a:latin typeface="Times New Roman" panose="02020603050405020304" pitchFamily="18" charset="0"/>
                <a:cs typeface="Times New Roman" panose="02020603050405020304" pitchFamily="18" charset="0"/>
              </a:rPr>
              <a:t> bằng hai c</a:t>
            </a:r>
            <a:r>
              <a:rPr lang="en-US" altLang="it-IT" sz="2200">
                <a:solidFill>
                  <a:schemeClr val="accent5">
                    <a:lumMod val="25000"/>
                  </a:schemeClr>
                </a:solidFill>
                <a:latin typeface="Times New Roman" panose="02020603050405020304" pitchFamily="18" charset="0"/>
                <a:cs typeface="Times New Roman" panose="02020603050405020304" pitchFamily="18" charset="0"/>
              </a:rPr>
              <a:t>hân </a:t>
            </a:r>
            <a:r>
              <a:rPr lang="it-IT" sz="2200">
                <a:solidFill>
                  <a:schemeClr val="accent5">
                    <a:lumMod val="25000"/>
                  </a:schemeClr>
                </a:solidFill>
                <a:latin typeface="Times New Roman" panose="02020603050405020304" pitchFamily="18" charset="0"/>
                <a:cs typeface="Times New Roman" panose="02020603050405020304" pitchFamily="18" charset="0"/>
              </a:rPr>
              <a:t>sau, </a:t>
            </a:r>
            <a:r>
              <a:rPr lang="en-US" sz="2200">
                <a:solidFill>
                  <a:schemeClr val="accent5">
                    <a:lumMod val="25000"/>
                  </a:schemeClr>
                </a:solidFill>
                <a:latin typeface="Times New Roman" panose="02020603050405020304" pitchFamily="18" charset="0"/>
                <a:cs typeface="Times New Roman" panose="02020603050405020304" pitchFamily="18" charset="0"/>
              </a:rPr>
              <a:t>dáng hơi cúi về phía trước.</a:t>
            </a:r>
          </a:p>
        </p:txBody>
      </p:sp>
      <p:sp>
        <p:nvSpPr>
          <p:cNvPr id="11" name="Text Box 22"/>
          <p:cNvSpPr txBox="1">
            <a:spLocks noChangeArrowheads="1"/>
          </p:cNvSpPr>
          <p:nvPr/>
        </p:nvSpPr>
        <p:spPr bwMode="auto">
          <a:xfrm>
            <a:off x="8939530" y="4108450"/>
            <a:ext cx="3007995" cy="1445260"/>
          </a:xfrm>
          <a:prstGeom prst="rect">
            <a:avLst/>
          </a:prstGeom>
          <a:noFill/>
          <a:ln w="9525">
            <a:noFill/>
            <a:miter lim="800000"/>
          </a:ln>
        </p:spPr>
        <p:txBody>
          <a:bodyPr wrap="square">
            <a:spAutoFit/>
          </a:bodyPr>
          <a:lstStyle/>
          <a:p>
            <a:r>
              <a:rPr lang="en-US" sz="2200">
                <a:solidFill>
                  <a:schemeClr val="accent5">
                    <a:lumMod val="25000"/>
                  </a:schemeClr>
                </a:solidFill>
                <a:latin typeface="Times New Roman" panose="02020603050405020304" pitchFamily="18" charset="0"/>
                <a:cs typeface="Times New Roman" panose="02020603050405020304" pitchFamily="18" charset="0"/>
                <a:sym typeface="+mn-ea"/>
              </a:rPr>
              <a:t>Dáng </a:t>
            </a:r>
            <a:r>
              <a:rPr lang="vi-VN" sz="2200">
                <a:solidFill>
                  <a:schemeClr val="accent5">
                    <a:lumMod val="25000"/>
                  </a:schemeClr>
                </a:solidFill>
                <a:latin typeface="Times New Roman" panose="02020603050405020304" pitchFamily="18" charset="0"/>
                <a:cs typeface="Times New Roman" panose="02020603050405020304" pitchFamily="18" charset="0"/>
                <a:sym typeface="+mn-ea"/>
              </a:rPr>
              <a:t>đứng</a:t>
            </a:r>
            <a:r>
              <a:rPr lang="en-US" sz="2200">
                <a:solidFill>
                  <a:schemeClr val="accent5">
                    <a:lumMod val="25000"/>
                  </a:schemeClr>
                </a:solidFill>
                <a:latin typeface="Times New Roman" panose="02020603050405020304" pitchFamily="18" charset="0"/>
                <a:cs typeface="Times New Roman" panose="02020603050405020304" pitchFamily="18" charset="0"/>
                <a:sym typeface="+mn-ea"/>
              </a:rPr>
              <a:t> thẳng, nhanh nhẹn (giống người ngày nay).</a:t>
            </a:r>
            <a:endParaRPr lang="vi-VN" sz="2200">
              <a:solidFill>
                <a:schemeClr val="accent5">
                  <a:lumMod val="25000"/>
                </a:schemeClr>
              </a:solidFill>
              <a:latin typeface="Times New Roman" panose="02020603050405020304" pitchFamily="18" charset="0"/>
              <a:cs typeface="Times New Roman" panose="02020603050405020304" pitchFamily="18" charset="0"/>
            </a:endParaRPr>
          </a:p>
          <a:p>
            <a:endParaRPr lang="vi-VN" sz="220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32792" name="Text Box 24"/>
          <p:cNvSpPr txBox="1">
            <a:spLocks noChangeArrowheads="1"/>
          </p:cNvSpPr>
          <p:nvPr/>
        </p:nvSpPr>
        <p:spPr bwMode="auto">
          <a:xfrm>
            <a:off x="3082608" y="5470843"/>
            <a:ext cx="3106737" cy="768350"/>
          </a:xfrm>
          <a:prstGeom prst="rect">
            <a:avLst/>
          </a:prstGeom>
          <a:noFill/>
          <a:ln w="9525">
            <a:noFill/>
            <a:miter lim="800000"/>
          </a:ln>
        </p:spPr>
        <p:txBody>
          <a:bodyPr>
            <a:spAutoFit/>
          </a:bodyPr>
          <a:lstStyle/>
          <a:p>
            <a:r>
              <a:rPr lang="en-US" sz="2200">
                <a:solidFill>
                  <a:schemeClr val="accent5">
                    <a:lumMod val="25000"/>
                  </a:schemeClr>
                </a:solidFill>
                <a:latin typeface="Times New Roman" panose="02020603050405020304" pitchFamily="18" charset="0"/>
                <a:cs typeface="Times New Roman" panose="02020603050405020304" pitchFamily="18" charset="0"/>
              </a:rPr>
              <a:t> Leo trèo sống nhờ tự nhiên trong khu rừng rậm.</a:t>
            </a:r>
          </a:p>
        </p:txBody>
      </p:sp>
      <p:sp>
        <p:nvSpPr>
          <p:cNvPr id="32793" name="Text Box 25"/>
          <p:cNvSpPr txBox="1">
            <a:spLocks noChangeArrowheads="1"/>
          </p:cNvSpPr>
          <p:nvPr/>
        </p:nvSpPr>
        <p:spPr bwMode="auto">
          <a:xfrm>
            <a:off x="6297930" y="5553710"/>
            <a:ext cx="2533015" cy="429895"/>
          </a:xfrm>
          <a:prstGeom prst="rect">
            <a:avLst/>
          </a:prstGeom>
          <a:noFill/>
          <a:ln w="9525">
            <a:noFill/>
            <a:miter lim="800000"/>
          </a:ln>
        </p:spPr>
        <p:txBody>
          <a:bodyPr wrap="square">
            <a:spAutoFit/>
          </a:bodyPr>
          <a:lstStyle/>
          <a:p>
            <a:r>
              <a:rPr lang="en-US" sz="2200">
                <a:solidFill>
                  <a:schemeClr val="accent5">
                    <a:lumMod val="25000"/>
                  </a:schemeClr>
                </a:solidFill>
                <a:latin typeface="Times New Roman" panose="02020603050405020304" pitchFamily="18" charset="0"/>
                <a:cs typeface="Times New Roman" panose="02020603050405020304" pitchFamily="18" charset="0"/>
              </a:rPr>
              <a:t>Hòn đá, cành cây</a:t>
            </a:r>
            <a:r>
              <a:rPr lang="en-US">
                <a:solidFill>
                  <a:srgbClr val="000000"/>
                </a:solidFill>
              </a:rPr>
              <a:t>.</a:t>
            </a:r>
          </a:p>
        </p:txBody>
      </p:sp>
      <p:sp>
        <p:nvSpPr>
          <p:cNvPr id="32794" name="Text Box 26"/>
          <p:cNvSpPr txBox="1">
            <a:spLocks noChangeArrowheads="1"/>
          </p:cNvSpPr>
          <p:nvPr/>
        </p:nvSpPr>
        <p:spPr bwMode="auto">
          <a:xfrm>
            <a:off x="8819515" y="5471160"/>
            <a:ext cx="3128010" cy="1106805"/>
          </a:xfrm>
          <a:prstGeom prst="rect">
            <a:avLst/>
          </a:prstGeom>
          <a:noFill/>
          <a:ln w="9525">
            <a:noFill/>
            <a:miter lim="800000"/>
          </a:ln>
        </p:spPr>
        <p:txBody>
          <a:bodyPr wrap="square">
            <a:spAutoFit/>
          </a:bodyPr>
          <a:lstStyle/>
          <a:p>
            <a:pPr algn="ctr"/>
            <a:r>
              <a:rPr lang="en-US" sz="2200">
                <a:solidFill>
                  <a:schemeClr val="accent5">
                    <a:lumMod val="25000"/>
                  </a:schemeClr>
                </a:solidFill>
                <a:latin typeface="Times New Roman" panose="02020603050405020304" pitchFamily="18" charset="0"/>
                <a:cs typeface="Times New Roman" panose="02020603050405020304" pitchFamily="18" charset="0"/>
              </a:rPr>
              <a:t>Công cụ đá, biết trồng trọt, chăn nuôi, dệt vải...(giống ngày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p:tgtEl>
                                          <p:spTgt spid="19462"/>
                                        </p:tgtEl>
                                        <p:attrNameLst>
                                          <p:attrName>ppt_y</p:attrName>
                                        </p:attrNameLst>
                                      </p:cBhvr>
                                      <p:tavLst>
                                        <p:tav tm="0">
                                          <p:val>
                                            <p:strVal val="#ppt_y+#ppt_h*1.125000"/>
                                          </p:val>
                                        </p:tav>
                                        <p:tav tm="100000">
                                          <p:val>
                                            <p:strVal val="#ppt_y"/>
                                          </p:val>
                                        </p:tav>
                                      </p:tavLst>
                                    </p:anim>
                                    <p:animEffect transition="in" filter="wipe(up)">
                                      <p:cBhvr>
                                        <p:cTn id="8" dur="500"/>
                                        <p:tgtEl>
                                          <p:spTgt spid="1946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 calcmode="lin" valueType="num">
                                      <p:cBhvr additive="base">
                                        <p:cTn id="13" dur="500" fill="hold"/>
                                        <p:tgtEl>
                                          <p:spTgt spid="19463"/>
                                        </p:tgtEl>
                                        <p:attrNameLst>
                                          <p:attrName>ppt_x</p:attrName>
                                        </p:attrNameLst>
                                      </p:cBhvr>
                                      <p:tavLst>
                                        <p:tav tm="0">
                                          <p:val>
                                            <p:strVal val="#ppt_x"/>
                                          </p:val>
                                        </p:tav>
                                        <p:tav tm="100000">
                                          <p:val>
                                            <p:strVal val="#ppt_x"/>
                                          </p:val>
                                        </p:tav>
                                      </p:tavLst>
                                    </p:anim>
                                    <p:anim calcmode="lin" valueType="num">
                                      <p:cBhvr additive="base">
                                        <p:cTn id="14"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464"/>
                                        </p:tgtEl>
                                        <p:attrNameLst>
                                          <p:attrName>style.visibility</p:attrName>
                                        </p:attrNameLst>
                                      </p:cBhvr>
                                      <p:to>
                                        <p:strVal val="visible"/>
                                      </p:to>
                                    </p:set>
                                    <p:anim calcmode="lin" valueType="num">
                                      <p:cBhvr additive="base">
                                        <p:cTn id="19" dur="500"/>
                                        <p:tgtEl>
                                          <p:spTgt spid="19464"/>
                                        </p:tgtEl>
                                        <p:attrNameLst>
                                          <p:attrName>ppt_y</p:attrName>
                                        </p:attrNameLst>
                                      </p:cBhvr>
                                      <p:tavLst>
                                        <p:tav tm="0">
                                          <p:val>
                                            <p:strVal val="#ppt_y+#ppt_h*1.125000"/>
                                          </p:val>
                                        </p:tav>
                                        <p:tav tm="100000">
                                          <p:val>
                                            <p:strVal val="#ppt_y"/>
                                          </p:val>
                                        </p:tav>
                                      </p:tavLst>
                                    </p:anim>
                                    <p:animEffect transition="in" filter="wipe(up)">
                                      <p:cBhvr>
                                        <p:cTn id="20" dur="500"/>
                                        <p:tgtEl>
                                          <p:spTgt spid="1946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9465"/>
                                        </p:tgtEl>
                                        <p:attrNameLst>
                                          <p:attrName>style.visibility</p:attrName>
                                        </p:attrNameLst>
                                      </p:cBhvr>
                                      <p:to>
                                        <p:strVal val="visible"/>
                                      </p:to>
                                    </p:set>
                                    <p:animEffect transition="in" filter="randombar(horizontal)">
                                      <p:cBhvr>
                                        <p:cTn id="25" dur="500"/>
                                        <p:tgtEl>
                                          <p:spTgt spid="1946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strips(down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p:tgtEl>
                                          <p:spTgt spid="4"/>
                                        </p:tgtEl>
                                        <p:attrNameLst>
                                          <p:attrName>ppt_y</p:attrName>
                                        </p:attrNameLst>
                                      </p:cBhvr>
                                      <p:tavLst>
                                        <p:tav tm="0">
                                          <p:val>
                                            <p:strVal val="#ppt_y+#ppt_h*1.125000"/>
                                          </p:val>
                                        </p:tav>
                                        <p:tav tm="100000">
                                          <p:val>
                                            <p:strVal val="#ppt_y"/>
                                          </p:val>
                                        </p:tav>
                                      </p:tavLst>
                                    </p:anim>
                                    <p:animEffect transition="in" filter="wipe(up)">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strips(down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2781"/>
                                        </p:tgtEl>
                                        <p:attrNameLst>
                                          <p:attrName>style.visibility</p:attrName>
                                        </p:attrNameLst>
                                      </p:cBhvr>
                                      <p:to>
                                        <p:strVal val="visible"/>
                                      </p:to>
                                    </p:set>
                                    <p:animEffect transition="in" filter="box(in)">
                                      <p:cBhvr>
                                        <p:cTn id="67" dur="500"/>
                                        <p:tgtEl>
                                          <p:spTgt spid="3278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2790"/>
                                        </p:tgtEl>
                                        <p:attrNameLst>
                                          <p:attrName>style.visibility</p:attrName>
                                        </p:attrNameLst>
                                      </p:cBhvr>
                                      <p:to>
                                        <p:strVal val="visible"/>
                                      </p:to>
                                    </p:set>
                                    <p:animEffect transition="in" filter="box(in)">
                                      <p:cBhvr>
                                        <p:cTn id="72" dur="500"/>
                                        <p:tgtEl>
                                          <p:spTgt spid="32790"/>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ox(in)">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32792"/>
                                        </p:tgtEl>
                                        <p:attrNameLst>
                                          <p:attrName>style.visibility</p:attrName>
                                        </p:attrNameLst>
                                      </p:cBhvr>
                                      <p:to>
                                        <p:strVal val="visible"/>
                                      </p:to>
                                    </p:set>
                                    <p:animEffect transition="in" filter="box(in)">
                                      <p:cBhvr>
                                        <p:cTn id="82" dur="500"/>
                                        <p:tgtEl>
                                          <p:spTgt spid="32792"/>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32793"/>
                                        </p:tgtEl>
                                        <p:attrNameLst>
                                          <p:attrName>style.visibility</p:attrName>
                                        </p:attrNameLst>
                                      </p:cBhvr>
                                      <p:to>
                                        <p:strVal val="visible"/>
                                      </p:to>
                                    </p:set>
                                    <p:animEffect transition="in" filter="box(in)">
                                      <p:cBhvr>
                                        <p:cTn id="87" dur="500"/>
                                        <p:tgtEl>
                                          <p:spTgt spid="32793"/>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32794"/>
                                        </p:tgtEl>
                                        <p:attrNameLst>
                                          <p:attrName>style.visibility</p:attrName>
                                        </p:attrNameLst>
                                      </p:cBhvr>
                                      <p:to>
                                        <p:strVal val="visible"/>
                                      </p:to>
                                    </p:set>
                                    <p:animEffect transition="in" filter="box(in)">
                                      <p:cBhvr>
                                        <p:cTn id="92" dur="500"/>
                                        <p:tgtEl>
                                          <p:spTgt spid="32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1" animBg="1"/>
      <p:bldP spid="19462" grpId="0" bldLvl="0" animBg="1"/>
      <p:bldP spid="19462" grpId="1" animBg="1"/>
      <p:bldP spid="19463" grpId="0" bldLvl="0" animBg="1"/>
      <p:bldP spid="19463" grpId="1" animBg="1"/>
      <p:bldP spid="19464" grpId="0" bldLvl="0" animBg="1"/>
      <p:bldP spid="19464" grpId="1" animBg="1"/>
      <p:bldP spid="19465" grpId="0" bldLvl="0" animBg="1"/>
      <p:bldP spid="19465" grpId="1" animBg="1"/>
      <p:bldP spid="7" grpId="1" animBg="1"/>
      <p:bldP spid="8" grpId="1" animBg="1"/>
      <p:bldP spid="10" grpId="1" animBg="1"/>
      <p:bldP spid="2" grpId="0"/>
      <p:bldP spid="2" grpId="1"/>
      <p:bldP spid="3" grpId="0"/>
      <p:bldP spid="3" grpId="1"/>
      <p:bldP spid="13" grpId="0"/>
      <p:bldP spid="13" grpId="1"/>
      <p:bldP spid="4" grpId="0" bldLvl="0" animBg="1"/>
      <p:bldP spid="4" grpId="1" animBg="1"/>
      <p:bldP spid="32781" grpId="0"/>
      <p:bldP spid="15" grpId="0"/>
      <p:bldP spid="15" grpId="1"/>
      <p:bldP spid="16" grpId="0"/>
      <p:bldP spid="16" grpId="1"/>
      <p:bldP spid="5" grpId="0"/>
      <p:bldP spid="5" grpId="1"/>
      <p:bldP spid="32790" grpId="0"/>
      <p:bldP spid="11" grpId="0"/>
      <p:bldP spid="32792" grpId="0"/>
      <p:bldP spid="32793" grpId="0"/>
      <p:bldP spid="327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610" y="815340"/>
            <a:ext cx="7997825"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en-US" alt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Dấu tích của Người tối cỏ ở Đông Nam Á.</a:t>
            </a:r>
          </a:p>
        </p:txBody>
      </p:sp>
    </p:spTree>
  </p:cSld>
  <p:clrMapOvr>
    <a:masterClrMapping/>
  </p:clrMapOvr>
  <p:timing>
    <p:tnLst>
      <p:par>
        <p:cTn id="1" dur="indefinite" restart="never" nodeType="tmRoot"/>
      </p:par>
    </p:tnLst>
    <p:bldLst>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image105.png"/>
          <p:cNvPicPr>
            <a:picLocks noChangeAspect="1" noChangeArrowheads="1"/>
          </p:cNvPicPr>
          <p:nvPr/>
        </p:nvPicPr>
        <p:blipFill>
          <a:blip r:embed="rId2"/>
          <a:srcRect/>
          <a:stretch>
            <a:fillRect/>
          </a:stretch>
        </p:blipFill>
        <p:spPr bwMode="auto">
          <a:xfrm>
            <a:off x="0" y="1437958"/>
            <a:ext cx="7107238" cy="5224462"/>
          </a:xfrm>
          <a:prstGeom prst="rect">
            <a:avLst/>
          </a:prstGeom>
          <a:noFill/>
          <a:ln w="9525">
            <a:noFill/>
            <a:miter lim="800000"/>
            <a:headEnd/>
            <a:tailEnd/>
          </a:ln>
        </p:spPr>
      </p:pic>
      <p:sp>
        <p:nvSpPr>
          <p:cNvPr id="24583" name="AutoShape 7"/>
          <p:cNvSpPr/>
          <p:nvPr/>
        </p:nvSpPr>
        <p:spPr bwMode="auto">
          <a:xfrm>
            <a:off x="5356225" y="4878388"/>
            <a:ext cx="1682750" cy="368299"/>
          </a:xfrm>
          <a:prstGeom prst="borderCallout2">
            <a:avLst>
              <a:gd name="adj1" fmla="val 17824"/>
              <a:gd name="adj2" fmla="val -4528"/>
              <a:gd name="adj3" fmla="val 17824"/>
              <a:gd name="adj4" fmla="val -159338"/>
              <a:gd name="adj5" fmla="val 151981"/>
              <a:gd name="adj6" fmla="val -160190"/>
            </a:avLst>
          </a:prstGeom>
          <a:solidFill>
            <a:schemeClr val="bg1"/>
          </a:solidFill>
          <a:ln w="9525">
            <a:noFill/>
            <a:miter lim="800000"/>
          </a:ln>
        </p:spPr>
        <p:txBody>
          <a:bodyPr>
            <a:spAutoFit/>
          </a:bodyPr>
          <a:lstStyle/>
          <a:p>
            <a:pPr>
              <a:spcBef>
                <a:spcPct val="50000"/>
              </a:spcBef>
            </a:pPr>
            <a:r>
              <a:rPr lang="en-US">
                <a:solidFill>
                  <a:srgbClr val="FF3300"/>
                </a:solidFill>
              </a:rPr>
              <a:t> </a:t>
            </a:r>
            <a:r>
              <a:rPr lang="en-US">
                <a:solidFill>
                  <a:srgbClr val="FF3300"/>
                </a:solidFill>
                <a:latin typeface="Times New Roman" panose="02020603050405020304" pitchFamily="18" charset="0"/>
                <a:cs typeface="Times New Roman" panose="02020603050405020304" pitchFamily="18" charset="0"/>
              </a:rPr>
              <a:t>In đô nê xi a</a:t>
            </a:r>
          </a:p>
        </p:txBody>
      </p:sp>
      <p:sp>
        <p:nvSpPr>
          <p:cNvPr id="24584" name="Line 8"/>
          <p:cNvSpPr>
            <a:spLocks noChangeShapeType="1"/>
          </p:cNvSpPr>
          <p:nvPr/>
        </p:nvSpPr>
        <p:spPr bwMode="auto">
          <a:xfrm flipH="1">
            <a:off x="3014345" y="5391150"/>
            <a:ext cx="2416175" cy="423545"/>
          </a:xfrm>
          <a:prstGeom prst="line">
            <a:avLst/>
          </a:prstGeom>
          <a:noFill/>
          <a:ln w="9525">
            <a:solidFill>
              <a:srgbClr val="0000FF"/>
            </a:solidFill>
            <a:round/>
            <a:tailEnd type="triangle" w="med" len="med"/>
          </a:ln>
        </p:spPr>
        <p:txBody>
          <a:bodyPr/>
          <a:lstStyle/>
          <a:p>
            <a:endParaRPr lang="en-US"/>
          </a:p>
        </p:txBody>
      </p:sp>
      <p:sp>
        <p:nvSpPr>
          <p:cNvPr id="24586" name="AutoShape 10"/>
          <p:cNvSpPr/>
          <p:nvPr/>
        </p:nvSpPr>
        <p:spPr bwMode="auto">
          <a:xfrm>
            <a:off x="3541713" y="2088515"/>
            <a:ext cx="3365500" cy="829944"/>
          </a:xfrm>
          <a:prstGeom prst="borderCallout2">
            <a:avLst>
              <a:gd name="adj1" fmla="val 9602"/>
              <a:gd name="adj2" fmla="val -2264"/>
              <a:gd name="adj3" fmla="val 9602"/>
              <a:gd name="adj4" fmla="val -43537"/>
              <a:gd name="adj5" fmla="val 20532"/>
              <a:gd name="adj6" fmla="val -43866"/>
            </a:avLst>
          </a:prstGeom>
          <a:solidFill>
            <a:schemeClr val="bg1"/>
          </a:solidFill>
          <a:ln w="9525">
            <a:noFill/>
            <a:miter lim="800000"/>
          </a:ln>
        </p:spPr>
        <p:txBody>
          <a:bodyPr>
            <a:spAutoFit/>
          </a:bodyPr>
          <a:lstStyle/>
          <a:p>
            <a:pPr>
              <a:spcBef>
                <a:spcPct val="50000"/>
              </a:spcBef>
            </a:pPr>
            <a:r>
              <a:rPr lang="en-US" sz="1600">
                <a:solidFill>
                  <a:srgbClr val="FF3300"/>
                </a:solidFill>
                <a:latin typeface="Times New Roman" panose="02020603050405020304" pitchFamily="18" charset="0"/>
                <a:cs typeface="Times New Roman" panose="02020603050405020304" pitchFamily="18" charset="0"/>
              </a:rPr>
              <a:t>Việt Nam:  Núi Đọ, Quan Yên, Xuân Lộc, </a:t>
            </a:r>
            <a:r>
              <a:rPr lang="en-US" sz="1600">
                <a:solidFill>
                  <a:srgbClr val="FF3300"/>
                </a:solidFill>
                <a:latin typeface="Times New Roman" panose="02020603050405020304" pitchFamily="18" charset="0"/>
                <a:cs typeface="Times New Roman" panose="02020603050405020304" pitchFamily="18" charset="0"/>
                <a:sym typeface="+mn-ea"/>
              </a:rPr>
              <a:t>An Khê, hang Thẩm Khuyên, Thẩm Hai</a:t>
            </a:r>
            <a:endParaRPr lang="en-US" sz="1600">
              <a:solidFill>
                <a:srgbClr val="FF3300"/>
              </a:solidFill>
              <a:latin typeface="Times New Roman" panose="02020603050405020304" pitchFamily="18" charset="0"/>
              <a:cs typeface="Times New Roman" panose="02020603050405020304" pitchFamily="18" charset="0"/>
            </a:endParaRPr>
          </a:p>
        </p:txBody>
      </p:sp>
      <p:sp>
        <p:nvSpPr>
          <p:cNvPr id="24587" name="Line 11"/>
          <p:cNvSpPr>
            <a:spLocks noChangeShapeType="1"/>
          </p:cNvSpPr>
          <p:nvPr/>
        </p:nvSpPr>
        <p:spPr bwMode="auto">
          <a:xfrm>
            <a:off x="2090738" y="2293938"/>
            <a:ext cx="1406525" cy="101600"/>
          </a:xfrm>
          <a:prstGeom prst="line">
            <a:avLst/>
          </a:prstGeom>
          <a:noFill/>
          <a:ln w="9525">
            <a:solidFill>
              <a:srgbClr val="FF3300"/>
            </a:solidFill>
            <a:round/>
          </a:ln>
        </p:spPr>
        <p:txBody>
          <a:bodyPr/>
          <a:lstStyle/>
          <a:p>
            <a:endParaRPr lang="en-US"/>
          </a:p>
        </p:txBody>
      </p:sp>
      <p:sp>
        <p:nvSpPr>
          <p:cNvPr id="24588" name="Line 12"/>
          <p:cNvSpPr>
            <a:spLocks noChangeShapeType="1"/>
          </p:cNvSpPr>
          <p:nvPr/>
        </p:nvSpPr>
        <p:spPr bwMode="auto">
          <a:xfrm flipV="1">
            <a:off x="2003425" y="2438400"/>
            <a:ext cx="1524000" cy="130175"/>
          </a:xfrm>
          <a:prstGeom prst="line">
            <a:avLst/>
          </a:prstGeom>
          <a:noFill/>
          <a:ln w="9525">
            <a:solidFill>
              <a:srgbClr val="FF3300"/>
            </a:solidFill>
            <a:round/>
          </a:ln>
        </p:spPr>
        <p:txBody>
          <a:bodyPr/>
          <a:lstStyle/>
          <a:p>
            <a:endParaRPr lang="en-US"/>
          </a:p>
        </p:txBody>
      </p:sp>
      <p:sp>
        <p:nvSpPr>
          <p:cNvPr id="24590" name="Line 14"/>
          <p:cNvSpPr>
            <a:spLocks noChangeShapeType="1"/>
          </p:cNvSpPr>
          <p:nvPr/>
        </p:nvSpPr>
        <p:spPr bwMode="auto">
          <a:xfrm flipV="1">
            <a:off x="2393633" y="2568258"/>
            <a:ext cx="1133475" cy="682625"/>
          </a:xfrm>
          <a:prstGeom prst="line">
            <a:avLst/>
          </a:prstGeom>
          <a:noFill/>
          <a:ln w="9525">
            <a:solidFill>
              <a:srgbClr val="FF3300"/>
            </a:solidFill>
            <a:round/>
          </a:ln>
        </p:spPr>
        <p:txBody>
          <a:bodyPr/>
          <a:lstStyle/>
          <a:p>
            <a:endParaRPr lang="en-US"/>
          </a:p>
        </p:txBody>
      </p:sp>
      <p:sp>
        <p:nvSpPr>
          <p:cNvPr id="24591" name="Line 15"/>
          <p:cNvSpPr>
            <a:spLocks noChangeShapeType="1"/>
          </p:cNvSpPr>
          <p:nvPr/>
        </p:nvSpPr>
        <p:spPr bwMode="auto">
          <a:xfrm flipV="1">
            <a:off x="2273935" y="2684780"/>
            <a:ext cx="1268095" cy="943610"/>
          </a:xfrm>
          <a:prstGeom prst="line">
            <a:avLst/>
          </a:prstGeom>
          <a:noFill/>
          <a:ln w="9525">
            <a:solidFill>
              <a:srgbClr val="FF3300"/>
            </a:solidFill>
            <a:round/>
          </a:ln>
        </p:spPr>
        <p:txBody>
          <a:bodyPr/>
          <a:lstStyle/>
          <a:p>
            <a:endParaRPr lang="en-US"/>
          </a:p>
        </p:txBody>
      </p:sp>
      <p:sp>
        <p:nvSpPr>
          <p:cNvPr id="3" name="Rectangle 1"/>
          <p:cNvSpPr/>
          <p:nvPr/>
        </p:nvSpPr>
        <p:spPr>
          <a:xfrm>
            <a:off x="223520" y="1014730"/>
            <a:ext cx="7997825"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en-US" alt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a:t>
            </a:r>
            <a:r>
              <a:rPr 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Dấu tích của Người tối cỏ ở Đông Nam Á.</a:t>
            </a:r>
          </a:p>
        </p:txBody>
      </p:sp>
      <p:sp>
        <p:nvSpPr>
          <p:cNvPr id="6" name="TextBox 10"/>
          <p:cNvSpPr txBox="1"/>
          <p:nvPr/>
        </p:nvSpPr>
        <p:spPr>
          <a:xfrm>
            <a:off x="7165340" y="1804035"/>
            <a:ext cx="4857750" cy="3556000"/>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Quan sát lược đồ 3.5:</a:t>
            </a:r>
          </a:p>
          <a:p>
            <a:pPr lvl="0" algn="just">
              <a:lnSpc>
                <a:spcPct val="115000"/>
              </a:lnSpc>
            </a:pPr>
            <a:r>
              <a:rPr lang="en-US" sz="2800" i="1">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Em hãy kể tên những địa điểm tìm thấy dấu tích của Người tối cổ ở Đông Nam Á? </a:t>
            </a:r>
          </a:p>
          <a:p>
            <a:pPr lvl="0" algn="just">
              <a:lnSpc>
                <a:spcPct val="115000"/>
              </a:lnSpc>
            </a:pPr>
            <a:r>
              <a:rPr lang="en-US" sz="2800" i="1">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Nêu nhận xét phạm vi phân bố dấu tích Người tối cổ ở Việt Nam.</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340" y="1014095"/>
            <a:ext cx="1014095" cy="790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4583"/>
                                        </p:tgtEl>
                                        <p:attrNameLst>
                                          <p:attrName>style.visibility</p:attrName>
                                        </p:attrNameLst>
                                      </p:cBhvr>
                                      <p:to>
                                        <p:strVal val="visible"/>
                                      </p:to>
                                    </p:set>
                                    <p:animEffect transition="in" filter="diamond(in)">
                                      <p:cBhvr>
                                        <p:cTn id="20" dur="2000"/>
                                        <p:tgtEl>
                                          <p:spTgt spid="24583"/>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4584"/>
                                        </p:tgtEl>
                                        <p:attrNameLst>
                                          <p:attrName>style.visibility</p:attrName>
                                        </p:attrNameLst>
                                      </p:cBhvr>
                                      <p:to>
                                        <p:strVal val="visible"/>
                                      </p:to>
                                    </p:set>
                                    <p:animEffect transition="in" filter="diamond(in)">
                                      <p:cBhvr>
                                        <p:cTn id="23" dur="2000"/>
                                        <p:tgtEl>
                                          <p:spTgt spid="2458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586"/>
                                        </p:tgtEl>
                                        <p:attrNameLst>
                                          <p:attrName>style.visibility</p:attrName>
                                        </p:attrNameLst>
                                      </p:cBhvr>
                                      <p:to>
                                        <p:strVal val="visible"/>
                                      </p:to>
                                    </p:set>
                                    <p:animEffect transition="in" filter="diamond(in)">
                                      <p:cBhvr>
                                        <p:cTn id="28" dur="2000"/>
                                        <p:tgtEl>
                                          <p:spTgt spid="2458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4588"/>
                                        </p:tgtEl>
                                        <p:attrNameLst>
                                          <p:attrName>style.visibility</p:attrName>
                                        </p:attrNameLst>
                                      </p:cBhvr>
                                      <p:to>
                                        <p:strVal val="visible"/>
                                      </p:to>
                                    </p:set>
                                    <p:animEffect transition="in" filter="box(in)">
                                      <p:cBhvr>
                                        <p:cTn id="33" dur="500"/>
                                        <p:tgtEl>
                                          <p:spTgt spid="24588"/>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4591"/>
                                        </p:tgtEl>
                                        <p:attrNameLst>
                                          <p:attrName>style.visibility</p:attrName>
                                        </p:attrNameLst>
                                      </p:cBhvr>
                                      <p:to>
                                        <p:strVal val="visible"/>
                                      </p:to>
                                    </p:set>
                                    <p:animEffect transition="in" filter="diamond(in)">
                                      <p:cBhvr>
                                        <p:cTn id="38" dur="2000"/>
                                        <p:tgtEl>
                                          <p:spTgt spid="2459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4590"/>
                                        </p:tgtEl>
                                        <p:attrNameLst>
                                          <p:attrName>style.visibility</p:attrName>
                                        </p:attrNameLst>
                                      </p:cBhvr>
                                      <p:to>
                                        <p:strVal val="visible"/>
                                      </p:to>
                                    </p:set>
                                    <p:animEffect transition="in" filter="box(in)">
                                      <p:cBhvr>
                                        <p:cTn id="43" dur="500"/>
                                        <p:tgtEl>
                                          <p:spTgt spid="24590"/>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4587"/>
                                        </p:tgtEl>
                                        <p:attrNameLst>
                                          <p:attrName>style.visibility</p:attrName>
                                        </p:attrNameLst>
                                      </p:cBhvr>
                                      <p:to>
                                        <p:strVal val="visible"/>
                                      </p:to>
                                    </p:set>
                                    <p:animEffect transition="in" filter="box(in)">
                                      <p:cBhvr>
                                        <p:cTn id="48"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bldLvl="0" animBg="1"/>
      <p:bldP spid="24584" grpId="0" bldLvl="0" animBg="1"/>
      <p:bldP spid="24586" grpId="0" bldLvl="0" animBg="1"/>
      <p:bldP spid="24587" grpId="0" animBg="1"/>
      <p:bldP spid="24588" grpId="0" animBg="1"/>
      <p:bldP spid="24590" grpId="0" bldLvl="0" animBg="1"/>
      <p:bldP spid="24591" grpId="0" bldLvl="0" animBg="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ShapeType="1"/>
          </p:cNvSpPr>
          <p:nvPr/>
        </p:nvSpPr>
        <p:spPr bwMode="auto">
          <a:xfrm>
            <a:off x="7071360" y="815340"/>
            <a:ext cx="0" cy="604255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229" tIns="75114" rIns="150229" bIns="75114"/>
          <a:lstStyle/>
          <a:p>
            <a:endParaRPr lang="en-US" sz="2400"/>
          </a:p>
        </p:txBody>
      </p:sp>
      <p:sp>
        <p:nvSpPr>
          <p:cNvPr id="13" name="Text Box 12"/>
          <p:cNvSpPr txBox="1"/>
          <p:nvPr/>
        </p:nvSpPr>
        <p:spPr>
          <a:xfrm>
            <a:off x="741680" y="1238885"/>
            <a:ext cx="6235700" cy="939800"/>
          </a:xfrm>
          <a:prstGeom prst="rect">
            <a:avLst/>
          </a:prstGeom>
          <a:noFill/>
        </p:spPr>
        <p:txBody>
          <a:bodyPr wrap="square" rtlCol="0" anchor="t">
            <a:spAutoFit/>
          </a:bodyPr>
          <a:lstStyle/>
          <a:p>
            <a:pPr lvl="0" algn="just">
              <a:lnSpc>
                <a:spcPct val="115000"/>
              </a:lnSpc>
            </a:pPr>
            <a:r>
              <a:rPr lang="en-US" sz="2400">
                <a:solidFill>
                  <a:schemeClr val="tx1"/>
                </a:solidFill>
                <a:effectLst/>
                <a:latin typeface="Times New Roman" panose="02020603050405020304" pitchFamily="18" charset="0"/>
                <a:ea typeface="Times New Roman" panose="02020603050405020304" pitchFamily="18" charset="0"/>
                <a:sym typeface="+mn-ea"/>
              </a:rPr>
              <a:t>- Dấu tích của Người tối cổ được tìm thấy trên đảo Gia-va </a:t>
            </a:r>
            <a:r>
              <a:rPr lang="en-US" altLang="x-none" sz="2400" dirty="0">
                <a:solidFill>
                  <a:schemeClr val="tx1"/>
                </a:solidFill>
                <a:latin typeface="Times New Roman" panose="02020603050405020304" pitchFamily="18" charset="0"/>
                <a:cs typeface="Times New Roman" panose="02020603050405020304" pitchFamily="18" charset="0"/>
                <a:sym typeface="+mn-ea"/>
              </a:rPr>
              <a:t>(</a:t>
            </a:r>
            <a:r>
              <a:rPr lang="en-US" sz="2400">
                <a:solidFill>
                  <a:schemeClr val="tx1"/>
                </a:solidFill>
                <a:effectLst/>
                <a:latin typeface="Times New Roman" panose="02020603050405020304" pitchFamily="18" charset="0"/>
                <a:ea typeface="Times New Roman" panose="02020603050405020304" pitchFamily="18" charset="0"/>
                <a:sym typeface="+mn-ea"/>
              </a:rPr>
              <a:t>In-đô-nê-xi-a).</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751840" y="2108200"/>
            <a:ext cx="6225540" cy="2637790"/>
          </a:xfrm>
          <a:prstGeom prst="rect">
            <a:avLst/>
          </a:prstGeom>
          <a:noFill/>
        </p:spPr>
        <p:txBody>
          <a:bodyPr wrap="square" rtlCol="0" anchor="t">
            <a:spAutoFit/>
          </a:bodyPr>
          <a:lstStyle/>
          <a:p>
            <a:pPr lvl="0" algn="just">
              <a:lnSpc>
                <a:spcPct val="115000"/>
              </a:lnSpc>
            </a:pPr>
            <a:r>
              <a:rPr lang="en-US" sz="2400">
                <a:solidFill>
                  <a:schemeClr val="tx1"/>
                </a:solidFill>
                <a:effectLst/>
                <a:latin typeface="Times New Roman" panose="02020603050405020304" pitchFamily="18" charset="0"/>
                <a:ea typeface="Times New Roman" panose="02020603050405020304" pitchFamily="18" charset="0"/>
                <a:sym typeface="+mn-ea"/>
              </a:rPr>
              <a:t>- Nhiều công cụ đá ghè đẽo thô sơ của Người tối cổ được tìm thấy ở Việt Nam như núi Đọ, Quan Yên, </a:t>
            </a:r>
            <a:r>
              <a:rPr lang="en-US" altLang="x-none" sz="2400" dirty="0">
                <a:latin typeface="Times New Roman" panose="02020603050405020304" pitchFamily="18" charset="0"/>
                <a:cs typeface="Times New Roman" panose="02020603050405020304" pitchFamily="18" charset="0"/>
                <a:sym typeface="+mn-ea"/>
              </a:rPr>
              <a:t>(Thanh Hóa</a:t>
            </a:r>
            <a:r>
              <a:rPr lang="en-US" sz="2400">
                <a:effectLst/>
                <a:latin typeface="Times New Roman" panose="02020603050405020304" pitchFamily="18" charset="0"/>
                <a:ea typeface="Times New Roman" panose="02020603050405020304" pitchFamily="18" charset="0"/>
                <a:sym typeface="+mn-ea"/>
              </a:rPr>
              <a:t>), Xuân Lộc </a:t>
            </a:r>
            <a:r>
              <a:rPr lang="en-US" altLang="x-none" sz="2400" dirty="0">
                <a:latin typeface="Times New Roman" panose="02020603050405020304" pitchFamily="18" charset="0"/>
                <a:cs typeface="Times New Roman" panose="02020603050405020304" pitchFamily="18" charset="0"/>
                <a:sym typeface="+mn-ea"/>
              </a:rPr>
              <a:t>(Đồng Nai</a:t>
            </a:r>
            <a:r>
              <a:rPr lang="en-US" sz="2400">
                <a:effectLst/>
                <a:latin typeface="Times New Roman" panose="02020603050405020304" pitchFamily="18" charset="0"/>
                <a:ea typeface="Times New Roman" panose="02020603050405020304" pitchFamily="18" charset="0"/>
                <a:sym typeface="+mn-ea"/>
              </a:rPr>
              <a:t>), An Khê </a:t>
            </a:r>
            <a:r>
              <a:rPr lang="en-US" altLang="x-none" sz="2400" dirty="0">
                <a:latin typeface="Times New Roman" panose="02020603050405020304" pitchFamily="18" charset="0"/>
                <a:cs typeface="Times New Roman" panose="02020603050405020304" pitchFamily="18" charset="0"/>
                <a:sym typeface="+mn-ea"/>
              </a:rPr>
              <a:t>(Gia Lai</a:t>
            </a:r>
            <a:r>
              <a:rPr lang="en-US" sz="2400">
                <a:effectLst/>
                <a:latin typeface="Times New Roman" panose="02020603050405020304" pitchFamily="18" charset="0"/>
                <a:ea typeface="Times New Roman" panose="02020603050405020304" pitchFamily="18" charset="0"/>
                <a:sym typeface="+mn-ea"/>
              </a:rPr>
              <a:t>)... Đặc biệt ở các hang Thẩm Khuyên, Thẩm Hai người ta phát hiện được những chiếc răng Người tối cổ.</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idx="1"/>
          </p:nvPr>
        </p:nvSpPr>
        <p:spPr>
          <a:xfrm>
            <a:off x="1524000" y="4038600"/>
            <a:ext cx="4800600" cy="2819400"/>
          </a:xfrm>
        </p:spPr>
        <p:txBody>
          <a:bodyPr vert="horz" wrap="square" lIns="90000" tIns="46800" rIns="90000" bIns="46800" anchor="t" anchorCtr="0"/>
          <a:lstStyle/>
          <a:p>
            <a:pPr marL="0" indent="0" algn="just">
              <a:buFontTx/>
              <a:buNone/>
            </a:pPr>
            <a:r>
              <a:rPr lang="en-US" altLang="x-none" sz="2400" dirty="0">
                <a:latin typeface="Times New Roman" panose="02020603050405020304" pitchFamily="18" charset="0"/>
                <a:cs typeface="Times New Roman" panose="02020603050405020304" pitchFamily="18" charset="0"/>
              </a:rPr>
              <a:t>Ở một số nơi khác như núi Đọ, Quan Yên (Thanh Hóa), Xuân Lộc (Đồng Nai)… người ta phát hiện được nhiều công cụ đá ghè đẽo thô sơ dùng để chặt, đập, nhiều mảnh đá ghè mỏng… ở nhiều chỗ.</a:t>
            </a:r>
          </a:p>
        </p:txBody>
      </p:sp>
      <p:grpSp>
        <p:nvGrpSpPr>
          <p:cNvPr id="15370" name="Group 10"/>
          <p:cNvGrpSpPr/>
          <p:nvPr/>
        </p:nvGrpSpPr>
        <p:grpSpPr>
          <a:xfrm>
            <a:off x="1524000" y="0"/>
            <a:ext cx="4572000" cy="3951288"/>
            <a:chOff x="0" y="0"/>
            <a:chExt cx="2880" cy="2489"/>
          </a:xfrm>
        </p:grpSpPr>
        <p:sp>
          <p:nvSpPr>
            <p:cNvPr id="23558" name="Rectangle 7"/>
            <p:cNvSpPr/>
            <p:nvPr/>
          </p:nvSpPr>
          <p:spPr>
            <a:xfrm>
              <a:off x="0" y="2160"/>
              <a:ext cx="2880" cy="329"/>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20000"/>
                </a:spcBef>
                <a:buClr>
                  <a:srgbClr val="000000"/>
                </a:buClr>
                <a:buSzPct val="100000"/>
                <a:buFont typeface="Times New Roman" panose="02020603050405020304" pitchFamily="18" charset="0"/>
              </a:pPr>
              <a:r>
                <a:rPr lang="en-US" altLang="x-none" sz="2800" dirty="0">
                  <a:solidFill>
                    <a:schemeClr val="accent5">
                      <a:lumMod val="25000"/>
                    </a:schemeClr>
                  </a:solidFill>
                  <a:latin typeface="Times New Roman" panose="02020603050405020304" pitchFamily="18" charset="0"/>
                  <a:cs typeface="Times New Roman" panose="02020603050405020304" pitchFamily="18" charset="0"/>
                </a:rPr>
                <a:t>Núi Đọ (Thanh Hóa)</a:t>
              </a:r>
            </a:p>
          </p:txBody>
        </p:sp>
        <p:pic>
          <p:nvPicPr>
            <p:cNvPr id="23559" name="Picture 9" descr="images"/>
            <p:cNvPicPr>
              <a:picLocks noChangeAspect="1"/>
            </p:cNvPicPr>
            <p:nvPr/>
          </p:nvPicPr>
          <p:blipFill>
            <a:blip r:embed="rId2"/>
            <a:stretch>
              <a:fillRect/>
            </a:stretch>
          </p:blipFill>
          <p:spPr>
            <a:xfrm>
              <a:off x="0" y="0"/>
              <a:ext cx="2880" cy="2157"/>
            </a:xfrm>
            <a:prstGeom prst="rect">
              <a:avLst/>
            </a:prstGeom>
            <a:noFill/>
            <a:ln w="9525">
              <a:noFill/>
            </a:ln>
          </p:spPr>
        </p:pic>
      </p:grpSp>
      <p:pic>
        <p:nvPicPr>
          <p:cNvPr id="15372" name="Picture 12" descr="5bebcfe2-d56b-4e4b-9589-a991da14a7fa_riu_da_nui_do"/>
          <p:cNvPicPr>
            <a:picLocks noChangeAspect="1"/>
          </p:cNvPicPr>
          <p:nvPr/>
        </p:nvPicPr>
        <p:blipFill>
          <a:blip r:embed="rId3"/>
          <a:stretch>
            <a:fillRect/>
          </a:stretch>
        </p:blipFill>
        <p:spPr>
          <a:xfrm>
            <a:off x="6591300" y="0"/>
            <a:ext cx="4076700" cy="5029200"/>
          </a:xfrm>
          <a:prstGeom prst="rect">
            <a:avLst/>
          </a:prstGeom>
          <a:noFill/>
          <a:ln w="9525">
            <a:noFill/>
          </a:ln>
        </p:spPr>
      </p:pic>
      <p:sp>
        <p:nvSpPr>
          <p:cNvPr id="15373" name="Rectangle 13"/>
          <p:cNvSpPr/>
          <p:nvPr/>
        </p:nvSpPr>
        <p:spPr>
          <a:xfrm>
            <a:off x="7467600" y="5029200"/>
            <a:ext cx="2837815" cy="10388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1" hangingPunct="1">
              <a:spcBef>
                <a:spcPct val="20000"/>
              </a:spcBef>
              <a:buClr>
                <a:srgbClr val="000000"/>
              </a:buClr>
              <a:buSzPct val="100000"/>
              <a:buFont typeface="Times New Roman" panose="02020603050405020304" pitchFamily="18" charset="0"/>
            </a:pPr>
            <a:r>
              <a:rPr lang="en-US" altLang="x-none"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Rìu đá núi Đọ</a:t>
            </a:r>
          </a:p>
          <a:p>
            <a:pPr algn="ctr" eaLnBrk="1" hangingPunct="1">
              <a:spcBef>
                <a:spcPct val="20000"/>
              </a:spcBef>
              <a:buClr>
                <a:srgbClr val="000000"/>
              </a:buClr>
              <a:buSzPct val="100000"/>
              <a:buFont typeface="Times New Roman" panose="02020603050405020304" pitchFamily="18" charset="0"/>
            </a:pPr>
            <a:r>
              <a:rPr lang="en-US" altLang="x-none" sz="2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(Thanh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wheel(4)">
                                      <p:cBhvr>
                                        <p:cTn id="7" dur="500"/>
                                        <p:tgtEl>
                                          <p:spTgt spid="15370"/>
                                        </p:tgtEl>
                                      </p:cBhvr>
                                    </p:animEffect>
                                  </p:childTnLst>
                                </p:cTn>
                              </p:par>
                              <p:par>
                                <p:cTn id="8" presetID="3" presetClass="entr" presetSubtype="10" fill="hold" nodeType="withEffect">
                                  <p:stCondLst>
                                    <p:cond delay="0"/>
                                  </p:stCondLst>
                                  <p:childTnLst>
                                    <p:set>
                                      <p:cBhvr>
                                        <p:cTn id="9" dur="1" fill="hold">
                                          <p:stCondLst>
                                            <p:cond delay="0"/>
                                          </p:stCondLst>
                                        </p:cTn>
                                        <p:tgtEl>
                                          <p:spTgt spid="15372"/>
                                        </p:tgtEl>
                                        <p:attrNameLst>
                                          <p:attrName>style.visibility</p:attrName>
                                        </p:attrNameLst>
                                      </p:cBhvr>
                                      <p:to>
                                        <p:strVal val="visible"/>
                                      </p:to>
                                    </p:set>
                                    <p:animEffect transition="in" filter="blinds(horizontal)">
                                      <p:cBhvr>
                                        <p:cTn id="10" dur="500"/>
                                        <p:tgtEl>
                                          <p:spTgt spid="1537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373"/>
                                        </p:tgtEl>
                                        <p:attrNameLst>
                                          <p:attrName>style.visibility</p:attrName>
                                        </p:attrNameLst>
                                      </p:cBhvr>
                                      <p:to>
                                        <p:strVal val="visible"/>
                                      </p:to>
                                    </p:set>
                                    <p:animEffect transition="in" filter="blinds(horizontal)">
                                      <p:cBhvr>
                                        <p:cTn id="13" dur="500"/>
                                        <p:tgtEl>
                                          <p:spTgt spid="1537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5363">
                                            <p:txEl>
                                              <p:pRg st="0" end="0"/>
                                            </p:txEl>
                                          </p:spTgt>
                                        </p:tgtEl>
                                        <p:attrNameLst>
                                          <p:attrName>style.visibility</p:attrName>
                                        </p:attrNameLst>
                                      </p:cBhvr>
                                      <p:to>
                                        <p:strVal val="visible"/>
                                      </p:to>
                                    </p:set>
                                    <p:animEffect transition="in" filter="box(in)">
                                      <p:cBhvr>
                                        <p:cTn id="16"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7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p:cNvSpPr>
          <p:nvPr>
            <p:ph idx="1"/>
          </p:nvPr>
        </p:nvSpPr>
        <p:spPr>
          <a:xfrm>
            <a:off x="1828800" y="0"/>
            <a:ext cx="4800600" cy="3200400"/>
          </a:xfrm>
        </p:spPr>
        <p:txBody>
          <a:bodyPr vert="horz" wrap="square" lIns="90000" tIns="46800" rIns="90000" bIns="46800" anchor="t" anchorCtr="0"/>
          <a:lstStyle/>
          <a:p>
            <a:pPr marL="0" indent="0" algn="just">
              <a:buFontTx/>
              <a:buNone/>
            </a:pPr>
            <a:r>
              <a:rPr lang="en-US" altLang="x-none" sz="2400" dirty="0">
                <a:latin typeface="Times New Roman" panose="02020603050405020304" pitchFamily="18" charset="0"/>
                <a:cs typeface="Times New Roman" panose="02020603050405020304" pitchFamily="18" charset="0"/>
              </a:rPr>
              <a:t>Ở các hang Thẩm Hai, Thẩm Khuyên (Lạng Sơn), trong lớp đất chứa nhiều than, xương động vật cổ cách đây 40-30 vạn năm, người ta phát hiện được những chiếc răng của Người tối cổ.</a:t>
            </a:r>
          </a:p>
        </p:txBody>
      </p:sp>
      <p:pic>
        <p:nvPicPr>
          <p:cNvPr id="9222" name="Picture 6" descr="rang_o_hang_tham_hai_"/>
          <p:cNvPicPr>
            <a:picLocks noChangeAspect="1"/>
          </p:cNvPicPr>
          <p:nvPr/>
        </p:nvPicPr>
        <p:blipFill>
          <a:blip r:embed="rId2"/>
          <a:stretch>
            <a:fillRect/>
          </a:stretch>
        </p:blipFill>
        <p:spPr>
          <a:xfrm>
            <a:off x="7042150" y="0"/>
            <a:ext cx="3625850" cy="6858000"/>
          </a:xfrm>
          <a:prstGeom prst="rect">
            <a:avLst/>
          </a:prstGeom>
          <a:noFill/>
          <a:ln w="9525">
            <a:noFill/>
          </a:ln>
        </p:spPr>
      </p:pic>
      <p:grpSp>
        <p:nvGrpSpPr>
          <p:cNvPr id="9225" name="Group 9"/>
          <p:cNvGrpSpPr/>
          <p:nvPr/>
        </p:nvGrpSpPr>
        <p:grpSpPr>
          <a:xfrm>
            <a:off x="1948180" y="1896745"/>
            <a:ext cx="5029200" cy="3771900"/>
            <a:chOff x="192" y="1944"/>
            <a:chExt cx="3168" cy="2376"/>
          </a:xfrm>
        </p:grpSpPr>
        <p:pic>
          <p:nvPicPr>
            <p:cNvPr id="22533" name="Picture 7" descr="Hang Tham Khuyen"/>
            <p:cNvPicPr>
              <a:picLocks noChangeAspect="1"/>
            </p:cNvPicPr>
            <p:nvPr/>
          </p:nvPicPr>
          <p:blipFill>
            <a:blip r:embed="rId3"/>
            <a:stretch>
              <a:fillRect/>
            </a:stretch>
          </p:blipFill>
          <p:spPr>
            <a:xfrm>
              <a:off x="192" y="1944"/>
              <a:ext cx="3168" cy="2376"/>
            </a:xfrm>
            <a:prstGeom prst="rect">
              <a:avLst/>
            </a:prstGeom>
            <a:noFill/>
            <a:ln w="9525">
              <a:noFill/>
            </a:ln>
          </p:spPr>
        </p:pic>
        <p:sp>
          <p:nvSpPr>
            <p:cNvPr id="22534" name="Rectangle 8"/>
            <p:cNvSpPr/>
            <p:nvPr/>
          </p:nvSpPr>
          <p:spPr>
            <a:xfrm>
              <a:off x="192" y="4030"/>
              <a:ext cx="3168" cy="290"/>
            </a:xfrm>
            <a:prstGeom prst="rect">
              <a:avLst/>
            </a:prstGeom>
            <a:solidFill>
              <a:srgbClr val="0000FF"/>
            </a:solidFill>
            <a:ln w="9525">
              <a:noFill/>
            </a:ln>
          </p:spPr>
          <p:txBody>
            <a:bodyPr>
              <a:spAutoFit/>
            </a:bodyPr>
            <a:lstStyle/>
            <a:p>
              <a:pPr algn="ctr" eaLnBrk="1" hangingPunct="1">
                <a:spcBef>
                  <a:spcPct val="20000"/>
                </a:spcBef>
                <a:buClr>
                  <a:srgbClr val="000000"/>
                </a:buClr>
                <a:buSzPct val="100000"/>
                <a:buFont typeface="Times New Roman" panose="02020603050405020304" pitchFamily="18" charset="0"/>
              </a:pPr>
              <a:r>
                <a:rPr lang="en-US" altLang="x-none" sz="2400" b="1" dirty="0">
                  <a:solidFill>
                    <a:srgbClr val="FFFF00"/>
                  </a:solidFill>
                  <a:latin typeface="Arial" panose="020B0604020202020204" pitchFamily="34" charset="0"/>
                </a:rPr>
                <a:t>Hang Thẩm Khuyên (Lạng Sơn)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strips(downLeft)">
                                      <p:cBhvr>
                                        <p:cTn id="10" dur="500"/>
                                        <p:tgtEl>
                                          <p:spTgt spid="9222"/>
                                        </p:tgtEl>
                                      </p:cBhvr>
                                    </p:animEffect>
                                  </p:childTnLst>
                                </p:cTn>
                              </p:par>
                              <p:par>
                                <p:cTn id="11" presetID="9" presetClass="entr" presetSubtype="0" fill="hold" nodeType="withEffect">
                                  <p:stCondLst>
                                    <p:cond delay="0"/>
                                  </p:stCondLst>
                                  <p:childTnLst>
                                    <p:set>
                                      <p:cBhvr>
                                        <p:cTn id="12" dur="1" fill="hold">
                                          <p:stCondLst>
                                            <p:cond delay="0"/>
                                          </p:stCondLst>
                                        </p:cTn>
                                        <p:tgtEl>
                                          <p:spTgt spid="9225"/>
                                        </p:tgtEl>
                                        <p:attrNameLst>
                                          <p:attrName>style.visibility</p:attrName>
                                        </p:attrNameLst>
                                      </p:cBhvr>
                                      <p:to>
                                        <p:strVal val="visible"/>
                                      </p:to>
                                    </p:set>
                                    <p:animEffect transition="in" filter="dissolve">
                                      <p:cBhvr>
                                        <p:cTn id="13"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image105.png"/>
          <p:cNvPicPr>
            <a:picLocks noChangeAspect="1" noChangeArrowheads="1"/>
          </p:cNvPicPr>
          <p:nvPr/>
        </p:nvPicPr>
        <p:blipFill>
          <a:blip r:embed="rId2"/>
          <a:srcRect/>
          <a:stretch>
            <a:fillRect/>
          </a:stretch>
        </p:blipFill>
        <p:spPr bwMode="auto">
          <a:xfrm>
            <a:off x="0" y="1437958"/>
            <a:ext cx="7107238" cy="5224462"/>
          </a:xfrm>
          <a:prstGeom prst="rect">
            <a:avLst/>
          </a:prstGeom>
          <a:noFill/>
          <a:ln w="9525">
            <a:noFill/>
            <a:miter lim="800000"/>
            <a:headEnd/>
            <a:tailEnd/>
          </a:ln>
        </p:spPr>
      </p:pic>
      <p:sp>
        <p:nvSpPr>
          <p:cNvPr id="24583" name="AutoShape 7"/>
          <p:cNvSpPr/>
          <p:nvPr/>
        </p:nvSpPr>
        <p:spPr bwMode="auto">
          <a:xfrm>
            <a:off x="5356225" y="4878388"/>
            <a:ext cx="1682750" cy="368299"/>
          </a:xfrm>
          <a:prstGeom prst="borderCallout2">
            <a:avLst>
              <a:gd name="adj1" fmla="val 17824"/>
              <a:gd name="adj2" fmla="val -4528"/>
              <a:gd name="adj3" fmla="val 17824"/>
              <a:gd name="adj4" fmla="val -159338"/>
              <a:gd name="adj5" fmla="val 151981"/>
              <a:gd name="adj6" fmla="val -160190"/>
            </a:avLst>
          </a:prstGeom>
          <a:solidFill>
            <a:schemeClr val="bg1"/>
          </a:solidFill>
          <a:ln w="9525">
            <a:noFill/>
            <a:miter lim="800000"/>
          </a:ln>
        </p:spPr>
        <p:txBody>
          <a:bodyPr>
            <a:spAutoFit/>
          </a:bodyPr>
          <a:lstStyle/>
          <a:p>
            <a:pPr>
              <a:spcBef>
                <a:spcPct val="50000"/>
              </a:spcBef>
            </a:pPr>
            <a:r>
              <a:rPr lang="en-US">
                <a:solidFill>
                  <a:srgbClr val="FF3300"/>
                </a:solidFill>
              </a:rPr>
              <a:t> </a:t>
            </a:r>
            <a:r>
              <a:rPr lang="en-US">
                <a:solidFill>
                  <a:srgbClr val="FF3300"/>
                </a:solidFill>
                <a:latin typeface="Times New Roman" panose="02020603050405020304" pitchFamily="18" charset="0"/>
                <a:cs typeface="Times New Roman" panose="02020603050405020304" pitchFamily="18" charset="0"/>
              </a:rPr>
              <a:t>In đô nê xi a</a:t>
            </a:r>
          </a:p>
        </p:txBody>
      </p:sp>
      <p:sp>
        <p:nvSpPr>
          <p:cNvPr id="24584" name="Line 8"/>
          <p:cNvSpPr>
            <a:spLocks noChangeShapeType="1"/>
          </p:cNvSpPr>
          <p:nvPr/>
        </p:nvSpPr>
        <p:spPr bwMode="auto">
          <a:xfrm flipH="1">
            <a:off x="3014345" y="5391150"/>
            <a:ext cx="2416175" cy="423545"/>
          </a:xfrm>
          <a:prstGeom prst="line">
            <a:avLst/>
          </a:prstGeom>
          <a:noFill/>
          <a:ln w="9525">
            <a:solidFill>
              <a:srgbClr val="0000FF"/>
            </a:solidFill>
            <a:round/>
            <a:tailEnd type="triangle" w="med" len="med"/>
          </a:ln>
        </p:spPr>
        <p:txBody>
          <a:bodyPr/>
          <a:lstStyle/>
          <a:p>
            <a:endParaRPr lang="en-US"/>
          </a:p>
        </p:txBody>
      </p:sp>
      <p:sp>
        <p:nvSpPr>
          <p:cNvPr id="24586" name="AutoShape 10"/>
          <p:cNvSpPr/>
          <p:nvPr/>
        </p:nvSpPr>
        <p:spPr bwMode="auto">
          <a:xfrm>
            <a:off x="3541713" y="2088515"/>
            <a:ext cx="3365500" cy="829944"/>
          </a:xfrm>
          <a:prstGeom prst="borderCallout2">
            <a:avLst>
              <a:gd name="adj1" fmla="val 9602"/>
              <a:gd name="adj2" fmla="val -2264"/>
              <a:gd name="adj3" fmla="val 9602"/>
              <a:gd name="adj4" fmla="val -43537"/>
              <a:gd name="adj5" fmla="val 20532"/>
              <a:gd name="adj6" fmla="val -43866"/>
            </a:avLst>
          </a:prstGeom>
          <a:solidFill>
            <a:schemeClr val="bg1"/>
          </a:solidFill>
          <a:ln w="9525">
            <a:noFill/>
            <a:miter lim="800000"/>
          </a:ln>
        </p:spPr>
        <p:txBody>
          <a:bodyPr>
            <a:spAutoFit/>
          </a:bodyPr>
          <a:lstStyle/>
          <a:p>
            <a:pPr>
              <a:spcBef>
                <a:spcPct val="50000"/>
              </a:spcBef>
            </a:pPr>
            <a:r>
              <a:rPr lang="en-US" sz="1600">
                <a:solidFill>
                  <a:srgbClr val="FF3300"/>
                </a:solidFill>
                <a:latin typeface="Times New Roman" panose="02020603050405020304" pitchFamily="18" charset="0"/>
                <a:cs typeface="Times New Roman" panose="02020603050405020304" pitchFamily="18" charset="0"/>
              </a:rPr>
              <a:t>Việt Nam:  Núi Đọ, Quan Yên, Xuân Lộc, </a:t>
            </a:r>
            <a:r>
              <a:rPr lang="en-US" sz="1600">
                <a:solidFill>
                  <a:srgbClr val="FF3300"/>
                </a:solidFill>
                <a:latin typeface="Times New Roman" panose="02020603050405020304" pitchFamily="18" charset="0"/>
                <a:cs typeface="Times New Roman" panose="02020603050405020304" pitchFamily="18" charset="0"/>
                <a:sym typeface="+mn-ea"/>
              </a:rPr>
              <a:t>An Khê, hang Thẩm Khuyên, Thẩm Hai</a:t>
            </a:r>
            <a:endParaRPr lang="en-US" sz="1600">
              <a:solidFill>
                <a:srgbClr val="FF3300"/>
              </a:solidFill>
              <a:latin typeface="Times New Roman" panose="02020603050405020304" pitchFamily="18" charset="0"/>
              <a:cs typeface="Times New Roman" panose="02020603050405020304" pitchFamily="18" charset="0"/>
            </a:endParaRPr>
          </a:p>
        </p:txBody>
      </p:sp>
      <p:sp>
        <p:nvSpPr>
          <p:cNvPr id="24587" name="Line 11"/>
          <p:cNvSpPr>
            <a:spLocks noChangeShapeType="1"/>
          </p:cNvSpPr>
          <p:nvPr/>
        </p:nvSpPr>
        <p:spPr bwMode="auto">
          <a:xfrm>
            <a:off x="2090738" y="2293938"/>
            <a:ext cx="1406525" cy="101600"/>
          </a:xfrm>
          <a:prstGeom prst="line">
            <a:avLst/>
          </a:prstGeom>
          <a:noFill/>
          <a:ln w="9525">
            <a:solidFill>
              <a:srgbClr val="FF3300"/>
            </a:solidFill>
            <a:round/>
          </a:ln>
        </p:spPr>
        <p:txBody>
          <a:bodyPr/>
          <a:lstStyle/>
          <a:p>
            <a:endParaRPr lang="en-US"/>
          </a:p>
        </p:txBody>
      </p:sp>
      <p:sp>
        <p:nvSpPr>
          <p:cNvPr id="24588" name="Line 12"/>
          <p:cNvSpPr>
            <a:spLocks noChangeShapeType="1"/>
          </p:cNvSpPr>
          <p:nvPr/>
        </p:nvSpPr>
        <p:spPr bwMode="auto">
          <a:xfrm flipV="1">
            <a:off x="2003425" y="2438400"/>
            <a:ext cx="1524000" cy="130175"/>
          </a:xfrm>
          <a:prstGeom prst="line">
            <a:avLst/>
          </a:prstGeom>
          <a:noFill/>
          <a:ln w="9525">
            <a:solidFill>
              <a:srgbClr val="FF3300"/>
            </a:solidFill>
            <a:round/>
          </a:ln>
        </p:spPr>
        <p:txBody>
          <a:bodyPr/>
          <a:lstStyle/>
          <a:p>
            <a:endParaRPr lang="en-US"/>
          </a:p>
        </p:txBody>
      </p:sp>
      <p:sp>
        <p:nvSpPr>
          <p:cNvPr id="24590" name="Line 14"/>
          <p:cNvSpPr>
            <a:spLocks noChangeShapeType="1"/>
          </p:cNvSpPr>
          <p:nvPr/>
        </p:nvSpPr>
        <p:spPr bwMode="auto">
          <a:xfrm flipV="1">
            <a:off x="2393633" y="2568258"/>
            <a:ext cx="1133475" cy="682625"/>
          </a:xfrm>
          <a:prstGeom prst="line">
            <a:avLst/>
          </a:prstGeom>
          <a:noFill/>
          <a:ln w="9525">
            <a:solidFill>
              <a:srgbClr val="FF3300"/>
            </a:solidFill>
            <a:round/>
          </a:ln>
        </p:spPr>
        <p:txBody>
          <a:bodyPr/>
          <a:lstStyle/>
          <a:p>
            <a:endParaRPr lang="en-US"/>
          </a:p>
        </p:txBody>
      </p:sp>
      <p:sp>
        <p:nvSpPr>
          <p:cNvPr id="24591" name="Line 15"/>
          <p:cNvSpPr>
            <a:spLocks noChangeShapeType="1"/>
          </p:cNvSpPr>
          <p:nvPr/>
        </p:nvSpPr>
        <p:spPr bwMode="auto">
          <a:xfrm flipV="1">
            <a:off x="2273935" y="2684780"/>
            <a:ext cx="1268095" cy="943610"/>
          </a:xfrm>
          <a:prstGeom prst="line">
            <a:avLst/>
          </a:prstGeom>
          <a:noFill/>
          <a:ln w="9525">
            <a:solidFill>
              <a:srgbClr val="FF3300"/>
            </a:solidFill>
            <a:round/>
          </a:ln>
        </p:spPr>
        <p:txBody>
          <a:bodyPr/>
          <a:lstStyle/>
          <a:p>
            <a:endParaRPr lang="en-US"/>
          </a:p>
        </p:txBody>
      </p:sp>
      <p:sp>
        <p:nvSpPr>
          <p:cNvPr id="6" name="TextBox 10"/>
          <p:cNvSpPr txBox="1"/>
          <p:nvPr/>
        </p:nvSpPr>
        <p:spPr>
          <a:xfrm>
            <a:off x="7165340" y="1810385"/>
            <a:ext cx="4648835" cy="1435100"/>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4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Quan sát lược đồ 3.5:</a:t>
            </a:r>
          </a:p>
          <a:p>
            <a:pPr lvl="0" algn="just">
              <a:lnSpc>
                <a:spcPct val="115000"/>
              </a:lnSpc>
            </a:pPr>
            <a:r>
              <a:rPr lang="en-US" sz="2400" i="1">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Nêu nhận xét phạm vi phân bố dấu tích Người tối cổ ở Việt Nam.</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340" y="1014095"/>
            <a:ext cx="1014095" cy="790575"/>
          </a:xfrm>
          <a:prstGeom prst="rect">
            <a:avLst/>
          </a:prstGeom>
        </p:spPr>
      </p:pic>
      <p:pic>
        <p:nvPicPr>
          <p:cNvPr id="2" name="Picture 1"/>
          <p:cNvPicPr>
            <a:picLocks noChangeAspect="1"/>
          </p:cNvPicPr>
          <p:nvPr/>
        </p:nvPicPr>
        <p:blipFill>
          <a:blip r:embed="rId4"/>
          <a:stretch>
            <a:fillRect/>
          </a:stretch>
        </p:blipFill>
        <p:spPr>
          <a:xfrm>
            <a:off x="7080885" y="3251200"/>
            <a:ext cx="5026660" cy="3070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6375400" y="1371600"/>
            <a:ext cx="1849438" cy="1338263"/>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16" name="Freeform: Shape 15"/>
          <p:cNvSpPr/>
          <p:nvPr/>
        </p:nvSpPr>
        <p:spPr>
          <a:xfrm>
            <a:off x="6916738" y="2941638"/>
            <a:ext cx="1849437" cy="1336675"/>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13" name="Oval 12"/>
          <p:cNvSpPr/>
          <p:nvPr/>
        </p:nvSpPr>
        <p:spPr>
          <a:xfrm>
            <a:off x="2471738" y="763588"/>
            <a:ext cx="1381125" cy="1381125"/>
          </a:xfrm>
          <a:prstGeom prst="ellipse">
            <a:avLst/>
          </a:prstGeom>
        </p:spPr>
        <p:style>
          <a:lnRef idx="1">
            <a:schemeClr val="accent6"/>
          </a:lnRef>
          <a:fillRef idx="2">
            <a:schemeClr val="accent6"/>
          </a:fillRef>
          <a:effectRef idx="1">
            <a:schemeClr val="accent6"/>
          </a:effectRef>
          <a:fontRef idx="minor">
            <a:schemeClr val="dk1"/>
          </a:fontRef>
        </p:style>
      </p:sp>
      <p:sp>
        <p:nvSpPr>
          <p:cNvPr id="18" name="Freeform: Shape 17"/>
          <p:cNvSpPr/>
          <p:nvPr/>
        </p:nvSpPr>
        <p:spPr>
          <a:xfrm>
            <a:off x="6375400" y="4545013"/>
            <a:ext cx="1849438" cy="1336675"/>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22" name="TextBox 21"/>
          <p:cNvSpPr txBox="1">
            <a:spLocks noChangeArrowheads="1"/>
          </p:cNvSpPr>
          <p:nvPr/>
        </p:nvSpPr>
        <p:spPr bwMode="auto">
          <a:xfrm>
            <a:off x="3883660" y="1061085"/>
            <a:ext cx="7365365" cy="1010920"/>
          </a:xfrm>
          <a:prstGeom prst="rect">
            <a:avLst/>
          </a:prstGeom>
          <a:noFill/>
          <a:ln w="9525">
            <a:noFill/>
            <a:miter lim="800000"/>
          </a:ln>
        </p:spPr>
        <p:txBody>
          <a:bodyPr wrap="square">
            <a:spAutoFit/>
          </a:bodyPr>
          <a:lstStyle/>
          <a:p>
            <a:pPr algn="just">
              <a:lnSpc>
                <a:spcPct val="115000"/>
              </a:lnSpc>
            </a:pPr>
            <a:r>
              <a:rPr 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Bằng chứng nào chứng tỏ Đông Nam Á là nơi có con người xuất hiện rất sớm</a:t>
            </a:r>
            <a:r>
              <a:rPr lang="en-US" alt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a:t>
            </a:r>
          </a:p>
        </p:txBody>
      </p:sp>
      <p:sp>
        <p:nvSpPr>
          <p:cNvPr id="23" name="TextBox 22"/>
          <p:cNvSpPr txBox="1">
            <a:spLocks noChangeArrowheads="1"/>
          </p:cNvSpPr>
          <p:nvPr/>
        </p:nvSpPr>
        <p:spPr bwMode="auto">
          <a:xfrm>
            <a:off x="2493963" y="1098550"/>
            <a:ext cx="1387475" cy="493713"/>
          </a:xfrm>
          <a:prstGeom prst="rect">
            <a:avLst/>
          </a:prstGeom>
          <a:noFill/>
          <a:ln w="9525">
            <a:noFill/>
            <a:miter lim="800000"/>
          </a:ln>
        </p:spPr>
        <p:txBody>
          <a:bodyPr wrap="none">
            <a:spAutoFit/>
          </a:bodyPr>
          <a:lstStyle/>
          <a:p>
            <a:r>
              <a:rPr lang="vi-VN" sz="2600">
                <a:solidFill>
                  <a:srgbClr val="000000"/>
                </a:solidFill>
                <a:latin typeface="Times New Roman" panose="02020603050405020304" pitchFamily="18" charset="0"/>
                <a:cs typeface="Times New Roman" panose="02020603050405020304" pitchFamily="18" charset="0"/>
              </a:rPr>
              <a:t>Bài tập 1</a:t>
            </a:r>
            <a:endParaRPr lang="vi-VN" sz="2600"/>
          </a:p>
        </p:txBody>
      </p:sp>
      <p:sp>
        <p:nvSpPr>
          <p:cNvPr id="7" name="Title 1"/>
          <p:cNvSpPr txBox="1"/>
          <p:nvPr/>
        </p:nvSpPr>
        <p:spPr>
          <a:xfrm>
            <a:off x="1405890" y="0"/>
            <a:ext cx="5452110" cy="914400"/>
          </a:xfrm>
          <a:prstGeom prst="rect">
            <a:avLst/>
          </a:prstGeom>
        </p:spPr>
        <p:txBody>
          <a:bodyPr anchor="ctr"/>
          <a:lstStyle/>
          <a:p>
            <a:pPr fontAlgn="auto">
              <a:spcAft>
                <a:spcPts val="600"/>
              </a:spcAft>
              <a:defRPr/>
            </a:pPr>
            <a:endParaRPr lang="en-US" sz="4000" b="1" i="1" dirty="0" err="1" smtClean="0">
              <a:solidFill>
                <a:schemeClr val="accent6">
                  <a:lumMod val="50000"/>
                </a:schemeClr>
              </a:solidFill>
              <a:latin typeface="Times New Roman" panose="02020603050405020304" pitchFamily="18" charset="0"/>
              <a:ea typeface="+mj-ea"/>
              <a:cs typeface="Times New Roman" panose="02020603050405020304" pitchFamily="18" charset="0"/>
              <a:sym typeface="+mn-ea"/>
            </a:endParaRPr>
          </a:p>
          <a:p>
            <a:pPr fontAlgn="auto">
              <a:spcAft>
                <a:spcPts val="600"/>
              </a:spcAft>
              <a:defRPr/>
            </a:pPr>
            <a:r>
              <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sym typeface="+mn-ea"/>
              </a:rPr>
              <a:t>Luyện</a:t>
            </a:r>
            <a:r>
              <a:rPr lang="en-US" sz="4000" b="1" i="1" dirty="0"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sym typeface="+mn-ea"/>
              </a:rPr>
              <a:t> </a:t>
            </a:r>
            <a:r>
              <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sym typeface="+mn-ea"/>
              </a:rPr>
              <a:t>tập</a:t>
            </a:r>
            <a:endPar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endParaRPr>
          </a:p>
          <a:p>
            <a:pPr fontAlgn="auto">
              <a:spcAft>
                <a:spcPts val="600"/>
              </a:spcAft>
              <a:defRPr/>
            </a:pPr>
            <a:endParaRPr lang="en-US" sz="4000" b="1" i="1" dirty="0" err="1" smtClean="0">
              <a:gradFill>
                <a:gsLst>
                  <a:gs pos="0">
                    <a:srgbClr val="E30000"/>
                  </a:gs>
                  <a:gs pos="100000">
                    <a:srgbClr val="760303"/>
                  </a:gs>
                </a:gsLst>
                <a:lin scaled="0"/>
              </a:gradFill>
              <a:latin typeface="Times New Roman" panose="02020603050405020304" pitchFamily="18" charset="0"/>
              <a:ea typeface="+mj-ea"/>
              <a:cs typeface="Times New Roman" panose="02020603050405020304" pitchFamily="18" charset="0"/>
            </a:endParaRPr>
          </a:p>
        </p:txBody>
      </p:sp>
      <p:pic>
        <p:nvPicPr>
          <p:cNvPr id="6" name="Picture 64"/>
          <p:cNvPicPr>
            <a:picLocks noChangeAspect="1"/>
          </p:cNvPicPr>
          <p:nvPr/>
        </p:nvPicPr>
        <p:blipFill>
          <a:blip r:embed="rId2"/>
          <a:stretch>
            <a:fillRect/>
          </a:stretch>
        </p:blipFill>
        <p:spPr>
          <a:xfrm>
            <a:off x="0" y="-146685"/>
            <a:ext cx="1337310" cy="1207770"/>
          </a:xfrm>
          <a:prstGeom prst="rect">
            <a:avLst/>
          </a:prstGeom>
          <a:noFill/>
          <a:ln w="9525">
            <a:noFill/>
          </a:ln>
        </p:spPr>
      </p:pic>
      <p:sp>
        <p:nvSpPr>
          <p:cNvPr id="3" name="Text Box 2"/>
          <p:cNvSpPr txBox="1"/>
          <p:nvPr/>
        </p:nvSpPr>
        <p:spPr>
          <a:xfrm>
            <a:off x="3544570" y="2305685"/>
            <a:ext cx="7704455" cy="1814830"/>
          </a:xfrm>
          <a:prstGeom prst="rect">
            <a:avLst/>
          </a:prstGeom>
          <a:noFill/>
        </p:spPr>
        <p:txBody>
          <a:bodyPr wrap="square" rtlCol="0" anchor="t">
            <a:spAutoFit/>
          </a:bodyPr>
          <a:lstStyle/>
          <a:p>
            <a:pPr algn="just" eaLnBrk="0" hangingPunct="0"/>
            <a:r>
              <a:rPr lang="en-US" altLang="vi-VN">
                <a:solidFill>
                  <a:srgbClr val="7030A0"/>
                </a:solidFill>
                <a:latin typeface="Times New Roman" panose="02020603050405020304" pitchFamily="18" charset="0"/>
                <a:cs typeface="Times New Roman" panose="02020603050405020304" pitchFamily="18" charset="0"/>
                <a:sym typeface="+mn-ea"/>
              </a:rPr>
              <a:t> </a:t>
            </a:r>
            <a:r>
              <a:rPr lang="en-US" altLang="vi-VN" sz="2800">
                <a:solidFill>
                  <a:schemeClr val="accent1">
                    <a:lumMod val="75000"/>
                  </a:schemeClr>
                </a:solidFill>
                <a:latin typeface="Times New Roman" panose="02020603050405020304" pitchFamily="18" charset="0"/>
                <a:cs typeface="Times New Roman" panose="02020603050405020304" pitchFamily="18" charset="0"/>
                <a:sym typeface="+mn-ea"/>
              </a:rPr>
              <a:t>Dựa  vào bằng chứng khoa học được tìm thấy ở Đông Nam Á: hoá thạch ở Java, công cụ lao động của Người tối cổ, răng Người tối cổ</a:t>
            </a:r>
            <a:r>
              <a:rPr lang="vi-VN" altLang="vi-VN" sz="2800">
                <a:solidFill>
                  <a:schemeClr val="accent1">
                    <a:lumMod val="75000"/>
                  </a:schemeClr>
                </a:solidFill>
                <a:latin typeface="Times New Roman" panose="02020603050405020304" pitchFamily="18" charset="0"/>
                <a:cs typeface="Times New Roman" panose="02020603050405020304" pitchFamily="18" charset="0"/>
                <a:sym typeface="+mn-ea"/>
              </a:rPr>
              <a:t> tìm thấy khắp m</a:t>
            </a:r>
            <a:r>
              <a:rPr lang="en-US" altLang="vi-VN" sz="2800">
                <a:solidFill>
                  <a:schemeClr val="accent1">
                    <a:lumMod val="75000"/>
                  </a:schemeClr>
                </a:solidFill>
                <a:latin typeface="Times New Roman" panose="02020603050405020304" pitchFamily="18" charset="0"/>
                <a:cs typeface="Times New Roman" panose="02020603050405020304" pitchFamily="18" charset="0"/>
                <a:sym typeface="+mn-ea"/>
              </a:rPr>
              <a:t>ọ</a:t>
            </a:r>
            <a:r>
              <a:rPr lang="vi-VN" altLang="vi-VN" sz="2800">
                <a:solidFill>
                  <a:schemeClr val="accent1">
                    <a:lumMod val="75000"/>
                  </a:schemeClr>
                </a:solidFill>
                <a:latin typeface="Times New Roman" panose="02020603050405020304" pitchFamily="18" charset="0"/>
                <a:cs typeface="Times New Roman" panose="02020603050405020304" pitchFamily="18" charset="0"/>
                <a:sym typeface="+mn-ea"/>
              </a:rPr>
              <a:t>i nơi trên khu vực Đ</a:t>
            </a:r>
            <a:r>
              <a:rPr lang="en-US" altLang="vi-VN" sz="2800">
                <a:solidFill>
                  <a:schemeClr val="accent1">
                    <a:lumMod val="75000"/>
                  </a:schemeClr>
                </a:solidFill>
                <a:latin typeface="Times New Roman" panose="02020603050405020304" pitchFamily="18" charset="0"/>
                <a:cs typeface="Times New Roman" panose="02020603050405020304" pitchFamily="18" charset="0"/>
                <a:sym typeface="+mn-ea"/>
              </a:rPr>
              <a:t>ông </a:t>
            </a:r>
            <a:r>
              <a:rPr lang="vi-VN" altLang="vi-VN" sz="2800">
                <a:solidFill>
                  <a:schemeClr val="accent1">
                    <a:lumMod val="75000"/>
                  </a:schemeClr>
                </a:solidFill>
                <a:latin typeface="Times New Roman" panose="02020603050405020304" pitchFamily="18" charset="0"/>
                <a:cs typeface="Times New Roman" panose="02020603050405020304" pitchFamily="18" charset="0"/>
                <a:sym typeface="+mn-ea"/>
              </a:rPr>
              <a:t>N</a:t>
            </a:r>
            <a:r>
              <a:rPr lang="en-US" altLang="vi-VN" sz="2800">
                <a:solidFill>
                  <a:schemeClr val="accent1">
                    <a:lumMod val="75000"/>
                  </a:schemeClr>
                </a:solidFill>
                <a:latin typeface="Times New Roman" panose="02020603050405020304" pitchFamily="18" charset="0"/>
                <a:cs typeface="Times New Roman" panose="02020603050405020304" pitchFamily="18" charset="0"/>
                <a:sym typeface="+mn-ea"/>
              </a:rPr>
              <a:t>am 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6375400" y="1371600"/>
            <a:ext cx="1849438" cy="1338263"/>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16" name="Freeform: Shape 15"/>
          <p:cNvSpPr/>
          <p:nvPr/>
        </p:nvSpPr>
        <p:spPr>
          <a:xfrm>
            <a:off x="6916738" y="2941638"/>
            <a:ext cx="1849437" cy="1336675"/>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15" name="Oval 14"/>
          <p:cNvSpPr/>
          <p:nvPr/>
        </p:nvSpPr>
        <p:spPr>
          <a:xfrm>
            <a:off x="2161223" y="725170"/>
            <a:ext cx="1381125" cy="1381125"/>
          </a:xfrm>
          <a:prstGeom prst="ellipse">
            <a:avLst/>
          </a:prstGeom>
        </p:spPr>
        <p:style>
          <a:lnRef idx="1">
            <a:schemeClr val="accent6"/>
          </a:lnRef>
          <a:fillRef idx="2">
            <a:schemeClr val="accent6"/>
          </a:fillRef>
          <a:effectRef idx="1">
            <a:schemeClr val="accent6"/>
          </a:effectRef>
          <a:fontRef idx="minor">
            <a:schemeClr val="dk1"/>
          </a:fontRef>
        </p:style>
      </p:sp>
      <p:sp>
        <p:nvSpPr>
          <p:cNvPr id="18" name="Freeform: Shape 17"/>
          <p:cNvSpPr/>
          <p:nvPr/>
        </p:nvSpPr>
        <p:spPr>
          <a:xfrm>
            <a:off x="6375400" y="4545013"/>
            <a:ext cx="1849438" cy="1336675"/>
          </a:xfrm>
          <a:custGeom>
            <a:avLst/>
            <a:gdLst>
              <a:gd name="connsiteX0" fmla="*/ 0 w 1849022"/>
              <a:gd name="connsiteY0" fmla="*/ 0 h 1337327"/>
              <a:gd name="connsiteX1" fmla="*/ 1849022 w 1849022"/>
              <a:gd name="connsiteY1" fmla="*/ 0 h 1337327"/>
              <a:gd name="connsiteX2" fmla="*/ 1849022 w 1849022"/>
              <a:gd name="connsiteY2" fmla="*/ 1337327 h 1337327"/>
              <a:gd name="connsiteX3" fmla="*/ 0 w 1849022"/>
              <a:gd name="connsiteY3" fmla="*/ 1337327 h 1337327"/>
              <a:gd name="connsiteX4" fmla="*/ 0 w 1849022"/>
              <a:gd name="connsiteY4" fmla="*/ 0 h 133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022" h="1337327">
                <a:moveTo>
                  <a:pt x="0" y="0"/>
                </a:moveTo>
                <a:lnTo>
                  <a:pt x="1849022" y="0"/>
                </a:lnTo>
                <a:lnTo>
                  <a:pt x="1849022" y="1337327"/>
                </a:lnTo>
                <a:lnTo>
                  <a:pt x="0" y="1337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8260" tIns="48260" rIns="48260" bIns="48260" spcCol="1270" anchor="ctr"/>
          <a:lstStyle/>
          <a:p>
            <a:pPr defTabSz="1689100" fontAlgn="auto">
              <a:lnSpc>
                <a:spcPct val="90000"/>
              </a:lnSpc>
              <a:spcAft>
                <a:spcPct val="10000"/>
              </a:spcAft>
              <a:defRPr/>
            </a:pPr>
            <a:endParaRPr lang="vi-VN" sz="3800"/>
          </a:p>
        </p:txBody>
      </p:sp>
      <p:sp>
        <p:nvSpPr>
          <p:cNvPr id="24" name="TextBox 23"/>
          <p:cNvSpPr txBox="1">
            <a:spLocks noChangeArrowheads="1"/>
          </p:cNvSpPr>
          <p:nvPr/>
        </p:nvSpPr>
        <p:spPr bwMode="auto">
          <a:xfrm>
            <a:off x="2153285" y="1169670"/>
            <a:ext cx="1389063" cy="492125"/>
          </a:xfrm>
          <a:prstGeom prst="rect">
            <a:avLst/>
          </a:prstGeom>
          <a:noFill/>
          <a:ln w="9525">
            <a:noFill/>
            <a:miter lim="800000"/>
          </a:ln>
        </p:spPr>
        <p:txBody>
          <a:bodyPr wrap="none">
            <a:spAutoFit/>
          </a:bodyPr>
          <a:lstStyle/>
          <a:p>
            <a:r>
              <a:rPr lang="vi-VN" sz="2600">
                <a:solidFill>
                  <a:srgbClr val="000000"/>
                </a:solidFill>
                <a:latin typeface="Times New Roman" panose="02020603050405020304" pitchFamily="18" charset="0"/>
                <a:cs typeface="Times New Roman" panose="02020603050405020304" pitchFamily="18" charset="0"/>
              </a:rPr>
              <a:t>Bài tập 2</a:t>
            </a:r>
            <a:endParaRPr lang="vi-VN" sz="2600"/>
          </a:p>
        </p:txBody>
      </p:sp>
      <p:sp>
        <p:nvSpPr>
          <p:cNvPr id="27" name="TextBox 26"/>
          <p:cNvSpPr txBox="1">
            <a:spLocks noChangeArrowheads="1"/>
          </p:cNvSpPr>
          <p:nvPr/>
        </p:nvSpPr>
        <p:spPr bwMode="auto">
          <a:xfrm>
            <a:off x="3550920" y="725170"/>
            <a:ext cx="8073390" cy="1470660"/>
          </a:xfrm>
          <a:prstGeom prst="rect">
            <a:avLst/>
          </a:prstGeom>
          <a:noFill/>
          <a:ln w="9525">
            <a:noFill/>
            <a:miter lim="800000"/>
          </a:ln>
        </p:spPr>
        <p:txBody>
          <a:bodyPr wrap="square">
            <a:spAutoFit/>
          </a:bodyPr>
          <a:lstStyle/>
          <a:p>
            <a:pPr algn="just">
              <a:lnSpc>
                <a:spcPct val="115000"/>
              </a:lnSpc>
            </a:pPr>
            <a:r>
              <a:rPr 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Lập Bảng thống kê các di tích của người Tối cổ ở Đông Nam Á theo nội dung</a:t>
            </a:r>
            <a:r>
              <a:rPr lang="en-US" alt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 </a:t>
            </a:r>
            <a:r>
              <a:rPr 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tên quốc gia, địa điểm tìm thấy dấu tích của </a:t>
            </a:r>
            <a:r>
              <a:rPr lang="en-US" alt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N</a:t>
            </a:r>
            <a:r>
              <a:rPr 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gười tối cổ</a:t>
            </a:r>
            <a:r>
              <a:rPr lang="en-US" altLang="vi-VN" sz="26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a:t>
            </a:r>
          </a:p>
        </p:txBody>
      </p:sp>
      <p:graphicFrame>
        <p:nvGraphicFramePr>
          <p:cNvPr id="2" name="Table 1"/>
          <p:cNvGraphicFramePr/>
          <p:nvPr/>
        </p:nvGraphicFramePr>
        <p:xfrm>
          <a:off x="1402080" y="2095500"/>
          <a:ext cx="10222230" cy="3600450"/>
        </p:xfrm>
        <a:graphic>
          <a:graphicData uri="http://schemas.openxmlformats.org/drawingml/2006/table">
            <a:tbl>
              <a:tblPr firstRow="1" bandRow="1">
                <a:tableStyleId>{5C22544A-7EE6-4342-B048-85BDC9FD1C3A}</a:tableStyleId>
              </a:tblPr>
              <a:tblGrid>
                <a:gridCol w="3343910">
                  <a:extLst>
                    <a:ext uri="{9D8B030D-6E8A-4147-A177-3AD203B41FA5}">
                      <a16:colId xmlns:a16="http://schemas.microsoft.com/office/drawing/2014/main" val="20000"/>
                    </a:ext>
                  </a:extLst>
                </a:gridCol>
                <a:gridCol w="6878320">
                  <a:extLst>
                    <a:ext uri="{9D8B030D-6E8A-4147-A177-3AD203B41FA5}">
                      <a16:colId xmlns:a16="http://schemas.microsoft.com/office/drawing/2014/main" val="20001"/>
                    </a:ext>
                  </a:extLst>
                </a:gridCol>
              </a:tblGrid>
              <a:tr h="514350">
                <a:tc>
                  <a:txBody>
                    <a:bodyPr/>
                    <a:lstStyle/>
                    <a:p>
                      <a:pPr algn="ctr">
                        <a:buNone/>
                      </a:pP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Tên quốc gia ngày nay</a:t>
                      </a:r>
                    </a:p>
                  </a:txBody>
                  <a:tcPr/>
                </a:tc>
                <a:tc>
                  <a:txBody>
                    <a:bodyPr/>
                    <a:lstStyle/>
                    <a:p>
                      <a:pPr algn="ctr">
                        <a:buNone/>
                      </a:pP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Tên địa điểm</a:t>
                      </a:r>
                    </a:p>
                  </a:txBody>
                  <a:tcPr/>
                </a:tc>
                <a:extLst>
                  <a:ext uri="{0D108BD9-81ED-4DB2-BD59-A6C34878D82A}">
                    <a16:rowId xmlns:a16="http://schemas.microsoft.com/office/drawing/2014/main" val="10000"/>
                  </a:ext>
                </a:extLst>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Myanmar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extLst>
                  <a:ext uri="{0D108BD9-81ED-4DB2-BD59-A6C34878D82A}">
                    <a16:rowId xmlns:a16="http://schemas.microsoft.com/office/drawing/2014/main" val="10001"/>
                  </a:ext>
                </a:extLst>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Thái Lan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extLst>
                  <a:ext uri="{0D108BD9-81ED-4DB2-BD59-A6C34878D82A}">
                    <a16:rowId xmlns:a16="http://schemas.microsoft.com/office/drawing/2014/main" val="10002"/>
                  </a:ext>
                </a:extLst>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Việt Nam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extLst>
                  <a:ext uri="{0D108BD9-81ED-4DB2-BD59-A6C34878D82A}">
                    <a16:rowId xmlns:a16="http://schemas.microsoft.com/office/drawing/2014/main" val="10003"/>
                  </a:ext>
                </a:extLst>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Indonesia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extLst>
                  <a:ext uri="{0D108BD9-81ED-4DB2-BD59-A6C34878D82A}">
                    <a16:rowId xmlns:a16="http://schemas.microsoft.com/office/drawing/2014/main" val="10004"/>
                  </a:ext>
                </a:extLst>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Philippines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extLst>
                  <a:ext uri="{0D108BD9-81ED-4DB2-BD59-A6C34878D82A}">
                    <a16:rowId xmlns:a16="http://schemas.microsoft.com/office/drawing/2014/main" val="10005"/>
                  </a:ext>
                </a:extLst>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Malaysia </a:t>
                      </a:r>
                      <a:endParaRPr kumimoji="0" lang="vi-VN"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tc>
                <a:tc>
                  <a:txBody>
                    <a:bodyPr/>
                    <a:lstStyle/>
                    <a:p>
                      <a:pPr>
                        <a:buNone/>
                      </a:pPr>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7" grpId="0"/>
      <p:bldP spid="2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17550" y="842963"/>
            <a:ext cx="10183813" cy="892175"/>
          </a:xfrm>
          <a:prstGeom prst="rect">
            <a:avLst/>
          </a:prstGeom>
          <a:noFill/>
          <a:ln w="9525">
            <a:noFill/>
            <a:miter lim="800000"/>
          </a:ln>
        </p:spPr>
        <p:txBody>
          <a:bodyPr>
            <a:spAutoFit/>
          </a:bodyPr>
          <a:lstStyle/>
          <a:p>
            <a:pPr algn="just" eaLnBrk="0" hangingPunct="0"/>
            <a:r>
              <a:rPr lang="en-US" altLang="vi-VN" sz="2600">
                <a:solidFill>
                  <a:srgbClr val="7030A0"/>
                </a:solidFill>
                <a:latin typeface="Times New Roman" panose="02020603050405020304" pitchFamily="18" charset="0"/>
                <a:cs typeface="Times New Roman" panose="02020603050405020304" pitchFamily="18" charset="0"/>
              </a:rPr>
              <a:t>3. Sơ đồ theo mẫu vào vở và hoàn thành sơ đồ tiến hóa từ vượn thành người.</a:t>
            </a:r>
          </a:p>
        </p:txBody>
      </p:sp>
      <p:pic>
        <p:nvPicPr>
          <p:cNvPr id="3" name="image96.png"/>
          <p:cNvPicPr>
            <a:picLocks noChangeAspect="1" noChangeArrowheads="1"/>
          </p:cNvPicPr>
          <p:nvPr/>
        </p:nvPicPr>
        <p:blipFill>
          <a:blip r:embed="rId2"/>
          <a:srcRect/>
          <a:stretch>
            <a:fillRect/>
          </a:stretch>
        </p:blipFill>
        <p:spPr bwMode="auto">
          <a:xfrm>
            <a:off x="400050" y="2084388"/>
            <a:ext cx="10501313" cy="3930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p:cNvSpPr txBox="1">
            <a:spLocks noChangeArrowheads="1"/>
          </p:cNvSpPr>
          <p:nvPr/>
        </p:nvSpPr>
        <p:spPr bwMode="auto">
          <a:xfrm>
            <a:off x="1234440" y="0"/>
            <a:ext cx="10782935" cy="953135"/>
          </a:xfrm>
          <a:prstGeom prst="rect">
            <a:avLst/>
          </a:prstGeom>
          <a:solidFill>
            <a:schemeClr val="bg1"/>
          </a:solidFill>
          <a:ln w="9525">
            <a:noFill/>
            <a:miter lim="800000"/>
          </a:ln>
        </p:spPr>
        <p:txBody>
          <a:bodyPr wrap="square">
            <a:spAutoFit/>
          </a:bodyPr>
          <a:lstStyle/>
          <a:p>
            <a:pPr>
              <a:spcBef>
                <a:spcPct val="50000"/>
              </a:spcBef>
            </a:pPr>
            <a:r>
              <a:rPr lang="en-US" sz="2400" dirty="0">
                <a:solidFill>
                  <a:srgbClr val="FF0000"/>
                </a:solidFill>
              </a:rPr>
              <a:t>     </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Em hãy xác định: từ thời điểm xảy ra các</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kiện ghi trên sơ đồ bên dưới đến hiện tại </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năm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202</a:t>
            </a:r>
            <a:r>
              <a:rPr lang="vi-VN" sz="2800" dirty="0" smtClean="0">
                <a:solidFill>
                  <a:srgbClr val="FF0000"/>
                </a:solidFill>
                <a:latin typeface="Times New Roman" panose="02020603050405020304" pitchFamily="18" charset="0"/>
                <a:cs typeface="Times New Roman" panose="02020603050405020304" pitchFamily="18" charset="0"/>
              </a:rPr>
              <a:t>2</a:t>
            </a:r>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là bao nhiêu năm</a:t>
            </a:r>
            <a:r>
              <a:rPr lang="en-US" sz="2800" dirty="0">
                <a:solidFill>
                  <a:srgbClr val="FF0000"/>
                </a:solidFill>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 bao nhiêu thế kỉ?</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5362" name="Content Placeholder 3" descr="Giải Lịch sử lớp 6 bài 2 Chân trời sáng tạo"/>
          <p:cNvPicPr/>
          <p:nvPr/>
        </p:nvPicPr>
        <p:blipFill>
          <a:blip r:embed="rId2"/>
          <a:srcRect/>
          <a:stretch>
            <a:fillRect/>
          </a:stretch>
        </p:blipFill>
        <p:spPr bwMode="auto">
          <a:xfrm>
            <a:off x="246063" y="841375"/>
            <a:ext cx="11712575" cy="2214563"/>
          </a:xfrm>
          <a:prstGeom prst="rect">
            <a:avLst/>
          </a:prstGeom>
          <a:noFill/>
          <a:ln w="9525">
            <a:noFill/>
            <a:miter lim="800000"/>
            <a:headEnd/>
            <a:tailEnd/>
          </a:ln>
        </p:spPr>
      </p:pic>
      <p:sp>
        <p:nvSpPr>
          <p:cNvPr id="15363" name="Text Box 6"/>
          <p:cNvSpPr txBox="1">
            <a:spLocks noChangeArrowheads="1"/>
          </p:cNvSpPr>
          <p:nvPr/>
        </p:nvSpPr>
        <p:spPr bwMode="auto">
          <a:xfrm>
            <a:off x="2447925" y="5957888"/>
            <a:ext cx="184150" cy="366712"/>
          </a:xfrm>
          <a:prstGeom prst="rect">
            <a:avLst/>
          </a:prstGeom>
          <a:noFill/>
          <a:ln w="9525">
            <a:noFill/>
            <a:miter lim="800000"/>
          </a:ln>
        </p:spPr>
        <p:txBody>
          <a:bodyPr wrap="none">
            <a:spAutoFit/>
          </a:bodyPr>
          <a:lstStyle/>
          <a:p>
            <a:endParaRPr lang="en-US"/>
          </a:p>
        </p:txBody>
      </p:sp>
      <p:graphicFrame>
        <p:nvGraphicFramePr>
          <p:cNvPr id="32855" name="Group 87"/>
          <p:cNvGraphicFramePr>
            <a:graphicFrameLocks noGrp="1"/>
          </p:cNvGraphicFramePr>
          <p:nvPr>
            <p:ph sz="half" idx="1"/>
          </p:nvPr>
        </p:nvGraphicFramePr>
        <p:xfrm>
          <a:off x="259080" y="3654425"/>
          <a:ext cx="11814175" cy="2799588"/>
        </p:xfrm>
        <a:graphic>
          <a:graphicData uri="http://schemas.openxmlformats.org/drawingml/2006/table">
            <a:tbl>
              <a:tblPr/>
              <a:tblGrid>
                <a:gridCol w="4203700">
                  <a:extLst>
                    <a:ext uri="{9D8B030D-6E8A-4147-A177-3AD203B41FA5}">
                      <a16:colId xmlns:a16="http://schemas.microsoft.com/office/drawing/2014/main" val="20000"/>
                    </a:ext>
                  </a:extLst>
                </a:gridCol>
                <a:gridCol w="3863975">
                  <a:extLst>
                    <a:ext uri="{9D8B030D-6E8A-4147-A177-3AD203B41FA5}">
                      <a16:colId xmlns:a16="http://schemas.microsoft.com/office/drawing/2014/main" val="20001"/>
                    </a:ext>
                  </a:extLst>
                </a:gridCol>
                <a:gridCol w="3746500">
                  <a:extLst>
                    <a:ext uri="{9D8B030D-6E8A-4147-A177-3AD203B41FA5}">
                      <a16:colId xmlns:a16="http://schemas.microsoft.com/office/drawing/2014/main" val="20002"/>
                    </a:ext>
                  </a:extLst>
                </a:gridCol>
              </a:tblGrid>
              <a:tr h="603250">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Năm</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40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Khởi</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nghĩa</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hai</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Bà</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Trưng</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5155">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Năm</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248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Khởi</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nghĩa</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Bà</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Triệu</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4675">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Năm</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542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Khởi</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nghĩa</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Lí</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Bí</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9950">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Năm</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938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Chiến</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thắng</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quân</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Nam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Hán</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trên</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sông</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Bạch</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Đằng</a:t>
                      </a:r>
                      <a:r>
                        <a:rPr kumimoji="0" lang="en-US" sz="2400" b="0" i="0" u="none" strike="noStrike" cap="none" normalizeH="0" baseline="0" dirty="0" smtClean="0">
                          <a:ln>
                            <a:noFill/>
                          </a:ln>
                          <a:gradFill>
                            <a:gsLst>
                              <a:gs pos="0">
                                <a:srgbClr val="14CD68"/>
                              </a:gs>
                              <a:gs pos="100000">
                                <a:srgbClr val="035C7D"/>
                              </a:gs>
                            </a:gsLst>
                            <a:lin scaled="0"/>
                          </a:gra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2856" name="Group 88"/>
          <p:cNvGraphicFramePr>
            <a:graphicFrameLocks noGrp="1"/>
          </p:cNvGraphicFramePr>
          <p:nvPr>
            <p:ph sz="half" idx="2"/>
          </p:nvPr>
        </p:nvGraphicFramePr>
        <p:xfrm>
          <a:off x="248920" y="3222625"/>
          <a:ext cx="11824335" cy="420624"/>
        </p:xfrm>
        <a:graphic>
          <a:graphicData uri="http://schemas.openxmlformats.org/drawingml/2006/table">
            <a:tbl>
              <a:tblPr/>
              <a:tblGrid>
                <a:gridCol w="4229735">
                  <a:extLst>
                    <a:ext uri="{9D8B030D-6E8A-4147-A177-3AD203B41FA5}">
                      <a16:colId xmlns:a16="http://schemas.microsoft.com/office/drawing/2014/main" val="20000"/>
                    </a:ext>
                  </a:extLst>
                </a:gridCol>
                <a:gridCol w="3816985">
                  <a:extLst>
                    <a:ext uri="{9D8B030D-6E8A-4147-A177-3AD203B41FA5}">
                      <a16:colId xmlns:a16="http://schemas.microsoft.com/office/drawing/2014/main" val="20001"/>
                    </a:ext>
                  </a:extLst>
                </a:gridCol>
                <a:gridCol w="3777615">
                  <a:extLst>
                    <a:ext uri="{9D8B030D-6E8A-4147-A177-3AD203B41FA5}">
                      <a16:colId xmlns:a16="http://schemas.microsoft.com/office/drawing/2014/main" val="20002"/>
                    </a:ext>
                  </a:extLst>
                </a:gridCol>
              </a:tblGrid>
              <a:tr h="180975">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accent6">
                              <a:lumMod val="75000"/>
                            </a:schemeClr>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accent6">
                              <a:lumMod val="75000"/>
                            </a:schemeClr>
                          </a:solidFill>
                          <a:effectLst/>
                          <a:latin typeface="Times New Roman" panose="02020603050405020304" pitchFamily="18" charset="0"/>
                          <a:cs typeface="Times New Roman" panose="02020603050405020304" pitchFamily="18" charset="0"/>
                        </a:rPr>
                        <a:t>sự</a:t>
                      </a:r>
                      <a:r>
                        <a:rPr kumimoji="0" lang="en-US"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accent6">
                              <a:lumMod val="75000"/>
                            </a:schemeClr>
                          </a:solidFill>
                          <a:effectLst/>
                          <a:latin typeface="Times New Roman" panose="02020603050405020304" pitchFamily="18" charset="0"/>
                          <a:cs typeface="Times New Roman" panose="02020603050405020304" pitchFamily="18" charset="0"/>
                        </a:rPr>
                        <a:t>kiện</a:t>
                      </a:r>
                      <a:r>
                        <a:rPr kumimoji="0" lang="en-US"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accent6">
                              <a:lumMod val="75000"/>
                            </a:schemeClr>
                          </a:solidFill>
                          <a:effectLst/>
                          <a:latin typeface="Times New Roman" panose="02020603050405020304" pitchFamily="18" charset="0"/>
                          <a:cs typeface="Times New Roman" panose="02020603050405020304" pitchFamily="18" charset="0"/>
                        </a:rPr>
                        <a:t>lịch</a:t>
                      </a:r>
                      <a:r>
                        <a:rPr kumimoji="0" lang="en-US"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accent6">
                              <a:lumMod val="75000"/>
                            </a:schemeClr>
                          </a:solidFill>
                          <a:effectLst/>
                          <a:latin typeface="Times New Roman" panose="02020603050405020304" pitchFamily="18" charset="0"/>
                          <a:cs typeface="Times New Roman" panose="02020603050405020304" pitchFamily="18" charset="0"/>
                        </a:rPr>
                        <a:t>sử</a:t>
                      </a:r>
                      <a:endParaRPr kumimoji="0" lang="en-US"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vi-VN" sz="2400" b="1" i="0" u="none" strike="noStrike" cap="none" normalizeH="0" baseline="0" dirty="0" err="1" smtClean="0">
                          <a:ln>
                            <a:noFill/>
                          </a:ln>
                          <a:solidFill>
                            <a:schemeClr val="accent6">
                              <a:lumMod val="75000"/>
                            </a:schemeClr>
                          </a:solidFill>
                          <a:effectLst/>
                          <a:latin typeface="Times New Roman" panose="02020603050405020304" pitchFamily="18" charset="0"/>
                          <a:cs typeface="Times New Roman" panose="02020603050405020304" pitchFamily="18" charset="0"/>
                        </a:rPr>
                        <a:t>Cách</a:t>
                      </a:r>
                      <a:r>
                        <a:rPr kumimoji="0" lang="vi-VN"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rPr>
                        <a:t>nay</a:t>
                      </a:r>
                      <a:r>
                        <a:rPr kumimoji="0" lang="vi-VN"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rPr>
                        <a:t> là bao nhiêu năm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accent6">
                              <a:lumMod val="75000"/>
                            </a:schemeClr>
                          </a:solidFill>
                          <a:effectLst/>
                          <a:latin typeface="Times New Roman" panose="02020603050405020304" pitchFamily="18" charset="0"/>
                          <a:cs typeface="Times New Roman" panose="02020603050405020304" pitchFamily="18" charset="0"/>
                        </a:rPr>
                        <a:t>Cách</a:t>
                      </a:r>
                      <a:r>
                        <a:rPr kumimoji="0" lang="en-US"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rPr>
                        <a:t> nay </a:t>
                      </a:r>
                      <a:r>
                        <a:rPr kumimoji="0" lang="vi-VN" sz="2400" b="1" i="0" u="none" strike="noStrike" cap="none" normalizeH="0" baseline="0" dirty="0" smtClean="0">
                          <a:ln>
                            <a:noFill/>
                          </a:ln>
                          <a:solidFill>
                            <a:schemeClr val="accent6">
                              <a:lumMod val="75000"/>
                            </a:schemeClr>
                          </a:solidFill>
                          <a:effectLst/>
                          <a:latin typeface="Times New Roman" panose="02020603050405020304" pitchFamily="18" charset="0"/>
                          <a:cs typeface="Times New Roman" panose="02020603050405020304" pitchFamily="18" charset="0"/>
                        </a:rPr>
                        <a:t>bao nhiêu thế kỉ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32844" name="Text Box 76"/>
          <p:cNvSpPr txBox="1">
            <a:spLocks noChangeArrowheads="1"/>
          </p:cNvSpPr>
          <p:nvPr/>
        </p:nvSpPr>
        <p:spPr bwMode="auto">
          <a:xfrm>
            <a:off x="8518525" y="3744913"/>
            <a:ext cx="3338513" cy="460375"/>
          </a:xfrm>
          <a:prstGeom prst="rect">
            <a:avLst/>
          </a:prstGeom>
          <a:solidFill>
            <a:schemeClr val="bg1"/>
          </a:solidFill>
          <a:ln w="9525">
            <a:noFill/>
            <a:miter lim="800000"/>
          </a:ln>
        </p:spPr>
        <p:txBody>
          <a:bodyPr>
            <a:spAutoFit/>
          </a:bodyPr>
          <a:lstStyle/>
          <a:p>
            <a:pPr>
              <a:spcBef>
                <a:spcPct val="50000"/>
              </a:spcBef>
            </a:pPr>
            <a:r>
              <a:rPr lang="en-US" sz="24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20 thế kỉ</a:t>
            </a:r>
          </a:p>
        </p:txBody>
      </p:sp>
      <p:sp>
        <p:nvSpPr>
          <p:cNvPr id="32845" name="Text Box 77"/>
          <p:cNvSpPr txBox="1">
            <a:spLocks noChangeArrowheads="1"/>
          </p:cNvSpPr>
          <p:nvPr/>
        </p:nvSpPr>
        <p:spPr bwMode="auto">
          <a:xfrm>
            <a:off x="8457883" y="4467225"/>
            <a:ext cx="3441700" cy="460375"/>
          </a:xfrm>
          <a:prstGeom prst="rect">
            <a:avLst/>
          </a:prstGeom>
          <a:solidFill>
            <a:schemeClr val="bg1"/>
          </a:solidFill>
          <a:ln w="9525">
            <a:noFill/>
            <a:miter lim="800000"/>
          </a:ln>
        </p:spPr>
        <p:txBody>
          <a:bodyPr>
            <a:spAutoFit/>
          </a:bodyPr>
          <a:lstStyle/>
          <a:p>
            <a:pPr>
              <a:spcBef>
                <a:spcPct val="50000"/>
              </a:spcBef>
            </a:pPr>
            <a:r>
              <a:rPr lang="en-US" sz="24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18 thế kỉ </a:t>
            </a:r>
          </a:p>
        </p:txBody>
      </p:sp>
      <p:sp>
        <p:nvSpPr>
          <p:cNvPr id="32846" name="Text Box 78"/>
          <p:cNvSpPr txBox="1">
            <a:spLocks noChangeArrowheads="1"/>
          </p:cNvSpPr>
          <p:nvPr/>
        </p:nvSpPr>
        <p:spPr bwMode="auto">
          <a:xfrm>
            <a:off x="8496300" y="5027613"/>
            <a:ext cx="3468688" cy="460375"/>
          </a:xfrm>
          <a:prstGeom prst="rect">
            <a:avLst/>
          </a:prstGeom>
          <a:solidFill>
            <a:schemeClr val="bg1"/>
          </a:solidFill>
          <a:ln w="9525">
            <a:noFill/>
            <a:miter lim="800000"/>
          </a:ln>
        </p:spPr>
        <p:txBody>
          <a:bodyPr>
            <a:spAutoFit/>
          </a:bodyPr>
          <a:lstStyle/>
          <a:p>
            <a:pPr>
              <a:spcBef>
                <a:spcPct val="50000"/>
              </a:spcBef>
            </a:pPr>
            <a:r>
              <a:rPr lang="en-US" sz="24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15 thế kỉ</a:t>
            </a:r>
          </a:p>
        </p:txBody>
      </p:sp>
      <p:sp>
        <p:nvSpPr>
          <p:cNvPr id="32847" name="Text Box 79"/>
          <p:cNvSpPr txBox="1">
            <a:spLocks noChangeArrowheads="1"/>
          </p:cNvSpPr>
          <p:nvPr/>
        </p:nvSpPr>
        <p:spPr bwMode="auto">
          <a:xfrm>
            <a:off x="8518525" y="5761038"/>
            <a:ext cx="3381375" cy="460375"/>
          </a:xfrm>
          <a:prstGeom prst="rect">
            <a:avLst/>
          </a:prstGeom>
          <a:solidFill>
            <a:schemeClr val="bg1"/>
          </a:solidFill>
          <a:ln w="9525">
            <a:noFill/>
            <a:miter lim="800000"/>
          </a:ln>
        </p:spPr>
        <p:txBody>
          <a:bodyPr>
            <a:spAutoFit/>
          </a:bodyPr>
          <a:lstStyle/>
          <a:p>
            <a:pPr>
              <a:spcBef>
                <a:spcPct val="50000"/>
              </a:spcBef>
            </a:pPr>
            <a:r>
              <a:rPr lang="en-US" sz="24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11 </a:t>
            </a:r>
            <a:r>
              <a:rPr lang="en-US" sz="24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thế</a:t>
            </a:r>
            <a:r>
              <a:rPr lang="en-US" sz="2400"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sz="2400"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kỉ</a:t>
            </a:r>
            <a:r>
              <a:rPr lang="en-US" sz="2400" dirty="0">
                <a:solidFill>
                  <a:srgbClr val="FF3300"/>
                </a:solidFill>
              </a:rPr>
              <a:t> </a:t>
            </a:r>
            <a:endParaRPr lang="en-US" sz="2400" dirty="0"/>
          </a:p>
        </p:txBody>
      </p:sp>
      <p:sp>
        <p:nvSpPr>
          <p:cNvPr id="32848" name="Text Box 80"/>
          <p:cNvSpPr txBox="1">
            <a:spLocks noChangeArrowheads="1"/>
          </p:cNvSpPr>
          <p:nvPr/>
        </p:nvSpPr>
        <p:spPr bwMode="auto">
          <a:xfrm>
            <a:off x="4613275" y="3816350"/>
            <a:ext cx="2700338" cy="460375"/>
          </a:xfrm>
          <a:prstGeom prst="rect">
            <a:avLst/>
          </a:prstGeom>
          <a:solidFill>
            <a:schemeClr val="bg1"/>
          </a:solidFill>
          <a:ln w="9525">
            <a:noFill/>
            <a:miter lim="800000"/>
          </a:ln>
        </p:spPr>
        <p:txBody>
          <a:bodyPr>
            <a:spAutoFit/>
          </a:bodyPr>
          <a:lstStyle/>
          <a:p>
            <a:pPr>
              <a:spcBef>
                <a:spcPct val="50000"/>
              </a:spcBef>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198</a:t>
            </a:r>
            <a:r>
              <a:rPr lang="vi-VN" sz="2400" dirty="0" smtClean="0">
                <a:solidFill>
                  <a:schemeClr val="accent5">
                    <a:lumMod val="50000"/>
                  </a:schemeClr>
                </a:solidFill>
                <a:latin typeface="Times New Roman" panose="02020603050405020304" pitchFamily="18" charset="0"/>
                <a:cs typeface="Times New Roman" panose="02020603050405020304" pitchFamily="18" charset="0"/>
              </a:rPr>
              <a:t>2</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năm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2849" name="Text Box 81"/>
          <p:cNvSpPr txBox="1">
            <a:spLocks noChangeArrowheads="1"/>
          </p:cNvSpPr>
          <p:nvPr/>
        </p:nvSpPr>
        <p:spPr bwMode="auto">
          <a:xfrm>
            <a:off x="4629150" y="4467225"/>
            <a:ext cx="2700338" cy="460375"/>
          </a:xfrm>
          <a:prstGeom prst="rect">
            <a:avLst/>
          </a:prstGeom>
          <a:solidFill>
            <a:schemeClr val="bg1"/>
          </a:solidFill>
          <a:ln w="9525">
            <a:noFill/>
            <a:miter lim="800000"/>
          </a:ln>
        </p:spPr>
        <p:txBody>
          <a:bodyPr>
            <a:spAutoFit/>
          </a:bodyPr>
          <a:lstStyle/>
          <a:p>
            <a:pPr>
              <a:spcBef>
                <a:spcPct val="50000"/>
              </a:spcBef>
            </a:pP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177</a:t>
            </a:r>
            <a:r>
              <a:rPr lang="vi-VN" sz="2400" dirty="0" smtClean="0">
                <a:solidFill>
                  <a:schemeClr val="accent5">
                    <a:lumMod val="50000"/>
                  </a:schemeClr>
                </a:solidFill>
                <a:latin typeface="Times New Roman" panose="02020603050405020304" pitchFamily="18" charset="0"/>
                <a:cs typeface="Times New Roman" panose="02020603050405020304" pitchFamily="18" charset="0"/>
              </a:rPr>
              <a:t>4</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năm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2850" name="Text Box 82"/>
          <p:cNvSpPr txBox="1">
            <a:spLocks noChangeArrowheads="1"/>
          </p:cNvSpPr>
          <p:nvPr/>
        </p:nvSpPr>
        <p:spPr bwMode="auto">
          <a:xfrm>
            <a:off x="4629150" y="5036820"/>
            <a:ext cx="2700338" cy="460375"/>
          </a:xfrm>
          <a:prstGeom prst="rect">
            <a:avLst/>
          </a:prstGeom>
          <a:solidFill>
            <a:schemeClr val="bg1"/>
          </a:solidFill>
          <a:ln w="9525">
            <a:noFill/>
            <a:miter lim="800000"/>
          </a:ln>
        </p:spPr>
        <p:txBody>
          <a:bodyPr>
            <a:spAutoFit/>
          </a:bodyPr>
          <a:lstStyle/>
          <a:p>
            <a:pPr>
              <a:spcBef>
                <a:spcPct val="50000"/>
              </a:spcBef>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14</a:t>
            </a:r>
            <a:r>
              <a:rPr lang="vi-VN" sz="2400" dirty="0" smtClean="0">
                <a:solidFill>
                  <a:schemeClr val="accent5">
                    <a:lumMod val="50000"/>
                  </a:schemeClr>
                </a:solidFill>
                <a:latin typeface="Times New Roman" panose="02020603050405020304" pitchFamily="18" charset="0"/>
                <a:cs typeface="Times New Roman" panose="02020603050405020304" pitchFamily="18" charset="0"/>
              </a:rPr>
              <a:t>80</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năm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2851" name="Text Box 83"/>
          <p:cNvSpPr txBox="1">
            <a:spLocks noChangeArrowheads="1"/>
          </p:cNvSpPr>
          <p:nvPr/>
        </p:nvSpPr>
        <p:spPr bwMode="auto">
          <a:xfrm>
            <a:off x="4658360" y="5864225"/>
            <a:ext cx="2700338" cy="460375"/>
          </a:xfrm>
          <a:prstGeom prst="rect">
            <a:avLst/>
          </a:prstGeom>
          <a:solidFill>
            <a:schemeClr val="bg1"/>
          </a:solidFill>
          <a:ln w="9525">
            <a:noFill/>
            <a:miter lim="800000"/>
          </a:ln>
        </p:spPr>
        <p:txBody>
          <a:bodyPr>
            <a:spAutoFit/>
          </a:bodyPr>
          <a:lstStyle/>
          <a:p>
            <a:pPr>
              <a:spcBef>
                <a:spcPct val="50000"/>
              </a:spcBef>
            </a:pPr>
            <a:r>
              <a:rPr lang="en-US" sz="2000" b="1" dirty="0">
                <a:solidFill>
                  <a:srgbClr val="FF0000"/>
                </a:solidFill>
              </a:rPr>
              <a:t>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108</a:t>
            </a:r>
            <a:r>
              <a:rPr lang="vi-VN" sz="2400" dirty="0" smtClean="0">
                <a:solidFill>
                  <a:schemeClr val="accent5">
                    <a:lumMod val="50000"/>
                  </a:schemeClr>
                </a:solidFill>
                <a:latin typeface="Times New Roman" panose="02020603050405020304" pitchFamily="18" charset="0"/>
                <a:cs typeface="Times New Roman" panose="02020603050405020304" pitchFamily="18" charset="0"/>
              </a:rPr>
              <a:t>4</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năm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47625"/>
            <a:ext cx="1094740" cy="79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5361"/>
                                        </p:tgtEl>
                                        <p:attrNameLst>
                                          <p:attrName>style.visibility</p:attrName>
                                        </p:attrNameLst>
                                      </p:cBhvr>
                                      <p:to>
                                        <p:strVal val="visible"/>
                                      </p:to>
                                    </p:set>
                                    <p:animEffect transition="in" filter="wedge">
                                      <p:cBhvr>
                                        <p:cTn id="14" dur="2000"/>
                                        <p:tgtEl>
                                          <p:spTgt spid="15361"/>
                                        </p:tgtEl>
                                      </p:cBhvr>
                                    </p:animEffect>
                                  </p:childTnLst>
                                </p:cTn>
                              </p:par>
                              <p:par>
                                <p:cTn id="15" presetID="20"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wedge">
                                      <p:cBhvr>
                                        <p:cTn id="17" dur="2000"/>
                                        <p:tgtEl>
                                          <p:spTgt spid="1536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2855"/>
                                        </p:tgtEl>
                                        <p:attrNameLst>
                                          <p:attrName>style.visibility</p:attrName>
                                        </p:attrNameLst>
                                      </p:cBhvr>
                                      <p:to>
                                        <p:strVal val="visible"/>
                                      </p:to>
                                    </p:set>
                                    <p:anim calcmode="lin" valueType="num">
                                      <p:cBhvr>
                                        <p:cTn id="22" dur="500" fill="hold"/>
                                        <p:tgtEl>
                                          <p:spTgt spid="32855"/>
                                        </p:tgtEl>
                                        <p:attrNameLst>
                                          <p:attrName>ppt_w</p:attrName>
                                        </p:attrNameLst>
                                      </p:cBhvr>
                                      <p:tavLst>
                                        <p:tav tm="0">
                                          <p:val>
                                            <p:fltVal val="0"/>
                                          </p:val>
                                        </p:tav>
                                        <p:tav tm="100000">
                                          <p:val>
                                            <p:strVal val="#ppt_w"/>
                                          </p:val>
                                        </p:tav>
                                      </p:tavLst>
                                    </p:anim>
                                    <p:anim calcmode="lin" valueType="num">
                                      <p:cBhvr>
                                        <p:cTn id="23" dur="500" fill="hold"/>
                                        <p:tgtEl>
                                          <p:spTgt spid="32855"/>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32856"/>
                                        </p:tgtEl>
                                        <p:attrNameLst>
                                          <p:attrName>style.visibility</p:attrName>
                                        </p:attrNameLst>
                                      </p:cBhvr>
                                      <p:to>
                                        <p:strVal val="visible"/>
                                      </p:to>
                                    </p:set>
                                    <p:anim calcmode="lin" valueType="num">
                                      <p:cBhvr>
                                        <p:cTn id="26" dur="500" fill="hold"/>
                                        <p:tgtEl>
                                          <p:spTgt spid="32856"/>
                                        </p:tgtEl>
                                        <p:attrNameLst>
                                          <p:attrName>ppt_w</p:attrName>
                                        </p:attrNameLst>
                                      </p:cBhvr>
                                      <p:tavLst>
                                        <p:tav tm="0">
                                          <p:val>
                                            <p:fltVal val="0"/>
                                          </p:val>
                                        </p:tav>
                                        <p:tav tm="100000">
                                          <p:val>
                                            <p:strVal val="#ppt_w"/>
                                          </p:val>
                                        </p:tav>
                                      </p:tavLst>
                                    </p:anim>
                                    <p:anim calcmode="lin" valueType="num">
                                      <p:cBhvr>
                                        <p:cTn id="27" dur="500" fill="hold"/>
                                        <p:tgtEl>
                                          <p:spTgt spid="3285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2848"/>
                                        </p:tgtEl>
                                        <p:attrNameLst>
                                          <p:attrName>style.visibility</p:attrName>
                                        </p:attrNameLst>
                                      </p:cBhvr>
                                      <p:to>
                                        <p:strVal val="visible"/>
                                      </p:to>
                                    </p:set>
                                    <p:animEffect transition="in" filter="box(in)">
                                      <p:cBhvr>
                                        <p:cTn id="32" dur="500"/>
                                        <p:tgtEl>
                                          <p:spTgt spid="3284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2849"/>
                                        </p:tgtEl>
                                        <p:attrNameLst>
                                          <p:attrName>style.visibility</p:attrName>
                                        </p:attrNameLst>
                                      </p:cBhvr>
                                      <p:to>
                                        <p:strVal val="visible"/>
                                      </p:to>
                                    </p:set>
                                    <p:animEffect transition="in" filter="box(in)">
                                      <p:cBhvr>
                                        <p:cTn id="37" dur="500"/>
                                        <p:tgtEl>
                                          <p:spTgt spid="3284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2850"/>
                                        </p:tgtEl>
                                        <p:attrNameLst>
                                          <p:attrName>style.visibility</p:attrName>
                                        </p:attrNameLst>
                                      </p:cBhvr>
                                      <p:to>
                                        <p:strVal val="visible"/>
                                      </p:to>
                                    </p:set>
                                    <p:animEffect transition="in" filter="box(in)">
                                      <p:cBhvr>
                                        <p:cTn id="42" dur="500"/>
                                        <p:tgtEl>
                                          <p:spTgt spid="3285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2851"/>
                                        </p:tgtEl>
                                        <p:attrNameLst>
                                          <p:attrName>style.visibility</p:attrName>
                                        </p:attrNameLst>
                                      </p:cBhvr>
                                      <p:to>
                                        <p:strVal val="visible"/>
                                      </p:to>
                                    </p:set>
                                    <p:animEffect transition="in" filter="box(in)">
                                      <p:cBhvr>
                                        <p:cTn id="47" dur="500"/>
                                        <p:tgtEl>
                                          <p:spTgt spid="3285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2844"/>
                                        </p:tgtEl>
                                        <p:attrNameLst>
                                          <p:attrName>style.visibility</p:attrName>
                                        </p:attrNameLst>
                                      </p:cBhvr>
                                      <p:to>
                                        <p:strVal val="visible"/>
                                      </p:to>
                                    </p:set>
                                    <p:animEffect transition="in" filter="box(in)">
                                      <p:cBhvr>
                                        <p:cTn id="52" dur="500"/>
                                        <p:tgtEl>
                                          <p:spTgt spid="328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2845"/>
                                        </p:tgtEl>
                                        <p:attrNameLst>
                                          <p:attrName>style.visibility</p:attrName>
                                        </p:attrNameLst>
                                      </p:cBhvr>
                                      <p:to>
                                        <p:strVal val="visible"/>
                                      </p:to>
                                    </p:set>
                                    <p:animEffect transition="in" filter="box(in)">
                                      <p:cBhvr>
                                        <p:cTn id="57" dur="500"/>
                                        <p:tgtEl>
                                          <p:spTgt spid="3284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2846"/>
                                        </p:tgtEl>
                                        <p:attrNameLst>
                                          <p:attrName>style.visibility</p:attrName>
                                        </p:attrNameLst>
                                      </p:cBhvr>
                                      <p:to>
                                        <p:strVal val="visible"/>
                                      </p:to>
                                    </p:set>
                                    <p:animEffect transition="in" filter="box(in)">
                                      <p:cBhvr>
                                        <p:cTn id="62" dur="500"/>
                                        <p:tgtEl>
                                          <p:spTgt spid="3284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2847"/>
                                        </p:tgtEl>
                                        <p:attrNameLst>
                                          <p:attrName>style.visibility</p:attrName>
                                        </p:attrNameLst>
                                      </p:cBhvr>
                                      <p:to>
                                        <p:strVal val="visible"/>
                                      </p:to>
                                    </p:set>
                                    <p:animEffect transition="in" filter="box(in)">
                                      <p:cBhvr>
                                        <p:cTn id="67" dur="500"/>
                                        <p:tgtEl>
                                          <p:spTgt spid="32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nimBg="1"/>
      <p:bldP spid="15361" grpId="1" animBg="1"/>
      <p:bldP spid="32844" grpId="0" bldLvl="0" animBg="1"/>
      <p:bldP spid="32845" grpId="0" bldLvl="0" animBg="1"/>
      <p:bldP spid="32846" grpId="0" bldLvl="0" animBg="1"/>
      <p:bldP spid="32847" grpId="0" bldLvl="0" animBg="1"/>
      <p:bldP spid="32848" grpId="0" bldLvl="0" animBg="1"/>
      <p:bldP spid="32849" grpId="0" bldLvl="0" animBg="1"/>
      <p:bldP spid="32850" grpId="0" bldLvl="0" animBg="1"/>
      <p:bldP spid="3285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8" name="Group 30"/>
          <p:cNvGraphicFramePr>
            <a:graphicFrameLocks noGrp="1"/>
          </p:cNvGraphicFramePr>
          <p:nvPr>
            <p:extLst>
              <p:ext uri="{D42A27DB-BD31-4B8C-83A1-F6EECF244321}">
                <p14:modId xmlns:p14="http://schemas.microsoft.com/office/powerpoint/2010/main" val="4238142048"/>
              </p:ext>
            </p:extLst>
          </p:nvPr>
        </p:nvGraphicFramePr>
        <p:xfrm>
          <a:off x="203200" y="2601913"/>
          <a:ext cx="7436091" cy="4054031"/>
        </p:xfrm>
        <a:graphic>
          <a:graphicData uri="http://schemas.openxmlformats.org/drawingml/2006/table">
            <a:tbl>
              <a:tblPr/>
              <a:tblGrid>
                <a:gridCol w="2120940">
                  <a:extLst>
                    <a:ext uri="{9D8B030D-6E8A-4147-A177-3AD203B41FA5}">
                      <a16:colId xmlns:a16="http://schemas.microsoft.com/office/drawing/2014/main" val="20000"/>
                    </a:ext>
                  </a:extLst>
                </a:gridCol>
                <a:gridCol w="5315151">
                  <a:extLst>
                    <a:ext uri="{9D8B030D-6E8A-4147-A177-3AD203B41FA5}">
                      <a16:colId xmlns:a16="http://schemas.microsoft.com/office/drawing/2014/main" val="20001"/>
                    </a:ext>
                  </a:extLst>
                </a:gridCol>
              </a:tblGrid>
              <a:tr h="981075">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Tên</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quốc</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gia</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ngày</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nay</a:t>
                      </a:r>
                      <a:endParaRPr kumimoji="0" lang="vi-VN"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Tên</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địa</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điểm</a:t>
                      </a:r>
                      <a:r>
                        <a:rPr kumimoji="0" lang="vi-VN"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tìm thấy dấu tích</a:t>
                      </a: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0"/>
                  </a:ext>
                </a:extLst>
              </a:tr>
              <a:tr h="490538">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Myanmar </a:t>
                      </a:r>
                      <a:endParaRPr kumimoji="0" lang="vi-VN"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1"/>
                  </a:ext>
                </a:extLst>
              </a:tr>
              <a:tr h="490538">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Thái</a:t>
                      </a:r>
                      <a:r>
                        <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Lan </a:t>
                      </a:r>
                      <a:endParaRPr kumimoji="0" lang="vi-VN"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2"/>
                  </a:ext>
                </a:extLst>
              </a:tr>
              <a:tr h="617538">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Việt</a:t>
                      </a:r>
                      <a:r>
                        <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Nam </a:t>
                      </a:r>
                      <a:endParaRPr kumimoji="0" lang="vi-VN"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3"/>
                  </a:ext>
                </a:extLst>
              </a:tr>
              <a:tr h="492125">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Indonesia </a:t>
                      </a:r>
                      <a:endParaRPr kumimoji="0" lang="vi-VN"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4"/>
                  </a:ext>
                </a:extLst>
              </a:tr>
              <a:tr h="490538">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Philippines </a:t>
                      </a:r>
                      <a:endParaRPr kumimoji="0" lang="vi-VN"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5"/>
                  </a:ext>
                </a:extLst>
              </a:tr>
              <a:tr h="490538">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Malaysia </a:t>
                      </a:r>
                      <a:endParaRPr kumimoji="0" lang="vi-VN"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3025" marR="73025" marT="0" marB="0" anchor="ctr"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6"/>
                  </a:ext>
                </a:extLst>
              </a:tr>
            </a:tbl>
          </a:graphicData>
        </a:graphic>
      </p:graphicFrame>
      <p:sp>
        <p:nvSpPr>
          <p:cNvPr id="3" name="Rectangle 1"/>
          <p:cNvSpPr>
            <a:spLocks noChangeArrowheads="1"/>
          </p:cNvSpPr>
          <p:nvPr/>
        </p:nvSpPr>
        <p:spPr bwMode="auto">
          <a:xfrm>
            <a:off x="0" y="11113"/>
            <a:ext cx="12192000" cy="2654300"/>
          </a:xfrm>
          <a:prstGeom prst="rect">
            <a:avLst/>
          </a:prstGeom>
          <a:solidFill>
            <a:schemeClr val="bg1"/>
          </a:solidFill>
          <a:ln w="9525">
            <a:noFill/>
            <a:miter lim="800000"/>
          </a:ln>
        </p:spPr>
        <p:txBody>
          <a:bodyPr anchor="ctr">
            <a:spAutoFit/>
          </a:bodyPr>
          <a:lstStyle/>
          <a:p>
            <a:pPr algn="just" eaLnBrk="0" hangingPunct="0"/>
            <a:r>
              <a:rPr lang="en-US" altLang="vi-VN" sz="2800">
                <a:solidFill>
                  <a:srgbClr val="7030A0"/>
                </a:solidFill>
                <a:latin typeface="Times New Roman" panose="02020603050405020304" pitchFamily="18" charset="0"/>
                <a:cs typeface="Times New Roman" panose="02020603050405020304" pitchFamily="18" charset="0"/>
              </a:rPr>
              <a:t>1. Bằng chứng: Dựa vào bằng chứng khoa học được tìm thấy ở Đông Nam Á: hoá thạch ở Java, công cụ lao động của Người tối cổ, răng Người tối cổ</a:t>
            </a:r>
            <a:r>
              <a:rPr lang="vi-VN" altLang="vi-VN" sz="2800">
                <a:solidFill>
                  <a:srgbClr val="7030A0"/>
                </a:solidFill>
                <a:latin typeface="Times New Roman" panose="02020603050405020304" pitchFamily="18" charset="0"/>
                <a:cs typeface="Times New Roman" panose="02020603050405020304" pitchFamily="18" charset="0"/>
              </a:rPr>
              <a:t> tìm thấy khắp mội nơi trên khu vực ĐNA</a:t>
            </a:r>
          </a:p>
          <a:p>
            <a:pPr algn="just" eaLnBrk="0" hangingPunct="0"/>
            <a:r>
              <a:rPr lang="vi-VN" altLang="vi-VN" sz="2800">
                <a:solidFill>
                  <a:srgbClr val="7030A0"/>
                </a:solidFill>
                <a:latin typeface="Times New Roman" panose="02020603050405020304" pitchFamily="18" charset="0"/>
                <a:cs typeface="Times New Roman" panose="02020603050405020304" pitchFamily="18" charset="0"/>
              </a:rPr>
              <a:t>2. Quan sát lược đồ hình 3 em hãy lập bảng thống kê các di tích của người Tối cổ ở Đông Nam Á</a:t>
            </a:r>
          </a:p>
          <a:p>
            <a:pPr algn="just" eaLnBrk="0" hangingPunct="0"/>
            <a:endParaRPr lang="vi-VN" altLang="vi-VN" sz="2800">
              <a:solidFill>
                <a:srgbClr val="7030A0"/>
              </a:solidFill>
              <a:latin typeface="Times New Roman" panose="02020603050405020304" pitchFamily="18" charset="0"/>
              <a:cs typeface="Times New Roman" panose="02020603050405020304" pitchFamily="18" charset="0"/>
            </a:endParaRPr>
          </a:p>
        </p:txBody>
      </p:sp>
      <p:sp>
        <p:nvSpPr>
          <p:cNvPr id="30748" name="Text Box 29"/>
          <p:cNvSpPr txBox="1">
            <a:spLocks noChangeArrowheads="1"/>
          </p:cNvSpPr>
          <p:nvPr/>
        </p:nvSpPr>
        <p:spPr bwMode="auto">
          <a:xfrm>
            <a:off x="3236913" y="1800225"/>
            <a:ext cx="2816225" cy="366713"/>
          </a:xfrm>
          <a:prstGeom prst="rect">
            <a:avLst/>
          </a:prstGeom>
          <a:noFill/>
          <a:ln w="9525">
            <a:noFill/>
            <a:miter lim="800000"/>
          </a:ln>
        </p:spPr>
        <p:txBody>
          <a:bodyPr>
            <a:spAutoFit/>
          </a:bodyPr>
          <a:lstStyle/>
          <a:p>
            <a:pPr>
              <a:spcBef>
                <a:spcPct val="50000"/>
              </a:spcBef>
            </a:pPr>
            <a:endParaRPr lang="en-US"/>
          </a:p>
        </p:txBody>
      </p:sp>
      <p:sp>
        <p:nvSpPr>
          <p:cNvPr id="30749" name="Text Box 30"/>
          <p:cNvSpPr txBox="1">
            <a:spLocks noChangeArrowheads="1"/>
          </p:cNvSpPr>
          <p:nvPr/>
        </p:nvSpPr>
        <p:spPr bwMode="auto">
          <a:xfrm>
            <a:off x="4770438" y="3617913"/>
            <a:ext cx="1806575" cy="442912"/>
          </a:xfrm>
          <a:prstGeom prst="rect">
            <a:avLst/>
          </a:prstGeom>
          <a:noFill/>
          <a:ln w="9525">
            <a:noFill/>
            <a:miter lim="800000"/>
          </a:ln>
        </p:spPr>
        <p:txBody>
          <a:bodyPr>
            <a:spAutoFit/>
          </a:bodyPr>
          <a:lstStyle/>
          <a:p>
            <a:pPr>
              <a:lnSpc>
                <a:spcPct val="115000"/>
              </a:lnSpc>
            </a:pPr>
            <a:r>
              <a:rPr lang="en-US" sz="2000" b="1">
                <a:solidFill>
                  <a:srgbClr val="FF3300"/>
                </a:solidFill>
              </a:rPr>
              <a:t>Pondaung</a:t>
            </a:r>
          </a:p>
        </p:txBody>
      </p:sp>
      <p:sp>
        <p:nvSpPr>
          <p:cNvPr id="30750" name="Text Box 31"/>
          <p:cNvSpPr txBox="1">
            <a:spLocks noChangeArrowheads="1"/>
          </p:cNvSpPr>
          <p:nvPr/>
        </p:nvSpPr>
        <p:spPr bwMode="auto">
          <a:xfrm>
            <a:off x="4865688" y="4089400"/>
            <a:ext cx="1806575" cy="442913"/>
          </a:xfrm>
          <a:prstGeom prst="rect">
            <a:avLst/>
          </a:prstGeom>
          <a:noFill/>
          <a:ln w="9525">
            <a:noFill/>
            <a:miter lim="800000"/>
          </a:ln>
        </p:spPr>
        <p:txBody>
          <a:bodyPr>
            <a:spAutoFit/>
          </a:bodyPr>
          <a:lstStyle/>
          <a:p>
            <a:pPr>
              <a:lnSpc>
                <a:spcPct val="115000"/>
              </a:lnSpc>
            </a:pPr>
            <a:r>
              <a:rPr lang="en-US" sz="2000" b="1">
                <a:solidFill>
                  <a:srgbClr val="FF3300"/>
                </a:solidFill>
              </a:rPr>
              <a:t>Tham Lot</a:t>
            </a:r>
          </a:p>
        </p:txBody>
      </p:sp>
      <p:sp>
        <p:nvSpPr>
          <p:cNvPr id="30751" name="Text Box 33"/>
          <p:cNvSpPr txBox="1">
            <a:spLocks noChangeArrowheads="1"/>
          </p:cNvSpPr>
          <p:nvPr/>
        </p:nvSpPr>
        <p:spPr bwMode="auto">
          <a:xfrm>
            <a:off x="2007524" y="4568826"/>
            <a:ext cx="6858683" cy="442913"/>
          </a:xfrm>
          <a:prstGeom prst="rect">
            <a:avLst/>
          </a:prstGeom>
          <a:noFill/>
          <a:ln w="9525">
            <a:noFill/>
            <a:miter lim="800000"/>
          </a:ln>
        </p:spPr>
        <p:txBody>
          <a:bodyPr wrap="square">
            <a:spAutoFit/>
          </a:bodyPr>
          <a:lstStyle/>
          <a:p>
            <a:pPr>
              <a:lnSpc>
                <a:spcPct val="115000"/>
              </a:lnSpc>
            </a:pPr>
            <a:r>
              <a:rPr lang="en-US" sz="2000" b="1" dirty="0" err="1">
                <a:solidFill>
                  <a:srgbClr val="FF3300"/>
                </a:solidFill>
              </a:rPr>
              <a:t>Núi</a:t>
            </a:r>
            <a:r>
              <a:rPr lang="en-US" sz="2000" b="1" dirty="0">
                <a:solidFill>
                  <a:srgbClr val="FF3300"/>
                </a:solidFill>
              </a:rPr>
              <a:t> </a:t>
            </a:r>
            <a:r>
              <a:rPr lang="en-US" sz="2000" b="1" dirty="0" err="1">
                <a:solidFill>
                  <a:srgbClr val="FF3300"/>
                </a:solidFill>
              </a:rPr>
              <a:t>Đọ</a:t>
            </a:r>
            <a:r>
              <a:rPr lang="en-US" sz="2000" b="1" dirty="0">
                <a:solidFill>
                  <a:srgbClr val="FF3300"/>
                </a:solidFill>
              </a:rPr>
              <a:t>, An </a:t>
            </a:r>
            <a:r>
              <a:rPr lang="en-US" sz="2000" b="1" dirty="0" err="1">
                <a:solidFill>
                  <a:srgbClr val="FF3300"/>
                </a:solidFill>
              </a:rPr>
              <a:t>Khê</a:t>
            </a:r>
            <a:r>
              <a:rPr lang="en-US" sz="2000" b="1" dirty="0">
                <a:solidFill>
                  <a:srgbClr val="FF3300"/>
                </a:solidFill>
              </a:rPr>
              <a:t>, </a:t>
            </a:r>
            <a:r>
              <a:rPr lang="en-US" sz="2000" b="1" dirty="0" err="1">
                <a:solidFill>
                  <a:srgbClr val="FF3300"/>
                </a:solidFill>
              </a:rPr>
              <a:t>Xuân</a:t>
            </a:r>
            <a:r>
              <a:rPr lang="en-US" sz="2000" b="1" dirty="0">
                <a:solidFill>
                  <a:srgbClr val="FF3300"/>
                </a:solidFill>
              </a:rPr>
              <a:t> </a:t>
            </a:r>
            <a:r>
              <a:rPr lang="en-US" sz="2000" b="1" dirty="0" err="1">
                <a:solidFill>
                  <a:srgbClr val="FF3300"/>
                </a:solidFill>
              </a:rPr>
              <a:t>Lộc,Thẩm</a:t>
            </a:r>
            <a:r>
              <a:rPr lang="en-US" sz="2000" b="1" dirty="0">
                <a:solidFill>
                  <a:srgbClr val="FF3300"/>
                </a:solidFill>
              </a:rPr>
              <a:t> </a:t>
            </a:r>
            <a:r>
              <a:rPr lang="en-US" sz="2000" b="1" dirty="0" err="1">
                <a:solidFill>
                  <a:srgbClr val="FF3300"/>
                </a:solidFill>
              </a:rPr>
              <a:t>Khuyên</a:t>
            </a:r>
            <a:r>
              <a:rPr lang="en-US" sz="2000" b="1" dirty="0">
                <a:solidFill>
                  <a:srgbClr val="FF3300"/>
                </a:solidFill>
              </a:rPr>
              <a:t>- </a:t>
            </a:r>
            <a:r>
              <a:rPr lang="en-US" sz="2000" b="1" dirty="0" err="1">
                <a:solidFill>
                  <a:srgbClr val="FF3300"/>
                </a:solidFill>
              </a:rPr>
              <a:t>Thẩm</a:t>
            </a:r>
            <a:r>
              <a:rPr lang="en-US" sz="2000" b="1" dirty="0">
                <a:solidFill>
                  <a:srgbClr val="FF3300"/>
                </a:solidFill>
              </a:rPr>
              <a:t> Hai</a:t>
            </a:r>
          </a:p>
        </p:txBody>
      </p:sp>
      <p:sp>
        <p:nvSpPr>
          <p:cNvPr id="30752" name="Text Box 34"/>
          <p:cNvSpPr txBox="1">
            <a:spLocks noChangeArrowheads="1"/>
          </p:cNvSpPr>
          <p:nvPr/>
        </p:nvSpPr>
        <p:spPr bwMode="auto">
          <a:xfrm>
            <a:off x="5091113" y="5199063"/>
            <a:ext cx="2401887" cy="442912"/>
          </a:xfrm>
          <a:prstGeom prst="rect">
            <a:avLst/>
          </a:prstGeom>
          <a:noFill/>
          <a:ln w="9525">
            <a:noFill/>
            <a:miter lim="800000"/>
          </a:ln>
        </p:spPr>
        <p:txBody>
          <a:bodyPr>
            <a:spAutoFit/>
          </a:bodyPr>
          <a:lstStyle/>
          <a:p>
            <a:pPr>
              <a:lnSpc>
                <a:spcPct val="115000"/>
              </a:lnSpc>
            </a:pPr>
            <a:r>
              <a:rPr lang="en-US" sz="2000" b="1">
                <a:solidFill>
                  <a:srgbClr val="FF3300"/>
                </a:solidFill>
              </a:rPr>
              <a:t>Trinin, Liang Bua</a:t>
            </a:r>
          </a:p>
        </p:txBody>
      </p:sp>
      <p:sp>
        <p:nvSpPr>
          <p:cNvPr id="30753" name="Text Box 35"/>
          <p:cNvSpPr txBox="1">
            <a:spLocks noChangeArrowheads="1"/>
          </p:cNvSpPr>
          <p:nvPr/>
        </p:nvSpPr>
        <p:spPr bwMode="auto">
          <a:xfrm>
            <a:off x="5164138" y="5678488"/>
            <a:ext cx="1806575" cy="442912"/>
          </a:xfrm>
          <a:prstGeom prst="rect">
            <a:avLst/>
          </a:prstGeom>
          <a:noFill/>
          <a:ln w="9525">
            <a:noFill/>
            <a:miter lim="800000"/>
          </a:ln>
        </p:spPr>
        <p:txBody>
          <a:bodyPr>
            <a:spAutoFit/>
          </a:bodyPr>
          <a:lstStyle/>
          <a:p>
            <a:pPr>
              <a:lnSpc>
                <a:spcPct val="115000"/>
              </a:lnSpc>
            </a:pPr>
            <a:r>
              <a:rPr lang="en-US" sz="2000" b="1">
                <a:solidFill>
                  <a:srgbClr val="FF3300"/>
                </a:solidFill>
              </a:rPr>
              <a:t>Ta Bon</a:t>
            </a:r>
          </a:p>
        </p:txBody>
      </p:sp>
      <p:sp>
        <p:nvSpPr>
          <p:cNvPr id="30754" name="Text Box 36"/>
          <p:cNvSpPr txBox="1">
            <a:spLocks noChangeArrowheads="1"/>
          </p:cNvSpPr>
          <p:nvPr/>
        </p:nvSpPr>
        <p:spPr bwMode="auto">
          <a:xfrm>
            <a:off x="5191125" y="6186488"/>
            <a:ext cx="1806575" cy="442912"/>
          </a:xfrm>
          <a:prstGeom prst="rect">
            <a:avLst/>
          </a:prstGeom>
          <a:noFill/>
          <a:ln w="9525">
            <a:noFill/>
            <a:miter lim="800000"/>
          </a:ln>
        </p:spPr>
        <p:txBody>
          <a:bodyPr>
            <a:spAutoFit/>
          </a:bodyPr>
          <a:lstStyle/>
          <a:p>
            <a:pPr algn="just">
              <a:lnSpc>
                <a:spcPct val="115000"/>
              </a:lnSpc>
            </a:pPr>
            <a:r>
              <a:rPr lang="en-US" sz="2000" b="1">
                <a:solidFill>
                  <a:srgbClr val="FF3300"/>
                </a:solidFill>
              </a:rPr>
              <a:t>Ni-a</a:t>
            </a:r>
            <a:endParaRPr lang="vi-VN" sz="20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78"/>
                                        </p:tgtEl>
                                        <p:attrNameLst>
                                          <p:attrName>style.visibility</p:attrName>
                                        </p:attrNameLst>
                                      </p:cBhvr>
                                      <p:to>
                                        <p:strVal val="visible"/>
                                      </p:to>
                                    </p:set>
                                    <p:animEffect transition="in" filter="fade">
                                      <p:cBhvr>
                                        <p:cTn id="17" dur="500"/>
                                        <p:tgtEl>
                                          <p:spTgt spid="27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320675" y="703580"/>
            <a:ext cx="9645128" cy="111379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 Quá trình tiến</a:t>
            </a:r>
            <a:r>
              <a:rPr lang="en-US" altLang="vi-VN"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hóa</a:t>
            </a:r>
            <a:r>
              <a:rPr lang="en-US" altLang="vi-VN"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từ</a:t>
            </a:r>
            <a:r>
              <a:rPr lang="en-US" altLang="vi-VN"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Vượn</a:t>
            </a:r>
            <a:r>
              <a:rPr lang="en-US" altLang="vi-VN"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thành</a:t>
            </a:r>
            <a:r>
              <a:rPr lang="en-US" altLang="vi-VN"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32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32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guon goc loai nguo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8935" y="1460703"/>
            <a:ext cx="11031792" cy="4898534"/>
          </a:xfrm>
          <a:prstGeom prst="rect">
            <a:avLst/>
          </a:prstGeom>
        </p:spPr>
      </p:pic>
      <p:sp>
        <p:nvSpPr>
          <p:cNvPr id="13" name="TextBox 12"/>
          <p:cNvSpPr txBox="1"/>
          <p:nvPr/>
        </p:nvSpPr>
        <p:spPr>
          <a:xfrm>
            <a:off x="4965264" y="171641"/>
            <a:ext cx="6924510" cy="1043619"/>
          </a:xfrm>
          <a:prstGeom prst="rect">
            <a:avLst/>
          </a:prstGeom>
          <a:noFill/>
        </p:spPr>
        <p:txBody>
          <a:bodyPr wrap="square">
            <a:spAutoFit/>
          </a:bodyPr>
          <a:lstStyle/>
          <a:p>
            <a:pPr algn="just">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Con người có nguồn gốc từ đâu? </a:t>
            </a:r>
          </a:p>
          <a:p>
            <a:pPr algn="just">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Quá trình tiến hóa diễn ra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80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916545" y="210820"/>
            <a:ext cx="4209415" cy="702119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1. Quá trình tiến hóa từ     Vượn thành Người trải qua mấy giai đoạn? </a:t>
            </a:r>
            <a:r>
              <a:rPr lang="vi-VN" sz="28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Đ</a:t>
            </a: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ó là những giai đoạn nào?</a:t>
            </a:r>
            <a:r>
              <a:rPr lang="vi-VN"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Cho biết niên đại tương ứng của các giai đoạn đó?</a:t>
            </a:r>
            <a:endParaRPr lang="en-US" sz="2800">
              <a:gradFill>
                <a:gsLst>
                  <a:gs pos="0">
                    <a:srgbClr val="E30000"/>
                  </a:gs>
                  <a:gs pos="100000">
                    <a:srgbClr val="760303"/>
                  </a:gs>
                </a:gsLst>
                <a:lin scaled="0"/>
              </a:gradFill>
              <a:latin typeface="Times New Roman" panose="02020603050405020304" pitchFamily="18" charset="0"/>
              <a:ea typeface="Times New Roman" panose="02020603050405020304" pitchFamily="18" charset="0"/>
            </a:endParaRPr>
          </a:p>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2. Những đặc điểm nào cho thấy sự tiến hóa của Người tối cổ so với Vượn người? </a:t>
            </a:r>
          </a:p>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3. Quan sát hình 3.3 em thấy Người tinh khôn khác Người tối cổ ở những điểm nào?</a:t>
            </a:r>
          </a:p>
          <a:p>
            <a:pPr lvl="0" algn="just">
              <a:lnSpc>
                <a:spcPct val="115000"/>
              </a:lnSpc>
            </a:pPr>
            <a:endPar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endParaRPr>
          </a:p>
        </p:txBody>
      </p:sp>
      <p:pic>
        <p:nvPicPr>
          <p:cNvPr id="12" name="image98.png"/>
          <p:cNvPicPr/>
          <p:nvPr/>
        </p:nvPicPr>
        <p:blipFill>
          <a:blip r:embed="rId2"/>
          <a:srcRect/>
          <a:stretch>
            <a:fillRect/>
          </a:stretch>
        </p:blipFill>
        <p:spPr>
          <a:xfrm>
            <a:off x="85725" y="492125"/>
            <a:ext cx="7830185" cy="5962650"/>
          </a:xfrm>
          <a:prstGeom prst="rect">
            <a:avLst/>
          </a:prstGeom>
        </p:spPr>
      </p:pic>
      <p:sp>
        <p:nvSpPr>
          <p:cNvPr id="2" name="Rectangle 1"/>
          <p:cNvSpPr/>
          <p:nvPr/>
        </p:nvSpPr>
        <p:spPr>
          <a:xfrm>
            <a:off x="0" y="68580"/>
            <a:ext cx="6625590"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 Quá trình tiến</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hóa</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từ</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Vượn</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thành</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a:t>
            </a:r>
            <a:r>
              <a:rPr lang="en-US" altLang="vi-VN" sz="2400" b="1" dirty="0" err="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Người</a:t>
            </a:r>
            <a:r>
              <a:rPr lang="en-US" altLang="vi-V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8067040" y="68580"/>
            <a:ext cx="704215" cy="73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697980" y="4699635"/>
            <a:ext cx="5494020" cy="185991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4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1. Quá trình tiến hóa từ Vượn thành Người trải qua mấy giai đoạn? </a:t>
            </a:r>
            <a:r>
              <a:rPr lang="vi-VN" sz="24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Đ</a:t>
            </a:r>
            <a:r>
              <a:rPr lang="en-US" sz="24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ó là những giai đoạn nào?</a:t>
            </a:r>
            <a:r>
              <a:rPr lang="vi-VN" sz="24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Cho biết niên đại tương ứng của các giai đoạn đó?</a:t>
            </a:r>
            <a:endPar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endParaRPr>
          </a:p>
        </p:txBody>
      </p:sp>
      <p:pic>
        <p:nvPicPr>
          <p:cNvPr id="12" name="image98.png"/>
          <p:cNvPicPr/>
          <p:nvPr/>
        </p:nvPicPr>
        <p:blipFill>
          <a:blip r:embed="rId2"/>
          <a:srcRect/>
          <a:stretch>
            <a:fillRect/>
          </a:stretch>
        </p:blipFill>
        <p:spPr>
          <a:xfrm>
            <a:off x="6281420" y="168275"/>
            <a:ext cx="5910580" cy="4660265"/>
          </a:xfrm>
          <a:prstGeom prst="rect">
            <a:avLst/>
          </a:prstGeom>
        </p:spPr>
      </p:pic>
      <p:sp>
        <p:nvSpPr>
          <p:cNvPr id="2" name="Rectangle 1"/>
          <p:cNvSpPr/>
          <p:nvPr/>
        </p:nvSpPr>
        <p:spPr>
          <a:xfrm>
            <a:off x="0" y="68580"/>
            <a:ext cx="6625590"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4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 Quá trình tiến</a:t>
            </a:r>
            <a:r>
              <a:rPr lang="en-US" altLang="vi-VN" sz="24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hóa từ Vượn người thành Người.</a:t>
            </a:r>
          </a:p>
        </p:txBody>
      </p:sp>
      <p:sp>
        <p:nvSpPr>
          <p:cNvPr id="4" name="Line 7"/>
          <p:cNvSpPr>
            <a:spLocks noChangeShapeType="1"/>
          </p:cNvSpPr>
          <p:nvPr/>
        </p:nvSpPr>
        <p:spPr bwMode="auto">
          <a:xfrm>
            <a:off x="6502400" y="513715"/>
            <a:ext cx="0" cy="604255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229" tIns="75114" rIns="150229" bIns="75114"/>
          <a:lstStyle/>
          <a:p>
            <a:endParaRPr lang="en-US" sz="2400"/>
          </a:p>
        </p:txBody>
      </p:sp>
      <p:sp>
        <p:nvSpPr>
          <p:cNvPr id="5" name="TextBox 10"/>
          <p:cNvSpPr txBox="1"/>
          <p:nvPr/>
        </p:nvSpPr>
        <p:spPr>
          <a:xfrm>
            <a:off x="138430" y="1951990"/>
            <a:ext cx="5494020" cy="58610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a:solidFill>
                  <a:schemeClr val="tx1"/>
                </a:solidFill>
                <a:effectLst/>
                <a:latin typeface="Times New Roman" panose="02020603050405020304" pitchFamily="18" charset="0"/>
                <a:ea typeface="Times New Roman" panose="02020603050405020304" pitchFamily="18" charset="0"/>
              </a:rPr>
              <a:t>-Người tối cổ:</a:t>
            </a:r>
          </a:p>
        </p:txBody>
      </p:sp>
      <p:sp>
        <p:nvSpPr>
          <p:cNvPr id="6" name="TextBox 10"/>
          <p:cNvSpPr txBox="1"/>
          <p:nvPr/>
        </p:nvSpPr>
        <p:spPr>
          <a:xfrm>
            <a:off x="138430" y="3444875"/>
            <a:ext cx="3019425" cy="58610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a:solidFill>
                  <a:schemeClr val="tx1"/>
                </a:solidFill>
                <a:effectLst/>
                <a:latin typeface="Times New Roman" panose="02020603050405020304" pitchFamily="18" charset="0"/>
                <a:ea typeface="Times New Roman" panose="02020603050405020304" pitchFamily="18" charset="0"/>
              </a:rPr>
              <a:t>-Người tinh khôn:</a:t>
            </a:r>
          </a:p>
        </p:txBody>
      </p:sp>
      <p:sp>
        <p:nvSpPr>
          <p:cNvPr id="7" name="TextBox 10"/>
          <p:cNvSpPr txBox="1"/>
          <p:nvPr/>
        </p:nvSpPr>
        <p:spPr>
          <a:xfrm>
            <a:off x="138430" y="373380"/>
            <a:ext cx="2383155" cy="58610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400">
                <a:solidFill>
                  <a:schemeClr val="tx1"/>
                </a:solidFill>
                <a:effectLst/>
                <a:latin typeface="Times New Roman" panose="02020603050405020304" pitchFamily="18" charset="0"/>
                <a:ea typeface="Times New Roman" panose="02020603050405020304" pitchFamily="18" charset="0"/>
              </a:rPr>
              <a:t>-Vượn người:</a:t>
            </a:r>
          </a:p>
        </p:txBody>
      </p:sp>
      <p:sp>
        <p:nvSpPr>
          <p:cNvPr id="9" name="TextBox 10"/>
          <p:cNvSpPr txBox="1"/>
          <p:nvPr/>
        </p:nvSpPr>
        <p:spPr>
          <a:xfrm>
            <a:off x="2080895" y="492125"/>
            <a:ext cx="4544695" cy="939800"/>
          </a:xfrm>
          <a:prstGeom prst="rect">
            <a:avLst/>
          </a:prstGeom>
          <a:noFill/>
        </p:spPr>
        <p:txBody>
          <a:bodyPr wrap="square">
            <a:spAutoFit/>
          </a:bodyPr>
          <a:lstStyle/>
          <a:p>
            <a:pPr lvl="0" algn="just">
              <a:lnSpc>
                <a:spcPct val="115000"/>
              </a:lnSpc>
            </a:pPr>
            <a:r>
              <a:rPr lang="en-US" sz="2400">
                <a:solidFill>
                  <a:schemeClr val="tx1"/>
                </a:solidFill>
                <a:effectLst/>
                <a:latin typeface="Times New Roman" panose="02020603050405020304" pitchFamily="18" charset="0"/>
                <a:ea typeface="Times New Roman" panose="02020603050405020304" pitchFamily="18" charset="0"/>
              </a:rPr>
              <a:t>Cách đây khoảng từ 6 triệu đến 5 triệu năm, </a:t>
            </a:r>
          </a:p>
        </p:txBody>
      </p:sp>
      <p:sp>
        <p:nvSpPr>
          <p:cNvPr id="10" name="TextBox 10"/>
          <p:cNvSpPr txBox="1"/>
          <p:nvPr/>
        </p:nvSpPr>
        <p:spPr>
          <a:xfrm>
            <a:off x="2308225" y="2049145"/>
            <a:ext cx="4544695" cy="515620"/>
          </a:xfrm>
          <a:prstGeom prst="rect">
            <a:avLst/>
          </a:prstGeom>
          <a:noFill/>
        </p:spPr>
        <p:txBody>
          <a:bodyPr wrap="square">
            <a:spAutoFit/>
          </a:bodyPr>
          <a:lstStyle/>
          <a:p>
            <a:pPr lvl="0" algn="just">
              <a:lnSpc>
                <a:spcPct val="115000"/>
              </a:lnSpc>
            </a:pPr>
            <a:r>
              <a:rPr lang="en-US" sz="2400">
                <a:solidFill>
                  <a:schemeClr val="tx1"/>
                </a:solidFill>
                <a:effectLst/>
                <a:latin typeface="Times New Roman" panose="02020603050405020304" pitchFamily="18" charset="0"/>
                <a:ea typeface="Times New Roman" panose="02020603050405020304" pitchFamily="18" charset="0"/>
              </a:rPr>
              <a:t>Khoảng </a:t>
            </a:r>
            <a:r>
              <a:rPr lang="nl-NL" sz="2400">
                <a:solidFill>
                  <a:srgbClr val="000000"/>
                </a:solidFill>
                <a:latin typeface="Times New Roman" panose="02020603050405020304" pitchFamily="18" charset="0"/>
                <a:cs typeface="Times New Roman" panose="02020603050405020304" pitchFamily="18" charset="0"/>
                <a:sym typeface="+mn-ea"/>
              </a:rPr>
              <a:t>4 </a:t>
            </a:r>
            <a:r>
              <a:rPr lang="en-US" sz="2400">
                <a:solidFill>
                  <a:schemeClr val="tx1"/>
                </a:solidFill>
                <a:effectLst/>
                <a:latin typeface="Times New Roman" panose="02020603050405020304" pitchFamily="18" charset="0"/>
                <a:ea typeface="Times New Roman" panose="02020603050405020304" pitchFamily="18" charset="0"/>
              </a:rPr>
              <a:t>triệu năm trước, </a:t>
            </a:r>
          </a:p>
        </p:txBody>
      </p:sp>
      <p:sp>
        <p:nvSpPr>
          <p:cNvPr id="13" name="Text Box 12"/>
          <p:cNvSpPr txBox="1"/>
          <p:nvPr/>
        </p:nvSpPr>
        <p:spPr>
          <a:xfrm>
            <a:off x="2858770" y="3530600"/>
            <a:ext cx="3335655" cy="829945"/>
          </a:xfrm>
          <a:prstGeom prst="rect">
            <a:avLst/>
          </a:prstGeom>
          <a:noFill/>
        </p:spPr>
        <p:txBody>
          <a:bodyPr wrap="square" rtlCol="0" anchor="t">
            <a:spAutoFit/>
          </a:bodyPr>
          <a:lstStyle/>
          <a:p>
            <a:r>
              <a:rPr lang="en-US" sz="2400">
                <a:latin typeface="Times New Roman" panose="02020603050405020304" pitchFamily="18" charset="0"/>
                <a:cs typeface="Times New Roman" panose="02020603050405020304" pitchFamily="18" charset="0"/>
              </a:rPr>
              <a:t>Khoảng 150 000 năm trước,</a:t>
            </a:r>
          </a:p>
        </p:txBody>
      </p:sp>
      <p:pic>
        <p:nvPicPr>
          <p:cNvPr id="14" name="Picture 13"/>
          <p:cNvPicPr>
            <a:picLocks noChangeAspect="1"/>
          </p:cNvPicPr>
          <p:nvPr/>
        </p:nvPicPr>
        <p:blipFill>
          <a:blip r:embed="rId3"/>
          <a:stretch>
            <a:fillRect/>
          </a:stretch>
        </p:blipFill>
        <p:spPr>
          <a:xfrm>
            <a:off x="6625590" y="4700270"/>
            <a:ext cx="845185" cy="615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1" animBg="1"/>
      <p:bldP spid="5" grpId="0"/>
      <p:bldP spid="5" grpId="1"/>
      <p:bldP spid="6" grpId="0"/>
      <p:bldP spid="6" grpId="1"/>
      <p:bldP spid="7" grpId="0"/>
      <p:bldP spid="7" grpId="1"/>
      <p:bldP spid="9" grpId="0"/>
      <p:bldP spid="9" grpId="1"/>
      <p:bldP spid="10" grpId="0"/>
      <p:bldP spid="10"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697980" y="3802380"/>
            <a:ext cx="5494020" cy="1576070"/>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sym typeface="+mn-ea"/>
              </a:rPr>
              <a:t>2. Những đặc điểm nào cho thấy sự tiến hóa của Người tối cổ so với Vượn người? </a:t>
            </a:r>
            <a:endPar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endParaRPr>
          </a:p>
        </p:txBody>
      </p:sp>
      <p:pic>
        <p:nvPicPr>
          <p:cNvPr id="12" name="image98.png"/>
          <p:cNvPicPr/>
          <p:nvPr/>
        </p:nvPicPr>
        <p:blipFill>
          <a:blip r:embed="rId2"/>
          <a:srcRect/>
          <a:stretch>
            <a:fillRect/>
          </a:stretch>
        </p:blipFill>
        <p:spPr>
          <a:xfrm>
            <a:off x="6379210" y="513715"/>
            <a:ext cx="5812790" cy="3267075"/>
          </a:xfrm>
          <a:prstGeom prst="rect">
            <a:avLst/>
          </a:prstGeom>
        </p:spPr>
      </p:pic>
      <p:sp>
        <p:nvSpPr>
          <p:cNvPr id="2" name="Rectangle 1"/>
          <p:cNvSpPr/>
          <p:nvPr/>
        </p:nvSpPr>
        <p:spPr>
          <a:xfrm>
            <a:off x="0" y="68580"/>
            <a:ext cx="6625590" cy="4235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ct val="115000"/>
              </a:lnSpc>
              <a:defRPr/>
            </a:pPr>
            <a:r>
              <a:rPr lang="vi-VN" sz="24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I. Quá trình tiến</a:t>
            </a:r>
            <a:r>
              <a:rPr lang="en-US" altLang="vi-VN" sz="24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hóa từ Vượn người thành Người.</a:t>
            </a:r>
          </a:p>
        </p:txBody>
      </p:sp>
      <p:sp>
        <p:nvSpPr>
          <p:cNvPr id="4" name="Line 7"/>
          <p:cNvSpPr>
            <a:spLocks noChangeShapeType="1"/>
          </p:cNvSpPr>
          <p:nvPr/>
        </p:nvSpPr>
        <p:spPr bwMode="auto">
          <a:xfrm>
            <a:off x="6502400" y="513715"/>
            <a:ext cx="0" cy="604255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229" tIns="75114" rIns="150229" bIns="75114"/>
          <a:lstStyle/>
          <a:p>
            <a:endParaRPr lang="en-US" sz="2400"/>
          </a:p>
        </p:txBody>
      </p:sp>
      <p:sp>
        <p:nvSpPr>
          <p:cNvPr id="5" name="TextBox 10"/>
          <p:cNvSpPr txBox="1"/>
          <p:nvPr/>
        </p:nvSpPr>
        <p:spPr>
          <a:xfrm>
            <a:off x="138430" y="1951990"/>
            <a:ext cx="5494020" cy="58610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a:solidFill>
                  <a:schemeClr val="tx1"/>
                </a:solidFill>
                <a:effectLst/>
                <a:latin typeface="Times New Roman" panose="02020603050405020304" pitchFamily="18" charset="0"/>
                <a:ea typeface="Times New Roman" panose="02020603050405020304" pitchFamily="18" charset="0"/>
              </a:rPr>
              <a:t>-Người tối cổ:</a:t>
            </a:r>
          </a:p>
        </p:txBody>
      </p:sp>
      <p:sp>
        <p:nvSpPr>
          <p:cNvPr id="6" name="TextBox 10"/>
          <p:cNvSpPr txBox="1"/>
          <p:nvPr/>
        </p:nvSpPr>
        <p:spPr>
          <a:xfrm>
            <a:off x="138430" y="3444875"/>
            <a:ext cx="3019425" cy="58610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800">
                <a:solidFill>
                  <a:schemeClr val="tx1"/>
                </a:solidFill>
                <a:effectLst/>
                <a:latin typeface="Times New Roman" panose="02020603050405020304" pitchFamily="18" charset="0"/>
                <a:ea typeface="Times New Roman" panose="02020603050405020304" pitchFamily="18" charset="0"/>
              </a:rPr>
              <a:t>-Người tinh khôn:</a:t>
            </a:r>
          </a:p>
        </p:txBody>
      </p:sp>
      <p:sp>
        <p:nvSpPr>
          <p:cNvPr id="7" name="TextBox 10"/>
          <p:cNvSpPr txBox="1"/>
          <p:nvPr/>
        </p:nvSpPr>
        <p:spPr>
          <a:xfrm>
            <a:off x="138430" y="373380"/>
            <a:ext cx="2383155" cy="586105"/>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rPr>
              <a:t> </a:t>
            </a:r>
            <a:r>
              <a:rPr lang="en-US" sz="2400">
                <a:solidFill>
                  <a:schemeClr val="tx1"/>
                </a:solidFill>
                <a:effectLst/>
                <a:latin typeface="Times New Roman" panose="02020603050405020304" pitchFamily="18" charset="0"/>
                <a:ea typeface="Times New Roman" panose="02020603050405020304" pitchFamily="18" charset="0"/>
              </a:rPr>
              <a:t>-Vượn người:</a:t>
            </a:r>
          </a:p>
        </p:txBody>
      </p:sp>
      <p:sp>
        <p:nvSpPr>
          <p:cNvPr id="9" name="TextBox 10"/>
          <p:cNvSpPr txBox="1"/>
          <p:nvPr/>
        </p:nvSpPr>
        <p:spPr>
          <a:xfrm>
            <a:off x="1957705" y="459105"/>
            <a:ext cx="4544695" cy="939800"/>
          </a:xfrm>
          <a:prstGeom prst="rect">
            <a:avLst/>
          </a:prstGeom>
          <a:noFill/>
        </p:spPr>
        <p:txBody>
          <a:bodyPr wrap="square">
            <a:spAutoFit/>
          </a:bodyPr>
          <a:lstStyle/>
          <a:p>
            <a:pPr lvl="0" algn="just">
              <a:lnSpc>
                <a:spcPct val="115000"/>
              </a:lnSpc>
            </a:pPr>
            <a:r>
              <a:rPr lang="en-US" sz="2400">
                <a:solidFill>
                  <a:schemeClr val="tx1"/>
                </a:solidFill>
                <a:effectLst/>
                <a:latin typeface="Times New Roman" panose="02020603050405020304" pitchFamily="18" charset="0"/>
                <a:ea typeface="Times New Roman" panose="02020603050405020304" pitchFamily="18" charset="0"/>
              </a:rPr>
              <a:t>Cách đây khoảng từ 6 triệu đến 5 triệu năm, </a:t>
            </a:r>
          </a:p>
        </p:txBody>
      </p:sp>
      <p:sp>
        <p:nvSpPr>
          <p:cNvPr id="10" name="TextBox 10"/>
          <p:cNvSpPr txBox="1"/>
          <p:nvPr/>
        </p:nvSpPr>
        <p:spPr>
          <a:xfrm>
            <a:off x="2334895" y="2022475"/>
            <a:ext cx="4544695" cy="515620"/>
          </a:xfrm>
          <a:prstGeom prst="rect">
            <a:avLst/>
          </a:prstGeom>
          <a:noFill/>
        </p:spPr>
        <p:txBody>
          <a:bodyPr wrap="square">
            <a:spAutoFit/>
          </a:bodyPr>
          <a:lstStyle/>
          <a:p>
            <a:pPr lvl="0" algn="just">
              <a:lnSpc>
                <a:spcPct val="115000"/>
              </a:lnSpc>
            </a:pPr>
            <a:r>
              <a:rPr lang="en-US" sz="2400">
                <a:solidFill>
                  <a:schemeClr val="tx1"/>
                </a:solidFill>
                <a:effectLst/>
                <a:latin typeface="Times New Roman" panose="02020603050405020304" pitchFamily="18" charset="0"/>
                <a:ea typeface="Times New Roman" panose="02020603050405020304" pitchFamily="18" charset="0"/>
              </a:rPr>
              <a:t>Khoảng </a:t>
            </a:r>
            <a:r>
              <a:rPr lang="nl-NL" sz="2400">
                <a:solidFill>
                  <a:srgbClr val="000000"/>
                </a:solidFill>
                <a:latin typeface="Times New Roman" panose="02020603050405020304" pitchFamily="18" charset="0"/>
                <a:cs typeface="Times New Roman" panose="02020603050405020304" pitchFamily="18" charset="0"/>
                <a:sym typeface="+mn-ea"/>
              </a:rPr>
              <a:t>4 </a:t>
            </a:r>
            <a:r>
              <a:rPr lang="en-US" sz="2400">
                <a:solidFill>
                  <a:schemeClr val="tx1"/>
                </a:solidFill>
                <a:effectLst/>
                <a:latin typeface="Times New Roman" panose="02020603050405020304" pitchFamily="18" charset="0"/>
                <a:ea typeface="Times New Roman" panose="02020603050405020304" pitchFamily="18" charset="0"/>
              </a:rPr>
              <a:t>triệu năm trước, </a:t>
            </a:r>
          </a:p>
        </p:txBody>
      </p:sp>
      <p:sp>
        <p:nvSpPr>
          <p:cNvPr id="13" name="Text Box 12"/>
          <p:cNvSpPr txBox="1"/>
          <p:nvPr/>
        </p:nvSpPr>
        <p:spPr>
          <a:xfrm>
            <a:off x="2858770" y="3530600"/>
            <a:ext cx="3643630" cy="460375"/>
          </a:xfrm>
          <a:prstGeom prst="rect">
            <a:avLst/>
          </a:prstGeom>
          <a:noFill/>
        </p:spPr>
        <p:txBody>
          <a:bodyPr wrap="square" rtlCol="0" anchor="t">
            <a:spAutoFit/>
          </a:bodyPr>
          <a:lstStyle/>
          <a:p>
            <a:r>
              <a:rPr lang="en-US" sz="2400">
                <a:latin typeface="Times New Roman" panose="02020603050405020304" pitchFamily="18" charset="0"/>
                <a:cs typeface="Times New Roman" panose="02020603050405020304" pitchFamily="18" charset="0"/>
              </a:rPr>
              <a:t>Khoảng 150 000 năm trước,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1" animBg="1"/>
      <p:bldP spid="5" grpId="1"/>
      <p:bldP spid="6" grpId="1"/>
      <p:bldP spid="7" grpId="1"/>
      <p:bldP spid="9" grpId="1"/>
      <p:bldP spid="10" grpId="1"/>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98.png"/>
          <p:cNvPicPr/>
          <p:nvPr/>
        </p:nvPicPr>
        <p:blipFill>
          <a:blip r:embed="rId2"/>
          <a:srcRect/>
          <a:stretch>
            <a:fillRect/>
          </a:stretch>
        </p:blipFill>
        <p:spPr>
          <a:xfrm>
            <a:off x="6379210" y="177800"/>
            <a:ext cx="5812790" cy="3267075"/>
          </a:xfrm>
          <a:prstGeom prst="rect">
            <a:avLst/>
          </a:prstGeom>
        </p:spPr>
      </p:pic>
      <p:sp>
        <p:nvSpPr>
          <p:cNvPr id="4" name="Line 7"/>
          <p:cNvSpPr>
            <a:spLocks noChangeShapeType="1"/>
          </p:cNvSpPr>
          <p:nvPr/>
        </p:nvSpPr>
        <p:spPr bwMode="auto">
          <a:xfrm>
            <a:off x="6502400" y="513715"/>
            <a:ext cx="0" cy="604255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229" tIns="75114" rIns="150229" bIns="75114"/>
          <a:lstStyle/>
          <a:p>
            <a:endParaRPr lang="en-US" sz="2400"/>
          </a:p>
        </p:txBody>
      </p:sp>
      <p:sp>
        <p:nvSpPr>
          <p:cNvPr id="5" name="TextBox 10"/>
          <p:cNvSpPr txBox="1"/>
          <p:nvPr/>
        </p:nvSpPr>
        <p:spPr>
          <a:xfrm>
            <a:off x="138430" y="1951990"/>
            <a:ext cx="5494020" cy="586105"/>
          </a:xfrm>
          <a:prstGeom prst="rect">
            <a:avLst/>
          </a:prstGeom>
          <a:noFill/>
        </p:spPr>
        <p:txBody>
          <a:bodyPr wrap="square">
            <a:spAutoFit/>
          </a:bodyPr>
          <a:lstStyle/>
          <a:p>
            <a:pPr algn="just">
              <a:lnSpc>
                <a:spcPct val="115000"/>
              </a:lnSpc>
            </a:pPr>
            <a:r>
              <a:rPr lang="en-US" sz="28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-Người tối cổ:</a:t>
            </a:r>
          </a:p>
        </p:txBody>
      </p:sp>
      <p:sp>
        <p:nvSpPr>
          <p:cNvPr id="6" name="TextBox 10"/>
          <p:cNvSpPr txBox="1"/>
          <p:nvPr/>
        </p:nvSpPr>
        <p:spPr>
          <a:xfrm>
            <a:off x="138430" y="3444875"/>
            <a:ext cx="3019425" cy="586105"/>
          </a:xfrm>
          <a:prstGeom prst="rect">
            <a:avLst/>
          </a:prstGeom>
          <a:noFill/>
        </p:spPr>
        <p:txBody>
          <a:bodyPr wrap="square">
            <a:spAutoFit/>
          </a:bodyPr>
          <a:lstStyle/>
          <a:p>
            <a:pPr algn="just">
              <a:lnSpc>
                <a:spcPct val="115000"/>
              </a:lnSpc>
            </a:pPr>
            <a:r>
              <a:rPr lang="en-US" sz="28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-Người tinh khôn:</a:t>
            </a:r>
          </a:p>
        </p:txBody>
      </p:sp>
      <p:sp>
        <p:nvSpPr>
          <p:cNvPr id="7" name="TextBox 10"/>
          <p:cNvSpPr txBox="1"/>
          <p:nvPr/>
        </p:nvSpPr>
        <p:spPr>
          <a:xfrm>
            <a:off x="138430" y="373380"/>
            <a:ext cx="2383155" cy="586105"/>
          </a:xfrm>
          <a:prstGeom prst="rect">
            <a:avLst/>
          </a:prstGeom>
          <a:noFill/>
        </p:spPr>
        <p:txBody>
          <a:bodyPr wrap="square">
            <a:spAutoFit/>
          </a:bodyPr>
          <a:lstStyle/>
          <a:p>
            <a:pPr algn="just">
              <a:lnSpc>
                <a:spcPct val="115000"/>
              </a:lnSpc>
            </a:pPr>
            <a:r>
              <a:rPr lang="en-US" sz="28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r>
              <a:rPr lang="en-US" sz="2400">
                <a:latin typeface="Times New Roman" panose="02020603050405020304" pitchFamily="18" charset="0"/>
                <a:ea typeface="Times New Roman" panose="02020603050405020304" pitchFamily="18" charset="0"/>
              </a:rPr>
              <a:t>-Vượn người:</a:t>
            </a:r>
          </a:p>
        </p:txBody>
      </p:sp>
      <p:sp>
        <p:nvSpPr>
          <p:cNvPr id="9" name="TextBox 10"/>
          <p:cNvSpPr txBox="1"/>
          <p:nvPr/>
        </p:nvSpPr>
        <p:spPr>
          <a:xfrm>
            <a:off x="1957705" y="459105"/>
            <a:ext cx="4544695" cy="939800"/>
          </a:xfrm>
          <a:prstGeom prst="rect">
            <a:avLst/>
          </a:prstGeom>
          <a:noFill/>
        </p:spPr>
        <p:txBody>
          <a:bodyPr wrap="square">
            <a:spAutoFit/>
          </a:bodyPr>
          <a:lstStyle/>
          <a:p>
            <a:pPr algn="just">
              <a:lnSpc>
                <a:spcPct val="115000"/>
              </a:lnSpc>
            </a:pPr>
            <a:r>
              <a:rPr lang="en-US" sz="2400">
                <a:latin typeface="Times New Roman" panose="02020603050405020304" pitchFamily="18" charset="0"/>
                <a:ea typeface="Times New Roman" panose="02020603050405020304" pitchFamily="18" charset="0"/>
              </a:rPr>
              <a:t>Cách đây khoảng từ 6 triệu đến 5 triệu năm, </a:t>
            </a:r>
          </a:p>
        </p:txBody>
      </p:sp>
      <p:sp>
        <p:nvSpPr>
          <p:cNvPr id="10" name="TextBox 10"/>
          <p:cNvSpPr txBox="1"/>
          <p:nvPr/>
        </p:nvSpPr>
        <p:spPr>
          <a:xfrm>
            <a:off x="2407920" y="1987550"/>
            <a:ext cx="4544695" cy="515620"/>
          </a:xfrm>
          <a:prstGeom prst="rect">
            <a:avLst/>
          </a:prstGeom>
          <a:noFill/>
        </p:spPr>
        <p:txBody>
          <a:bodyPr wrap="square">
            <a:spAutoFit/>
          </a:bodyPr>
          <a:lstStyle/>
          <a:p>
            <a:pPr algn="just">
              <a:lnSpc>
                <a:spcPct val="115000"/>
              </a:lnSpc>
            </a:pPr>
            <a:r>
              <a:rPr lang="en-US" sz="2400">
                <a:latin typeface="Times New Roman" panose="02020603050405020304" pitchFamily="18" charset="0"/>
                <a:ea typeface="Times New Roman" panose="02020603050405020304" pitchFamily="18" charset="0"/>
              </a:rPr>
              <a:t>Khoảng </a:t>
            </a:r>
            <a:r>
              <a:rPr lang="nl-NL" sz="2400">
                <a:solidFill>
                  <a:srgbClr val="000000"/>
                </a:solidFill>
                <a:latin typeface="Times New Roman" panose="02020603050405020304" pitchFamily="18" charset="0"/>
                <a:cs typeface="Times New Roman" panose="02020603050405020304" pitchFamily="18" charset="0"/>
                <a:sym typeface="+mn-ea"/>
              </a:rPr>
              <a:t>4 </a:t>
            </a:r>
            <a:r>
              <a:rPr lang="en-US" sz="2400">
                <a:latin typeface="Times New Roman" panose="02020603050405020304" pitchFamily="18" charset="0"/>
                <a:ea typeface="Times New Roman" panose="02020603050405020304" pitchFamily="18" charset="0"/>
              </a:rPr>
              <a:t>triệu năm trước, </a:t>
            </a:r>
          </a:p>
        </p:txBody>
      </p:sp>
      <p:sp>
        <p:nvSpPr>
          <p:cNvPr id="13" name="Text Box 12"/>
          <p:cNvSpPr txBox="1"/>
          <p:nvPr/>
        </p:nvSpPr>
        <p:spPr>
          <a:xfrm>
            <a:off x="2858770" y="3530600"/>
            <a:ext cx="3643630" cy="460375"/>
          </a:xfrm>
          <a:prstGeom prst="rect">
            <a:avLst/>
          </a:prstGeom>
          <a:noFill/>
        </p:spPr>
        <p:txBody>
          <a:bodyPr wrap="square" rtlCol="0" anchor="t">
            <a:spAutoFit/>
          </a:bodyPr>
          <a:lstStyle/>
          <a:p>
            <a:r>
              <a:rPr lang="en-US" sz="2400">
                <a:latin typeface="Times New Roman" panose="02020603050405020304" pitchFamily="18" charset="0"/>
                <a:cs typeface="Times New Roman" panose="02020603050405020304" pitchFamily="18" charset="0"/>
              </a:rPr>
              <a:t>Khoảng 150 000 năm trước,</a:t>
            </a:r>
          </a:p>
        </p:txBody>
      </p:sp>
      <p:graphicFrame>
        <p:nvGraphicFramePr>
          <p:cNvPr id="3" name="Table 2"/>
          <p:cNvGraphicFramePr/>
          <p:nvPr/>
        </p:nvGraphicFramePr>
        <p:xfrm>
          <a:off x="6529070" y="3282315"/>
          <a:ext cx="5563870" cy="3430270"/>
        </p:xfrm>
        <a:graphic>
          <a:graphicData uri="http://schemas.openxmlformats.org/drawingml/2006/table">
            <a:tbl>
              <a:tblPr firstRow="1" bandRow="1">
                <a:tableStyleId>{5940675A-B579-460E-94D1-54222C63F5DA}</a:tableStyleId>
              </a:tblPr>
              <a:tblGrid>
                <a:gridCol w="1372235">
                  <a:extLst>
                    <a:ext uri="{9D8B030D-6E8A-4147-A177-3AD203B41FA5}">
                      <a16:colId xmlns:a16="http://schemas.microsoft.com/office/drawing/2014/main" val="20000"/>
                    </a:ext>
                  </a:extLst>
                </a:gridCol>
                <a:gridCol w="1955800">
                  <a:extLst>
                    <a:ext uri="{9D8B030D-6E8A-4147-A177-3AD203B41FA5}">
                      <a16:colId xmlns:a16="http://schemas.microsoft.com/office/drawing/2014/main" val="20001"/>
                    </a:ext>
                  </a:extLst>
                </a:gridCol>
                <a:gridCol w="2235835">
                  <a:extLst>
                    <a:ext uri="{9D8B030D-6E8A-4147-A177-3AD203B41FA5}">
                      <a16:colId xmlns:a16="http://schemas.microsoft.com/office/drawing/2014/main" val="20002"/>
                    </a:ext>
                  </a:extLst>
                </a:gridCol>
              </a:tblGrid>
              <a:tr h="600710">
                <a:tc>
                  <a:txBody>
                    <a:bodyPr/>
                    <a:lstStyle/>
                    <a:p>
                      <a:pPr algn="ctr">
                        <a:buNone/>
                      </a:pPr>
                      <a:endParaRPr lang="en-US" sz="2400" b="1">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400" b="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2400">
                          <a:gradFill>
                            <a:gsLst>
                              <a:gs pos="0">
                                <a:srgbClr val="007BD3"/>
                              </a:gs>
                              <a:gs pos="100000">
                                <a:srgbClr val="034373"/>
                              </a:gs>
                            </a:gsLst>
                            <a:lin scaled="0"/>
                          </a:gradFill>
                          <a:latin typeface="Times New Roman" panose="02020603050405020304" pitchFamily="18" charset="0"/>
                          <a:ea typeface="Times New Roman" panose="02020603050405020304" pitchFamily="18" charset="0"/>
                          <a:sym typeface="+mn-ea"/>
                        </a:rPr>
                        <a:t>Vượn người</a:t>
                      </a:r>
                      <a:endParaRPr lang="en-US" sz="2400" b="1">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400">
                          <a:gradFill>
                            <a:gsLst>
                              <a:gs pos="0">
                                <a:srgbClr val="007BD3"/>
                              </a:gs>
                              <a:gs pos="100000">
                                <a:srgbClr val="034373"/>
                              </a:gs>
                            </a:gsLst>
                            <a:lin scaled="0"/>
                          </a:gradFill>
                          <a:latin typeface="Times New Roman" panose="02020603050405020304" pitchFamily="18" charset="0"/>
                          <a:ea typeface="Times New Roman" panose="02020603050405020304" pitchFamily="18" charset="0"/>
                          <a:sym typeface="+mn-ea"/>
                        </a:rPr>
                        <a:t>Người tối cổ</a:t>
                      </a:r>
                      <a:r>
                        <a:rPr lang="en-US" sz="2400" b="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endParaRPr lang="en-US" sz="2400" b="1">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5560">
                <a:tc>
                  <a:txBody>
                    <a:bodyPr/>
                    <a:lstStyle/>
                    <a:p>
                      <a:pPr algn="ctr">
                        <a:buNone/>
                      </a:pPr>
                      <a:r>
                        <a:rPr lang="en-US" sz="2400" b="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Thời gian </a:t>
                      </a:r>
                      <a:endParaRPr lang="en-US" sz="2400" b="0">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400">
                          <a:gradFill>
                            <a:gsLst>
                              <a:gs pos="0">
                                <a:srgbClr val="012D86"/>
                              </a:gs>
                              <a:gs pos="100000">
                                <a:srgbClr val="0E2557"/>
                              </a:gs>
                            </a:gsLst>
                            <a:lin scaled="0"/>
                          </a:gradFill>
                          <a:latin typeface="Times New Roman" panose="02020603050405020304" pitchFamily="18" charset="0"/>
                          <a:ea typeface="Times New Roman" panose="02020603050405020304" pitchFamily="18" charset="0"/>
                          <a:sym typeface="+mn-ea"/>
                        </a:rPr>
                        <a:t>Khoảng từ 6 triệu đến 5 triệu năm</a:t>
                      </a:r>
                      <a:r>
                        <a:rPr lang="en-US" sz="24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endParaRPr lang="en-US" sz="2400" b="1">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400">
                          <a:gradFill>
                            <a:gsLst>
                              <a:gs pos="0">
                                <a:srgbClr val="012D86"/>
                              </a:gs>
                              <a:gs pos="100000">
                                <a:srgbClr val="0E2557"/>
                              </a:gs>
                            </a:gsLst>
                            <a:lin scaled="0"/>
                          </a:gradFill>
                          <a:latin typeface="Times New Roman" panose="02020603050405020304" pitchFamily="18" charset="0"/>
                          <a:ea typeface="Times New Roman" panose="02020603050405020304" pitchFamily="18" charset="0"/>
                          <a:sym typeface="+mn-ea"/>
                        </a:rPr>
                        <a:t>Khoảng </a:t>
                      </a:r>
                      <a:r>
                        <a:rPr lang="nl-NL"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4 </a:t>
                      </a:r>
                      <a:r>
                        <a:rPr lang="en-US" sz="2400">
                          <a:gradFill>
                            <a:gsLst>
                              <a:gs pos="0">
                                <a:srgbClr val="012D86"/>
                              </a:gs>
                              <a:gs pos="100000">
                                <a:srgbClr val="0E2557"/>
                              </a:gs>
                            </a:gsLst>
                            <a:lin scaled="0"/>
                          </a:gradFill>
                          <a:latin typeface="Times New Roman" panose="02020603050405020304" pitchFamily="18" charset="0"/>
                          <a:ea typeface="Times New Roman" panose="02020603050405020304" pitchFamily="18" charset="0"/>
                          <a:sym typeface="+mn-ea"/>
                        </a:rPr>
                        <a:t>triệu năm trước</a:t>
                      </a:r>
                      <a:r>
                        <a:rPr lang="en-US" sz="24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endParaRPr lang="en-US" sz="2400" b="1">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p>
                      <a:pPr algn="ctr">
                        <a:buNone/>
                      </a:pPr>
                      <a:r>
                        <a:rPr lang="en-US" sz="2400" b="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Đặc điểm </a:t>
                      </a:r>
                      <a:endParaRPr lang="en-US" sz="2400" b="0">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400" b="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endParaRPr lang="en-US" sz="2400" b="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2400" b="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00">
                <a:tc>
                  <a:txBody>
                    <a:bodyPr/>
                    <a:lstStyle/>
                    <a:p>
                      <a:pPr algn="ctr">
                        <a:buNone/>
                      </a:pPr>
                      <a:r>
                        <a:rPr lang="en-US" sz="2400" b="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Thể tích não </a:t>
                      </a:r>
                      <a:endParaRPr lang="en-US" sz="2400" b="0">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2400" b="1">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endParaRPr lang="en-US" sz="2400" b="1">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Box 10"/>
          <p:cNvSpPr txBox="1"/>
          <p:nvPr/>
        </p:nvSpPr>
        <p:spPr>
          <a:xfrm>
            <a:off x="7941310" y="5083175"/>
            <a:ext cx="2015490" cy="869315"/>
          </a:xfrm>
          <a:prstGeom prst="rect">
            <a:avLst/>
          </a:prstGeom>
          <a:noFill/>
        </p:spPr>
        <p:txBody>
          <a:bodyPr wrap="square">
            <a:spAutoFit/>
          </a:bodyPr>
          <a:lstStyle/>
          <a:p>
            <a:pPr algn="ctr">
              <a:lnSpc>
                <a:spcPct val="115000"/>
              </a:lnSpc>
            </a:pPr>
            <a:r>
              <a:rPr lang="en-US" sz="22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r>
              <a:rPr lang="en-US" sz="2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Có thể đi bằng 2 chi sau</a:t>
            </a:r>
            <a:endParaRPr lang="en-US" sz="2200">
              <a:latin typeface="Times New Roman" panose="02020603050405020304" pitchFamily="18" charset="0"/>
              <a:ea typeface="Times New Roman" panose="02020603050405020304" pitchFamily="18" charset="0"/>
            </a:endParaRPr>
          </a:p>
        </p:txBody>
      </p:sp>
      <p:sp>
        <p:nvSpPr>
          <p:cNvPr id="14" name="Text Box 13"/>
          <p:cNvSpPr txBox="1"/>
          <p:nvPr/>
        </p:nvSpPr>
        <p:spPr>
          <a:xfrm>
            <a:off x="9846945" y="5122545"/>
            <a:ext cx="2126615" cy="829945"/>
          </a:xfrm>
          <a:prstGeom prst="rect">
            <a:avLst/>
          </a:prstGeom>
          <a:noFill/>
        </p:spPr>
        <p:txBody>
          <a:bodyPr wrap="square" rtlCol="0" anchor="t">
            <a:spAutoFit/>
          </a:bodyPr>
          <a:lstStyle/>
          <a:p>
            <a:pPr algn="ctr"/>
            <a:r>
              <a:rPr lang="en-US" sz="24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Hoàn toàn đi bằng 2 chân </a:t>
            </a:r>
            <a:endParaRPr lang="en-US" sz="2400"/>
          </a:p>
        </p:txBody>
      </p:sp>
      <p:sp>
        <p:nvSpPr>
          <p:cNvPr id="15" name="TextBox 10"/>
          <p:cNvSpPr txBox="1"/>
          <p:nvPr/>
        </p:nvSpPr>
        <p:spPr>
          <a:xfrm>
            <a:off x="7831455" y="6076315"/>
            <a:ext cx="2015490" cy="480060"/>
          </a:xfrm>
          <a:prstGeom prst="rect">
            <a:avLst/>
          </a:prstGeom>
          <a:noFill/>
        </p:spPr>
        <p:txBody>
          <a:bodyPr wrap="square">
            <a:spAutoFit/>
          </a:bodyPr>
          <a:lstStyle/>
          <a:p>
            <a:pPr algn="ctr">
              <a:lnSpc>
                <a:spcPct val="115000"/>
              </a:lnSpc>
            </a:pPr>
            <a:r>
              <a:rPr lang="en-US" sz="2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400 </a:t>
            </a:r>
            <a:r>
              <a:rPr lang="en-US" sz="22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m</a:t>
            </a:r>
            <a:r>
              <a:rPr lang="en-US" sz="2200" baseline="300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3</a:t>
            </a:r>
            <a:r>
              <a:rPr lang="en-US" sz="22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r>
              <a:rPr lang="en-US" sz="220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 </a:t>
            </a:r>
            <a:endParaRPr lang="en-US" sz="2200">
              <a:latin typeface="Times New Roman" panose="02020603050405020304" pitchFamily="18" charset="0"/>
              <a:ea typeface="Times New Roman" panose="02020603050405020304" pitchFamily="18" charset="0"/>
            </a:endParaRPr>
          </a:p>
        </p:txBody>
      </p:sp>
      <p:sp>
        <p:nvSpPr>
          <p:cNvPr id="16" name="Text Box 15"/>
          <p:cNvSpPr txBox="1"/>
          <p:nvPr/>
        </p:nvSpPr>
        <p:spPr>
          <a:xfrm>
            <a:off x="10205085" y="6076315"/>
            <a:ext cx="1621155" cy="429895"/>
          </a:xfrm>
          <a:prstGeom prst="rect">
            <a:avLst/>
          </a:prstGeom>
          <a:noFill/>
        </p:spPr>
        <p:txBody>
          <a:bodyPr wrap="none" rtlCol="0" anchor="t">
            <a:spAutoFit/>
          </a:bodyPr>
          <a:lstStyle/>
          <a:p>
            <a:pPr algn="l"/>
            <a:r>
              <a:rPr lang="en-US" sz="22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850-1100m</a:t>
            </a:r>
            <a:r>
              <a:rPr lang="en-US" sz="2200" baseline="30000">
                <a:gradFill>
                  <a:gsLst>
                    <a:gs pos="0">
                      <a:srgbClr val="012D86"/>
                    </a:gs>
                    <a:gs pos="100000">
                      <a:srgbClr val="0E2557"/>
                    </a:gs>
                  </a:gsLst>
                  <a:lin scaled="0"/>
                </a:gradFill>
                <a:latin typeface="Times New Roman" panose="02020603050405020304" pitchFamily="18" charset="0"/>
                <a:cs typeface="Calibri" panose="020F0502020204030204" charset="0"/>
                <a:sym typeface="+mn-ea"/>
              </a:rPr>
              <a:t>3</a:t>
            </a:r>
            <a:r>
              <a:rPr lang="en-US" sz="22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a:t>
            </a:r>
            <a:endParaRPr lang="en-US"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9" grpId="1"/>
      <p:bldP spid="10" grpId="1"/>
      <p:bldP spid="13" grpId="1"/>
      <p:bldP spid="8" grpId="0"/>
      <p:bldP spid="8" grpId="1"/>
      <p:bldP spid="14" grpId="0"/>
      <p:bldP spid="14" grpId="1"/>
      <p:bldP spid="15" grpId="0"/>
      <p:bldP spid="15" grpId="1"/>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94.png"/>
          <p:cNvPicPr>
            <a:picLocks noChangeAspect="1" noChangeArrowheads="1"/>
          </p:cNvPicPr>
          <p:nvPr/>
        </p:nvPicPr>
        <p:blipFill>
          <a:blip r:embed="rId2"/>
          <a:srcRect/>
          <a:stretch>
            <a:fillRect/>
          </a:stretch>
        </p:blipFill>
        <p:spPr bwMode="auto">
          <a:xfrm>
            <a:off x="0" y="0"/>
            <a:ext cx="5297170" cy="6558280"/>
          </a:xfrm>
          <a:prstGeom prst="rect">
            <a:avLst/>
          </a:prstGeom>
          <a:noFill/>
          <a:ln w="9525">
            <a:noFill/>
            <a:miter lim="800000"/>
            <a:headEnd/>
            <a:tailEnd/>
          </a:ln>
        </p:spPr>
      </p:pic>
      <p:sp>
        <p:nvSpPr>
          <p:cNvPr id="11" name="TextBox 10"/>
          <p:cNvSpPr txBox="1"/>
          <p:nvPr/>
        </p:nvSpPr>
        <p:spPr>
          <a:xfrm>
            <a:off x="6235065" y="0"/>
            <a:ext cx="5840095" cy="1576070"/>
          </a:xfrm>
          <a:prstGeom prst="rect">
            <a:avLst/>
          </a:prstGeom>
          <a:noFill/>
        </p:spPr>
        <p:txBody>
          <a:bodyPr wrap="square">
            <a:spAutoFit/>
          </a:bodyPr>
          <a:lstStyle/>
          <a:p>
            <a:pPr lvl="0" algn="just">
              <a:lnSpc>
                <a:spcPct val="115000"/>
              </a:lnSpc>
            </a:pPr>
            <a:r>
              <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sym typeface="+mn-ea"/>
              </a:rPr>
              <a:t>3. Quan sát hình 3.3 em thấy Người tinh khôn khác Người tối cổ ở những điểm nào?</a:t>
            </a:r>
            <a:endParaRPr lang="en-US" sz="2800">
              <a:gradFill>
                <a:gsLst>
                  <a:gs pos="0">
                    <a:srgbClr val="E30000"/>
                  </a:gs>
                  <a:gs pos="100000">
                    <a:srgbClr val="760303"/>
                  </a:gs>
                </a:gsLst>
                <a:lin scaled="0"/>
              </a:gra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379720" y="144145"/>
            <a:ext cx="855345" cy="838200"/>
          </a:xfrm>
          <a:prstGeom prst="rect">
            <a:avLst/>
          </a:prstGeom>
        </p:spPr>
      </p:pic>
      <p:pic>
        <p:nvPicPr>
          <p:cNvPr id="2" name="Picture 1"/>
          <p:cNvPicPr>
            <a:picLocks noChangeAspect="1"/>
          </p:cNvPicPr>
          <p:nvPr/>
        </p:nvPicPr>
        <p:blipFill>
          <a:blip r:embed="rId4"/>
          <a:stretch>
            <a:fillRect/>
          </a:stretch>
        </p:blipFill>
        <p:spPr>
          <a:xfrm>
            <a:off x="5568950" y="1490345"/>
            <a:ext cx="6505575" cy="5067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4: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8&quot;/&gt;&lt;property id=&quot;20307&quot; value=&quot;259&quot;/&gt;&lt;/object&gt;&lt;object type=&quot;3&quot; unique_id=&quot;10008&quot;&gt;&lt;property id=&quot;20148&quot; value=&quot;5&quot;/&gt;&lt;property id=&quot;20300&quot; value=&quot;Slide 9&quot;/&gt;&lt;property id=&quot;20307&quot; value=&quot;260&quot;/&gt;&lt;/object&gt;&lt;object type=&quot;3&quot; unique_id=&quot;10009&quot;&gt;&lt;property id=&quot;20148&quot; value=&quot;5&quot;/&gt;&lt;property id=&quot;20300&quot; value=&quot;Slide 10&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1&quot;/&gt;&lt;property id=&quot;20307&quot; value=&quot;265&quot;/&gt;&lt;/object&gt;&lt;object type=&quot;3&quot; unique_id=&quot;10141&quot;&gt;&lt;property id=&quot;20148&quot; value=&quot;5&quot;/&gt;&lt;property id=&quot;20300&quot; value=&quot;Slide 12&quot;/&gt;&lt;property id=&quot;20307&quot; value=&quot;266&quot;/&gt;&lt;/object&gt;&lt;object type=&quot;3&quot; unique_id=&quot;10142&quot;&gt;&lt;property id=&quot;20148&quot; value=&quot;5&quot;/&gt;&lt;property id=&quot;20300&quot; value=&quot;Slide 13&quot;/&gt;&lt;property id=&quot;20307&quot; value=&quot;267&quot;/&gt;&lt;/object&gt;&lt;object type=&quot;3&quot; unique_id=&quot;10143&quot;&gt;&lt;property id=&quot;20148&quot; value=&quot;5&quot;/&gt;&lt;property id=&quot;20300&quot; value=&quot;Slide 16&quot;/&gt;&lt;property id=&quot;20307&quot; value=&quot;268&quot;/&gt;&lt;/object&gt;&lt;object type=&quot;3&quot; unique_id=&quot;10144&quot;&gt;&lt;property id=&quot;20148&quot; value=&quot;5&quot;/&gt;&lt;property id=&quot;20300&quot; value=&quot;Slide 17&quot;/&gt;&lt;property id=&quot;20307&quot; value=&quot;269&quot;/&gt;&lt;/object&gt;&lt;object type=&quot;3&quot; unique_id=&quot;10385&quot;&gt;&lt;property id=&quot;20148&quot; value=&quot;5&quot;/&gt;&lt;property id=&quot;20300&quot; value=&quot;Slide 7&quot;/&gt;&lt;property id=&quot;20307&quot; value=&quot;270&quot;/&gt;&lt;/object&gt;&lt;object type=&quot;3&quot; unique_id=&quot;10539&quot;&gt;&lt;property id=&quot;20148&quot; value=&quot;5&quot;/&gt;&lt;property id=&quot;20300&quot; value=&quot;Slide 14&quot;/&gt;&lt;property id=&quot;20307&quot; value=&quot;271&quot;/&gt;&lt;/object&gt;&lt;object type=&quot;3&quot; unique_id=&quot;10540&quot;&gt;&lt;property id=&quot;20148&quot; value=&quot;5&quot;/&gt;&lt;property id=&quot;20300&quot; value=&quot;Slide 15&quot;/&gt;&lt;property id=&quot;20307&quot; value=&quot;272&quot;/&gt;&lt;/object&gt;&lt;/object&gt;&lt;/object&gt;&lt;/database&gt;"/>
  <p:tag name="SECTOMILLISECCONVERTED" val="1"/>
</p:tagLst>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1331</Words>
  <Application>Microsoft Office PowerPoint</Application>
  <PresentationFormat>Widescreen</PresentationFormat>
  <Paragraphs>181</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Lives</cp:lastModifiedBy>
  <cp:revision>163</cp:revision>
  <dcterms:created xsi:type="dcterms:W3CDTF">2021-07-25T09:08:00Z</dcterms:created>
  <dcterms:modified xsi:type="dcterms:W3CDTF">2024-09-24T02:54:57Z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FFA01D0554074FE89FB92DC8C24CB904</vt:lpwstr>
  </property>
  <property fmtid="{D5CDD505-2E9C-101B-9397-08002B2CF9AE}" pid="3" name="KSOProductBuildVer">
    <vt:lpwstr>1033-11.2.0.10323</vt:lpwstr>
  </property>
</Properties>
</file>