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5" r:id="rId10"/>
    <p:sldId id="269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5021-99C3-ED4D-BB81-D7DC55320339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D2E2-9EE4-6644-BBBC-F518F0CFDF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02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4D2E2-9EE4-6644-BBBC-F518F0CFDFD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7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4D2E2-9EE4-6644-BBBC-F518F0CFDFDB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58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err="1"/>
              <a:t>Sự</a:t>
            </a:r>
            <a:r>
              <a:rPr lang="vi-VN"/>
              <a:t> </a:t>
            </a:r>
            <a:r>
              <a:rPr lang="vi-VN" err="1"/>
              <a:t>xuất</a:t>
            </a:r>
            <a:r>
              <a:rPr lang="vi-VN"/>
              <a:t> </a:t>
            </a:r>
            <a:r>
              <a:rPr lang="vi-VN" err="1"/>
              <a:t>hiện</a:t>
            </a:r>
            <a:r>
              <a:rPr lang="vi-VN"/>
              <a:t> </a:t>
            </a:r>
            <a:r>
              <a:rPr lang="vi-VN" err="1"/>
              <a:t>và</a:t>
            </a:r>
            <a:r>
              <a:rPr lang="vi-VN"/>
              <a:t> vai </a:t>
            </a:r>
            <a:r>
              <a:rPr lang="vi-VN" err="1"/>
              <a:t>trò</a:t>
            </a:r>
            <a:r>
              <a:rPr lang="vi-VN"/>
              <a:t> </a:t>
            </a:r>
            <a:r>
              <a:rPr lang="vi-VN" err="1"/>
              <a:t>của</a:t>
            </a:r>
            <a:r>
              <a:rPr lang="vi-VN"/>
              <a:t> </a:t>
            </a:r>
            <a:r>
              <a:rPr lang="vi-VN" err="1"/>
              <a:t>thành</a:t>
            </a:r>
            <a:r>
              <a:rPr lang="vi-VN"/>
              <a:t> </a:t>
            </a:r>
            <a:r>
              <a:rPr lang="vi-VN" err="1"/>
              <a:t>thị</a:t>
            </a:r>
            <a:r>
              <a:rPr lang="vi-VN"/>
              <a:t> trung </a:t>
            </a:r>
            <a:r>
              <a:rPr lang="vi-VN" err="1"/>
              <a:t>đại</a:t>
            </a:r>
            <a:r>
              <a:rPr lang="vi-VN"/>
              <a:t>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4D2E2-9EE4-6644-BBBC-F518F0CFDFD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13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BBB419-61AE-73F6-0E43-BBFD0E8B1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009401D-2A23-ECFA-3254-4D0C1C930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EF3BB1-891C-1E5C-F4B3-36873288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92C0AE-563B-9E21-0463-72AFACDD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F09C0B-501D-8648-254D-ADA3A519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468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A49912-11F3-C9F2-76C0-4849377E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93E17CE-C6F8-841D-31C8-BBB059672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BFE22E7-0B4E-416D-F2C9-07C0434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FC92A7-A435-03E4-2DD3-409C555E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7A6F90-1D07-EDA6-B0F3-740ED0FE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272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F494966-7374-419B-E1BC-3FBB778E6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2113ABB-D0B3-092A-1D5E-9108BC04D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E81EB2-A003-E3C1-7A8B-42708A61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88A574-0A8E-6911-14B8-7D8720F3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499183-9525-2574-C1F9-1F554DD2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2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64D4D-FDB7-A5FF-D85E-28FDAC86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051695-DE4B-8A99-AC41-C0754F22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B2D89D-2C81-D2D6-4FC4-46838175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833ED86-A4A5-D917-60B8-DBB55C5C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4027DA-39D9-9968-3D5D-CD28DA1F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913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448399-0C32-2D9B-64AA-91076D01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6A88B6-81B0-8E01-4E56-8101CA1C9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CE31B32-B6D3-ECB1-80D7-93592989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A61CBB-0DD9-F7EF-736D-5B18B8BB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1F4954-F4F9-09DE-2FAB-4EB64B73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2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3E9AFA-1EDB-6D62-5FA8-9AB9A6CF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DB044B-19E7-41BE-2698-2DD153C1A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F834CCC-C9A6-3713-AFAE-B74BF52FB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389C73-A9B0-37BF-CA44-3FCEC8C5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106CC77-B898-CD4A-E302-0ACAEB4D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87B231-4ABC-E7F5-72DE-FB78870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31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1DECE7-A39D-2F07-7B18-E6472475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D61DC22-CFF6-23CB-DD03-4EAA8B202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3512ADB-70F8-FD50-5319-CEDF38740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D9164D1-38B1-9BC8-AA4F-4E196A2AA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EF89136-9758-1AA8-0BEA-B711F30AC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33CFC1-DA44-FCA2-A086-D0944DD1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D4F7AC2-0E72-1CE4-9C9E-C9024AE8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3140192-B45A-5F2B-2F24-633B5879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09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2DD85D-D540-B181-9420-9B75309B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3C7443D-0C28-8C4C-E08A-0875933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3D51E8B-6B1F-232E-DEA1-AE5C6FD4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2BB94D4-1221-AD57-F556-43EA0F94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83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4F36034-A781-CB45-7D0E-114D23A8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256AF53-B492-7D95-84D5-45FDBD8E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AFC786F-82C1-97F2-0E85-ECA4CE55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91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AA16EC-806A-1507-68E1-55F91829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DF23BD8-46F0-1672-8BDD-D27C052AA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FAEDB5F-C607-0658-AB5E-7BF6449C6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A6A79B-A279-6571-CED8-7F7E7D61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97B7011-34B9-2AE9-9D61-6D2DCDD6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F2ADCE-FFF6-9721-B6B9-4FA529CC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4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EBF43E-7C52-FB6B-8D9A-38F39BFC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D0B7FBA-0C9B-7698-FB7D-87F36F49E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8D936B2-A8F5-DB6E-62A9-9FC1F85EE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F7F1EF-69F4-2D41-CE83-81A69EBF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433370-CD3C-268D-54FC-B84A7736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E614117-A008-7A09-E503-3B0B808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71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7881F8E-DF7C-2D0F-E1CC-63B24709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C14E2E-2401-8F61-387B-4F9F7914E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7FC08DF-298E-0430-2FF0-45DD0F1D1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1055-BF13-224C-BEA6-7143E8A0F1B2}" type="datetimeFigureOut">
              <a:rPr lang="vi-VN"/>
              <a:t>24/06/2023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A83E50-EBF0-7CBD-05C8-2A01A0D64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F7EC3D-3EF0-1B3B-F9D5-1087A62B2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3D0E-4BA1-1449-A3FE-E6966D7B6AA3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E817EBB-41FA-BD2C-1CC3-56835BBE1D3D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227B49C-09BA-2C93-934C-B8C8CFC3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D6C60AE9-0456-8AA4-EE7B-699EB4D8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1" y="2371725"/>
            <a:ext cx="10414397" cy="1503759"/>
          </a:xfrm>
        </p:spPr>
        <p:txBody>
          <a:bodyPr>
            <a:noAutofit/>
          </a:bodyPr>
          <a:lstStyle/>
          <a:p>
            <a:r>
              <a:rPr lang="vi-VN" sz="6000" b="1">
                <a:solidFill>
                  <a:srgbClr val="002060"/>
                </a:solidFill>
                <a:latin typeface="+mn-lt"/>
              </a:rPr>
              <a:t>CHÀO MỪNG CÁC EM ĐẾN VỚI TIẾT HỌC HÔM NAY </a:t>
            </a:r>
          </a:p>
        </p:txBody>
      </p:sp>
    </p:spTree>
    <p:extLst>
      <p:ext uri="{BB962C8B-B14F-4D97-AF65-F5344CB8AC3E}">
        <p14:creationId xmlns:p14="http://schemas.microsoft.com/office/powerpoint/2010/main" val="19975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0FD255AD-54C8-85CA-3C33-7021AC2B28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87250" cy="119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</a:rPr>
              <a:t>2. </a:t>
            </a:r>
            <a:r>
              <a:rPr lang="vi-VN" sz="4000" err="1">
                <a:solidFill>
                  <a:srgbClr val="FF0000"/>
                </a:solidFill>
              </a:rPr>
              <a:t>Lãnh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địa</a:t>
            </a:r>
            <a:r>
              <a:rPr lang="vi-VN" sz="4000">
                <a:solidFill>
                  <a:srgbClr val="FF0000"/>
                </a:solidFill>
              </a:rPr>
              <a:t> phong </a:t>
            </a:r>
            <a:r>
              <a:rPr lang="vi-VN" sz="4000" err="1">
                <a:solidFill>
                  <a:srgbClr val="FF0000"/>
                </a:solidFill>
              </a:rPr>
              <a:t>kiến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và</a:t>
            </a:r>
            <a:r>
              <a:rPr lang="vi-VN" sz="4000">
                <a:solidFill>
                  <a:srgbClr val="FF0000"/>
                </a:solidFill>
              </a:rPr>
              <a:t> quan </a:t>
            </a:r>
            <a:r>
              <a:rPr lang="vi-VN" sz="4000" err="1">
                <a:solidFill>
                  <a:srgbClr val="FF0000"/>
                </a:solidFill>
              </a:rPr>
              <a:t>hệ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xã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hội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của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chế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độ</a:t>
            </a:r>
            <a:r>
              <a:rPr lang="vi-VN" sz="4000">
                <a:solidFill>
                  <a:srgbClr val="FF0000"/>
                </a:solidFill>
              </a:rPr>
              <a:t> phong </a:t>
            </a:r>
            <a:r>
              <a:rPr lang="vi-VN" sz="4000" err="1">
                <a:solidFill>
                  <a:srgbClr val="FF0000"/>
                </a:solidFill>
              </a:rPr>
              <a:t>kiến</a:t>
            </a:r>
            <a:r>
              <a:rPr lang="vi-VN" sz="4000">
                <a:solidFill>
                  <a:srgbClr val="FF0000"/>
                </a:solidFill>
              </a:rPr>
              <a:t> ở Tây Âu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9650553-A04E-0D9C-7432-B24E5EBD7F01}"/>
              </a:ext>
            </a:extLst>
          </p:cNvPr>
          <p:cNvSpPr/>
          <p:nvPr/>
        </p:nvSpPr>
        <p:spPr>
          <a:xfrm>
            <a:off x="3464420" y="1196578"/>
            <a:ext cx="5263159" cy="85189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err="1">
                <a:solidFill>
                  <a:schemeClr val="bg1"/>
                </a:solidFill>
              </a:rPr>
              <a:t>Lãnh</a:t>
            </a:r>
            <a:r>
              <a:rPr lang="vi-VN" sz="4000">
                <a:solidFill>
                  <a:schemeClr val="bg1"/>
                </a:solidFill>
              </a:rPr>
              <a:t> </a:t>
            </a:r>
            <a:r>
              <a:rPr lang="vi-VN" sz="4000" err="1">
                <a:solidFill>
                  <a:schemeClr val="bg1"/>
                </a:solidFill>
              </a:rPr>
              <a:t>địa</a:t>
            </a:r>
            <a:r>
              <a:rPr lang="vi-VN" sz="4000">
                <a:solidFill>
                  <a:schemeClr val="bg1"/>
                </a:solidFill>
              </a:rPr>
              <a:t> phong </a:t>
            </a:r>
            <a:r>
              <a:rPr lang="vi-VN" sz="4000" err="1">
                <a:solidFill>
                  <a:schemeClr val="bg1"/>
                </a:solidFill>
              </a:rPr>
              <a:t>kiến</a:t>
            </a:r>
            <a:r>
              <a:rPr lang="vi-VN" sz="40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0" name="Đường kết nối Mũi tên Thẳng 9">
            <a:extLst>
              <a:ext uri="{FF2B5EF4-FFF2-40B4-BE49-F238E27FC236}">
                <a16:creationId xmlns:a16="http://schemas.microsoft.com/office/drawing/2014/main" id="{63D326E0-9579-04B5-7432-785F1A3C225F}"/>
              </a:ext>
            </a:extLst>
          </p:cNvPr>
          <p:cNvCxnSpPr>
            <a:cxnSpLocks/>
          </p:cNvCxnSpPr>
          <p:nvPr/>
        </p:nvCxnSpPr>
        <p:spPr>
          <a:xfrm>
            <a:off x="6095999" y="2048470"/>
            <a:ext cx="0" cy="925116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ấu ngoặc vuông Trái 16">
            <a:extLst>
              <a:ext uri="{FF2B5EF4-FFF2-40B4-BE49-F238E27FC236}">
                <a16:creationId xmlns:a16="http://schemas.microsoft.com/office/drawing/2014/main" id="{9E3B307C-24C1-7D02-A734-3FC5ABD758FE}"/>
              </a:ext>
            </a:extLst>
          </p:cNvPr>
          <p:cNvSpPr/>
          <p:nvPr/>
        </p:nvSpPr>
        <p:spPr>
          <a:xfrm rot="5400000">
            <a:off x="5967711" y="-2163661"/>
            <a:ext cx="601861" cy="10215566"/>
          </a:xfrm>
          <a:prstGeom prst="leftBracket">
            <a:avLst>
              <a:gd name="adj" fmla="val 16857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87004762-0BCE-DA6C-524B-0CD722BB044E}"/>
              </a:ext>
            </a:extLst>
          </p:cNvPr>
          <p:cNvSpPr/>
          <p:nvPr/>
        </p:nvSpPr>
        <p:spPr>
          <a:xfrm>
            <a:off x="5182197" y="2184897"/>
            <a:ext cx="1879998" cy="601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Kinh </a:t>
            </a:r>
            <a:r>
              <a:rPr lang="vi-VN" sz="2800" err="1"/>
              <a:t>tế</a:t>
            </a:r>
            <a:endParaRPr lang="vi-VN" sz="2800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B07B9BD4-76AD-8B35-B2FD-4E9A2D7860FA}"/>
              </a:ext>
            </a:extLst>
          </p:cNvPr>
          <p:cNvSpPr/>
          <p:nvPr/>
        </p:nvSpPr>
        <p:spPr>
          <a:xfrm rot="10800000" flipV="1">
            <a:off x="219810" y="2184897"/>
            <a:ext cx="2655448" cy="62349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err="1"/>
              <a:t>Khái</a:t>
            </a:r>
            <a:r>
              <a:rPr lang="vi-VN" sz="2800"/>
              <a:t> </a:t>
            </a:r>
            <a:r>
              <a:rPr lang="vi-VN" sz="2800" err="1"/>
              <a:t>niệm</a:t>
            </a:r>
            <a:r>
              <a:rPr lang="vi-VN" sz="2800"/>
              <a:t> 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DFECB3FA-6362-A49E-9D89-B91EC8CC7BB4}"/>
              </a:ext>
            </a:extLst>
          </p:cNvPr>
          <p:cNvSpPr/>
          <p:nvPr/>
        </p:nvSpPr>
        <p:spPr>
          <a:xfrm flipH="1">
            <a:off x="9753898" y="2184898"/>
            <a:ext cx="1765987" cy="62349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err="1"/>
              <a:t>Xã</a:t>
            </a:r>
            <a:r>
              <a:rPr lang="vi-VN" sz="2800"/>
              <a:t> </a:t>
            </a:r>
            <a:r>
              <a:rPr lang="vi-VN" sz="2800" err="1"/>
              <a:t>hội</a:t>
            </a:r>
            <a:r>
              <a:rPr lang="vi-VN" sz="2800"/>
              <a:t> 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BCE1C11B-7361-460F-BF43-495200FA7DF3}"/>
              </a:ext>
            </a:extLst>
          </p:cNvPr>
          <p:cNvSpPr/>
          <p:nvPr/>
        </p:nvSpPr>
        <p:spPr>
          <a:xfrm>
            <a:off x="0" y="2808389"/>
            <a:ext cx="3303686" cy="404961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08438974-B6A2-3FF3-E5EE-E66B0CF5222C}"/>
              </a:ext>
            </a:extLst>
          </p:cNvPr>
          <p:cNvSpPr/>
          <p:nvPr/>
        </p:nvSpPr>
        <p:spPr>
          <a:xfrm>
            <a:off x="4491782" y="2808388"/>
            <a:ext cx="3303686" cy="404961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30490FBD-7A40-C598-CAA8-A0193D327315}"/>
              </a:ext>
            </a:extLst>
          </p:cNvPr>
          <p:cNvSpPr/>
          <p:nvPr/>
        </p:nvSpPr>
        <p:spPr>
          <a:xfrm>
            <a:off x="8983564" y="2808387"/>
            <a:ext cx="3303686" cy="404961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Hình ảnh 4">
            <a:extLst>
              <a:ext uri="{FF2B5EF4-FFF2-40B4-BE49-F238E27FC236}">
                <a16:creationId xmlns:a16="http://schemas.microsoft.com/office/drawing/2014/main" id="{EB2BE60D-A864-FBFE-F862-CA07F0C3F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26563" r="48985" b="22656"/>
          <a:stretch/>
        </p:blipFill>
        <p:spPr>
          <a:xfrm>
            <a:off x="142726" y="4856864"/>
            <a:ext cx="3018234" cy="1686406"/>
          </a:xfrm>
          <a:prstGeom prst="rect">
            <a:avLst/>
          </a:prstGeom>
        </p:spPr>
      </p:pic>
      <p:pic>
        <p:nvPicPr>
          <p:cNvPr id="37" name="Hình ảnh 5">
            <a:extLst>
              <a:ext uri="{FF2B5EF4-FFF2-40B4-BE49-F238E27FC236}">
                <a16:creationId xmlns:a16="http://schemas.microsoft.com/office/drawing/2014/main" id="{2FDC347A-1DB3-DC17-02D5-1BA406762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20312" r="48217" b="6510"/>
          <a:stretch/>
        </p:blipFill>
        <p:spPr>
          <a:xfrm>
            <a:off x="8983564" y="5119007"/>
            <a:ext cx="3303686" cy="1534822"/>
          </a:xfrm>
          <a:prstGeom prst="rect">
            <a:avLst/>
          </a:prstGeom>
        </p:spPr>
      </p:pic>
      <p:pic>
        <p:nvPicPr>
          <p:cNvPr id="2" name="Hình ảnh 2">
            <a:extLst>
              <a:ext uri="{FF2B5EF4-FFF2-40B4-BE49-F238E27FC236}">
                <a16:creationId xmlns:a16="http://schemas.microsoft.com/office/drawing/2014/main" id="{B27DD49D-A2F2-13C1-5A86-6F95567C3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04" y="4944764"/>
            <a:ext cx="3307252" cy="159850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9F89979-A5D9-A368-8C4B-34849C6766FF}"/>
              </a:ext>
            </a:extLst>
          </p:cNvPr>
          <p:cNvSpPr txBox="1"/>
          <p:nvPr/>
        </p:nvSpPr>
        <p:spPr>
          <a:xfrm>
            <a:off x="91532" y="3004438"/>
            <a:ext cx="312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err="1">
                <a:solidFill>
                  <a:schemeClr val="bg1"/>
                </a:solidFill>
              </a:rPr>
              <a:t>Lãnh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địa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là</a:t>
            </a:r>
            <a:r>
              <a:rPr lang="vi-VN" sz="2400">
                <a:solidFill>
                  <a:schemeClr val="bg1"/>
                </a:solidFill>
              </a:rPr>
              <a:t> 1 khu </a:t>
            </a:r>
            <a:r>
              <a:rPr lang="vi-VN" sz="2400" err="1">
                <a:solidFill>
                  <a:schemeClr val="bg1"/>
                </a:solidFill>
              </a:rPr>
              <a:t>đất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rộng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lớn</a:t>
            </a:r>
            <a:r>
              <a:rPr lang="vi-VN" sz="2400">
                <a:solidFill>
                  <a:schemeClr val="bg1"/>
                </a:solidFill>
              </a:rPr>
              <a:t> bao </a:t>
            </a:r>
            <a:r>
              <a:rPr lang="vi-VN" sz="2400" err="1">
                <a:solidFill>
                  <a:schemeClr val="bg1"/>
                </a:solidFill>
              </a:rPr>
              <a:t>gồm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đất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của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lãnh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chúa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và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đất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khẩu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phần</a:t>
            </a:r>
            <a:r>
              <a:rPr lang="vi-VN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E4032F-4A35-FE9B-97A4-4D5343733232}"/>
              </a:ext>
            </a:extLst>
          </p:cNvPr>
          <p:cNvSpPr txBox="1"/>
          <p:nvPr/>
        </p:nvSpPr>
        <p:spPr>
          <a:xfrm>
            <a:off x="4563617" y="2875708"/>
            <a:ext cx="3410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err="1">
                <a:solidFill>
                  <a:schemeClr val="bg1"/>
                </a:solidFill>
              </a:rPr>
              <a:t>Đặc</a:t>
            </a:r>
            <a:r>
              <a:rPr lang="vi-VN" sz="3600">
                <a:solidFill>
                  <a:schemeClr val="bg1"/>
                </a:solidFill>
              </a:rPr>
              <a:t> </a:t>
            </a:r>
            <a:r>
              <a:rPr lang="vi-VN" sz="3600" err="1">
                <a:solidFill>
                  <a:schemeClr val="bg1"/>
                </a:solidFill>
              </a:rPr>
              <a:t>điểm</a:t>
            </a:r>
            <a:r>
              <a:rPr lang="vi-VN" sz="3600">
                <a:solidFill>
                  <a:schemeClr val="bg1"/>
                </a:solidFill>
              </a:rPr>
              <a:t> kinh </a:t>
            </a:r>
            <a:r>
              <a:rPr lang="vi-VN" sz="3600" err="1">
                <a:solidFill>
                  <a:schemeClr val="bg1"/>
                </a:solidFill>
              </a:rPr>
              <a:t>tế</a:t>
            </a:r>
            <a:r>
              <a:rPr lang="vi-VN" sz="3600">
                <a:solidFill>
                  <a:schemeClr val="bg1"/>
                </a:solidFill>
              </a:rPr>
              <a:t>: </a:t>
            </a:r>
            <a:r>
              <a:rPr lang="vi-VN" sz="3600" err="1">
                <a:solidFill>
                  <a:schemeClr val="bg1"/>
                </a:solidFill>
              </a:rPr>
              <a:t>Tự</a:t>
            </a:r>
            <a:r>
              <a:rPr lang="vi-VN" sz="3600">
                <a:solidFill>
                  <a:schemeClr val="bg1"/>
                </a:solidFill>
              </a:rPr>
              <a:t> cung </a:t>
            </a:r>
            <a:r>
              <a:rPr lang="vi-VN" sz="3600" err="1">
                <a:solidFill>
                  <a:schemeClr val="bg1"/>
                </a:solidFill>
              </a:rPr>
              <a:t>tự</a:t>
            </a:r>
            <a:r>
              <a:rPr lang="vi-VN" sz="3600">
                <a:solidFill>
                  <a:schemeClr val="bg1"/>
                </a:solidFill>
              </a:rPr>
              <a:t> </a:t>
            </a:r>
            <a:r>
              <a:rPr lang="vi-VN" sz="3600" err="1">
                <a:solidFill>
                  <a:schemeClr val="bg1"/>
                </a:solidFill>
              </a:rPr>
              <a:t>cấp</a:t>
            </a:r>
            <a:r>
              <a:rPr lang="vi-VN" sz="36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AEC684E-EE71-5C33-A62B-739CB988B157}"/>
              </a:ext>
            </a:extLst>
          </p:cNvPr>
          <p:cNvSpPr txBox="1"/>
          <p:nvPr/>
        </p:nvSpPr>
        <p:spPr>
          <a:xfrm>
            <a:off x="9132385" y="2808386"/>
            <a:ext cx="3055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err="1">
                <a:solidFill>
                  <a:schemeClr val="bg1"/>
                </a:solidFill>
              </a:rPr>
              <a:t>Đời</a:t>
            </a:r>
            <a:r>
              <a:rPr lang="vi-VN" sz="2800">
                <a:solidFill>
                  <a:schemeClr val="bg1"/>
                </a:solidFill>
              </a:rPr>
              <a:t> </a:t>
            </a:r>
            <a:r>
              <a:rPr lang="vi-VN" sz="2800" err="1">
                <a:solidFill>
                  <a:schemeClr val="bg1"/>
                </a:solidFill>
              </a:rPr>
              <a:t>sống</a:t>
            </a:r>
            <a:r>
              <a:rPr lang="vi-VN" sz="2800">
                <a:solidFill>
                  <a:schemeClr val="bg1"/>
                </a:solidFill>
              </a:rPr>
              <a:t> trong </a:t>
            </a:r>
            <a:r>
              <a:rPr lang="vi-VN" sz="2800" err="1">
                <a:solidFill>
                  <a:schemeClr val="bg1"/>
                </a:solidFill>
              </a:rPr>
              <a:t>lãnh</a:t>
            </a:r>
            <a:r>
              <a:rPr lang="vi-VN" sz="2800">
                <a:solidFill>
                  <a:schemeClr val="bg1"/>
                </a:solidFill>
              </a:rPr>
              <a:t> </a:t>
            </a:r>
            <a:r>
              <a:rPr lang="vi-VN" sz="2800" err="1">
                <a:solidFill>
                  <a:schemeClr val="bg1"/>
                </a:solidFill>
              </a:rPr>
              <a:t>địa</a:t>
            </a:r>
            <a:r>
              <a:rPr lang="vi-VN" sz="2800">
                <a:solidFill>
                  <a:schemeClr val="bg1"/>
                </a:solidFill>
              </a:rPr>
              <a:t>: </a:t>
            </a:r>
            <a:r>
              <a:rPr lang="vi-VN" sz="2800" err="1">
                <a:solidFill>
                  <a:schemeClr val="bg1"/>
                </a:solidFill>
              </a:rPr>
              <a:t>lãnh</a:t>
            </a:r>
            <a:r>
              <a:rPr lang="vi-VN" sz="2800">
                <a:solidFill>
                  <a:schemeClr val="bg1"/>
                </a:solidFill>
              </a:rPr>
              <a:t> </a:t>
            </a:r>
            <a:r>
              <a:rPr lang="vi-VN" sz="2800" err="1">
                <a:solidFill>
                  <a:schemeClr val="bg1"/>
                </a:solidFill>
              </a:rPr>
              <a:t>chúa</a:t>
            </a:r>
            <a:r>
              <a:rPr lang="vi-VN" sz="2800">
                <a:solidFill>
                  <a:schemeClr val="bg1"/>
                </a:solidFill>
              </a:rPr>
              <a:t> sa hoa, </a:t>
            </a:r>
            <a:r>
              <a:rPr lang="vi-VN" sz="2800" err="1">
                <a:solidFill>
                  <a:schemeClr val="bg1"/>
                </a:solidFill>
              </a:rPr>
              <a:t>đầy</a:t>
            </a:r>
            <a:r>
              <a:rPr lang="vi-VN" sz="2800">
                <a:solidFill>
                  <a:schemeClr val="bg1"/>
                </a:solidFill>
              </a:rPr>
              <a:t> </a:t>
            </a:r>
            <a:r>
              <a:rPr lang="vi-VN" sz="2800" err="1">
                <a:solidFill>
                  <a:schemeClr val="bg1"/>
                </a:solidFill>
              </a:rPr>
              <a:t>đủ</a:t>
            </a:r>
            <a:r>
              <a:rPr lang="vi-VN" sz="2800">
                <a:solidFill>
                  <a:schemeClr val="bg1"/>
                </a:solidFill>
              </a:rPr>
              <a:t>, nông nô </a:t>
            </a:r>
            <a:r>
              <a:rPr lang="vi-VN" sz="2800" err="1">
                <a:solidFill>
                  <a:schemeClr val="bg1"/>
                </a:solidFill>
              </a:rPr>
              <a:t>nghèo</a:t>
            </a:r>
            <a:r>
              <a:rPr lang="vi-VN" sz="2800">
                <a:solidFill>
                  <a:schemeClr val="bg1"/>
                </a:solidFill>
              </a:rPr>
              <a:t> </a:t>
            </a:r>
            <a:r>
              <a:rPr lang="vi-VN" sz="2800" err="1">
                <a:solidFill>
                  <a:schemeClr val="bg1"/>
                </a:solidFill>
              </a:rPr>
              <a:t>khổ</a:t>
            </a:r>
            <a:r>
              <a:rPr lang="vi-VN" sz="28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4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34CA49-4447-67D8-9D16-FD1806B0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0"/>
            <a:ext cx="11502628" cy="785813"/>
          </a:xfrm>
        </p:spPr>
        <p:txBody>
          <a:bodyPr>
            <a:noAutofit/>
          </a:bodyPr>
          <a:lstStyle/>
          <a:p>
            <a:r>
              <a:rPr lang="vi-VN" sz="4000">
                <a:solidFill>
                  <a:srgbClr val="FF0000"/>
                </a:solidFill>
              </a:rPr>
              <a:t>3. </a:t>
            </a:r>
            <a:r>
              <a:rPr lang="vi-VN" sz="4000" err="1">
                <a:solidFill>
                  <a:srgbClr val="FF0000"/>
                </a:solidFill>
              </a:rPr>
              <a:t>Sự</a:t>
            </a:r>
            <a:r>
              <a:rPr lang="vi-VN" sz="4000">
                <a:solidFill>
                  <a:srgbClr val="FF0000"/>
                </a:solidFill>
              </a:rPr>
              <a:t> ra </a:t>
            </a:r>
            <a:r>
              <a:rPr lang="vi-VN" sz="4000" err="1">
                <a:solidFill>
                  <a:srgbClr val="FF0000"/>
                </a:solidFill>
              </a:rPr>
              <a:t>đời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của</a:t>
            </a:r>
            <a:r>
              <a:rPr lang="vi-VN" sz="4000">
                <a:solidFill>
                  <a:srgbClr val="FF0000"/>
                </a:solidFill>
              </a:rPr>
              <a:t> Thiên </a:t>
            </a:r>
            <a:r>
              <a:rPr lang="vi-VN" sz="4000" err="1">
                <a:solidFill>
                  <a:srgbClr val="FF0000"/>
                </a:solidFill>
              </a:rPr>
              <a:t>Chúa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Giáo</a:t>
            </a:r>
            <a:r>
              <a:rPr lang="vi-VN" sz="400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5687A816-9636-6BCB-1F30-F050123DC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653575"/>
              </p:ext>
            </p:extLst>
          </p:nvPr>
        </p:nvGraphicFramePr>
        <p:xfrm>
          <a:off x="338137" y="948998"/>
          <a:ext cx="11002564" cy="2319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0641">
                  <a:extLst>
                    <a:ext uri="{9D8B030D-6E8A-4147-A177-3AD203B41FA5}">
                      <a16:colId xmlns:a16="http://schemas.microsoft.com/office/drawing/2014/main" val="454642609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752704094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2544248905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81020741"/>
                    </a:ext>
                  </a:extLst>
                </a:gridCol>
              </a:tblGrid>
              <a:tr h="2319268">
                <a:tc>
                  <a:txBody>
                    <a:bodyPr/>
                    <a:lstStyle/>
                    <a:p>
                      <a:r>
                        <a:rPr lang="vi-VN" sz="320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  <a:p>
                      <a:endParaRPr lang="vi-VN" sz="2400" b="1">
                        <a:solidFill>
                          <a:schemeClr val="tx1"/>
                        </a:solidFill>
                      </a:endParaRPr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r>
                        <a:rPr lang="vi-VN" sz="3200"/>
                        <a:t>     </a:t>
                      </a:r>
                      <a:r>
                        <a:rPr lang="vi-VN" sz="2800" b="1"/>
                        <a:t>WHEN</a:t>
                      </a:r>
                    </a:p>
                    <a:p>
                      <a:endParaRPr lang="vi-VN" sz="2800" b="1"/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r>
                        <a:rPr lang="vi-VN" sz="3200"/>
                        <a:t>     </a:t>
                      </a:r>
                      <a:r>
                        <a:rPr lang="vi-VN" sz="2800" b="1"/>
                        <a:t>WHAT</a:t>
                      </a:r>
                      <a:r>
                        <a:rPr lang="vi-VN" sz="3200"/>
                        <a:t> </a:t>
                      </a:r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r>
                        <a:rPr lang="vi-VN" sz="3200"/>
                        <a:t>      </a:t>
                      </a:r>
                      <a:r>
                        <a:rPr lang="vi-VN" sz="2800" b="1"/>
                        <a:t>HOW</a:t>
                      </a:r>
                    </a:p>
                  </a:txBody>
                  <a:tcPr marL="69895" marR="69895" marT="34947" marB="34947"/>
                </a:tc>
                <a:extLst>
                  <a:ext uri="{0D108BD9-81ED-4DB2-BD59-A6C34878D82A}">
                    <a16:rowId xmlns:a16="http://schemas.microsoft.com/office/drawing/2014/main" val="3241976076"/>
                  </a:ext>
                </a:extLst>
              </a:tr>
            </a:tbl>
          </a:graphicData>
        </a:graphic>
      </p:graphicFrame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753A5C37-5BF0-34E1-574B-11143853B898}"/>
              </a:ext>
            </a:extLst>
          </p:cNvPr>
          <p:cNvGraphicFramePr/>
          <p:nvPr/>
        </p:nvGraphicFramePr>
        <p:xfrm>
          <a:off x="338137" y="3268266"/>
          <a:ext cx="11002564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0641">
                  <a:extLst>
                    <a:ext uri="{9D8B030D-6E8A-4147-A177-3AD203B41FA5}">
                      <a16:colId xmlns:a16="http://schemas.microsoft.com/office/drawing/2014/main" val="454642609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752704094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2544248905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8102074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L="69895" marR="69895" marT="34947" marB="34947"/>
                </a:tc>
                <a:extLst>
                  <a:ext uri="{0D108BD9-81ED-4DB2-BD59-A6C34878D82A}">
                    <a16:rowId xmlns:a16="http://schemas.microsoft.com/office/drawing/2014/main" val="3241976076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EBA8E1-EEB3-0EC7-FA2C-EE10194FC4FA}"/>
              </a:ext>
            </a:extLst>
          </p:cNvPr>
          <p:cNvSpPr txBox="1"/>
          <p:nvPr/>
        </p:nvSpPr>
        <p:spPr>
          <a:xfrm>
            <a:off x="338137" y="3337252"/>
            <a:ext cx="2831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err="1">
                <a:solidFill>
                  <a:srgbClr val="002060"/>
                </a:solidFill>
              </a:rPr>
              <a:t>Đầu</a:t>
            </a:r>
            <a:r>
              <a:rPr lang="vi-VN" sz="2400">
                <a:solidFill>
                  <a:srgbClr val="002060"/>
                </a:solidFill>
              </a:rPr>
              <a:t> Công Nguyên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A899EA9-EBD1-272E-95FA-B7A9B8728F22}"/>
              </a:ext>
            </a:extLst>
          </p:cNvPr>
          <p:cNvSpPr txBox="1"/>
          <p:nvPr/>
        </p:nvSpPr>
        <p:spPr>
          <a:xfrm>
            <a:off x="5881088" y="3268266"/>
            <a:ext cx="283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err="1">
                <a:solidFill>
                  <a:srgbClr val="002060"/>
                </a:solidFill>
              </a:rPr>
              <a:t>Chúa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Giê</a:t>
            </a:r>
            <a:r>
              <a:rPr lang="vi-VN" sz="2800">
                <a:solidFill>
                  <a:srgbClr val="002060"/>
                </a:solidFill>
              </a:rPr>
              <a:t>-su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71AE98-3CEC-1E50-60E2-88828F5D11CD}"/>
              </a:ext>
            </a:extLst>
          </p:cNvPr>
          <p:cNvSpPr txBox="1"/>
          <p:nvPr/>
        </p:nvSpPr>
        <p:spPr>
          <a:xfrm>
            <a:off x="8572500" y="3268266"/>
            <a:ext cx="2851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>
                <a:solidFill>
                  <a:srgbClr val="002060"/>
                </a:solidFill>
              </a:rPr>
              <a:t>Ban </a:t>
            </a:r>
            <a:r>
              <a:rPr lang="vi-VN" sz="2000" err="1">
                <a:solidFill>
                  <a:srgbClr val="002060"/>
                </a:solidFill>
              </a:rPr>
              <a:t>đầu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đó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là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một</a:t>
            </a:r>
            <a:r>
              <a:rPr lang="vi-VN" sz="2000">
                <a:solidFill>
                  <a:srgbClr val="002060"/>
                </a:solidFill>
              </a:rPr>
              <a:t> tôn </a:t>
            </a:r>
            <a:r>
              <a:rPr lang="vi-VN" sz="2000" err="1">
                <a:solidFill>
                  <a:srgbClr val="002060"/>
                </a:solidFill>
              </a:rPr>
              <a:t>giáo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của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những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người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nghèo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khổ,bị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áp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bức</a:t>
            </a:r>
            <a:r>
              <a:rPr lang="vi-VN" sz="2000">
                <a:solidFill>
                  <a:srgbClr val="002060"/>
                </a:solidFill>
              </a:rPr>
              <a:t>, nhưng sau </a:t>
            </a:r>
            <a:r>
              <a:rPr lang="vi-VN" sz="2000" err="1">
                <a:solidFill>
                  <a:srgbClr val="002060"/>
                </a:solidFill>
              </a:rPr>
              <a:t>trở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thành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một</a:t>
            </a:r>
            <a:r>
              <a:rPr lang="vi-VN" sz="2000">
                <a:solidFill>
                  <a:srgbClr val="002060"/>
                </a:solidFill>
              </a:rPr>
              <a:t> công </a:t>
            </a:r>
            <a:r>
              <a:rPr lang="vi-VN" sz="2000" err="1">
                <a:solidFill>
                  <a:srgbClr val="002060"/>
                </a:solidFill>
              </a:rPr>
              <a:t>cụ</a:t>
            </a:r>
            <a:r>
              <a:rPr lang="vi-VN" sz="2000">
                <a:solidFill>
                  <a:srgbClr val="002060"/>
                </a:solidFill>
              </a:rPr>
              <a:t> cai </a:t>
            </a:r>
            <a:r>
              <a:rPr lang="vi-VN" sz="2000" err="1">
                <a:solidFill>
                  <a:srgbClr val="002060"/>
                </a:solidFill>
              </a:rPr>
              <a:t>trị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về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mặt</a:t>
            </a:r>
            <a:r>
              <a:rPr lang="vi-VN" sz="2000">
                <a:solidFill>
                  <a:srgbClr val="002060"/>
                </a:solidFill>
              </a:rPr>
              <a:t> tinh </a:t>
            </a:r>
            <a:r>
              <a:rPr lang="vi-VN" sz="2000" err="1">
                <a:solidFill>
                  <a:srgbClr val="002060"/>
                </a:solidFill>
              </a:rPr>
              <a:t>thần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của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các</a:t>
            </a:r>
            <a:r>
              <a:rPr lang="vi-VN" sz="2000">
                <a:solidFill>
                  <a:srgbClr val="002060"/>
                </a:solidFill>
              </a:rPr>
              <a:t> giai </a:t>
            </a:r>
            <a:r>
              <a:rPr lang="vi-VN" sz="2000" err="1">
                <a:solidFill>
                  <a:srgbClr val="002060"/>
                </a:solidFill>
              </a:rPr>
              <a:t>cấp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thống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trị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đến</a:t>
            </a:r>
            <a:r>
              <a:rPr lang="vi-VN" sz="2000">
                <a:solidFill>
                  <a:srgbClr val="002060"/>
                </a:solidFill>
              </a:rPr>
              <a:t> TK IV, </a:t>
            </a:r>
            <a:r>
              <a:rPr lang="vi-VN" sz="2000" err="1">
                <a:solidFill>
                  <a:srgbClr val="002060"/>
                </a:solidFill>
              </a:rPr>
              <a:t>được</a:t>
            </a:r>
            <a:r>
              <a:rPr lang="vi-VN" sz="2000">
                <a:solidFill>
                  <a:srgbClr val="002060"/>
                </a:solidFill>
              </a:rPr>
              <a:t> công </a:t>
            </a:r>
            <a:r>
              <a:rPr lang="vi-VN" sz="2000" err="1">
                <a:solidFill>
                  <a:srgbClr val="002060"/>
                </a:solidFill>
              </a:rPr>
              <a:t>nhận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là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quốc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giáo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của</a:t>
            </a:r>
            <a:r>
              <a:rPr lang="vi-VN" sz="2000">
                <a:solidFill>
                  <a:srgbClr val="002060"/>
                </a:solidFill>
              </a:rPr>
              <a:t> vương </a:t>
            </a:r>
            <a:r>
              <a:rPr lang="vi-VN" sz="2000" err="1">
                <a:solidFill>
                  <a:srgbClr val="002060"/>
                </a:solidFill>
              </a:rPr>
              <a:t>quốc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Là</a:t>
            </a:r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err="1">
                <a:solidFill>
                  <a:srgbClr val="002060"/>
                </a:solidFill>
              </a:rPr>
              <a:t>Mã</a:t>
            </a:r>
            <a:endParaRPr lang="vi-VN" sz="2000">
              <a:solidFill>
                <a:srgbClr val="002060"/>
              </a:solidFill>
            </a:endParaRPr>
          </a:p>
        </p:txBody>
      </p:sp>
      <p:pic>
        <p:nvPicPr>
          <p:cNvPr id="12" name="Hình ảnh 6">
            <a:extLst>
              <a:ext uri="{FF2B5EF4-FFF2-40B4-BE49-F238E27FC236}">
                <a16:creationId xmlns:a16="http://schemas.microsoft.com/office/drawing/2014/main" id="{F259F222-BD00-5B56-45FB-9979E403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28776" r="77661" b="58073"/>
          <a:stretch/>
        </p:blipFill>
        <p:spPr>
          <a:xfrm>
            <a:off x="338137" y="1526975"/>
            <a:ext cx="2557363" cy="1127919"/>
          </a:xfrm>
          <a:prstGeom prst="rect">
            <a:avLst/>
          </a:prstGeom>
        </p:spPr>
      </p:pic>
      <p:pic>
        <p:nvPicPr>
          <p:cNvPr id="14" name="Hình ảnh 6">
            <a:extLst>
              <a:ext uri="{FF2B5EF4-FFF2-40B4-BE49-F238E27FC236}">
                <a16:creationId xmlns:a16="http://schemas.microsoft.com/office/drawing/2014/main" id="{99056BF9-6FBE-DC88-0336-6C0D50280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29428" r="56054" b="60026"/>
          <a:stretch/>
        </p:blipFill>
        <p:spPr>
          <a:xfrm>
            <a:off x="3170039" y="1560242"/>
            <a:ext cx="2518172" cy="723305"/>
          </a:xfrm>
          <a:prstGeom prst="rect">
            <a:avLst/>
          </a:prstGeom>
        </p:spPr>
      </p:pic>
      <p:pic>
        <p:nvPicPr>
          <p:cNvPr id="16" name="Hình ảnh 6">
            <a:extLst>
              <a:ext uri="{FF2B5EF4-FFF2-40B4-BE49-F238E27FC236}">
                <a16:creationId xmlns:a16="http://schemas.microsoft.com/office/drawing/2014/main" id="{2B7772E0-A1E5-44B2-8B61-30379A3AA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8" t="29428" r="29777" b="52327"/>
          <a:stretch/>
        </p:blipFill>
        <p:spPr>
          <a:xfrm>
            <a:off x="5881088" y="1534433"/>
            <a:ext cx="2814855" cy="1127919"/>
          </a:xfrm>
          <a:prstGeom prst="rect">
            <a:avLst/>
          </a:prstGeom>
        </p:spPr>
      </p:pic>
      <p:pic>
        <p:nvPicPr>
          <p:cNvPr id="18" name="Hình ảnh 6">
            <a:extLst>
              <a:ext uri="{FF2B5EF4-FFF2-40B4-BE49-F238E27FC236}">
                <a16:creationId xmlns:a16="http://schemas.microsoft.com/office/drawing/2014/main" id="{8F806FFA-832D-7451-CF06-4C4FC94BB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9" t="29167" r="6026" b="54299"/>
          <a:stretch/>
        </p:blipFill>
        <p:spPr>
          <a:xfrm>
            <a:off x="8695943" y="1534433"/>
            <a:ext cx="2768203" cy="1134069"/>
          </a:xfrm>
          <a:prstGeom prst="rect">
            <a:avLst/>
          </a:prstGeom>
        </p:spPr>
      </p:pic>
      <p:pic>
        <p:nvPicPr>
          <p:cNvPr id="20" name="Hình ảnh 6">
            <a:extLst>
              <a:ext uri="{FF2B5EF4-FFF2-40B4-BE49-F238E27FC236}">
                <a16:creationId xmlns:a16="http://schemas.microsoft.com/office/drawing/2014/main" id="{D066A515-DB8D-8032-5AE5-9625DBF6A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58070" r="57222" b="26047"/>
          <a:stretch/>
        </p:blipFill>
        <p:spPr>
          <a:xfrm>
            <a:off x="3253376" y="3481327"/>
            <a:ext cx="2321719" cy="10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74567E8C-AAC7-DB33-36C7-E6449883F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4" t="85115" r="976" b="5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iêu đề 1">
            <a:extLst>
              <a:ext uri="{FF2B5EF4-FFF2-40B4-BE49-F238E27FC236}">
                <a16:creationId xmlns:a16="http://schemas.microsoft.com/office/drawing/2014/main" id="{82296131-8094-50EA-4CAD-213A374AC0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411641" cy="5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</a:rPr>
              <a:t>3. </a:t>
            </a:r>
            <a:r>
              <a:rPr lang="vi-VN" sz="4000" err="1">
                <a:solidFill>
                  <a:srgbClr val="FF0000"/>
                </a:solidFill>
              </a:rPr>
              <a:t>Sự</a:t>
            </a:r>
            <a:r>
              <a:rPr lang="vi-VN" sz="4000">
                <a:solidFill>
                  <a:srgbClr val="FF0000"/>
                </a:solidFill>
              </a:rPr>
              <a:t> ra </a:t>
            </a:r>
            <a:r>
              <a:rPr lang="vi-VN" sz="4000" err="1">
                <a:solidFill>
                  <a:srgbClr val="FF0000"/>
                </a:solidFill>
              </a:rPr>
              <a:t>đời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của</a:t>
            </a:r>
            <a:r>
              <a:rPr lang="vi-VN" sz="4000">
                <a:solidFill>
                  <a:srgbClr val="FF0000"/>
                </a:solidFill>
              </a:rPr>
              <a:t> Thiên </a:t>
            </a:r>
            <a:r>
              <a:rPr lang="vi-VN" sz="4000" err="1">
                <a:solidFill>
                  <a:srgbClr val="FF0000"/>
                </a:solidFill>
              </a:rPr>
              <a:t>Chúa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Giáo</a:t>
            </a:r>
            <a:r>
              <a:rPr lang="vi-VN" sz="40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DF42A122-C8E2-744B-DDE3-A8657FAB3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6624" r="68480" b="47570"/>
          <a:stretch/>
        </p:blipFill>
        <p:spPr>
          <a:xfrm>
            <a:off x="345967" y="1160858"/>
            <a:ext cx="3497072" cy="2500313"/>
          </a:xfrm>
          <a:prstGeom prst="rect">
            <a:avLst/>
          </a:prstGeom>
        </p:spPr>
      </p:pic>
      <p:pic>
        <p:nvPicPr>
          <p:cNvPr id="11" name="Hình ảnh 2">
            <a:extLst>
              <a:ext uri="{FF2B5EF4-FFF2-40B4-BE49-F238E27FC236}">
                <a16:creationId xmlns:a16="http://schemas.microsoft.com/office/drawing/2014/main" id="{7D1CDC5A-041C-AC4E-4D5A-F54A66A3F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58546" r="61065" b="5648"/>
          <a:stretch/>
        </p:blipFill>
        <p:spPr>
          <a:xfrm>
            <a:off x="1091919" y="4088222"/>
            <a:ext cx="3655157" cy="2500313"/>
          </a:xfrm>
          <a:prstGeom prst="rect">
            <a:avLst/>
          </a:prstGeom>
        </p:spPr>
      </p:pic>
      <p:pic>
        <p:nvPicPr>
          <p:cNvPr id="13" name="Hình ảnh 3">
            <a:extLst>
              <a:ext uri="{FF2B5EF4-FFF2-40B4-BE49-F238E27FC236}">
                <a16:creationId xmlns:a16="http://schemas.microsoft.com/office/drawing/2014/main" id="{FB290629-20D5-86EA-9B57-A569A893D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4" t="21484" r="1855" b="11719"/>
          <a:stretch/>
        </p:blipFill>
        <p:spPr>
          <a:xfrm>
            <a:off x="5161358" y="1473398"/>
            <a:ext cx="6804423" cy="45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4446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6C3EF5-6B9C-461C-DC46-B0C41DEC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8F286B8-8128-1529-D92C-1AA424053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4" t="85115" r="976" b="57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id="{4D9F8280-0DDF-4157-9C80-FD16EE8AB30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411641" cy="5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</a:rPr>
              <a:t>4. </a:t>
            </a:r>
            <a:r>
              <a:rPr lang="vi-VN" sz="4000" err="1">
                <a:solidFill>
                  <a:srgbClr val="FF0000"/>
                </a:solidFill>
              </a:rPr>
              <a:t>Sự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xuất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hiện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và</a:t>
            </a:r>
            <a:r>
              <a:rPr lang="vi-VN" sz="4000">
                <a:solidFill>
                  <a:srgbClr val="FF0000"/>
                </a:solidFill>
              </a:rPr>
              <a:t> vai </a:t>
            </a:r>
            <a:r>
              <a:rPr lang="vi-VN" sz="4000" err="1">
                <a:solidFill>
                  <a:srgbClr val="FF0000"/>
                </a:solidFill>
              </a:rPr>
              <a:t>trò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của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thành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thị</a:t>
            </a:r>
            <a:r>
              <a:rPr lang="vi-VN" sz="4000">
                <a:solidFill>
                  <a:srgbClr val="FF0000"/>
                </a:solidFill>
              </a:rPr>
              <a:t> trung </a:t>
            </a:r>
            <a:r>
              <a:rPr lang="vi-VN" sz="4000" err="1">
                <a:solidFill>
                  <a:srgbClr val="FF0000"/>
                </a:solidFill>
              </a:rPr>
              <a:t>đại</a:t>
            </a:r>
            <a:r>
              <a:rPr lang="vi-VN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D232E83A-D818-6CE2-3DAD-3672BB5F0380}"/>
              </a:ext>
            </a:extLst>
          </p:cNvPr>
          <p:cNvSpPr/>
          <p:nvPr/>
        </p:nvSpPr>
        <p:spPr>
          <a:xfrm>
            <a:off x="1139427" y="1141411"/>
            <a:ext cx="9576198" cy="527903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Đường kết nối Mũi tên Thẳng 13">
            <a:extLst>
              <a:ext uri="{FF2B5EF4-FFF2-40B4-BE49-F238E27FC236}">
                <a16:creationId xmlns:a16="http://schemas.microsoft.com/office/drawing/2014/main" id="{85FA4504-9695-7D42-8628-28B7B6A6175E}"/>
              </a:ext>
            </a:extLst>
          </p:cNvPr>
          <p:cNvCxnSpPr>
            <a:cxnSpLocks/>
            <a:stCxn id="13" idx="3"/>
          </p:cNvCxnSpPr>
          <p:nvPr/>
        </p:nvCxnSpPr>
        <p:spPr>
          <a:xfrm flipH="1" flipV="1">
            <a:off x="1139427" y="3780133"/>
            <a:ext cx="9576198" cy="795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ờng kết nối Mũi tên Thẳng 19">
            <a:extLst>
              <a:ext uri="{FF2B5EF4-FFF2-40B4-BE49-F238E27FC236}">
                <a16:creationId xmlns:a16="http://schemas.microsoft.com/office/drawing/2014/main" id="{9D550789-9C46-7A99-6128-CF16D44DEAAD}"/>
              </a:ext>
            </a:extLst>
          </p:cNvPr>
          <p:cNvCxnSpPr>
            <a:cxnSpLocks/>
            <a:stCxn id="13" idx="2"/>
          </p:cNvCxnSpPr>
          <p:nvPr/>
        </p:nvCxnSpPr>
        <p:spPr>
          <a:xfrm flipV="1">
            <a:off x="5927526" y="3780133"/>
            <a:ext cx="0" cy="264031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747D871-4583-58E8-3F33-1E0B7DEFEB86}"/>
              </a:ext>
            </a:extLst>
          </p:cNvPr>
          <p:cNvSpPr txBox="1"/>
          <p:nvPr/>
        </p:nvSpPr>
        <p:spPr>
          <a:xfrm>
            <a:off x="4113014" y="1105913"/>
            <a:ext cx="396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/>
              <a:t>Nguyên nhân ra </a:t>
            </a:r>
            <a:r>
              <a:rPr lang="vi-VN" sz="2800" err="1"/>
              <a:t>đời</a:t>
            </a:r>
            <a:r>
              <a:rPr lang="vi-VN" sz="2800"/>
              <a:t> 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189558C-DF28-7CA6-409B-726501FF19D3}"/>
              </a:ext>
            </a:extLst>
          </p:cNvPr>
          <p:cNvSpPr txBox="1"/>
          <p:nvPr/>
        </p:nvSpPr>
        <p:spPr>
          <a:xfrm>
            <a:off x="1961554" y="3816426"/>
            <a:ext cx="396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err="1"/>
              <a:t>Thành</a:t>
            </a:r>
            <a:r>
              <a:rPr lang="vi-VN" sz="2800"/>
              <a:t> </a:t>
            </a:r>
            <a:r>
              <a:rPr lang="vi-VN" sz="2800" err="1"/>
              <a:t>phần</a:t>
            </a:r>
            <a:r>
              <a:rPr lang="vi-VN" sz="2800"/>
              <a:t> cư dân 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8EB98E69-0B42-7D3E-8137-882636F826D6}"/>
              </a:ext>
            </a:extLst>
          </p:cNvPr>
          <p:cNvSpPr txBox="1"/>
          <p:nvPr/>
        </p:nvSpPr>
        <p:spPr>
          <a:xfrm>
            <a:off x="7571780" y="3751124"/>
            <a:ext cx="396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/>
              <a:t>Vai </a:t>
            </a:r>
            <a:r>
              <a:rPr lang="vi-VN" sz="2800" err="1"/>
              <a:t>trò</a:t>
            </a:r>
            <a:r>
              <a:rPr lang="vi-VN" sz="2800"/>
              <a:t>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45754D-B1D1-DE50-9591-536DD50D8684}"/>
              </a:ext>
            </a:extLst>
          </p:cNvPr>
          <p:cNvSpPr txBox="1"/>
          <p:nvPr/>
        </p:nvSpPr>
        <p:spPr>
          <a:xfrm>
            <a:off x="1139428" y="1515371"/>
            <a:ext cx="9576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dirty="0" err="1">
                <a:solidFill>
                  <a:srgbClr val="002060"/>
                </a:solidFill>
              </a:rPr>
              <a:t>Cuối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thế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kỉ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Xỉ</a:t>
            </a:r>
            <a:r>
              <a:rPr lang="vi-VN" sz="3600" dirty="0">
                <a:solidFill>
                  <a:srgbClr val="002060"/>
                </a:solidFill>
              </a:rPr>
              <a:t>, </a:t>
            </a:r>
            <a:r>
              <a:rPr lang="vi-VN" sz="3600" dirty="0" err="1">
                <a:solidFill>
                  <a:srgbClr val="002060"/>
                </a:solidFill>
              </a:rPr>
              <a:t>sản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xuất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phát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triển</a:t>
            </a:r>
            <a:r>
              <a:rPr lang="vi-VN" sz="3600" dirty="0">
                <a:solidFill>
                  <a:srgbClr val="002060"/>
                </a:solidFill>
              </a:rPr>
              <a:t>, </a:t>
            </a:r>
            <a:r>
              <a:rPr lang="vi-VN" sz="3600" dirty="0" err="1">
                <a:solidFill>
                  <a:srgbClr val="002060"/>
                </a:solidFill>
              </a:rPr>
              <a:t>thợ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thủ</a:t>
            </a:r>
            <a:r>
              <a:rPr lang="vi-VN" sz="3600" dirty="0">
                <a:solidFill>
                  <a:srgbClr val="002060"/>
                </a:solidFill>
              </a:rPr>
              <a:t> công đem </a:t>
            </a:r>
            <a:r>
              <a:rPr lang="vi-VN" sz="3600" dirty="0" err="1">
                <a:solidFill>
                  <a:srgbClr val="002060"/>
                </a:solidFill>
              </a:rPr>
              <a:t>hàng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hoá</a:t>
            </a:r>
            <a:r>
              <a:rPr lang="vi-VN" sz="3600" dirty="0">
                <a:solidFill>
                  <a:srgbClr val="002060"/>
                </a:solidFill>
              </a:rPr>
              <a:t> ra </a:t>
            </a:r>
            <a:r>
              <a:rPr lang="vi-VN" sz="3600" dirty="0" err="1">
                <a:solidFill>
                  <a:srgbClr val="002060"/>
                </a:solidFill>
              </a:rPr>
              <a:t>những</a:t>
            </a:r>
            <a:r>
              <a:rPr lang="vi-VN" sz="3600" dirty="0">
                <a:solidFill>
                  <a:srgbClr val="002060"/>
                </a:solidFill>
              </a:rPr>
              <a:t> nơi </a:t>
            </a:r>
            <a:r>
              <a:rPr lang="vi-VN" sz="3600" dirty="0" err="1">
                <a:solidFill>
                  <a:srgbClr val="002060"/>
                </a:solidFill>
              </a:rPr>
              <a:t>đóng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người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để</a:t>
            </a:r>
            <a:r>
              <a:rPr lang="vi-VN" sz="3600" dirty="0">
                <a:solidFill>
                  <a:srgbClr val="002060"/>
                </a:solidFill>
              </a:rPr>
              <a:t> trao </a:t>
            </a:r>
            <a:r>
              <a:rPr lang="vi-VN" sz="3600" dirty="0" err="1">
                <a:solidFill>
                  <a:srgbClr val="002060"/>
                </a:solidFill>
              </a:rPr>
              <a:t>đổi</a:t>
            </a:r>
            <a:r>
              <a:rPr lang="vi-VN" sz="3600" dirty="0">
                <a:solidFill>
                  <a:srgbClr val="002060"/>
                </a:solidFill>
              </a:rPr>
              <a:t> – </a:t>
            </a:r>
            <a:r>
              <a:rPr lang="vi-VN" sz="3600" dirty="0" err="1">
                <a:solidFill>
                  <a:srgbClr val="002060"/>
                </a:solidFill>
              </a:rPr>
              <a:t>Hình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thành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các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thị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trấn</a:t>
            </a:r>
            <a:r>
              <a:rPr lang="vi-VN" sz="3600" dirty="0">
                <a:solidFill>
                  <a:srgbClr val="002060"/>
                </a:solidFill>
              </a:rPr>
              <a:t> – </a:t>
            </a:r>
            <a:r>
              <a:rPr lang="vi-VN" sz="3600" dirty="0" err="1">
                <a:solidFill>
                  <a:srgbClr val="002060"/>
                </a:solidFill>
              </a:rPr>
              <a:t>Thành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thị</a:t>
            </a:r>
            <a:r>
              <a:rPr lang="vi-VN" sz="3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7EEDECB-010F-61BF-19FA-8F9A78043367}"/>
              </a:ext>
            </a:extLst>
          </p:cNvPr>
          <p:cNvSpPr txBox="1"/>
          <p:nvPr/>
        </p:nvSpPr>
        <p:spPr>
          <a:xfrm>
            <a:off x="6264475" y="4223126"/>
            <a:ext cx="4218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dirty="0" err="1">
                <a:solidFill>
                  <a:srgbClr val="002060"/>
                </a:solidFill>
              </a:rPr>
              <a:t>Giống</a:t>
            </a:r>
            <a:r>
              <a:rPr lang="vi-VN" sz="3600" dirty="0">
                <a:solidFill>
                  <a:srgbClr val="002060"/>
                </a:solidFill>
              </a:rPr>
              <a:t> như nhưng </a:t>
            </a:r>
            <a:r>
              <a:rPr lang="vi-VN" sz="3600" dirty="0" err="1">
                <a:solidFill>
                  <a:srgbClr val="002060"/>
                </a:solidFill>
              </a:rPr>
              <a:t>bằng</a:t>
            </a:r>
            <a:r>
              <a:rPr lang="vi-VN" sz="3600" dirty="0">
                <a:solidFill>
                  <a:srgbClr val="002060"/>
                </a:solidFill>
              </a:rPr>
              <a:t> hoa </a:t>
            </a:r>
            <a:r>
              <a:rPr lang="vi-VN" sz="3600" dirty="0" err="1">
                <a:solidFill>
                  <a:srgbClr val="002060"/>
                </a:solidFill>
              </a:rPr>
              <a:t>rực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rỡ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nhất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của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62C8738-7C81-E81E-27B4-ED92DA6E17AB}"/>
              </a:ext>
            </a:extLst>
          </p:cNvPr>
          <p:cNvSpPr txBox="1"/>
          <p:nvPr/>
        </p:nvSpPr>
        <p:spPr>
          <a:xfrm>
            <a:off x="1325762" y="4429325"/>
            <a:ext cx="47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dirty="0" err="1">
                <a:solidFill>
                  <a:srgbClr val="002060"/>
                </a:solidFill>
              </a:rPr>
              <a:t>Chủ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yếu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là</a:t>
            </a:r>
            <a:r>
              <a:rPr lang="vi-VN" sz="3600" dirty="0">
                <a:solidFill>
                  <a:srgbClr val="002060"/>
                </a:solidFill>
              </a:rPr>
              <a:t> thương nhân </a:t>
            </a:r>
            <a:r>
              <a:rPr lang="vi-VN" sz="3600" dirty="0" err="1">
                <a:solidFill>
                  <a:srgbClr val="002060"/>
                </a:solidFill>
              </a:rPr>
              <a:t>và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thợ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thủ</a:t>
            </a:r>
            <a:r>
              <a:rPr lang="vi-VN" sz="3600" dirty="0">
                <a:solidFill>
                  <a:srgbClr val="002060"/>
                </a:solidFill>
              </a:rPr>
              <a:t> công</a:t>
            </a:r>
          </a:p>
        </p:txBody>
      </p:sp>
    </p:spTree>
    <p:extLst>
      <p:ext uri="{BB962C8B-B14F-4D97-AF65-F5344CB8AC3E}">
        <p14:creationId xmlns:p14="http://schemas.microsoft.com/office/powerpoint/2010/main" val="149530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27D1B4E9-C9B0-9215-F160-53CDC399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94B15D4-850E-FCB6-7B7C-764E83DBE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95" t="32674" r="29765" b="60035"/>
          <a:stretch/>
        </p:blipFill>
        <p:spPr>
          <a:xfrm>
            <a:off x="3848696" y="2277071"/>
            <a:ext cx="5188148" cy="166985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DCA2D9E-9E71-1BE3-3F34-2F01A7EA6C3A}"/>
              </a:ext>
            </a:extLst>
          </p:cNvPr>
          <p:cNvSpPr txBox="1"/>
          <p:nvPr/>
        </p:nvSpPr>
        <p:spPr>
          <a:xfrm>
            <a:off x="4323606" y="2327167"/>
            <a:ext cx="4238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002060"/>
                </a:solidFill>
              </a:rPr>
              <a:t>CHÚC CÁC EM HỌC TỐT </a:t>
            </a:r>
          </a:p>
        </p:txBody>
      </p:sp>
    </p:spTree>
    <p:extLst>
      <p:ext uri="{BB962C8B-B14F-4D97-AF65-F5344CB8AC3E}">
        <p14:creationId xmlns:p14="http://schemas.microsoft.com/office/powerpoint/2010/main" val="303055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05EE4F0A-081C-B4AF-045A-C3D7906A93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 b="851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7BA3E61-C6BC-BEC3-53CA-DCF147F2F209}"/>
              </a:ext>
            </a:extLst>
          </p:cNvPr>
          <p:cNvSpPr txBox="1"/>
          <p:nvPr/>
        </p:nvSpPr>
        <p:spPr>
          <a:xfrm>
            <a:off x="2059184" y="-5225"/>
            <a:ext cx="93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400">
                <a:solidFill>
                  <a:srgbClr val="FF0000"/>
                </a:solidFill>
              </a:rPr>
              <a:t>Đây </a:t>
            </a:r>
            <a:r>
              <a:rPr lang="vi-VN" sz="4400" err="1">
                <a:solidFill>
                  <a:srgbClr val="FF0000"/>
                </a:solidFill>
              </a:rPr>
              <a:t>là</a:t>
            </a:r>
            <a:r>
              <a:rPr lang="vi-VN" sz="4400">
                <a:solidFill>
                  <a:srgbClr val="FF0000"/>
                </a:solidFill>
              </a:rPr>
              <a:t> công </a:t>
            </a:r>
            <a:r>
              <a:rPr lang="vi-VN" sz="4400" err="1">
                <a:solidFill>
                  <a:srgbClr val="FF0000"/>
                </a:solidFill>
              </a:rPr>
              <a:t>trình</a:t>
            </a:r>
            <a:r>
              <a:rPr lang="vi-VN" sz="4400">
                <a:solidFill>
                  <a:srgbClr val="FF0000"/>
                </a:solidFill>
              </a:rPr>
              <a:t> </a:t>
            </a:r>
            <a:r>
              <a:rPr lang="vi-VN" sz="4400" err="1">
                <a:solidFill>
                  <a:srgbClr val="FF0000"/>
                </a:solidFill>
              </a:rPr>
              <a:t>kiến</a:t>
            </a:r>
            <a:r>
              <a:rPr lang="vi-VN" sz="4400">
                <a:solidFill>
                  <a:srgbClr val="FF0000"/>
                </a:solidFill>
              </a:rPr>
              <a:t> </a:t>
            </a:r>
            <a:r>
              <a:rPr lang="vi-VN" sz="4400" err="1">
                <a:solidFill>
                  <a:srgbClr val="FF0000"/>
                </a:solidFill>
              </a:rPr>
              <a:t>trúc</a:t>
            </a:r>
            <a:r>
              <a:rPr lang="vi-VN" sz="4400">
                <a:solidFill>
                  <a:srgbClr val="FF0000"/>
                </a:solidFill>
              </a:rPr>
              <a:t> </a:t>
            </a:r>
            <a:r>
              <a:rPr lang="vi-VN" sz="4400" err="1">
                <a:solidFill>
                  <a:srgbClr val="FF0000"/>
                </a:solidFill>
              </a:rPr>
              <a:t>nào</a:t>
            </a:r>
            <a:r>
              <a:rPr lang="vi-VN" sz="4400">
                <a:solidFill>
                  <a:srgbClr val="FF0000"/>
                </a:solidFill>
              </a:rPr>
              <a:t> ?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359AD26-120A-32EB-6E9B-73A48DCD8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358" y="764216"/>
            <a:ext cx="7025283" cy="49281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3E160C9-1575-AF47-7BFC-DDAAE931DEEE}"/>
              </a:ext>
            </a:extLst>
          </p:cNvPr>
          <p:cNvSpPr txBox="1"/>
          <p:nvPr/>
        </p:nvSpPr>
        <p:spPr>
          <a:xfrm>
            <a:off x="2881015" y="5810287"/>
            <a:ext cx="6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err="1"/>
              <a:t>Đấu</a:t>
            </a:r>
            <a:r>
              <a:rPr lang="vi-VN" sz="3600"/>
              <a:t> </a:t>
            </a:r>
            <a:r>
              <a:rPr lang="vi-VN" sz="3600" err="1"/>
              <a:t>trường</a:t>
            </a:r>
            <a:r>
              <a:rPr lang="vi-VN" sz="3600"/>
              <a:t> La </a:t>
            </a:r>
            <a:r>
              <a:rPr lang="vi-VN" sz="3600" err="1"/>
              <a:t>Mã</a:t>
            </a:r>
            <a:r>
              <a:rPr lang="vi-VN" sz="3600"/>
              <a:t> (Ai </a:t>
            </a:r>
            <a:r>
              <a:rPr lang="vi-VN" sz="3600" err="1"/>
              <a:t>Cập</a:t>
            </a:r>
            <a:r>
              <a:rPr lang="vi-VN" sz="3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912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97B909-644F-2AA1-ECD0-762FBD78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30CFD23-BED7-0AF6-C648-B542A926F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" t="2604" r="3321" b="5324"/>
          <a:stretch/>
        </p:blipFill>
        <p:spPr>
          <a:xfrm>
            <a:off x="0" y="-54533"/>
            <a:ext cx="12192000" cy="691253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BC20E-4001-B76A-8D40-9F702FD93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02" t="2604" r="3321" b="82999"/>
          <a:stretch/>
        </p:blipFill>
        <p:spPr>
          <a:xfrm>
            <a:off x="6096000" y="-54533"/>
            <a:ext cx="6096000" cy="534090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EA15799-A2B8-F1FB-9871-3AAA7932E95D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>
                <a:solidFill>
                  <a:srgbClr val="FF0000"/>
                </a:solidFill>
              </a:rPr>
              <a:t>CHƯƠNG 1: TÂY ÂU TỪ THẾ KỈ V ĐẾN NỬA ĐẦU THẾ KỈ XVI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827F03E-078B-77C7-63EA-CFD51495A78B}"/>
              </a:ext>
            </a:extLst>
          </p:cNvPr>
          <p:cNvSpPr txBox="1"/>
          <p:nvPr/>
        </p:nvSpPr>
        <p:spPr>
          <a:xfrm>
            <a:off x="5938838" y="528518"/>
            <a:ext cx="6253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>
                <a:solidFill>
                  <a:srgbClr val="002060"/>
                </a:solidFill>
              </a:rPr>
              <a:t>TIẾT 1+2: QUÁ TRÌNH HÌNH THÀNH VÀ PHÁT TRIỂN CỦA CHẾ ĐỘ PHONG KIẾN Ở TÂY ÂU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8D2B29B-214D-6369-80E1-ECAA179915A2}"/>
              </a:ext>
            </a:extLst>
          </p:cNvPr>
          <p:cNvSpPr txBox="1"/>
          <p:nvPr/>
        </p:nvSpPr>
        <p:spPr>
          <a:xfrm>
            <a:off x="6747270" y="4545984"/>
            <a:ext cx="478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/>
              <a:t>GIÁO VIÊN:  </a:t>
            </a:r>
          </a:p>
        </p:txBody>
      </p:sp>
    </p:spTree>
    <p:extLst>
      <p:ext uri="{BB962C8B-B14F-4D97-AF65-F5344CB8AC3E}">
        <p14:creationId xmlns:p14="http://schemas.microsoft.com/office/powerpoint/2010/main" val="322761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DFECE823-7CE7-A7B3-E1C1-98F1000B002B}"/>
              </a:ext>
            </a:extLst>
          </p:cNvPr>
          <p:cNvSpPr/>
          <p:nvPr/>
        </p:nvSpPr>
        <p:spPr>
          <a:xfrm>
            <a:off x="0" y="2686050"/>
            <a:ext cx="3073003" cy="1485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002060"/>
                </a:solidFill>
              </a:rPr>
              <a:t>NỘI DUNG BÀI HỌC </a:t>
            </a:r>
          </a:p>
        </p:txBody>
      </p:sp>
      <p:cxnSp>
        <p:nvCxnSpPr>
          <p:cNvPr id="4" name="Đường kết nối Mũi tên Thẳng 3">
            <a:extLst>
              <a:ext uri="{FF2B5EF4-FFF2-40B4-BE49-F238E27FC236}">
                <a16:creationId xmlns:a16="http://schemas.microsoft.com/office/drawing/2014/main" id="{15797A07-BA5D-0766-AE80-F1587C93E10F}"/>
              </a:ext>
            </a:extLst>
          </p:cNvPr>
          <p:cNvCxnSpPr>
            <a:cxnSpLocks/>
          </p:cNvCxnSpPr>
          <p:nvPr/>
        </p:nvCxnSpPr>
        <p:spPr>
          <a:xfrm flipH="1">
            <a:off x="3073003" y="790719"/>
            <a:ext cx="3022997" cy="2406109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ờng kết nối Mũi tên Thẳng 8">
            <a:extLst>
              <a:ext uri="{FF2B5EF4-FFF2-40B4-BE49-F238E27FC236}">
                <a16:creationId xmlns:a16="http://schemas.microsoft.com/office/drawing/2014/main" id="{1C4FF739-BEA2-2C3F-508F-C18FD142BE6B}"/>
              </a:ext>
            </a:extLst>
          </p:cNvPr>
          <p:cNvCxnSpPr>
            <a:cxnSpLocks/>
          </p:cNvCxnSpPr>
          <p:nvPr/>
        </p:nvCxnSpPr>
        <p:spPr>
          <a:xfrm flipH="1">
            <a:off x="3073002" y="2039545"/>
            <a:ext cx="3073004" cy="115728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ờng kết nối Mũi tên Thẳng 12">
            <a:extLst>
              <a:ext uri="{FF2B5EF4-FFF2-40B4-BE49-F238E27FC236}">
                <a16:creationId xmlns:a16="http://schemas.microsoft.com/office/drawing/2014/main" id="{77010D8F-9494-1195-DF59-9A841E9186B3}"/>
              </a:ext>
            </a:extLst>
          </p:cNvPr>
          <p:cNvCxnSpPr>
            <a:cxnSpLocks/>
          </p:cNvCxnSpPr>
          <p:nvPr/>
        </p:nvCxnSpPr>
        <p:spPr>
          <a:xfrm flipH="1" flipV="1">
            <a:off x="3073002" y="3214687"/>
            <a:ext cx="3073004" cy="589361"/>
          </a:xfrm>
          <a:prstGeom prst="straightConnector1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 Mũi tên Thẳng 17">
            <a:extLst>
              <a:ext uri="{FF2B5EF4-FFF2-40B4-BE49-F238E27FC236}">
                <a16:creationId xmlns:a16="http://schemas.microsoft.com/office/drawing/2014/main" id="{148112A1-DB24-9A7C-A043-187A92A3C95F}"/>
              </a:ext>
            </a:extLst>
          </p:cNvPr>
          <p:cNvCxnSpPr>
            <a:cxnSpLocks/>
          </p:cNvCxnSpPr>
          <p:nvPr/>
        </p:nvCxnSpPr>
        <p:spPr>
          <a:xfrm flipH="1" flipV="1">
            <a:off x="3073002" y="3214686"/>
            <a:ext cx="3517107" cy="1877472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5C58374B-25EC-15AF-268B-54D2AE91B5DF}"/>
              </a:ext>
            </a:extLst>
          </p:cNvPr>
          <p:cNvSpPr/>
          <p:nvPr/>
        </p:nvSpPr>
        <p:spPr>
          <a:xfrm>
            <a:off x="5920979" y="348701"/>
            <a:ext cx="5673328" cy="8840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/>
              <a:t>1. </a:t>
            </a:r>
            <a:r>
              <a:rPr lang="vi-VN" sz="3200" err="1"/>
              <a:t>Quá</a:t>
            </a:r>
            <a:r>
              <a:rPr lang="vi-VN" sz="3200"/>
              <a:t> </a:t>
            </a:r>
            <a:r>
              <a:rPr lang="vi-VN" sz="3200" err="1"/>
              <a:t>trình</a:t>
            </a:r>
            <a:r>
              <a:rPr lang="vi-VN" sz="3200"/>
              <a:t> </a:t>
            </a:r>
            <a:r>
              <a:rPr lang="vi-VN" sz="3200" err="1"/>
              <a:t>hình</a:t>
            </a:r>
            <a:r>
              <a:rPr lang="vi-VN" sz="3200"/>
              <a:t> </a:t>
            </a:r>
            <a:r>
              <a:rPr lang="vi-VN" sz="3200" err="1"/>
              <a:t>thành</a:t>
            </a:r>
            <a:r>
              <a:rPr lang="vi-VN" sz="3200"/>
              <a:t> </a:t>
            </a:r>
            <a:r>
              <a:rPr lang="vi-VN" sz="3200" err="1"/>
              <a:t>xã</a:t>
            </a:r>
            <a:r>
              <a:rPr lang="vi-VN" sz="3200"/>
              <a:t> </a:t>
            </a:r>
            <a:r>
              <a:rPr lang="vi-VN" sz="3200" err="1"/>
              <a:t>hội</a:t>
            </a:r>
            <a:r>
              <a:rPr lang="vi-VN" sz="3200"/>
              <a:t> phong </a:t>
            </a:r>
            <a:r>
              <a:rPr lang="vi-VN" sz="3200" err="1"/>
              <a:t>kiến</a:t>
            </a:r>
            <a:r>
              <a:rPr lang="vi-VN" sz="3200"/>
              <a:t> ở Tây Âu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25F2D8E-F409-91C5-D66B-05C15F57A0D0}"/>
              </a:ext>
            </a:extLst>
          </p:cNvPr>
          <p:cNvSpPr/>
          <p:nvPr/>
        </p:nvSpPr>
        <p:spPr>
          <a:xfrm>
            <a:off x="5920979" y="1594186"/>
            <a:ext cx="5673328" cy="145976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/>
              <a:t>2. </a:t>
            </a:r>
            <a:r>
              <a:rPr lang="vi-VN" sz="3200" err="1"/>
              <a:t>Lãnh</a:t>
            </a:r>
            <a:r>
              <a:rPr lang="vi-VN" sz="3200"/>
              <a:t> </a:t>
            </a:r>
            <a:r>
              <a:rPr lang="vi-VN" sz="3200" err="1"/>
              <a:t>địa</a:t>
            </a:r>
            <a:r>
              <a:rPr lang="vi-VN" sz="3200"/>
              <a:t> phong </a:t>
            </a:r>
            <a:r>
              <a:rPr lang="vi-VN" sz="3200" err="1"/>
              <a:t>kiến</a:t>
            </a:r>
            <a:r>
              <a:rPr lang="vi-VN" sz="3200"/>
              <a:t> </a:t>
            </a:r>
            <a:r>
              <a:rPr lang="vi-VN" sz="3200" err="1"/>
              <a:t>và</a:t>
            </a:r>
            <a:r>
              <a:rPr lang="vi-VN" sz="3200"/>
              <a:t> quan </a:t>
            </a:r>
            <a:r>
              <a:rPr lang="vi-VN" sz="3200" err="1"/>
              <a:t>hệ</a:t>
            </a:r>
            <a:r>
              <a:rPr lang="vi-VN" sz="3200"/>
              <a:t> </a:t>
            </a:r>
            <a:r>
              <a:rPr lang="vi-VN" sz="3200" err="1"/>
              <a:t>xã</a:t>
            </a:r>
            <a:r>
              <a:rPr lang="vi-VN" sz="3200"/>
              <a:t> </a:t>
            </a:r>
            <a:r>
              <a:rPr lang="vi-VN" sz="3200" err="1"/>
              <a:t>hội</a:t>
            </a:r>
            <a:r>
              <a:rPr lang="vi-VN" sz="3200"/>
              <a:t> </a:t>
            </a:r>
            <a:r>
              <a:rPr lang="vi-VN" sz="3200" err="1"/>
              <a:t>của</a:t>
            </a:r>
            <a:r>
              <a:rPr lang="vi-VN" sz="3200"/>
              <a:t> </a:t>
            </a:r>
            <a:r>
              <a:rPr lang="vi-VN" sz="3200" err="1"/>
              <a:t>chế</a:t>
            </a:r>
            <a:r>
              <a:rPr lang="vi-VN" sz="3200"/>
              <a:t> </a:t>
            </a:r>
            <a:r>
              <a:rPr lang="vi-VN" sz="3200" err="1"/>
              <a:t>độ</a:t>
            </a:r>
            <a:r>
              <a:rPr lang="vi-VN" sz="3200"/>
              <a:t> phong </a:t>
            </a:r>
            <a:r>
              <a:rPr lang="vi-VN" sz="3200" err="1"/>
              <a:t>kiến</a:t>
            </a:r>
            <a:r>
              <a:rPr lang="vi-VN" sz="3200"/>
              <a:t> ở Tây Âu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C3E34110-619B-714C-8BBA-CD6B9FD7F24A}"/>
              </a:ext>
            </a:extLst>
          </p:cNvPr>
          <p:cNvSpPr/>
          <p:nvPr/>
        </p:nvSpPr>
        <p:spPr>
          <a:xfrm>
            <a:off x="5920979" y="3287915"/>
            <a:ext cx="5673328" cy="88403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/>
              <a:t>3. Sự ra đời của Thiên Chúa giáo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40D59FB3-89F9-C452-EBD7-88DF2C6709C4}"/>
              </a:ext>
            </a:extLst>
          </p:cNvPr>
          <p:cNvSpPr/>
          <p:nvPr/>
        </p:nvSpPr>
        <p:spPr>
          <a:xfrm>
            <a:off x="5925742" y="4454812"/>
            <a:ext cx="5673328" cy="88403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4. Sự xuất hiện và vai trò của thành thị trung đại</a:t>
            </a:r>
          </a:p>
        </p:txBody>
      </p:sp>
    </p:spTree>
    <p:extLst>
      <p:ext uri="{BB962C8B-B14F-4D97-AF65-F5344CB8AC3E}">
        <p14:creationId xmlns:p14="http://schemas.microsoft.com/office/powerpoint/2010/main" val="315717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34CA49-4447-67D8-9D16-FD1806B0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0"/>
            <a:ext cx="11502628" cy="785813"/>
          </a:xfrm>
        </p:spPr>
        <p:txBody>
          <a:bodyPr>
            <a:noAutofit/>
          </a:bodyPr>
          <a:lstStyle/>
          <a:p>
            <a:r>
              <a:rPr lang="vi-VN" sz="4000">
                <a:solidFill>
                  <a:srgbClr val="FF0000"/>
                </a:solidFill>
              </a:rPr>
              <a:t>1. Quá trình hình thành xã hội phong kiến ở Tây Âu</a:t>
            </a: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5687A816-9636-6BCB-1F30-F050123DC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752187"/>
              </p:ext>
            </p:extLst>
          </p:nvPr>
        </p:nvGraphicFramePr>
        <p:xfrm>
          <a:off x="338137" y="948998"/>
          <a:ext cx="11002564" cy="2319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0641">
                  <a:extLst>
                    <a:ext uri="{9D8B030D-6E8A-4147-A177-3AD203B41FA5}">
                      <a16:colId xmlns:a16="http://schemas.microsoft.com/office/drawing/2014/main" val="454642609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752704094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2544248905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81020741"/>
                    </a:ext>
                  </a:extLst>
                </a:gridCol>
              </a:tblGrid>
              <a:tr h="2319268">
                <a:tc>
                  <a:txBody>
                    <a:bodyPr/>
                    <a:lstStyle/>
                    <a:p>
                      <a:r>
                        <a:rPr lang="vi-VN" sz="320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  <a:p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vi-VN" sz="2400" b="1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  sao </a:t>
                      </a:r>
                      <a:r>
                        <a:rPr lang="vi-VN" sz="2400" b="1" err="1">
                          <a:solidFill>
                            <a:schemeClr val="tx1"/>
                          </a:solidFill>
                        </a:rPr>
                        <a:t>đế</a:t>
                      </a:r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2400" b="1" err="1">
                          <a:solidFill>
                            <a:schemeClr val="tx1"/>
                          </a:solidFill>
                        </a:rPr>
                        <a:t>chế</a:t>
                      </a:r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vi-VN" sz="2400" b="1" err="1">
                          <a:solidFill>
                            <a:schemeClr val="tx1"/>
                          </a:solidFill>
                        </a:rPr>
                        <a:t>Mã</a:t>
                      </a:r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2400" b="1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2400" b="1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2400" b="1" err="1">
                          <a:solidFill>
                            <a:schemeClr val="tx1"/>
                          </a:solidFill>
                        </a:rPr>
                        <a:t>diệt</a:t>
                      </a:r>
                      <a:r>
                        <a:rPr lang="vi-VN" sz="2400" b="1">
                          <a:solidFill>
                            <a:schemeClr val="tx1"/>
                          </a:solidFill>
                        </a:rPr>
                        <a:t> vong?)</a:t>
                      </a:r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r>
                        <a:rPr lang="vi-VN" sz="3200"/>
                        <a:t>     </a:t>
                      </a:r>
                      <a:r>
                        <a:rPr lang="vi-VN" sz="2800" b="1"/>
                        <a:t>WHEN</a:t>
                      </a:r>
                    </a:p>
                    <a:p>
                      <a:r>
                        <a:rPr lang="vi-VN" sz="2400" b="1"/>
                        <a:t>(</a:t>
                      </a:r>
                      <a:r>
                        <a:rPr lang="vi-VN" sz="2400" b="1" err="1"/>
                        <a:t>Đế</a:t>
                      </a:r>
                      <a:r>
                        <a:rPr lang="vi-VN" sz="2400" b="1"/>
                        <a:t> </a:t>
                      </a:r>
                      <a:r>
                        <a:rPr lang="vi-VN" sz="2400" b="1" err="1"/>
                        <a:t>quốc</a:t>
                      </a:r>
                      <a:r>
                        <a:rPr lang="vi-VN" sz="2400" b="1"/>
                        <a:t> La </a:t>
                      </a:r>
                      <a:r>
                        <a:rPr lang="vi-VN" sz="2400" b="1" err="1"/>
                        <a:t>Mã</a:t>
                      </a:r>
                      <a:r>
                        <a:rPr lang="vi-VN" sz="2400" b="1"/>
                        <a:t> </a:t>
                      </a:r>
                      <a:r>
                        <a:rPr lang="vi-VN" sz="2400" b="1" err="1"/>
                        <a:t>bị</a:t>
                      </a:r>
                      <a:r>
                        <a:rPr lang="vi-VN" sz="2400" b="1"/>
                        <a:t> </a:t>
                      </a:r>
                      <a:r>
                        <a:rPr lang="vi-VN" sz="2400" b="1" err="1"/>
                        <a:t>sụp</a:t>
                      </a:r>
                      <a:r>
                        <a:rPr lang="vi-VN" sz="2400" b="1"/>
                        <a:t> </a:t>
                      </a:r>
                      <a:r>
                        <a:rPr lang="vi-VN" sz="2400" b="1" err="1"/>
                        <a:t>đổ</a:t>
                      </a:r>
                      <a:r>
                        <a:rPr lang="vi-VN" sz="2400" b="1"/>
                        <a:t> </a:t>
                      </a:r>
                      <a:r>
                        <a:rPr lang="vi-VN" sz="2400" b="1" err="1"/>
                        <a:t>vào</a:t>
                      </a:r>
                      <a:r>
                        <a:rPr lang="vi-VN" sz="2400" b="1"/>
                        <a:t> </a:t>
                      </a:r>
                      <a:r>
                        <a:rPr lang="vi-VN" sz="2400" b="1" err="1"/>
                        <a:t>thời</a:t>
                      </a:r>
                      <a:r>
                        <a:rPr lang="vi-VN" sz="2400" b="1"/>
                        <a:t> gian </a:t>
                      </a:r>
                      <a:r>
                        <a:rPr lang="vi-VN" sz="2400" b="1" err="1"/>
                        <a:t>nào</a:t>
                      </a:r>
                      <a:r>
                        <a:rPr lang="vi-VN" sz="2400" b="1"/>
                        <a:t>?)</a:t>
                      </a:r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r>
                        <a:rPr lang="vi-VN" sz="3200"/>
                        <a:t>     </a:t>
                      </a:r>
                      <a:r>
                        <a:rPr lang="vi-VN" sz="2800" b="1"/>
                        <a:t>WHAT</a:t>
                      </a:r>
                      <a:r>
                        <a:rPr lang="vi-VN" sz="3200"/>
                        <a:t> </a:t>
                      </a:r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r>
                        <a:rPr lang="vi-VN" sz="3200"/>
                        <a:t>      </a:t>
                      </a:r>
                      <a:r>
                        <a:rPr lang="vi-VN" sz="2800" b="1"/>
                        <a:t>HOW</a:t>
                      </a:r>
                    </a:p>
                  </a:txBody>
                  <a:tcPr marL="69895" marR="69895" marT="34947" marB="34947"/>
                </a:tc>
                <a:extLst>
                  <a:ext uri="{0D108BD9-81ED-4DB2-BD59-A6C34878D82A}">
                    <a16:rowId xmlns:a16="http://schemas.microsoft.com/office/drawing/2014/main" val="3241976076"/>
                  </a:ext>
                </a:extLst>
              </a:tr>
            </a:tbl>
          </a:graphicData>
        </a:graphic>
      </p:graphicFrame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753A5C37-5BF0-34E1-574B-11143853B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635636"/>
              </p:ext>
            </p:extLst>
          </p:nvPr>
        </p:nvGraphicFramePr>
        <p:xfrm>
          <a:off x="338137" y="3268266"/>
          <a:ext cx="11002564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0641">
                  <a:extLst>
                    <a:ext uri="{9D8B030D-6E8A-4147-A177-3AD203B41FA5}">
                      <a16:colId xmlns:a16="http://schemas.microsoft.com/office/drawing/2014/main" val="454642609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752704094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2544248905"/>
                    </a:ext>
                  </a:extLst>
                </a:gridCol>
                <a:gridCol w="2750641">
                  <a:extLst>
                    <a:ext uri="{9D8B030D-6E8A-4147-A177-3AD203B41FA5}">
                      <a16:colId xmlns:a16="http://schemas.microsoft.com/office/drawing/2014/main" val="18102074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L="69895" marR="69895" marT="34947" marB="34947"/>
                </a:tc>
                <a:tc>
                  <a:txBody>
                    <a:bodyPr/>
                    <a:lstStyle/>
                    <a:p>
                      <a:endParaRPr lang="vi-VN" sz="1400"/>
                    </a:p>
                  </a:txBody>
                  <a:tcPr marL="69895" marR="69895" marT="34947" marB="34947"/>
                </a:tc>
                <a:extLst>
                  <a:ext uri="{0D108BD9-81ED-4DB2-BD59-A6C34878D82A}">
                    <a16:rowId xmlns:a16="http://schemas.microsoft.com/office/drawing/2014/main" val="3241976076"/>
                  </a:ext>
                </a:extLst>
              </a:tr>
            </a:tbl>
          </a:graphicData>
        </a:graphic>
      </p:graphicFrame>
      <p:pic>
        <p:nvPicPr>
          <p:cNvPr id="4" name="Hình ảnh 2">
            <a:extLst>
              <a:ext uri="{FF2B5EF4-FFF2-40B4-BE49-F238E27FC236}">
                <a16:creationId xmlns:a16="http://schemas.microsoft.com/office/drawing/2014/main" id="{669F3487-E206-0B0D-0309-568A80BB3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8" t="28125" r="30420" b="57292"/>
          <a:stretch/>
        </p:blipFill>
        <p:spPr>
          <a:xfrm>
            <a:off x="5839420" y="1526976"/>
            <a:ext cx="2733080" cy="1366231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C6D6615F-AC54-BF08-864F-2997695C3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6" t="28309" r="6166" b="53200"/>
          <a:stretch/>
        </p:blipFill>
        <p:spPr>
          <a:xfrm>
            <a:off x="8572500" y="1530145"/>
            <a:ext cx="2733080" cy="125996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EBA8E1-EEB3-0EC7-FA2C-EE10194FC4FA}"/>
              </a:ext>
            </a:extLst>
          </p:cNvPr>
          <p:cNvSpPr txBox="1"/>
          <p:nvPr/>
        </p:nvSpPr>
        <p:spPr>
          <a:xfrm>
            <a:off x="338137" y="3337252"/>
            <a:ext cx="2831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err="1">
                <a:solidFill>
                  <a:srgbClr val="002060"/>
                </a:solidFill>
              </a:rPr>
              <a:t>Đế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quốc</a:t>
            </a:r>
            <a:r>
              <a:rPr lang="vi-VN" sz="2400">
                <a:solidFill>
                  <a:srgbClr val="002060"/>
                </a:solidFill>
              </a:rPr>
              <a:t> La </a:t>
            </a:r>
            <a:r>
              <a:rPr lang="vi-VN" sz="2400" err="1">
                <a:solidFill>
                  <a:srgbClr val="002060"/>
                </a:solidFill>
              </a:rPr>
              <a:t>Mã</a:t>
            </a:r>
            <a:r>
              <a:rPr lang="vi-VN" sz="2400">
                <a:solidFill>
                  <a:srgbClr val="002060"/>
                </a:solidFill>
              </a:rPr>
              <a:t> lâm </a:t>
            </a:r>
            <a:r>
              <a:rPr lang="vi-VN" sz="2400" err="1">
                <a:solidFill>
                  <a:srgbClr val="002060"/>
                </a:solidFill>
              </a:rPr>
              <a:t>vào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khủng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hoảng</a:t>
            </a:r>
            <a:r>
              <a:rPr lang="vi-VN" sz="2400">
                <a:solidFill>
                  <a:srgbClr val="002060"/>
                </a:solidFill>
              </a:rPr>
              <a:t>. </a:t>
            </a:r>
            <a:r>
              <a:rPr lang="vi-VN" sz="2400" err="1">
                <a:solidFill>
                  <a:srgbClr val="002060"/>
                </a:solidFill>
              </a:rPr>
              <a:t>Các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bộ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tộc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người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Giéc</a:t>
            </a:r>
            <a:r>
              <a:rPr lang="vi-VN" sz="2400">
                <a:solidFill>
                  <a:srgbClr val="002060"/>
                </a:solidFill>
              </a:rPr>
              <a:t> man </a:t>
            </a:r>
            <a:r>
              <a:rPr lang="vi-VN" sz="2400" err="1">
                <a:solidFill>
                  <a:srgbClr val="002060"/>
                </a:solidFill>
              </a:rPr>
              <a:t>từ</a:t>
            </a:r>
            <a:r>
              <a:rPr lang="vi-VN" sz="2400">
                <a:solidFill>
                  <a:srgbClr val="002060"/>
                </a:solidFill>
              </a:rPr>
              <a:t> phương </a:t>
            </a:r>
            <a:r>
              <a:rPr lang="vi-VN" sz="2400" err="1">
                <a:solidFill>
                  <a:srgbClr val="002060"/>
                </a:solidFill>
              </a:rPr>
              <a:t>Bắc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tràn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xuống</a:t>
            </a:r>
            <a:r>
              <a:rPr lang="vi-VN" sz="2400">
                <a:solidFill>
                  <a:srgbClr val="002060"/>
                </a:solidFill>
              </a:rPr>
              <a:t> xâm </a:t>
            </a:r>
            <a:r>
              <a:rPr lang="vi-VN" sz="2400" err="1">
                <a:solidFill>
                  <a:srgbClr val="002060"/>
                </a:solidFill>
              </a:rPr>
              <a:t>chiếm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lãnh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vi-VN" sz="2400" err="1">
                <a:solidFill>
                  <a:srgbClr val="002060"/>
                </a:solidFill>
              </a:rPr>
              <a:t>thổ</a:t>
            </a:r>
            <a:r>
              <a:rPr lang="vi-VN" sz="24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1D7317E-4ED3-6316-DE1F-09529C7D032D}"/>
              </a:ext>
            </a:extLst>
          </p:cNvPr>
          <p:cNvSpPr txBox="1"/>
          <p:nvPr/>
        </p:nvSpPr>
        <p:spPr>
          <a:xfrm>
            <a:off x="3526630" y="3381715"/>
            <a:ext cx="2312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Năm 476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A899EA9-EBD1-272E-95FA-B7A9B8728F22}"/>
              </a:ext>
            </a:extLst>
          </p:cNvPr>
          <p:cNvSpPr txBox="1"/>
          <p:nvPr/>
        </p:nvSpPr>
        <p:spPr>
          <a:xfrm>
            <a:off x="5881088" y="3268266"/>
            <a:ext cx="2831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err="1">
                <a:solidFill>
                  <a:srgbClr val="002060"/>
                </a:solidFill>
              </a:rPr>
              <a:t>Thủ</a:t>
            </a:r>
            <a:r>
              <a:rPr lang="vi-VN" sz="2800">
                <a:solidFill>
                  <a:srgbClr val="002060"/>
                </a:solidFill>
              </a:rPr>
              <a:t> tiêu </a:t>
            </a:r>
            <a:r>
              <a:rPr lang="vi-VN" sz="2800" err="1">
                <a:solidFill>
                  <a:srgbClr val="002060"/>
                </a:solidFill>
              </a:rPr>
              <a:t>bộ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máy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nhà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nước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của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chủ</a:t>
            </a:r>
            <a:r>
              <a:rPr lang="vi-VN" sz="2800">
                <a:solidFill>
                  <a:srgbClr val="002060"/>
                </a:solidFill>
              </a:rPr>
              <a:t> nô La </a:t>
            </a:r>
            <a:r>
              <a:rPr lang="vi-VN" sz="2800" err="1">
                <a:solidFill>
                  <a:srgbClr val="002060"/>
                </a:solidFill>
              </a:rPr>
              <a:t>Mã</a:t>
            </a:r>
            <a:r>
              <a:rPr lang="vi-VN" sz="2800">
                <a:solidFill>
                  <a:srgbClr val="002060"/>
                </a:solidFill>
              </a:rPr>
              <a:t>, </a:t>
            </a:r>
            <a:r>
              <a:rPr lang="vi-VN" sz="2800" err="1">
                <a:solidFill>
                  <a:srgbClr val="002060"/>
                </a:solidFill>
              </a:rPr>
              <a:t>thành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lập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nhiều</a:t>
            </a:r>
            <a:r>
              <a:rPr lang="vi-VN" sz="2800">
                <a:solidFill>
                  <a:srgbClr val="002060"/>
                </a:solidFill>
              </a:rPr>
              <a:t> vương </a:t>
            </a:r>
            <a:r>
              <a:rPr lang="vi-VN" sz="2800" err="1">
                <a:solidFill>
                  <a:srgbClr val="002060"/>
                </a:solidFill>
              </a:rPr>
              <a:t>quốc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mới</a:t>
            </a:r>
            <a:r>
              <a:rPr lang="vi-VN" sz="28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71AE98-3CEC-1E50-60E2-88828F5D11CD}"/>
              </a:ext>
            </a:extLst>
          </p:cNvPr>
          <p:cNvSpPr txBox="1"/>
          <p:nvPr/>
        </p:nvSpPr>
        <p:spPr>
          <a:xfrm>
            <a:off x="8572500" y="3268266"/>
            <a:ext cx="28515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err="1">
                <a:solidFill>
                  <a:srgbClr val="002060"/>
                </a:solidFill>
              </a:rPr>
              <a:t>Quá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trình</a:t>
            </a:r>
            <a:r>
              <a:rPr lang="vi-VN" sz="2800">
                <a:solidFill>
                  <a:srgbClr val="002060"/>
                </a:solidFill>
              </a:rPr>
              <a:t> phong </a:t>
            </a:r>
            <a:r>
              <a:rPr lang="vi-VN" sz="2800" err="1">
                <a:solidFill>
                  <a:srgbClr val="002060"/>
                </a:solidFill>
              </a:rPr>
              <a:t>kiến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hóa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diễn</a:t>
            </a:r>
            <a:r>
              <a:rPr lang="vi-VN" sz="2800">
                <a:solidFill>
                  <a:srgbClr val="002060"/>
                </a:solidFill>
              </a:rPr>
              <a:t> ra </a:t>
            </a:r>
            <a:r>
              <a:rPr lang="vi-VN" sz="2800" err="1">
                <a:solidFill>
                  <a:srgbClr val="002060"/>
                </a:solidFill>
              </a:rPr>
              <a:t>mạnh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mẽ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với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sự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hình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thành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của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các</a:t>
            </a:r>
            <a:r>
              <a:rPr lang="vi-VN" sz="2800">
                <a:solidFill>
                  <a:srgbClr val="002060"/>
                </a:solidFill>
              </a:rPr>
              <a:t> giai </a:t>
            </a:r>
            <a:r>
              <a:rPr lang="vi-VN" sz="2800" err="1">
                <a:solidFill>
                  <a:srgbClr val="002060"/>
                </a:solidFill>
              </a:rPr>
              <a:t>cấp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mới</a:t>
            </a:r>
            <a:r>
              <a:rPr lang="vi-VN" sz="2800">
                <a:solidFill>
                  <a:srgbClr val="002060"/>
                </a:solidFill>
              </a:rPr>
              <a:t> – </a:t>
            </a:r>
            <a:r>
              <a:rPr lang="vi-VN" sz="2800" err="1">
                <a:solidFill>
                  <a:srgbClr val="002060"/>
                </a:solidFill>
              </a:rPr>
              <a:t>lãnh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chúa</a:t>
            </a:r>
            <a:r>
              <a:rPr lang="vi-VN" sz="2800">
                <a:solidFill>
                  <a:srgbClr val="002060"/>
                </a:solidFill>
              </a:rPr>
              <a:t> phong </a:t>
            </a:r>
            <a:r>
              <a:rPr lang="vi-VN" sz="2800" err="1">
                <a:solidFill>
                  <a:srgbClr val="002060"/>
                </a:solidFill>
              </a:rPr>
              <a:t>kiến</a:t>
            </a:r>
            <a:r>
              <a:rPr lang="vi-VN" sz="2800">
                <a:solidFill>
                  <a:srgbClr val="002060"/>
                </a:solidFill>
              </a:rPr>
              <a:t> </a:t>
            </a:r>
            <a:r>
              <a:rPr lang="vi-VN" sz="2800" err="1">
                <a:solidFill>
                  <a:srgbClr val="002060"/>
                </a:solidFill>
              </a:rPr>
              <a:t>và</a:t>
            </a:r>
            <a:r>
              <a:rPr lang="vi-VN" sz="2800">
                <a:solidFill>
                  <a:srgbClr val="002060"/>
                </a:solidFill>
              </a:rPr>
              <a:t> nông nô.</a:t>
            </a:r>
          </a:p>
        </p:txBody>
      </p:sp>
    </p:spTree>
    <p:extLst>
      <p:ext uri="{BB962C8B-B14F-4D97-AF65-F5344CB8AC3E}">
        <p14:creationId xmlns:p14="http://schemas.microsoft.com/office/powerpoint/2010/main" val="110031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3">
            <a:extLst>
              <a:ext uri="{FF2B5EF4-FFF2-40B4-BE49-F238E27FC236}">
                <a16:creationId xmlns:a16="http://schemas.microsoft.com/office/drawing/2014/main" id="{391C6454-7753-75FB-95C4-D0473893C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20573" r="12617" b="15365"/>
          <a:stretch/>
        </p:blipFill>
        <p:spPr>
          <a:xfrm>
            <a:off x="351234" y="1410891"/>
            <a:ext cx="11328797" cy="4393406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B02FC016-C2CA-3376-D447-AF2C7563184B}"/>
              </a:ext>
            </a:extLst>
          </p:cNvPr>
          <p:cNvSpPr txBox="1">
            <a:spLocks/>
          </p:cNvSpPr>
          <p:nvPr/>
        </p:nvSpPr>
        <p:spPr>
          <a:xfrm>
            <a:off x="338138" y="0"/>
            <a:ext cx="115026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</a:rPr>
              <a:t>1. </a:t>
            </a:r>
            <a:r>
              <a:rPr lang="vi-VN" sz="4000" err="1">
                <a:solidFill>
                  <a:srgbClr val="FF0000"/>
                </a:solidFill>
              </a:rPr>
              <a:t>Quá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trình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hình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thành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xã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hội</a:t>
            </a:r>
            <a:r>
              <a:rPr lang="vi-VN" sz="4000">
                <a:solidFill>
                  <a:srgbClr val="FF0000"/>
                </a:solidFill>
              </a:rPr>
              <a:t> phong </a:t>
            </a:r>
            <a:r>
              <a:rPr lang="vi-VN" sz="4000" err="1">
                <a:solidFill>
                  <a:srgbClr val="FF0000"/>
                </a:solidFill>
              </a:rPr>
              <a:t>kiến</a:t>
            </a:r>
            <a:r>
              <a:rPr lang="vi-VN" sz="4000">
                <a:solidFill>
                  <a:srgbClr val="FF0000"/>
                </a:solidFill>
              </a:rPr>
              <a:t> ở Tây Âu</a:t>
            </a:r>
          </a:p>
        </p:txBody>
      </p:sp>
    </p:spTree>
    <p:extLst>
      <p:ext uri="{BB962C8B-B14F-4D97-AF65-F5344CB8AC3E}">
        <p14:creationId xmlns:p14="http://schemas.microsoft.com/office/powerpoint/2010/main" val="73824937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9ACBBD-E22A-8915-E9BD-9231A703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87250" cy="1196578"/>
          </a:xfrm>
        </p:spPr>
        <p:txBody>
          <a:bodyPr>
            <a:normAutofit/>
          </a:bodyPr>
          <a:lstStyle/>
          <a:p>
            <a:r>
              <a:rPr lang="vi-VN" sz="4000">
                <a:solidFill>
                  <a:srgbClr val="FF0000"/>
                </a:solidFill>
              </a:rPr>
              <a:t>2. Lãnh địa phong kiến và quan hệ xã hội của chế độ phong kiến ở Tây Âu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EE40D7DC-CE22-B224-E9D3-C4047DB25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26563" r="48985" b="22656"/>
          <a:stretch/>
        </p:blipFill>
        <p:spPr>
          <a:xfrm>
            <a:off x="1" y="1821656"/>
            <a:ext cx="6232922" cy="3482578"/>
          </a:xfrm>
          <a:prstGeom prst="rect">
            <a:avLst/>
          </a:prstGeom>
        </p:spPr>
      </p:pic>
      <p:pic>
        <p:nvPicPr>
          <p:cNvPr id="6" name="Hình ảnh 4">
            <a:extLst>
              <a:ext uri="{FF2B5EF4-FFF2-40B4-BE49-F238E27FC236}">
                <a16:creationId xmlns:a16="http://schemas.microsoft.com/office/drawing/2014/main" id="{8A2A8EE3-7893-01F4-5874-9F4089D3D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47397" r="9035" b="4817"/>
          <a:stretch/>
        </p:blipFill>
        <p:spPr>
          <a:xfrm>
            <a:off x="6536531" y="3250406"/>
            <a:ext cx="5655468" cy="32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2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0FD255AD-54C8-85CA-3C33-7021AC2B28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87250" cy="119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</a:rPr>
              <a:t>2. </a:t>
            </a:r>
            <a:r>
              <a:rPr lang="vi-VN" sz="4000" err="1">
                <a:solidFill>
                  <a:srgbClr val="FF0000"/>
                </a:solidFill>
              </a:rPr>
              <a:t>Lãnh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địa</a:t>
            </a:r>
            <a:r>
              <a:rPr lang="vi-VN" sz="4000">
                <a:solidFill>
                  <a:srgbClr val="FF0000"/>
                </a:solidFill>
              </a:rPr>
              <a:t> phong </a:t>
            </a:r>
            <a:r>
              <a:rPr lang="vi-VN" sz="4000" err="1">
                <a:solidFill>
                  <a:srgbClr val="FF0000"/>
                </a:solidFill>
              </a:rPr>
              <a:t>kiến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và</a:t>
            </a:r>
            <a:r>
              <a:rPr lang="vi-VN" sz="4000">
                <a:solidFill>
                  <a:srgbClr val="FF0000"/>
                </a:solidFill>
              </a:rPr>
              <a:t> quan </a:t>
            </a:r>
            <a:r>
              <a:rPr lang="vi-VN" sz="4000" err="1">
                <a:solidFill>
                  <a:srgbClr val="FF0000"/>
                </a:solidFill>
              </a:rPr>
              <a:t>hệ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xã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hội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của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chế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độ</a:t>
            </a:r>
            <a:r>
              <a:rPr lang="vi-VN" sz="4000">
                <a:solidFill>
                  <a:srgbClr val="FF0000"/>
                </a:solidFill>
              </a:rPr>
              <a:t> phong </a:t>
            </a:r>
            <a:r>
              <a:rPr lang="vi-VN" sz="4000" err="1">
                <a:solidFill>
                  <a:srgbClr val="FF0000"/>
                </a:solidFill>
              </a:rPr>
              <a:t>kiến</a:t>
            </a:r>
            <a:r>
              <a:rPr lang="vi-VN" sz="4000">
                <a:solidFill>
                  <a:srgbClr val="FF0000"/>
                </a:solidFill>
              </a:rPr>
              <a:t> ở Tây Âu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9650553-A04E-0D9C-7432-B24E5EBD7F01}"/>
              </a:ext>
            </a:extLst>
          </p:cNvPr>
          <p:cNvSpPr/>
          <p:nvPr/>
        </p:nvSpPr>
        <p:spPr>
          <a:xfrm>
            <a:off x="3464420" y="1196578"/>
            <a:ext cx="5263159" cy="85189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err="1">
                <a:solidFill>
                  <a:schemeClr val="bg1"/>
                </a:solidFill>
              </a:rPr>
              <a:t>Lãnh</a:t>
            </a:r>
            <a:r>
              <a:rPr lang="vi-VN" sz="4000">
                <a:solidFill>
                  <a:schemeClr val="bg1"/>
                </a:solidFill>
              </a:rPr>
              <a:t> </a:t>
            </a:r>
            <a:r>
              <a:rPr lang="vi-VN" sz="4000" err="1">
                <a:solidFill>
                  <a:schemeClr val="bg1"/>
                </a:solidFill>
              </a:rPr>
              <a:t>địa</a:t>
            </a:r>
            <a:r>
              <a:rPr lang="vi-VN" sz="4000">
                <a:solidFill>
                  <a:schemeClr val="bg1"/>
                </a:solidFill>
              </a:rPr>
              <a:t> phong </a:t>
            </a:r>
            <a:r>
              <a:rPr lang="vi-VN" sz="4000" err="1">
                <a:solidFill>
                  <a:schemeClr val="bg1"/>
                </a:solidFill>
              </a:rPr>
              <a:t>kiến</a:t>
            </a:r>
            <a:r>
              <a:rPr lang="vi-VN" sz="40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0" name="Đường kết nối Mũi tên Thẳng 9">
            <a:extLst>
              <a:ext uri="{FF2B5EF4-FFF2-40B4-BE49-F238E27FC236}">
                <a16:creationId xmlns:a16="http://schemas.microsoft.com/office/drawing/2014/main" id="{63D326E0-9579-04B5-7432-785F1A3C225F}"/>
              </a:ext>
            </a:extLst>
          </p:cNvPr>
          <p:cNvCxnSpPr>
            <a:cxnSpLocks/>
          </p:cNvCxnSpPr>
          <p:nvPr/>
        </p:nvCxnSpPr>
        <p:spPr>
          <a:xfrm>
            <a:off x="6095999" y="2048470"/>
            <a:ext cx="0" cy="925116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ấu ngoặc vuông Trái 16">
            <a:extLst>
              <a:ext uri="{FF2B5EF4-FFF2-40B4-BE49-F238E27FC236}">
                <a16:creationId xmlns:a16="http://schemas.microsoft.com/office/drawing/2014/main" id="{9E3B307C-24C1-7D02-A734-3FC5ABD758FE}"/>
              </a:ext>
            </a:extLst>
          </p:cNvPr>
          <p:cNvSpPr/>
          <p:nvPr/>
        </p:nvSpPr>
        <p:spPr>
          <a:xfrm rot="5400000">
            <a:off x="5967711" y="-2163661"/>
            <a:ext cx="601861" cy="10215566"/>
          </a:xfrm>
          <a:prstGeom prst="leftBracket">
            <a:avLst>
              <a:gd name="adj" fmla="val 16857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87004762-0BCE-DA6C-524B-0CD722BB044E}"/>
              </a:ext>
            </a:extLst>
          </p:cNvPr>
          <p:cNvSpPr/>
          <p:nvPr/>
        </p:nvSpPr>
        <p:spPr>
          <a:xfrm>
            <a:off x="5182197" y="2184897"/>
            <a:ext cx="1879998" cy="601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Kinh </a:t>
            </a:r>
            <a:r>
              <a:rPr lang="vi-VN" sz="2800" err="1"/>
              <a:t>tế</a:t>
            </a:r>
            <a:endParaRPr lang="vi-VN" sz="2800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B07B9BD4-76AD-8B35-B2FD-4E9A2D7860FA}"/>
              </a:ext>
            </a:extLst>
          </p:cNvPr>
          <p:cNvSpPr/>
          <p:nvPr/>
        </p:nvSpPr>
        <p:spPr>
          <a:xfrm rot="10800000" flipV="1">
            <a:off x="219810" y="2184897"/>
            <a:ext cx="2655448" cy="62349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err="1"/>
              <a:t>Khái</a:t>
            </a:r>
            <a:r>
              <a:rPr lang="vi-VN" sz="2800"/>
              <a:t> </a:t>
            </a:r>
            <a:r>
              <a:rPr lang="vi-VN" sz="2800" err="1"/>
              <a:t>niệm</a:t>
            </a:r>
            <a:r>
              <a:rPr lang="vi-VN" sz="2800"/>
              <a:t> 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DFECB3FA-6362-A49E-9D89-B91EC8CC7BB4}"/>
              </a:ext>
            </a:extLst>
          </p:cNvPr>
          <p:cNvSpPr/>
          <p:nvPr/>
        </p:nvSpPr>
        <p:spPr>
          <a:xfrm flipH="1">
            <a:off x="9753898" y="2184898"/>
            <a:ext cx="1765987" cy="62349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err="1"/>
              <a:t>Xã</a:t>
            </a:r>
            <a:r>
              <a:rPr lang="vi-VN" sz="2800"/>
              <a:t> </a:t>
            </a:r>
            <a:r>
              <a:rPr lang="vi-VN" sz="2800" err="1"/>
              <a:t>hội</a:t>
            </a:r>
            <a:r>
              <a:rPr lang="vi-VN" sz="2800"/>
              <a:t> 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BCE1C11B-7361-460F-BF43-495200FA7DF3}"/>
              </a:ext>
            </a:extLst>
          </p:cNvPr>
          <p:cNvSpPr/>
          <p:nvPr/>
        </p:nvSpPr>
        <p:spPr>
          <a:xfrm>
            <a:off x="0" y="2808389"/>
            <a:ext cx="3303686" cy="404961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08438974-B6A2-3FF3-E5EE-E66B0CF5222C}"/>
              </a:ext>
            </a:extLst>
          </p:cNvPr>
          <p:cNvSpPr/>
          <p:nvPr/>
        </p:nvSpPr>
        <p:spPr>
          <a:xfrm>
            <a:off x="4491782" y="2808388"/>
            <a:ext cx="3303686" cy="404961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30490FBD-7A40-C598-CAA8-A0193D327315}"/>
              </a:ext>
            </a:extLst>
          </p:cNvPr>
          <p:cNvSpPr/>
          <p:nvPr/>
        </p:nvSpPr>
        <p:spPr>
          <a:xfrm>
            <a:off x="8983564" y="2808387"/>
            <a:ext cx="3303686" cy="404961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Hình ảnh 4">
            <a:extLst>
              <a:ext uri="{FF2B5EF4-FFF2-40B4-BE49-F238E27FC236}">
                <a16:creationId xmlns:a16="http://schemas.microsoft.com/office/drawing/2014/main" id="{EB2BE60D-A864-FBFE-F862-CA07F0C3F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26563" r="48985" b="22656"/>
          <a:stretch/>
        </p:blipFill>
        <p:spPr>
          <a:xfrm>
            <a:off x="142726" y="4856864"/>
            <a:ext cx="3018234" cy="1686406"/>
          </a:xfrm>
          <a:prstGeom prst="rect">
            <a:avLst/>
          </a:prstGeom>
        </p:spPr>
      </p:pic>
      <p:pic>
        <p:nvPicPr>
          <p:cNvPr id="37" name="Hình ảnh 5">
            <a:extLst>
              <a:ext uri="{FF2B5EF4-FFF2-40B4-BE49-F238E27FC236}">
                <a16:creationId xmlns:a16="http://schemas.microsoft.com/office/drawing/2014/main" id="{2FDC347A-1DB3-DC17-02D5-1BA406762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20312" r="48217" b="6510"/>
          <a:stretch/>
        </p:blipFill>
        <p:spPr>
          <a:xfrm>
            <a:off x="8983564" y="5119007"/>
            <a:ext cx="3303686" cy="1534822"/>
          </a:xfrm>
          <a:prstGeom prst="rect">
            <a:avLst/>
          </a:prstGeom>
        </p:spPr>
      </p:pic>
      <p:pic>
        <p:nvPicPr>
          <p:cNvPr id="2" name="Hình ảnh 2">
            <a:extLst>
              <a:ext uri="{FF2B5EF4-FFF2-40B4-BE49-F238E27FC236}">
                <a16:creationId xmlns:a16="http://schemas.microsoft.com/office/drawing/2014/main" id="{B27DD49D-A2F2-13C1-5A86-6F95567C3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04" y="4944764"/>
            <a:ext cx="3307252" cy="159850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9F89979-A5D9-A368-8C4B-34849C6766FF}"/>
              </a:ext>
            </a:extLst>
          </p:cNvPr>
          <p:cNvSpPr txBox="1"/>
          <p:nvPr/>
        </p:nvSpPr>
        <p:spPr>
          <a:xfrm>
            <a:off x="91532" y="3004438"/>
            <a:ext cx="312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err="1">
                <a:solidFill>
                  <a:schemeClr val="bg1"/>
                </a:solidFill>
              </a:rPr>
              <a:t>Lãnh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địa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là</a:t>
            </a:r>
            <a:r>
              <a:rPr lang="vi-VN" sz="2400">
                <a:solidFill>
                  <a:schemeClr val="bg1"/>
                </a:solidFill>
              </a:rPr>
              <a:t> 1 khu </a:t>
            </a:r>
            <a:r>
              <a:rPr lang="vi-VN" sz="2400" err="1">
                <a:solidFill>
                  <a:schemeClr val="bg1"/>
                </a:solidFill>
              </a:rPr>
              <a:t>đất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rộng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lớn</a:t>
            </a:r>
            <a:r>
              <a:rPr lang="vi-VN" sz="2400">
                <a:solidFill>
                  <a:schemeClr val="bg1"/>
                </a:solidFill>
              </a:rPr>
              <a:t> bao </a:t>
            </a:r>
            <a:r>
              <a:rPr lang="vi-VN" sz="2400" err="1">
                <a:solidFill>
                  <a:schemeClr val="bg1"/>
                </a:solidFill>
              </a:rPr>
              <a:t>gồm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đất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của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lãnh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chúa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và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đất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khẩu</a:t>
            </a:r>
            <a:r>
              <a:rPr lang="vi-VN" sz="2400">
                <a:solidFill>
                  <a:schemeClr val="bg1"/>
                </a:solidFill>
              </a:rPr>
              <a:t> </a:t>
            </a:r>
            <a:r>
              <a:rPr lang="vi-VN" sz="2400" err="1">
                <a:solidFill>
                  <a:schemeClr val="bg1"/>
                </a:solidFill>
              </a:rPr>
              <a:t>phần</a:t>
            </a:r>
            <a:r>
              <a:rPr lang="vi-VN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E4032F-4A35-FE9B-97A4-4D5343733232}"/>
              </a:ext>
            </a:extLst>
          </p:cNvPr>
          <p:cNvSpPr txBox="1"/>
          <p:nvPr/>
        </p:nvSpPr>
        <p:spPr>
          <a:xfrm>
            <a:off x="4563617" y="2875708"/>
            <a:ext cx="3410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err="1">
                <a:solidFill>
                  <a:schemeClr val="bg1"/>
                </a:solidFill>
              </a:rPr>
              <a:t>Đặc</a:t>
            </a:r>
            <a:r>
              <a:rPr lang="vi-VN" sz="3600">
                <a:solidFill>
                  <a:schemeClr val="bg1"/>
                </a:solidFill>
              </a:rPr>
              <a:t> </a:t>
            </a:r>
            <a:r>
              <a:rPr lang="vi-VN" sz="3600" err="1">
                <a:solidFill>
                  <a:schemeClr val="bg1"/>
                </a:solidFill>
              </a:rPr>
              <a:t>điểm</a:t>
            </a:r>
            <a:r>
              <a:rPr lang="vi-VN" sz="3600">
                <a:solidFill>
                  <a:schemeClr val="bg1"/>
                </a:solidFill>
              </a:rPr>
              <a:t> kinh </a:t>
            </a:r>
            <a:r>
              <a:rPr lang="vi-VN" sz="3600" err="1">
                <a:solidFill>
                  <a:schemeClr val="bg1"/>
                </a:solidFill>
              </a:rPr>
              <a:t>tế</a:t>
            </a:r>
            <a:r>
              <a:rPr lang="vi-VN" sz="3600">
                <a:solidFill>
                  <a:schemeClr val="bg1"/>
                </a:solidFill>
              </a:rPr>
              <a:t>: </a:t>
            </a:r>
            <a:r>
              <a:rPr lang="vi-VN" sz="3600" err="1">
                <a:solidFill>
                  <a:schemeClr val="bg1"/>
                </a:solidFill>
              </a:rPr>
              <a:t>Tự</a:t>
            </a:r>
            <a:r>
              <a:rPr lang="vi-VN" sz="3600">
                <a:solidFill>
                  <a:schemeClr val="bg1"/>
                </a:solidFill>
              </a:rPr>
              <a:t> cung </a:t>
            </a:r>
            <a:r>
              <a:rPr lang="vi-VN" sz="3600" err="1">
                <a:solidFill>
                  <a:schemeClr val="bg1"/>
                </a:solidFill>
              </a:rPr>
              <a:t>tự</a:t>
            </a:r>
            <a:r>
              <a:rPr lang="vi-VN" sz="3600">
                <a:solidFill>
                  <a:schemeClr val="bg1"/>
                </a:solidFill>
              </a:rPr>
              <a:t> </a:t>
            </a:r>
            <a:r>
              <a:rPr lang="vi-VN" sz="3600" err="1">
                <a:solidFill>
                  <a:schemeClr val="bg1"/>
                </a:solidFill>
              </a:rPr>
              <a:t>cấp</a:t>
            </a:r>
            <a:r>
              <a:rPr lang="vi-VN" sz="36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0080A504-B299-C90F-BD94-44E901ADEB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87250" cy="119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>
                <a:solidFill>
                  <a:srgbClr val="FF0000"/>
                </a:solidFill>
              </a:rPr>
              <a:t>2. </a:t>
            </a:r>
            <a:r>
              <a:rPr lang="vi-VN" sz="4000" err="1">
                <a:solidFill>
                  <a:srgbClr val="FF0000"/>
                </a:solidFill>
              </a:rPr>
              <a:t>Lãnh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địa</a:t>
            </a:r>
            <a:r>
              <a:rPr lang="vi-VN" sz="4000">
                <a:solidFill>
                  <a:srgbClr val="FF0000"/>
                </a:solidFill>
              </a:rPr>
              <a:t> phong </a:t>
            </a:r>
            <a:r>
              <a:rPr lang="vi-VN" sz="4000" err="1">
                <a:solidFill>
                  <a:srgbClr val="FF0000"/>
                </a:solidFill>
              </a:rPr>
              <a:t>kiến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và</a:t>
            </a:r>
            <a:r>
              <a:rPr lang="vi-VN" sz="4000">
                <a:solidFill>
                  <a:srgbClr val="FF0000"/>
                </a:solidFill>
              </a:rPr>
              <a:t> quan </a:t>
            </a:r>
            <a:r>
              <a:rPr lang="vi-VN" sz="4000" err="1">
                <a:solidFill>
                  <a:srgbClr val="FF0000"/>
                </a:solidFill>
              </a:rPr>
              <a:t>hệ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xã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hội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của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chế</a:t>
            </a:r>
            <a:r>
              <a:rPr lang="vi-VN" sz="4000">
                <a:solidFill>
                  <a:srgbClr val="FF0000"/>
                </a:solidFill>
              </a:rPr>
              <a:t> </a:t>
            </a:r>
            <a:r>
              <a:rPr lang="vi-VN" sz="4000" err="1">
                <a:solidFill>
                  <a:srgbClr val="FF0000"/>
                </a:solidFill>
              </a:rPr>
              <a:t>độ</a:t>
            </a:r>
            <a:r>
              <a:rPr lang="vi-VN" sz="4000">
                <a:solidFill>
                  <a:srgbClr val="FF0000"/>
                </a:solidFill>
              </a:rPr>
              <a:t> phong </a:t>
            </a:r>
            <a:r>
              <a:rPr lang="vi-VN" sz="4000" err="1">
                <a:solidFill>
                  <a:srgbClr val="FF0000"/>
                </a:solidFill>
              </a:rPr>
              <a:t>kiến</a:t>
            </a:r>
            <a:r>
              <a:rPr lang="vi-VN" sz="4000">
                <a:solidFill>
                  <a:srgbClr val="FF0000"/>
                </a:solidFill>
              </a:rPr>
              <a:t> ở Tây Âu</a:t>
            </a:r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A397BC63-5708-4DBA-8516-35F76BBFC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20312" r="48217" b="6510"/>
          <a:stretch/>
        </p:blipFill>
        <p:spPr>
          <a:xfrm>
            <a:off x="1750220" y="1393031"/>
            <a:ext cx="4563070" cy="5018486"/>
          </a:xfrm>
          <a:prstGeom prst="rect">
            <a:avLst/>
          </a:prstGeom>
        </p:spPr>
      </p:pic>
      <p:pic>
        <p:nvPicPr>
          <p:cNvPr id="7" name="Hình ảnh 5">
            <a:extLst>
              <a:ext uri="{FF2B5EF4-FFF2-40B4-BE49-F238E27FC236}">
                <a16:creationId xmlns:a16="http://schemas.microsoft.com/office/drawing/2014/main" id="{411ED9AE-3F1B-642A-283E-83753C215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8" t="20312" r="18778" b="4956"/>
          <a:stretch/>
        </p:blipFill>
        <p:spPr>
          <a:xfrm>
            <a:off x="6715125" y="1545431"/>
            <a:ext cx="3339702" cy="51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Màn hình rộng</PresentationFormat>
  <Slides>14</Slides>
  <Notes>3</Notes>
  <HiddenSlides>0</HiddenSlide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Chủ đề Office</vt:lpstr>
      <vt:lpstr>CHÀO MỪNG CÁC EM ĐẾN VỚI TIẾT HỌC HÔM NAY </vt:lpstr>
      <vt:lpstr>Bản trình bày PowerPoint</vt:lpstr>
      <vt:lpstr>Bản trình bày PowerPoint</vt:lpstr>
      <vt:lpstr>Bản trình bày PowerPoint</vt:lpstr>
      <vt:lpstr>1. Quá trình hình thành xã hội phong kiến ở Tây Âu</vt:lpstr>
      <vt:lpstr>Bản trình bày PowerPoint</vt:lpstr>
      <vt:lpstr>2. Lãnh địa phong kiến và quan hệ xã hội của chế độ phong kiến ở Tây Âu</vt:lpstr>
      <vt:lpstr>Bản trình bày PowerPoint</vt:lpstr>
      <vt:lpstr>Bản trình bày PowerPoint</vt:lpstr>
      <vt:lpstr>Bản trình bày PowerPoint</vt:lpstr>
      <vt:lpstr>3. Sự ra đời của Thiên Chúa Giáo 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vuvanba29011960@gmail.com</dc:creator>
  <cp:lastModifiedBy>vuvanba29011960@gmail.com</cp:lastModifiedBy>
  <cp:revision>4</cp:revision>
  <dcterms:created xsi:type="dcterms:W3CDTF">2023-06-21T09:58:31Z</dcterms:created>
  <dcterms:modified xsi:type="dcterms:W3CDTF">2023-06-24T09:22:46Z</dcterms:modified>
</cp:coreProperties>
</file>