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5" r:id="rId3"/>
    <p:sldId id="256" r:id="rId4"/>
    <p:sldId id="263" r:id="rId5"/>
    <p:sldId id="257" r:id="rId6"/>
    <p:sldId id="258" r:id="rId7"/>
    <p:sldId id="279" r:id="rId8"/>
    <p:sldId id="280" r:id="rId9"/>
    <p:sldId id="281" r:id="rId10"/>
    <p:sldId id="270" r:id="rId11"/>
    <p:sldId id="277" r:id="rId12"/>
    <p:sldId id="260" r:id="rId13"/>
    <p:sldId id="265" r:id="rId14"/>
    <p:sldId id="266" r:id="rId15"/>
    <p:sldId id="274" r:id="rId16"/>
    <p:sldId id="273" r:id="rId17"/>
    <p:sldId id="268" r:id="rId18"/>
    <p:sldId id="278" r:id="rId19"/>
  </p:sldIdLst>
  <p:sldSz cx="12192000" cy="6858000"/>
  <p:notesSz cx="6858000" cy="9144000"/>
  <p:custDataLst>
    <p:tags r:id="rId20"/>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4364" autoAdjust="0"/>
  </p:normalViewPr>
  <p:slideViewPr>
    <p:cSldViewPr snapToGrid="0">
      <p:cViewPr varScale="1">
        <p:scale>
          <a:sx n="69" d="100"/>
          <a:sy n="69" d="100"/>
        </p:scale>
        <p:origin x="6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958F40-FE36-4A85-B61D-4FE3EDEC4AFF}" type="datetimeFigureOut">
              <a:rPr lang="vi-VN" smtClean="0"/>
              <a:t>02/11/2021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0406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958F40-FE36-4A85-B61D-4FE3EDEC4AFF}" type="datetimeFigureOut">
              <a:rPr lang="vi-VN" smtClean="0"/>
              <a:t>02/11/2021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2979187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958F40-FE36-4A85-B61D-4FE3EDEC4AFF}" type="datetimeFigureOut">
              <a:rPr lang="vi-VN" smtClean="0"/>
              <a:t>02/11/2021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2872224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ABFE86-5F1F-6946-9818-B4D877E6DEA8}"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11/02/2021</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F207E-C5CA-3246-A3D1-75505BB9440F}"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7993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ABFE86-5F1F-6946-9818-B4D877E6DEA8}"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11/02/2021</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F207E-C5CA-3246-A3D1-75505BB9440F}"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771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ABFE86-5F1F-6946-9818-B4D877E6DEA8}"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11/02/2021</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F207E-C5CA-3246-A3D1-75505BB9440F}"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588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ABFE86-5F1F-6946-9818-B4D877E6DEA8}"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11/02/2021</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F207E-C5CA-3246-A3D1-75505BB9440F}"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381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ABFE86-5F1F-6946-9818-B4D877E6DEA8}"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11/02/2021</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F207E-C5CA-3246-A3D1-75505BB9440F}"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448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ABFE86-5F1F-6946-9818-B4D877E6DEA8}"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11/02/2021</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F207E-C5CA-3246-A3D1-75505BB9440F}"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261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ABFE86-5F1F-6946-9818-B4D877E6DEA8}"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11/02/2021</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F207E-C5CA-3246-A3D1-75505BB9440F}"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021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ABFE86-5F1F-6946-9818-B4D877E6DEA8}"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11/02/2021</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F207E-C5CA-3246-A3D1-75505BB9440F}"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85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958F40-FE36-4A85-B61D-4FE3EDEC4AFF}" type="datetimeFigureOut">
              <a:rPr lang="vi-VN" smtClean="0"/>
              <a:t>02/11/2021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2277919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ABFE86-5F1F-6946-9818-B4D877E6DEA8}"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11/02/2021</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F207E-C5CA-3246-A3D1-75505BB9440F}"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993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ABFE86-5F1F-6946-9818-B4D877E6DEA8}"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11/02/2021</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F207E-C5CA-3246-A3D1-75505BB9440F}"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763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CABFE86-5F1F-6946-9818-B4D877E6DEA8}"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11/02/2021</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F207E-C5CA-3246-A3D1-75505BB9440F}"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211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958F40-FE36-4A85-B61D-4FE3EDEC4AFF}" type="datetimeFigureOut">
              <a:rPr lang="vi-VN" smtClean="0"/>
              <a:t>02/11/2021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3780583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958F40-FE36-4A85-B61D-4FE3EDEC4AFF}" type="datetimeFigureOut">
              <a:rPr lang="vi-VN" smtClean="0"/>
              <a:t>02/11/2021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4754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958F40-FE36-4A85-B61D-4FE3EDEC4AFF}" type="datetimeFigureOut">
              <a:rPr lang="vi-VN" smtClean="0"/>
              <a:t>02/11/2021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226720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958F40-FE36-4A85-B61D-4FE3EDEC4AFF}" type="datetimeFigureOut">
              <a:rPr lang="vi-VN" smtClean="0"/>
              <a:t>02/11/2021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071183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58F40-FE36-4A85-B61D-4FE3EDEC4AFF}" type="datetimeFigureOut">
              <a:rPr lang="vi-VN" smtClean="0"/>
              <a:t>02/11/2021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3703752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958F40-FE36-4A85-B61D-4FE3EDEC4AFF}" type="datetimeFigureOut">
              <a:rPr lang="vi-VN" smtClean="0"/>
              <a:t>02/11/2021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70342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958F40-FE36-4A85-B61D-4FE3EDEC4AFF}" type="datetimeFigureOut">
              <a:rPr lang="vi-VN" smtClean="0"/>
              <a:t>02/11/2021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15360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t>02/11/2021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t>‹#›</a:t>
            </a:fld>
            <a:endParaRPr lang="vi-VN"/>
          </a:p>
        </p:txBody>
      </p:sp>
    </p:spTree>
    <p:extLst>
      <p:ext uri="{BB962C8B-B14F-4D97-AF65-F5344CB8AC3E}">
        <p14:creationId xmlns:p14="http://schemas.microsoft.com/office/powerpoint/2010/main" val="192542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CABFE86-5F1F-6946-9818-B4D877E6DEA8}" type="datetimeFigureOut">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11/02/2021</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5F207E-C5CA-3246-A3D1-75505BB9440F}" type="slidenum">
              <a:rPr kumimoji="0" lang="en-V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V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21EF569-66CE-E748-A5A4-7F4F2940D70B}"/>
              </a:ext>
            </a:extLst>
          </p:cNvPr>
          <p:cNvPicPr>
            <a:picLocks noChangeAspect="1"/>
          </p:cNvPicPr>
          <p:nvPr userDrawn="1"/>
        </p:nvPicPr>
        <p:blipFill rotWithShape="1">
          <a:blip r:embed="rId13"/>
          <a:srcRect t="7789" b="7789"/>
          <a:stretch/>
        </p:blipFill>
        <p:spPr>
          <a:xfrm>
            <a:off x="0" y="0"/>
            <a:ext cx="12192000" cy="6858000"/>
          </a:xfrm>
          <a:prstGeom prst="rect">
            <a:avLst/>
          </a:prstGeom>
        </p:spPr>
      </p:pic>
    </p:spTree>
    <p:extLst>
      <p:ext uri="{BB962C8B-B14F-4D97-AF65-F5344CB8AC3E}">
        <p14:creationId xmlns:p14="http://schemas.microsoft.com/office/powerpoint/2010/main" val="7240727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2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13" name="TextBox 12">
            <a:extLst>
              <a:ext uri="{FF2B5EF4-FFF2-40B4-BE49-F238E27FC236}">
                <a16:creationId xmlns:a16="http://schemas.microsoft.com/office/drawing/2014/main" id="{D2EDAE1D-670B-2A4C-A4B2-0CAD2AC7E5E7}"/>
              </a:ext>
            </a:extLst>
          </p:cNvPr>
          <p:cNvSpPr txBox="1"/>
          <p:nvPr/>
        </p:nvSpPr>
        <p:spPr>
          <a:xfrm>
            <a:off x="4867807" y="66266"/>
            <a:ext cx="67356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III. LUYỆN TẬP</a:t>
            </a:r>
          </a:p>
        </p:txBody>
      </p:sp>
      <p:pic>
        <p:nvPicPr>
          <p:cNvPr id="5" name="Picture 4">
            <a:extLst>
              <a:ext uri="{FF2B5EF4-FFF2-40B4-BE49-F238E27FC236}">
                <a16:creationId xmlns:a16="http://schemas.microsoft.com/office/drawing/2014/main" id="{0D85816C-0951-784E-9E74-A21144D6EEB3}"/>
              </a:ext>
            </a:extLst>
          </p:cNvPr>
          <p:cNvPicPr>
            <a:picLocks noChangeAspect="1"/>
          </p:cNvPicPr>
          <p:nvPr/>
        </p:nvPicPr>
        <p:blipFill rotWithShape="1">
          <a:blip r:embed="rId3"/>
          <a:srcRect l="7128" t="5259" r="8229" b="5259"/>
          <a:stretch/>
        </p:blipFill>
        <p:spPr>
          <a:xfrm>
            <a:off x="754484" y="199022"/>
            <a:ext cx="9064861" cy="5989490"/>
          </a:xfrm>
          <a:prstGeom prst="rect">
            <a:avLst/>
          </a:prstGeom>
        </p:spPr>
      </p:pic>
      <p:sp>
        <p:nvSpPr>
          <p:cNvPr id="3" name="Rectangle 2"/>
          <p:cNvSpPr/>
          <p:nvPr/>
        </p:nvSpPr>
        <p:spPr>
          <a:xfrm>
            <a:off x="754485" y="4447310"/>
            <a:ext cx="9064860" cy="174120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E22A905-B29A-D744-A698-9E2836BE9FF3}"/>
              </a:ext>
            </a:extLst>
          </p:cNvPr>
          <p:cNvSpPr txBox="1"/>
          <p:nvPr/>
        </p:nvSpPr>
        <p:spPr>
          <a:xfrm>
            <a:off x="1002318" y="4619055"/>
            <a:ext cx="8569192"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FF0000"/>
                </a:solidFill>
                <a:effectLst/>
                <a:uLnTx/>
                <a:uFillTx/>
                <a:latin typeface="Calibri Light" panose="020F0302020204030204"/>
                <a:ea typeface="+mn-ea"/>
                <a:cs typeface="+mn-cs"/>
              </a:rPr>
              <a:t>Gợi</a:t>
            </a:r>
            <a:r>
              <a:rPr kumimoji="0" lang="en-US" sz="2800" b="1" i="0" u="none" strike="noStrike" kern="1200" cap="none" spc="0" normalizeH="0" baseline="0" noProof="0" dirty="0" smtClean="0">
                <a:ln>
                  <a:noFill/>
                </a:ln>
                <a:solidFill>
                  <a:srgbClr val="FF0000"/>
                </a:solidFill>
                <a:effectLst/>
                <a:uLnTx/>
                <a:uFillTx/>
                <a:latin typeface="Calibri Light" panose="020F0302020204030204"/>
                <a:ea typeface="+mn-ea"/>
                <a:cs typeface="+mn-cs"/>
              </a:rPr>
              <a:t> ý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Muốn </a:t>
            </a: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biết năm TCN cách hiện tại thì làm phép cộng.</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Muốn biết SCN cách hiện tại ta làm phép trừ.</a:t>
            </a:r>
            <a:endParaRPr kumimoji="0" lang="en-VN" sz="2400" b="0"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
        <p:nvSpPr>
          <p:cNvPr id="9" name="Rectangle 8"/>
          <p:cNvSpPr/>
          <p:nvPr/>
        </p:nvSpPr>
        <p:spPr>
          <a:xfrm>
            <a:off x="754485" y="4447311"/>
            <a:ext cx="9064860" cy="174120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Ví</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dụ</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Em</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hãy</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cho</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biết</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cuộc</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khởi</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nghĩa</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Hai</a:t>
            </a:r>
            <a:r>
              <a:rPr kumimoji="0" lang="en-US" sz="2800" b="1"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noProof="0" dirty="0" err="1" smtClean="0">
                <a:ln>
                  <a:noFill/>
                </a:ln>
                <a:solidFill>
                  <a:srgbClr val="FF0000"/>
                </a:solidFill>
                <a:effectLst/>
                <a:uLnTx/>
                <a:uFillTx/>
                <a:latin typeface="Calibri" panose="020F0502020204030204"/>
                <a:ea typeface="+mn-ea"/>
                <a:cs typeface="+mn-cs"/>
              </a:rPr>
              <a:t>Bà</a:t>
            </a:r>
            <a:r>
              <a:rPr kumimoji="0" lang="en-US" sz="2800" b="1" i="0" u="none" strike="noStrike" kern="1200" cap="none" spc="0" normalizeH="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noProof="0" dirty="0" err="1" smtClean="0">
                <a:ln>
                  <a:noFill/>
                </a:ln>
                <a:solidFill>
                  <a:srgbClr val="FF0000"/>
                </a:solidFill>
                <a:effectLst/>
                <a:uLnTx/>
                <a:uFillTx/>
                <a:latin typeface="Calibri" panose="020F0502020204030204"/>
                <a:ea typeface="+mn-ea"/>
                <a:cs typeface="+mn-cs"/>
              </a:rPr>
              <a:t>Trưng</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diễn</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ra</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cách</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ngày</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nay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là</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bào</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nhiêu</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năm</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Bao</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nhiêu</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thập</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kỉ</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Bao</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nhiêu</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thế</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kỉ</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a:t>
            </a:r>
          </a:p>
        </p:txBody>
      </p:sp>
      <p:sp>
        <p:nvSpPr>
          <p:cNvPr id="6" name="Down Arrow 5"/>
          <p:cNvSpPr/>
          <p:nvPr/>
        </p:nvSpPr>
        <p:spPr>
          <a:xfrm>
            <a:off x="1694609" y="2976206"/>
            <a:ext cx="318654" cy="12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754483" y="4447310"/>
            <a:ext cx="9064860" cy="174120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Ví</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dụ</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Cuộc</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khởi</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nghĩa</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diễn</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ra</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cách</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ngày</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 nay </a:t>
            </a:r>
            <a:r>
              <a:rPr kumimoji="0" lang="en-US" sz="2800" b="1" i="0" u="none" strike="noStrike" kern="1200" cap="none" spc="0" normalizeH="0" baseline="0" noProof="0" dirty="0" err="1" smtClean="0">
                <a:ln>
                  <a:noFill/>
                </a:ln>
                <a:solidFill>
                  <a:srgbClr val="FF0000"/>
                </a:solidFill>
                <a:effectLst/>
                <a:uLnTx/>
                <a:uFillTx/>
                <a:latin typeface="Calibri" panose="020F0502020204030204"/>
                <a:ea typeface="+mn-ea"/>
                <a:cs typeface="+mn-cs"/>
              </a:rPr>
              <a:t>là</a:t>
            </a:r>
            <a:r>
              <a:rPr kumimoji="0" lang="en-US" sz="2800" b="1" i="0" u="none" strike="noStrike" kern="1200" cap="none" spc="0" normalizeH="0" baseline="0" noProof="0" dirty="0" smtClean="0">
                <a:ln>
                  <a:noFill/>
                </a:ln>
                <a:solidFill>
                  <a:srgbClr val="FF000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Năm</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2021 –  40 = 1981</a:t>
            </a:r>
            <a:r>
              <a:rPr kumimoji="0" lang="en-US" sz="2400" b="1"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2400" b="1" i="0" u="none" strike="noStrike" kern="1200" cap="none" spc="0" normalizeH="0" noProof="0" dirty="0" err="1" smtClean="0">
                <a:ln>
                  <a:noFill/>
                </a:ln>
                <a:solidFill>
                  <a:prstClr val="black"/>
                </a:solidFill>
                <a:effectLst/>
                <a:uLnTx/>
                <a:uFillTx/>
                <a:latin typeface="Calibri" panose="020F0502020204030204"/>
                <a:ea typeface="+mn-ea"/>
                <a:cs typeface="+mn-cs"/>
              </a:rPr>
              <a:t>năm</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Thập</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kỉ</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198  </a:t>
            </a:r>
            <a:r>
              <a:rPr kumimoji="0" lang="en-US"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thập</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kỉ</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và</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1 </a:t>
            </a:r>
            <a:r>
              <a:rPr kumimoji="0" lang="en-US"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năm</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Thế</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kỉ</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19</a:t>
            </a:r>
            <a:r>
              <a:rPr kumimoji="0" lang="en-US" sz="2400" b="1"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thế</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kỉ</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và</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8 </a:t>
            </a:r>
            <a:r>
              <a:rPr kumimoji="0" lang="en-US"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thập</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kỉ</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099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strips(down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strips(downLeft)">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strips(downLeft)">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6"/>
                                        </p:tgtEl>
                                        <p:attrNameLst>
                                          <p:attrName>ppt_x</p:attrName>
                                        </p:attrNameLst>
                                      </p:cBhvr>
                                      <p:tavLst>
                                        <p:tav tm="0">
                                          <p:val>
                                            <p:strVal val="ppt_x"/>
                                          </p:val>
                                        </p:tav>
                                        <p:tav tm="100000">
                                          <p:val>
                                            <p:strVal val="ppt_x"/>
                                          </p:val>
                                        </p:tav>
                                      </p:tavLst>
                                    </p:anim>
                                    <p:anim calcmode="lin" valueType="num">
                                      <p:cBhvr additive="base">
                                        <p:cTn id="49" dur="500"/>
                                        <p:tgtEl>
                                          <p:spTgt spid="6"/>
                                        </p:tgtEl>
                                        <p:attrNameLst>
                                          <p:attrName>ppt_y</p:attrName>
                                        </p:attrNameLst>
                                      </p:cBhvr>
                                      <p:tavLst>
                                        <p:tav tm="0">
                                          <p:val>
                                            <p:strVal val="ppt_y"/>
                                          </p:val>
                                        </p:tav>
                                        <p:tav tm="100000">
                                          <p:val>
                                            <p:strVal val="1+ppt_h/2"/>
                                          </p:val>
                                        </p:tav>
                                      </p:tavLst>
                                    </p:anim>
                                    <p:set>
                                      <p:cBhvr>
                                        <p:cTn id="5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6" grpId="1"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FAC149-AAD2-4EA9-B4CE-4F55990A8CD8}"/>
              </a:ext>
            </a:extLst>
          </p:cNvPr>
          <p:cNvSpPr txBox="1"/>
          <p:nvPr/>
        </p:nvSpPr>
        <p:spPr>
          <a:xfrm>
            <a:off x="776652" y="1098460"/>
            <a:ext cx="2133599"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Vượn người</a:t>
            </a:r>
          </a:p>
        </p:txBody>
      </p:sp>
      <p:sp>
        <p:nvSpPr>
          <p:cNvPr id="3" name="TextBox 2">
            <a:extLst>
              <a:ext uri="{FF2B5EF4-FFF2-40B4-BE49-F238E27FC236}">
                <a16:creationId xmlns:a16="http://schemas.microsoft.com/office/drawing/2014/main" id="{28DC3ED8-D0DB-4F13-B1B8-4DD5E0C8330F}"/>
              </a:ext>
            </a:extLst>
          </p:cNvPr>
          <p:cNvSpPr txBox="1"/>
          <p:nvPr/>
        </p:nvSpPr>
        <p:spPr>
          <a:xfrm>
            <a:off x="4198192" y="1040752"/>
            <a:ext cx="1987665"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Người tối cổ</a:t>
            </a:r>
          </a:p>
        </p:txBody>
      </p:sp>
      <p:sp>
        <p:nvSpPr>
          <p:cNvPr id="4" name="TextBox 3">
            <a:extLst>
              <a:ext uri="{FF2B5EF4-FFF2-40B4-BE49-F238E27FC236}">
                <a16:creationId xmlns:a16="http://schemas.microsoft.com/office/drawing/2014/main" id="{59F40842-4DC1-4414-A888-4DB1D0AD99DD}"/>
              </a:ext>
            </a:extLst>
          </p:cNvPr>
          <p:cNvSpPr txBox="1"/>
          <p:nvPr/>
        </p:nvSpPr>
        <p:spPr>
          <a:xfrm>
            <a:off x="8207001" y="1061013"/>
            <a:ext cx="3061968"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Người tinh khôn</a:t>
            </a:r>
          </a:p>
        </p:txBody>
      </p:sp>
      <p:sp>
        <p:nvSpPr>
          <p:cNvPr id="5" name="Right Arrow 4"/>
          <p:cNvSpPr/>
          <p:nvPr/>
        </p:nvSpPr>
        <p:spPr>
          <a:xfrm>
            <a:off x="2688579" y="1186560"/>
            <a:ext cx="1275384" cy="210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078147" y="1156167"/>
            <a:ext cx="1779883"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B277FC-B2F8-4D5A-84B4-68570D08E622}"/>
              </a:ext>
            </a:extLst>
          </p:cNvPr>
          <p:cNvSpPr/>
          <p:nvPr/>
        </p:nvSpPr>
        <p:spPr>
          <a:xfrm>
            <a:off x="560039" y="147333"/>
            <a:ext cx="8629087" cy="574401"/>
          </a:xfrm>
          <a:prstGeom prst="rect">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pPr>
            <a:r>
              <a:rPr lang="vi-VN" sz="3000" b="1">
                <a:solidFill>
                  <a:srgbClr val="FF0000"/>
                </a:solidFill>
                <a:latin typeface="Times New Roman" panose="02020603050405020304" pitchFamily="18" charset="0"/>
                <a:ea typeface="Times New Roman" panose="02020603050405020304" pitchFamily="18" charset="0"/>
              </a:rPr>
              <a:t>I. Quá trình tiến hoá từ vượn người thành người   </a:t>
            </a:r>
            <a:endParaRPr lang="vi-VN" sz="3000">
              <a:solidFill>
                <a:srgbClr val="FF0000"/>
              </a:solidFill>
              <a:latin typeface="Times New Roman" panose="02020603050405020304" pitchFamily="18" charset="0"/>
              <a:ea typeface="Times New Roman" panose="02020603050405020304" pitchFamily="18" charset="0"/>
            </a:endParaRPr>
          </a:p>
        </p:txBody>
      </p:sp>
      <p:pic>
        <p:nvPicPr>
          <p:cNvPr id="10" name="image98.png">
            <a:extLst>
              <a:ext uri="{FF2B5EF4-FFF2-40B4-BE49-F238E27FC236}">
                <a16:creationId xmlns:a16="http://schemas.microsoft.com/office/drawing/2014/main" id="{8B9ED191-EECB-4F0A-9E75-BA1F57EAE7C8}"/>
              </a:ext>
            </a:extLst>
          </p:cNvPr>
          <p:cNvPicPr/>
          <p:nvPr/>
        </p:nvPicPr>
        <p:blipFill>
          <a:blip r:embed="rId2"/>
          <a:srcRect/>
          <a:stretch>
            <a:fillRect/>
          </a:stretch>
        </p:blipFill>
        <p:spPr>
          <a:xfrm>
            <a:off x="667749" y="1807081"/>
            <a:ext cx="11036216" cy="4815391"/>
          </a:xfrm>
          <a:prstGeom prst="rect">
            <a:avLst/>
          </a:prstGeom>
          <a:ln/>
        </p:spPr>
      </p:pic>
    </p:spTree>
    <p:extLst>
      <p:ext uri="{BB962C8B-B14F-4D97-AF65-F5344CB8AC3E}">
        <p14:creationId xmlns:p14="http://schemas.microsoft.com/office/powerpoint/2010/main" val="308407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9C2E92-442D-4EC0-88B9-ACA7B5E74DC1}"/>
              </a:ext>
            </a:extLst>
          </p:cNvPr>
          <p:cNvSpPr/>
          <p:nvPr/>
        </p:nvSpPr>
        <p:spPr>
          <a:xfrm>
            <a:off x="262443" y="222069"/>
            <a:ext cx="10834255" cy="2730137"/>
          </a:xfrm>
          <a:prstGeom prst="rect">
            <a:avLst/>
          </a:prstGeom>
          <a:solidFill>
            <a:schemeClr val="accent3">
              <a:lumMod val="20000"/>
              <a:lumOff val="80000"/>
            </a:schemeClr>
          </a:solidFill>
          <a:ln>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vi-VN" sz="3200" b="1" dirty="0">
                <a:solidFill>
                  <a:srgbClr val="FF0000"/>
                </a:solidFill>
                <a:latin typeface="Times New Roman" panose="02020603050405020304" pitchFamily="18" charset="0"/>
                <a:ea typeface="Times New Roman" panose="02020603050405020304" pitchFamily="18" charset="0"/>
              </a:rPr>
              <a:t>II. Những dấu tích của quá trình chuyển biến từ vượn thành người  ở Đông Nam Á và Việt </a:t>
            </a:r>
            <a:r>
              <a:rPr lang="vi-VN" sz="3200" b="1" dirty="0" smtClean="0">
                <a:solidFill>
                  <a:srgbClr val="FF0000"/>
                </a:solidFill>
                <a:latin typeface="Times New Roman" panose="02020603050405020304" pitchFamily="18" charset="0"/>
                <a:ea typeface="Times New Roman" panose="02020603050405020304" pitchFamily="18" charset="0"/>
              </a:rPr>
              <a:t>Nam</a:t>
            </a:r>
            <a:endParaRPr lang="en-US" sz="3200" b="1" dirty="0" smtClean="0">
              <a:solidFill>
                <a:srgbClr val="FF0000"/>
              </a:solidFill>
              <a:latin typeface="Times New Roman" panose="02020603050405020304" pitchFamily="18" charset="0"/>
              <a:ea typeface="Times New Roman" panose="02020603050405020304" pitchFamily="18" charset="0"/>
            </a:endParaRPr>
          </a:p>
          <a:p>
            <a:pPr algn="just"/>
            <a:r>
              <a:rPr lang="en-US" sz="3200" b="1" dirty="0" smtClean="0">
                <a:solidFill>
                  <a:schemeClr val="tx1"/>
                </a:solidFill>
                <a:latin typeface="Times New Roman" panose="02020603050405020304" pitchFamily="18" charset="0"/>
                <a:ea typeface="Times New Roman" panose="02020603050405020304" pitchFamily="18" charset="0"/>
              </a:rPr>
              <a:t>1. </a:t>
            </a:r>
            <a:r>
              <a:rPr lang="en-US" sz="3200" b="1" dirty="0" err="1" smtClean="0">
                <a:solidFill>
                  <a:schemeClr val="tx1"/>
                </a:solidFill>
                <a:latin typeface="Times New Roman" panose="02020603050405020304" pitchFamily="18" charset="0"/>
                <a:ea typeface="Times New Roman" panose="02020603050405020304" pitchFamily="18" charset="0"/>
              </a:rPr>
              <a:t>Dấu</a:t>
            </a:r>
            <a:r>
              <a:rPr lang="en-US" sz="3200" b="1" dirty="0" smtClean="0">
                <a:solidFill>
                  <a:schemeClr val="tx1"/>
                </a:solidFill>
                <a:latin typeface="Times New Roman" panose="02020603050405020304" pitchFamily="18" charset="0"/>
                <a:ea typeface="Times New Roman" panose="02020603050405020304" pitchFamily="18" charset="0"/>
              </a:rPr>
              <a:t> </a:t>
            </a:r>
            <a:r>
              <a:rPr lang="en-US" sz="3200" b="1" dirty="0" err="1" smtClean="0">
                <a:solidFill>
                  <a:schemeClr val="tx1"/>
                </a:solidFill>
                <a:latin typeface="Times New Roman" panose="02020603050405020304" pitchFamily="18" charset="0"/>
                <a:ea typeface="Times New Roman" panose="02020603050405020304" pitchFamily="18" charset="0"/>
              </a:rPr>
              <a:t>tích</a:t>
            </a:r>
            <a:r>
              <a:rPr lang="en-US" sz="3200" b="1" dirty="0" smtClean="0">
                <a:solidFill>
                  <a:schemeClr val="tx1"/>
                </a:solidFill>
                <a:latin typeface="Times New Roman" panose="02020603050405020304" pitchFamily="18" charset="0"/>
                <a:ea typeface="Times New Roman" panose="02020603050405020304" pitchFamily="18" charset="0"/>
              </a:rPr>
              <a:t> </a:t>
            </a:r>
            <a:r>
              <a:rPr lang="vi-VN" sz="3200" b="1" dirty="0" smtClean="0">
                <a:solidFill>
                  <a:schemeClr val="tx1"/>
                </a:solidFill>
                <a:latin typeface="Times New Roman" panose="02020603050405020304" pitchFamily="18" charset="0"/>
                <a:ea typeface="Times New Roman" panose="02020603050405020304" pitchFamily="18" charset="0"/>
              </a:rPr>
              <a:t>Ngườ</a:t>
            </a:r>
            <a:r>
              <a:rPr lang="en-US" sz="3200" b="1" dirty="0">
                <a:solidFill>
                  <a:schemeClr val="tx1"/>
                </a:solidFill>
                <a:latin typeface="Times New Roman" panose="02020603050405020304" pitchFamily="18" charset="0"/>
                <a:ea typeface="Times New Roman" panose="02020603050405020304" pitchFamily="18" charset="0"/>
              </a:rPr>
              <a:t>i</a:t>
            </a:r>
            <a:r>
              <a:rPr lang="en-US" sz="3200" b="1" dirty="0" smtClean="0">
                <a:solidFill>
                  <a:schemeClr val="tx1"/>
                </a:solidFill>
                <a:latin typeface="Times New Roman" panose="02020603050405020304" pitchFamily="18" charset="0"/>
                <a:ea typeface="Times New Roman" panose="02020603050405020304" pitchFamily="18" charset="0"/>
              </a:rPr>
              <a:t> </a:t>
            </a:r>
            <a:r>
              <a:rPr lang="en-US" sz="3200" b="1" dirty="0" err="1" smtClean="0">
                <a:solidFill>
                  <a:schemeClr val="tx1"/>
                </a:solidFill>
                <a:latin typeface="Times New Roman" panose="02020603050405020304" pitchFamily="18" charset="0"/>
                <a:ea typeface="Times New Roman" panose="02020603050405020304" pitchFamily="18" charset="0"/>
              </a:rPr>
              <a:t>tối</a:t>
            </a:r>
            <a:r>
              <a:rPr lang="en-US" sz="3200" b="1" dirty="0" smtClean="0">
                <a:solidFill>
                  <a:schemeClr val="tx1"/>
                </a:solidFill>
                <a:latin typeface="Times New Roman" panose="02020603050405020304" pitchFamily="18" charset="0"/>
                <a:ea typeface="Times New Roman" panose="02020603050405020304" pitchFamily="18" charset="0"/>
              </a:rPr>
              <a:t> </a:t>
            </a:r>
            <a:r>
              <a:rPr lang="en-US" sz="3200" b="1" dirty="0" err="1" smtClean="0">
                <a:solidFill>
                  <a:schemeClr val="tx1"/>
                </a:solidFill>
                <a:latin typeface="Times New Roman" panose="02020603050405020304" pitchFamily="18" charset="0"/>
                <a:ea typeface="Times New Roman" panose="02020603050405020304" pitchFamily="18" charset="0"/>
              </a:rPr>
              <a:t>cổ</a:t>
            </a:r>
            <a:r>
              <a:rPr lang="en-US" sz="3200" b="1" dirty="0" smtClean="0">
                <a:solidFill>
                  <a:schemeClr val="tx1"/>
                </a:solidFill>
                <a:latin typeface="Times New Roman" panose="02020603050405020304" pitchFamily="18" charset="0"/>
                <a:ea typeface="Times New Roman" panose="02020603050405020304" pitchFamily="18" charset="0"/>
              </a:rPr>
              <a:t> ở </a:t>
            </a:r>
            <a:r>
              <a:rPr lang="en-US" sz="3200" b="1" dirty="0" err="1" smtClean="0">
                <a:solidFill>
                  <a:schemeClr val="tx1"/>
                </a:solidFill>
                <a:latin typeface="Times New Roman" panose="02020603050405020304" pitchFamily="18" charset="0"/>
                <a:ea typeface="Times New Roman" panose="02020603050405020304" pitchFamily="18" charset="0"/>
              </a:rPr>
              <a:t>Đông</a:t>
            </a:r>
            <a:r>
              <a:rPr lang="en-US" sz="3200" b="1" dirty="0" smtClean="0">
                <a:solidFill>
                  <a:schemeClr val="tx1"/>
                </a:solidFill>
                <a:latin typeface="Times New Roman" panose="02020603050405020304" pitchFamily="18" charset="0"/>
                <a:ea typeface="Times New Roman" panose="02020603050405020304" pitchFamily="18" charset="0"/>
              </a:rPr>
              <a:t> Nam Á ( </a:t>
            </a:r>
            <a:r>
              <a:rPr lang="en-US" sz="3200" b="1" dirty="0" err="1" smtClean="0">
                <a:solidFill>
                  <a:schemeClr val="tx1"/>
                </a:solidFill>
                <a:latin typeface="Times New Roman" panose="02020603050405020304" pitchFamily="18" charset="0"/>
                <a:ea typeface="Times New Roman" panose="02020603050405020304" pitchFamily="18" charset="0"/>
              </a:rPr>
              <a:t>tự</a:t>
            </a:r>
            <a:r>
              <a:rPr lang="en-US" sz="3200" b="1" dirty="0" smtClean="0">
                <a:solidFill>
                  <a:schemeClr val="tx1"/>
                </a:solidFill>
                <a:latin typeface="Times New Roman" panose="02020603050405020304" pitchFamily="18" charset="0"/>
                <a:ea typeface="Times New Roman" panose="02020603050405020304" pitchFamily="18" charset="0"/>
              </a:rPr>
              <a:t> </a:t>
            </a:r>
            <a:r>
              <a:rPr lang="en-US" sz="3200" b="1" dirty="0" err="1" smtClean="0">
                <a:solidFill>
                  <a:schemeClr val="tx1"/>
                </a:solidFill>
                <a:latin typeface="Times New Roman" panose="02020603050405020304" pitchFamily="18" charset="0"/>
                <a:ea typeface="Times New Roman" panose="02020603050405020304" pitchFamily="18" charset="0"/>
              </a:rPr>
              <a:t>tìm</a:t>
            </a:r>
            <a:r>
              <a:rPr lang="en-US" sz="3200" b="1" dirty="0" smtClean="0">
                <a:solidFill>
                  <a:schemeClr val="tx1"/>
                </a:solidFill>
                <a:latin typeface="Times New Roman" panose="02020603050405020304" pitchFamily="18" charset="0"/>
                <a:ea typeface="Times New Roman" panose="02020603050405020304" pitchFamily="18" charset="0"/>
              </a:rPr>
              <a:t> </a:t>
            </a:r>
            <a:r>
              <a:rPr lang="en-US" sz="3200" b="1" dirty="0" err="1" smtClean="0">
                <a:solidFill>
                  <a:schemeClr val="tx1"/>
                </a:solidFill>
                <a:latin typeface="Times New Roman" panose="02020603050405020304" pitchFamily="18" charset="0"/>
                <a:ea typeface="Times New Roman" panose="02020603050405020304" pitchFamily="18" charset="0"/>
              </a:rPr>
              <a:t>hiểu</a:t>
            </a:r>
            <a:r>
              <a:rPr lang="en-US" sz="3200" b="1" dirty="0" smtClean="0">
                <a:solidFill>
                  <a:schemeClr val="tx1"/>
                </a:solidFill>
                <a:latin typeface="Times New Roman" panose="02020603050405020304" pitchFamily="18" charset="0"/>
                <a:ea typeface="Times New Roman" panose="02020603050405020304" pitchFamily="18" charset="0"/>
              </a:rPr>
              <a:t> </a:t>
            </a:r>
            <a:r>
              <a:rPr lang="en-US" sz="3200" b="1" dirty="0" err="1" smtClean="0">
                <a:solidFill>
                  <a:schemeClr val="tx1"/>
                </a:solidFill>
                <a:latin typeface="Times New Roman" panose="02020603050405020304" pitchFamily="18" charset="0"/>
                <a:ea typeface="Times New Roman" panose="02020603050405020304" pitchFamily="18" charset="0"/>
              </a:rPr>
              <a:t>trong</a:t>
            </a:r>
            <a:r>
              <a:rPr lang="en-US" sz="3200" b="1" dirty="0" smtClean="0">
                <a:solidFill>
                  <a:schemeClr val="tx1"/>
                </a:solidFill>
                <a:latin typeface="Times New Roman" panose="02020603050405020304" pitchFamily="18" charset="0"/>
                <a:ea typeface="Times New Roman" panose="02020603050405020304" pitchFamily="18" charset="0"/>
              </a:rPr>
              <a:t> </a:t>
            </a:r>
            <a:r>
              <a:rPr lang="en-US" sz="3200" b="1" dirty="0" err="1" smtClean="0">
                <a:solidFill>
                  <a:schemeClr val="tx1"/>
                </a:solidFill>
                <a:latin typeface="Times New Roman" panose="02020603050405020304" pitchFamily="18" charset="0"/>
                <a:ea typeface="Times New Roman" panose="02020603050405020304" pitchFamily="18" charset="0"/>
              </a:rPr>
              <a:t>sgk</a:t>
            </a:r>
            <a:r>
              <a:rPr lang="en-US" sz="3200" b="1" dirty="0" smtClean="0">
                <a:solidFill>
                  <a:schemeClr val="tx1"/>
                </a:solidFill>
                <a:latin typeface="Times New Roman" panose="02020603050405020304" pitchFamily="18" charset="0"/>
                <a:ea typeface="Times New Roman" panose="02020603050405020304" pitchFamily="18" charset="0"/>
              </a:rPr>
              <a:t>)</a:t>
            </a:r>
          </a:p>
          <a:p>
            <a:pPr algn="just"/>
            <a:r>
              <a:rPr lang="en-US" sz="3200" b="1" dirty="0" smtClean="0">
                <a:solidFill>
                  <a:schemeClr val="tx1"/>
                </a:solidFill>
                <a:latin typeface="Times New Roman" panose="02020603050405020304" pitchFamily="18" charset="0"/>
                <a:ea typeface="Times New Roman" panose="02020603050405020304" pitchFamily="18" charset="0"/>
              </a:rPr>
              <a:t>2. </a:t>
            </a:r>
            <a:r>
              <a:rPr lang="en-US" sz="3200" b="1" dirty="0" err="1">
                <a:solidFill>
                  <a:schemeClr val="tx1"/>
                </a:solidFill>
                <a:latin typeface="Times New Roman" panose="02020603050405020304" pitchFamily="18" charset="0"/>
                <a:ea typeface="Times New Roman" panose="02020603050405020304" pitchFamily="18" charset="0"/>
              </a:rPr>
              <a:t>Dấu</a:t>
            </a:r>
            <a:r>
              <a:rPr lang="en-US" sz="3200" b="1" dirty="0">
                <a:solidFill>
                  <a:schemeClr val="tx1"/>
                </a:solidFill>
                <a:latin typeface="Times New Roman" panose="02020603050405020304" pitchFamily="18" charset="0"/>
                <a:ea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rPr>
              <a:t>tích</a:t>
            </a:r>
            <a:r>
              <a:rPr lang="en-US" sz="3200" b="1" dirty="0" smtClean="0">
                <a:solidFill>
                  <a:schemeClr val="tx1"/>
                </a:solidFill>
                <a:latin typeface="Times New Roman" panose="02020603050405020304" pitchFamily="18" charset="0"/>
                <a:ea typeface="Times New Roman" panose="02020603050405020304" pitchFamily="18" charset="0"/>
              </a:rPr>
              <a:t> </a:t>
            </a:r>
            <a:r>
              <a:rPr lang="vi-VN" sz="3200" b="1" dirty="0" smtClean="0">
                <a:solidFill>
                  <a:schemeClr val="tx1"/>
                </a:solidFill>
                <a:latin typeface="Times New Roman" panose="02020603050405020304" pitchFamily="18" charset="0"/>
                <a:ea typeface="Times New Roman" panose="02020603050405020304" pitchFamily="18" charset="0"/>
              </a:rPr>
              <a:t>Ngu</a:t>
            </a:r>
            <a:r>
              <a:rPr lang="vi-VN" sz="3200" b="1" dirty="0">
                <a:solidFill>
                  <a:schemeClr val="tx1"/>
                </a:solidFill>
                <a:latin typeface="Times New Roman" panose="02020603050405020304" pitchFamily="18" charset="0"/>
                <a:ea typeface="Times New Roman" panose="02020603050405020304" pitchFamily="18" charset="0"/>
              </a:rPr>
              <a:t>̛ời tối cổ ở Việt Nam </a:t>
            </a:r>
            <a:endParaRPr lang="vi-VN" sz="3200" b="1" dirty="0">
              <a:solidFill>
                <a:schemeClr val="tx1"/>
              </a:solidFill>
            </a:endParaRPr>
          </a:p>
        </p:txBody>
      </p:sp>
    </p:spTree>
    <p:extLst>
      <p:ext uri="{BB962C8B-B14F-4D97-AF65-F5344CB8AC3E}">
        <p14:creationId xmlns:p14="http://schemas.microsoft.com/office/powerpoint/2010/main" val="315347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A8BF2F-32CC-40F5-A359-767AE690E906}"/>
              </a:ext>
            </a:extLst>
          </p:cNvPr>
          <p:cNvPicPr/>
          <p:nvPr/>
        </p:nvPicPr>
        <p:blipFill>
          <a:blip r:embed="rId2">
            <a:extLst>
              <a:ext uri="{28A0092B-C50C-407E-A947-70E740481C1C}">
                <a14:useLocalDpi xmlns:a14="http://schemas.microsoft.com/office/drawing/2010/main" val="0"/>
              </a:ext>
            </a:extLst>
          </a:blip>
          <a:stretch>
            <a:fillRect/>
          </a:stretch>
        </p:blipFill>
        <p:spPr>
          <a:xfrm>
            <a:off x="7453745" y="184067"/>
            <a:ext cx="4738255" cy="4741026"/>
          </a:xfrm>
          <a:prstGeom prst="rect">
            <a:avLst/>
          </a:prstGeom>
        </p:spPr>
      </p:pic>
      <p:pic>
        <p:nvPicPr>
          <p:cNvPr id="7" name="image105.png">
            <a:extLst>
              <a:ext uri="{FF2B5EF4-FFF2-40B4-BE49-F238E27FC236}">
                <a16:creationId xmlns:a16="http://schemas.microsoft.com/office/drawing/2014/main" id="{8A14E3FE-32ED-4B62-A78C-F3BEC31F5C39}"/>
              </a:ext>
            </a:extLst>
          </p:cNvPr>
          <p:cNvPicPr/>
          <p:nvPr/>
        </p:nvPicPr>
        <p:blipFill>
          <a:blip r:embed="rId3"/>
          <a:srcRect/>
          <a:stretch>
            <a:fillRect/>
          </a:stretch>
        </p:blipFill>
        <p:spPr>
          <a:xfrm>
            <a:off x="303614" y="314695"/>
            <a:ext cx="7107381" cy="4948844"/>
          </a:xfrm>
          <a:prstGeom prst="rect">
            <a:avLst/>
          </a:prstGeom>
          <a:ln/>
        </p:spPr>
      </p:pic>
      <p:cxnSp>
        <p:nvCxnSpPr>
          <p:cNvPr id="4" name="Straight Arrow Connector 3"/>
          <p:cNvCxnSpPr/>
          <p:nvPr/>
        </p:nvCxnSpPr>
        <p:spPr>
          <a:xfrm flipH="1" flipV="1">
            <a:off x="2606041" y="1257300"/>
            <a:ext cx="6955970" cy="457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286001" y="1639388"/>
            <a:ext cx="5167744" cy="606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606041" y="2075808"/>
            <a:ext cx="5845629" cy="9212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2606041" y="2472788"/>
            <a:ext cx="5845630" cy="10399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03614" y="5359163"/>
            <a:ext cx="11464316" cy="882678"/>
          </a:xfrm>
          <a:prstGeom prst="rect">
            <a:avLst/>
          </a:prstGeom>
        </p:spPr>
        <p:txBody>
          <a:bodyPr wrap="square">
            <a:spAutoFit/>
          </a:bodyPr>
          <a:lstStyle/>
          <a:p>
            <a:pPr marL="457200" algn="just">
              <a:lnSpc>
                <a:spcPct val="107000"/>
              </a:lnSpc>
              <a:spcAft>
                <a:spcPts val="0"/>
              </a:spcAft>
            </a:pPr>
            <a:r>
              <a:rPr lang="en-US" sz="2400" b="1" dirty="0" err="1">
                <a:solidFill>
                  <a:srgbClr val="FF0000"/>
                </a:solidFill>
                <a:latin typeface="Times New Roman" panose="02020603050405020304" pitchFamily="18" charset="0"/>
                <a:ea typeface="Calibri" panose="020F0502020204030204" pitchFamily="34" charset="0"/>
              </a:rPr>
              <a:t>Quan</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sát</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Lược</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đồ</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smtClean="0">
                <a:solidFill>
                  <a:srgbClr val="FF0000"/>
                </a:solidFill>
                <a:latin typeface="Times New Roman" panose="02020603050405020304" pitchFamily="18" charset="0"/>
                <a:ea typeface="Calibri" panose="020F0502020204030204" pitchFamily="34" charset="0"/>
              </a:rPr>
              <a:t>em</a:t>
            </a:r>
            <a:r>
              <a:rPr lang="en-US" sz="2400" b="1" dirty="0" smtClean="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hãy</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cho</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biết</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dấu</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tích</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của</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người</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tối</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cổ</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được</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tìm</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smtClean="0">
                <a:solidFill>
                  <a:srgbClr val="FF0000"/>
                </a:solidFill>
                <a:latin typeface="Times New Roman" panose="02020603050405020304" pitchFamily="18" charset="0"/>
                <a:ea typeface="Calibri" panose="020F0502020204030204" pitchFamily="34" charset="0"/>
              </a:rPr>
              <a:t>thấy</a:t>
            </a:r>
            <a:r>
              <a:rPr lang="en-US" sz="2400" b="1" dirty="0" smtClean="0">
                <a:solidFill>
                  <a:srgbClr val="FF0000"/>
                </a:solidFill>
                <a:latin typeface="Times New Roman" panose="02020603050405020304" pitchFamily="18" charset="0"/>
                <a:ea typeface="Calibri" panose="020F0502020204030204" pitchFamily="34" charset="0"/>
              </a:rPr>
              <a:t> ở </a:t>
            </a:r>
            <a:r>
              <a:rPr lang="en-US" sz="2400" b="1" dirty="0" err="1" smtClean="0">
                <a:solidFill>
                  <a:srgbClr val="FF0000"/>
                </a:solidFill>
                <a:latin typeface="Times New Roman" panose="02020603050405020304" pitchFamily="18" charset="0"/>
                <a:ea typeface="Calibri" panose="020F0502020204030204" pitchFamily="34" charset="0"/>
              </a:rPr>
              <a:t>đâu</a:t>
            </a:r>
            <a:r>
              <a:rPr lang="en-US" sz="2400" b="1" dirty="0" smtClean="0">
                <a:solidFill>
                  <a:srgbClr val="FF0000"/>
                </a:solidFill>
                <a:latin typeface="Times New Roman" panose="02020603050405020304" pitchFamily="18" charset="0"/>
                <a:ea typeface="Calibri" panose="020F0502020204030204" pitchFamily="34" charset="0"/>
              </a:rPr>
              <a:t> , </a:t>
            </a:r>
            <a:r>
              <a:rPr lang="en-US" sz="2400" b="1" dirty="0" err="1">
                <a:solidFill>
                  <a:srgbClr val="FF0000"/>
                </a:solidFill>
                <a:latin typeface="Times New Roman" panose="02020603050405020304" pitchFamily="18" charset="0"/>
                <a:ea typeface="Calibri" panose="020F0502020204030204" pitchFamily="34" charset="0"/>
              </a:rPr>
              <a:t>nhận</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xét</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về</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phạm</a:t>
            </a:r>
            <a:r>
              <a:rPr lang="en-US" sz="2400" b="1" dirty="0">
                <a:solidFill>
                  <a:srgbClr val="FF0000"/>
                </a:solidFill>
                <a:latin typeface="Times New Roman" panose="02020603050405020304" pitchFamily="18" charset="0"/>
                <a:ea typeface="Calibri" panose="020F0502020204030204" pitchFamily="34" charset="0"/>
              </a:rPr>
              <a:t> vi </a:t>
            </a:r>
            <a:r>
              <a:rPr lang="en-US" sz="2400" b="1" dirty="0" err="1">
                <a:solidFill>
                  <a:srgbClr val="FF0000"/>
                </a:solidFill>
                <a:latin typeface="Times New Roman" panose="02020603050405020304" pitchFamily="18" charset="0"/>
                <a:ea typeface="Calibri" panose="020F0502020204030204" pitchFamily="34" charset="0"/>
              </a:rPr>
              <a:t>phân</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bố</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của</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người</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tối</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cổ</a:t>
            </a:r>
            <a:r>
              <a:rPr lang="en-US" sz="2400" b="1" dirty="0">
                <a:solidFill>
                  <a:srgbClr val="FF0000"/>
                </a:solidFill>
                <a:latin typeface="Times New Roman" panose="02020603050405020304" pitchFamily="18" charset="0"/>
                <a:ea typeface="Calibri" panose="020F0502020204030204" pitchFamily="34" charset="0"/>
              </a:rPr>
              <a:t> ở </a:t>
            </a:r>
            <a:r>
              <a:rPr lang="en-US" sz="2400" b="1" dirty="0" err="1">
                <a:solidFill>
                  <a:srgbClr val="FF0000"/>
                </a:solidFill>
                <a:latin typeface="Times New Roman" panose="02020603050405020304" pitchFamily="18" charset="0"/>
                <a:ea typeface="Calibri" panose="020F0502020204030204" pitchFamily="34" charset="0"/>
              </a:rPr>
              <a:t>Việt</a:t>
            </a:r>
            <a:r>
              <a:rPr lang="en-US" sz="2400" b="1" dirty="0">
                <a:solidFill>
                  <a:srgbClr val="FF0000"/>
                </a:solidFill>
                <a:latin typeface="Times New Roman" panose="02020603050405020304" pitchFamily="18" charset="0"/>
                <a:ea typeface="Calibri" panose="020F0502020204030204" pitchFamily="34" charset="0"/>
              </a:rPr>
              <a:t> Nam. </a:t>
            </a:r>
            <a:endParaRPr lang="en-US" sz="2400" b="1" dirty="0">
              <a:solidFill>
                <a:schemeClr val="tx2">
                  <a:lumMod val="50000"/>
                </a:schemeClr>
              </a:solidFill>
              <a:effectLst/>
              <a:latin typeface="Calibri" panose="020F0502020204030204" pitchFamily="34" charset="0"/>
              <a:ea typeface="Calibri" panose="020F0502020204030204" pitchFamily="34" charset="0"/>
            </a:endParaRPr>
          </a:p>
        </p:txBody>
      </p:sp>
      <p:sp>
        <p:nvSpPr>
          <p:cNvPr id="31" name="Rectangle 30"/>
          <p:cNvSpPr/>
          <p:nvPr/>
        </p:nvSpPr>
        <p:spPr>
          <a:xfrm>
            <a:off x="3561735" y="6249786"/>
            <a:ext cx="6322565" cy="468077"/>
          </a:xfrm>
          <a:prstGeom prst="rect">
            <a:avLst/>
          </a:prstGeom>
          <a:solidFill>
            <a:schemeClr val="accent6">
              <a:lumMod val="20000"/>
              <a:lumOff val="80000"/>
            </a:schemeClr>
          </a:solidFill>
        </p:spPr>
        <p:txBody>
          <a:bodyPr wrap="none">
            <a:spAutoFit/>
          </a:bodyPr>
          <a:lstStyle/>
          <a:p>
            <a:pPr marL="457200" lvl="0" algn="just">
              <a:lnSpc>
                <a:spcPct val="107000"/>
              </a:lnSpc>
            </a:pPr>
            <a:r>
              <a:rPr lang="en-US" sz="2400" b="1" dirty="0">
                <a:solidFill>
                  <a:srgbClr val="44546A">
                    <a:lumMod val="50000"/>
                  </a:srgbClr>
                </a:solidFill>
                <a:latin typeface="Times New Roman" panose="02020603050405020304" pitchFamily="18" charset="0"/>
                <a:ea typeface="Calibri" panose="020F0502020204030204" pitchFamily="34" charset="0"/>
              </a:rPr>
              <a:t>(</a:t>
            </a:r>
            <a:r>
              <a:rPr lang="en-US" sz="2400" b="1" dirty="0" err="1">
                <a:solidFill>
                  <a:srgbClr val="44546A">
                    <a:lumMod val="50000"/>
                  </a:srgbClr>
                </a:solidFill>
                <a:latin typeface="Times New Roman" panose="02020603050405020304" pitchFamily="18" charset="0"/>
                <a:ea typeface="Calibri" panose="020F0502020204030204" pitchFamily="34" charset="0"/>
              </a:rPr>
              <a:t>phân</a:t>
            </a:r>
            <a:r>
              <a:rPr lang="en-US" sz="2400" b="1" dirty="0">
                <a:solidFill>
                  <a:srgbClr val="44546A">
                    <a:lumMod val="50000"/>
                  </a:srgbClr>
                </a:solidFill>
                <a:latin typeface="Times New Roman" panose="02020603050405020304" pitchFamily="18" charset="0"/>
                <a:ea typeface="Calibri" panose="020F0502020204030204" pitchFamily="34" charset="0"/>
              </a:rPr>
              <a:t> </a:t>
            </a:r>
            <a:r>
              <a:rPr lang="en-US" sz="2400" b="1" dirty="0" err="1">
                <a:solidFill>
                  <a:srgbClr val="44546A">
                    <a:lumMod val="50000"/>
                  </a:srgbClr>
                </a:solidFill>
                <a:latin typeface="Times New Roman" panose="02020603050405020304" pitchFamily="18" charset="0"/>
                <a:ea typeface="Calibri" panose="020F0502020204030204" pitchFamily="34" charset="0"/>
              </a:rPr>
              <a:t>bố</a:t>
            </a:r>
            <a:r>
              <a:rPr lang="en-US" sz="2400" b="1" dirty="0">
                <a:solidFill>
                  <a:srgbClr val="44546A">
                    <a:lumMod val="50000"/>
                  </a:srgbClr>
                </a:solidFill>
                <a:latin typeface="Times New Roman" panose="02020603050405020304" pitchFamily="18" charset="0"/>
                <a:ea typeface="Calibri" panose="020F0502020204030204" pitchFamily="34" charset="0"/>
              </a:rPr>
              <a:t> </a:t>
            </a:r>
            <a:r>
              <a:rPr lang="en-US" sz="2400" b="1" dirty="0" err="1">
                <a:solidFill>
                  <a:srgbClr val="44546A">
                    <a:lumMod val="50000"/>
                  </a:srgbClr>
                </a:solidFill>
                <a:latin typeface="Times New Roman" panose="02020603050405020304" pitchFamily="18" charset="0"/>
                <a:ea typeface="Calibri" panose="020F0502020204030204" pitchFamily="34" charset="0"/>
              </a:rPr>
              <a:t>khắp</a:t>
            </a:r>
            <a:r>
              <a:rPr lang="en-US" sz="2400" b="1" dirty="0">
                <a:solidFill>
                  <a:srgbClr val="44546A">
                    <a:lumMod val="50000"/>
                  </a:srgbClr>
                </a:solidFill>
                <a:latin typeface="Times New Roman" panose="02020603050405020304" pitchFamily="18" charset="0"/>
                <a:ea typeface="Calibri" panose="020F0502020204030204" pitchFamily="34" charset="0"/>
              </a:rPr>
              <a:t> </a:t>
            </a:r>
            <a:r>
              <a:rPr lang="en-US" sz="2400" b="1" dirty="0" err="1">
                <a:solidFill>
                  <a:srgbClr val="44546A">
                    <a:lumMod val="50000"/>
                  </a:srgbClr>
                </a:solidFill>
                <a:latin typeface="Times New Roman" panose="02020603050405020304" pitchFamily="18" charset="0"/>
                <a:ea typeface="Calibri" panose="020F0502020204030204" pitchFamily="34" charset="0"/>
              </a:rPr>
              <a:t>đất</a:t>
            </a:r>
            <a:r>
              <a:rPr lang="en-US" sz="2400" b="1" dirty="0">
                <a:solidFill>
                  <a:srgbClr val="44546A">
                    <a:lumMod val="50000"/>
                  </a:srgbClr>
                </a:solidFill>
                <a:latin typeface="Times New Roman" panose="02020603050405020304" pitchFamily="18" charset="0"/>
                <a:ea typeface="Calibri" panose="020F0502020204030204" pitchFamily="34" charset="0"/>
              </a:rPr>
              <a:t> </a:t>
            </a:r>
            <a:r>
              <a:rPr lang="en-US" sz="2400" b="1" dirty="0" err="1">
                <a:solidFill>
                  <a:srgbClr val="44546A">
                    <a:lumMod val="50000"/>
                  </a:srgbClr>
                </a:solidFill>
                <a:latin typeface="Times New Roman" panose="02020603050405020304" pitchFamily="18" charset="0"/>
                <a:ea typeface="Calibri" panose="020F0502020204030204" pitchFamily="34" charset="0"/>
              </a:rPr>
              <a:t>nước</a:t>
            </a:r>
            <a:r>
              <a:rPr lang="en-US" sz="2400" b="1" dirty="0">
                <a:solidFill>
                  <a:srgbClr val="44546A">
                    <a:lumMod val="50000"/>
                  </a:srgbClr>
                </a:solidFill>
                <a:latin typeface="Times New Roman" panose="02020603050405020304" pitchFamily="18" charset="0"/>
                <a:ea typeface="Calibri" panose="020F0502020204030204" pitchFamily="34" charset="0"/>
              </a:rPr>
              <a:t>, </a:t>
            </a:r>
            <a:r>
              <a:rPr lang="en-US" sz="2400" b="1" dirty="0" err="1">
                <a:solidFill>
                  <a:srgbClr val="44546A">
                    <a:lumMod val="50000"/>
                  </a:srgbClr>
                </a:solidFill>
                <a:latin typeface="Times New Roman" panose="02020603050405020304" pitchFamily="18" charset="0"/>
                <a:ea typeface="Calibri" panose="020F0502020204030204" pitchFamily="34" charset="0"/>
              </a:rPr>
              <a:t>chủ</a:t>
            </a:r>
            <a:r>
              <a:rPr lang="en-US" sz="2400" b="1" dirty="0">
                <a:solidFill>
                  <a:srgbClr val="44546A">
                    <a:lumMod val="50000"/>
                  </a:srgbClr>
                </a:solidFill>
                <a:latin typeface="Times New Roman" panose="02020603050405020304" pitchFamily="18" charset="0"/>
                <a:ea typeface="Calibri" panose="020F0502020204030204" pitchFamily="34" charset="0"/>
              </a:rPr>
              <a:t> </a:t>
            </a:r>
            <a:r>
              <a:rPr lang="en-US" sz="2400" b="1" dirty="0" err="1">
                <a:solidFill>
                  <a:srgbClr val="44546A">
                    <a:lumMod val="50000"/>
                  </a:srgbClr>
                </a:solidFill>
                <a:latin typeface="Times New Roman" panose="02020603050405020304" pitchFamily="18" charset="0"/>
                <a:ea typeface="Calibri" panose="020F0502020204030204" pitchFamily="34" charset="0"/>
              </a:rPr>
              <a:t>yếu</a:t>
            </a:r>
            <a:r>
              <a:rPr lang="en-US" sz="2400" b="1" dirty="0">
                <a:solidFill>
                  <a:srgbClr val="44546A">
                    <a:lumMod val="50000"/>
                  </a:srgbClr>
                </a:solidFill>
                <a:latin typeface="Times New Roman" panose="02020603050405020304" pitchFamily="18" charset="0"/>
                <a:ea typeface="Calibri" panose="020F0502020204030204" pitchFamily="34" charset="0"/>
              </a:rPr>
              <a:t> ở </a:t>
            </a:r>
            <a:r>
              <a:rPr lang="en-US" sz="2400" b="1" dirty="0" err="1">
                <a:solidFill>
                  <a:srgbClr val="44546A">
                    <a:lumMod val="50000"/>
                  </a:srgbClr>
                </a:solidFill>
                <a:latin typeface="Times New Roman" panose="02020603050405020304" pitchFamily="18" charset="0"/>
                <a:ea typeface="Calibri" panose="020F0502020204030204" pitchFamily="34" charset="0"/>
              </a:rPr>
              <a:t>đồi</a:t>
            </a:r>
            <a:r>
              <a:rPr lang="en-US" sz="2400" b="1" dirty="0">
                <a:solidFill>
                  <a:srgbClr val="44546A">
                    <a:lumMod val="50000"/>
                  </a:srgbClr>
                </a:solidFill>
                <a:latin typeface="Times New Roman" panose="02020603050405020304" pitchFamily="18" charset="0"/>
                <a:ea typeface="Calibri" panose="020F0502020204030204" pitchFamily="34" charset="0"/>
              </a:rPr>
              <a:t> </a:t>
            </a:r>
            <a:r>
              <a:rPr lang="en-US" sz="2400" b="1" dirty="0" err="1">
                <a:solidFill>
                  <a:srgbClr val="44546A">
                    <a:lumMod val="50000"/>
                  </a:srgbClr>
                </a:solidFill>
                <a:latin typeface="Times New Roman" panose="02020603050405020304" pitchFamily="18" charset="0"/>
                <a:ea typeface="Calibri" panose="020F0502020204030204" pitchFamily="34" charset="0"/>
              </a:rPr>
              <a:t>núi</a:t>
            </a:r>
            <a:r>
              <a:rPr lang="en-US" sz="2400" b="1" dirty="0">
                <a:solidFill>
                  <a:srgbClr val="44546A">
                    <a:lumMod val="50000"/>
                  </a:srgbClr>
                </a:solidFill>
                <a:latin typeface="Times New Roman" panose="02020603050405020304" pitchFamily="18" charset="0"/>
                <a:ea typeface="Calibri" panose="020F0502020204030204" pitchFamily="34" charset="0"/>
              </a:rPr>
              <a:t>)</a:t>
            </a:r>
            <a:endParaRPr lang="en-US" sz="2400" b="1" dirty="0">
              <a:solidFill>
                <a:srgbClr val="44546A">
                  <a:lumMod val="50000"/>
                </a:srgbClr>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8656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1000"/>
                                        <p:tgtEl>
                                          <p:spTgt spid="31"/>
                                        </p:tgtEl>
                                      </p:cBhvr>
                                    </p:animEffect>
                                    <p:anim calcmode="lin" valueType="num">
                                      <p:cBhvr>
                                        <p:cTn id="40" dur="1000" fill="hold"/>
                                        <p:tgtEl>
                                          <p:spTgt spid="31"/>
                                        </p:tgtEl>
                                        <p:attrNameLst>
                                          <p:attrName>ppt_x</p:attrName>
                                        </p:attrNameLst>
                                      </p:cBhvr>
                                      <p:tavLst>
                                        <p:tav tm="0">
                                          <p:val>
                                            <p:strVal val="#ppt_x"/>
                                          </p:val>
                                        </p:tav>
                                        <p:tav tm="100000">
                                          <p:val>
                                            <p:strVal val="#ppt_x"/>
                                          </p:val>
                                        </p:tav>
                                      </p:tavLst>
                                    </p:anim>
                                    <p:anim calcmode="lin" valueType="num">
                                      <p:cBhvr>
                                        <p:cTn id="4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272279" y="1863779"/>
            <a:ext cx="2735003" cy="2727029"/>
          </a:xfrm>
          <a:prstGeom prst="rect">
            <a:avLst/>
          </a:prstGeom>
        </p:spPr>
        <p:txBody>
          <a:bodyPr wrap="square">
            <a:spAutoFit/>
          </a:bodyPr>
          <a:lstStyle/>
          <a:p>
            <a:pPr lvl="0" algn="just">
              <a:lnSpc>
                <a:spcPct val="107000"/>
              </a:lnSpc>
            </a:pPr>
            <a:r>
              <a:rPr lang="en-US"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Dấu</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rang </a:t>
            </a:r>
            <a:r>
              <a:rPr lang="en-US"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công</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cụ</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đá</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ghè</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đẽo</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sơ</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923365" y="809902"/>
            <a:ext cx="6096000" cy="4834785"/>
          </a:xfrm>
          <a:prstGeom prst="rect">
            <a:avLst/>
          </a:prstGeom>
        </p:spPr>
        <p:txBody>
          <a:bodyPr>
            <a:spAutoFit/>
          </a:bodyPr>
          <a:lstStyle/>
          <a:p>
            <a:pPr lvl="0" algn="just">
              <a:lnSpc>
                <a:spcPct val="107000"/>
              </a:lnSpc>
            </a:pP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Ở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Nam: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tối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cổ</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xuất</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algn="just">
              <a:lnSpc>
                <a:spcPct val="107000"/>
              </a:lnSpc>
            </a:pP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400 000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năm</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07000"/>
              </a:lnSpc>
            </a:pP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lvl="0" algn="just">
              <a:lnSpc>
                <a:spcPct val="107000"/>
              </a:lnSpc>
            </a:pPr>
            <a:r>
              <a:rPr lang="en-US"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An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Khê</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Gia</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Lai)</a:t>
            </a:r>
          </a:p>
          <a:p>
            <a:pPr lvl="0" algn="just">
              <a:lnSpc>
                <a:spcPct val="107000"/>
              </a:lnSpc>
            </a:pPr>
            <a:r>
              <a:rPr lang="en-US"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Thẩm</a:t>
            </a:r>
            <a:r>
              <a:rPr lang="en-US"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Khuyên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Thẩm</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Hai </a:t>
            </a:r>
            <a:r>
              <a:rPr lang="en-US"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Sơn</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07000"/>
              </a:lnSpc>
            </a:pP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t>
            </a:r>
            <a:r>
              <a:rPr lang="en-US" sz="32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úi</a:t>
            </a:r>
            <a:r>
              <a:rPr lang="en-US"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Đọ</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Thanh</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Hoá</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07000"/>
              </a:lnSpc>
            </a:pP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Xuân</a:t>
            </a:r>
            <a:r>
              <a:rPr lang="en-US"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Lộc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Nai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ight Brace 11"/>
          <p:cNvSpPr/>
          <p:nvPr/>
        </p:nvSpPr>
        <p:spPr>
          <a:xfrm>
            <a:off x="7422776" y="1169894"/>
            <a:ext cx="605118" cy="4424082"/>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7681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4875E8-AE97-4944-8DA9-BB2E8AD748B6}"/>
              </a:ext>
            </a:extLst>
          </p:cNvPr>
          <p:cNvSpPr txBox="1"/>
          <p:nvPr/>
        </p:nvSpPr>
        <p:spPr>
          <a:xfrm>
            <a:off x="1080861" y="578745"/>
            <a:ext cx="33290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Câu hỏi </a:t>
            </a:r>
          </a:p>
        </p:txBody>
      </p:sp>
      <p:sp>
        <p:nvSpPr>
          <p:cNvPr id="4" name="Rectangle 3"/>
          <p:cNvSpPr/>
          <p:nvPr/>
        </p:nvSpPr>
        <p:spPr>
          <a:xfrm>
            <a:off x="1080861" y="1326114"/>
            <a:ext cx="3948339" cy="2392963"/>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600" dirty="0">
                <a:solidFill>
                  <a:srgbClr val="FF0000"/>
                </a:solidFill>
                <a:latin typeface="Times New Roman" panose="02020603050405020304" pitchFamily="18" charset="0"/>
                <a:ea typeface="Times New Roman" panose="02020603050405020304" pitchFamily="18" charset="0"/>
              </a:rPr>
              <a:t>E</a:t>
            </a:r>
            <a:r>
              <a:rPr kumimoji="0" lang="en-US" sz="2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m </a:t>
            </a:r>
            <a:r>
              <a:rPr kumimoji="0" lang="en-US" sz="2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hãy</a:t>
            </a:r>
            <a:r>
              <a:rPr kumimoji="0" lang="en-US" sz="2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cho</a:t>
            </a:r>
            <a:r>
              <a:rPr kumimoji="0" lang="en-US" sz="2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biết</a:t>
            </a:r>
            <a:r>
              <a:rPr kumimoji="0" lang="en-US" sz="2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vi-VN" sz="2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vi</a:t>
            </a:r>
            <a:r>
              <a:rPr kumimoji="0" lang="en-US" sz="2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ệ</a:t>
            </a:r>
            <a:r>
              <a:rPr kumimoji="0" lang="vi-VN" sz="2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c </a:t>
            </a:r>
            <a:r>
              <a:rPr kumimoji="0" lang="vi-VN"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phát </a:t>
            </a:r>
            <a:r>
              <a:rPr kumimoji="0" lang="vi-VN" sz="2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hi</a:t>
            </a:r>
            <a:r>
              <a:rPr kumimoji="0" lang="en-US" sz="2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ệ</a:t>
            </a:r>
            <a:r>
              <a:rPr kumimoji="0" lang="vi-VN" sz="2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n </a:t>
            </a:r>
            <a:r>
              <a:rPr kumimoji="0" lang="vi-VN"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ra công cụ </a:t>
            </a:r>
            <a:r>
              <a:rPr kumimoji="0" lang="vi-VN" sz="2600" b="0"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đ</a:t>
            </a:r>
            <a:r>
              <a:rPr kumimoji="0" lang="en-US" sz="2600" b="0"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á</a:t>
            </a:r>
            <a:r>
              <a:rPr kumimoji="0" lang="vi-VN" sz="2600" b="0"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26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và </a:t>
            </a:r>
            <a:r>
              <a:rPr kumimoji="0" lang="vi-VN" sz="2600" b="0"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r</a:t>
            </a:r>
            <a:r>
              <a:rPr kumimoji="0" lang="en-US" sz="26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Times New Roman" panose="02020603050405020304" pitchFamily="18" charset="0"/>
                <a:cs typeface="+mn-cs"/>
              </a:rPr>
              <a:t>ăng</a:t>
            </a:r>
            <a:r>
              <a:rPr kumimoji="0" lang="en-US" sz="2600" b="0"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2600" b="0"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26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hoá thạch </a:t>
            </a:r>
            <a:r>
              <a:rPr kumimoji="0" lang="vi-VN"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của Người tối cổ ở </a:t>
            </a:r>
            <a:r>
              <a:rPr kumimoji="0" lang="vi-VN" sz="2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Vi</a:t>
            </a:r>
            <a:r>
              <a:rPr kumimoji="0" lang="en-US" sz="2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mn-cs"/>
              </a:rPr>
              <a:t>ệt</a:t>
            </a:r>
            <a:r>
              <a:rPr kumimoji="0" lang="en-US" sz="2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vi-VN" sz="2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vi-VN" sz="2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Nam chứng tỏ điều gì? </a:t>
            </a:r>
          </a:p>
        </p:txBody>
      </p:sp>
      <p:pic>
        <p:nvPicPr>
          <p:cNvPr id="15" name="Picture 14">
            <a:extLst>
              <a:ext uri="{FF2B5EF4-FFF2-40B4-BE49-F238E27FC236}">
                <a16:creationId xmlns:a16="http://schemas.microsoft.com/office/drawing/2014/main" id="{4AA8BF2F-32CC-40F5-A359-767AE690E906}"/>
              </a:ext>
            </a:extLst>
          </p:cNvPr>
          <p:cNvPicPr/>
          <p:nvPr/>
        </p:nvPicPr>
        <p:blipFill>
          <a:blip r:embed="rId2">
            <a:extLst>
              <a:ext uri="{28A0092B-C50C-407E-A947-70E740481C1C}">
                <a14:useLocalDpi xmlns:a14="http://schemas.microsoft.com/office/drawing/2010/main" val="0"/>
              </a:ext>
            </a:extLst>
          </a:blip>
          <a:stretch>
            <a:fillRect/>
          </a:stretch>
        </p:blipFill>
        <p:spPr>
          <a:xfrm>
            <a:off x="5852161" y="484512"/>
            <a:ext cx="5626134" cy="5942413"/>
          </a:xfrm>
          <a:prstGeom prst="rect">
            <a:avLst/>
          </a:prstGeom>
        </p:spPr>
      </p:pic>
      <p:sp>
        <p:nvSpPr>
          <p:cNvPr id="5" name="TextBox 4"/>
          <p:cNvSpPr txBox="1"/>
          <p:nvPr/>
        </p:nvSpPr>
        <p:spPr>
          <a:xfrm>
            <a:off x="587827" y="4336870"/>
            <a:ext cx="5826034" cy="461665"/>
          </a:xfrm>
          <a:prstGeom prst="rect">
            <a:avLst/>
          </a:prstGeom>
          <a:solidFill>
            <a:schemeClr val="accent4">
              <a:lumMod val="20000"/>
              <a:lumOff val="80000"/>
            </a:schemeClr>
          </a:solidFill>
        </p:spPr>
        <p:txBody>
          <a:bodyPr wrap="square" rtlCol="0">
            <a:spAutoFit/>
          </a:bodyPr>
          <a:lstStyle/>
          <a:p>
            <a:r>
              <a:rPr lang="en-US" sz="2400" b="1" dirty="0" err="1" smtClean="0">
                <a:solidFill>
                  <a:srgbClr val="FF0000"/>
                </a:solidFill>
              </a:rPr>
              <a:t>Việt</a:t>
            </a:r>
            <a:r>
              <a:rPr lang="en-US" sz="2400" b="1" dirty="0" smtClean="0">
                <a:solidFill>
                  <a:srgbClr val="FF0000"/>
                </a:solidFill>
              </a:rPr>
              <a:t> Nam </a:t>
            </a:r>
            <a:r>
              <a:rPr lang="en-US" sz="2400" b="1" dirty="0" err="1" smtClean="0">
                <a:solidFill>
                  <a:srgbClr val="FF0000"/>
                </a:solidFill>
              </a:rPr>
              <a:t>cũng</a:t>
            </a:r>
            <a:r>
              <a:rPr lang="en-US" sz="2400" b="1" dirty="0" smtClean="0">
                <a:solidFill>
                  <a:srgbClr val="FF0000"/>
                </a:solidFill>
              </a:rPr>
              <a:t> </a:t>
            </a:r>
            <a:r>
              <a:rPr lang="en-US" sz="2400" b="1" dirty="0" err="1" smtClean="0">
                <a:solidFill>
                  <a:srgbClr val="FF0000"/>
                </a:solidFill>
              </a:rPr>
              <a:t>là</a:t>
            </a:r>
            <a:r>
              <a:rPr lang="en-US" sz="2400" b="1" dirty="0" smtClean="0">
                <a:solidFill>
                  <a:srgbClr val="FF0000"/>
                </a:solidFill>
              </a:rPr>
              <a:t> </a:t>
            </a:r>
            <a:r>
              <a:rPr lang="en-US" sz="2400" b="1" dirty="0" err="1" smtClean="0">
                <a:solidFill>
                  <a:srgbClr val="FF0000"/>
                </a:solidFill>
              </a:rPr>
              <a:t>quê</a:t>
            </a:r>
            <a:r>
              <a:rPr lang="en-US" sz="2400" b="1" dirty="0" smtClean="0">
                <a:solidFill>
                  <a:srgbClr val="FF0000"/>
                </a:solidFill>
              </a:rPr>
              <a:t> </a:t>
            </a:r>
            <a:r>
              <a:rPr lang="en-US" sz="2400" b="1" dirty="0" err="1" smtClean="0">
                <a:solidFill>
                  <a:srgbClr val="FF0000"/>
                </a:solidFill>
              </a:rPr>
              <a:t>hương</a:t>
            </a:r>
            <a:r>
              <a:rPr lang="en-US" sz="2400" b="1" dirty="0" smtClean="0">
                <a:solidFill>
                  <a:srgbClr val="FF0000"/>
                </a:solidFill>
              </a:rPr>
              <a:t> </a:t>
            </a:r>
            <a:r>
              <a:rPr lang="en-US" sz="2400" b="1" dirty="0" err="1" smtClean="0">
                <a:solidFill>
                  <a:srgbClr val="FF0000"/>
                </a:solidFill>
              </a:rPr>
              <a:t>của</a:t>
            </a:r>
            <a:r>
              <a:rPr lang="en-US" sz="2400" b="1" dirty="0" smtClean="0">
                <a:solidFill>
                  <a:srgbClr val="FF0000"/>
                </a:solidFill>
              </a:rPr>
              <a:t> </a:t>
            </a:r>
            <a:r>
              <a:rPr lang="en-US" sz="2400" b="1" dirty="0" err="1" smtClean="0">
                <a:solidFill>
                  <a:srgbClr val="FF0000"/>
                </a:solidFill>
              </a:rPr>
              <a:t>loài</a:t>
            </a:r>
            <a:r>
              <a:rPr lang="en-US" sz="2400" b="1" dirty="0" smtClean="0">
                <a:solidFill>
                  <a:srgbClr val="FF0000"/>
                </a:solidFill>
              </a:rPr>
              <a:t> </a:t>
            </a:r>
            <a:r>
              <a:rPr lang="en-US" sz="2400" b="1" dirty="0" err="1" smtClean="0">
                <a:solidFill>
                  <a:srgbClr val="FF0000"/>
                </a:solidFill>
              </a:rPr>
              <a:t>người</a:t>
            </a:r>
            <a:endParaRPr lang="en-US" sz="2400" b="1" dirty="0">
              <a:solidFill>
                <a:srgbClr val="FF0000"/>
              </a:solidFill>
            </a:endParaRPr>
          </a:p>
        </p:txBody>
      </p:sp>
    </p:spTree>
    <p:extLst>
      <p:ext uri="{BB962C8B-B14F-4D97-AF65-F5344CB8AC3E}">
        <p14:creationId xmlns:p14="http://schemas.microsoft.com/office/powerpoint/2010/main" val="325382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4070474994"/>
              </p:ext>
            </p:extLst>
          </p:nvPr>
        </p:nvGraphicFramePr>
        <p:xfrm>
          <a:off x="1557292" y="1246356"/>
          <a:ext cx="8919118" cy="3313430"/>
        </p:xfrm>
        <a:graphic>
          <a:graphicData uri="http://schemas.openxmlformats.org/drawingml/2006/table">
            <a:tbl>
              <a:tblPr firstRow="1" firstCol="1" bandRow="1">
                <a:tableStyleId>{5C22544A-7EE6-4342-B048-85BDC9FD1C3A}</a:tableStyleId>
              </a:tblPr>
              <a:tblGrid>
                <a:gridCol w="1577310">
                  <a:extLst>
                    <a:ext uri="{9D8B030D-6E8A-4147-A177-3AD203B41FA5}">
                      <a16:colId xmlns:a16="http://schemas.microsoft.com/office/drawing/2014/main" val="3538570180"/>
                    </a:ext>
                  </a:extLst>
                </a:gridCol>
                <a:gridCol w="2737934">
                  <a:extLst>
                    <a:ext uri="{9D8B030D-6E8A-4147-A177-3AD203B41FA5}">
                      <a16:colId xmlns:a16="http://schemas.microsoft.com/office/drawing/2014/main" val="4165106321"/>
                    </a:ext>
                  </a:extLst>
                </a:gridCol>
                <a:gridCol w="2301937">
                  <a:extLst>
                    <a:ext uri="{9D8B030D-6E8A-4147-A177-3AD203B41FA5}">
                      <a16:colId xmlns:a16="http://schemas.microsoft.com/office/drawing/2014/main" val="1761630782"/>
                    </a:ext>
                  </a:extLst>
                </a:gridCol>
                <a:gridCol w="2301937">
                  <a:extLst>
                    <a:ext uri="{9D8B030D-6E8A-4147-A177-3AD203B41FA5}">
                      <a16:colId xmlns:a16="http://schemas.microsoft.com/office/drawing/2014/main" val="19326826"/>
                    </a:ext>
                  </a:extLst>
                </a:gridCol>
              </a:tblGrid>
              <a:tr h="0">
                <a:tc>
                  <a:txBody>
                    <a:bodyPr/>
                    <a:lstStyle/>
                    <a:p>
                      <a:pPr>
                        <a:lnSpc>
                          <a:spcPct val="107000"/>
                        </a:lnSpc>
                        <a:spcAft>
                          <a:spcPts val="0"/>
                        </a:spcAft>
                      </a:pPr>
                      <a:r>
                        <a:rPr lang="en-US" sz="3200" dirty="0" err="1">
                          <a:solidFill>
                            <a:schemeClr val="tx1"/>
                          </a:solidFill>
                          <a:effectLst/>
                        </a:rPr>
                        <a:t>Tên</a:t>
                      </a:r>
                      <a:r>
                        <a:rPr lang="en-US" sz="3200" dirty="0">
                          <a:solidFill>
                            <a:schemeClr val="tx1"/>
                          </a:solidFill>
                          <a:effectLst/>
                        </a:rPr>
                        <a:t> </a:t>
                      </a:r>
                      <a:r>
                        <a:rPr lang="en-US" sz="3200" dirty="0" err="1">
                          <a:solidFill>
                            <a:schemeClr val="tx1"/>
                          </a:solidFill>
                          <a:effectLst/>
                        </a:rPr>
                        <a:t>quốc</a:t>
                      </a:r>
                      <a:r>
                        <a:rPr lang="en-US" sz="3200" dirty="0">
                          <a:solidFill>
                            <a:schemeClr val="tx1"/>
                          </a:solidFill>
                          <a:effectLst/>
                        </a:rPr>
                        <a:t> </a:t>
                      </a:r>
                      <a:r>
                        <a:rPr lang="en-US" sz="3200" dirty="0" err="1">
                          <a:solidFill>
                            <a:schemeClr val="tx1"/>
                          </a:solidFill>
                          <a:effectLst/>
                        </a:rPr>
                        <a:t>gia</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solidFill>
                      <a:schemeClr val="bg1"/>
                    </a:solidFill>
                  </a:tcPr>
                </a:tc>
                <a:tc>
                  <a:txBody>
                    <a:bodyPr/>
                    <a:lstStyle/>
                    <a:p>
                      <a:pPr>
                        <a:lnSpc>
                          <a:spcPct val="107000"/>
                        </a:lnSpc>
                        <a:spcAft>
                          <a:spcPts val="0"/>
                        </a:spcAft>
                      </a:pPr>
                      <a:r>
                        <a:rPr lang="en-US" sz="3200" dirty="0" err="1">
                          <a:solidFill>
                            <a:schemeClr val="tx1"/>
                          </a:solidFill>
                          <a:effectLst/>
                        </a:rPr>
                        <a:t>Tên</a:t>
                      </a:r>
                      <a:r>
                        <a:rPr lang="en-US" sz="3200" dirty="0">
                          <a:solidFill>
                            <a:schemeClr val="tx1"/>
                          </a:solidFill>
                          <a:effectLst/>
                        </a:rPr>
                        <a:t> </a:t>
                      </a:r>
                      <a:r>
                        <a:rPr lang="en-US" sz="3200" dirty="0" err="1">
                          <a:solidFill>
                            <a:schemeClr val="tx1"/>
                          </a:solidFill>
                          <a:effectLst/>
                        </a:rPr>
                        <a:t>địa</a:t>
                      </a:r>
                      <a:r>
                        <a:rPr lang="en-US" sz="3200" dirty="0">
                          <a:solidFill>
                            <a:schemeClr val="tx1"/>
                          </a:solidFill>
                          <a:effectLst/>
                        </a:rPr>
                        <a:t> </a:t>
                      </a:r>
                      <a:r>
                        <a:rPr lang="en-US" sz="3200" dirty="0" err="1">
                          <a:solidFill>
                            <a:schemeClr val="tx1"/>
                          </a:solidFill>
                          <a:effectLst/>
                        </a:rPr>
                        <a:t>điểm</a:t>
                      </a:r>
                      <a:r>
                        <a:rPr lang="en-US" sz="3200" dirty="0">
                          <a:solidFill>
                            <a:schemeClr val="tx1"/>
                          </a:solidFill>
                          <a:effectLst/>
                        </a:rPr>
                        <a:t> </a:t>
                      </a:r>
                      <a:r>
                        <a:rPr lang="en-US" sz="3200" dirty="0" err="1">
                          <a:solidFill>
                            <a:schemeClr val="tx1"/>
                          </a:solidFill>
                          <a:effectLst/>
                        </a:rPr>
                        <a:t>tìm</a:t>
                      </a:r>
                      <a:r>
                        <a:rPr lang="en-US" sz="3200" dirty="0">
                          <a:solidFill>
                            <a:schemeClr val="tx1"/>
                          </a:solidFill>
                          <a:effectLst/>
                        </a:rPr>
                        <a:t> </a:t>
                      </a:r>
                      <a:r>
                        <a:rPr lang="en-US" sz="3200" dirty="0" err="1">
                          <a:solidFill>
                            <a:schemeClr val="tx1"/>
                          </a:solidFill>
                          <a:effectLst/>
                        </a:rPr>
                        <a:t>thấy</a:t>
                      </a:r>
                      <a:r>
                        <a:rPr lang="en-US" sz="3200" dirty="0">
                          <a:solidFill>
                            <a:schemeClr val="tx1"/>
                          </a:solidFill>
                          <a:effectLst/>
                        </a:rPr>
                        <a:t> </a:t>
                      </a:r>
                      <a:r>
                        <a:rPr lang="en-US" sz="3200" dirty="0" err="1">
                          <a:solidFill>
                            <a:schemeClr val="tx1"/>
                          </a:solidFill>
                          <a:effectLst/>
                        </a:rPr>
                        <a:t>dấu</a:t>
                      </a:r>
                      <a:r>
                        <a:rPr lang="en-US" sz="3200" dirty="0">
                          <a:solidFill>
                            <a:schemeClr val="tx1"/>
                          </a:solidFill>
                          <a:effectLst/>
                        </a:rPr>
                        <a:t> </a:t>
                      </a:r>
                      <a:r>
                        <a:rPr lang="en-US" sz="3200" dirty="0" err="1">
                          <a:solidFill>
                            <a:schemeClr val="tx1"/>
                          </a:solidFill>
                          <a:effectLst/>
                        </a:rPr>
                        <a:t>tích</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solidFill>
                      <a:schemeClr val="bg1"/>
                    </a:solidFill>
                  </a:tcPr>
                </a:tc>
                <a:tc>
                  <a:txBody>
                    <a:bodyPr/>
                    <a:lstStyle/>
                    <a:p>
                      <a:pPr>
                        <a:lnSpc>
                          <a:spcPct val="107000"/>
                        </a:lnSpc>
                        <a:spcAft>
                          <a:spcPts val="0"/>
                        </a:spcAft>
                      </a:pPr>
                      <a:r>
                        <a:rPr lang="en-US" sz="3200" dirty="0" err="1">
                          <a:solidFill>
                            <a:schemeClr val="tx1"/>
                          </a:solidFill>
                          <a:effectLst/>
                        </a:rPr>
                        <a:t>Dấu</a:t>
                      </a:r>
                      <a:r>
                        <a:rPr lang="en-US" sz="3200" dirty="0">
                          <a:solidFill>
                            <a:schemeClr val="tx1"/>
                          </a:solidFill>
                          <a:effectLst/>
                        </a:rPr>
                        <a:t> </a:t>
                      </a:r>
                      <a:r>
                        <a:rPr lang="en-US" sz="3200" dirty="0" err="1">
                          <a:solidFill>
                            <a:schemeClr val="tx1"/>
                          </a:solidFill>
                          <a:effectLst/>
                        </a:rPr>
                        <a:t>tích</a:t>
                      </a:r>
                      <a:r>
                        <a:rPr lang="en-US" sz="3200" dirty="0">
                          <a:solidFill>
                            <a:schemeClr val="tx1"/>
                          </a:solidFill>
                          <a:effectLst/>
                        </a:rPr>
                        <a:t> </a:t>
                      </a:r>
                      <a:r>
                        <a:rPr lang="en-US" sz="3200" dirty="0" err="1">
                          <a:solidFill>
                            <a:schemeClr val="tx1"/>
                          </a:solidFill>
                          <a:effectLst/>
                        </a:rPr>
                        <a:t>để</a:t>
                      </a:r>
                      <a:r>
                        <a:rPr lang="en-US" sz="3200" dirty="0">
                          <a:solidFill>
                            <a:schemeClr val="tx1"/>
                          </a:solidFill>
                          <a:effectLst/>
                        </a:rPr>
                        <a:t> </a:t>
                      </a:r>
                      <a:r>
                        <a:rPr lang="en-US" sz="3200" dirty="0" err="1">
                          <a:solidFill>
                            <a:schemeClr val="tx1"/>
                          </a:solidFill>
                          <a:effectLst/>
                        </a:rPr>
                        <a:t>lại</a:t>
                      </a:r>
                      <a:r>
                        <a:rPr lang="en-US" sz="3200" dirty="0">
                          <a:solidFill>
                            <a:schemeClr val="tx1"/>
                          </a:solidFill>
                          <a:effectLst/>
                        </a:rPr>
                        <a:t> </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a:lnSpc>
                          <a:spcPct val="107000"/>
                        </a:lnSpc>
                        <a:spcAft>
                          <a:spcPts val="0"/>
                        </a:spcAft>
                      </a:pPr>
                      <a:r>
                        <a:rPr lang="en-US" sz="3200" dirty="0">
                          <a:solidFill>
                            <a:schemeClr val="tx1"/>
                          </a:solidFill>
                          <a:effectLst/>
                        </a:rPr>
                        <a:t> </a:t>
                      </a:r>
                      <a:r>
                        <a:rPr lang="en-US" sz="3200" dirty="0" err="1">
                          <a:solidFill>
                            <a:schemeClr val="tx1"/>
                          </a:solidFill>
                          <a:effectLst/>
                        </a:rPr>
                        <a:t>Thời</a:t>
                      </a:r>
                      <a:r>
                        <a:rPr lang="en-US" sz="3200" dirty="0">
                          <a:solidFill>
                            <a:schemeClr val="tx1"/>
                          </a:solidFill>
                          <a:effectLst/>
                        </a:rPr>
                        <a:t> </a:t>
                      </a:r>
                      <a:r>
                        <a:rPr lang="en-US" sz="3200" dirty="0" err="1">
                          <a:solidFill>
                            <a:schemeClr val="tx1"/>
                          </a:solidFill>
                          <a:effectLst/>
                        </a:rPr>
                        <a:t>gian</a:t>
                      </a:r>
                      <a:r>
                        <a:rPr lang="en-US" sz="3200" dirty="0">
                          <a:solidFill>
                            <a:schemeClr val="tx1"/>
                          </a:solidFill>
                          <a:effectLst/>
                        </a:rPr>
                        <a:t> </a:t>
                      </a:r>
                      <a:r>
                        <a:rPr lang="en-US" sz="3200" dirty="0" err="1">
                          <a:solidFill>
                            <a:schemeClr val="tx1"/>
                          </a:solidFill>
                          <a:effectLst/>
                        </a:rPr>
                        <a:t>tìm</a:t>
                      </a:r>
                      <a:r>
                        <a:rPr lang="en-US" sz="3200" dirty="0">
                          <a:solidFill>
                            <a:schemeClr val="tx1"/>
                          </a:solidFill>
                          <a:effectLst/>
                        </a:rPr>
                        <a:t> </a:t>
                      </a:r>
                      <a:r>
                        <a:rPr lang="en-US" sz="3200" dirty="0" err="1">
                          <a:solidFill>
                            <a:schemeClr val="tx1"/>
                          </a:solidFill>
                          <a:effectLst/>
                        </a:rPr>
                        <a:t>thấy</a:t>
                      </a:r>
                      <a:r>
                        <a:rPr lang="en-US" sz="3200" dirty="0">
                          <a:solidFill>
                            <a:schemeClr val="tx1"/>
                          </a:solidFill>
                          <a:effectLst/>
                        </a:rPr>
                        <a:t> </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307993050"/>
                  </a:ext>
                </a:extLst>
              </a:tr>
              <a:tr h="0">
                <a:tc>
                  <a:txBody>
                    <a:bodyPr/>
                    <a:lstStyle/>
                    <a:p>
                      <a:pPr>
                        <a:lnSpc>
                          <a:spcPct val="107000"/>
                        </a:lnSpc>
                        <a:spcAft>
                          <a:spcPts val="0"/>
                        </a:spcAft>
                      </a:pPr>
                      <a:r>
                        <a:rPr lang="en-US" sz="3200" dirty="0" err="1"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Việt</a:t>
                      </a:r>
                      <a:r>
                        <a:rPr lang="en-US" sz="3200" baseline="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Nam</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solidFill>
                      <a:schemeClr val="bg1"/>
                    </a:solidFill>
                  </a:tcPr>
                </a:tc>
                <a:tc>
                  <a:txBody>
                    <a:bodyPr/>
                    <a:lstStyle/>
                    <a:p>
                      <a:pPr>
                        <a:lnSpc>
                          <a:spcPct val="107000"/>
                        </a:lnSpc>
                        <a:spcAft>
                          <a:spcPts val="0"/>
                        </a:spcAft>
                      </a:pP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solidFill>
                      <a:schemeClr val="bg1"/>
                    </a:solidFill>
                  </a:tcPr>
                </a:tc>
                <a:tc>
                  <a:txBody>
                    <a:bodyPr/>
                    <a:lstStyle/>
                    <a:p>
                      <a:pPr>
                        <a:lnSpc>
                          <a:spcPct val="107000"/>
                        </a:lnSpc>
                        <a:spcAft>
                          <a:spcPts val="0"/>
                        </a:spcAft>
                      </a:pP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a:lnSpc>
                          <a:spcPct val="107000"/>
                        </a:lnSpc>
                        <a:spcAft>
                          <a:spcPts val="0"/>
                        </a:spcAft>
                      </a:pP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670231886"/>
                  </a:ext>
                </a:extLst>
              </a:tr>
              <a:tr h="0">
                <a:tc>
                  <a:txBody>
                    <a:bodyPr/>
                    <a:lstStyle/>
                    <a:p>
                      <a:pPr>
                        <a:lnSpc>
                          <a:spcPct val="107000"/>
                        </a:lnSpc>
                        <a:spcAft>
                          <a:spcPts val="0"/>
                        </a:spcAft>
                      </a:pP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solidFill>
                      <a:schemeClr val="bg1"/>
                    </a:solidFill>
                  </a:tcPr>
                </a:tc>
                <a:tc>
                  <a:txBody>
                    <a:bodyPr/>
                    <a:lstStyle/>
                    <a:p>
                      <a:pPr>
                        <a:lnSpc>
                          <a:spcPct val="107000"/>
                        </a:lnSpc>
                        <a:spcAft>
                          <a:spcPts val="0"/>
                        </a:spcAft>
                      </a:pP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solidFill>
                      <a:schemeClr val="bg1"/>
                    </a:solidFill>
                  </a:tcPr>
                </a:tc>
                <a:tc>
                  <a:txBody>
                    <a:bodyPr/>
                    <a:lstStyle/>
                    <a:p>
                      <a:pPr>
                        <a:lnSpc>
                          <a:spcPct val="107000"/>
                        </a:lnSpc>
                        <a:spcAft>
                          <a:spcPts val="0"/>
                        </a:spcAft>
                      </a:pP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a:lnSpc>
                          <a:spcPct val="107000"/>
                        </a:lnSpc>
                        <a:spcAft>
                          <a:spcPts val="0"/>
                        </a:spcAft>
                      </a:pP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423708723"/>
                  </a:ext>
                </a:extLst>
              </a:tr>
            </a:tbl>
          </a:graphicData>
        </a:graphic>
      </p:graphicFrame>
      <p:cxnSp>
        <p:nvCxnSpPr>
          <p:cNvPr id="11" name="Straight Connector 10"/>
          <p:cNvCxnSpPr/>
          <p:nvPr/>
        </p:nvCxnSpPr>
        <p:spPr>
          <a:xfrm>
            <a:off x="3122023" y="3487783"/>
            <a:ext cx="7354387" cy="39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621200" y="4040406"/>
            <a:ext cx="8737646" cy="437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616074" y="2843126"/>
            <a:ext cx="8801554" cy="522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08960" y="1345474"/>
            <a:ext cx="13063" cy="2694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852162" y="1345474"/>
            <a:ext cx="46423" cy="2694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151223" y="1345474"/>
            <a:ext cx="23211" cy="2694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422754" y="1298608"/>
            <a:ext cx="4318" cy="27855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616074" y="1220230"/>
            <a:ext cx="8801554" cy="522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557292" y="1301709"/>
            <a:ext cx="9444" cy="27824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297731" y="67624"/>
            <a:ext cx="7084438" cy="1277850"/>
          </a:xfrm>
          <a:prstGeom prst="rect">
            <a:avLst/>
          </a:prstGeom>
        </p:spPr>
        <p:txBody>
          <a:bodyPr wrap="square">
            <a:spAutoFit/>
          </a:bodyPr>
          <a:lstStyle/>
          <a:p>
            <a:pPr algn="just">
              <a:lnSpc>
                <a:spcPct val="107000"/>
              </a:lnSpc>
              <a:spcAft>
                <a:spcPts val="0"/>
              </a:spcAft>
            </a:pPr>
            <a:r>
              <a:rPr lang="en-US" sz="2400"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Lập</a:t>
            </a:r>
            <a:r>
              <a:rPr lang="en-US"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bảng</a:t>
            </a:r>
            <a:r>
              <a:rPr lang="en-US"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thống</a:t>
            </a:r>
            <a:r>
              <a:rPr lang="en-US"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kê</a:t>
            </a:r>
            <a:r>
              <a:rPr lang="en-US"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các</a:t>
            </a:r>
            <a:r>
              <a:rPr lang="en-US"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di </a:t>
            </a:r>
            <a:r>
              <a:rPr lang="en-US" sz="2400"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tích</a:t>
            </a:r>
            <a:r>
              <a:rPr lang="en-US"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của</a:t>
            </a:r>
            <a:r>
              <a:rPr lang="en-US"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Người</a:t>
            </a:r>
            <a:r>
              <a:rPr lang="en-US"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tối</a:t>
            </a:r>
            <a:r>
              <a:rPr lang="en-US"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cổ</a:t>
            </a:r>
            <a:r>
              <a:rPr lang="en-US"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ở  </a:t>
            </a:r>
            <a:r>
              <a:rPr lang="en-US" sz="2400"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Việt</a:t>
            </a:r>
            <a:r>
              <a:rPr lang="en-US"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Nam  </a:t>
            </a:r>
            <a:r>
              <a:rPr lang="en-US" sz="2400"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theo</a:t>
            </a:r>
            <a:r>
              <a:rPr lang="en-US"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bảng</a:t>
            </a:r>
            <a:r>
              <a:rPr lang="en-US"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dưới</a:t>
            </a:r>
            <a:r>
              <a:rPr lang="en-US"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US" sz="2400"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đây</a:t>
            </a:r>
            <a:r>
              <a:rPr lang="en-US"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Freeform: Shape 10">
            <a:extLst>
              <a:ext uri="{FF2B5EF4-FFF2-40B4-BE49-F238E27FC236}">
                <a16:creationId xmlns:a16="http://schemas.microsoft.com/office/drawing/2014/main" id="{21AB48DA-065B-4037-BEE9-DDC0815A08F0}"/>
              </a:ext>
            </a:extLst>
          </p:cNvPr>
          <p:cNvSpPr/>
          <p:nvPr/>
        </p:nvSpPr>
        <p:spPr>
          <a:xfrm>
            <a:off x="703029" y="-729"/>
            <a:ext cx="3261497" cy="1016336"/>
          </a:xfrm>
          <a:custGeom>
            <a:avLst/>
            <a:gdLst>
              <a:gd name="connsiteX0" fmla="*/ 0 w 2578616"/>
              <a:gd name="connsiteY0" fmla="*/ 1289372 h 2578743"/>
              <a:gd name="connsiteX1" fmla="*/ 1289308 w 2578616"/>
              <a:gd name="connsiteY1" fmla="*/ 0 h 2578743"/>
              <a:gd name="connsiteX2" fmla="*/ 2578616 w 2578616"/>
              <a:gd name="connsiteY2" fmla="*/ 1289372 h 2578743"/>
              <a:gd name="connsiteX3" fmla="*/ 1289308 w 2578616"/>
              <a:gd name="connsiteY3" fmla="*/ 2578744 h 2578743"/>
              <a:gd name="connsiteX4" fmla="*/ 0 w 2578616"/>
              <a:gd name="connsiteY4" fmla="*/ 1289372 h 2578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8616" h="2578743">
                <a:moveTo>
                  <a:pt x="0" y="1289372"/>
                </a:moveTo>
                <a:cubicBezTo>
                  <a:pt x="0" y="577272"/>
                  <a:pt x="577243" y="0"/>
                  <a:pt x="1289308" y="0"/>
                </a:cubicBezTo>
                <a:cubicBezTo>
                  <a:pt x="2001373" y="0"/>
                  <a:pt x="2578616" y="577272"/>
                  <a:pt x="2578616" y="1289372"/>
                </a:cubicBezTo>
                <a:cubicBezTo>
                  <a:pt x="2578616" y="2001472"/>
                  <a:pt x="2001373" y="2578744"/>
                  <a:pt x="1289308" y="2578744"/>
                </a:cubicBezTo>
                <a:cubicBezTo>
                  <a:pt x="577243" y="2578744"/>
                  <a:pt x="0" y="2001472"/>
                  <a:pt x="0" y="1289372"/>
                </a:cubicBezTo>
                <a:close/>
              </a:path>
            </a:pathLst>
          </a:cu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spcFirstLastPara="0" vert="horz" wrap="square" lIns="425890" tIns="425908" rIns="425890" bIns="425908" numCol="1" spcCol="1270" anchor="ctr" anchorCtr="0">
            <a:noAutofit/>
          </a:bodyPr>
          <a:lstStyle/>
          <a:p>
            <a:pPr marL="0" lvl="0" indent="0" algn="ctr" defTabSz="1689100">
              <a:lnSpc>
                <a:spcPct val="90000"/>
              </a:lnSpc>
              <a:spcBef>
                <a:spcPct val="0"/>
              </a:spcBef>
              <a:spcAft>
                <a:spcPct val="35000"/>
              </a:spcAft>
              <a:buNone/>
            </a:pPr>
            <a:r>
              <a:rPr lang="vi-VN" b="1" kern="1200">
                <a:solidFill>
                  <a:srgbClr val="FF0000"/>
                </a:solidFill>
                <a:latin typeface="Times New Roman" panose="02020603050405020304" pitchFamily="18" charset="0"/>
                <a:cs typeface="Times New Roman" panose="02020603050405020304" pitchFamily="18" charset="0"/>
              </a:rPr>
              <a:t>LUYỆN TẬP</a:t>
            </a:r>
            <a:endParaRPr lang="vi-VN" kern="1200">
              <a:solidFill>
                <a:srgbClr val="FF0000"/>
              </a:solidFill>
            </a:endParaRPr>
          </a:p>
        </p:txBody>
      </p:sp>
    </p:spTree>
    <p:extLst>
      <p:ext uri="{BB962C8B-B14F-4D97-AF65-F5344CB8AC3E}">
        <p14:creationId xmlns:p14="http://schemas.microsoft.com/office/powerpoint/2010/main" val="76742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E2FA7F9-DD22-4E6F-A01B-4EF8A57C16E3}"/>
              </a:ext>
            </a:extLst>
          </p:cNvPr>
          <p:cNvSpPr/>
          <p:nvPr/>
        </p:nvSpPr>
        <p:spPr>
          <a:xfrm>
            <a:off x="274715" y="120338"/>
            <a:ext cx="3425647" cy="1246945"/>
          </a:xfrm>
          <a:prstGeom prst="ellipse">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VẬN DỤNG</a:t>
            </a:r>
          </a:p>
        </p:txBody>
      </p:sp>
      <p:sp>
        <p:nvSpPr>
          <p:cNvPr id="7" name="TextBox 6">
            <a:extLst>
              <a:ext uri="{FF2B5EF4-FFF2-40B4-BE49-F238E27FC236}">
                <a16:creationId xmlns:a16="http://schemas.microsoft.com/office/drawing/2014/main" id="{0D4AFCB3-1064-4403-BEFD-3AFC586527A0}"/>
              </a:ext>
            </a:extLst>
          </p:cNvPr>
          <p:cNvSpPr txBox="1"/>
          <p:nvPr/>
        </p:nvSpPr>
        <p:spPr>
          <a:xfrm>
            <a:off x="369966" y="1367283"/>
            <a:ext cx="5443006" cy="1932837"/>
          </a:xfrm>
          <a:prstGeom prst="rect">
            <a:avLst/>
          </a:prstGeom>
          <a:noFill/>
        </p:spPr>
        <p:txBody>
          <a:bodyPr wrap="square">
            <a:spAutoFit/>
          </a:bodyPr>
          <a:lstStyle/>
          <a:p>
            <a:pPr algn="just">
              <a:lnSpc>
                <a:spcPct val="115000"/>
              </a:lnSpc>
              <a:tabLst>
                <a:tab pos="5850890" algn="l"/>
              </a:tabLst>
            </a:pPr>
            <a:r>
              <a:rPr lang="vi-VN" sz="2600" dirty="0">
                <a:solidFill>
                  <a:srgbClr val="FF0000"/>
                </a:solidFill>
                <a:effectLst/>
                <a:latin typeface="Times New Roman" panose="02020603050405020304" pitchFamily="18" charset="0"/>
                <a:ea typeface="Times New Roman" panose="02020603050405020304" pitchFamily="18" charset="0"/>
              </a:rPr>
              <a:t>Phần lớn người châu Phi có làn da đen, người châu Á có làn da vàng còn người châu Âu có làn da trắng, liệu họ có chung một nguồn gốc hay không?</a:t>
            </a:r>
          </a:p>
        </p:txBody>
      </p:sp>
      <p:pic>
        <p:nvPicPr>
          <p:cNvPr id="9" name="Picture 8">
            <a:extLst>
              <a:ext uri="{FF2B5EF4-FFF2-40B4-BE49-F238E27FC236}">
                <a16:creationId xmlns:a16="http://schemas.microsoft.com/office/drawing/2014/main" id="{EEE9F701-DCE4-48CD-9F45-16BFAB1D1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4491" y="296128"/>
            <a:ext cx="5359730" cy="3164566"/>
          </a:xfrm>
          <a:prstGeom prst="rect">
            <a:avLst/>
          </a:prstGeom>
        </p:spPr>
      </p:pic>
      <p:sp>
        <p:nvSpPr>
          <p:cNvPr id="6" name="Rectangle 5"/>
          <p:cNvSpPr/>
          <p:nvPr/>
        </p:nvSpPr>
        <p:spPr>
          <a:xfrm>
            <a:off x="162146" y="3460694"/>
            <a:ext cx="12029853" cy="2862322"/>
          </a:xfrm>
          <a:prstGeom prst="rect">
            <a:avLst/>
          </a:prstGeom>
          <a:solidFill>
            <a:schemeClr val="accent6">
              <a:lumMod val="20000"/>
              <a:lumOff val="80000"/>
            </a:schemeClr>
          </a:solidFill>
        </p:spPr>
        <p:txBody>
          <a:bodyPr wrap="square">
            <a:spAutoFit/>
          </a:bodyPr>
          <a:lstStyle/>
          <a:p>
            <a:pPr algn="just"/>
            <a:r>
              <a:rPr lang="vi-VN" sz="2000" b="1" dirty="0">
                <a:solidFill>
                  <a:srgbClr val="FF0000"/>
                </a:solidFill>
                <a:latin typeface="Open Sans"/>
              </a:rPr>
              <a:t> Người châu Phi, châu Âu và châu Á đều có chung một nguồn gốc (được tiến hóa qua hàng triệu năm từ một loài vượn cổ).</a:t>
            </a:r>
          </a:p>
          <a:p>
            <a:pPr algn="just"/>
            <a:r>
              <a:rPr lang="vi-VN" sz="2000" b="1" dirty="0">
                <a:solidFill>
                  <a:srgbClr val="000000"/>
                </a:solidFill>
                <a:latin typeface="Open Sans"/>
              </a:rPr>
              <a:t>- </a:t>
            </a:r>
            <a:r>
              <a:rPr lang="vi-VN" sz="2000" b="1" dirty="0">
                <a:solidFill>
                  <a:srgbClr val="212121"/>
                </a:solidFill>
                <a:latin typeface="inherit"/>
              </a:rPr>
              <a:t>Các nhà khoa học cho biết, màu da của người là kết quả thích ứng với môi trường trong quá trình tiến hóa lâu dài.</a:t>
            </a:r>
            <a:endParaRPr lang="vi-VN" sz="2000" b="1" dirty="0">
              <a:solidFill>
                <a:srgbClr val="000000"/>
              </a:solidFill>
              <a:latin typeface="Open Sans"/>
            </a:endParaRPr>
          </a:p>
          <a:p>
            <a:pPr algn="just"/>
            <a:r>
              <a:rPr lang="vi-VN" sz="2000" b="1" dirty="0">
                <a:solidFill>
                  <a:srgbClr val="212121"/>
                </a:solidFill>
                <a:latin typeface="inherit"/>
              </a:rPr>
              <a:t>+ </a:t>
            </a:r>
            <a:r>
              <a:rPr lang="vi-VN" sz="2000" b="1" dirty="0">
                <a:solidFill>
                  <a:srgbClr val="FF0000"/>
                </a:solidFill>
                <a:latin typeface="inherit"/>
              </a:rPr>
              <a:t>Người châu Phi </a:t>
            </a:r>
            <a:r>
              <a:rPr lang="vi-VN" sz="2000" b="1" dirty="0">
                <a:solidFill>
                  <a:srgbClr val="212121"/>
                </a:solidFill>
                <a:latin typeface="inherit"/>
              </a:rPr>
              <a:t>do sống ở vùng vĩ độ thấp, nhiều ánh nắng, cường độ nắng gay gắt =&gt; tia cực tím xâm nhập vào da, gây hại và khiến da bị tổn thương, khi đó cơ thể sẽ kích thích sản sinh ra hắc tố (melanin) bảo vệ tế bào da =&gt; lượng hắc tố cao khiến da đen sạm đi. </a:t>
            </a:r>
            <a:endParaRPr lang="vi-VN" sz="2000" b="1" dirty="0">
              <a:solidFill>
                <a:srgbClr val="000000"/>
              </a:solidFill>
              <a:latin typeface="Open Sans"/>
            </a:endParaRPr>
          </a:p>
          <a:p>
            <a:pPr algn="just"/>
            <a:r>
              <a:rPr lang="vi-VN" sz="2000" b="1" dirty="0">
                <a:solidFill>
                  <a:srgbClr val="212121"/>
                </a:solidFill>
                <a:latin typeface="inherit"/>
              </a:rPr>
              <a:t>+ </a:t>
            </a:r>
            <a:r>
              <a:rPr lang="vi-VN" sz="2000" b="1" dirty="0">
                <a:solidFill>
                  <a:srgbClr val="FF0000"/>
                </a:solidFill>
                <a:latin typeface="inherit"/>
              </a:rPr>
              <a:t>Người châu </a:t>
            </a:r>
            <a:r>
              <a:rPr lang="vi-VN" sz="2000" b="1" dirty="0" smtClean="0">
                <a:solidFill>
                  <a:srgbClr val="FF0000"/>
                </a:solidFill>
                <a:latin typeface="inherit"/>
              </a:rPr>
              <a:t>Âu</a:t>
            </a:r>
            <a:r>
              <a:rPr lang="en-US" sz="2000" b="1" dirty="0" smtClean="0">
                <a:solidFill>
                  <a:srgbClr val="FF0000"/>
                </a:solidFill>
                <a:latin typeface="inherit"/>
              </a:rPr>
              <a:t>, Á</a:t>
            </a:r>
            <a:r>
              <a:rPr lang="vi-VN" sz="2000" b="1" dirty="0" smtClean="0">
                <a:solidFill>
                  <a:srgbClr val="FF0000"/>
                </a:solidFill>
                <a:latin typeface="inherit"/>
              </a:rPr>
              <a:t> </a:t>
            </a:r>
            <a:r>
              <a:rPr lang="vi-VN" sz="2000" b="1" dirty="0">
                <a:solidFill>
                  <a:srgbClr val="212121"/>
                </a:solidFill>
                <a:latin typeface="inherit"/>
              </a:rPr>
              <a:t>sống ở vùng vĩ độ cao, ánh nắng mặt trời chiếu không mạnh nên da họ có ít hắc tố hơn =&gt; da của họ sáng hơn. </a:t>
            </a:r>
            <a:endParaRPr lang="vi-VN" sz="2000" b="1" i="0" dirty="0">
              <a:solidFill>
                <a:srgbClr val="000000"/>
              </a:solidFill>
              <a:effectLst/>
              <a:latin typeface="Open Sans"/>
            </a:endParaRPr>
          </a:p>
        </p:txBody>
      </p:sp>
    </p:spTree>
    <p:extLst>
      <p:ext uri="{BB962C8B-B14F-4D97-AF65-F5344CB8AC3E}">
        <p14:creationId xmlns:p14="http://schemas.microsoft.com/office/powerpoint/2010/main" val="115768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54" y="1305251"/>
            <a:ext cx="9337963" cy="2862322"/>
          </a:xfrm>
          <a:prstGeom prst="rect">
            <a:avLst/>
          </a:prstGeom>
        </p:spPr>
        <p:txBody>
          <a:bodyPr wrap="square">
            <a:spAutoFit/>
          </a:bodyPr>
          <a:lstStyle/>
          <a:p>
            <a:pPr algn="just"/>
            <a:r>
              <a:rPr lang="vi-VN" dirty="0">
                <a:solidFill>
                  <a:srgbClr val="000000"/>
                </a:solidFill>
                <a:latin typeface="Open Sans"/>
              </a:rPr>
              <a:t> Người châu Phi, châu Âu và châu Á đều có chung một nguồn gốc (được tiến hóa qua hàng triệu năm từ một loài vượn cổ).</a:t>
            </a:r>
          </a:p>
          <a:p>
            <a:pPr algn="just"/>
            <a:r>
              <a:rPr lang="vi-VN" dirty="0">
                <a:solidFill>
                  <a:srgbClr val="000000"/>
                </a:solidFill>
                <a:latin typeface="Open Sans"/>
              </a:rPr>
              <a:t>- </a:t>
            </a:r>
            <a:r>
              <a:rPr lang="vi-VN" dirty="0">
                <a:solidFill>
                  <a:srgbClr val="212121"/>
                </a:solidFill>
                <a:latin typeface="inherit"/>
              </a:rPr>
              <a:t>Các nhà khoa học cho biết, màu da của người là kết quả thích ứng với môi trường trong quá trình tiến hóa lâu dài.</a:t>
            </a:r>
            <a:endParaRPr lang="vi-VN" dirty="0">
              <a:solidFill>
                <a:srgbClr val="000000"/>
              </a:solidFill>
              <a:latin typeface="Open Sans"/>
            </a:endParaRPr>
          </a:p>
          <a:p>
            <a:pPr algn="just"/>
            <a:r>
              <a:rPr lang="vi-VN" dirty="0">
                <a:solidFill>
                  <a:srgbClr val="212121"/>
                </a:solidFill>
                <a:latin typeface="inherit"/>
              </a:rPr>
              <a:t>+ Người châu Phi do sống ở vùng vĩ độ thấp, nhiều ánh nắng, cường độ nắng gay gắt =&gt; tia cực tím xâm nhập vào da, gây hại và khiến da bị tổn thương, khi đó cơ thể sẽ kích thích sản sinh ra hắc tố (melanin) bảo vệ tế bào da =&gt; lượng hắc tố cao khiến da đen sạm đi. </a:t>
            </a:r>
            <a:endParaRPr lang="vi-VN" dirty="0">
              <a:solidFill>
                <a:srgbClr val="000000"/>
              </a:solidFill>
              <a:latin typeface="Open Sans"/>
            </a:endParaRPr>
          </a:p>
          <a:p>
            <a:pPr algn="just"/>
            <a:r>
              <a:rPr lang="vi-VN" dirty="0">
                <a:solidFill>
                  <a:srgbClr val="212121"/>
                </a:solidFill>
                <a:latin typeface="inherit"/>
              </a:rPr>
              <a:t>+ Người châu Âu sống ở vùng vĩ độ cao, ánh nắng mặt trời chiếu không mạnh nên da họ có ít hắc tố hơn =&gt; da của họ sáng hơn. </a:t>
            </a:r>
            <a:endParaRPr lang="vi-VN" b="0" i="0" dirty="0">
              <a:solidFill>
                <a:srgbClr val="000000"/>
              </a:solidFill>
              <a:effectLst/>
              <a:latin typeface="Open Sans"/>
            </a:endParaRPr>
          </a:p>
        </p:txBody>
      </p:sp>
    </p:spTree>
    <p:extLst>
      <p:ext uri="{BB962C8B-B14F-4D97-AF65-F5344CB8AC3E}">
        <p14:creationId xmlns:p14="http://schemas.microsoft.com/office/powerpoint/2010/main" val="3601473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9596-540F-4D45-A56F-925730339632}"/>
              </a:ext>
            </a:extLst>
          </p:cNvPr>
          <p:cNvSpPr>
            <a:spLocks noGrp="1"/>
          </p:cNvSpPr>
          <p:nvPr>
            <p:ph type="ctrTitle"/>
          </p:nvPr>
        </p:nvSpPr>
        <p:spPr>
          <a:xfrm>
            <a:off x="373182" y="1254033"/>
            <a:ext cx="9619904" cy="1959430"/>
          </a:xfrm>
          <a:solidFill>
            <a:schemeClr val="bg1"/>
          </a:solidFill>
          <a:effectLst>
            <a:outerShdw blurRad="50800" dist="38100" dir="16200000" rotWithShape="0">
              <a:prstClr val="black">
                <a:alpha val="40000"/>
              </a:prstClr>
            </a:outerShdw>
          </a:effectLst>
        </p:spPr>
        <p:txBody>
          <a:bodyPr>
            <a:noAutofit/>
          </a:bodyPr>
          <a:lstStyle/>
          <a:p>
            <a:r>
              <a:rPr lang="en-US" sz="4600"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t/>
            </a:r>
            <a:br>
              <a:rPr lang="en-US" sz="4600"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br>
            <a:r>
              <a:rPr lang="en-US" sz="4600" b="1" dirty="0">
                <a:solidFill>
                  <a:srgbClr val="FF0000"/>
                </a:solidFill>
                <a:effectLst>
                  <a:outerShdw blurRad="38100" dist="38100" dir="2700000" algn="tl">
                    <a:srgbClr val="000000">
                      <a:alpha val="43137"/>
                    </a:srgbClr>
                  </a:outerShdw>
                  <a:reflection blurRad="6350" stA="55000" endA="300" endPos="45500" dir="5400000" sy="-100000" algn="bl" rotWithShape="0"/>
                </a:effectLst>
              </a:rPr>
              <a:t/>
            </a:r>
            <a:br>
              <a:rPr lang="en-US" sz="4600" b="1" dirty="0">
                <a:solidFill>
                  <a:srgbClr val="FF0000"/>
                </a:solidFill>
                <a:effectLst>
                  <a:outerShdw blurRad="38100" dist="38100" dir="2700000" algn="tl">
                    <a:srgbClr val="000000">
                      <a:alpha val="43137"/>
                    </a:srgbClr>
                  </a:outerShdw>
                  <a:reflection blurRad="6350" stA="55000" endA="300" endPos="45500" dir="5400000" sy="-100000" algn="bl" rotWithShape="0"/>
                </a:effectLst>
              </a:rPr>
            </a:br>
            <a:r>
              <a:rPr lang="en-US" sz="4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rPr>
              <a:t>CHƯƠNG 2: THỜI KÌ  NGUYÊN THỦY</a:t>
            </a:r>
            <a:br>
              <a:rPr lang="en-US" sz="4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rPr>
            </a:br>
            <a:r>
              <a:rPr lang="vi-VN" sz="3200"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t>BÀI </a:t>
            </a:r>
            <a:r>
              <a:rPr lang="en-US" sz="3200"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t>3</a:t>
            </a:r>
            <a:r>
              <a:rPr lang="vi-VN" sz="3200" b="1" dirty="0" smtClean="0">
                <a:solidFill>
                  <a:srgbClr val="FF0000"/>
                </a:solidFill>
                <a:effectLst>
                  <a:outerShdw blurRad="38100" dist="38100" dir="2700000" algn="tl">
                    <a:srgbClr val="000000">
                      <a:alpha val="43137"/>
                    </a:srgbClr>
                  </a:outerShdw>
                  <a:reflection blurRad="6350" stA="55000" endA="300" endPos="45500" dir="5400000" sy="-100000" algn="bl" rotWithShape="0"/>
                </a:effectLst>
              </a:rPr>
              <a:t>: </a:t>
            </a:r>
            <a:r>
              <a:rPr lang="vi-VN" sz="3200" b="1" dirty="0">
                <a:solidFill>
                  <a:srgbClr val="FF0000"/>
                </a:solidFill>
                <a:effectLst>
                  <a:outerShdw blurRad="38100" dist="38100" dir="2700000" algn="tl">
                    <a:srgbClr val="000000">
                      <a:alpha val="43137"/>
                    </a:srgbClr>
                  </a:outerShdw>
                  <a:reflection blurRad="6350" stA="55000" endA="300" endPos="45500" dir="5400000" sy="-100000" algn="bl" rotWithShape="0"/>
                </a:effectLst>
              </a:rPr>
              <a:t>NGUỒN GỐC LOÀI NGƯỜI</a:t>
            </a:r>
            <a:endParaRPr lang="vi-VN" sz="3200" dirty="0">
              <a:solidFill>
                <a:srgbClr val="FF0000"/>
              </a:solidFill>
              <a:effectLst>
                <a:outerShdw blurRad="38100" dist="38100" dir="2700000" algn="tl">
                  <a:srgbClr val="000000">
                    <a:alpha val="43137"/>
                  </a:srgbClr>
                </a:outerShdw>
                <a:reflection blurRad="6350" stA="55000" endA="300" endPos="45500" dir="5400000" sy="-100000" algn="bl" rotWithShape="0"/>
              </a:effectLst>
            </a:endParaRPr>
          </a:p>
        </p:txBody>
      </p:sp>
    </p:spTree>
    <p:extLst>
      <p:ext uri="{BB962C8B-B14F-4D97-AF65-F5344CB8AC3E}">
        <p14:creationId xmlns:p14="http://schemas.microsoft.com/office/powerpoint/2010/main" val="318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C147B-0ECF-444F-ADBC-8ECEC7D2FC57}"/>
              </a:ext>
            </a:extLst>
          </p:cNvPr>
          <p:cNvSpPr>
            <a:spLocks noGrp="1"/>
          </p:cNvSpPr>
          <p:nvPr>
            <p:ph type="ctrTitle"/>
          </p:nvPr>
        </p:nvSpPr>
        <p:spPr>
          <a:xfrm>
            <a:off x="-395748" y="1643960"/>
            <a:ext cx="5805947" cy="757570"/>
          </a:xfrm>
        </p:spPr>
        <p:txBody>
          <a:bodyPr>
            <a:normAutofit/>
          </a:bodyPr>
          <a:lstStyle/>
          <a:p>
            <a:r>
              <a:rPr lang="vi-VN" sz="3500" b="1" u="sng">
                <a:solidFill>
                  <a:srgbClr val="C00000"/>
                </a:solidFill>
              </a:rPr>
              <a:t>Mục tiêu bài học</a:t>
            </a:r>
          </a:p>
        </p:txBody>
      </p:sp>
      <p:sp>
        <p:nvSpPr>
          <p:cNvPr id="3" name="Subtitle 2">
            <a:extLst>
              <a:ext uri="{FF2B5EF4-FFF2-40B4-BE49-F238E27FC236}">
                <a16:creationId xmlns:a16="http://schemas.microsoft.com/office/drawing/2014/main" id="{84A469DE-BD28-4A9C-A770-0CF7D3A595A6}"/>
              </a:ext>
            </a:extLst>
          </p:cNvPr>
          <p:cNvSpPr>
            <a:spLocks noGrp="1"/>
          </p:cNvSpPr>
          <p:nvPr>
            <p:ph type="subTitle" idx="1"/>
          </p:nvPr>
        </p:nvSpPr>
        <p:spPr>
          <a:xfrm>
            <a:off x="791495" y="2601118"/>
            <a:ext cx="10541523" cy="2811539"/>
          </a:xfrm>
        </p:spPr>
        <p:txBody>
          <a:bodyPr>
            <a:noAutofit/>
          </a:bodyPr>
          <a:lstStyle/>
          <a:p>
            <a:pPr algn="just">
              <a:spcBef>
                <a:spcPts val="600"/>
              </a:spcBef>
              <a:spcAft>
                <a:spcPts val="600"/>
              </a:spcAft>
            </a:pPr>
            <a:r>
              <a:rPr lang="vi-VN" sz="2800">
                <a:solidFill>
                  <a:srgbClr val="002060"/>
                </a:solidFill>
                <a:latin typeface="+mj-lt"/>
              </a:rPr>
              <a:t>- Mô tả được quá trình tiến hoá từ Vượn người thành người trên Trái Đất. Sự xuất hiện của con người trên Trái Đất – điểm bắt đầu của lịch sử loài người. </a:t>
            </a:r>
          </a:p>
          <a:p>
            <a:pPr algn="just">
              <a:spcBef>
                <a:spcPts val="600"/>
              </a:spcBef>
              <a:spcAft>
                <a:spcPts val="600"/>
              </a:spcAft>
            </a:pPr>
            <a:r>
              <a:rPr lang="vi-VN" sz="2800">
                <a:solidFill>
                  <a:srgbClr val="002060"/>
                </a:solidFill>
                <a:latin typeface="+mj-lt"/>
              </a:rPr>
              <a:t>- Xác định được dấu tích Sự hiện diện của Người tối cổ ở Đông Nam Á và Việt Nam.</a:t>
            </a:r>
          </a:p>
          <a:p>
            <a:pPr algn="just">
              <a:spcBef>
                <a:spcPts val="600"/>
              </a:spcBef>
              <a:spcAft>
                <a:spcPts val="600"/>
              </a:spcAft>
            </a:pPr>
            <a:endParaRPr lang="vi-VN" sz="2800">
              <a:solidFill>
                <a:srgbClr val="002060"/>
              </a:solidFill>
              <a:latin typeface="+mj-lt"/>
              <a:cs typeface="Times New Roman" panose="02020603050405020304" pitchFamily="18" charset="0"/>
            </a:endParaRPr>
          </a:p>
        </p:txBody>
      </p:sp>
      <p:sp>
        <p:nvSpPr>
          <p:cNvPr id="4" name="Rectangle 3">
            <a:extLst>
              <a:ext uri="{FF2B5EF4-FFF2-40B4-BE49-F238E27FC236}">
                <a16:creationId xmlns:a16="http://schemas.microsoft.com/office/drawing/2014/main" id="{DC4C437C-E381-4D4C-95C4-F2CFFC6AAAB4}"/>
              </a:ext>
            </a:extLst>
          </p:cNvPr>
          <p:cNvSpPr/>
          <p:nvPr/>
        </p:nvSpPr>
        <p:spPr>
          <a:xfrm>
            <a:off x="2507226" y="501960"/>
            <a:ext cx="7177548" cy="942411"/>
          </a:xfrm>
          <a:prstGeom prst="rect">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5000"/>
              </a:lnSpc>
            </a:pPr>
            <a:r>
              <a:rPr lang="vi-VN" sz="3000" b="1" dirty="0">
                <a:solidFill>
                  <a:srgbClr val="FF0000"/>
                </a:solidFill>
                <a:effectLst/>
                <a:latin typeface="Times New Roman" panose="02020603050405020304" pitchFamily="18" charset="0"/>
                <a:ea typeface="Times New Roman" panose="02020603050405020304" pitchFamily="18" charset="0"/>
              </a:rPr>
              <a:t>BÀI </a:t>
            </a:r>
            <a:r>
              <a:rPr lang="en-US" sz="3000" b="1" dirty="0" smtClean="0">
                <a:solidFill>
                  <a:srgbClr val="FF0000"/>
                </a:solidFill>
                <a:effectLst/>
                <a:latin typeface="Times New Roman" panose="02020603050405020304" pitchFamily="18" charset="0"/>
                <a:ea typeface="Times New Roman" panose="02020603050405020304" pitchFamily="18" charset="0"/>
              </a:rPr>
              <a:t>3</a:t>
            </a:r>
            <a:r>
              <a:rPr lang="vi-VN" sz="3000" b="1" dirty="0" smtClean="0">
                <a:solidFill>
                  <a:srgbClr val="FF0000"/>
                </a:solidFill>
                <a:effectLst/>
                <a:latin typeface="Times New Roman" panose="02020603050405020304" pitchFamily="18" charset="0"/>
                <a:ea typeface="Times New Roman" panose="02020603050405020304" pitchFamily="18" charset="0"/>
              </a:rPr>
              <a:t>: </a:t>
            </a:r>
            <a:r>
              <a:rPr lang="vi-VN" sz="3000" b="1" dirty="0">
                <a:solidFill>
                  <a:srgbClr val="FF0000"/>
                </a:solidFill>
                <a:effectLst/>
                <a:latin typeface="Times New Roman" panose="02020603050405020304" pitchFamily="18" charset="0"/>
                <a:ea typeface="Times New Roman" panose="02020603050405020304" pitchFamily="18" charset="0"/>
              </a:rPr>
              <a:t>NGUỒN GỐC LOÀI NGƯỜI</a:t>
            </a:r>
            <a:endParaRPr lang="vi-VN"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5008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DC00A81F-502B-4DD8-8C55-4E3B68F982B3}"/>
              </a:ext>
            </a:extLst>
          </p:cNvPr>
          <p:cNvCxnSpPr/>
          <p:nvPr/>
        </p:nvCxnSpPr>
        <p:spPr>
          <a:xfrm>
            <a:off x="3117273" y="1939636"/>
            <a:ext cx="0" cy="0"/>
          </a:xfrm>
          <a:prstGeom prst="line">
            <a:avLst/>
          </a:prstGeom>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D38EF278-C22B-4790-83DD-D62F7D663C31}"/>
              </a:ext>
            </a:extLst>
          </p:cNvPr>
          <p:cNvSpPr txBox="1"/>
          <p:nvPr/>
        </p:nvSpPr>
        <p:spPr>
          <a:xfrm>
            <a:off x="814360" y="1125714"/>
            <a:ext cx="10754788" cy="587853"/>
          </a:xfrm>
          <a:prstGeom prst="rect">
            <a:avLst/>
          </a:prstGeom>
          <a:noFill/>
        </p:spPr>
        <p:txBody>
          <a:bodyPr wrap="square" rtlCol="0">
            <a:spAutoFit/>
          </a:bodyPr>
          <a:lstStyle/>
          <a:p>
            <a:pPr algn="just">
              <a:lnSpc>
                <a:spcPct val="115000"/>
              </a:lnSpc>
            </a:pPr>
            <a:r>
              <a:rPr lang="vi-VN" sz="2800" b="1" dirty="0">
                <a:solidFill>
                  <a:srgbClr val="FF0000"/>
                </a:solidFill>
                <a:effectLst/>
                <a:latin typeface="Times New Roman" panose="02020603050405020304" pitchFamily="18" charset="0"/>
                <a:ea typeface="Times New Roman" panose="02020603050405020304" pitchFamily="18" charset="0"/>
              </a:rPr>
              <a:t>I. QUÁ TRÌNH TIẾN HOÁ TỪ VƯỢN NGƯỜI THÀNH NGƯỜI   </a:t>
            </a:r>
            <a:endParaRPr lang="vi-VN"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DBB9E3-5031-4A5D-8318-F2267F28CA96}"/>
              </a:ext>
            </a:extLst>
          </p:cNvPr>
          <p:cNvSpPr/>
          <p:nvPr/>
        </p:nvSpPr>
        <p:spPr>
          <a:xfrm>
            <a:off x="304720" y="131673"/>
            <a:ext cx="8629087" cy="574401"/>
          </a:xfrm>
          <a:prstGeom prst="rect">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pPr>
            <a:r>
              <a:rPr lang="vi-VN" sz="3000" b="1" dirty="0">
                <a:solidFill>
                  <a:srgbClr val="FF0000"/>
                </a:solidFill>
                <a:latin typeface="Times New Roman" panose="02020603050405020304" pitchFamily="18" charset="0"/>
                <a:ea typeface="Times New Roman" panose="02020603050405020304" pitchFamily="18" charset="0"/>
              </a:rPr>
              <a:t>I. Quá trình tiến hoá từ vượn người thành người   </a:t>
            </a:r>
            <a:endParaRPr lang="vi-VN" sz="3000" dirty="0">
              <a:solidFill>
                <a:srgbClr val="FF0000"/>
              </a:solidFill>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155C869E-A134-4444-BAD3-18D5D5713FC9}"/>
              </a:ext>
            </a:extLst>
          </p:cNvPr>
          <p:cNvSpPr txBox="1"/>
          <p:nvPr/>
        </p:nvSpPr>
        <p:spPr>
          <a:xfrm>
            <a:off x="487864" y="706074"/>
            <a:ext cx="3329023" cy="584775"/>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Câu hỏi </a:t>
            </a:r>
          </a:p>
        </p:txBody>
      </p:sp>
      <p:sp>
        <p:nvSpPr>
          <p:cNvPr id="11" name="TextBox 10">
            <a:extLst>
              <a:ext uri="{FF2B5EF4-FFF2-40B4-BE49-F238E27FC236}">
                <a16:creationId xmlns:a16="http://schemas.microsoft.com/office/drawing/2014/main" id="{A1FCC54C-3D1F-4996-BB30-516690CBB21B}"/>
              </a:ext>
            </a:extLst>
          </p:cNvPr>
          <p:cNvSpPr txBox="1"/>
          <p:nvPr/>
        </p:nvSpPr>
        <p:spPr>
          <a:xfrm>
            <a:off x="174914" y="1518997"/>
            <a:ext cx="7101097" cy="3490186"/>
          </a:xfrm>
          <a:prstGeom prst="rect">
            <a:avLst/>
          </a:prstGeom>
          <a:noFill/>
        </p:spPr>
        <p:txBody>
          <a:bodyPr wrap="square">
            <a:spAutoFit/>
          </a:bodyPr>
          <a:lstStyle/>
          <a:p>
            <a:pPr lvl="0" algn="just">
              <a:lnSpc>
                <a:spcPct val="115000"/>
              </a:lnSpc>
            </a:pPr>
            <a:r>
              <a:rPr lang="en-US" sz="2400" b="1" dirty="0" err="1">
                <a:solidFill>
                  <a:srgbClr val="FF0000"/>
                </a:solidFill>
                <a:effectLst/>
                <a:latin typeface="Times New Roman" panose="02020603050405020304" pitchFamily="18" charset="0"/>
                <a:ea typeface="Times New Roman" panose="02020603050405020304" pitchFamily="18" charset="0"/>
              </a:rPr>
              <a:t>Quan</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sát</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vào</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hình</a:t>
            </a:r>
            <a:r>
              <a:rPr lang="vi-VN" sz="2400" b="1" dirty="0">
                <a:solidFill>
                  <a:srgbClr val="FF0000"/>
                </a:solidFill>
                <a:effectLst/>
                <a:latin typeface="Times New Roman" panose="02020603050405020304" pitchFamily="18" charset="0"/>
                <a:ea typeface="Times New Roman" panose="02020603050405020304" pitchFamily="18" charset="0"/>
              </a:rPr>
              <a:t> </a:t>
            </a:r>
            <a:r>
              <a:rPr lang="en-US" sz="2400" b="1" dirty="0" smtClean="0">
                <a:solidFill>
                  <a:srgbClr val="FF0000"/>
                </a:solidFill>
                <a:effectLst/>
                <a:latin typeface="Times New Roman" panose="02020603050405020304" pitchFamily="18" charset="0"/>
                <a:ea typeface="Times New Roman" panose="02020603050405020304" pitchFamily="18" charset="0"/>
              </a:rPr>
              <a:t>, </a:t>
            </a:r>
            <a:r>
              <a:rPr lang="en-US" sz="2400" b="1" dirty="0" err="1" smtClean="0">
                <a:solidFill>
                  <a:srgbClr val="FF0000"/>
                </a:solidFill>
                <a:effectLst/>
                <a:latin typeface="Times New Roman" panose="02020603050405020304" pitchFamily="18" charset="0"/>
                <a:ea typeface="Times New Roman" panose="02020603050405020304" pitchFamily="18" charset="0"/>
              </a:rPr>
              <a:t>trả</a:t>
            </a:r>
            <a:r>
              <a:rPr lang="en-US" sz="2400" b="1" dirty="0" smtClean="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lời</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các</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câu</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hỏi</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sau</a:t>
            </a:r>
            <a:r>
              <a:rPr lang="en-US" sz="2400" b="1" dirty="0">
                <a:solidFill>
                  <a:srgbClr val="FF0000"/>
                </a:solidFill>
                <a:effectLst/>
                <a:latin typeface="Times New Roman" panose="02020603050405020304" pitchFamily="18" charset="0"/>
                <a:ea typeface="Times New Roman" panose="02020603050405020304" pitchFamily="18" charset="0"/>
              </a:rPr>
              <a:t>: </a:t>
            </a:r>
          </a:p>
          <a:p>
            <a:pPr marL="457200" lvl="0" indent="-457200" algn="just">
              <a:lnSpc>
                <a:spcPct val="115000"/>
              </a:lnSpc>
              <a:buAutoNum type="arabicPeriod"/>
            </a:pPr>
            <a:r>
              <a:rPr lang="en-US" sz="2400" b="1" dirty="0" err="1" smtClean="0">
                <a:effectLst/>
                <a:latin typeface="Times New Roman" panose="02020603050405020304" pitchFamily="18" charset="0"/>
                <a:ea typeface="Times New Roman" panose="02020603050405020304" pitchFamily="18" charset="0"/>
              </a:rPr>
              <a:t>Quá</a:t>
            </a:r>
            <a:r>
              <a:rPr lang="en-US" sz="2400" b="1" dirty="0" smtClean="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tiến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hóa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từ</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vượn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thành</a:t>
            </a:r>
            <a:r>
              <a:rPr lang="en-US" sz="2400" b="1" dirty="0">
                <a:effectLst/>
                <a:latin typeface="Times New Roman" panose="02020603050405020304" pitchFamily="18" charset="0"/>
                <a:ea typeface="Times New Roman" panose="02020603050405020304" pitchFamily="18" charset="0"/>
              </a:rPr>
              <a:t> </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người</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như</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thế</a:t>
            </a:r>
            <a:r>
              <a:rPr lang="en-US" sz="2400" b="1" dirty="0" smtClean="0">
                <a:effectLst/>
                <a:latin typeface="Times New Roman" panose="02020603050405020304" pitchFamily="18" charset="0"/>
                <a:ea typeface="Times New Roman" panose="02020603050405020304" pitchFamily="18" charset="0"/>
              </a:rPr>
              <a:t> </a:t>
            </a:r>
            <a:r>
              <a:rPr lang="en-US" sz="2400" b="1" dirty="0" err="1" smtClean="0">
                <a:effectLst/>
                <a:latin typeface="Times New Roman" panose="02020603050405020304" pitchFamily="18" charset="0"/>
                <a:ea typeface="Times New Roman" panose="02020603050405020304" pitchFamily="18" charset="0"/>
              </a:rPr>
              <a:t>nào</a:t>
            </a:r>
            <a:endParaRPr lang="en-US" sz="2400" b="1" dirty="0" smtClean="0">
              <a:effectLst/>
              <a:latin typeface="Times New Roman" panose="02020603050405020304" pitchFamily="18" charset="0"/>
              <a:ea typeface="Times New Roman" panose="02020603050405020304" pitchFamily="18" charset="0"/>
            </a:endParaRPr>
          </a:p>
          <a:p>
            <a:pPr marL="457200" lvl="0" indent="-457200" algn="just">
              <a:lnSpc>
                <a:spcPct val="115000"/>
              </a:lnSpc>
              <a:buAutoNum type="arabicPeriod"/>
            </a:pPr>
            <a:r>
              <a:rPr lang="en-US" sz="2400" b="1" dirty="0" smtClean="0">
                <a:solidFill>
                  <a:srgbClr val="0070C0"/>
                </a:solidFill>
                <a:effectLst/>
                <a:latin typeface="Times New Roman" panose="02020603050405020304" pitchFamily="18" charset="0"/>
                <a:ea typeface="Times New Roman" panose="02020603050405020304" pitchFamily="18" charset="0"/>
              </a:rPr>
              <a:t>2</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Em</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rút</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ra</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đặc</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điểm</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nào</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cho</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sự</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tiến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hóa</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của</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N</a:t>
            </a:r>
            <a:r>
              <a:rPr lang="en-US" sz="2400" b="1" dirty="0" err="1" smtClean="0">
                <a:solidFill>
                  <a:srgbClr val="0070C0"/>
                </a:solidFill>
                <a:effectLst/>
                <a:latin typeface="Times New Roman" panose="02020603050405020304" pitchFamily="18" charset="0"/>
                <a:ea typeface="Times New Roman" panose="02020603050405020304" pitchFamily="18" charset="0"/>
              </a:rPr>
              <a:t>gười</a:t>
            </a:r>
            <a:r>
              <a:rPr lang="en-US" sz="2400" b="1" dirty="0" smtClean="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tối</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cổ</a:t>
            </a:r>
            <a:r>
              <a:rPr lang="en-US" sz="2400" b="1" dirty="0">
                <a:solidFill>
                  <a:srgbClr val="0070C0"/>
                </a:solidFill>
                <a:effectLst/>
                <a:latin typeface="Times New Roman" panose="02020603050405020304" pitchFamily="18" charset="0"/>
                <a:ea typeface="Times New Roman" panose="02020603050405020304" pitchFamily="18" charset="0"/>
              </a:rPr>
              <a:t> so </a:t>
            </a:r>
            <a:r>
              <a:rPr lang="en-US" sz="2400" b="1" dirty="0" err="1">
                <a:solidFill>
                  <a:srgbClr val="0070C0"/>
                </a:solidFill>
                <a:effectLst/>
                <a:latin typeface="Times New Roman" panose="02020603050405020304" pitchFamily="18" charset="0"/>
                <a:ea typeface="Times New Roman" panose="02020603050405020304" pitchFamily="18" charset="0"/>
              </a:rPr>
              <a:t>với</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rPr>
              <a:t>V</a:t>
            </a:r>
            <a:r>
              <a:rPr lang="en-US" sz="2400" b="1" dirty="0" err="1" smtClean="0">
                <a:solidFill>
                  <a:srgbClr val="0070C0"/>
                </a:solidFill>
                <a:effectLst/>
                <a:latin typeface="Times New Roman" panose="02020603050405020304" pitchFamily="18" charset="0"/>
                <a:ea typeface="Times New Roman" panose="02020603050405020304" pitchFamily="18" charset="0"/>
              </a:rPr>
              <a:t>ượn</a:t>
            </a:r>
            <a:r>
              <a:rPr lang="en-US" sz="2400" b="1" dirty="0" smtClean="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người</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smtClean="0">
                <a:solidFill>
                  <a:srgbClr val="0070C0"/>
                </a:solidFill>
                <a:effectLst/>
                <a:latin typeface="Times New Roman" panose="02020603050405020304" pitchFamily="18" charset="0"/>
                <a:ea typeface="Times New Roman" panose="02020603050405020304" pitchFamily="18" charset="0"/>
              </a:rPr>
              <a:t>.</a:t>
            </a:r>
          </a:p>
          <a:p>
            <a:pPr lvl="0" algn="just">
              <a:lnSpc>
                <a:spcPct val="115000"/>
              </a:lnSpc>
            </a:pPr>
            <a:r>
              <a:rPr lang="en-US" sz="2400" b="1" dirty="0" smtClean="0">
                <a:solidFill>
                  <a:srgbClr val="0070C0"/>
                </a:solidFill>
                <a:latin typeface="Times New Roman" panose="02020603050405020304" pitchFamily="18" charset="0"/>
                <a:ea typeface="Times New Roman" panose="02020603050405020304" pitchFamily="18" charset="0"/>
              </a:rPr>
              <a:t>3. </a:t>
            </a:r>
            <a:r>
              <a:rPr lang="en-US" sz="2400" b="1" dirty="0" err="1">
                <a:latin typeface="Times New Roman" panose="02020603050405020304" pitchFamily="18" charset="0"/>
                <a:ea typeface="Times New Roman" panose="02020603050405020304" pitchFamily="18" charset="0"/>
              </a:rPr>
              <a:t>Em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rút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ra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đặc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điểm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nào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cho</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sự</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tiến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hóa</a:t>
            </a:r>
            <a:r>
              <a:rPr lang="en-US" sz="2400" b="1" dirty="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của</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Người</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tinh</a:t>
            </a:r>
            <a:r>
              <a:rPr lang="en-US" sz="2400" b="1" dirty="0" smtClean="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khôn</a:t>
            </a:r>
            <a:r>
              <a:rPr lang="en-US" sz="2400" b="1" dirty="0" smtClean="0">
                <a:latin typeface="Times New Roman" panose="02020603050405020304" pitchFamily="18" charset="0"/>
                <a:ea typeface="Times New Roman" panose="02020603050405020304" pitchFamily="18" charset="0"/>
              </a:rPr>
              <a:t> so </a:t>
            </a:r>
            <a:r>
              <a:rPr lang="en-US" sz="2400" b="1" dirty="0" err="1" smtClean="0">
                <a:latin typeface="Times New Roman" panose="02020603050405020304" pitchFamily="18" charset="0"/>
                <a:ea typeface="Times New Roman" panose="02020603050405020304" pitchFamily="18" charset="0"/>
              </a:rPr>
              <a:t>với</a:t>
            </a:r>
            <a:r>
              <a:rPr lang="en-US" sz="2400" b="1" dirty="0" smtClean="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Người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tối</a:t>
            </a:r>
            <a:r>
              <a:rPr lang="en-US" sz="2400" b="1" dirty="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cổ</a:t>
            </a:r>
            <a:r>
              <a:rPr lang="en-US" sz="2400" b="1" dirty="0" smtClean="0">
                <a:latin typeface="Times New Roman" panose="02020603050405020304" pitchFamily="18" charset="0"/>
                <a:ea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a:p>
            <a:pPr lvl="0" algn="just">
              <a:lnSpc>
                <a:spcPct val="115000"/>
              </a:lnSpc>
            </a:pPr>
            <a:endParaRPr lang="en-US" sz="2400" b="1" dirty="0">
              <a:solidFill>
                <a:srgbClr val="0070C0"/>
              </a:solidFill>
              <a:effectLst/>
              <a:latin typeface="Times New Roman" panose="02020603050405020304" pitchFamily="18" charset="0"/>
              <a:ea typeface="Times New Roman" panose="02020603050405020304" pitchFamily="18" charset="0"/>
            </a:endParaRPr>
          </a:p>
        </p:txBody>
      </p:sp>
      <p:pic>
        <p:nvPicPr>
          <p:cNvPr id="7" name="image98.png">
            <a:extLst>
              <a:ext uri="{FF2B5EF4-FFF2-40B4-BE49-F238E27FC236}">
                <a16:creationId xmlns:a16="http://schemas.microsoft.com/office/drawing/2014/main" id="{8B9ED191-EECB-4F0A-9E75-BA1F57EAE7C8}"/>
              </a:ext>
            </a:extLst>
          </p:cNvPr>
          <p:cNvPicPr/>
          <p:nvPr/>
        </p:nvPicPr>
        <p:blipFill>
          <a:blip r:embed="rId2"/>
          <a:srcRect/>
          <a:stretch>
            <a:fillRect/>
          </a:stretch>
        </p:blipFill>
        <p:spPr>
          <a:xfrm>
            <a:off x="7373744" y="846061"/>
            <a:ext cx="4818256" cy="2354339"/>
          </a:xfrm>
          <a:prstGeom prst="rect">
            <a:avLst/>
          </a:prstGeom>
          <a:ln/>
        </p:spPr>
      </p:pic>
      <p:pic>
        <p:nvPicPr>
          <p:cNvPr id="8" name="image94.png">
            <a:extLst>
              <a:ext uri="{FF2B5EF4-FFF2-40B4-BE49-F238E27FC236}">
                <a16:creationId xmlns:a16="http://schemas.microsoft.com/office/drawing/2014/main" id="{C5A9DC4F-4E74-4F54-B95B-D4958551AEA3}"/>
              </a:ext>
            </a:extLst>
          </p:cNvPr>
          <p:cNvPicPr/>
          <p:nvPr/>
        </p:nvPicPr>
        <p:blipFill>
          <a:blip r:embed="rId3"/>
          <a:srcRect/>
          <a:stretch>
            <a:fillRect/>
          </a:stretch>
        </p:blipFill>
        <p:spPr>
          <a:xfrm>
            <a:off x="8059851" y="3495191"/>
            <a:ext cx="3446042" cy="3027983"/>
          </a:xfrm>
          <a:prstGeom prst="rect">
            <a:avLst/>
          </a:prstGeom>
          <a:ln/>
        </p:spPr>
      </p:pic>
    </p:spTree>
    <p:extLst>
      <p:ext uri="{BB962C8B-B14F-4D97-AF65-F5344CB8AC3E}">
        <p14:creationId xmlns:p14="http://schemas.microsoft.com/office/powerpoint/2010/main" val="289946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1" y="1900903"/>
            <a:ext cx="11236035" cy="4401205"/>
          </a:xfrm>
          <a:prstGeom prst="rect">
            <a:avLst/>
          </a:prstGeom>
        </p:spPr>
        <p:txBody>
          <a:bodyPr wrap="square">
            <a:spAutoFit/>
          </a:bodyPr>
          <a:lstStyle/>
          <a:p>
            <a:pPr algn="just"/>
            <a:r>
              <a:rPr lang="vi-VN" sz="2800" dirty="0">
                <a:solidFill>
                  <a:srgbClr val="000000"/>
                </a:solidFill>
                <a:latin typeface="Open Sans"/>
              </a:rPr>
              <a:t> </a:t>
            </a:r>
            <a:r>
              <a:rPr lang="vi-VN" sz="2800" dirty="0">
                <a:solidFill>
                  <a:srgbClr val="0070C0"/>
                </a:solidFill>
                <a:latin typeface="Open Sans"/>
              </a:rPr>
              <a:t>Cách đây khoảng từ </a:t>
            </a:r>
            <a:r>
              <a:rPr lang="vi-VN" sz="2800" dirty="0" smtClean="0">
                <a:solidFill>
                  <a:srgbClr val="0070C0"/>
                </a:solidFill>
                <a:latin typeface="Open Sans"/>
              </a:rPr>
              <a:t> 6</a:t>
            </a:r>
            <a:r>
              <a:rPr lang="en-US" sz="2800" dirty="0" smtClean="0">
                <a:solidFill>
                  <a:srgbClr val="0070C0"/>
                </a:solidFill>
                <a:latin typeface="Open Sans"/>
              </a:rPr>
              <a:t> – 5 </a:t>
            </a:r>
            <a:r>
              <a:rPr lang="vi-VN" sz="2800" dirty="0" smtClean="0">
                <a:solidFill>
                  <a:srgbClr val="0070C0"/>
                </a:solidFill>
                <a:latin typeface="Open Sans"/>
              </a:rPr>
              <a:t> </a:t>
            </a:r>
            <a:r>
              <a:rPr lang="vi-VN" sz="2800" dirty="0">
                <a:solidFill>
                  <a:srgbClr val="0070C0"/>
                </a:solidFill>
                <a:latin typeface="Open Sans"/>
              </a:rPr>
              <a:t>triệu năm, một loài vượn khá giống người đã xuất hiện, được gọi là Vượn người. </a:t>
            </a:r>
          </a:p>
          <a:p>
            <a:pPr algn="just"/>
            <a:r>
              <a:rPr lang="vi-VN" sz="2800" dirty="0">
                <a:solidFill>
                  <a:srgbClr val="000000"/>
                </a:solidFill>
                <a:latin typeface="Open Sans"/>
              </a:rPr>
              <a:t>- Trải qua quá trình tiến hóa, khoảng 4 triệu năm trước, một nhánh vượn người đã thoát li khỏi đời sống leo trèo, có khả năng đứng thẳng trên mặt đất, đi bằng hai chân, thể tích não lớn hơn, biết ghè đẽo đá làm công cụ lao động. Đó là Người tối cổ.</a:t>
            </a:r>
          </a:p>
          <a:p>
            <a:pPr algn="just"/>
            <a:r>
              <a:rPr lang="vi-VN" sz="2800" dirty="0">
                <a:solidFill>
                  <a:srgbClr val="0070C0"/>
                </a:solidFill>
                <a:latin typeface="Open Sans"/>
              </a:rPr>
              <a:t>- Khoảng 150000 năm trước, Người tối cổ đã tiến hóa thành Người tinh khôn. Người tinh khôn có cấu tạo cơ thể cơ bản giống người ngày nay, có bộ não lớn hơn Người tối cổ, biết chế tạo công cụ lao động tinh xảo.</a:t>
            </a:r>
            <a:endParaRPr lang="vi-VN" sz="2800" b="0" i="0" dirty="0">
              <a:solidFill>
                <a:srgbClr val="0070C0"/>
              </a:solidFill>
              <a:effectLst/>
              <a:latin typeface="Open Sans"/>
            </a:endParaRPr>
          </a:p>
        </p:txBody>
      </p:sp>
      <p:sp>
        <p:nvSpPr>
          <p:cNvPr id="3" name="Rectangle 2"/>
          <p:cNvSpPr/>
          <p:nvPr/>
        </p:nvSpPr>
        <p:spPr>
          <a:xfrm>
            <a:off x="1140724" y="611971"/>
            <a:ext cx="8405057" cy="461665"/>
          </a:xfrm>
          <a:prstGeom prst="rect">
            <a:avLst/>
          </a:prstGeom>
        </p:spPr>
        <p:txBody>
          <a:bodyPr wrap="square">
            <a:spAutoFit/>
          </a:bodyPr>
          <a:lstStyle/>
          <a:p>
            <a:r>
              <a:rPr lang="vi-VN" sz="2400" b="1" dirty="0">
                <a:solidFill>
                  <a:srgbClr val="FF0000"/>
                </a:solidFill>
                <a:latin typeface="Open Sans"/>
              </a:rPr>
              <a:t> Em hãy nêu quá trình tiến hóa từ vượn thành </a:t>
            </a:r>
            <a:r>
              <a:rPr lang="vi-VN" sz="2400" b="1" dirty="0" smtClean="0">
                <a:solidFill>
                  <a:srgbClr val="FF0000"/>
                </a:solidFill>
                <a:latin typeface="Open Sans"/>
              </a:rPr>
              <a:t>người</a:t>
            </a:r>
            <a:r>
              <a:rPr lang="en-US" sz="2400" b="1" dirty="0" smtClean="0">
                <a:solidFill>
                  <a:srgbClr val="FF0000"/>
                </a:solidFill>
                <a:latin typeface="Open Sans"/>
              </a:rPr>
              <a:t>?</a:t>
            </a:r>
            <a:endParaRPr lang="en-US" sz="2400" b="1" dirty="0">
              <a:solidFill>
                <a:srgbClr val="FF0000"/>
              </a:solidFill>
            </a:endParaRPr>
          </a:p>
        </p:txBody>
      </p:sp>
    </p:spTree>
    <p:extLst>
      <p:ext uri="{BB962C8B-B14F-4D97-AF65-F5344CB8AC3E}">
        <p14:creationId xmlns:p14="http://schemas.microsoft.com/office/powerpoint/2010/main" val="330128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98.png">
            <a:extLst>
              <a:ext uri="{FF2B5EF4-FFF2-40B4-BE49-F238E27FC236}">
                <a16:creationId xmlns:a16="http://schemas.microsoft.com/office/drawing/2014/main" id="{8B9ED191-EECB-4F0A-9E75-BA1F57EAE7C8}"/>
              </a:ext>
            </a:extLst>
          </p:cNvPr>
          <p:cNvPicPr/>
          <p:nvPr/>
        </p:nvPicPr>
        <p:blipFill>
          <a:blip r:embed="rId2"/>
          <a:srcRect/>
          <a:stretch>
            <a:fillRect/>
          </a:stretch>
        </p:blipFill>
        <p:spPr>
          <a:xfrm>
            <a:off x="678872" y="-304799"/>
            <a:ext cx="8312728" cy="4916030"/>
          </a:xfrm>
          <a:prstGeom prst="rect">
            <a:avLst/>
          </a:prstGeom>
          <a:ln/>
        </p:spPr>
      </p:pic>
      <p:sp>
        <p:nvSpPr>
          <p:cNvPr id="7" name="Rectangle 6"/>
          <p:cNvSpPr/>
          <p:nvPr/>
        </p:nvSpPr>
        <p:spPr>
          <a:xfrm>
            <a:off x="4987635" y="-114192"/>
            <a:ext cx="4003965" cy="453481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pPr>
            <a:r>
              <a:rPr lang="en-US" sz="3200" b="1" dirty="0" err="1" smtClean="0">
                <a:solidFill>
                  <a:srgbClr val="0070C0"/>
                </a:solidFill>
                <a:latin typeface="Times New Roman" panose="02020603050405020304" pitchFamily="18" charset="0"/>
                <a:ea typeface="Times New Roman" panose="02020603050405020304" pitchFamily="18" charset="0"/>
              </a:rPr>
              <a:t>Quan</a:t>
            </a:r>
            <a:r>
              <a:rPr lang="en-US" sz="3200" b="1" dirty="0" smtClean="0">
                <a:solidFill>
                  <a:srgbClr val="0070C0"/>
                </a:solidFill>
                <a:latin typeface="Times New Roman" panose="02020603050405020304" pitchFamily="18" charset="0"/>
                <a:ea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rPr>
              <a:t>sát</a:t>
            </a:r>
            <a:r>
              <a:rPr lang="en-US" sz="3200" b="1" dirty="0" smtClean="0">
                <a:solidFill>
                  <a:srgbClr val="0070C0"/>
                </a:solidFill>
                <a:latin typeface="Times New Roman" panose="02020603050405020304" pitchFamily="18" charset="0"/>
                <a:ea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rPr>
              <a:t>hình</a:t>
            </a:r>
            <a:r>
              <a:rPr lang="en-US" sz="3200" b="1" dirty="0" smtClean="0">
                <a:solidFill>
                  <a:srgbClr val="0070C0"/>
                </a:solidFill>
                <a:latin typeface="Times New Roman" panose="02020603050405020304" pitchFamily="18" charset="0"/>
                <a:ea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rPr>
              <a:t>bên</a:t>
            </a:r>
            <a:r>
              <a:rPr lang="en-US" sz="3200" b="1" dirty="0" smtClean="0">
                <a:solidFill>
                  <a:srgbClr val="0070C0"/>
                </a:solidFill>
                <a:latin typeface="Times New Roman" panose="02020603050405020304" pitchFamily="18" charset="0"/>
                <a:ea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rPr>
              <a:t>và</a:t>
            </a:r>
            <a:r>
              <a:rPr lang="en-US" sz="3200" b="1" dirty="0" smtClean="0">
                <a:solidFill>
                  <a:srgbClr val="0070C0"/>
                </a:solidFill>
                <a:latin typeface="Times New Roman" panose="02020603050405020304" pitchFamily="18" charset="0"/>
                <a:ea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rPr>
              <a:t>hãy</a:t>
            </a:r>
            <a:r>
              <a:rPr lang="en-US" sz="3200" b="1" dirty="0" smtClean="0">
                <a:solidFill>
                  <a:srgbClr val="0070C0"/>
                </a:solidFill>
                <a:latin typeface="Times New Roman" panose="02020603050405020304" pitchFamily="18" charset="0"/>
                <a:ea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rPr>
              <a:t>cho</a:t>
            </a:r>
            <a:r>
              <a:rPr lang="en-US" sz="3200" b="1" dirty="0" smtClean="0">
                <a:solidFill>
                  <a:srgbClr val="0070C0"/>
                </a:solidFill>
                <a:latin typeface="Times New Roman" panose="02020603050405020304" pitchFamily="18" charset="0"/>
                <a:ea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rPr>
              <a:t>biết</a:t>
            </a:r>
            <a:r>
              <a:rPr lang="en-US" sz="3200" b="1" dirty="0" smtClean="0">
                <a:solidFill>
                  <a:srgbClr val="0070C0"/>
                </a:solidFill>
                <a:latin typeface="Times New Roman" panose="02020603050405020304" pitchFamily="18" charset="0"/>
                <a:ea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rPr>
              <a:t>đặc</a:t>
            </a:r>
            <a:r>
              <a:rPr lang="en-US" sz="3200" b="1" dirty="0" smtClean="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điểm</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nào</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cho</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sự</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tiến</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hóa</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của</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Người</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tối</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cổ</a:t>
            </a:r>
            <a:r>
              <a:rPr lang="en-US" sz="3200" b="1" dirty="0">
                <a:solidFill>
                  <a:srgbClr val="FF0000"/>
                </a:solidFill>
                <a:latin typeface="Times New Roman" panose="02020603050405020304" pitchFamily="18" charset="0"/>
                <a:ea typeface="Times New Roman" panose="02020603050405020304" pitchFamily="18" charset="0"/>
              </a:rPr>
              <a:t> so </a:t>
            </a:r>
            <a:r>
              <a:rPr lang="en-US" sz="3200" b="1" dirty="0" err="1">
                <a:solidFill>
                  <a:srgbClr val="FF0000"/>
                </a:solidFill>
                <a:latin typeface="Times New Roman" panose="02020603050405020304" pitchFamily="18" charset="0"/>
                <a:ea typeface="Times New Roman" panose="02020603050405020304" pitchFamily="18" charset="0"/>
              </a:rPr>
              <a:t>với</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Vượn</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smtClean="0">
                <a:solidFill>
                  <a:srgbClr val="FF0000"/>
                </a:solidFill>
                <a:latin typeface="Times New Roman" panose="02020603050405020304" pitchFamily="18" charset="0"/>
                <a:ea typeface="Times New Roman" panose="02020603050405020304" pitchFamily="18" charset="0"/>
              </a:rPr>
              <a:t>người</a:t>
            </a:r>
            <a:r>
              <a:rPr lang="en-US" sz="3200" b="1" dirty="0" smtClean="0">
                <a:solidFill>
                  <a:srgbClr val="FF0000"/>
                </a:solidFill>
                <a:latin typeface="Times New Roman" panose="02020603050405020304" pitchFamily="18" charset="0"/>
                <a:ea typeface="Times New Roman" panose="02020603050405020304" pitchFamily="18" charset="0"/>
              </a:rPr>
              <a:t>?</a:t>
            </a:r>
            <a:endParaRPr lang="en-US" sz="3200" b="1" dirty="0">
              <a:solidFill>
                <a:srgbClr val="FF0000"/>
              </a:solidFill>
              <a:latin typeface="Times New Roman" panose="02020603050405020304" pitchFamily="18" charset="0"/>
              <a:ea typeface="Times New Roman" panose="02020603050405020304" pitchFamily="18" charset="0"/>
            </a:endParaRPr>
          </a:p>
        </p:txBody>
      </p:sp>
      <p:sp>
        <p:nvSpPr>
          <p:cNvPr id="8" name="Rectangle 7"/>
          <p:cNvSpPr/>
          <p:nvPr/>
        </p:nvSpPr>
        <p:spPr>
          <a:xfrm>
            <a:off x="568036" y="4611231"/>
            <a:ext cx="11152909" cy="2246769"/>
          </a:xfrm>
          <a:prstGeom prst="rect">
            <a:avLst/>
          </a:prstGeom>
        </p:spPr>
        <p:txBody>
          <a:bodyPr wrap="square">
            <a:spAutoFit/>
          </a:bodyPr>
          <a:lstStyle/>
          <a:p>
            <a:pPr lvl="0" algn="just"/>
            <a:r>
              <a:rPr lang="vi-VN" sz="2800" b="1" dirty="0">
                <a:solidFill>
                  <a:srgbClr val="000000"/>
                </a:solidFill>
                <a:latin typeface="Open Sans"/>
              </a:rPr>
              <a:t>Những đặc điểm cho thấy sự tiến hóa </a:t>
            </a:r>
            <a:r>
              <a:rPr lang="vi-VN" sz="2800" b="1" dirty="0">
                <a:solidFill>
                  <a:srgbClr val="FF0000"/>
                </a:solidFill>
                <a:latin typeface="Open Sans"/>
              </a:rPr>
              <a:t>của Người Tối cổ so với Vượn người là:</a:t>
            </a:r>
          </a:p>
          <a:p>
            <a:pPr lvl="0" algn="just"/>
            <a:r>
              <a:rPr lang="vi-VN" sz="2800" b="1" dirty="0">
                <a:solidFill>
                  <a:srgbClr val="000000"/>
                </a:solidFill>
                <a:latin typeface="Open Sans"/>
              </a:rPr>
              <a:t>+ Có khả năng đứng thẳng trên mặt đất, đi bằng hai chân.</a:t>
            </a:r>
          </a:p>
          <a:p>
            <a:pPr lvl="0" algn="just"/>
            <a:r>
              <a:rPr lang="vi-VN" sz="2800" b="1" dirty="0">
                <a:solidFill>
                  <a:srgbClr val="000000"/>
                </a:solidFill>
                <a:latin typeface="Open Sans"/>
              </a:rPr>
              <a:t>+ Thể tích não lớn hơn (khoảng 650 – 1100 cm</a:t>
            </a:r>
            <a:r>
              <a:rPr lang="vi-VN" sz="2800" b="1" baseline="30000" dirty="0">
                <a:solidFill>
                  <a:srgbClr val="000000"/>
                </a:solidFill>
                <a:latin typeface="Open Sans"/>
              </a:rPr>
              <a:t>3</a:t>
            </a:r>
            <a:r>
              <a:rPr lang="vi-VN" sz="2800" b="1" dirty="0">
                <a:solidFill>
                  <a:srgbClr val="000000"/>
                </a:solidFill>
                <a:latin typeface="Open Sans"/>
              </a:rPr>
              <a:t>).</a:t>
            </a:r>
          </a:p>
          <a:p>
            <a:pPr lvl="0" algn="just"/>
            <a:r>
              <a:rPr lang="vi-VN" sz="2800" b="1" dirty="0">
                <a:solidFill>
                  <a:srgbClr val="000000"/>
                </a:solidFill>
                <a:latin typeface="Open Sans"/>
              </a:rPr>
              <a:t>+ Biết ghè đẽo đá làm công cụ lao động.</a:t>
            </a:r>
            <a:endParaRPr lang="vi-VN" sz="2800" b="1" dirty="0">
              <a:solidFill>
                <a:srgbClr val="000000"/>
              </a:solidFill>
              <a:latin typeface="Open Sans"/>
            </a:endParaRPr>
          </a:p>
        </p:txBody>
      </p:sp>
      <p:sp>
        <p:nvSpPr>
          <p:cNvPr id="9" name="TextBox 8"/>
          <p:cNvSpPr txBox="1"/>
          <p:nvPr/>
        </p:nvSpPr>
        <p:spPr>
          <a:xfrm>
            <a:off x="1191490" y="748145"/>
            <a:ext cx="1496291" cy="369332"/>
          </a:xfrm>
          <a:prstGeom prst="rect">
            <a:avLst/>
          </a:prstGeom>
          <a:solidFill>
            <a:schemeClr val="accent4">
              <a:lumMod val="20000"/>
              <a:lumOff val="80000"/>
            </a:schemeClr>
          </a:solidFill>
        </p:spPr>
        <p:txBody>
          <a:bodyPr wrap="square" rtlCol="0">
            <a:spAutoFit/>
          </a:bodyPr>
          <a:lstStyle/>
          <a:p>
            <a:r>
              <a:rPr lang="en-US" b="1" dirty="0" smtClean="0"/>
              <a:t>400 cm</a:t>
            </a:r>
            <a:r>
              <a:rPr lang="en-US" sz="1200" b="1" dirty="0" smtClean="0"/>
              <a:t>3</a:t>
            </a:r>
            <a:r>
              <a:rPr lang="en-US" b="1" dirty="0" smtClean="0"/>
              <a:t> </a:t>
            </a:r>
            <a:endParaRPr lang="en-US" b="1" dirty="0"/>
          </a:p>
        </p:txBody>
      </p:sp>
    </p:spTree>
    <p:extLst>
      <p:ext uri="{BB962C8B-B14F-4D97-AF65-F5344CB8AC3E}">
        <p14:creationId xmlns:p14="http://schemas.microsoft.com/office/powerpoint/2010/main" val="425490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655" y="0"/>
            <a:ext cx="10806545" cy="1791260"/>
          </a:xfrm>
          <a:prstGeom prst="rect">
            <a:avLst/>
          </a:prstGeom>
        </p:spPr>
        <p:txBody>
          <a:bodyPr wrap="square">
            <a:spAutoFit/>
          </a:bodyPr>
          <a:lstStyle/>
          <a:p>
            <a:pPr lvl="0" algn="just">
              <a:lnSpc>
                <a:spcPct val="115000"/>
              </a:lnSpc>
            </a:pPr>
            <a:r>
              <a:rPr lang="en-US" sz="3200" b="1" dirty="0" err="1" smtClean="0">
                <a:solidFill>
                  <a:srgbClr val="FF0000"/>
                </a:solidFill>
                <a:latin typeface="Times New Roman" panose="02020603050405020304" pitchFamily="18" charset="0"/>
                <a:ea typeface="Times New Roman" panose="02020603050405020304" pitchFamily="18" charset="0"/>
              </a:rPr>
              <a:t>Quan</a:t>
            </a:r>
            <a:r>
              <a:rPr lang="en-US" sz="3200" b="1" dirty="0" smtClean="0">
                <a:solidFill>
                  <a:srgbClr val="FF0000"/>
                </a:solidFill>
                <a:latin typeface="Times New Roman" panose="02020603050405020304" pitchFamily="18" charset="0"/>
                <a:ea typeface="Times New Roman" panose="02020603050405020304" pitchFamily="18" charset="0"/>
              </a:rPr>
              <a:t> </a:t>
            </a:r>
            <a:r>
              <a:rPr lang="en-US" sz="3200" b="1" dirty="0" err="1" smtClean="0">
                <a:solidFill>
                  <a:srgbClr val="FF0000"/>
                </a:solidFill>
                <a:latin typeface="Times New Roman" panose="02020603050405020304" pitchFamily="18" charset="0"/>
                <a:ea typeface="Times New Roman" panose="02020603050405020304" pitchFamily="18" charset="0"/>
              </a:rPr>
              <a:t>sát</a:t>
            </a:r>
            <a:r>
              <a:rPr lang="en-US" sz="3200" b="1" dirty="0" smtClean="0">
                <a:solidFill>
                  <a:srgbClr val="FF0000"/>
                </a:solidFill>
                <a:latin typeface="Times New Roman" panose="02020603050405020304" pitchFamily="18" charset="0"/>
                <a:ea typeface="Times New Roman" panose="02020603050405020304" pitchFamily="18" charset="0"/>
              </a:rPr>
              <a:t> H.3.3 </a:t>
            </a:r>
            <a:r>
              <a:rPr lang="en-US" sz="3200" b="1" dirty="0" err="1" smtClean="0">
                <a:solidFill>
                  <a:srgbClr val="FF0000"/>
                </a:solidFill>
                <a:latin typeface="Times New Roman" panose="02020603050405020304" pitchFamily="18" charset="0"/>
                <a:ea typeface="Times New Roman" panose="02020603050405020304" pitchFamily="18" charset="0"/>
              </a:rPr>
              <a:t>trang</a:t>
            </a:r>
            <a:r>
              <a:rPr lang="en-US" sz="3200" b="1" dirty="0" smtClean="0">
                <a:solidFill>
                  <a:srgbClr val="FF0000"/>
                </a:solidFill>
                <a:latin typeface="Times New Roman" panose="02020603050405020304" pitchFamily="18" charset="0"/>
                <a:ea typeface="Times New Roman" panose="02020603050405020304" pitchFamily="18" charset="0"/>
              </a:rPr>
              <a:t> 19, </a:t>
            </a:r>
            <a:r>
              <a:rPr lang="en-US" sz="3200" b="1" dirty="0" err="1" smtClean="0">
                <a:solidFill>
                  <a:srgbClr val="FF0000"/>
                </a:solidFill>
                <a:latin typeface="Times New Roman" panose="02020603050405020304" pitchFamily="18" charset="0"/>
                <a:ea typeface="Times New Roman" panose="02020603050405020304" pitchFamily="18" charset="0"/>
              </a:rPr>
              <a:t>em</a:t>
            </a:r>
            <a:r>
              <a:rPr lang="en-US" sz="3200" b="1" dirty="0" smtClean="0">
                <a:solidFill>
                  <a:srgbClr val="FF0000"/>
                </a:solidFill>
                <a:latin typeface="Times New Roman" panose="02020603050405020304" pitchFamily="18" charset="0"/>
                <a:ea typeface="Times New Roman" panose="02020603050405020304" pitchFamily="18" charset="0"/>
              </a:rPr>
              <a:t> </a:t>
            </a:r>
            <a:r>
              <a:rPr lang="en-US" sz="3200" b="1" dirty="0" err="1" smtClean="0">
                <a:solidFill>
                  <a:srgbClr val="FF0000"/>
                </a:solidFill>
                <a:latin typeface="Times New Roman" panose="02020603050405020304" pitchFamily="18" charset="0"/>
                <a:ea typeface="Times New Roman" panose="02020603050405020304" pitchFamily="18" charset="0"/>
              </a:rPr>
              <a:t>hãy</a:t>
            </a:r>
            <a:r>
              <a:rPr lang="en-US" sz="3200" b="1" dirty="0" smtClean="0">
                <a:solidFill>
                  <a:srgbClr val="FF0000"/>
                </a:solidFill>
                <a:latin typeface="Times New Roman" panose="02020603050405020304" pitchFamily="18" charset="0"/>
                <a:ea typeface="Times New Roman" panose="02020603050405020304" pitchFamily="18" charset="0"/>
              </a:rPr>
              <a:t> </a:t>
            </a:r>
            <a:r>
              <a:rPr lang="en-US" sz="3200" b="1" dirty="0" err="1" smtClean="0">
                <a:solidFill>
                  <a:srgbClr val="FF0000"/>
                </a:solidFill>
                <a:latin typeface="Times New Roman" panose="02020603050405020304" pitchFamily="18" charset="0"/>
                <a:ea typeface="Times New Roman" panose="02020603050405020304" pitchFamily="18" charset="0"/>
              </a:rPr>
              <a:t>cho</a:t>
            </a:r>
            <a:r>
              <a:rPr lang="en-US" sz="3200" b="1" dirty="0" smtClean="0">
                <a:solidFill>
                  <a:srgbClr val="FF0000"/>
                </a:solidFill>
                <a:latin typeface="Times New Roman" panose="02020603050405020304" pitchFamily="18" charset="0"/>
                <a:ea typeface="Times New Roman" panose="02020603050405020304" pitchFamily="18" charset="0"/>
              </a:rPr>
              <a:t> </a:t>
            </a:r>
            <a:r>
              <a:rPr lang="en-US" sz="3200" b="1" dirty="0" err="1" smtClean="0">
                <a:solidFill>
                  <a:srgbClr val="FF0000"/>
                </a:solidFill>
                <a:latin typeface="Times New Roman" panose="02020603050405020304" pitchFamily="18" charset="0"/>
                <a:ea typeface="Times New Roman" panose="02020603050405020304" pitchFamily="18" charset="0"/>
              </a:rPr>
              <a:t>biết</a:t>
            </a:r>
            <a:r>
              <a:rPr lang="en-US" sz="3200" b="1" dirty="0" smtClean="0">
                <a:solidFill>
                  <a:srgbClr val="FF0000"/>
                </a:solidFill>
                <a:latin typeface="Times New Roman" panose="02020603050405020304" pitchFamily="18" charset="0"/>
                <a:ea typeface="Times New Roman" panose="02020603050405020304" pitchFamily="18" charset="0"/>
              </a:rPr>
              <a:t> </a:t>
            </a:r>
            <a:r>
              <a:rPr lang="en-US" sz="3200" b="1" dirty="0" err="1" smtClean="0">
                <a:solidFill>
                  <a:srgbClr val="FF0000"/>
                </a:solidFill>
                <a:latin typeface="Times New Roman" panose="02020603050405020304" pitchFamily="18" charset="0"/>
                <a:ea typeface="Times New Roman" panose="02020603050405020304" pitchFamily="18" charset="0"/>
              </a:rPr>
              <a:t>đặc</a:t>
            </a:r>
            <a:r>
              <a:rPr lang="en-US" sz="3200" b="1" dirty="0" smtClean="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điểm</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nào</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cho</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smtClean="0">
                <a:solidFill>
                  <a:srgbClr val="FF0000"/>
                </a:solidFill>
                <a:latin typeface="Times New Roman" panose="02020603050405020304" pitchFamily="18" charset="0"/>
                <a:ea typeface="Times New Roman" panose="02020603050405020304" pitchFamily="18" charset="0"/>
              </a:rPr>
              <a:t>cho</a:t>
            </a:r>
            <a:r>
              <a:rPr lang="en-US" sz="3200" b="1" dirty="0" smtClean="0">
                <a:solidFill>
                  <a:srgbClr val="FF0000"/>
                </a:solidFill>
                <a:latin typeface="Times New Roman" panose="02020603050405020304" pitchFamily="18" charset="0"/>
                <a:ea typeface="Times New Roman" panose="02020603050405020304" pitchFamily="18" charset="0"/>
              </a:rPr>
              <a:t> </a:t>
            </a:r>
            <a:r>
              <a:rPr lang="en-US" sz="3200" b="1" dirty="0" err="1" smtClean="0">
                <a:solidFill>
                  <a:srgbClr val="FF0000"/>
                </a:solidFill>
                <a:latin typeface="Times New Roman" panose="02020603050405020304" pitchFamily="18" charset="0"/>
                <a:ea typeface="Times New Roman" panose="02020603050405020304" pitchFamily="18" charset="0"/>
              </a:rPr>
              <a:t>thấy</a:t>
            </a:r>
            <a:r>
              <a:rPr lang="en-US" sz="3200" b="1" dirty="0" smtClean="0">
                <a:solidFill>
                  <a:srgbClr val="FF0000"/>
                </a:solidFill>
                <a:latin typeface="Times New Roman" panose="02020603050405020304" pitchFamily="18" charset="0"/>
                <a:ea typeface="Times New Roman" panose="02020603050405020304" pitchFamily="18" charset="0"/>
              </a:rPr>
              <a:t> </a:t>
            </a:r>
            <a:r>
              <a:rPr lang="en-US" sz="3200" b="1" dirty="0" err="1" smtClean="0">
                <a:solidFill>
                  <a:srgbClr val="FF0000"/>
                </a:solidFill>
                <a:latin typeface="Times New Roman" panose="02020603050405020304" pitchFamily="18" charset="0"/>
                <a:ea typeface="Times New Roman" panose="02020603050405020304" pitchFamily="18" charset="0"/>
              </a:rPr>
              <a:t>sự</a:t>
            </a:r>
            <a:r>
              <a:rPr lang="en-US" sz="3200" b="1" dirty="0" smtClean="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tiến</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hóa</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của</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Người</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tinh</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khôn</a:t>
            </a:r>
            <a:r>
              <a:rPr lang="en-US" sz="3200" b="1" dirty="0">
                <a:solidFill>
                  <a:srgbClr val="0070C0"/>
                </a:solidFill>
                <a:latin typeface="Times New Roman" panose="02020603050405020304" pitchFamily="18" charset="0"/>
                <a:ea typeface="Times New Roman" panose="02020603050405020304" pitchFamily="18" charset="0"/>
              </a:rPr>
              <a:t> so </a:t>
            </a:r>
            <a:r>
              <a:rPr lang="en-US" sz="3200" b="1" dirty="0" err="1">
                <a:solidFill>
                  <a:srgbClr val="0070C0"/>
                </a:solidFill>
                <a:latin typeface="Times New Roman" panose="02020603050405020304" pitchFamily="18" charset="0"/>
                <a:ea typeface="Times New Roman" panose="02020603050405020304" pitchFamily="18" charset="0"/>
              </a:rPr>
              <a:t>với</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Người</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tối</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cổ</a:t>
            </a:r>
            <a:r>
              <a:rPr lang="en-US" sz="3200" b="1" dirty="0">
                <a:solidFill>
                  <a:srgbClr val="0070C0"/>
                </a:solidFill>
                <a:latin typeface="Times New Roman" panose="02020603050405020304" pitchFamily="18" charset="0"/>
                <a:ea typeface="Times New Roman" panose="02020603050405020304" pitchFamily="18" charset="0"/>
              </a:rPr>
              <a:t>.</a:t>
            </a:r>
            <a:endParaRPr lang="en-US" sz="3200" b="1" dirty="0">
              <a:solidFill>
                <a:srgbClr val="0070C0"/>
              </a:solidFill>
              <a:latin typeface="Times New Roman" panose="02020603050405020304" pitchFamily="18" charset="0"/>
              <a:ea typeface="Times New Roman" panose="02020603050405020304" pitchFamily="18" charset="0"/>
            </a:endParaRPr>
          </a:p>
        </p:txBody>
      </p:sp>
      <p:sp>
        <p:nvSpPr>
          <p:cNvPr id="3" name="Rectangle 2"/>
          <p:cNvSpPr/>
          <p:nvPr/>
        </p:nvSpPr>
        <p:spPr>
          <a:xfrm>
            <a:off x="512618" y="2025456"/>
            <a:ext cx="5902037" cy="3785652"/>
          </a:xfrm>
          <a:prstGeom prst="rect">
            <a:avLst/>
          </a:prstGeom>
          <a:solidFill>
            <a:schemeClr val="accent3">
              <a:lumMod val="20000"/>
              <a:lumOff val="80000"/>
            </a:schemeClr>
          </a:solidFill>
        </p:spPr>
        <p:txBody>
          <a:bodyPr wrap="square">
            <a:spAutoFit/>
          </a:bodyPr>
          <a:lstStyle/>
          <a:p>
            <a:pPr algn="just"/>
            <a:r>
              <a:rPr lang="vi-VN" sz="2400" dirty="0">
                <a:solidFill>
                  <a:srgbClr val="000000"/>
                </a:solidFill>
                <a:latin typeface="Open Sans"/>
              </a:rPr>
              <a:t>- </a:t>
            </a:r>
            <a:r>
              <a:rPr lang="vi-VN" sz="2400" dirty="0">
                <a:solidFill>
                  <a:srgbClr val="FF0000"/>
                </a:solidFill>
                <a:latin typeface="Open Sans"/>
              </a:rPr>
              <a:t>Điểm khác biệt của người tinh khôn so với Người tối cổ:</a:t>
            </a:r>
          </a:p>
          <a:p>
            <a:pPr algn="just"/>
            <a:r>
              <a:rPr lang="vi-VN" sz="2400" dirty="0">
                <a:solidFill>
                  <a:srgbClr val="000000"/>
                </a:solidFill>
                <a:latin typeface="Open Sans"/>
              </a:rPr>
              <a:t>+ </a:t>
            </a:r>
            <a:r>
              <a:rPr lang="vi-VN" sz="2400" dirty="0">
                <a:solidFill>
                  <a:srgbClr val="FF0000"/>
                </a:solidFill>
                <a:latin typeface="Open Sans"/>
              </a:rPr>
              <a:t>Có thể tích não lớn hơn: </a:t>
            </a:r>
            <a:r>
              <a:rPr lang="vi-VN" sz="2400" dirty="0">
                <a:solidFill>
                  <a:srgbClr val="000000"/>
                </a:solidFill>
                <a:latin typeface="Open Sans"/>
              </a:rPr>
              <a:t>Người tối cổ có thể tích não khoảng 650 – 1100 cm</a:t>
            </a:r>
            <a:r>
              <a:rPr lang="vi-VN" sz="2400" baseline="30000" dirty="0">
                <a:solidFill>
                  <a:srgbClr val="000000"/>
                </a:solidFill>
                <a:latin typeface="Open Sans"/>
              </a:rPr>
              <a:t>3</a:t>
            </a:r>
            <a:r>
              <a:rPr lang="vi-VN" sz="2400" dirty="0">
                <a:solidFill>
                  <a:srgbClr val="000000"/>
                </a:solidFill>
                <a:latin typeface="Open Sans"/>
              </a:rPr>
              <a:t>; trong khi đó, Người tinh khôn có thể tích não khoảng 1450 cm</a:t>
            </a:r>
            <a:r>
              <a:rPr lang="vi-VN" sz="2400" baseline="30000" dirty="0">
                <a:solidFill>
                  <a:srgbClr val="000000"/>
                </a:solidFill>
                <a:latin typeface="Open Sans"/>
              </a:rPr>
              <a:t>3</a:t>
            </a:r>
            <a:r>
              <a:rPr lang="vi-VN" sz="2400" dirty="0">
                <a:solidFill>
                  <a:srgbClr val="000000"/>
                </a:solidFill>
                <a:latin typeface="Open Sans"/>
              </a:rPr>
              <a:t>.</a:t>
            </a:r>
          </a:p>
          <a:p>
            <a:pPr algn="just"/>
            <a:r>
              <a:rPr lang="vi-VN" sz="2400" dirty="0">
                <a:solidFill>
                  <a:srgbClr val="FF0000"/>
                </a:solidFill>
                <a:latin typeface="Open Sans"/>
              </a:rPr>
              <a:t>+ Cơ thể gọn, linh hoạt</a:t>
            </a:r>
            <a:r>
              <a:rPr lang="vi-VN" sz="2400" dirty="0">
                <a:solidFill>
                  <a:srgbClr val="000000"/>
                </a:solidFill>
                <a:latin typeface="Open Sans"/>
              </a:rPr>
              <a:t>; cấu tạo cơ thể gần giống với người ngày nay.</a:t>
            </a:r>
          </a:p>
          <a:p>
            <a:pPr algn="just"/>
            <a:r>
              <a:rPr lang="vi-VN" sz="2400" dirty="0">
                <a:solidFill>
                  <a:srgbClr val="000000"/>
                </a:solidFill>
                <a:latin typeface="Open Sans"/>
              </a:rPr>
              <a:t>+ </a:t>
            </a:r>
            <a:r>
              <a:rPr lang="vi-VN" sz="2400" dirty="0">
                <a:solidFill>
                  <a:srgbClr val="FF0000"/>
                </a:solidFill>
                <a:latin typeface="Open Sans"/>
              </a:rPr>
              <a:t>Chế tạo được công cụ lao động </a:t>
            </a:r>
            <a:r>
              <a:rPr lang="vi-VN" sz="2400" dirty="0">
                <a:solidFill>
                  <a:srgbClr val="000000"/>
                </a:solidFill>
                <a:latin typeface="Open Sans"/>
              </a:rPr>
              <a:t>tinh xảo hơn so với Người tối cổ.</a:t>
            </a:r>
            <a:endParaRPr lang="vi-VN" sz="2400" b="0" i="0" dirty="0">
              <a:solidFill>
                <a:srgbClr val="000000"/>
              </a:solidFill>
              <a:effectLst/>
              <a:latin typeface="Open Sans"/>
            </a:endParaRPr>
          </a:p>
        </p:txBody>
      </p:sp>
      <p:pic>
        <p:nvPicPr>
          <p:cNvPr id="4" name="image94.png">
            <a:extLst>
              <a:ext uri="{FF2B5EF4-FFF2-40B4-BE49-F238E27FC236}">
                <a16:creationId xmlns:a16="http://schemas.microsoft.com/office/drawing/2014/main" id="{C5A9DC4F-4E74-4F54-B95B-D4958551AEA3}"/>
              </a:ext>
            </a:extLst>
          </p:cNvPr>
          <p:cNvPicPr/>
          <p:nvPr/>
        </p:nvPicPr>
        <p:blipFill>
          <a:blip r:embed="rId2"/>
          <a:srcRect/>
          <a:stretch>
            <a:fillRect/>
          </a:stretch>
        </p:blipFill>
        <p:spPr>
          <a:xfrm>
            <a:off x="7135091" y="1371600"/>
            <a:ext cx="4429100" cy="4599709"/>
          </a:xfrm>
          <a:prstGeom prst="rect">
            <a:avLst/>
          </a:prstGeom>
          <a:ln/>
        </p:spPr>
      </p:pic>
    </p:spTree>
    <p:extLst>
      <p:ext uri="{BB962C8B-B14F-4D97-AF65-F5344CB8AC3E}">
        <p14:creationId xmlns:p14="http://schemas.microsoft.com/office/powerpoint/2010/main" val="313780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B277FC-B2F8-4D5A-84B4-68570D08E622}"/>
              </a:ext>
            </a:extLst>
          </p:cNvPr>
          <p:cNvSpPr/>
          <p:nvPr/>
        </p:nvSpPr>
        <p:spPr>
          <a:xfrm>
            <a:off x="265531" y="144736"/>
            <a:ext cx="8629087" cy="574401"/>
          </a:xfrm>
          <a:prstGeom prst="rect">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15000"/>
              </a:lnSpc>
            </a:pPr>
            <a:r>
              <a:rPr lang="vi-VN" sz="3000" b="1">
                <a:solidFill>
                  <a:srgbClr val="FF0000"/>
                </a:solidFill>
                <a:latin typeface="Times New Roman" panose="02020603050405020304" pitchFamily="18" charset="0"/>
                <a:ea typeface="Times New Roman" panose="02020603050405020304" pitchFamily="18" charset="0"/>
              </a:rPr>
              <a:t>I. Quá trình tiến hoá từ vượn người thành người   </a:t>
            </a:r>
            <a:endParaRPr lang="vi-VN" sz="3000">
              <a:solidFill>
                <a:srgbClr val="FF0000"/>
              </a:solidFill>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FA05B5BC-05FE-442A-9923-44D16B38E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2" y="4067576"/>
            <a:ext cx="2773577" cy="2790424"/>
          </a:xfrm>
          <a:prstGeom prst="rect">
            <a:avLst/>
          </a:prstGeom>
        </p:spPr>
      </p:pic>
      <p:pic>
        <p:nvPicPr>
          <p:cNvPr id="6" name="Picture 5">
            <a:extLst>
              <a:ext uri="{FF2B5EF4-FFF2-40B4-BE49-F238E27FC236}">
                <a16:creationId xmlns:a16="http://schemas.microsoft.com/office/drawing/2014/main" id="{E09A73B2-20F5-4601-9C13-088A59817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6716" y="4020264"/>
            <a:ext cx="2954183" cy="2674495"/>
          </a:xfrm>
          <a:prstGeom prst="rect">
            <a:avLst/>
          </a:prstGeom>
        </p:spPr>
      </p:pic>
      <p:pic>
        <p:nvPicPr>
          <p:cNvPr id="10" name="Picture 9">
            <a:extLst>
              <a:ext uri="{FF2B5EF4-FFF2-40B4-BE49-F238E27FC236}">
                <a16:creationId xmlns:a16="http://schemas.microsoft.com/office/drawing/2014/main" id="{E4375306-60EB-4660-9D05-5A168F4EFB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4702" y="4020264"/>
            <a:ext cx="2981799" cy="2837736"/>
          </a:xfrm>
          <a:prstGeom prst="rect">
            <a:avLst/>
          </a:prstGeom>
        </p:spPr>
      </p:pic>
      <p:sp>
        <p:nvSpPr>
          <p:cNvPr id="12" name="TextBox 11">
            <a:extLst>
              <a:ext uri="{FF2B5EF4-FFF2-40B4-BE49-F238E27FC236}">
                <a16:creationId xmlns:a16="http://schemas.microsoft.com/office/drawing/2014/main" id="{72FAC149-AAD2-4EA9-B4CE-4F55990A8CD8}"/>
              </a:ext>
            </a:extLst>
          </p:cNvPr>
          <p:cNvSpPr txBox="1"/>
          <p:nvPr/>
        </p:nvSpPr>
        <p:spPr>
          <a:xfrm>
            <a:off x="280550" y="989835"/>
            <a:ext cx="2596731" cy="2677656"/>
          </a:xfrm>
          <a:prstGeom prst="rect">
            <a:avLst/>
          </a:prstGeom>
          <a:solidFill>
            <a:schemeClr val="accent6">
              <a:lumMod val="40000"/>
              <a:lumOff val="60000"/>
            </a:schemeClr>
          </a:solidFill>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Vượn </a:t>
            </a:r>
            <a:r>
              <a:rPr lang="vi-VN" sz="2400" b="1" dirty="0" smtClean="0">
                <a:solidFill>
                  <a:srgbClr val="FF0000"/>
                </a:solidFill>
                <a:latin typeface="Times New Roman" panose="02020603050405020304" pitchFamily="18" charset="0"/>
                <a:cs typeface="Times New Roman" panose="02020603050405020304" pitchFamily="18" charset="0"/>
              </a:rPr>
              <a:t>ngườ</a:t>
            </a:r>
            <a:r>
              <a:rPr lang="en-US" sz="2400" b="1" dirty="0" err="1" smtClean="0">
                <a:solidFill>
                  <a:srgbClr val="FF0000"/>
                </a:solidFill>
                <a:latin typeface="Times New Roman" panose="02020603050405020304" pitchFamily="18" charset="0"/>
                <a:cs typeface="Times New Roman" panose="02020603050405020304" pitchFamily="18" charset="0"/>
              </a:rPr>
              <a:t>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Xuất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hiện</a:t>
            </a:r>
            <a:r>
              <a:rPr lang="en-US" sz="2400" b="1" dirty="0" smtClean="0">
                <a:latin typeface="Times New Roman" panose="02020603050405020304" pitchFamily="18" charset="0"/>
                <a:cs typeface="Times New Roman" panose="02020603050405020304" pitchFamily="18" charset="0"/>
              </a:rPr>
              <a:t> </a:t>
            </a:r>
            <a:r>
              <a:rPr lang="vi-VN" sz="2400" b="1" dirty="0" smtClean="0">
                <a:latin typeface="Open Sans"/>
              </a:rPr>
              <a:t> </a:t>
            </a:r>
            <a:r>
              <a:rPr lang="vi-VN" sz="2400" b="1" dirty="0">
                <a:latin typeface="Open Sans"/>
              </a:rPr>
              <a:t>6</a:t>
            </a:r>
            <a:r>
              <a:rPr lang="en-US" sz="2400" b="1" dirty="0">
                <a:latin typeface="Open Sans"/>
              </a:rPr>
              <a:t> – 5 </a:t>
            </a:r>
            <a:r>
              <a:rPr lang="vi-VN" sz="2400" b="1" dirty="0">
                <a:latin typeface="Open Sans"/>
              </a:rPr>
              <a:t> triệu </a:t>
            </a:r>
            <a:r>
              <a:rPr lang="vi-VN" sz="2400" b="1" dirty="0" smtClean="0">
                <a:latin typeface="Open Sans"/>
              </a:rPr>
              <a:t>năm</a:t>
            </a:r>
            <a:r>
              <a:rPr lang="en-US" sz="2400" b="1" dirty="0" smtClean="0">
                <a:latin typeface="Open Sans"/>
              </a:rPr>
              <a:t>, </a:t>
            </a:r>
            <a:r>
              <a:rPr lang="en-US" sz="2400" b="1" dirty="0" err="1" smtClean="0">
                <a:latin typeface="Open Sans"/>
              </a:rPr>
              <a:t>gần</a:t>
            </a:r>
            <a:r>
              <a:rPr lang="en-US" sz="2400" b="1" dirty="0" smtClean="0">
                <a:latin typeface="Open Sans"/>
              </a:rPr>
              <a:t> </a:t>
            </a:r>
            <a:r>
              <a:rPr lang="en-US" sz="2400" b="1" dirty="0" err="1" smtClean="0">
                <a:latin typeface="Open Sans"/>
              </a:rPr>
              <a:t>giống</a:t>
            </a:r>
            <a:r>
              <a:rPr lang="en-US" sz="2400" b="1" dirty="0" smtClean="0">
                <a:latin typeface="Open Sans"/>
              </a:rPr>
              <a:t> </a:t>
            </a:r>
            <a:r>
              <a:rPr lang="en-US" sz="2400" b="1" dirty="0" err="1" smtClean="0">
                <a:latin typeface="Open Sans"/>
              </a:rPr>
              <a:t>người</a:t>
            </a:r>
            <a:r>
              <a:rPr lang="en-US" sz="2400" b="1" dirty="0" smtClean="0">
                <a:latin typeface="Open Sans"/>
              </a:rPr>
              <a:t>, </a:t>
            </a:r>
            <a:r>
              <a:rPr lang="en-US" sz="2400" b="1" dirty="0" err="1" smtClean="0">
                <a:latin typeface="Open Sans"/>
              </a:rPr>
              <a:t>đi</a:t>
            </a:r>
            <a:r>
              <a:rPr lang="en-US" sz="2400" b="1" dirty="0" smtClean="0">
                <a:latin typeface="Open Sans"/>
              </a:rPr>
              <a:t> </a:t>
            </a:r>
            <a:r>
              <a:rPr lang="en-US" sz="2400" b="1" dirty="0" err="1" smtClean="0">
                <a:latin typeface="Open Sans"/>
              </a:rPr>
              <a:t>bằng</a:t>
            </a:r>
            <a:r>
              <a:rPr lang="en-US" sz="2400" b="1" dirty="0" smtClean="0">
                <a:latin typeface="Open Sans"/>
              </a:rPr>
              <a:t> 4 chi </a:t>
            </a:r>
            <a:r>
              <a:rPr lang="en-US" sz="2400" b="1" dirty="0" err="1" smtClean="0">
                <a:latin typeface="Open Sans"/>
              </a:rPr>
              <a:t>trên</a:t>
            </a:r>
            <a:r>
              <a:rPr lang="en-US" sz="2400" b="1" dirty="0" smtClean="0">
                <a:latin typeface="Open Sans"/>
              </a:rPr>
              <a:t> </a:t>
            </a:r>
            <a:r>
              <a:rPr lang="en-US" sz="2400" b="1" dirty="0" err="1" smtClean="0">
                <a:latin typeface="Open Sans"/>
              </a:rPr>
              <a:t>mặt</a:t>
            </a:r>
            <a:r>
              <a:rPr lang="en-US" sz="2400" b="1" dirty="0" smtClean="0">
                <a:latin typeface="Open Sans"/>
              </a:rPr>
              <a:t> </a:t>
            </a:r>
            <a:r>
              <a:rPr lang="en-US" sz="2400" b="1" dirty="0" err="1" smtClean="0">
                <a:latin typeface="Open Sans"/>
              </a:rPr>
              <a:t>đất</a:t>
            </a:r>
            <a:r>
              <a:rPr lang="en-US" sz="2400" b="1" dirty="0" smtClean="0">
                <a:latin typeface="Open Sans"/>
              </a:rPr>
              <a:t>, </a:t>
            </a:r>
            <a:r>
              <a:rPr lang="en-US" sz="2400" b="1" dirty="0" err="1" smtClean="0">
                <a:latin typeface="Open Sans"/>
              </a:rPr>
              <a:t>có</a:t>
            </a:r>
            <a:r>
              <a:rPr lang="en-US" sz="2400" b="1" dirty="0" smtClean="0">
                <a:latin typeface="Open Sans"/>
              </a:rPr>
              <a:t> </a:t>
            </a:r>
            <a:r>
              <a:rPr lang="en-US" sz="2400" b="1" dirty="0" err="1" smtClean="0">
                <a:latin typeface="Open Sans"/>
              </a:rPr>
              <a:t>khả</a:t>
            </a:r>
            <a:r>
              <a:rPr lang="en-US" sz="2400" b="1" dirty="0" smtClean="0">
                <a:latin typeface="Open Sans"/>
              </a:rPr>
              <a:t> </a:t>
            </a:r>
            <a:r>
              <a:rPr lang="en-US" sz="2400" b="1" dirty="0" err="1" smtClean="0">
                <a:latin typeface="Open Sans"/>
              </a:rPr>
              <a:t>năng</a:t>
            </a:r>
            <a:r>
              <a:rPr lang="en-US" sz="2400" b="1" dirty="0" smtClean="0">
                <a:latin typeface="Open Sans"/>
              </a:rPr>
              <a:t> </a:t>
            </a:r>
            <a:r>
              <a:rPr lang="en-US" sz="2400" b="1" dirty="0" err="1" smtClean="0">
                <a:latin typeface="Open Sans"/>
              </a:rPr>
              <a:t>leo</a:t>
            </a:r>
            <a:r>
              <a:rPr lang="en-US" sz="2400" b="1" dirty="0" smtClean="0">
                <a:latin typeface="Open Sans"/>
              </a:rPr>
              <a:t> </a:t>
            </a:r>
            <a:r>
              <a:rPr lang="en-US" sz="2400" b="1" dirty="0" err="1" smtClean="0">
                <a:latin typeface="Open Sans"/>
              </a:rPr>
              <a:t>leo</a:t>
            </a:r>
            <a:r>
              <a:rPr lang="en-US" sz="2400" b="1" dirty="0" smtClean="0">
                <a:latin typeface="Open Sans"/>
              </a:rPr>
              <a:t> </a:t>
            </a:r>
            <a:r>
              <a:rPr lang="en-US" sz="2400" b="1" dirty="0" err="1" smtClean="0">
                <a:latin typeface="Open Sans"/>
              </a:rPr>
              <a:t>trèo</a:t>
            </a:r>
            <a:r>
              <a:rPr lang="en-US" sz="2400" b="1" dirty="0" smtClean="0">
                <a:latin typeface="Open Sans"/>
              </a:rPr>
              <a:t>.</a:t>
            </a:r>
            <a:endParaRPr lang="vi-VN" sz="24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8DC3ED8-D0DB-4F13-B1B8-4DD5E0C8330F}"/>
              </a:ext>
            </a:extLst>
          </p:cNvPr>
          <p:cNvSpPr txBox="1"/>
          <p:nvPr/>
        </p:nvSpPr>
        <p:spPr>
          <a:xfrm>
            <a:off x="4309278" y="941367"/>
            <a:ext cx="3011298" cy="2677656"/>
          </a:xfrm>
          <a:prstGeom prst="rect">
            <a:avLst/>
          </a:prstGeom>
          <a:solidFill>
            <a:schemeClr val="accent6">
              <a:lumMod val="20000"/>
              <a:lumOff val="80000"/>
            </a:schemeClr>
          </a:solidFill>
        </p:spPr>
        <p:txBody>
          <a:bodyPr wrap="squar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Người tối </a:t>
            </a:r>
            <a:r>
              <a:rPr lang="vi-VN" sz="2400" b="1" dirty="0" smtClean="0">
                <a:solidFill>
                  <a:srgbClr val="FF0000"/>
                </a:solidFill>
                <a:latin typeface="Times New Roman" panose="02020603050405020304" pitchFamily="18" charset="0"/>
                <a:cs typeface="Times New Roman" panose="02020603050405020304" pitchFamily="18" charset="0"/>
              </a:rPr>
              <a:t>cổ</a:t>
            </a:r>
            <a:endParaRPr lang="en-US" sz="2400" b="1" dirty="0" smtClean="0">
              <a:solidFill>
                <a:srgbClr val="FF0000"/>
              </a:solidFill>
              <a:latin typeface="Times New Roman" panose="02020603050405020304" pitchFamily="18" charset="0"/>
              <a:cs typeface="Times New Roman" panose="02020603050405020304" pitchFamily="18" charset="0"/>
            </a:endParaRPr>
          </a:p>
          <a:p>
            <a:r>
              <a:rPr lang="vi-VN" sz="2400" b="1" dirty="0">
                <a:solidFill>
                  <a:srgbClr val="000000"/>
                </a:solidFill>
                <a:latin typeface="Open Sans"/>
              </a:rPr>
              <a:t>Có khả năng đứng thẳng trên mặt đất, đi bằng hai </a:t>
            </a:r>
            <a:r>
              <a:rPr lang="vi-VN" sz="2400" b="1" dirty="0" smtClean="0">
                <a:solidFill>
                  <a:srgbClr val="000000"/>
                </a:solidFill>
                <a:latin typeface="Open Sans"/>
              </a:rPr>
              <a:t>chân</a:t>
            </a:r>
            <a:r>
              <a:rPr lang="vi-VN" sz="2400" b="1" dirty="0">
                <a:solidFill>
                  <a:srgbClr val="000000"/>
                </a:solidFill>
                <a:latin typeface="Open Sans"/>
              </a:rPr>
              <a:t> Biết ghè đẽo đá làm công cụ lao động</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9F40842-4DC1-4414-A888-4DB1D0AD99DD}"/>
              </a:ext>
            </a:extLst>
          </p:cNvPr>
          <p:cNvSpPr txBox="1"/>
          <p:nvPr/>
        </p:nvSpPr>
        <p:spPr>
          <a:xfrm>
            <a:off x="8894618" y="888127"/>
            <a:ext cx="3061968" cy="3046988"/>
          </a:xfrm>
          <a:prstGeom prst="rect">
            <a:avLst/>
          </a:prstGeom>
          <a:solidFill>
            <a:schemeClr val="accent3">
              <a:lumMod val="20000"/>
              <a:lumOff val="80000"/>
            </a:schemeClr>
          </a:solidFill>
        </p:spPr>
        <p:txBody>
          <a:bodyPr wrap="square" rtlCol="0">
            <a:spAutoFit/>
          </a:bodyPr>
          <a:lstStyle/>
          <a:p>
            <a:pPr lvl="0" algn="just"/>
            <a:r>
              <a:rPr lang="vi-VN" sz="2400" b="1" dirty="0">
                <a:solidFill>
                  <a:srgbClr val="FF0000"/>
                </a:solidFill>
                <a:latin typeface="Times New Roman" panose="02020603050405020304" pitchFamily="18" charset="0"/>
                <a:cs typeface="Times New Roman" panose="02020603050405020304" pitchFamily="18" charset="0"/>
              </a:rPr>
              <a:t>Người tinh </a:t>
            </a:r>
            <a:r>
              <a:rPr lang="vi-VN" sz="2400" b="1" dirty="0" smtClean="0">
                <a:solidFill>
                  <a:srgbClr val="FF0000"/>
                </a:solidFill>
                <a:latin typeface="Times New Roman" panose="02020603050405020304" pitchFamily="18" charset="0"/>
                <a:cs typeface="Times New Roman" panose="02020603050405020304" pitchFamily="18" charset="0"/>
              </a:rPr>
              <a:t>khôn</a:t>
            </a:r>
            <a:endParaRPr lang="en-US" sz="2400" b="1" dirty="0" smtClean="0">
              <a:solidFill>
                <a:srgbClr val="FF0000"/>
              </a:solidFill>
              <a:latin typeface="Times New Roman" panose="02020603050405020304" pitchFamily="18" charset="0"/>
              <a:cs typeface="Times New Roman" panose="02020603050405020304" pitchFamily="18" charset="0"/>
            </a:endParaRPr>
          </a:p>
          <a:p>
            <a:pPr lvl="0" algn="just"/>
            <a:r>
              <a:rPr lang="vi-VN" sz="2400" dirty="0" smtClean="0">
                <a:latin typeface="Open Sans"/>
              </a:rPr>
              <a:t>Cơ </a:t>
            </a:r>
            <a:r>
              <a:rPr lang="vi-VN" sz="2400" dirty="0">
                <a:latin typeface="Open Sans"/>
              </a:rPr>
              <a:t>thể gọn, linh hoạt; </a:t>
            </a:r>
            <a:r>
              <a:rPr lang="vi-VN" sz="2400" dirty="0">
                <a:solidFill>
                  <a:srgbClr val="000000"/>
                </a:solidFill>
                <a:latin typeface="Open Sans"/>
              </a:rPr>
              <a:t>cấu tạo cơ thể gần giống với người ngày </a:t>
            </a:r>
            <a:r>
              <a:rPr lang="vi-VN" sz="2400" dirty="0" smtClean="0">
                <a:solidFill>
                  <a:srgbClr val="000000"/>
                </a:solidFill>
                <a:latin typeface="Open Sans"/>
              </a:rPr>
              <a:t>nay</a:t>
            </a:r>
            <a:r>
              <a:rPr lang="en-US" sz="2400" dirty="0" smtClean="0">
                <a:solidFill>
                  <a:srgbClr val="000000"/>
                </a:solidFill>
                <a:latin typeface="Open Sans"/>
              </a:rPr>
              <a:t>; </a:t>
            </a:r>
            <a:r>
              <a:rPr lang="en-US" sz="2400" dirty="0" err="1" smtClean="0">
                <a:solidFill>
                  <a:srgbClr val="000000"/>
                </a:solidFill>
                <a:latin typeface="Open Sans"/>
              </a:rPr>
              <a:t>biết</a:t>
            </a:r>
            <a:r>
              <a:rPr lang="en-US" sz="2400" dirty="0" smtClean="0">
                <a:solidFill>
                  <a:srgbClr val="000000"/>
                </a:solidFill>
                <a:latin typeface="Open Sans"/>
              </a:rPr>
              <a:t> </a:t>
            </a:r>
            <a:r>
              <a:rPr lang="en-US" sz="2400" dirty="0" smtClean="0">
                <a:latin typeface="Open Sans"/>
              </a:rPr>
              <a:t>c</a:t>
            </a:r>
            <a:r>
              <a:rPr lang="vi-VN" sz="2400" dirty="0" smtClean="0">
                <a:latin typeface="Open Sans"/>
              </a:rPr>
              <a:t>hế </a:t>
            </a:r>
            <a:r>
              <a:rPr lang="vi-VN" sz="2400" dirty="0">
                <a:latin typeface="Open Sans"/>
              </a:rPr>
              <a:t>tạo được công cụ lao động tinh xảo </a:t>
            </a:r>
          </a:p>
          <a:p>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3" name="Right Arrow 2"/>
          <p:cNvSpPr/>
          <p:nvPr/>
        </p:nvSpPr>
        <p:spPr>
          <a:xfrm>
            <a:off x="2976779" y="1933425"/>
            <a:ext cx="1275384" cy="210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7420899" y="1992336"/>
            <a:ext cx="1416604" cy="192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406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4: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8&quot;/&gt;&lt;property id=&quot;20307&quot; value=&quot;259&quot;/&gt;&lt;/object&gt;&lt;object type=&quot;3&quot; unique_id=&quot;10008&quot;&gt;&lt;property id=&quot;20148&quot; value=&quot;5&quot;/&gt;&lt;property id=&quot;20300&quot; value=&quot;Slide 9&quot;/&gt;&lt;property id=&quot;20307&quot; value=&quot;260&quot;/&gt;&lt;/object&gt;&lt;object type=&quot;3&quot; unique_id=&quot;10009&quot;&gt;&lt;property id=&quot;20148&quot; value=&quot;5&quot;/&gt;&lt;property id=&quot;20300&quot; value=&quot;Slide 10&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1&quot;/&gt;&lt;property id=&quot;20307&quot; value=&quot;265&quot;/&gt;&lt;/object&gt;&lt;object type=&quot;3&quot; unique_id=&quot;10141&quot;&gt;&lt;property id=&quot;20148&quot; value=&quot;5&quot;/&gt;&lt;property id=&quot;20300&quot; value=&quot;Slide 12&quot;/&gt;&lt;property id=&quot;20307&quot; value=&quot;266&quot;/&gt;&lt;/object&gt;&lt;object type=&quot;3&quot; unique_id=&quot;10142&quot;&gt;&lt;property id=&quot;20148&quot; value=&quot;5&quot;/&gt;&lt;property id=&quot;20300&quot; value=&quot;Slide 13&quot;/&gt;&lt;property id=&quot;20307&quot; value=&quot;267&quot;/&gt;&lt;/object&gt;&lt;object type=&quot;3&quot; unique_id=&quot;10143&quot;&gt;&lt;property id=&quot;20148&quot; value=&quot;5&quot;/&gt;&lt;property id=&quot;20300&quot; value=&quot;Slide 16&quot;/&gt;&lt;property id=&quot;20307&quot; value=&quot;268&quot;/&gt;&lt;/object&gt;&lt;object type=&quot;3&quot; unique_id=&quot;10144&quot;&gt;&lt;property id=&quot;20148&quot; value=&quot;5&quot;/&gt;&lt;property id=&quot;20300&quot; value=&quot;Slide 17&quot;/&gt;&lt;property id=&quot;20307&quot; value=&quot;269&quot;/&gt;&lt;/object&gt;&lt;object type=&quot;3&quot; unique_id=&quot;10385&quot;&gt;&lt;property id=&quot;20148&quot; value=&quot;5&quot;/&gt;&lt;property id=&quot;20300&quot; value=&quot;Slide 7&quot;/&gt;&lt;property id=&quot;20307&quot; value=&quot;270&quot;/&gt;&lt;/object&gt;&lt;object type=&quot;3&quot; unique_id=&quot;10539&quot;&gt;&lt;property id=&quot;20148&quot; value=&quot;5&quot;/&gt;&lt;property id=&quot;20300&quot; value=&quot;Slide 14&quot;/&gt;&lt;property id=&quot;20307&quot; value=&quot;271&quot;/&gt;&lt;/object&gt;&lt;object type=&quot;3&quot; unique_id=&quot;10540&quot;&gt;&lt;property id=&quot;20148&quot; value=&quot;5&quot;/&gt;&lt;property id=&quot;20300&quot; value=&quot;Slide 15&quot;/&gt;&lt;property id=&quot;20307&quot; value=&quot;272&quot;/&gt;&lt;/objec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1660</TotalTime>
  <Words>922</Words>
  <Application>Microsoft Office PowerPoint</Application>
  <PresentationFormat>Widescreen</PresentationFormat>
  <Paragraphs>80</Paragraphs>
  <Slides>17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inherit</vt:lpstr>
      <vt:lpstr>Open Sans</vt:lpstr>
      <vt:lpstr>Times New Roman</vt:lpstr>
      <vt:lpstr>Office Theme</vt:lpstr>
      <vt:lpstr>1_Office Theme</vt:lpstr>
      <vt:lpstr>PowerPoint Presentation</vt:lpstr>
      <vt:lpstr>  CHƯƠNG 2: THỜI KÌ  NGUYÊN THỦY BÀI 3: NGUỒN GỐC LOÀI NGƯỜI</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Huong</cp:lastModifiedBy>
  <cp:revision>78</cp:revision>
  <dcterms:created xsi:type="dcterms:W3CDTF">2021-07-25T09:08:06Z</dcterms:created>
  <dcterms:modified xsi:type="dcterms:W3CDTF">2021-11-02T09:21:01Z</dcterms:modified>
</cp:coreProperties>
</file>