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69" r:id="rId4"/>
    <p:sldId id="259" r:id="rId5"/>
    <p:sldId id="279" r:id="rId6"/>
    <p:sldId id="312" r:id="rId7"/>
    <p:sldId id="280" r:id="rId8"/>
    <p:sldId id="276" r:id="rId9"/>
    <p:sldId id="292" r:id="rId10"/>
    <p:sldId id="299" r:id="rId11"/>
    <p:sldId id="281" r:id="rId12"/>
    <p:sldId id="301" r:id="rId13"/>
    <p:sldId id="295" r:id="rId14"/>
    <p:sldId id="267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Gill Sans MT" panose="020B0502020104020203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466"/>
    <a:srgbClr val="FCF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40207-A05A-4857-A865-65E6FF1186B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88652-5398-4D3C-91EF-C358D952D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3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03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64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99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88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5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8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02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980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4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33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41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28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png"/><Relationship Id="rId1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10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6.png"/><Relationship Id="rId17" Type="http://schemas.openxmlformats.org/officeDocument/2006/relationships/image" Target="../media/image9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8.png"/><Relationship Id="rId21" Type="http://schemas.openxmlformats.org/officeDocument/2006/relationships/image" Target="../media/image2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4.svg"/><Relationship Id="rId23" Type="http://schemas.openxmlformats.org/officeDocument/2006/relationships/image" Target="../media/image3.png"/><Relationship Id="rId19" Type="http://schemas.openxmlformats.org/officeDocument/2006/relationships/image" Target="../media/image19.png"/><Relationship Id="rId2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1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22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2" Type="http://schemas.openxmlformats.org/officeDocument/2006/relationships/image" Target="../media/image44.png"/><Relationship Id="rId2" Type="http://schemas.openxmlformats.org/officeDocument/2006/relationships/image" Target="../media/image6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7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1F944A62-FF35-44D3-919C-18E7599EAEB0}"/>
              </a:ext>
            </a:extLst>
          </p:cNvPr>
          <p:cNvSpPr txBox="1"/>
          <p:nvPr/>
        </p:nvSpPr>
        <p:spPr>
          <a:xfrm>
            <a:off x="3352800" y="2204211"/>
            <a:ext cx="11896911" cy="5196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 MỪNG CÁC EM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 ĐẾN VỚI BÀI HỌC 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HÔM NAY!</a:t>
            </a:r>
            <a:endParaRPr lang="en-US" sz="7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010400" y="3695700"/>
            <a:ext cx="487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6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vi-VN" sz="60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948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623300" y="190500"/>
            <a:ext cx="569918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6.7: (SGK – tr.9) </a:t>
            </a:r>
            <a:endParaRPr lang="en-US" sz="4500" dirty="0"/>
          </a:p>
        </p:txBody>
      </p:sp>
      <p:grpSp>
        <p:nvGrpSpPr>
          <p:cNvPr id="7" name="Group 6"/>
          <p:cNvGrpSpPr/>
          <p:nvPr/>
        </p:nvGrpSpPr>
        <p:grpSpPr>
          <a:xfrm>
            <a:off x="3911603" y="1004980"/>
            <a:ext cx="10395795" cy="1776320"/>
            <a:chOff x="149713" y="1937992"/>
            <a:chExt cx="10395795" cy="1776320"/>
          </a:xfrm>
        </p:grpSpPr>
        <p:sp>
          <p:nvSpPr>
            <p:cNvPr id="5" name="Rectangle 4"/>
            <p:cNvSpPr/>
            <p:nvPr/>
          </p:nvSpPr>
          <p:spPr>
            <a:xfrm>
              <a:off x="149713" y="2318321"/>
              <a:ext cx="10395795" cy="901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US" sz="400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US" sz="400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y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biết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               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x + y = 40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5388109" y="1937992"/>
                  <a:ext cx="1850891" cy="17763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11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8109" y="1937992"/>
                  <a:ext cx="1850891" cy="17763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8197499" y="2452219"/>
            <a:ext cx="1905000" cy="1815882"/>
            <a:chOff x="1828800" y="2980194"/>
            <a:chExt cx="1905000" cy="1815882"/>
          </a:xfrm>
        </p:grpSpPr>
        <p:pic>
          <p:nvPicPr>
            <p:cNvPr id="30" name="Picture 2" descr="https://lh4.googleusercontent.com/F_qklLHiTM3YlFnH3VVjz7mfI2dWo7F5_pucKbmBeZg0shm5qvWz-mdFcaO3i2Gl7jQMhEzakZzq-S26vlPS2SbSbS2VMqbcoft1RBblK8VRkrguv0rciGxVM0Fi7USwxWV5sIuV51Zg1YKffP6bqco7AJNjYob-ezvqQ-657ic3RGr77FtOBQ5ZpPk84OkUgmvbu5H1l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437694"/>
              <a:ext cx="1905000" cy="134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1"/>
            <p:cNvSpPr>
              <a:spLocks noChangeArrowheads="1"/>
            </p:cNvSpPr>
            <p:nvPr/>
          </p:nvSpPr>
          <p:spPr bwMode="auto">
            <a:xfrm>
              <a:off x="2195592" y="2980194"/>
              <a:ext cx="1219200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  <a:br>
                <a:rPr kumimoji="0" lang="en-US" altLang="en-US" sz="8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893650" y="4376306"/>
            <a:ext cx="9144000" cy="9015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97317" y="5301937"/>
                <a:ext cx="9144000" cy="191950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11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9+11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40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317" y="5301937"/>
                <a:ext cx="9144000" cy="19195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919481" y="7200900"/>
                <a:ext cx="9144000" cy="19788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đây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: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=9.2=18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  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=11.2=22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481" y="7200900"/>
                <a:ext cx="9144000" cy="1978811"/>
              </a:xfrm>
              <a:prstGeom prst="rect">
                <a:avLst/>
              </a:prstGeom>
              <a:blipFill>
                <a:blip r:embed="rId13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010400" y="3666536"/>
            <a:ext cx="48768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6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vi-VN" sz="6000" b="1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232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248400" y="266700"/>
            <a:ext cx="569918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6.9: (SGK – tr.9) </a:t>
            </a:r>
            <a:endParaRPr lang="en-US" sz="4500" dirty="0"/>
          </a:p>
        </p:txBody>
      </p:sp>
      <p:sp>
        <p:nvSpPr>
          <p:cNvPr id="5" name="Rectangle 4"/>
          <p:cNvSpPr/>
          <p:nvPr/>
        </p:nvSpPr>
        <p:spPr>
          <a:xfrm>
            <a:off x="789103" y="1333500"/>
            <a:ext cx="165844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0,95.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128851" y="3737922"/>
            <a:ext cx="1905000" cy="1815882"/>
            <a:chOff x="1828800" y="2980194"/>
            <a:chExt cx="1905000" cy="1815882"/>
          </a:xfrm>
        </p:grpSpPr>
        <p:pic>
          <p:nvPicPr>
            <p:cNvPr id="18" name="Picture 2" descr="https://lh4.googleusercontent.com/F_qklLHiTM3YlFnH3VVjz7mfI2dWo7F5_pucKbmBeZg0shm5qvWz-mdFcaO3i2Gl7jQMhEzakZzq-S26vlPS2SbSbS2VMqbcoft1RBblK8VRkrguv0rciGxVM0Fi7USwxWV5sIuV51Zg1YKffP6bqco7AJNjYob-ezvqQ-657ic3RGr77FtOBQ5ZpPk84OkUgmvbu5H1l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437694"/>
              <a:ext cx="1905000" cy="134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"/>
            <p:cNvSpPr>
              <a:spLocks noChangeArrowheads="1"/>
            </p:cNvSpPr>
            <p:nvPr/>
          </p:nvSpPr>
          <p:spPr bwMode="auto">
            <a:xfrm>
              <a:off x="2195592" y="2980194"/>
              <a:ext cx="1219200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  <a:br>
                <a:rPr kumimoji="0" lang="en-US" altLang="en-US" sz="8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941508" y="5654086"/>
            <a:ext cx="1562099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x, y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 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131943" y="7849119"/>
                <a:ext cx="5122941" cy="1354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943" y="7849119"/>
                <a:ext cx="5122941" cy="13540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32814" y="7408389"/>
                <a:ext cx="2248116" cy="19085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=0,95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814" y="7408389"/>
                <a:ext cx="2248116" cy="190853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44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8">
            <a:extLst>
              <a:ext uri="{FF2B5EF4-FFF2-40B4-BE49-F238E27FC236}">
                <a16:creationId xmlns:a16="http://schemas.microsoft.com/office/drawing/2014/main" id="{8F5E62F2-E99E-4F19-B9B0-2063558D038E}"/>
              </a:ext>
            </a:extLst>
          </p:cNvPr>
          <p:cNvSpPr txBox="1"/>
          <p:nvPr/>
        </p:nvSpPr>
        <p:spPr>
          <a:xfrm>
            <a:off x="478099" y="2705100"/>
            <a:ext cx="17331802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 ƠN </a:t>
            </a:r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</a:t>
            </a:r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0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 DÕI BÀI HỌC</a:t>
            </a:r>
            <a:r>
              <a:rPr lang="vi-VN" sz="70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lang="en-US" sz="7000" b="1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825498" y="4772386"/>
            <a:ext cx="10668000" cy="312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7000" b="1" kern="0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21: TÍNH CHẤT CỦA DÃY TỈ SỐ BẰNG NHAU</a:t>
            </a:r>
            <a:endParaRPr kumimoji="0" lang="en-US" sz="7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1616735"/>
            <a:ext cx="1588837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nn-NO" sz="65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VI: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vi-VN" sz="6500" b="1" kern="0" dirty="0">
                <a:solidFill>
                  <a:schemeClr val="bg1"/>
                </a:solidFill>
                <a:cs typeface="Arial" panose="020B0604020202020204" pitchFamily="34" charset="0"/>
              </a:rPr>
              <a:t>TỈ LỆ THỨC VÀ ĐẠI LƯỢNG TỈ LỆ</a:t>
            </a:r>
            <a:endParaRPr lang="en-US" sz="65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812250" y="2622535"/>
            <a:ext cx="1887894" cy="1601600"/>
            <a:chOff x="3352800" y="3102142"/>
            <a:chExt cx="1412687" cy="1285465"/>
          </a:xfrm>
          <a:solidFill>
            <a:schemeClr val="accent3">
              <a:lumMod val="75000"/>
            </a:schemeClr>
          </a:solidFill>
        </p:grpSpPr>
        <p:grpSp>
          <p:nvGrpSpPr>
            <p:cNvPr id="21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  <a:grpFill/>
          </p:grpSpPr>
          <p:sp>
            <p:nvSpPr>
              <p:cNvPr id="24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22" name="TextBox 15"/>
            <p:cNvSpPr txBox="1"/>
            <p:nvPr/>
          </p:nvSpPr>
          <p:spPr>
            <a:xfrm>
              <a:off x="3534358" y="3592539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5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25" name="TextBox 8"/>
          <p:cNvSpPr txBox="1"/>
          <p:nvPr/>
        </p:nvSpPr>
        <p:spPr>
          <a:xfrm>
            <a:off x="5791200" y="98258"/>
            <a:ext cx="8151570" cy="1333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91"/>
              </a:lnSpc>
              <a:spcBef>
                <a:spcPct val="0"/>
              </a:spcBef>
            </a:pPr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106436" y="2774935"/>
            <a:ext cx="1050318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5000" b="1" dirty="0">
                <a:ea typeface="Calibri" panose="020F0502020204030204" pitchFamily="34" charset="0"/>
                <a:cs typeface="Arial" panose="020B0604020202020204" pitchFamily="34" charset="0"/>
              </a:rPr>
              <a:t>Tính chất của dãy tỉ số bằng nhau</a:t>
            </a:r>
            <a:endParaRPr lang="en-US" sz="5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808017" y="5132285"/>
            <a:ext cx="1896357" cy="1653912"/>
            <a:chOff x="3352800" y="3102142"/>
            <a:chExt cx="1412687" cy="1285465"/>
          </a:xfrm>
          <a:solidFill>
            <a:schemeClr val="accent3">
              <a:lumMod val="75000"/>
            </a:schemeClr>
          </a:solidFill>
        </p:grpSpPr>
        <p:grpSp>
          <p:nvGrpSpPr>
            <p:cNvPr id="29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  <a:grpFill/>
          </p:grpSpPr>
          <p:sp>
            <p:nvSpPr>
              <p:cNvPr id="31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30" name="TextBox 15"/>
            <p:cNvSpPr txBox="1"/>
            <p:nvPr/>
          </p:nvSpPr>
          <p:spPr>
            <a:xfrm>
              <a:off x="3534358" y="3578553"/>
              <a:ext cx="1043391" cy="45370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5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106436" y="5143500"/>
            <a:ext cx="103318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5000" b="1" dirty="0">
                <a:ea typeface="Calibri" panose="020F0502020204030204" pitchFamily="34" charset="0"/>
                <a:cs typeface="Arial" panose="020B0604020202020204" pitchFamily="34" charset="0"/>
              </a:rPr>
              <a:t>Mở rộng tính chất cho dãy tỉ số bằng nhau</a:t>
            </a:r>
            <a:endParaRPr lang="en-US" sz="5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79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200400" y="3640354"/>
            <a:ext cx="128305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6000" b="1" dirty="0">
                <a:ea typeface="Calibri" panose="020F0502020204030204" pitchFamily="34" charset="0"/>
                <a:cs typeface="Arial" panose="020B0604020202020204" pitchFamily="34" charset="0"/>
              </a:rPr>
              <a:t>Tính chất của dãy tỉ số bằng nhau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927860" y="495300"/>
            <a:ext cx="39395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HĐ 1: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58693" y="8861147"/>
            <a:ext cx="642752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 LUẬN NHÓM ĐÔI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960148" y="977991"/>
            <a:ext cx="16864263" cy="2003796"/>
            <a:chOff x="1927860" y="739398"/>
            <a:chExt cx="16864263" cy="2003796"/>
          </a:xfrm>
        </p:grpSpPr>
        <p:sp>
          <p:nvSpPr>
            <p:cNvPr id="2" name="Rectangle 1"/>
            <p:cNvSpPr/>
            <p:nvPr/>
          </p:nvSpPr>
          <p:spPr>
            <a:xfrm>
              <a:off x="1927860" y="1300305"/>
              <a:ext cx="1686426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Cho tỉ lệ thức           </a:t>
              </a:r>
              <a:r>
                <a:rPr lang="nl-NL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.Tính các tỉ số            </a:t>
              </a:r>
              <a:r>
                <a:rPr lang="nl-NL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9796917" y="798046"/>
                  <a:ext cx="1505925" cy="19451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2+6</m:t>
                            </m:r>
                          </m:num>
                          <m:den>
                            <m:r>
                              <a:rPr lang="nl-NL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3+9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6917" y="798046"/>
                  <a:ext cx="1505925" cy="194514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12034782" y="810432"/>
                  <a:ext cx="1505925" cy="19296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2−6</m:t>
                            </m:r>
                          </m:num>
                          <m:den>
                            <m:r>
                              <a:rPr lang="nl-NL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3−9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34782" y="810432"/>
                  <a:ext cx="1505925" cy="192963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044698" y="739398"/>
                  <a:ext cx="1562864" cy="19296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num>
                          <m:den>
                            <m:r>
                              <a:rPr lang="nl-NL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4698" y="739398"/>
                  <a:ext cx="1562864" cy="192963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6" name="Picture 2" descr="https://lh4.googleusercontent.com/F_qklLHiTM3YlFnH3VVjz7mfI2dWo7F5_pucKbmBeZg0shm5qvWz-mdFcaO3i2Gl7jQMhEzakZzq-S26vlPS2SbSbS2VMqbcoft1RBblK8VRkrguv0rciGxVM0Fi7USwxWV5sIuV51Zg1YKffP6bqco7AJNjYob-ezvqQ-657ic3RGr77FtOBQ5ZpPk84OkUgmvbu5H1lA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37694"/>
            <a:ext cx="190500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2195592" y="2980194"/>
            <a:ext cx="1219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br>
              <a:rPr kumimoji="0" lang="en-US" altLang="en-US" sz="8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495800" y="3460077"/>
                <a:ext cx="9144000" cy="47314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2+6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3+9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460077"/>
                <a:ext cx="9144000" cy="4731423"/>
              </a:xfrm>
              <a:prstGeom prst="rect">
                <a:avLst/>
              </a:prstGeom>
              <a:blipFill>
                <a:blip r:embed="rId22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2422618" y="12761643"/>
            <a:ext cx="10274763" cy="900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2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927860" y="495300"/>
            <a:ext cx="39395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2: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793D90F-CFB5-41B8-A9E5-2925471B0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4249399" y="-5658"/>
            <a:ext cx="3581400" cy="10200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71337" y="1333500"/>
            <a:ext cx="1686426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So sánh hai tỉ số nhận được ở HĐ1 với các tỉ số trong tỉ lệ thức đã cho.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28800" y="2184618"/>
            <a:ext cx="1905000" cy="1815882"/>
            <a:chOff x="1828800" y="2980194"/>
            <a:chExt cx="1905000" cy="1815882"/>
          </a:xfrm>
        </p:grpSpPr>
        <p:pic>
          <p:nvPicPr>
            <p:cNvPr id="1026" name="Picture 2" descr="https://lh4.googleusercontent.com/F_qklLHiTM3YlFnH3VVjz7mfI2dWo7F5_pucKbmBeZg0shm5qvWz-mdFcaO3i2Gl7jQMhEzakZzq-S26vlPS2SbSbS2VMqbcoft1RBblK8VRkrguv0rciGxVM0Fi7USwxWV5sIuV51Zg1YKffP6bqco7AJNjYob-ezvqQ-657ic3RGr77FtOBQ5ZpPk84OkUgmvbu5H1l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437694"/>
              <a:ext cx="1905000" cy="134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1"/>
            <p:cNvSpPr>
              <a:spLocks noChangeArrowheads="1"/>
            </p:cNvSpPr>
            <p:nvPr/>
          </p:nvSpPr>
          <p:spPr bwMode="auto">
            <a:xfrm>
              <a:off x="2195592" y="2980194"/>
              <a:ext cx="1219200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  <a:br>
                <a:rPr kumimoji="0" lang="en-US" altLang="en-US" sz="8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22618" y="12761643"/>
            <a:ext cx="10274763" cy="90032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6193" y="4272197"/>
            <a:ext cx="1678939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1776" y="7124700"/>
            <a:ext cx="16891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HĐ1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29000" y="5332173"/>
                <a:ext cx="3714607" cy="12591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2+6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3+9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332173"/>
                <a:ext cx="3714607" cy="125912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867127" y="5337334"/>
                <a:ext cx="3382272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7127" y="5337334"/>
                <a:ext cx="3382272" cy="124880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30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  <p:bldP spid="4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5"/>
          <p:cNvSpPr txBox="1"/>
          <p:nvPr/>
        </p:nvSpPr>
        <p:spPr>
          <a:xfrm>
            <a:off x="2163689" y="3017017"/>
            <a:ext cx="1528334" cy="59836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8"/>
              </a:lnSpc>
            </a:pPr>
            <a:r>
              <a:rPr lang="en-US" sz="6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81400" y="2985650"/>
            <a:ext cx="11732164" cy="2691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60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Mở rộng tính chất cho</a:t>
            </a:r>
            <a:endParaRPr lang="en-US" sz="6000" b="1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60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dãy tỉ số bằng nhau</a:t>
            </a:r>
          </a:p>
        </p:txBody>
      </p:sp>
    </p:spTree>
    <p:extLst>
      <p:ext uri="{BB962C8B-B14F-4D97-AF65-F5344CB8AC3E}">
        <p14:creationId xmlns:p14="http://schemas.microsoft.com/office/powerpoint/2010/main" val="733292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7311882" y="300920"/>
            <a:ext cx="381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334169"/>
            <a:ext cx="685800" cy="6286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2225" y="1924665"/>
            <a:ext cx="16266256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066738" y="4076700"/>
                <a:ext cx="8377230" cy="1931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738" y="4076700"/>
                <a:ext cx="8377230" cy="19314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368530" y="6057900"/>
            <a:ext cx="75729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22225" y="8557384"/>
                <a:ext cx="9144000" cy="9015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225" y="8557384"/>
                <a:ext cx="9144000" cy="901593"/>
              </a:xfrm>
              <a:prstGeom prst="rect">
                <a:avLst/>
              </a:prstGeom>
              <a:blipFill>
                <a:blip r:embed="rId13"/>
                <a:stretch>
                  <a:fillRect l="-2333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220125" y="6667500"/>
            <a:ext cx="16705127" cy="1835695"/>
            <a:chOff x="1220125" y="6432005"/>
            <a:chExt cx="16705127" cy="18356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220125" y="6962107"/>
                  <a:ext cx="16705127" cy="90159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Nếu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                    ta </a:t>
                  </a: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còn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nói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các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𝑒</m:t>
                      </m:r>
                    </m:oMath>
                  </a14:m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tỉ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lệ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các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𝑓</m:t>
                      </m:r>
                    </m:oMath>
                  </a14:m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0125" y="6962107"/>
                  <a:ext cx="16705127" cy="901593"/>
                </a:xfrm>
                <a:prstGeom prst="rect">
                  <a:avLst/>
                </a:prstGeom>
                <a:blipFill>
                  <a:blip r:embed="rId14"/>
                  <a:stretch>
                    <a:fillRect l="-1277"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2404660" y="6432005"/>
                  <a:ext cx="2799420" cy="18356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den>
                        </m:f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den>
                        </m:f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oMath>
                    </m:oMathPara>
                  </a14:m>
                  <a:endPara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4660" y="6432005"/>
                  <a:ext cx="2799420" cy="183569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1122224" y="3009900"/>
            <a:ext cx="13508175" cy="1262590"/>
            <a:chOff x="1122224" y="2980718"/>
            <a:chExt cx="13508175" cy="12625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6584196" y="2988734"/>
                  <a:ext cx="2544030" cy="12545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den>
                        </m:f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den>
                        </m:f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4196" y="2988734"/>
                  <a:ext cx="2544030" cy="125457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/>
            <p:cNvSpPr/>
            <p:nvPr/>
          </p:nvSpPr>
          <p:spPr>
            <a:xfrm>
              <a:off x="1122224" y="2980718"/>
              <a:ext cx="1350817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Từ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dãy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tỉ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bằng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nhau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           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suy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ra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963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/>
      <p:bldP spid="22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105822" y="495300"/>
            <a:ext cx="41768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687689" y="1411909"/>
            <a:ext cx="148347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vốn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ty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: 3 : 4.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nhuận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ty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72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chia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vốn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nhuận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5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503</Words>
  <Application>Microsoft Office PowerPoint</Application>
  <PresentationFormat>Custom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Cambria Math</vt:lpstr>
      <vt:lpstr>Calibri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CHU HONG VINH</dc:creator>
  <cp:lastModifiedBy>Trần Bích Hà</cp:lastModifiedBy>
  <cp:revision>115</cp:revision>
  <dcterms:created xsi:type="dcterms:W3CDTF">2006-08-16T00:00:00Z</dcterms:created>
  <dcterms:modified xsi:type="dcterms:W3CDTF">2022-11-28T06:38:00Z</dcterms:modified>
  <dc:identifier>DAFKHsiNSS8</dc:identifier>
</cp:coreProperties>
</file>