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342" r:id="rId4"/>
    <p:sldId id="267" r:id="rId5"/>
    <p:sldId id="292" r:id="rId6"/>
    <p:sldId id="276" r:id="rId7"/>
    <p:sldId id="333" r:id="rId8"/>
    <p:sldId id="277" r:id="rId9"/>
    <p:sldId id="352" r:id="rId10"/>
    <p:sldId id="337" r:id="rId11"/>
    <p:sldId id="273" r:id="rId12"/>
    <p:sldId id="338" r:id="rId13"/>
  </p:sldIdLst>
  <p:sldSz cx="18288000" cy="10287000"/>
  <p:notesSz cx="6858000" cy="9144000"/>
  <p:embeddedFontLst>
    <p:embeddedFont>
      <p:font typeface="Anton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ill Sans MT" panose="020B0502020104020203" pitchFamily="34" charset="0"/>
      <p:regular r:id="rId21"/>
      <p:bold r:id="rId22"/>
      <p:italic r:id="rId23"/>
      <p:boldItalic r:id="rId24"/>
    </p:embeddedFont>
    <p:embeddedFont>
      <p:font typeface="Merriweather" panose="00000500000000000000" pitchFamily="2" charset="0"/>
      <p:regular r:id="rId25"/>
    </p:embeddedFont>
    <p:embeddedFont>
      <p:font typeface="Merriweather Black" panose="00000A00000000000000" pitchFamily="2" charset="0"/>
      <p:bold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94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3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648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236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57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4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10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672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073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29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7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9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9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7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704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96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2" r:id="rId12"/>
    <p:sldLayoutId id="2147483703" r:id="rId13"/>
    <p:sldLayoutId id="2147483704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1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2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VỚI TIẾT HỌC </a:t>
            </a:r>
          </a:p>
          <a:p>
            <a:pPr lvl="0" algn="ctr">
              <a:lnSpc>
                <a:spcPct val="150000"/>
              </a:lnSpc>
            </a:pPr>
            <a:r>
              <a:rPr lang="en-US" sz="7500" b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724400" y="303343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97876" y="34251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375961" y="94779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Title 240"/>
          <p:cNvSpPr txBox="1">
            <a:spLocks/>
          </p:cNvSpPr>
          <p:nvPr/>
        </p:nvSpPr>
        <p:spPr>
          <a:xfrm>
            <a:off x="7123177" y="266700"/>
            <a:ext cx="4228653" cy="12926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lnSpc>
                <a:spcPct val="150000"/>
              </a:lnSpc>
              <a:buClrTx/>
              <a:buSzTx/>
              <a:defRPr/>
            </a:pP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6.14 (Tr10) 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724" y="1704820"/>
            <a:ext cx="17441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7A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7B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0,95.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395981" y="4012910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x, y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7A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7B (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 x, y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x &lt; y)</a:t>
                </a:r>
                <a:endParaRPr lang="en-US" sz="4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477" y="5178886"/>
                <a:ext cx="17247770" cy="2015936"/>
              </a:xfrm>
              <a:prstGeom prst="rect">
                <a:avLst/>
              </a:prstGeom>
              <a:blipFill>
                <a:blip r:embed="rId3"/>
                <a:stretch>
                  <a:fillRect l="-123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1147426" y="7289907"/>
            <a:ext cx="1523557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Theo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=0,95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320682"/>
                <a:ext cx="2248116" cy="1251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273" y="7189550"/>
                <a:ext cx="5150192" cy="13540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24000" y="8724900"/>
            <a:ext cx="1424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Như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3123" y="8733492"/>
                <a:ext cx="3158493" cy="1015663"/>
              </a:xfrm>
              <a:prstGeom prst="rect">
                <a:avLst/>
              </a:prstGeom>
              <a:blipFill>
                <a:blip r:embed="rId6"/>
                <a:stretch>
                  <a:fillRect l="-695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19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058" y="8724900"/>
                <a:ext cx="2130327" cy="1146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8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8" grpId="0" animBg="1"/>
      <p:bldP spid="4" grpId="0"/>
      <p:bldP spid="5" grpId="0"/>
      <p:bldP spid="6" grpId="0"/>
      <p:bldP spid="8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489423" y="1257300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55400" y="5446604"/>
            <a:ext cx="15167565" cy="1346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2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10</a:t>
            </a:r>
            <a:endParaRPr lang="en-US" sz="62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714433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tr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334998"/>
            <a:ext cx="12447638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các tỉ lệ thức có thể được từ bốn số: 15; 18; 20; 2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8153400" y="3566041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7096" y="4762500"/>
            <a:ext cx="1722750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 15.24 =  18.20 (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360)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24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18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776" y="7311193"/>
                <a:ext cx="8908144" cy="1261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33554" y="5829300"/>
            <a:ext cx="14249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7" grpId="0"/>
      <p:bldP spid="19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609907" y="300237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65815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05635" y="9105900"/>
            <a:ext cx="1219200" cy="122547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815373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802065"/>
            <a:ext cx="6324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2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(SGK – tr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10</a:t>
            </a:r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7142335" y="248148"/>
            <a:ext cx="9601200" cy="2087495"/>
            <a:chOff x="4876800" y="1759752"/>
            <a:chExt cx="9601200" cy="2087495"/>
          </a:xfrm>
        </p:grpSpPr>
        <p:sp>
          <p:nvSpPr>
            <p:cNvPr id="8" name="Rectangle 7"/>
            <p:cNvSpPr/>
            <p:nvPr/>
          </p:nvSpPr>
          <p:spPr>
            <a:xfrm>
              <a:off x="4876800" y="2324100"/>
              <a:ext cx="9601200" cy="901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Tìm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sao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ea typeface="Calibri" panose="020F050202020403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dirty="0">
                  <a:ea typeface="Calibri" panose="020F0502020204030204" pitchFamily="34" charset="0"/>
                  <a:cs typeface="Arial" panose="020B0604020202020204" pitchFamily="34" charset="0"/>
                </a:rPr>
                <a:t>              </a:t>
              </a:r>
              <a:r>
                <a:rPr lang="en-US" sz="40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x + y =  15</a:t>
              </a:r>
              <a:endParaRPr lang="en-US" sz="400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just">
                    <a:lnSpc>
                      <a:spcPct val="150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6514" y="1759752"/>
                  <a:ext cx="1574855" cy="208749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ectangle 28"/>
          <p:cNvSpPr/>
          <p:nvPr/>
        </p:nvSpPr>
        <p:spPr>
          <a:xfrm>
            <a:off x="2912291" y="5675071"/>
            <a:ext cx="11277600" cy="861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3800" dirty="0" err="1"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endParaRPr lang="en-US" sz="3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Callout 30"/>
          <p:cNvSpPr/>
          <p:nvPr/>
        </p:nvSpPr>
        <p:spPr>
          <a:xfrm>
            <a:off x="8839200" y="258978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912291" y="4254738"/>
            <a:ext cx="5445470" cy="1290866"/>
            <a:chOff x="2460931" y="4673232"/>
            <a:chExt cx="5445470" cy="1290866"/>
          </a:xfrm>
        </p:grpSpPr>
        <p:sp>
          <p:nvSpPr>
            <p:cNvPr id="30" name="Rectangle 29"/>
            <p:cNvSpPr/>
            <p:nvPr/>
          </p:nvSpPr>
          <p:spPr>
            <a:xfrm>
              <a:off x="2460931" y="4927574"/>
              <a:ext cx="4155305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800" dirty="0" err="1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Từ</a:t>
              </a:r>
              <a:r>
                <a: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            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r>
                <a:rPr lang="en-US" sz="3800" dirty="0">
                  <a:solidFill>
                    <a:srgbClr val="43434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23" y="4673232"/>
                  <a:ext cx="1504065" cy="1290866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8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8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205" y="4771752"/>
                  <a:ext cx="1509196" cy="109382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3+2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num>
                        <m:den>
                          <m:r>
                            <a:rPr lang="en-US" sz="38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38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US" sz="38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318" y="6439130"/>
                <a:ext cx="7683586" cy="184967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2912291" y="8288804"/>
            <a:ext cx="7111242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Suy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x = 3.3 = 9 </a:t>
            </a:r>
            <a:r>
              <a:rPr lang="en-US" sz="3800" dirty="0" err="1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43434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y = 3.2 = 6</a:t>
            </a:r>
            <a:endParaRPr lang="en-US" sz="38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1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1894" y="1333500"/>
            <a:ext cx="9466200" cy="3253688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dirty="0">
                <a:latin typeface="+mj-lt"/>
              </a:rPr>
              <a:t>LUYỆN TẬP</a:t>
            </a:r>
            <a:endParaRPr sz="100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00" y="4268077"/>
            <a:ext cx="10768738" cy="1485571"/>
            <a:chOff x="3633062" y="4841384"/>
            <a:chExt cx="10768738" cy="1485571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3633062" y="4841384"/>
              <a:ext cx="10744199" cy="1485571"/>
            </a:xfrm>
            <a:prstGeom prst="wedgeRoundRectCallou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08145" y="5196239"/>
              <a:ext cx="10293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/>
                <a:t>Hoạt</a:t>
              </a:r>
              <a:r>
                <a:rPr lang="en-US" sz="4000" dirty="0"/>
                <a:t> </a:t>
              </a:r>
              <a:r>
                <a:rPr lang="en-US" sz="4000" dirty="0" err="1"/>
                <a:t>động</a:t>
              </a:r>
              <a:r>
                <a:rPr lang="en-US" sz="4000" dirty="0"/>
                <a:t> </a:t>
              </a:r>
              <a:r>
                <a:rPr lang="en-US" sz="4000" dirty="0" err="1"/>
                <a:t>nhóm</a:t>
              </a:r>
              <a:r>
                <a:rPr lang="en-US" sz="4000" dirty="0"/>
                <a:t> </a:t>
              </a:r>
              <a:r>
                <a:rPr lang="en-US" sz="4000" dirty="0" err="1"/>
                <a:t>đôi</a:t>
              </a:r>
              <a:r>
                <a:rPr lang="en-US" sz="4000" dirty="0"/>
                <a:t> </a:t>
              </a:r>
              <a:r>
                <a:rPr lang="en-US" sz="4000" dirty="0" err="1"/>
                <a:t>để</a:t>
              </a:r>
              <a:r>
                <a:rPr lang="en-US" sz="4000" dirty="0"/>
                <a:t> </a:t>
              </a:r>
              <a:r>
                <a:rPr lang="en-US" sz="4000" dirty="0" err="1"/>
                <a:t>hoàn</a:t>
              </a:r>
              <a:r>
                <a:rPr lang="en-US" sz="4000" dirty="0"/>
                <a:t> </a:t>
              </a:r>
              <a:r>
                <a:rPr lang="en-US" sz="4000" dirty="0" err="1"/>
                <a:t>thành</a:t>
              </a:r>
              <a:r>
                <a:rPr lang="en-US" sz="4000" dirty="0"/>
                <a:t> </a:t>
              </a:r>
              <a:r>
                <a:rPr lang="en-US" sz="4000" dirty="0" err="1"/>
                <a:t>bài</a:t>
              </a:r>
              <a:r>
                <a:rPr lang="en-US" sz="4000" dirty="0"/>
                <a:t> </a:t>
              </a:r>
              <a:r>
                <a:rPr lang="en-US" sz="4000" dirty="0" err="1"/>
                <a:t>tập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229600" y="3086100"/>
            <a:ext cx="1674002" cy="70581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11797" y="843152"/>
            <a:ext cx="3904337" cy="1077369"/>
            <a:chOff x="-1168009" y="190500"/>
            <a:chExt cx="8523575" cy="1077369"/>
          </a:xfrm>
        </p:grpSpPr>
        <p:sp>
          <p:nvSpPr>
            <p:cNvPr id="30" name="Rectangle 29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6.11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671827"/>
            <a:ext cx="101498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Lập các tỉ lệ thức có thể được từ đẳng thức 3x = 4y (x.y ≠ 0).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đẳng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lập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bốn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05300"/>
                <a:ext cx="14097000" cy="901593"/>
              </a:xfrm>
              <a:prstGeom prst="rect">
                <a:avLst/>
              </a:prstGeom>
              <a:blipFill>
                <a:blip r:embed="rId3"/>
                <a:stretch>
                  <a:fillRect l="-155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862" y="5782441"/>
                <a:ext cx="7459478" cy="1354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2254;p39"/>
          <p:cNvSpPr/>
          <p:nvPr/>
        </p:nvSpPr>
        <p:spPr>
          <a:xfrm>
            <a:off x="17196349" y="9486900"/>
            <a:ext cx="763107" cy="646296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520609" y="1638300"/>
            <a:ext cx="1584928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Hãy lập tất cả các tỉ lệ thức có thể được từ bốn số: 5; 10; 25; 50.</a:t>
            </a:r>
            <a:endParaRPr lang="en-US" sz="4000" dirty="0"/>
          </a:p>
        </p:txBody>
      </p:sp>
      <p:sp>
        <p:nvSpPr>
          <p:cNvPr id="17" name="Oval Callout 16"/>
          <p:cNvSpPr/>
          <p:nvPr/>
        </p:nvSpPr>
        <p:spPr>
          <a:xfrm>
            <a:off x="8316365" y="288029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rgbClr val="FFFFFF"/>
                </a:solidFill>
              </a:rPr>
              <a:t>Giải</a:t>
            </a:r>
            <a:endParaRPr lang="en-US" sz="4000" b="1">
              <a:solidFill>
                <a:srgbClr val="FFFF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798517"/>
              </p:ext>
            </p:extLst>
          </p:nvPr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1363043" y="1905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6.12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4152900"/>
            <a:ext cx="1596415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 5 . 50 = 10 . 25 (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250) 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dirty="0">
                          <a:solidFill>
                            <a:srgbClr val="333333"/>
                          </a:solidFill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;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25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712" y="6633005"/>
                <a:ext cx="9336146" cy="12613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68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28624" y="571500"/>
            <a:ext cx="811137" cy="756567"/>
          </a:xfrm>
          <a:prstGeom prst="star4">
            <a:avLst>
              <a:gd name="adj" fmla="val 21565"/>
            </a:avLst>
          </a:prstGeom>
          <a:solidFill>
            <a:srgbClr val="92D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192730" y="533397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3562" y="9407357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563652" y="8496300"/>
            <a:ext cx="1114748" cy="1327925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8305800" y="32747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>
                <a:solidFill>
                  <a:srgbClr val="FFFFFF"/>
                </a:solidFill>
              </a:rPr>
              <a:t>Giải</a:t>
            </a:r>
            <a:endParaRPr lang="en-US" sz="3800" b="1">
              <a:solidFill>
                <a:srgbClr val="FFFF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17026" y="321499"/>
            <a:ext cx="3904337" cy="1077369"/>
            <a:chOff x="-1168009" y="190500"/>
            <a:chExt cx="8523575" cy="1077369"/>
          </a:xfrm>
        </p:grpSpPr>
        <p:sp>
          <p:nvSpPr>
            <p:cNvPr id="28" name="Rectangle 27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6.13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554763" y="404102"/>
            <a:ext cx="4038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x 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 y,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</a:rPr>
              <a:t>: </a:t>
            </a:r>
            <a:endParaRPr lang="en-US" sz="4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83057" y="5611569"/>
            <a:ext cx="3273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47634" y="1702523"/>
            <a:ext cx="5580630" cy="1366528"/>
            <a:chOff x="2590800" y="4129392"/>
            <a:chExt cx="5580630" cy="13665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a)            </a:t>
                  </a:r>
                  <a14:m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a14:m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4229100"/>
                  <a:ext cx="5580630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3821" b="-144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129392"/>
                  <a:ext cx="1574855" cy="13665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9537864" y="1695041"/>
            <a:ext cx="6781800" cy="1354025"/>
            <a:chOff x="3429000" y="6999554"/>
            <a:chExt cx="9144000" cy="13540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spcAft>
                      <a:spcPts val="800"/>
                    </a:spcAft>
                  </a:pP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b)             </a:t>
                  </a:r>
                  <a:r>
                    <a:rPr lang="en-US" sz="4000" dirty="0" err="1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rgbClr val="333333"/>
                      </a:solidFill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333333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=−15</m:t>
                      </m:r>
                    </m:oMath>
                  </a14:m>
                  <a:endPara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7073239"/>
                  <a:ext cx="9144000" cy="901593"/>
                </a:xfrm>
                <a:prstGeom prst="rect">
                  <a:avLst/>
                </a:prstGeom>
                <a:blipFill>
                  <a:blip r:embed="rId5"/>
                  <a:stretch>
                    <a:fillRect l="-3237" b="-283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146" y="6999554"/>
                  <a:ext cx="1574854" cy="1354025"/>
                </a:xfrm>
                <a:prstGeom prst="rect">
                  <a:avLst/>
                </a:prstGeom>
                <a:blipFill>
                  <a:blip r:embed="rId6"/>
                  <a:stretch>
                    <a:fillRect r="-141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5+3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16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8" y="5981700"/>
                <a:ext cx="13803827" cy="2919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290909" y="4457700"/>
            <a:ext cx="2985721" cy="1366528"/>
            <a:chOff x="953744" y="4643802"/>
            <a:chExt cx="2985721" cy="1366528"/>
          </a:xfrm>
        </p:grpSpPr>
        <p:sp>
          <p:nvSpPr>
            <p:cNvPr id="16" name="Rectangle 15"/>
            <p:cNvSpPr/>
            <p:nvPr/>
          </p:nvSpPr>
          <p:spPr>
            <a:xfrm>
              <a:off x="953744" y="4949430"/>
              <a:ext cx="157318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a) 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Từ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4610" y="4643802"/>
                  <a:ext cx="1574855" cy="13665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6554763" y="4543973"/>
            <a:ext cx="4265637" cy="1146596"/>
            <a:chOff x="4298168" y="4731448"/>
            <a:chExt cx="4265637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solidFill>
                      <a:srgbClr val="434343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3057" y="4731448"/>
                  <a:ext cx="3580748" cy="114659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298168" y="4950803"/>
              <a:ext cx="158248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suy</a:t>
              </a:r>
              <a:r>
                <a:rPr lang="en-US" sz="4000" dirty="0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solidFill>
                    <a:srgbClr val="333333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ra</a:t>
              </a:r>
              <a:endParaRPr lang="en-US" dirty="0">
                <a:solidFill>
                  <a:srgbClr val="434343"/>
                </a:solidFill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3352800" y="6086072"/>
            <a:ext cx="11991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: x = 2 . 5 = 10 </a:t>
                </a:r>
                <a:r>
                  <a:rPr lang="en-US" sz="4000" dirty="0" err="1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y = 2 . 3 = 6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634" y="8928437"/>
                <a:ext cx="12620730" cy="1015663"/>
              </a:xfrm>
              <a:prstGeom prst="rect">
                <a:avLst/>
              </a:prstGeom>
              <a:blipFill>
                <a:blip r:embed="rId10"/>
                <a:stretch>
                  <a:fillRect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/>
      <p:bldP spid="10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80949" y="1448200"/>
            <a:ext cx="17953876" cy="84959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86056" y="96717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33079" y="20110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8316365" y="3216133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-3394779" y="6139600"/>
          <a:ext cx="10795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394779" y="6139600"/>
                        <a:ext cx="10795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2209800" y="114300"/>
            <a:ext cx="3904337" cy="1077369"/>
            <a:chOff x="-1168009" y="190500"/>
            <a:chExt cx="8523575" cy="1077369"/>
          </a:xfrm>
        </p:grpSpPr>
        <p:sp>
          <p:nvSpPr>
            <p:cNvPr id="22" name="Rectangle 21"/>
            <p:cNvSpPr/>
            <p:nvPr/>
          </p:nvSpPr>
          <p:spPr>
            <a:xfrm>
              <a:off x="-1168009" y="190500"/>
              <a:ext cx="8523575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835304" y="252206"/>
              <a:ext cx="8190870" cy="101566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6.16 (Tr10) 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06167" y="1710364"/>
            <a:ext cx="14347389" cy="1146596"/>
            <a:chOff x="1219200" y="1691371"/>
            <a:chExt cx="14347389" cy="11465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Tìm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ba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số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 x, y, z,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biết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 </a:t>
                  </a:r>
                  <a:r>
                    <a:rPr lang="en-US" sz="4000" dirty="0" err="1">
                      <a:latin typeface="+mj-lt"/>
                      <a:ea typeface="Calibri" panose="020F0502020204030204" pitchFamily="34" charset="0"/>
                    </a:rPr>
                    <a:t>rằng</a:t>
                  </a:r>
                  <a:r>
                    <a:rPr lang="en-US" sz="4000" dirty="0">
                      <a:latin typeface="+mj-lt"/>
                      <a:ea typeface="Calibri" panose="020F0502020204030204" pitchFamily="34" charset="0"/>
                    </a:rPr>
                    <a:t>:                    </a:t>
                  </a:r>
                  <a:r>
                    <a:rPr lang="en-US" sz="4000" dirty="0" err="1">
                      <a:effectLst/>
                      <a:latin typeface="+mj-lt"/>
                      <a:ea typeface="Calibri" panose="020F0502020204030204" pitchFamily="34" charset="0"/>
                    </a:rPr>
                    <a:t>và</a:t>
                  </a:r>
                  <a:r>
                    <a:rPr lang="en-US" sz="4000" dirty="0">
                      <a:effectLst/>
                      <a:latin typeface="+mj-lt"/>
                      <a:ea typeface="Calibri" panose="020F0502020204030204" pitchFamily="34" charset="0"/>
                    </a:rPr>
                    <a:t> 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+2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−3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=−12</m:t>
                      </m:r>
                    </m:oMath>
                  </a14:m>
                  <a:endParaRPr lang="en-US" sz="40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1897712"/>
                  <a:ext cx="14347389" cy="707886"/>
                </a:xfrm>
                <a:prstGeom prst="rect">
                  <a:avLst/>
                </a:prstGeom>
                <a:blipFill>
                  <a:blip r:embed="rId6"/>
                  <a:stretch>
                    <a:fillRect l="-1487" t="-15385" b="-35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  <m:r>
                          <a:rPr lang="en-US" sz="4000" i="1">
                            <a:solidFill>
                              <a:srgbClr val="43434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𝑧</m:t>
                            </m:r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rgbClr val="434343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00" y="1691371"/>
                  <a:ext cx="2616678" cy="114659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ectangle 10"/>
          <p:cNvSpPr/>
          <p:nvPr/>
        </p:nvSpPr>
        <p:spPr>
          <a:xfrm>
            <a:off x="2242246" y="4381500"/>
            <a:ext cx="147828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srgbClr val="434343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312560"/>
                <a:ext cx="9144000" cy="901593"/>
              </a:xfrm>
              <a:prstGeom prst="rect">
                <a:avLst/>
              </a:prstGeom>
              <a:blipFill>
                <a:blip r:embed="rId8"/>
                <a:stretch>
                  <a:fillRect b="-29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2+2.3−3.4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+2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−3</m:t>
                          </m:r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−12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434343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−4</m:t>
                          </m:r>
                        </m:den>
                      </m:f>
                      <m:r>
                        <a:rPr lang="en-US" sz="4000" i="1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</m:t>
                      </m:r>
                      <m:r>
                        <m:rPr>
                          <m:nor/>
                        </m:rPr>
                        <a:rPr lang="en-US" sz="4000" dirty="0">
                          <a:solidFill>
                            <a:srgbClr val="434343"/>
                          </a:solidFill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50" y="5209373"/>
                <a:ext cx="12063431" cy="19451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3 = 9;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509" y="8345249"/>
                <a:ext cx="9144000" cy="1118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4 = 12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7243" y="8345768"/>
                <a:ext cx="3807966" cy="111825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dirty="0" smtClean="0">
                          <a:solidFill>
                            <a:srgbClr val="434343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3 . 2 = 6;</m:t>
                      </m:r>
                    </m:oMath>
                  </m:oMathPara>
                </a14:m>
                <a:endParaRPr lang="en-US" sz="4000" dirty="0">
                  <a:solidFill>
                    <a:srgbClr val="434343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809" y="8345737"/>
                <a:ext cx="3689663" cy="1118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5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/>
      <p:bldP spid="12" grpId="0"/>
      <p:bldP spid="15" grpId="0"/>
      <p:bldP spid="16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1091</TotalTime>
  <Words>638</Words>
  <Application>Microsoft Office PowerPoint</Application>
  <PresentationFormat>Custom</PresentationFormat>
  <Paragraphs>73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Merriweather</vt:lpstr>
      <vt:lpstr>Cambria Math</vt:lpstr>
      <vt:lpstr>Anton</vt:lpstr>
      <vt:lpstr>Calibri</vt:lpstr>
      <vt:lpstr>Gill Sans MT</vt:lpstr>
      <vt:lpstr>Merriweather Black</vt:lpstr>
      <vt:lpstr>Times New Roman</vt:lpstr>
      <vt:lpstr>Gallery</vt:lpstr>
      <vt:lpstr>Equation</vt:lpstr>
      <vt:lpstr>PowerPoint Presentation</vt:lpstr>
      <vt:lpstr>PowerPoint Presentation</vt:lpstr>
      <vt:lpstr>Ví dụ 1 (SGK – tr10)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Trần Bích Hà</cp:lastModifiedBy>
  <cp:revision>106</cp:revision>
  <dcterms:created xsi:type="dcterms:W3CDTF">2006-08-16T00:00:00Z</dcterms:created>
  <dcterms:modified xsi:type="dcterms:W3CDTF">2022-11-28T06:40:00Z</dcterms:modified>
  <dc:identifier>DAFOn_7ZoxE</dc:identifier>
</cp:coreProperties>
</file>