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69" r:id="rId2"/>
    <p:sldId id="315" r:id="rId3"/>
    <p:sldId id="316" r:id="rId4"/>
    <p:sldId id="317" r:id="rId5"/>
    <p:sldId id="318" r:id="rId6"/>
    <p:sldId id="319" r:id="rId7"/>
    <p:sldId id="320" r:id="rId8"/>
    <p:sldId id="256" r:id="rId9"/>
    <p:sldId id="321" r:id="rId10"/>
    <p:sldId id="282" r:id="rId11"/>
    <p:sldId id="279" r:id="rId12"/>
    <p:sldId id="322" r:id="rId13"/>
    <p:sldId id="257" r:id="rId14"/>
    <p:sldId id="281" r:id="rId15"/>
    <p:sldId id="306" r:id="rId16"/>
    <p:sldId id="283" r:id="rId17"/>
    <p:sldId id="307" r:id="rId18"/>
    <p:sldId id="308" r:id="rId19"/>
    <p:sldId id="323" r:id="rId20"/>
    <p:sldId id="310" r:id="rId21"/>
    <p:sldId id="288" r:id="rId22"/>
    <p:sldId id="324" r:id="rId23"/>
  </p:sldIdLst>
  <p:sldSz cx="18288000" cy="10287000"/>
  <p:notesSz cx="6858000" cy="9144000"/>
  <p:embeddedFontLst>
    <p:embeddedFont>
      <p:font typeface="#9Slide03 Arima Madurai Bold" panose="020B0604020202020204" charset="0"/>
      <p:bold r:id="rId25"/>
    </p:embeddedFont>
    <p:embeddedFont>
      <p:font typeface=".VnTime" panose="020B7200000000000000"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Syne" panose="020B0604020202020204"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77747" autoAdjust="0"/>
  </p:normalViewPr>
  <p:slideViewPr>
    <p:cSldViewPr>
      <p:cViewPr varScale="1">
        <p:scale>
          <a:sx n="58" d="100"/>
          <a:sy n="58" d="100"/>
        </p:scale>
        <p:origin x="514"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25313-B1AC-490B-9E6B-E58A339320E6}"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4FA55-EAC1-497F-B6F4-B248A4B300D5}" type="slidenum">
              <a:rPr lang="en-US" smtClean="0"/>
              <a:t>‹#›</a:t>
            </a:fld>
            <a:endParaRPr lang="en-US"/>
          </a:p>
        </p:txBody>
      </p:sp>
    </p:spTree>
    <p:extLst>
      <p:ext uri="{BB962C8B-B14F-4D97-AF65-F5344CB8AC3E}">
        <p14:creationId xmlns:p14="http://schemas.microsoft.com/office/powerpoint/2010/main" val="364196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5"/>
          </p:nvPr>
        </p:nvSpPr>
        <p:spPr/>
        <p:txBody>
          <a:bodyPr/>
          <a:lstStyle/>
          <a:p>
            <a:fld id="{7354FA55-EAC1-497F-B6F4-B248A4B300D5}" type="slidenum">
              <a:rPr lang="en-US" smtClean="0"/>
              <a:t>1</a:t>
            </a:fld>
            <a:endParaRPr lang="en-US"/>
          </a:p>
        </p:txBody>
      </p:sp>
    </p:spTree>
    <p:extLst>
      <p:ext uri="{BB962C8B-B14F-4D97-AF65-F5344CB8AC3E}">
        <p14:creationId xmlns:p14="http://schemas.microsoft.com/office/powerpoint/2010/main" val="196330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a:latin typeface="+mj-lt"/>
              </a:rPr>
              <a:t> Trong suốt chiều dài lịch sử, biết bao thế hệ người Việt Nam đã hi sinh xương máu để xây đắp và gìn giữ đất nước mình. Gia tài vô cùng quý báu trong truyền thống của người Việt Nam là lòng yêu nước, là sự gắn bó máu thịt với quê hương, xứ sở. Lòng yêu nước thể hiện ở hành động đấu tranh dựng nước và giữ nước, ở các giá trị tinh thần được tạo nên, trong đó có những áng văn sống mãi với thời gian.</a:t>
            </a:r>
            <a:endParaRPr lang="en-US" dirty="0"/>
          </a:p>
        </p:txBody>
      </p:sp>
      <p:sp>
        <p:nvSpPr>
          <p:cNvPr id="4" name="Slide Number Placeholder 3"/>
          <p:cNvSpPr>
            <a:spLocks noGrp="1"/>
          </p:cNvSpPr>
          <p:nvPr>
            <p:ph type="sldNum" sz="quarter" idx="10"/>
          </p:nvPr>
        </p:nvSpPr>
        <p:spPr/>
        <p:txBody>
          <a:bodyPr/>
          <a:lstStyle/>
          <a:p>
            <a:fld id="{57CF4EF4-CE70-481F-B504-85395C834F7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4458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7CF4EF4-CE70-481F-B504-85395C834F7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4409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12</a:t>
            </a:fld>
            <a:endParaRPr lang="en-US"/>
          </a:p>
        </p:txBody>
      </p:sp>
    </p:spTree>
    <p:extLst>
      <p:ext uri="{BB962C8B-B14F-4D97-AF65-F5344CB8AC3E}">
        <p14:creationId xmlns:p14="http://schemas.microsoft.com/office/powerpoint/2010/main" val="2431377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13</a:t>
            </a:fld>
            <a:endParaRPr lang="en-US"/>
          </a:p>
        </p:txBody>
      </p:sp>
    </p:spTree>
    <p:extLst>
      <p:ext uri="{BB962C8B-B14F-4D97-AF65-F5344CB8AC3E}">
        <p14:creationId xmlns:p14="http://schemas.microsoft.com/office/powerpoint/2010/main" val="4107942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t>14</a:t>
            </a:fld>
            <a:endParaRPr lang="en-US"/>
          </a:p>
        </p:txBody>
      </p:sp>
    </p:spTree>
    <p:extLst>
      <p:ext uri="{BB962C8B-B14F-4D97-AF65-F5344CB8AC3E}">
        <p14:creationId xmlns:p14="http://schemas.microsoft.com/office/powerpoint/2010/main" val="410346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733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t>16</a:t>
            </a:fld>
            <a:endParaRPr lang="en-US"/>
          </a:p>
        </p:txBody>
      </p:sp>
    </p:spTree>
    <p:extLst>
      <p:ext uri="{BB962C8B-B14F-4D97-AF65-F5344CB8AC3E}">
        <p14:creationId xmlns:p14="http://schemas.microsoft.com/office/powerpoint/2010/main" val="34650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88190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59591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19</a:t>
            </a:fld>
            <a:endParaRPr lang="en-US"/>
          </a:p>
        </p:txBody>
      </p:sp>
    </p:spTree>
    <p:extLst>
      <p:ext uri="{BB962C8B-B14F-4D97-AF65-F5344CB8AC3E}">
        <p14:creationId xmlns:p14="http://schemas.microsoft.com/office/powerpoint/2010/main" val="297558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Hai </a:t>
            </a:r>
            <a:r>
              <a:rPr lang="en-US" dirty="0" err="1"/>
              <a:t>Bà</a:t>
            </a:r>
            <a:r>
              <a:rPr lang="en-US" dirty="0"/>
              <a:t> </a:t>
            </a:r>
            <a:r>
              <a:rPr lang="en-US" dirty="0" err="1"/>
              <a:t>Trưng</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2</a:t>
            </a:fld>
            <a:endParaRPr lang="en-US"/>
          </a:p>
        </p:txBody>
      </p:sp>
    </p:spTree>
    <p:extLst>
      <p:ext uri="{BB962C8B-B14F-4D97-AF65-F5344CB8AC3E}">
        <p14:creationId xmlns:p14="http://schemas.microsoft.com/office/powerpoint/2010/main" val="274977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6384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Luyện</a:t>
            </a:r>
            <a:r>
              <a:rPr lang="en-US" dirty="0"/>
              <a:t> </a:t>
            </a:r>
            <a:r>
              <a:rPr lang="en-US" dirty="0" err="1"/>
              <a:t>tập</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D3B2067C-7ACE-439D-9CB8-57E64E3255B7}" type="slidenum">
              <a:rPr lang="en-US" smtClean="0"/>
              <a:t>21</a:t>
            </a:fld>
            <a:endParaRPr lang="en-US"/>
          </a:p>
        </p:txBody>
      </p:sp>
    </p:spTree>
    <p:extLst>
      <p:ext uri="{BB962C8B-B14F-4D97-AF65-F5344CB8AC3E}">
        <p14:creationId xmlns:p14="http://schemas.microsoft.com/office/powerpoint/2010/main" val="124636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22</a:t>
            </a:fld>
            <a:endParaRPr lang="en-US"/>
          </a:p>
        </p:txBody>
      </p:sp>
    </p:spTree>
    <p:extLst>
      <p:ext uri="{BB962C8B-B14F-4D97-AF65-F5344CB8AC3E}">
        <p14:creationId xmlns:p14="http://schemas.microsoft.com/office/powerpoint/2010/main" val="2991971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Ngô </a:t>
            </a:r>
            <a:r>
              <a:rPr lang="en-US" dirty="0" err="1"/>
              <a:t>Quyền</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3</a:t>
            </a:fld>
            <a:endParaRPr lang="en-US"/>
          </a:p>
        </p:txBody>
      </p:sp>
    </p:spTree>
    <p:extLst>
      <p:ext uri="{BB962C8B-B14F-4D97-AF65-F5344CB8AC3E}">
        <p14:creationId xmlns:p14="http://schemas.microsoft.com/office/powerpoint/2010/main" val="417386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Lý </a:t>
            </a:r>
            <a:r>
              <a:rPr lang="en-US" dirty="0" err="1"/>
              <a:t>Thường</a:t>
            </a:r>
            <a:r>
              <a:rPr lang="en-US" dirty="0"/>
              <a:t> </a:t>
            </a:r>
            <a:r>
              <a:rPr lang="en-US" dirty="0" err="1"/>
              <a:t>Kiệt</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4</a:t>
            </a:fld>
            <a:endParaRPr lang="en-US"/>
          </a:p>
        </p:txBody>
      </p:sp>
    </p:spTree>
    <p:extLst>
      <p:ext uri="{BB962C8B-B14F-4D97-AF65-F5344CB8AC3E}">
        <p14:creationId xmlns:p14="http://schemas.microsoft.com/office/powerpoint/2010/main" val="101622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Hưng</a:t>
            </a:r>
            <a:r>
              <a:rPr lang="en-US" dirty="0"/>
              <a:t> </a:t>
            </a:r>
            <a:r>
              <a:rPr lang="en-US" dirty="0" err="1"/>
              <a:t>Đạo</a:t>
            </a:r>
            <a:r>
              <a:rPr lang="en-US" dirty="0"/>
              <a:t> </a:t>
            </a:r>
            <a:r>
              <a:rPr lang="en-US" dirty="0" err="1"/>
              <a:t>Đại</a:t>
            </a:r>
            <a:r>
              <a:rPr lang="en-US" dirty="0"/>
              <a:t> </a:t>
            </a:r>
            <a:r>
              <a:rPr lang="en-US" dirty="0" err="1"/>
              <a:t>Vương</a:t>
            </a:r>
            <a:r>
              <a:rPr lang="en-US" dirty="0"/>
              <a:t> </a:t>
            </a:r>
            <a:r>
              <a:rPr lang="en-US" dirty="0" err="1"/>
              <a:t>Trần</a:t>
            </a:r>
            <a:r>
              <a:rPr lang="en-US" dirty="0"/>
              <a:t> </a:t>
            </a:r>
            <a:r>
              <a:rPr lang="en-US" dirty="0" err="1"/>
              <a:t>Quốc</a:t>
            </a:r>
            <a:r>
              <a:rPr lang="en-US" dirty="0"/>
              <a:t> </a:t>
            </a:r>
            <a:r>
              <a:rPr lang="en-US" dirty="0" err="1"/>
              <a:t>Tuấn</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5</a:t>
            </a:fld>
            <a:endParaRPr lang="en-US"/>
          </a:p>
        </p:txBody>
      </p:sp>
    </p:spTree>
    <p:extLst>
      <p:ext uri="{BB962C8B-B14F-4D97-AF65-F5344CB8AC3E}">
        <p14:creationId xmlns:p14="http://schemas.microsoft.com/office/powerpoint/2010/main" val="3596203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Lê </a:t>
            </a:r>
            <a:r>
              <a:rPr lang="en-US" dirty="0" err="1"/>
              <a:t>Lợi</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6</a:t>
            </a:fld>
            <a:endParaRPr lang="en-US"/>
          </a:p>
        </p:txBody>
      </p:sp>
    </p:spTree>
    <p:extLst>
      <p:ext uri="{BB962C8B-B14F-4D97-AF65-F5344CB8AC3E}">
        <p14:creationId xmlns:p14="http://schemas.microsoft.com/office/powerpoint/2010/main" val="137435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Quang Trung – </a:t>
            </a:r>
            <a:r>
              <a:rPr lang="en-US" dirty="0" err="1"/>
              <a:t>Nguyễn</a:t>
            </a:r>
            <a:r>
              <a:rPr lang="en-US" dirty="0"/>
              <a:t> </a:t>
            </a:r>
            <a:r>
              <a:rPr lang="en-US" dirty="0" err="1"/>
              <a:t>Huệ</a:t>
            </a:r>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7</a:t>
            </a:fld>
            <a:endParaRPr lang="en-US"/>
          </a:p>
        </p:txBody>
      </p:sp>
    </p:spTree>
    <p:extLst>
      <p:ext uri="{BB962C8B-B14F-4D97-AF65-F5344CB8AC3E}">
        <p14:creationId xmlns:p14="http://schemas.microsoft.com/office/powerpoint/2010/main" val="128628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8</a:t>
            </a:fld>
            <a:endParaRPr lang="en-US"/>
          </a:p>
        </p:txBody>
      </p:sp>
    </p:spTree>
    <p:extLst>
      <p:ext uri="{BB962C8B-B14F-4D97-AF65-F5344CB8AC3E}">
        <p14:creationId xmlns:p14="http://schemas.microsoft.com/office/powerpoint/2010/main" val="46509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7354FA55-EAC1-497F-B6F4-B248A4B300D5}" type="slidenum">
              <a:rPr lang="en-US" smtClean="0"/>
              <a:t>9</a:t>
            </a:fld>
            <a:endParaRPr lang="en-US"/>
          </a:p>
        </p:txBody>
      </p:sp>
    </p:spTree>
    <p:extLst>
      <p:ext uri="{BB962C8B-B14F-4D97-AF65-F5344CB8AC3E}">
        <p14:creationId xmlns:p14="http://schemas.microsoft.com/office/powerpoint/2010/main" val="200461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ED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6">
            <a:extLst>
              <a:ext uri="{FF2B5EF4-FFF2-40B4-BE49-F238E27FC236}">
                <a16:creationId xmlns:a16="http://schemas.microsoft.com/office/drawing/2014/main" id="{D4BCE0D7-3D16-C2D1-6749-D8323D5FC5D6}"/>
              </a:ext>
            </a:extLst>
          </p:cNvPr>
          <p:cNvSpPr/>
          <p:nvPr/>
        </p:nvSpPr>
        <p:spPr>
          <a:xfrm>
            <a:off x="8608471" y="965200"/>
            <a:ext cx="7819937" cy="8356599"/>
          </a:xfrm>
          <a:custGeom>
            <a:avLst/>
            <a:gdLst/>
            <a:ahLst/>
            <a:cxnLst/>
            <a:rect l="l" t="t" r="r" b="b"/>
            <a:pathLst>
              <a:path w="3528441" h="4114800">
                <a:moveTo>
                  <a:pt x="0" y="0"/>
                </a:moveTo>
                <a:lnTo>
                  <a:pt x="3528441" y="0"/>
                </a:lnTo>
                <a:lnTo>
                  <a:pt x="352844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pic>
        <p:nvPicPr>
          <p:cNvPr id="4" name="Picture 3">
            <a:extLst>
              <a:ext uri="{FF2B5EF4-FFF2-40B4-BE49-F238E27FC236}">
                <a16:creationId xmlns:a16="http://schemas.microsoft.com/office/drawing/2014/main" id="{471220A6-D6DF-5093-7DE8-245BD1ED51DA}"/>
              </a:ext>
            </a:extLst>
          </p:cNvPr>
          <p:cNvPicPr>
            <a:picLocks noChangeAspect="1"/>
          </p:cNvPicPr>
          <p:nvPr/>
        </p:nvPicPr>
        <p:blipFill>
          <a:blip r:embed="rId5"/>
          <a:stretch>
            <a:fillRect/>
          </a:stretch>
        </p:blipFill>
        <p:spPr>
          <a:xfrm>
            <a:off x="-1524000" y="3695700"/>
            <a:ext cx="12503980" cy="3255546"/>
          </a:xfrm>
          <a:prstGeom prst="rect">
            <a:avLst/>
          </a:prstGeom>
        </p:spPr>
      </p:pic>
    </p:spTree>
    <p:extLst>
      <p:ext uri="{BB962C8B-B14F-4D97-AF65-F5344CB8AC3E}">
        <p14:creationId xmlns:p14="http://schemas.microsoft.com/office/powerpoint/2010/main" val="258662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602AD09E-672E-1A9F-A750-318E5359C35F}"/>
              </a:ext>
            </a:extLst>
          </p:cNvPr>
          <p:cNvGrpSpPr/>
          <p:nvPr/>
        </p:nvGrpSpPr>
        <p:grpSpPr>
          <a:xfrm>
            <a:off x="-3965510" y="-930095"/>
            <a:ext cx="10545386" cy="11402710"/>
            <a:chOff x="0" y="0"/>
            <a:chExt cx="2777386" cy="3003183"/>
          </a:xfrm>
        </p:grpSpPr>
        <p:sp>
          <p:nvSpPr>
            <p:cNvPr id="4" name="Freeform 7">
              <a:extLst>
                <a:ext uri="{FF2B5EF4-FFF2-40B4-BE49-F238E27FC236}">
                  <a16:creationId xmlns:a16="http://schemas.microsoft.com/office/drawing/2014/main" id="{04DFC586-BB97-0155-3F25-08181819B6FA}"/>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txBody>
            <a:bodyPr/>
            <a:lstStyle/>
            <a:p>
              <a:endParaRPr lang="vi-VN"/>
            </a:p>
          </p:txBody>
        </p:sp>
        <p:sp>
          <p:nvSpPr>
            <p:cNvPr id="5" name="TextBox 8">
              <a:extLst>
                <a:ext uri="{FF2B5EF4-FFF2-40B4-BE49-F238E27FC236}">
                  <a16:creationId xmlns:a16="http://schemas.microsoft.com/office/drawing/2014/main" id="{9668FA8D-CEDA-1497-6451-4093472FCF1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p:cNvPicPr>
            <a:picLocks noChangeAspect="1"/>
          </p:cNvPicPr>
          <p:nvPr/>
        </p:nvPicPr>
        <p:blipFill>
          <a:blip r:embed="rId3">
            <a:biLevel thresh="50000"/>
          </a:blip>
          <a:stretch>
            <a:fillRect/>
          </a:stretch>
        </p:blipFill>
        <p:spPr>
          <a:xfrm>
            <a:off x="-2264757" y="1183314"/>
            <a:ext cx="10840720" cy="1973675"/>
          </a:xfrm>
          <a:prstGeom prst="rect">
            <a:avLst/>
          </a:prstGeom>
        </p:spPr>
      </p:pic>
      <p:sp>
        <p:nvSpPr>
          <p:cNvPr id="10" name="TextBox 6"/>
          <p:cNvSpPr txBox="1"/>
          <p:nvPr/>
        </p:nvSpPr>
        <p:spPr>
          <a:xfrm>
            <a:off x="762000" y="5013462"/>
            <a:ext cx="14964293" cy="1191416"/>
          </a:xfrm>
          <a:prstGeom prst="rect">
            <a:avLst/>
          </a:prstGeom>
        </p:spPr>
        <p:txBody>
          <a:bodyPr wrap="square" lIns="0" tIns="0" rIns="0" bIns="0" rtlCol="0" anchor="t">
            <a:spAutoFit/>
          </a:bodyPr>
          <a:lstStyle/>
          <a:p>
            <a:pPr algn="ctr">
              <a:lnSpc>
                <a:spcPts val="7219"/>
              </a:lnSpc>
            </a:pPr>
            <a:r>
              <a:rPr lang="en-US" sz="16600" b="1" spc="257" dirty="0">
                <a:solidFill>
                  <a:srgbClr val="FF0000"/>
                </a:solidFill>
                <a:latin typeface="Times New Roman" panose="02020603050405020304" pitchFamily="18" charset="0"/>
                <a:cs typeface="Times New Roman" panose="02020603050405020304" pitchFamily="18" charset="0"/>
              </a:rPr>
              <a:t>“</a:t>
            </a:r>
            <a:r>
              <a:rPr lang="en-US" sz="16600" b="1" spc="257" dirty="0" err="1">
                <a:solidFill>
                  <a:srgbClr val="FF0000"/>
                </a:solidFill>
                <a:latin typeface="Times New Roman" panose="02020603050405020304" pitchFamily="18" charset="0"/>
                <a:cs typeface="Times New Roman" panose="02020603050405020304" pitchFamily="18" charset="0"/>
              </a:rPr>
              <a:t>Lời</a:t>
            </a:r>
            <a:r>
              <a:rPr lang="en-US" sz="16600" b="1" spc="257" dirty="0">
                <a:solidFill>
                  <a:srgbClr val="FF0000"/>
                </a:solidFill>
                <a:latin typeface="Times New Roman" panose="02020603050405020304" pitchFamily="18" charset="0"/>
                <a:cs typeface="Times New Roman" panose="02020603050405020304" pitchFamily="18" charset="0"/>
              </a:rPr>
              <a:t> </a:t>
            </a:r>
            <a:r>
              <a:rPr lang="en-US" sz="16600" b="1" spc="257" dirty="0" err="1">
                <a:solidFill>
                  <a:srgbClr val="FF0000"/>
                </a:solidFill>
                <a:latin typeface="Times New Roman" panose="02020603050405020304" pitchFamily="18" charset="0"/>
                <a:cs typeface="Times New Roman" panose="02020603050405020304" pitchFamily="18" charset="0"/>
              </a:rPr>
              <a:t>sông</a:t>
            </a:r>
            <a:r>
              <a:rPr lang="en-US" sz="16600" b="1" spc="257" dirty="0">
                <a:solidFill>
                  <a:srgbClr val="FF0000"/>
                </a:solidFill>
                <a:latin typeface="Times New Roman" panose="02020603050405020304" pitchFamily="18" charset="0"/>
                <a:cs typeface="Times New Roman" panose="02020603050405020304" pitchFamily="18" charset="0"/>
              </a:rPr>
              <a:t> </a:t>
            </a:r>
            <a:r>
              <a:rPr lang="en-US" sz="16600" b="1" spc="257" dirty="0" err="1">
                <a:solidFill>
                  <a:srgbClr val="FF0000"/>
                </a:solidFill>
                <a:latin typeface="Times New Roman" panose="02020603050405020304" pitchFamily="18" charset="0"/>
                <a:cs typeface="Times New Roman" panose="02020603050405020304" pitchFamily="18" charset="0"/>
              </a:rPr>
              <a:t>núi</a:t>
            </a:r>
            <a:r>
              <a:rPr lang="en-US" sz="16600" b="1" spc="257" dirty="0">
                <a:solidFill>
                  <a:srgbClr val="FF0000"/>
                </a:solidFill>
                <a:latin typeface="Times New Roman" panose="02020603050405020304" pitchFamily="18" charset="0"/>
                <a:cs typeface="Times New Roman" panose="02020603050405020304" pitchFamily="18" charset="0"/>
              </a:rPr>
              <a:t>”</a:t>
            </a:r>
          </a:p>
        </p:txBody>
      </p:sp>
      <p:sp>
        <p:nvSpPr>
          <p:cNvPr id="6" name="Freeform 6">
            <a:extLst>
              <a:ext uri="{FF2B5EF4-FFF2-40B4-BE49-F238E27FC236}">
                <a16:creationId xmlns:a16="http://schemas.microsoft.com/office/drawing/2014/main" id="{96E6E1C8-C5B7-62A7-F692-739B4FA761B6}"/>
              </a:ext>
            </a:extLst>
          </p:cNvPr>
          <p:cNvSpPr/>
          <p:nvPr/>
        </p:nvSpPr>
        <p:spPr>
          <a:xfrm rot="-1576553">
            <a:off x="17083138" y="7640595"/>
            <a:ext cx="2602611" cy="4114800"/>
          </a:xfrm>
          <a:custGeom>
            <a:avLst/>
            <a:gdLst/>
            <a:ahLst/>
            <a:cxnLst/>
            <a:rect l="l" t="t" r="r" b="b"/>
            <a:pathLst>
              <a:path w="2602611" h="4114800">
                <a:moveTo>
                  <a:pt x="0" y="0"/>
                </a:moveTo>
                <a:lnTo>
                  <a:pt x="2602612" y="0"/>
                </a:lnTo>
                <a:lnTo>
                  <a:pt x="2602612" y="4114800"/>
                </a:lnTo>
                <a:lnTo>
                  <a:pt x="0" y="4114800"/>
                </a:lnTo>
                <a:lnTo>
                  <a:pt x="0" y="0"/>
                </a:lnTo>
                <a:close/>
              </a:path>
            </a:pathLst>
          </a:custGeom>
          <a:blipFill>
            <a:blip r:embed="rId4"/>
            <a:stretch>
              <a:fillRect/>
            </a:stretch>
          </a:blipFill>
        </p:spPr>
        <p:txBody>
          <a:bodyPr/>
          <a:lstStyle/>
          <a:p>
            <a:endParaRPr lang="vi-VN"/>
          </a:p>
        </p:txBody>
      </p:sp>
      <p:sp>
        <p:nvSpPr>
          <p:cNvPr id="8" name="Freeform 7">
            <a:extLst>
              <a:ext uri="{FF2B5EF4-FFF2-40B4-BE49-F238E27FC236}">
                <a16:creationId xmlns:a16="http://schemas.microsoft.com/office/drawing/2014/main" id="{97BCADE3-7B82-C2FE-0811-077CE8E8F7E7}"/>
              </a:ext>
            </a:extLst>
          </p:cNvPr>
          <p:cNvSpPr/>
          <p:nvPr/>
        </p:nvSpPr>
        <p:spPr>
          <a:xfrm rot="3248455">
            <a:off x="903616" y="8478686"/>
            <a:ext cx="1732601" cy="2739290"/>
          </a:xfrm>
          <a:custGeom>
            <a:avLst/>
            <a:gdLst/>
            <a:ahLst/>
            <a:cxnLst/>
            <a:rect l="l" t="t" r="r" b="b"/>
            <a:pathLst>
              <a:path w="1732601" h="2739290">
                <a:moveTo>
                  <a:pt x="0" y="0"/>
                </a:moveTo>
                <a:lnTo>
                  <a:pt x="1732600" y="0"/>
                </a:lnTo>
                <a:lnTo>
                  <a:pt x="1732600" y="2739290"/>
                </a:lnTo>
                <a:lnTo>
                  <a:pt x="0" y="2739290"/>
                </a:lnTo>
                <a:lnTo>
                  <a:pt x="0" y="0"/>
                </a:lnTo>
                <a:close/>
              </a:path>
            </a:pathLst>
          </a:custGeom>
          <a:blipFill>
            <a:blip r:embed="rId4"/>
            <a:stretch>
              <a:fillRect/>
            </a:stretch>
          </a:blipFill>
        </p:spPr>
        <p:txBody>
          <a:bodyPr/>
          <a:lstStyle/>
          <a:p>
            <a:endParaRPr lang="vi-VN"/>
          </a:p>
        </p:txBody>
      </p:sp>
    </p:spTree>
    <p:extLst>
      <p:ext uri="{BB962C8B-B14F-4D97-AF65-F5344CB8AC3E}">
        <p14:creationId xmlns:p14="http://schemas.microsoft.com/office/powerpoint/2010/main" val="16261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862586A4-B0F2-DB7F-7894-2869B5A4C5F4}"/>
              </a:ext>
            </a:extLst>
          </p:cNvPr>
          <p:cNvGrpSpPr>
            <a:grpSpLocks/>
          </p:cNvGrpSpPr>
          <p:nvPr/>
        </p:nvGrpSpPr>
        <p:grpSpPr>
          <a:xfrm>
            <a:off x="12482008" y="1701176"/>
            <a:ext cx="5051683" cy="3823323"/>
            <a:chOff x="0" y="0"/>
            <a:chExt cx="1330484" cy="1901821"/>
          </a:xfrm>
        </p:grpSpPr>
        <p:sp>
          <p:nvSpPr>
            <p:cNvPr id="24" name="Freeform 11">
              <a:extLst>
                <a:ext uri="{FF2B5EF4-FFF2-40B4-BE49-F238E27FC236}">
                  <a16:creationId xmlns:a16="http://schemas.microsoft.com/office/drawing/2014/main" id="{402A79CC-E27D-D6F0-1601-1EA769EE19AE}"/>
                </a:ext>
              </a:extLst>
            </p:cNvPr>
            <p:cNvSpPr>
              <a:spLocks/>
            </p:cNvSpPr>
            <p:nvPr/>
          </p:nvSpPr>
          <p:spPr>
            <a:xfrm>
              <a:off x="0" y="0"/>
              <a:ext cx="1330484" cy="1901821"/>
            </a:xfrm>
            <a:custGeom>
              <a:avLst/>
              <a:gdLst/>
              <a:ahLst/>
              <a:cxnLst/>
              <a:rect l="l" t="t" r="r" b="b"/>
              <a:pathLst>
                <a:path w="1330484" h="1901821">
                  <a:moveTo>
                    <a:pt x="42911" y="0"/>
                  </a:moveTo>
                  <a:lnTo>
                    <a:pt x="1287573" y="0"/>
                  </a:lnTo>
                  <a:cubicBezTo>
                    <a:pt x="1298954" y="0"/>
                    <a:pt x="1309869" y="4521"/>
                    <a:pt x="1317916" y="12568"/>
                  </a:cubicBezTo>
                  <a:cubicBezTo>
                    <a:pt x="1325964" y="20616"/>
                    <a:pt x="1330484" y="31530"/>
                    <a:pt x="1330484" y="42911"/>
                  </a:cubicBezTo>
                  <a:lnTo>
                    <a:pt x="1330484" y="1858910"/>
                  </a:lnTo>
                  <a:cubicBezTo>
                    <a:pt x="1330484" y="1870291"/>
                    <a:pt x="1325964" y="1881206"/>
                    <a:pt x="1317916" y="1889253"/>
                  </a:cubicBezTo>
                  <a:cubicBezTo>
                    <a:pt x="1309869" y="1897300"/>
                    <a:pt x="1298954" y="1901821"/>
                    <a:pt x="1287573" y="1901821"/>
                  </a:cubicBezTo>
                  <a:lnTo>
                    <a:pt x="42911" y="1901821"/>
                  </a:lnTo>
                  <a:cubicBezTo>
                    <a:pt x="31530" y="1901821"/>
                    <a:pt x="20616" y="1897300"/>
                    <a:pt x="12568" y="1889253"/>
                  </a:cubicBezTo>
                  <a:cubicBezTo>
                    <a:pt x="4521" y="1881206"/>
                    <a:pt x="0" y="1870291"/>
                    <a:pt x="0" y="1858910"/>
                  </a:cubicBezTo>
                  <a:lnTo>
                    <a:pt x="0" y="42911"/>
                  </a:lnTo>
                  <a:cubicBezTo>
                    <a:pt x="0" y="31530"/>
                    <a:pt x="4521" y="20616"/>
                    <a:pt x="12568" y="12568"/>
                  </a:cubicBezTo>
                  <a:cubicBezTo>
                    <a:pt x="20616" y="4521"/>
                    <a:pt x="31530" y="0"/>
                    <a:pt x="42911" y="0"/>
                  </a:cubicBezTo>
                  <a:close/>
                </a:path>
              </a:pathLst>
            </a:custGeom>
            <a:solidFill>
              <a:srgbClr val="F7EDE3"/>
            </a:solidFill>
            <a:ln w="38100">
              <a:solidFill>
                <a:srgbClr val="5B544C"/>
              </a:solidFill>
            </a:ln>
          </p:spPr>
          <p:txBody>
            <a:bodyPr/>
            <a:lstStyle/>
            <a:p>
              <a:endParaRPr lang="vi-VN"/>
            </a:p>
          </p:txBody>
        </p:sp>
        <p:sp>
          <p:nvSpPr>
            <p:cNvPr id="25" name="TextBox 12">
              <a:extLst>
                <a:ext uri="{FF2B5EF4-FFF2-40B4-BE49-F238E27FC236}">
                  <a16:creationId xmlns:a16="http://schemas.microsoft.com/office/drawing/2014/main" id="{EE5E80AB-C5C2-A4E7-92D7-F564E31320DB}"/>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 name="Group 3">
            <a:extLst>
              <a:ext uri="{FF2B5EF4-FFF2-40B4-BE49-F238E27FC236}">
                <a16:creationId xmlns:a16="http://schemas.microsoft.com/office/drawing/2014/main" id="{5AB5F320-AC42-4E05-B6A1-26E87E4F3A62}"/>
              </a:ext>
            </a:extLst>
          </p:cNvPr>
          <p:cNvGrpSpPr>
            <a:grpSpLocks/>
          </p:cNvGrpSpPr>
          <p:nvPr/>
        </p:nvGrpSpPr>
        <p:grpSpPr>
          <a:xfrm>
            <a:off x="-3965510" y="-930095"/>
            <a:ext cx="10270995" cy="11402710"/>
            <a:chOff x="0" y="0"/>
            <a:chExt cx="2705118" cy="3003183"/>
          </a:xfrm>
        </p:grpSpPr>
        <p:sp>
          <p:nvSpPr>
            <p:cNvPr id="3" name="Freeform 4">
              <a:extLst>
                <a:ext uri="{FF2B5EF4-FFF2-40B4-BE49-F238E27FC236}">
                  <a16:creationId xmlns:a16="http://schemas.microsoft.com/office/drawing/2014/main" id="{09B9BDFF-20C4-E11F-79EA-E675D4EEC1A4}"/>
                </a:ext>
              </a:extLst>
            </p:cNvPr>
            <p:cNvSpPr>
              <a:spLocks/>
            </p:cNvSpPr>
            <p:nvPr/>
          </p:nvSpPr>
          <p:spPr>
            <a:xfrm>
              <a:off x="0" y="0"/>
              <a:ext cx="2705118" cy="3003183"/>
            </a:xfrm>
            <a:custGeom>
              <a:avLst/>
              <a:gdLst/>
              <a:ahLst/>
              <a:cxnLst/>
              <a:rect l="l" t="t" r="r" b="b"/>
              <a:pathLst>
                <a:path w="2705118" h="3003183">
                  <a:moveTo>
                    <a:pt x="33919" y="0"/>
                  </a:moveTo>
                  <a:lnTo>
                    <a:pt x="2671199" y="0"/>
                  </a:lnTo>
                  <a:cubicBezTo>
                    <a:pt x="2680195" y="0"/>
                    <a:pt x="2688822" y="3574"/>
                    <a:pt x="2695183" y="9935"/>
                  </a:cubicBezTo>
                  <a:cubicBezTo>
                    <a:pt x="2701544" y="16296"/>
                    <a:pt x="2705118" y="24923"/>
                    <a:pt x="2705118" y="33919"/>
                  </a:cubicBezTo>
                  <a:lnTo>
                    <a:pt x="2705118" y="2969263"/>
                  </a:lnTo>
                  <a:cubicBezTo>
                    <a:pt x="2705118" y="2987996"/>
                    <a:pt x="2689932" y="3003183"/>
                    <a:pt x="2671199" y="3003183"/>
                  </a:cubicBezTo>
                  <a:lnTo>
                    <a:pt x="33919" y="3003183"/>
                  </a:lnTo>
                  <a:cubicBezTo>
                    <a:pt x="24923" y="3003183"/>
                    <a:pt x="16296" y="2999609"/>
                    <a:pt x="9935" y="2993248"/>
                  </a:cubicBezTo>
                  <a:cubicBezTo>
                    <a:pt x="3574" y="2986887"/>
                    <a:pt x="0" y="2978259"/>
                    <a:pt x="0" y="2969263"/>
                  </a:cubicBezTo>
                  <a:lnTo>
                    <a:pt x="0" y="33919"/>
                  </a:lnTo>
                  <a:cubicBezTo>
                    <a:pt x="0" y="24923"/>
                    <a:pt x="3574" y="16296"/>
                    <a:pt x="9935" y="9935"/>
                  </a:cubicBezTo>
                  <a:cubicBezTo>
                    <a:pt x="16296" y="3574"/>
                    <a:pt x="24923" y="0"/>
                    <a:pt x="33919" y="0"/>
                  </a:cubicBezTo>
                  <a:close/>
                </a:path>
              </a:pathLst>
            </a:custGeom>
            <a:solidFill>
              <a:srgbClr val="D4C3B2"/>
            </a:solidFill>
          </p:spPr>
          <p:txBody>
            <a:bodyPr/>
            <a:lstStyle/>
            <a:p>
              <a:endParaRPr lang="vi-VN"/>
            </a:p>
          </p:txBody>
        </p:sp>
        <p:sp>
          <p:nvSpPr>
            <p:cNvPr id="4" name="TextBox 5">
              <a:extLst>
                <a:ext uri="{FF2B5EF4-FFF2-40B4-BE49-F238E27FC236}">
                  <a16:creationId xmlns:a16="http://schemas.microsoft.com/office/drawing/2014/main" id="{5A0E65C8-2962-9127-42C7-C977BC6E5F39}"/>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7">
            <a:extLst>
              <a:ext uri="{FF2B5EF4-FFF2-40B4-BE49-F238E27FC236}">
                <a16:creationId xmlns:a16="http://schemas.microsoft.com/office/drawing/2014/main" id="{7017D7B1-A3B8-22A4-4BB9-53629D2588D6}"/>
              </a:ext>
            </a:extLst>
          </p:cNvPr>
          <p:cNvGrpSpPr>
            <a:grpSpLocks/>
          </p:cNvGrpSpPr>
          <p:nvPr/>
        </p:nvGrpSpPr>
        <p:grpSpPr>
          <a:xfrm>
            <a:off x="6867905" y="1701177"/>
            <a:ext cx="5051683" cy="3823323"/>
            <a:chOff x="0" y="0"/>
            <a:chExt cx="1330484" cy="1901821"/>
          </a:xfrm>
        </p:grpSpPr>
        <p:sp>
          <p:nvSpPr>
            <p:cNvPr id="6" name="Freeform 8">
              <a:extLst>
                <a:ext uri="{FF2B5EF4-FFF2-40B4-BE49-F238E27FC236}">
                  <a16:creationId xmlns:a16="http://schemas.microsoft.com/office/drawing/2014/main" id="{1B1DFC32-B211-BB9C-D636-F59BC254167A}"/>
                </a:ext>
              </a:extLst>
            </p:cNvPr>
            <p:cNvSpPr>
              <a:spLocks/>
            </p:cNvSpPr>
            <p:nvPr/>
          </p:nvSpPr>
          <p:spPr>
            <a:xfrm>
              <a:off x="0" y="0"/>
              <a:ext cx="1330484" cy="1901821"/>
            </a:xfrm>
            <a:custGeom>
              <a:avLst/>
              <a:gdLst/>
              <a:ahLst/>
              <a:cxnLst/>
              <a:rect l="l" t="t" r="r" b="b"/>
              <a:pathLst>
                <a:path w="1330484" h="1901821">
                  <a:moveTo>
                    <a:pt x="42911" y="0"/>
                  </a:moveTo>
                  <a:lnTo>
                    <a:pt x="1287573" y="0"/>
                  </a:lnTo>
                  <a:cubicBezTo>
                    <a:pt x="1298954" y="0"/>
                    <a:pt x="1309869" y="4521"/>
                    <a:pt x="1317916" y="12568"/>
                  </a:cubicBezTo>
                  <a:cubicBezTo>
                    <a:pt x="1325964" y="20616"/>
                    <a:pt x="1330484" y="31530"/>
                    <a:pt x="1330484" y="42911"/>
                  </a:cubicBezTo>
                  <a:lnTo>
                    <a:pt x="1330484" y="1858910"/>
                  </a:lnTo>
                  <a:cubicBezTo>
                    <a:pt x="1330484" y="1870291"/>
                    <a:pt x="1325964" y="1881206"/>
                    <a:pt x="1317916" y="1889253"/>
                  </a:cubicBezTo>
                  <a:cubicBezTo>
                    <a:pt x="1309869" y="1897300"/>
                    <a:pt x="1298954" y="1901821"/>
                    <a:pt x="1287573" y="1901821"/>
                  </a:cubicBezTo>
                  <a:lnTo>
                    <a:pt x="42911" y="1901821"/>
                  </a:lnTo>
                  <a:cubicBezTo>
                    <a:pt x="31530" y="1901821"/>
                    <a:pt x="20616" y="1897300"/>
                    <a:pt x="12568" y="1889253"/>
                  </a:cubicBezTo>
                  <a:cubicBezTo>
                    <a:pt x="4521" y="1881206"/>
                    <a:pt x="0" y="1870291"/>
                    <a:pt x="0" y="1858910"/>
                  </a:cubicBezTo>
                  <a:lnTo>
                    <a:pt x="0" y="42911"/>
                  </a:lnTo>
                  <a:cubicBezTo>
                    <a:pt x="0" y="31530"/>
                    <a:pt x="4521" y="20616"/>
                    <a:pt x="12568" y="12568"/>
                  </a:cubicBezTo>
                  <a:cubicBezTo>
                    <a:pt x="20616" y="4521"/>
                    <a:pt x="31530" y="0"/>
                    <a:pt x="42911" y="0"/>
                  </a:cubicBezTo>
                  <a:close/>
                </a:path>
              </a:pathLst>
            </a:custGeom>
            <a:solidFill>
              <a:srgbClr val="F7EDE3"/>
            </a:solidFill>
            <a:ln w="38100">
              <a:solidFill>
                <a:srgbClr val="5B544C"/>
              </a:solidFill>
            </a:ln>
          </p:spPr>
          <p:txBody>
            <a:bodyPr/>
            <a:lstStyle/>
            <a:p>
              <a:endParaRPr lang="vi-VN"/>
            </a:p>
          </p:txBody>
        </p:sp>
        <p:sp>
          <p:nvSpPr>
            <p:cNvPr id="8" name="TextBox 9">
              <a:extLst>
                <a:ext uri="{FF2B5EF4-FFF2-40B4-BE49-F238E27FC236}">
                  <a16:creationId xmlns:a16="http://schemas.microsoft.com/office/drawing/2014/main" id="{385E2A57-AF83-FD7E-27E7-6758F7DFEB29}"/>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10">
            <a:extLst>
              <a:ext uri="{FF2B5EF4-FFF2-40B4-BE49-F238E27FC236}">
                <a16:creationId xmlns:a16="http://schemas.microsoft.com/office/drawing/2014/main" id="{5DE18021-FE1C-2761-0875-7181E3286E38}"/>
              </a:ext>
            </a:extLst>
          </p:cNvPr>
          <p:cNvGrpSpPr>
            <a:grpSpLocks/>
          </p:cNvGrpSpPr>
          <p:nvPr/>
        </p:nvGrpSpPr>
        <p:grpSpPr>
          <a:xfrm>
            <a:off x="9635264" y="5999631"/>
            <a:ext cx="5051683" cy="3823323"/>
            <a:chOff x="0" y="0"/>
            <a:chExt cx="1330484" cy="1901821"/>
          </a:xfrm>
        </p:grpSpPr>
        <p:sp>
          <p:nvSpPr>
            <p:cNvPr id="10" name="Freeform 11">
              <a:extLst>
                <a:ext uri="{FF2B5EF4-FFF2-40B4-BE49-F238E27FC236}">
                  <a16:creationId xmlns:a16="http://schemas.microsoft.com/office/drawing/2014/main" id="{AECF5D95-19A4-5680-8CEF-2D77D826A5BF}"/>
                </a:ext>
              </a:extLst>
            </p:cNvPr>
            <p:cNvSpPr>
              <a:spLocks/>
            </p:cNvSpPr>
            <p:nvPr/>
          </p:nvSpPr>
          <p:spPr>
            <a:xfrm>
              <a:off x="0" y="0"/>
              <a:ext cx="1330484" cy="1901821"/>
            </a:xfrm>
            <a:custGeom>
              <a:avLst/>
              <a:gdLst/>
              <a:ahLst/>
              <a:cxnLst/>
              <a:rect l="l" t="t" r="r" b="b"/>
              <a:pathLst>
                <a:path w="1330484" h="1901821">
                  <a:moveTo>
                    <a:pt x="42911" y="0"/>
                  </a:moveTo>
                  <a:lnTo>
                    <a:pt x="1287573" y="0"/>
                  </a:lnTo>
                  <a:cubicBezTo>
                    <a:pt x="1298954" y="0"/>
                    <a:pt x="1309869" y="4521"/>
                    <a:pt x="1317916" y="12568"/>
                  </a:cubicBezTo>
                  <a:cubicBezTo>
                    <a:pt x="1325964" y="20616"/>
                    <a:pt x="1330484" y="31530"/>
                    <a:pt x="1330484" y="42911"/>
                  </a:cubicBezTo>
                  <a:lnTo>
                    <a:pt x="1330484" y="1858910"/>
                  </a:lnTo>
                  <a:cubicBezTo>
                    <a:pt x="1330484" y="1870291"/>
                    <a:pt x="1325964" y="1881206"/>
                    <a:pt x="1317916" y="1889253"/>
                  </a:cubicBezTo>
                  <a:cubicBezTo>
                    <a:pt x="1309869" y="1897300"/>
                    <a:pt x="1298954" y="1901821"/>
                    <a:pt x="1287573" y="1901821"/>
                  </a:cubicBezTo>
                  <a:lnTo>
                    <a:pt x="42911" y="1901821"/>
                  </a:lnTo>
                  <a:cubicBezTo>
                    <a:pt x="31530" y="1901821"/>
                    <a:pt x="20616" y="1897300"/>
                    <a:pt x="12568" y="1889253"/>
                  </a:cubicBezTo>
                  <a:cubicBezTo>
                    <a:pt x="4521" y="1881206"/>
                    <a:pt x="0" y="1870291"/>
                    <a:pt x="0" y="1858910"/>
                  </a:cubicBezTo>
                  <a:lnTo>
                    <a:pt x="0" y="42911"/>
                  </a:lnTo>
                  <a:cubicBezTo>
                    <a:pt x="0" y="31530"/>
                    <a:pt x="4521" y="20616"/>
                    <a:pt x="12568" y="12568"/>
                  </a:cubicBezTo>
                  <a:cubicBezTo>
                    <a:pt x="20616" y="4521"/>
                    <a:pt x="31530" y="0"/>
                    <a:pt x="42911" y="0"/>
                  </a:cubicBezTo>
                  <a:close/>
                </a:path>
              </a:pathLst>
            </a:custGeom>
            <a:solidFill>
              <a:srgbClr val="F7EDE3"/>
            </a:solidFill>
            <a:ln w="38100">
              <a:solidFill>
                <a:srgbClr val="5B544C"/>
              </a:solidFill>
            </a:ln>
          </p:spPr>
          <p:txBody>
            <a:bodyPr/>
            <a:lstStyle/>
            <a:p>
              <a:endParaRPr lang="vi-VN"/>
            </a:p>
          </p:txBody>
        </p:sp>
        <p:sp>
          <p:nvSpPr>
            <p:cNvPr id="12" name="TextBox 12">
              <a:extLst>
                <a:ext uri="{FF2B5EF4-FFF2-40B4-BE49-F238E27FC236}">
                  <a16:creationId xmlns:a16="http://schemas.microsoft.com/office/drawing/2014/main" id="{AEA999E8-2888-7A1E-28CE-46F610B5C2BC}"/>
                </a:ext>
              </a:extLst>
            </p:cNvPr>
            <p:cNvSpPr txBox="1">
              <a:spLocks/>
            </p:cNvSpPr>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Freeform 13">
            <a:extLst>
              <a:ext uri="{FF2B5EF4-FFF2-40B4-BE49-F238E27FC236}">
                <a16:creationId xmlns:a16="http://schemas.microsoft.com/office/drawing/2014/main" id="{BDD50B5A-BDA3-2F58-1E73-660A3FAD8CAE}"/>
              </a:ext>
            </a:extLst>
          </p:cNvPr>
          <p:cNvSpPr>
            <a:spLocks/>
          </p:cNvSpPr>
          <p:nvPr/>
        </p:nvSpPr>
        <p:spPr>
          <a:xfrm rot="2764567">
            <a:off x="119037" y="258622"/>
            <a:ext cx="1299706" cy="2560996"/>
          </a:xfrm>
          <a:custGeom>
            <a:avLst/>
            <a:gdLst/>
            <a:ahLst/>
            <a:cxnLst/>
            <a:rect l="l" t="t" r="r" b="b"/>
            <a:pathLst>
              <a:path w="1299706" h="2560996">
                <a:moveTo>
                  <a:pt x="0" y="0"/>
                </a:moveTo>
                <a:lnTo>
                  <a:pt x="1299706" y="0"/>
                </a:lnTo>
                <a:lnTo>
                  <a:pt x="1299706" y="2560997"/>
                </a:lnTo>
                <a:lnTo>
                  <a:pt x="0" y="2560997"/>
                </a:lnTo>
                <a:lnTo>
                  <a:pt x="0" y="0"/>
                </a:lnTo>
                <a:close/>
              </a:path>
            </a:pathLst>
          </a:custGeom>
          <a:blipFill>
            <a:blip r:embed="rId3"/>
            <a:stretch>
              <a:fillRect/>
            </a:stretch>
          </a:blipFill>
        </p:spPr>
        <p:txBody>
          <a:bodyPr/>
          <a:lstStyle/>
          <a:p>
            <a:endParaRPr lang="vi-VN"/>
          </a:p>
        </p:txBody>
      </p:sp>
      <p:sp>
        <p:nvSpPr>
          <p:cNvPr id="15" name="Freeform 21">
            <a:extLst>
              <a:ext uri="{FF2B5EF4-FFF2-40B4-BE49-F238E27FC236}">
                <a16:creationId xmlns:a16="http://schemas.microsoft.com/office/drawing/2014/main" id="{1732BA05-5480-371C-9AD7-B246D6E754C9}"/>
              </a:ext>
            </a:extLst>
          </p:cNvPr>
          <p:cNvSpPr>
            <a:spLocks/>
          </p:cNvSpPr>
          <p:nvPr/>
        </p:nvSpPr>
        <p:spPr>
          <a:xfrm rot="-494882" flipH="1">
            <a:off x="17448344" y="6874670"/>
            <a:ext cx="1679311" cy="3308988"/>
          </a:xfrm>
          <a:custGeom>
            <a:avLst/>
            <a:gdLst/>
            <a:ahLst/>
            <a:cxnLst/>
            <a:rect l="l" t="t" r="r" b="b"/>
            <a:pathLst>
              <a:path w="1679311" h="3308988">
                <a:moveTo>
                  <a:pt x="1679312" y="0"/>
                </a:moveTo>
                <a:lnTo>
                  <a:pt x="0" y="0"/>
                </a:lnTo>
                <a:lnTo>
                  <a:pt x="0" y="3308988"/>
                </a:lnTo>
                <a:lnTo>
                  <a:pt x="1679312" y="3308988"/>
                </a:lnTo>
                <a:lnTo>
                  <a:pt x="1679312" y="0"/>
                </a:lnTo>
                <a:close/>
              </a:path>
            </a:pathLst>
          </a:custGeom>
          <a:blipFill>
            <a:blip r:embed="rId3"/>
            <a:stretch>
              <a:fillRect/>
            </a:stretch>
          </a:blipFill>
        </p:spPr>
        <p:txBody>
          <a:bodyPr/>
          <a:lstStyle/>
          <a:p>
            <a:endParaRPr lang="vi-VN"/>
          </a:p>
        </p:txBody>
      </p:sp>
      <p:sp>
        <p:nvSpPr>
          <p:cNvPr id="16" name="Freeform 22">
            <a:extLst>
              <a:ext uri="{FF2B5EF4-FFF2-40B4-BE49-F238E27FC236}">
                <a16:creationId xmlns:a16="http://schemas.microsoft.com/office/drawing/2014/main" id="{FC664418-1DF1-3CE4-620C-DBDC44D1EB37}"/>
              </a:ext>
            </a:extLst>
          </p:cNvPr>
          <p:cNvSpPr>
            <a:spLocks/>
          </p:cNvSpPr>
          <p:nvPr/>
        </p:nvSpPr>
        <p:spPr>
          <a:xfrm rot="-3366230">
            <a:off x="16991255" y="8896174"/>
            <a:ext cx="1252117" cy="2467226"/>
          </a:xfrm>
          <a:custGeom>
            <a:avLst/>
            <a:gdLst/>
            <a:ahLst/>
            <a:cxnLst/>
            <a:rect l="l" t="t" r="r" b="b"/>
            <a:pathLst>
              <a:path w="1252117" h="2467226">
                <a:moveTo>
                  <a:pt x="0" y="0"/>
                </a:moveTo>
                <a:lnTo>
                  <a:pt x="1252117" y="0"/>
                </a:lnTo>
                <a:lnTo>
                  <a:pt x="1252117" y="2467226"/>
                </a:lnTo>
                <a:lnTo>
                  <a:pt x="0" y="2467226"/>
                </a:lnTo>
                <a:lnTo>
                  <a:pt x="0" y="0"/>
                </a:lnTo>
                <a:close/>
              </a:path>
            </a:pathLst>
          </a:custGeom>
          <a:blipFill>
            <a:blip r:embed="rId3"/>
            <a:stretch>
              <a:fillRect/>
            </a:stretch>
          </a:blipFill>
        </p:spPr>
        <p:txBody>
          <a:bodyPr/>
          <a:lstStyle/>
          <a:p>
            <a:endParaRPr lang="vi-VN"/>
          </a:p>
        </p:txBody>
      </p:sp>
      <p:pic>
        <p:nvPicPr>
          <p:cNvPr id="11" name="Picture 10"/>
          <p:cNvPicPr>
            <a:picLocks noChangeAspect="1"/>
          </p:cNvPicPr>
          <p:nvPr/>
        </p:nvPicPr>
        <p:blipFill>
          <a:blip r:embed="rId4">
            <a:biLevel thresh="50000"/>
          </a:blip>
          <a:stretch>
            <a:fillRect/>
          </a:stretch>
        </p:blipFill>
        <p:spPr>
          <a:xfrm>
            <a:off x="-2133600" y="2041913"/>
            <a:ext cx="10808244" cy="1966422"/>
          </a:xfrm>
          <a:prstGeom prst="rect">
            <a:avLst/>
          </a:prstGeom>
        </p:spPr>
      </p:pic>
      <p:sp>
        <p:nvSpPr>
          <p:cNvPr id="14" name="TextBox 6"/>
          <p:cNvSpPr txBox="1"/>
          <p:nvPr/>
        </p:nvSpPr>
        <p:spPr>
          <a:xfrm>
            <a:off x="7164880" y="2574774"/>
            <a:ext cx="4444201" cy="1938992"/>
          </a:xfrm>
          <a:prstGeom prst="rect">
            <a:avLst/>
          </a:prstGeom>
        </p:spPr>
        <p:txBody>
          <a:bodyPr wrap="square" lIns="0" tIns="0" rIns="0" bIns="0" rtlCol="0" anchor="t">
            <a:spAutoFit/>
          </a:bodyPr>
          <a:lstStyle/>
          <a:p>
            <a:pPr algn="just"/>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Hịch</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tướng</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sĩ</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p>
          <a:p>
            <a:pPr marL="685800" indent="-685800" algn="just">
              <a:buFont typeface="Wingdings" panose="05000000000000000000" pitchFamily="2" charset="2"/>
              <a:buChar char="à"/>
            </a:pP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Văn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bản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nghị</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luận</a:t>
            </a:r>
            <a:endParaRPr lang="en-US" sz="4200" spc="257"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9" name="TextBox 6"/>
          <p:cNvSpPr txBox="1"/>
          <p:nvPr/>
        </p:nvSpPr>
        <p:spPr>
          <a:xfrm>
            <a:off x="12649200" y="2064246"/>
            <a:ext cx="4789840" cy="3231654"/>
          </a:xfrm>
          <a:prstGeom prst="rect">
            <a:avLst/>
          </a:prstGeom>
        </p:spPr>
        <p:txBody>
          <a:bodyPr wrap="square" lIns="0" tIns="0" rIns="0" bIns="0" rtlCol="0" anchor="t">
            <a:spAutoFit/>
          </a:bodyPr>
          <a:lstStyle/>
          <a:p>
            <a:pPr algn="just"/>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Tinh</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thần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nước</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ta”</a:t>
            </a:r>
          </a:p>
          <a:p>
            <a:pPr marL="685800" indent="-685800" algn="just">
              <a:buFont typeface="Wingdings" panose="05000000000000000000" pitchFamily="2" charset="2"/>
              <a:buChar char="à"/>
            </a:pP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Văn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bản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nghị</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luận</a:t>
            </a:r>
            <a:endParaRPr lang="en-US" sz="4200" spc="257"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1" name="TextBox 6"/>
          <p:cNvSpPr txBox="1"/>
          <p:nvPr/>
        </p:nvSpPr>
        <p:spPr>
          <a:xfrm>
            <a:off x="9939004" y="6398096"/>
            <a:ext cx="4444201" cy="3231654"/>
          </a:xfrm>
          <a:prstGeom prst="rect">
            <a:avLst/>
          </a:prstGeom>
        </p:spPr>
        <p:txBody>
          <a:bodyPr wrap="square" lIns="0" tIns="0" rIns="0" bIns="0" rtlCol="0" anchor="t">
            <a:spAutoFit/>
          </a:bodyPr>
          <a:lstStyle/>
          <a:p>
            <a:pPr algn="just"/>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“Nam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quốc</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sơn</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b="1" i="1" spc="257" dirty="0" err="1">
                <a:latin typeface="Times New Roman" panose="02020603050405020304" pitchFamily="18" charset="0"/>
                <a:cs typeface="Times New Roman" panose="02020603050405020304" pitchFamily="18" charset="0"/>
                <a:sym typeface="Wingdings" panose="05000000000000000000" pitchFamily="2" charset="2"/>
              </a:rPr>
              <a:t>hà</a:t>
            </a:r>
            <a:r>
              <a:rPr lang="en-US" sz="4200" b="1" i="1" spc="257" dirty="0">
                <a:latin typeface="Times New Roman" panose="02020603050405020304" pitchFamily="18" charset="0"/>
                <a:cs typeface="Times New Roman" panose="02020603050405020304" pitchFamily="18" charset="0"/>
                <a:sym typeface="Wingdings" panose="05000000000000000000" pitchFamily="2" charset="2"/>
              </a:rPr>
              <a:t>”</a:t>
            </a:r>
          </a:p>
          <a:p>
            <a:pPr algn="just"/>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Thơ</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Thất</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ngôn</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tứ</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tuyệt</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Đường</a:t>
            </a:r>
            <a:r>
              <a:rPr lang="en-US" sz="4200" spc="257" dirty="0">
                <a:latin typeface="Times New Roman" panose="02020603050405020304" pitchFamily="18" charset="0"/>
                <a:cs typeface="Times New Roman" panose="02020603050405020304" pitchFamily="18" charset="0"/>
                <a:sym typeface="Wingdings" panose="05000000000000000000" pitchFamily="2" charset="2"/>
              </a:rPr>
              <a:t> </a:t>
            </a:r>
            <a:r>
              <a:rPr lang="en-US" sz="4200" spc="257" dirty="0" err="1">
                <a:latin typeface="Times New Roman" panose="02020603050405020304" pitchFamily="18" charset="0"/>
                <a:cs typeface="Times New Roman" panose="02020603050405020304" pitchFamily="18" charset="0"/>
                <a:sym typeface="Wingdings" panose="05000000000000000000" pitchFamily="2" charset="2"/>
              </a:rPr>
              <a:t>luật</a:t>
            </a:r>
            <a:endParaRPr lang="en-US" sz="4200" spc="25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1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91FC023-F3E0-C264-0A78-88084F7B5A57}"/>
              </a:ext>
            </a:extLst>
          </p:cNvPr>
          <p:cNvSpPr/>
          <p:nvPr/>
        </p:nvSpPr>
        <p:spPr>
          <a:xfrm>
            <a:off x="990600" y="540978"/>
            <a:ext cx="3657600" cy="4602522"/>
          </a:xfrm>
          <a:custGeom>
            <a:avLst/>
            <a:gdLst/>
            <a:ahLst/>
            <a:cxnLst/>
            <a:rect l="l" t="t" r="r" b="b"/>
            <a:pathLst>
              <a:path w="2751772" h="4114800">
                <a:moveTo>
                  <a:pt x="0" y="0"/>
                </a:moveTo>
                <a:lnTo>
                  <a:pt x="2751772" y="0"/>
                </a:lnTo>
                <a:lnTo>
                  <a:pt x="275177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7" name="Freeform 7">
            <a:extLst>
              <a:ext uri="{FF2B5EF4-FFF2-40B4-BE49-F238E27FC236}">
                <a16:creationId xmlns:a16="http://schemas.microsoft.com/office/drawing/2014/main" id="{7D85985A-69E2-ACD1-25A7-9461C9A383E7}"/>
              </a:ext>
            </a:extLst>
          </p:cNvPr>
          <p:cNvSpPr/>
          <p:nvPr/>
        </p:nvSpPr>
        <p:spPr>
          <a:xfrm>
            <a:off x="14538388" y="6172200"/>
            <a:ext cx="3749612" cy="4114800"/>
          </a:xfrm>
          <a:custGeom>
            <a:avLst/>
            <a:gdLst/>
            <a:ahLst/>
            <a:cxnLst/>
            <a:rect l="l" t="t" r="r" b="b"/>
            <a:pathLst>
              <a:path w="3749612" h="4114800">
                <a:moveTo>
                  <a:pt x="0" y="0"/>
                </a:moveTo>
                <a:lnTo>
                  <a:pt x="3749612" y="0"/>
                </a:lnTo>
                <a:lnTo>
                  <a:pt x="3749612" y="4114800"/>
                </a:lnTo>
                <a:lnTo>
                  <a:pt x="0" y="4114800"/>
                </a:lnTo>
                <a:lnTo>
                  <a:pt x="0" y="0"/>
                </a:lnTo>
                <a:close/>
              </a:path>
            </a:pathLst>
          </a:custGeom>
          <a:blipFill>
            <a:blip r:embed="rId5"/>
            <a:stretch>
              <a:fillRect/>
            </a:stretch>
          </a:blipFill>
        </p:spPr>
        <p:txBody>
          <a:bodyPr/>
          <a:lstStyle/>
          <a:p>
            <a:endParaRPr lang="vi-VN"/>
          </a:p>
        </p:txBody>
      </p:sp>
      <p:pic>
        <p:nvPicPr>
          <p:cNvPr id="2" name="Picture 1">
            <a:extLst>
              <a:ext uri="{FF2B5EF4-FFF2-40B4-BE49-F238E27FC236}">
                <a16:creationId xmlns:a16="http://schemas.microsoft.com/office/drawing/2014/main" id="{41AC1B9A-AAD6-69DB-958A-CC8AE666FAE0}"/>
              </a:ext>
            </a:extLst>
          </p:cNvPr>
          <p:cNvPicPr>
            <a:picLocks noChangeAspect="1"/>
          </p:cNvPicPr>
          <p:nvPr/>
        </p:nvPicPr>
        <p:blipFill>
          <a:blip r:embed="rId6"/>
          <a:stretch>
            <a:fillRect/>
          </a:stretch>
        </p:blipFill>
        <p:spPr>
          <a:xfrm>
            <a:off x="-381000" y="2781300"/>
            <a:ext cx="18288000" cy="5708254"/>
          </a:xfrm>
          <a:prstGeom prst="rect">
            <a:avLst/>
          </a:prstGeom>
        </p:spPr>
      </p:pic>
    </p:spTree>
    <p:extLst>
      <p:ext uri="{BB962C8B-B14F-4D97-AF65-F5344CB8AC3E}">
        <p14:creationId xmlns:p14="http://schemas.microsoft.com/office/powerpoint/2010/main" val="3709793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E8177485-30A2-6176-3EBE-6632189D7A79}"/>
              </a:ext>
            </a:extLst>
          </p:cNvPr>
          <p:cNvGrpSpPr/>
          <p:nvPr/>
        </p:nvGrpSpPr>
        <p:grpSpPr>
          <a:xfrm>
            <a:off x="647700" y="2628900"/>
            <a:ext cx="16992600" cy="5029200"/>
            <a:chOff x="0" y="0"/>
            <a:chExt cx="4260578" cy="3003183"/>
          </a:xfrm>
        </p:grpSpPr>
        <p:sp>
          <p:nvSpPr>
            <p:cNvPr id="12" name="Freeform 4">
              <a:extLst>
                <a:ext uri="{FF2B5EF4-FFF2-40B4-BE49-F238E27FC236}">
                  <a16:creationId xmlns:a16="http://schemas.microsoft.com/office/drawing/2014/main" id="{46911A8B-BA8C-FF5E-6982-F662B3A82DDD}"/>
                </a:ext>
              </a:extLst>
            </p:cNvPr>
            <p:cNvSpPr/>
            <p:nvPr/>
          </p:nvSpPr>
          <p:spPr>
            <a:xfrm>
              <a:off x="0" y="0"/>
              <a:ext cx="4260578" cy="3003183"/>
            </a:xfrm>
            <a:custGeom>
              <a:avLst/>
              <a:gdLst/>
              <a:ahLst/>
              <a:cxnLst/>
              <a:rect l="l" t="t" r="r" b="b"/>
              <a:pathLst>
                <a:path w="4260578" h="3003183">
                  <a:moveTo>
                    <a:pt x="21536" y="0"/>
                  </a:moveTo>
                  <a:lnTo>
                    <a:pt x="4239042" y="0"/>
                  </a:lnTo>
                  <a:cubicBezTo>
                    <a:pt x="4250935" y="0"/>
                    <a:pt x="4260578" y="9642"/>
                    <a:pt x="4260578" y="21536"/>
                  </a:cubicBezTo>
                  <a:lnTo>
                    <a:pt x="4260578" y="2981647"/>
                  </a:lnTo>
                  <a:cubicBezTo>
                    <a:pt x="4260578" y="2993541"/>
                    <a:pt x="4250935" y="3003183"/>
                    <a:pt x="4239042" y="3003183"/>
                  </a:cubicBezTo>
                  <a:lnTo>
                    <a:pt x="21536" y="3003183"/>
                  </a:lnTo>
                  <a:cubicBezTo>
                    <a:pt x="9642" y="3003183"/>
                    <a:pt x="0" y="2993541"/>
                    <a:pt x="0" y="2981647"/>
                  </a:cubicBezTo>
                  <a:lnTo>
                    <a:pt x="0" y="21536"/>
                  </a:lnTo>
                  <a:cubicBezTo>
                    <a:pt x="0" y="9642"/>
                    <a:pt x="9642" y="0"/>
                    <a:pt x="21536" y="0"/>
                  </a:cubicBezTo>
                  <a:close/>
                </a:path>
              </a:pathLst>
            </a:custGeom>
            <a:solidFill>
              <a:srgbClr val="D4C3B2"/>
            </a:solidFill>
          </p:spPr>
          <p:txBody>
            <a:bodyPr/>
            <a:lstStyle/>
            <a:p>
              <a:endParaRPr lang="vi-VN"/>
            </a:p>
          </p:txBody>
        </p:sp>
        <p:sp>
          <p:nvSpPr>
            <p:cNvPr id="13" name="TextBox 5">
              <a:extLst>
                <a:ext uri="{FF2B5EF4-FFF2-40B4-BE49-F238E27FC236}">
                  <a16:creationId xmlns:a16="http://schemas.microsoft.com/office/drawing/2014/main" id="{2BFB8AD2-192E-6346-1C40-6F0A9B25896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2438400" y="6743700"/>
            <a:ext cx="3451288" cy="4114800"/>
          </a:xfrm>
          <a:custGeom>
            <a:avLst/>
            <a:gdLst/>
            <a:ahLst/>
            <a:cxnLst/>
            <a:rect l="l" t="t" r="r" b="b"/>
            <a:pathLst>
              <a:path w="3451288" h="4114800">
                <a:moveTo>
                  <a:pt x="0" y="0"/>
                </a:moveTo>
                <a:lnTo>
                  <a:pt x="3451288" y="0"/>
                </a:lnTo>
                <a:lnTo>
                  <a:pt x="34512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14" name="Freeform 6">
            <a:extLst>
              <a:ext uri="{FF2B5EF4-FFF2-40B4-BE49-F238E27FC236}">
                <a16:creationId xmlns:a16="http://schemas.microsoft.com/office/drawing/2014/main" id="{58289770-322F-B914-3850-A77B82FDFA65}"/>
              </a:ext>
            </a:extLst>
          </p:cNvPr>
          <p:cNvSpPr/>
          <p:nvPr/>
        </p:nvSpPr>
        <p:spPr>
          <a:xfrm rot="-3474891" flipH="1">
            <a:off x="16278627" y="7491052"/>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txBody>
          <a:bodyPr/>
          <a:lstStyle/>
          <a:p>
            <a:endParaRPr lang="vi-VN"/>
          </a:p>
        </p:txBody>
      </p:sp>
      <p:sp>
        <p:nvSpPr>
          <p:cNvPr id="15" name="Freeform 21">
            <a:extLst>
              <a:ext uri="{FF2B5EF4-FFF2-40B4-BE49-F238E27FC236}">
                <a16:creationId xmlns:a16="http://schemas.microsoft.com/office/drawing/2014/main" id="{39540863-42A1-7A57-05D0-C91F35C11E86}"/>
              </a:ext>
            </a:extLst>
          </p:cNvPr>
          <p:cNvSpPr/>
          <p:nvPr/>
        </p:nvSpPr>
        <p:spPr>
          <a:xfrm flipH="1">
            <a:off x="17259301" y="7719635"/>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txBody>
          <a:bodyPr/>
          <a:lstStyle/>
          <a:p>
            <a:endParaRPr lang="vi-VN"/>
          </a:p>
        </p:txBody>
      </p:sp>
      <p:pic>
        <p:nvPicPr>
          <p:cNvPr id="2" name="Picture 1">
            <a:extLst>
              <a:ext uri="{FF2B5EF4-FFF2-40B4-BE49-F238E27FC236}">
                <a16:creationId xmlns:a16="http://schemas.microsoft.com/office/drawing/2014/main" id="{3D32A126-10C9-ED96-984C-D0CDC00FEFE9}"/>
              </a:ext>
            </a:extLst>
          </p:cNvPr>
          <p:cNvPicPr>
            <a:picLocks noChangeAspect="1"/>
          </p:cNvPicPr>
          <p:nvPr/>
        </p:nvPicPr>
        <p:blipFill>
          <a:blip r:embed="rId6"/>
          <a:stretch>
            <a:fillRect/>
          </a:stretch>
        </p:blipFill>
        <p:spPr>
          <a:xfrm>
            <a:off x="1172789" y="3884567"/>
            <a:ext cx="15942422" cy="251786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86100"/>
            <a:ext cx="15910230" cy="6064674"/>
          </a:xfrm>
          <a:prstGeom prst="rect">
            <a:avLst/>
          </a:prstGeom>
        </p:spPr>
        <p:txBody>
          <a:bodyPr wrap="square">
            <a:spAutoFit/>
          </a:bodyPr>
          <a:lstStyle/>
          <a:p>
            <a:pPr algn="just">
              <a:lnSpc>
                <a:spcPct val="150000"/>
              </a:lnSpc>
            </a:pPr>
            <a:r>
              <a:rPr lang="vi-VN" sz="4400" dirty="0">
                <a:solidFill>
                  <a:srgbClr val="081C36"/>
                </a:solidFill>
                <a:latin typeface="+mj-lt"/>
              </a:rPr>
              <a:t>- Luận đề là vấn đề được luận bàn trong văn bản nghị luận. Vấn đề đó có tính chất bao trùm, xuyên suốt văn bản. Mỗi văn bản nghị luận thường chỉ có một luận đề. Luận đề có thể được nêu rõ ở nhan đề, ở một số câu hoặc có thể được khái quát từ toàn bộ nội dung của văn bản. Luận đề trong văn bản nghị luận xã hội là hiện tượng hay vấn đề của đời sống được nêu để bàn luận.</a:t>
            </a:r>
          </a:p>
        </p:txBody>
      </p:sp>
      <p:pic>
        <p:nvPicPr>
          <p:cNvPr id="15" name="Picture 2"/>
          <p:cNvPicPr>
            <a:picLocks noChangeAspect="1"/>
          </p:cNvPicPr>
          <p:nvPr/>
        </p:nvPicPr>
        <p:blipFill>
          <a:blip r:embed="rId3"/>
          <a:srcRect t="7865" b="7865"/>
          <a:stretch>
            <a:fillRect/>
          </a:stretch>
        </p:blipFill>
        <p:spPr>
          <a:xfrm>
            <a:off x="7567610" y="929890"/>
            <a:ext cx="2398313" cy="1287740"/>
          </a:xfrm>
          <a:prstGeom prst="rect">
            <a:avLst/>
          </a:prstGeom>
        </p:spPr>
      </p:pic>
      <p:pic>
        <p:nvPicPr>
          <p:cNvPr id="16" name="Picture 2"/>
          <p:cNvPicPr>
            <a:picLocks noChangeAspect="1"/>
          </p:cNvPicPr>
          <p:nvPr/>
        </p:nvPicPr>
        <p:blipFill>
          <a:blip r:embed="rId3"/>
          <a:srcRect t="7865" b="7865"/>
          <a:stretch>
            <a:fillRect/>
          </a:stretch>
        </p:blipFill>
        <p:spPr>
          <a:xfrm>
            <a:off x="10182308" y="1201593"/>
            <a:ext cx="2398313" cy="1287740"/>
          </a:xfrm>
          <a:prstGeom prst="rect">
            <a:avLst/>
          </a:prstGeom>
        </p:spPr>
      </p:pic>
      <p:pic>
        <p:nvPicPr>
          <p:cNvPr id="17" name="Picture 2"/>
          <p:cNvPicPr>
            <a:picLocks noChangeAspect="1"/>
          </p:cNvPicPr>
          <p:nvPr/>
        </p:nvPicPr>
        <p:blipFill>
          <a:blip r:embed="rId3"/>
          <a:srcRect t="7865" b="7865"/>
          <a:stretch>
            <a:fillRect/>
          </a:stretch>
        </p:blipFill>
        <p:spPr>
          <a:xfrm>
            <a:off x="12968571" y="997602"/>
            <a:ext cx="2347629" cy="1260526"/>
          </a:xfrm>
          <a:prstGeom prst="rect">
            <a:avLst/>
          </a:prstGeom>
        </p:spPr>
      </p:pic>
      <p:pic>
        <p:nvPicPr>
          <p:cNvPr id="10" name="Picture 9"/>
          <p:cNvPicPr>
            <a:picLocks noChangeAspect="1"/>
          </p:cNvPicPr>
          <p:nvPr/>
        </p:nvPicPr>
        <p:blipFill>
          <a:blip r:embed="rId4"/>
          <a:stretch>
            <a:fillRect/>
          </a:stretch>
        </p:blipFill>
        <p:spPr>
          <a:xfrm>
            <a:off x="7250440" y="966644"/>
            <a:ext cx="9285013" cy="2139881"/>
          </a:xfrm>
          <a:prstGeom prst="rect">
            <a:avLst/>
          </a:prstGeom>
        </p:spPr>
      </p:pic>
      <p:sp>
        <p:nvSpPr>
          <p:cNvPr id="20" name="Rectangle 19"/>
          <p:cNvSpPr/>
          <p:nvPr/>
        </p:nvSpPr>
        <p:spPr>
          <a:xfrm>
            <a:off x="3962400" y="3318139"/>
            <a:ext cx="4899869" cy="738664"/>
          </a:xfrm>
          <a:prstGeom prst="rect">
            <a:avLst/>
          </a:prstGeom>
          <a:solidFill>
            <a:schemeClr val="bg1"/>
          </a:solidFill>
        </p:spPr>
        <p:txBody>
          <a:bodyPr wrap="square">
            <a:spAutoFit/>
          </a:bodyPr>
          <a:lstStyle/>
          <a:p>
            <a:r>
              <a:rPr lang="vi-VN" sz="4200" dirty="0">
                <a:solidFill>
                  <a:srgbClr val="081C36"/>
                </a:solidFill>
                <a:latin typeface="Times New Roman" panose="02020603050405020304" pitchFamily="18" charset="0"/>
                <a:cs typeface="Times New Roman" panose="02020603050405020304" pitchFamily="18" charset="0"/>
              </a:rPr>
              <a:t>vấn đề được luận bàn </a:t>
            </a:r>
            <a:endParaRPr lang="en-US" sz="4200" dirty="0">
              <a:latin typeface="Times New Roman" panose="02020603050405020304" pitchFamily="18" charset="0"/>
              <a:cs typeface="Times New Roman" panose="02020603050405020304" pitchFamily="18" charset="0"/>
            </a:endParaRPr>
          </a:p>
        </p:txBody>
      </p:sp>
      <p:sp>
        <p:nvSpPr>
          <p:cNvPr id="21" name="Rectangle 20"/>
          <p:cNvSpPr/>
          <p:nvPr/>
        </p:nvSpPr>
        <p:spPr>
          <a:xfrm>
            <a:off x="1950269" y="4373840"/>
            <a:ext cx="7132821" cy="769441"/>
          </a:xfrm>
          <a:prstGeom prst="rect">
            <a:avLst/>
          </a:prstGeom>
          <a:solidFill>
            <a:schemeClr val="bg1"/>
          </a:solidFill>
        </p:spPr>
        <p:txBody>
          <a:bodyPr wrap="square">
            <a:spAutoFit/>
          </a:bodyPr>
          <a:lstStyle/>
          <a:p>
            <a:r>
              <a:rPr lang="vi-VN" sz="4400" dirty="0">
                <a:solidFill>
                  <a:srgbClr val="081C36"/>
                </a:solidFill>
                <a:latin typeface="+mj-lt"/>
              </a:rPr>
              <a:t>tính chất bao trùm, xuyên suốt</a:t>
            </a:r>
            <a:endParaRPr lang="en-US" sz="4400" dirty="0">
              <a:latin typeface="+mj-lt"/>
              <a:cs typeface="Times New Roman" panose="02020603050405020304" pitchFamily="18" charset="0"/>
            </a:endParaRPr>
          </a:p>
        </p:txBody>
      </p:sp>
      <p:sp>
        <p:nvSpPr>
          <p:cNvPr id="22" name="Rectangle 21"/>
          <p:cNvSpPr/>
          <p:nvPr/>
        </p:nvSpPr>
        <p:spPr>
          <a:xfrm>
            <a:off x="4436060" y="5291108"/>
            <a:ext cx="2964381" cy="769441"/>
          </a:xfrm>
          <a:prstGeom prst="rect">
            <a:avLst/>
          </a:prstGeom>
          <a:solidFill>
            <a:schemeClr val="bg1"/>
          </a:solidFill>
        </p:spPr>
        <p:txBody>
          <a:bodyPr wrap="square">
            <a:spAutoFit/>
          </a:bodyPr>
          <a:lstStyle/>
          <a:p>
            <a:r>
              <a:rPr lang="vi-VN" sz="4400" dirty="0">
                <a:solidFill>
                  <a:srgbClr val="081C36"/>
                </a:solidFill>
                <a:latin typeface="+mj-lt"/>
              </a:rPr>
              <a:t>một luận đề</a:t>
            </a:r>
            <a:endParaRPr lang="en-US" sz="4400" dirty="0">
              <a:latin typeface="+mj-lt"/>
              <a:cs typeface="Times New Roman" panose="02020603050405020304" pitchFamily="18" charset="0"/>
            </a:endParaRPr>
          </a:p>
        </p:txBody>
      </p:sp>
      <p:sp>
        <p:nvSpPr>
          <p:cNvPr id="23" name="Rectangle 22"/>
          <p:cNvSpPr/>
          <p:nvPr/>
        </p:nvSpPr>
        <p:spPr>
          <a:xfrm>
            <a:off x="14401800" y="5253008"/>
            <a:ext cx="2133600" cy="769441"/>
          </a:xfrm>
          <a:prstGeom prst="rect">
            <a:avLst/>
          </a:prstGeom>
          <a:solidFill>
            <a:schemeClr val="bg1"/>
          </a:solidFill>
        </p:spPr>
        <p:txBody>
          <a:bodyPr wrap="square">
            <a:spAutoFit/>
          </a:bodyPr>
          <a:lstStyle/>
          <a:p>
            <a:r>
              <a:rPr lang="en-US" sz="4400" dirty="0" err="1">
                <a:solidFill>
                  <a:srgbClr val="081C36"/>
                </a:solidFill>
                <a:latin typeface="Times New Roman" panose="02020603050405020304" pitchFamily="18" charset="0"/>
                <a:cs typeface="Times New Roman" panose="02020603050405020304" pitchFamily="18" charset="0"/>
              </a:rPr>
              <a:t>nhan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p:txBody>
      </p:sp>
      <p:sp>
        <p:nvSpPr>
          <p:cNvPr id="24" name="Rectangle 23"/>
          <p:cNvSpPr/>
          <p:nvPr/>
        </p:nvSpPr>
        <p:spPr>
          <a:xfrm>
            <a:off x="1066800" y="6292836"/>
            <a:ext cx="2721428"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cs typeface="Times New Roman" panose="02020603050405020304" pitchFamily="18" charset="0"/>
              </a:rPr>
              <a:t>một </a:t>
            </a:r>
            <a:r>
              <a:rPr lang="en-US" sz="4400" dirty="0" err="1">
                <a:solidFill>
                  <a:srgbClr val="081C36"/>
                </a:solidFill>
                <a:latin typeface="Times New Roman" panose="02020603050405020304" pitchFamily="18" charset="0"/>
                <a:cs typeface="Times New Roman" panose="02020603050405020304" pitchFamily="18" charset="0"/>
              </a:rPr>
              <a:t>số</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câu</a:t>
            </a:r>
            <a:endParaRPr lang="en-US" sz="4400" dirty="0">
              <a:latin typeface="Times New Roman" panose="02020603050405020304" pitchFamily="18" charset="0"/>
              <a:cs typeface="Times New Roman" panose="02020603050405020304" pitchFamily="18" charset="0"/>
            </a:endParaRPr>
          </a:p>
        </p:txBody>
      </p:sp>
      <p:sp>
        <p:nvSpPr>
          <p:cNvPr id="25" name="Rectangle 24"/>
          <p:cNvSpPr/>
          <p:nvPr/>
        </p:nvSpPr>
        <p:spPr>
          <a:xfrm>
            <a:off x="6741712" y="6292835"/>
            <a:ext cx="8193488" cy="769441"/>
          </a:xfrm>
          <a:prstGeom prst="rect">
            <a:avLst/>
          </a:prstGeom>
          <a:solidFill>
            <a:schemeClr val="bg1"/>
          </a:solidFill>
        </p:spPr>
        <p:txBody>
          <a:bodyPr wrap="square">
            <a:spAutoFit/>
          </a:bodyPr>
          <a:lstStyle/>
          <a:p>
            <a:pPr algn="ctr"/>
            <a:r>
              <a:rPr lang="vi-VN" sz="4400" dirty="0">
                <a:solidFill>
                  <a:srgbClr val="081C36"/>
                </a:solidFill>
                <a:latin typeface="+mj-lt"/>
              </a:rPr>
              <a:t>được khái quát từ toàn bộ nội dung</a:t>
            </a:r>
            <a:endParaRPr lang="en-US" sz="4400" dirty="0">
              <a:latin typeface="+mj-lt"/>
              <a:cs typeface="Times New Roman" panose="02020603050405020304" pitchFamily="18" charset="0"/>
            </a:endParaRPr>
          </a:p>
        </p:txBody>
      </p:sp>
      <p:sp>
        <p:nvSpPr>
          <p:cNvPr id="26" name="TextBox 25"/>
          <p:cNvSpPr txBox="1"/>
          <p:nvPr/>
        </p:nvSpPr>
        <p:spPr>
          <a:xfrm>
            <a:off x="1659338" y="1092887"/>
            <a:ext cx="4419600" cy="1107996"/>
          </a:xfrm>
          <a:prstGeom prst="rect">
            <a:avLst/>
          </a:prstGeom>
          <a:noFill/>
        </p:spPr>
        <p:txBody>
          <a:bodyPr wrap="square" rtlCol="0">
            <a:spAutoFit/>
          </a:bodyPr>
          <a:lstStyle/>
          <a:p>
            <a:pPr algn="just"/>
            <a:r>
              <a:rPr lang="en-US" sz="6600" b="1" dirty="0" err="1">
                <a:latin typeface="Times New Roman" panose="02020603050405020304" pitchFamily="18" charset="0"/>
                <a:cs typeface="Times New Roman" panose="02020603050405020304" pitchFamily="18" charset="0"/>
              </a:rPr>
              <a:t>Vòng</a:t>
            </a:r>
            <a:r>
              <a:rPr lang="en-US" sz="6600" b="1" dirty="0">
                <a:latin typeface="Times New Roman" panose="02020603050405020304" pitchFamily="18" charset="0"/>
                <a:cs typeface="Times New Roman" panose="02020603050405020304" pitchFamily="18" charset="0"/>
              </a:rPr>
              <a:t> 1</a:t>
            </a:r>
          </a:p>
        </p:txBody>
      </p:sp>
      <p:grpSp>
        <p:nvGrpSpPr>
          <p:cNvPr id="27" name="Group 26"/>
          <p:cNvGrpSpPr/>
          <p:nvPr/>
        </p:nvGrpSpPr>
        <p:grpSpPr>
          <a:xfrm>
            <a:off x="1188936" y="516779"/>
            <a:ext cx="3916464" cy="2260212"/>
            <a:chOff x="5266056" y="2857500"/>
            <a:chExt cx="2589734" cy="2743200"/>
          </a:xfrm>
        </p:grpSpPr>
        <p:sp>
          <p:nvSpPr>
            <p:cNvPr id="28" name="Rectangle 27"/>
            <p:cNvSpPr/>
            <p:nvPr/>
          </p:nvSpPr>
          <p:spPr>
            <a:xfrm>
              <a:off x="5266056" y="28575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418456" y="30099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49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p:cNvPicPr>
          <p:nvPr/>
        </p:nvPicPr>
        <p:blipFill>
          <a:blip r:embed="rId3"/>
          <a:srcRect t="7865" b="7865"/>
          <a:stretch>
            <a:fillRect/>
          </a:stretch>
        </p:blipFill>
        <p:spPr>
          <a:xfrm>
            <a:off x="7567610" y="929890"/>
            <a:ext cx="2398313" cy="1287740"/>
          </a:xfrm>
          <a:prstGeom prst="rect">
            <a:avLst/>
          </a:prstGeom>
        </p:spPr>
      </p:pic>
      <p:pic>
        <p:nvPicPr>
          <p:cNvPr id="16" name="Picture 2"/>
          <p:cNvPicPr>
            <a:picLocks noChangeAspect="1"/>
          </p:cNvPicPr>
          <p:nvPr/>
        </p:nvPicPr>
        <p:blipFill>
          <a:blip r:embed="rId3"/>
          <a:srcRect t="7865" b="7865"/>
          <a:stretch>
            <a:fillRect/>
          </a:stretch>
        </p:blipFill>
        <p:spPr>
          <a:xfrm>
            <a:off x="10182308" y="1201593"/>
            <a:ext cx="2398313" cy="1287740"/>
          </a:xfrm>
          <a:prstGeom prst="rect">
            <a:avLst/>
          </a:prstGeom>
        </p:spPr>
      </p:pic>
      <p:sp>
        <p:nvSpPr>
          <p:cNvPr id="20" name="Rectangle 19"/>
          <p:cNvSpPr/>
          <p:nvPr/>
        </p:nvSpPr>
        <p:spPr>
          <a:xfrm>
            <a:off x="3962400" y="3318139"/>
            <a:ext cx="4899869" cy="738664"/>
          </a:xfrm>
          <a:prstGeom prst="rect">
            <a:avLst/>
          </a:prstGeom>
          <a:solidFill>
            <a:schemeClr val="bg1"/>
          </a:solidFill>
        </p:spPr>
        <p:txBody>
          <a:bodyPr wrap="square">
            <a:spAutoFit/>
          </a:bodyPr>
          <a:lstStyle/>
          <a:p>
            <a:r>
              <a:rPr lang="vi-VN" sz="4200" dirty="0">
                <a:solidFill>
                  <a:srgbClr val="081C36"/>
                </a:solidFill>
                <a:latin typeface="Times New Roman" panose="02020603050405020304" pitchFamily="18" charset="0"/>
                <a:cs typeface="Times New Roman" panose="02020603050405020304" pitchFamily="18" charset="0"/>
              </a:rPr>
              <a:t>vấn đề được luận bàn </a:t>
            </a:r>
            <a:endParaRPr lang="en-US" sz="4200" dirty="0">
              <a:solidFill>
                <a:prstClr val="black"/>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914400" y="4288057"/>
            <a:ext cx="7132821"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rPr>
              <a:t>tính chất bao trùm, xuyên suốt</a:t>
            </a:r>
            <a:endParaRPr lang="en-US" sz="4400" dirty="0">
              <a:solidFill>
                <a:prstClr val="black"/>
              </a:solidFill>
              <a:cs typeface="Times New Roman" panose="02020603050405020304" pitchFamily="18" charset="0"/>
            </a:endParaRPr>
          </a:p>
        </p:txBody>
      </p:sp>
      <p:sp>
        <p:nvSpPr>
          <p:cNvPr id="22" name="Rectangle 21"/>
          <p:cNvSpPr/>
          <p:nvPr/>
        </p:nvSpPr>
        <p:spPr>
          <a:xfrm>
            <a:off x="9115747" y="3304025"/>
            <a:ext cx="2964381"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rPr>
              <a:t>một luận đề</a:t>
            </a:r>
            <a:endParaRPr lang="en-US" sz="4400" dirty="0">
              <a:solidFill>
                <a:prstClr val="black"/>
              </a:solidFill>
              <a:cs typeface="Times New Roman" panose="02020603050405020304" pitchFamily="18" charset="0"/>
            </a:endParaRPr>
          </a:p>
        </p:txBody>
      </p:sp>
      <p:sp>
        <p:nvSpPr>
          <p:cNvPr id="23" name="Rectangle 22"/>
          <p:cNvSpPr/>
          <p:nvPr/>
        </p:nvSpPr>
        <p:spPr>
          <a:xfrm>
            <a:off x="12333606" y="3254166"/>
            <a:ext cx="2133600" cy="769441"/>
          </a:xfrm>
          <a:prstGeom prst="rect">
            <a:avLst/>
          </a:prstGeom>
          <a:solidFill>
            <a:schemeClr val="bg1"/>
          </a:solidFill>
        </p:spPr>
        <p:txBody>
          <a:bodyPr wrap="square">
            <a:spAutoFit/>
          </a:bodyPr>
          <a:lstStyle/>
          <a:p>
            <a:r>
              <a:rPr lang="en-US" sz="4400" dirty="0" err="1">
                <a:solidFill>
                  <a:srgbClr val="081C36"/>
                </a:solidFill>
                <a:latin typeface="Times New Roman" panose="02020603050405020304" pitchFamily="18" charset="0"/>
                <a:cs typeface="Times New Roman" panose="02020603050405020304" pitchFamily="18" charset="0"/>
              </a:rPr>
              <a:t>nhan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đề</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914400" y="3261253"/>
            <a:ext cx="2721428" cy="769441"/>
          </a:xfrm>
          <a:prstGeom prst="rect">
            <a:avLst/>
          </a:prstGeom>
          <a:solidFill>
            <a:schemeClr val="bg1"/>
          </a:solidFill>
        </p:spPr>
        <p:txBody>
          <a:bodyPr wrap="square">
            <a:spAutoFit/>
          </a:bodyPr>
          <a:lstStyle/>
          <a:p>
            <a:r>
              <a:rPr lang="vi-VN" sz="4400" dirty="0">
                <a:solidFill>
                  <a:srgbClr val="081C36"/>
                </a:solidFill>
                <a:latin typeface="Times New Roman" panose="02020603050405020304" pitchFamily="18" charset="0"/>
                <a:cs typeface="Times New Roman" panose="02020603050405020304" pitchFamily="18" charset="0"/>
              </a:rPr>
              <a:t>một </a:t>
            </a:r>
            <a:r>
              <a:rPr lang="en-US" sz="4400" dirty="0" err="1">
                <a:solidFill>
                  <a:srgbClr val="081C36"/>
                </a:solidFill>
                <a:latin typeface="Times New Roman" panose="02020603050405020304" pitchFamily="18" charset="0"/>
                <a:cs typeface="Times New Roman" panose="02020603050405020304" pitchFamily="18" charset="0"/>
              </a:rPr>
              <a:t>số</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câu</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236862" y="4314166"/>
            <a:ext cx="8193488" cy="769441"/>
          </a:xfrm>
          <a:prstGeom prst="rect">
            <a:avLst/>
          </a:prstGeom>
          <a:solidFill>
            <a:schemeClr val="bg1"/>
          </a:solidFill>
        </p:spPr>
        <p:txBody>
          <a:bodyPr wrap="square">
            <a:spAutoFit/>
          </a:bodyPr>
          <a:lstStyle/>
          <a:p>
            <a:pPr algn="ctr"/>
            <a:r>
              <a:rPr lang="vi-VN" sz="4400" dirty="0">
                <a:solidFill>
                  <a:srgbClr val="081C36"/>
                </a:solidFill>
                <a:latin typeface="Times New Roman" panose="02020603050405020304" pitchFamily="18" charset="0"/>
              </a:rPr>
              <a:t>được khái quát từ toàn bộ nội dung</a:t>
            </a:r>
            <a:endParaRPr lang="en-US" sz="4400" dirty="0">
              <a:solidFill>
                <a:prstClr val="black"/>
              </a:solidFill>
              <a:cs typeface="Times New Roman" panose="02020603050405020304" pitchFamily="18" charset="0"/>
            </a:endParaRPr>
          </a:p>
        </p:txBody>
      </p:sp>
      <p:sp>
        <p:nvSpPr>
          <p:cNvPr id="26" name="TextBox 25"/>
          <p:cNvSpPr txBox="1"/>
          <p:nvPr/>
        </p:nvSpPr>
        <p:spPr>
          <a:xfrm>
            <a:off x="1659338" y="1092887"/>
            <a:ext cx="4419600" cy="1107996"/>
          </a:xfrm>
          <a:prstGeom prst="rect">
            <a:avLst/>
          </a:prstGeom>
          <a:noFill/>
        </p:spPr>
        <p:txBody>
          <a:bodyPr wrap="square" rtlCol="0">
            <a:spAutoFit/>
          </a:bodyPr>
          <a:lstStyle/>
          <a:p>
            <a:pPr algn="just"/>
            <a:r>
              <a:rPr lang="en-US" sz="6600" b="1" dirty="0" err="1">
                <a:solidFill>
                  <a:prstClr val="black"/>
                </a:solidFill>
                <a:latin typeface="Times New Roman" panose="02020603050405020304" pitchFamily="18" charset="0"/>
                <a:cs typeface="Times New Roman" panose="02020603050405020304" pitchFamily="18" charset="0"/>
              </a:rPr>
              <a:t>Vòng</a:t>
            </a:r>
            <a:r>
              <a:rPr lang="en-US" sz="6600" b="1" dirty="0">
                <a:solidFill>
                  <a:prstClr val="black"/>
                </a:solidFill>
                <a:latin typeface="Times New Roman" panose="02020603050405020304" pitchFamily="18" charset="0"/>
                <a:cs typeface="Times New Roman" panose="02020603050405020304" pitchFamily="18" charset="0"/>
              </a:rPr>
              <a:t> 2</a:t>
            </a:r>
          </a:p>
        </p:txBody>
      </p:sp>
      <p:grpSp>
        <p:nvGrpSpPr>
          <p:cNvPr id="27" name="Group 26"/>
          <p:cNvGrpSpPr/>
          <p:nvPr/>
        </p:nvGrpSpPr>
        <p:grpSpPr>
          <a:xfrm>
            <a:off x="1188936" y="516779"/>
            <a:ext cx="3916464" cy="2260212"/>
            <a:chOff x="5266056" y="2857500"/>
            <a:chExt cx="2589734" cy="2743200"/>
          </a:xfrm>
        </p:grpSpPr>
        <p:sp>
          <p:nvSpPr>
            <p:cNvPr id="28" name="Rectangle 27"/>
            <p:cNvSpPr/>
            <p:nvPr/>
          </p:nvSpPr>
          <p:spPr>
            <a:xfrm>
              <a:off x="5266056" y="28575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5418456" y="3009900"/>
              <a:ext cx="2437334" cy="2590800"/>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 name="Picture 1"/>
          <p:cNvPicPr>
            <a:picLocks noChangeAspect="1"/>
          </p:cNvPicPr>
          <p:nvPr/>
        </p:nvPicPr>
        <p:blipFill>
          <a:blip r:embed="rId4"/>
          <a:stretch>
            <a:fillRect/>
          </a:stretch>
        </p:blipFill>
        <p:spPr>
          <a:xfrm>
            <a:off x="7447678" y="876246"/>
            <a:ext cx="5322269" cy="2139881"/>
          </a:xfrm>
          <a:prstGeom prst="rect">
            <a:avLst/>
          </a:prstGeom>
        </p:spPr>
      </p:pic>
      <p:pic>
        <p:nvPicPr>
          <p:cNvPr id="30" name="Picture 3"/>
          <p:cNvPicPr>
            <a:picLocks noChangeAspect="1"/>
          </p:cNvPicPr>
          <p:nvPr/>
        </p:nvPicPr>
        <p:blipFill>
          <a:blip r:embed="rId5"/>
          <a:srcRect/>
          <a:stretch>
            <a:fillRect/>
          </a:stretch>
        </p:blipFill>
        <p:spPr>
          <a:xfrm rot="291454">
            <a:off x="14487377" y="-1218346"/>
            <a:ext cx="5215720" cy="4042183"/>
          </a:xfrm>
          <a:prstGeom prst="rect">
            <a:avLst/>
          </a:prstGeom>
        </p:spPr>
      </p:pic>
      <p:sp>
        <p:nvSpPr>
          <p:cNvPr id="31" name="Google Shape;353;p37"/>
          <p:cNvSpPr txBox="1">
            <a:spLocks/>
          </p:cNvSpPr>
          <p:nvPr/>
        </p:nvSpPr>
        <p:spPr>
          <a:xfrm>
            <a:off x="824828" y="8438149"/>
            <a:ext cx="15605520"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2" name="Google Shape;359;p37"/>
          <p:cNvSpPr txBox="1">
            <a:spLocks/>
          </p:cNvSpPr>
          <p:nvPr/>
        </p:nvSpPr>
        <p:spPr>
          <a:xfrm>
            <a:off x="780872" y="5953864"/>
            <a:ext cx="15649477"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niệm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3" name="Google Shape;360;p37"/>
          <p:cNvSpPr txBox="1">
            <a:spLocks/>
          </p:cNvSpPr>
          <p:nvPr/>
        </p:nvSpPr>
        <p:spPr>
          <a:xfrm>
            <a:off x="790333" y="7135283"/>
            <a:ext cx="15640015"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điểm</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9984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7DB43A48-478D-E88A-0310-B755AE8C9560}"/>
              </a:ext>
            </a:extLst>
          </p:cNvPr>
          <p:cNvGrpSpPr/>
          <p:nvPr/>
        </p:nvGrpSpPr>
        <p:grpSpPr>
          <a:xfrm>
            <a:off x="1006161" y="1638300"/>
            <a:ext cx="7192586" cy="11402710"/>
            <a:chOff x="0" y="0"/>
            <a:chExt cx="2777386" cy="3003183"/>
          </a:xfrm>
        </p:grpSpPr>
        <p:sp>
          <p:nvSpPr>
            <p:cNvPr id="5" name="Freeform 7">
              <a:extLst>
                <a:ext uri="{FF2B5EF4-FFF2-40B4-BE49-F238E27FC236}">
                  <a16:creationId xmlns:a16="http://schemas.microsoft.com/office/drawing/2014/main" id="{963542E0-F500-D93F-27D9-D675C1400F4F}"/>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txBody>
            <a:bodyPr/>
            <a:lstStyle/>
            <a:p>
              <a:endParaRPr lang="vi-VN"/>
            </a:p>
          </p:txBody>
        </p:sp>
        <p:sp>
          <p:nvSpPr>
            <p:cNvPr id="6" name="TextBox 8">
              <a:extLst>
                <a:ext uri="{FF2B5EF4-FFF2-40B4-BE49-F238E27FC236}">
                  <a16:creationId xmlns:a16="http://schemas.microsoft.com/office/drawing/2014/main" id="{682B18AA-BEBF-7FD7-224E-FF64E7C08DA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6">
            <a:extLst>
              <a:ext uri="{FF2B5EF4-FFF2-40B4-BE49-F238E27FC236}">
                <a16:creationId xmlns:a16="http://schemas.microsoft.com/office/drawing/2014/main" id="{FCA011D7-B73E-4891-0D86-728A004E6B03}"/>
              </a:ext>
            </a:extLst>
          </p:cNvPr>
          <p:cNvGrpSpPr/>
          <p:nvPr/>
        </p:nvGrpSpPr>
        <p:grpSpPr>
          <a:xfrm>
            <a:off x="9372600" y="1638300"/>
            <a:ext cx="7192586" cy="11402710"/>
            <a:chOff x="0" y="0"/>
            <a:chExt cx="2777386" cy="3003183"/>
          </a:xfrm>
        </p:grpSpPr>
        <p:sp>
          <p:nvSpPr>
            <p:cNvPr id="9" name="Freeform 7">
              <a:extLst>
                <a:ext uri="{FF2B5EF4-FFF2-40B4-BE49-F238E27FC236}">
                  <a16:creationId xmlns:a16="http://schemas.microsoft.com/office/drawing/2014/main" id="{5D2866C7-61EA-39E2-C54B-502F1C6DF033}"/>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txBody>
            <a:bodyPr/>
            <a:lstStyle/>
            <a:p>
              <a:endParaRPr lang="vi-VN"/>
            </a:p>
          </p:txBody>
        </p:sp>
        <p:sp>
          <p:nvSpPr>
            <p:cNvPr id="10" name="TextBox 8">
              <a:extLst>
                <a:ext uri="{FF2B5EF4-FFF2-40B4-BE49-F238E27FC236}">
                  <a16:creationId xmlns:a16="http://schemas.microsoft.com/office/drawing/2014/main" id="{6C2C65BF-B4FA-A11F-D4CF-532F9C1D703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p:cNvSpPr txBox="1"/>
          <p:nvPr/>
        </p:nvSpPr>
        <p:spPr>
          <a:xfrm>
            <a:off x="609600" y="525959"/>
            <a:ext cx="44196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en-US" sz="4400" b="1" dirty="0">
              <a:latin typeface="Times New Roman" panose="02020603050405020304" pitchFamily="18" charset="0"/>
              <a:cs typeface="Times New Roman" panose="02020603050405020304" pitchFamily="18" charset="0"/>
            </a:endParaRPr>
          </a:p>
        </p:txBody>
      </p:sp>
      <p:sp>
        <p:nvSpPr>
          <p:cNvPr id="13" name="Google Shape;355;p37"/>
          <p:cNvSpPr txBox="1">
            <a:spLocks/>
          </p:cNvSpPr>
          <p:nvPr/>
        </p:nvSpPr>
        <p:spPr>
          <a:xfrm>
            <a:off x="1742440" y="3822047"/>
            <a:ext cx="5181600" cy="19098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vi-VN" sz="4400" dirty="0">
                <a:latin typeface="+mj-lt"/>
                <a:ea typeface="Cambria" panose="02040503050406030204" pitchFamily="18" charset="0"/>
              </a:rPr>
              <a:t>Là vấn đề được luận bàn trong văn bản</a:t>
            </a:r>
          </a:p>
        </p:txBody>
      </p:sp>
      <p:sp>
        <p:nvSpPr>
          <p:cNvPr id="14" name="Google Shape;359;p37"/>
          <p:cNvSpPr txBox="1">
            <a:spLocks/>
          </p:cNvSpPr>
          <p:nvPr/>
        </p:nvSpPr>
        <p:spPr>
          <a:xfrm>
            <a:off x="1600200" y="3162300"/>
            <a:ext cx="5622000"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niệm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5" name="Google Shape;356;p37"/>
          <p:cNvSpPr txBox="1">
            <a:spLocks/>
          </p:cNvSpPr>
          <p:nvPr/>
        </p:nvSpPr>
        <p:spPr>
          <a:xfrm>
            <a:off x="9959964" y="3667595"/>
            <a:ext cx="6118236" cy="19098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Có</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tính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bao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trùm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bộ</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 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Google Shape;360;p37"/>
          <p:cNvSpPr txBox="1">
            <a:spLocks/>
          </p:cNvSpPr>
          <p:nvPr/>
        </p:nvSpPr>
        <p:spPr>
          <a:xfrm>
            <a:off x="9959912" y="3009047"/>
            <a:ext cx="5622000"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điểm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Freeform 7">
            <a:extLst>
              <a:ext uri="{FF2B5EF4-FFF2-40B4-BE49-F238E27FC236}">
                <a16:creationId xmlns:a16="http://schemas.microsoft.com/office/drawing/2014/main" id="{4EC86E20-1835-B5B0-8E35-4C9ACD02473A}"/>
              </a:ext>
            </a:extLst>
          </p:cNvPr>
          <p:cNvSpPr/>
          <p:nvPr/>
        </p:nvSpPr>
        <p:spPr>
          <a:xfrm rot="-1576553">
            <a:off x="16986694" y="6825712"/>
            <a:ext cx="2602611" cy="4114800"/>
          </a:xfrm>
          <a:custGeom>
            <a:avLst/>
            <a:gdLst/>
            <a:ahLst/>
            <a:cxnLst/>
            <a:rect l="l" t="t" r="r" b="b"/>
            <a:pathLst>
              <a:path w="2602611" h="4114800">
                <a:moveTo>
                  <a:pt x="0" y="0"/>
                </a:moveTo>
                <a:lnTo>
                  <a:pt x="2602612" y="0"/>
                </a:lnTo>
                <a:lnTo>
                  <a:pt x="2602612" y="4114800"/>
                </a:lnTo>
                <a:lnTo>
                  <a:pt x="0" y="4114800"/>
                </a:lnTo>
                <a:lnTo>
                  <a:pt x="0" y="0"/>
                </a:lnTo>
                <a:close/>
              </a:path>
            </a:pathLst>
          </a:custGeom>
          <a:blipFill>
            <a:blip r:embed="rId3"/>
            <a:stretch>
              <a:fillRect/>
            </a:stretch>
          </a:blipFill>
        </p:spPr>
        <p:txBody>
          <a:bodyPr/>
          <a:lstStyle/>
          <a:p>
            <a:endParaRPr lang="vi-VN"/>
          </a:p>
        </p:txBody>
      </p:sp>
      <p:sp>
        <p:nvSpPr>
          <p:cNvPr id="19" name="Freeform 12">
            <a:extLst>
              <a:ext uri="{FF2B5EF4-FFF2-40B4-BE49-F238E27FC236}">
                <a16:creationId xmlns:a16="http://schemas.microsoft.com/office/drawing/2014/main" id="{DF34ADF1-9E3E-E615-71E9-464D045CADB0}"/>
              </a:ext>
            </a:extLst>
          </p:cNvPr>
          <p:cNvSpPr/>
          <p:nvPr/>
        </p:nvSpPr>
        <p:spPr>
          <a:xfrm rot="3248455">
            <a:off x="-462305" y="-1122515"/>
            <a:ext cx="1732601" cy="2739290"/>
          </a:xfrm>
          <a:custGeom>
            <a:avLst/>
            <a:gdLst/>
            <a:ahLst/>
            <a:cxnLst/>
            <a:rect l="l" t="t" r="r" b="b"/>
            <a:pathLst>
              <a:path w="1732601" h="2739290">
                <a:moveTo>
                  <a:pt x="0" y="0"/>
                </a:moveTo>
                <a:lnTo>
                  <a:pt x="1732600" y="0"/>
                </a:lnTo>
                <a:lnTo>
                  <a:pt x="1732600" y="2739290"/>
                </a:lnTo>
                <a:lnTo>
                  <a:pt x="0" y="2739290"/>
                </a:lnTo>
                <a:lnTo>
                  <a:pt x="0" y="0"/>
                </a:lnTo>
                <a:close/>
              </a:path>
            </a:pathLst>
          </a:custGeom>
          <a:blipFill>
            <a:blip r:embed="rId3"/>
            <a:stretch>
              <a:fillRect/>
            </a:stretch>
          </a:blipFill>
        </p:spPr>
        <p:txBody>
          <a:bodyPr/>
          <a:lstStyle/>
          <a:p>
            <a:endParaRPr lang="vi-VN"/>
          </a:p>
        </p:txBody>
      </p:sp>
    </p:spTree>
    <p:extLst>
      <p:ext uri="{BB962C8B-B14F-4D97-AF65-F5344CB8AC3E}">
        <p14:creationId xmlns:p14="http://schemas.microsoft.com/office/powerpoint/2010/main" val="42356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8469349-9D3C-7537-F6F6-57526C6272B8}"/>
              </a:ext>
            </a:extLst>
          </p:cNvPr>
          <p:cNvGrpSpPr/>
          <p:nvPr/>
        </p:nvGrpSpPr>
        <p:grpSpPr>
          <a:xfrm>
            <a:off x="1006161" y="1638300"/>
            <a:ext cx="7192586" cy="11402710"/>
            <a:chOff x="0" y="0"/>
            <a:chExt cx="2777386" cy="3003183"/>
          </a:xfrm>
        </p:grpSpPr>
        <p:sp>
          <p:nvSpPr>
            <p:cNvPr id="4" name="Freeform 7">
              <a:extLst>
                <a:ext uri="{FF2B5EF4-FFF2-40B4-BE49-F238E27FC236}">
                  <a16:creationId xmlns:a16="http://schemas.microsoft.com/office/drawing/2014/main" id="{6A3F4C38-E35B-EEB7-4436-9688776A23B1}"/>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txBody>
            <a:bodyPr/>
            <a:lstStyle/>
            <a:p>
              <a:endParaRPr lang="vi-VN"/>
            </a:p>
          </p:txBody>
        </p:sp>
        <p:sp>
          <p:nvSpPr>
            <p:cNvPr id="5" name="TextBox 8">
              <a:extLst>
                <a:ext uri="{FF2B5EF4-FFF2-40B4-BE49-F238E27FC236}">
                  <a16:creationId xmlns:a16="http://schemas.microsoft.com/office/drawing/2014/main" id="{F164939C-E577-DEE8-A329-B3DFA35D55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7"/>
          <p:cNvSpPr txBox="1"/>
          <p:nvPr/>
        </p:nvSpPr>
        <p:spPr>
          <a:xfrm>
            <a:off x="609600" y="525959"/>
            <a:ext cx="44196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đề</a:t>
            </a:r>
            <a:endParaRPr lang="en-US" sz="4400" b="1" dirty="0">
              <a:latin typeface="Times New Roman" panose="02020603050405020304" pitchFamily="18" charset="0"/>
              <a:cs typeface="Times New Roman" panose="02020603050405020304" pitchFamily="18" charset="0"/>
            </a:endParaRPr>
          </a:p>
        </p:txBody>
      </p:sp>
      <p:sp>
        <p:nvSpPr>
          <p:cNvPr id="10" name="Google Shape;359;p37"/>
          <p:cNvSpPr txBox="1">
            <a:spLocks/>
          </p:cNvSpPr>
          <p:nvPr/>
        </p:nvSpPr>
        <p:spPr>
          <a:xfrm>
            <a:off x="1371600" y="2320595"/>
            <a:ext cx="3705409" cy="813000"/>
          </a:xfrm>
          <a:prstGeom prst="rect">
            <a:avLst/>
          </a:prstGeom>
        </p:spPr>
        <p:txBody>
          <a:bodyPr spcFirstLastPara="1" wrap="square" lIns="182850" tIns="182850" rIns="182850" bIns="18285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trí</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11" name="Google Shape;357;p37"/>
          <p:cNvSpPr txBox="1">
            <a:spLocks/>
          </p:cNvSpPr>
          <p:nvPr/>
        </p:nvSpPr>
        <p:spPr>
          <a:xfrm>
            <a:off x="1371600" y="3136135"/>
            <a:ext cx="6629400" cy="19098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+ 1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số</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từ</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toàn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Rectangle 11"/>
          <p:cNvSpPr/>
          <p:nvPr/>
        </p:nvSpPr>
        <p:spPr>
          <a:xfrm>
            <a:off x="9437573" y="1719811"/>
            <a:ext cx="7541144" cy="7478970"/>
          </a:xfrm>
          <a:prstGeom prst="rect">
            <a:avLst/>
          </a:prstGeom>
          <a:solidFill>
            <a:schemeClr val="bg1"/>
          </a:solidFill>
        </p:spPr>
        <p:txBody>
          <a:bodyPr wrap="square">
            <a:spAutoFit/>
          </a:bodyPr>
          <a:lstStyle/>
          <a:p>
            <a:pPr marL="571500" indent="-571500" algn="just">
              <a:lnSpc>
                <a:spcPct val="150000"/>
              </a:lnSpc>
              <a:buFont typeface="Arial" panose="020B0604020202020204" pitchFamily="34" charset="0"/>
              <a:buChar char="•"/>
            </a:pPr>
            <a:r>
              <a:rPr lang="vi-VN" sz="4000" dirty="0">
                <a:solidFill>
                  <a:srgbClr val="000000"/>
                </a:solidFill>
                <a:latin typeface="+mj-lt"/>
                <a:ea typeface="Microsoft Sans Serif" panose="020B0604020202020204" pitchFamily="34" charset="0"/>
              </a:rPr>
              <a:t>Tinh thần yêu nước của nhân dân ta (Hồ chí Minh)</a:t>
            </a:r>
            <a:endParaRPr lang="en-US" sz="4000" dirty="0">
              <a:solidFill>
                <a:srgbClr val="000000"/>
              </a:solidFill>
              <a:latin typeface="+mj-lt"/>
              <a:ea typeface="Microsoft Sans Serif" panose="020B0604020202020204" pitchFamily="34" charset="0"/>
            </a:endParaRPr>
          </a:p>
          <a:p>
            <a:pPr marL="571500" indent="-571500" algn="just">
              <a:lnSpc>
                <a:spcPct val="150000"/>
              </a:lnSpc>
              <a:buFont typeface="Arial" panose="020B0604020202020204" pitchFamily="34" charset="0"/>
              <a:buChar char="•"/>
            </a:pPr>
            <a:r>
              <a:rPr lang="vi-VN" sz="4000" dirty="0">
                <a:solidFill>
                  <a:srgbClr val="000000"/>
                </a:solidFill>
                <a:latin typeface="+mj-lt"/>
                <a:ea typeface="Microsoft Sans Serif" panose="020B0604020202020204" pitchFamily="34" charset="0"/>
              </a:rPr>
              <a:t>Sức sống của con người Việt Nam qua ca dao (Nguyễn Đình Thi)</a:t>
            </a:r>
            <a:endParaRPr lang="en-US" sz="4000" dirty="0">
              <a:solidFill>
                <a:srgbClr val="000000"/>
              </a:solidFill>
              <a:latin typeface="+mj-lt"/>
              <a:ea typeface="Microsoft Sans Serif" panose="020B0604020202020204" pitchFamily="34" charset="0"/>
            </a:endParaRPr>
          </a:p>
          <a:p>
            <a:pPr marL="571500" indent="-571500" algn="just">
              <a:lnSpc>
                <a:spcPct val="150000"/>
              </a:lnSpc>
              <a:buFont typeface="Arial" panose="020B0604020202020204" pitchFamily="34" charset="0"/>
              <a:buChar char="•"/>
            </a:pPr>
            <a:r>
              <a:rPr lang="vi-VN" sz="4000" dirty="0">
                <a:solidFill>
                  <a:srgbClr val="000000"/>
                </a:solidFill>
                <a:latin typeface="+mj-lt"/>
                <a:ea typeface="Microsoft Sans Serif" panose="020B0604020202020204" pitchFamily="34" charset="0"/>
              </a:rPr>
              <a:t>Tiếng Việt, một biểu hiện hùng hồn của sức sống dân tộc (Đặng Thai Mai)</a:t>
            </a:r>
            <a:endParaRPr lang="en-US" sz="4000" dirty="0">
              <a:latin typeface="+mj-lt"/>
            </a:endParaRPr>
          </a:p>
        </p:txBody>
      </p:sp>
      <p:sp>
        <p:nvSpPr>
          <p:cNvPr id="14" name="Rectangle 13"/>
          <p:cNvSpPr/>
          <p:nvPr/>
        </p:nvSpPr>
        <p:spPr>
          <a:xfrm>
            <a:off x="9530287" y="1852058"/>
            <a:ext cx="7568910" cy="7214475"/>
          </a:xfrm>
          <a:prstGeom prst="rect">
            <a:avLst/>
          </a:prstGeom>
          <a:solidFill>
            <a:schemeClr val="bg1"/>
          </a:solidFill>
        </p:spPr>
        <p:txBody>
          <a:bodyPr wrap="square">
            <a:spAutoFit/>
          </a:bodyPr>
          <a:lstStyle/>
          <a:p>
            <a:pPr indent="330200" algn="just">
              <a:lnSpc>
                <a:spcPct val="130000"/>
              </a:lnSpc>
              <a:spcAft>
                <a:spcPts val="0"/>
              </a:spcAft>
            </a:pPr>
            <a:r>
              <a:rPr lang="vi-VN" sz="4000" b="1" dirty="0">
                <a:latin typeface="Times New Roman" panose="02020603050405020304" pitchFamily="18" charset="0"/>
                <a:ea typeface="Times New Roman" panose="02020603050405020304" pitchFamily="18" charset="0"/>
              </a:rPr>
              <a:t>Ví dụ:</a:t>
            </a:r>
          </a:p>
          <a:p>
            <a:pPr indent="330200" algn="just">
              <a:lnSpc>
                <a:spcPct val="130000"/>
              </a:lnSpc>
              <a:spcAft>
                <a:spcPts val="0"/>
              </a:spcAft>
            </a:pPr>
            <a:r>
              <a:rPr lang="vi-VN" sz="4000" dirty="0">
                <a:latin typeface="Times New Roman" panose="02020603050405020304" pitchFamily="18" charset="0"/>
                <a:ea typeface="Times New Roman" panose="02020603050405020304" pitchFamily="18" charset="0"/>
              </a:rPr>
              <a:t>+ Luận đề của VB </a:t>
            </a:r>
            <a:r>
              <a:rPr lang="vi-VN" sz="4000" i="1" dirty="0">
                <a:latin typeface="Times New Roman" panose="02020603050405020304" pitchFamily="18" charset="0"/>
                <a:ea typeface="Times New Roman" panose="02020603050405020304" pitchFamily="18" charset="0"/>
              </a:rPr>
              <a:t>Xem người ta kìa!</a:t>
            </a:r>
            <a:r>
              <a:rPr lang="vi-VN" sz="4000" dirty="0">
                <a:latin typeface="Times New Roman" panose="02020603050405020304" pitchFamily="18" charset="0"/>
                <a:ea typeface="Times New Roman" panose="02020603050405020304" pitchFamily="18" charset="0"/>
              </a:rPr>
              <a:t> (Lạc Thanh) là ý </a:t>
            </a:r>
            <a:r>
              <a:rPr lang="vi-VN" sz="4000" i="1" dirty="0">
                <a:latin typeface="Times New Roman" panose="02020603050405020304" pitchFamily="18" charset="0"/>
                <a:ea typeface="Times New Roman" panose="02020603050405020304" pitchFamily="18" charset="0"/>
              </a:rPr>
              <a:t>nghĩa của sự gần gũi và khác biệt giữa mọi người</a:t>
            </a:r>
          </a:p>
          <a:p>
            <a:pPr indent="330200" algn="just">
              <a:lnSpc>
                <a:spcPct val="130000"/>
              </a:lnSpc>
              <a:spcAft>
                <a:spcPts val="0"/>
              </a:spcAft>
            </a:pPr>
            <a:r>
              <a:rPr lang="vi-VN" sz="4000" i="1" dirty="0">
                <a:latin typeface="Times New Roman" panose="02020603050405020304" pitchFamily="18" charset="0"/>
                <a:ea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rPr>
              <a:t>Luận đề của VB </a:t>
            </a:r>
            <a:r>
              <a:rPr lang="vi-VN" sz="4000" i="1" dirty="0">
                <a:latin typeface="Times New Roman" panose="02020603050405020304" pitchFamily="18" charset="0"/>
                <a:ea typeface="Times New Roman" panose="02020603050405020304" pitchFamily="18" charset="0"/>
              </a:rPr>
              <a:t>Hãy cầm lấy và đọc</a:t>
            </a:r>
            <a:r>
              <a:rPr lang="vi-VN" sz="4000" dirty="0">
                <a:latin typeface="Times New Roman" panose="02020603050405020304" pitchFamily="18" charset="0"/>
                <a:ea typeface="Times New Roman" panose="02020603050405020304" pitchFamily="18" charset="0"/>
              </a:rPr>
              <a:t> (Huỳnh Như Phương) là </a:t>
            </a:r>
            <a:r>
              <a:rPr lang="vi-VN" sz="4000" i="1" dirty="0">
                <a:latin typeface="Times New Roman" panose="02020603050405020304" pitchFamily="18" charset="0"/>
                <a:ea typeface="Times New Roman" panose="02020603050405020304" pitchFamily="18" charset="0"/>
              </a:rPr>
              <a:t>sự cần thiết của việc đọc sách;...</a:t>
            </a:r>
          </a:p>
          <a:p>
            <a:pPr indent="330200" algn="just">
              <a:lnSpc>
                <a:spcPct val="130000"/>
              </a:lnSpc>
              <a:spcAft>
                <a:spcPts val="0"/>
              </a:spcAft>
            </a:pPr>
            <a:endParaRPr lang="en-US" sz="4000" dirty="0">
              <a:effectLst/>
              <a:latin typeface="Times New Roman" panose="02020603050405020304" pitchFamily="18" charset="0"/>
              <a:ea typeface="Times New Roman" panose="02020603050405020304" pitchFamily="18" charset="0"/>
            </a:endParaRPr>
          </a:p>
        </p:txBody>
      </p:sp>
      <p:sp>
        <p:nvSpPr>
          <p:cNvPr id="7" name="Freeform 21">
            <a:extLst>
              <a:ext uri="{FF2B5EF4-FFF2-40B4-BE49-F238E27FC236}">
                <a16:creationId xmlns:a16="http://schemas.microsoft.com/office/drawing/2014/main" id="{7F38D88E-B5F6-A805-DB9B-50C1E62D8B6F}"/>
              </a:ext>
            </a:extLst>
          </p:cNvPr>
          <p:cNvSpPr/>
          <p:nvPr/>
        </p:nvSpPr>
        <p:spPr>
          <a:xfrm rot="-494882" flipH="1">
            <a:off x="17448344" y="6874670"/>
            <a:ext cx="1679311" cy="3308988"/>
          </a:xfrm>
          <a:custGeom>
            <a:avLst/>
            <a:gdLst/>
            <a:ahLst/>
            <a:cxnLst/>
            <a:rect l="l" t="t" r="r" b="b"/>
            <a:pathLst>
              <a:path w="1679311" h="3308988">
                <a:moveTo>
                  <a:pt x="1679312" y="0"/>
                </a:moveTo>
                <a:lnTo>
                  <a:pt x="0" y="0"/>
                </a:lnTo>
                <a:lnTo>
                  <a:pt x="0" y="3308988"/>
                </a:lnTo>
                <a:lnTo>
                  <a:pt x="1679312" y="3308988"/>
                </a:lnTo>
                <a:lnTo>
                  <a:pt x="1679312" y="0"/>
                </a:lnTo>
                <a:close/>
              </a:path>
            </a:pathLst>
          </a:custGeom>
          <a:blipFill>
            <a:blip r:embed="rId3"/>
            <a:stretch>
              <a:fillRect/>
            </a:stretch>
          </a:blipFill>
        </p:spPr>
        <p:txBody>
          <a:bodyPr/>
          <a:lstStyle/>
          <a:p>
            <a:endParaRPr lang="vi-VN"/>
          </a:p>
        </p:txBody>
      </p:sp>
      <p:sp>
        <p:nvSpPr>
          <p:cNvPr id="15" name="Freeform 22">
            <a:extLst>
              <a:ext uri="{FF2B5EF4-FFF2-40B4-BE49-F238E27FC236}">
                <a16:creationId xmlns:a16="http://schemas.microsoft.com/office/drawing/2014/main" id="{637D49FB-8614-9632-5FED-D61317608A3C}"/>
              </a:ext>
            </a:extLst>
          </p:cNvPr>
          <p:cNvSpPr/>
          <p:nvPr/>
        </p:nvSpPr>
        <p:spPr>
          <a:xfrm rot="-3366230">
            <a:off x="16991255" y="8896174"/>
            <a:ext cx="1252117" cy="2467226"/>
          </a:xfrm>
          <a:custGeom>
            <a:avLst/>
            <a:gdLst/>
            <a:ahLst/>
            <a:cxnLst/>
            <a:rect l="l" t="t" r="r" b="b"/>
            <a:pathLst>
              <a:path w="1252117" h="2467226">
                <a:moveTo>
                  <a:pt x="0" y="0"/>
                </a:moveTo>
                <a:lnTo>
                  <a:pt x="1252117" y="0"/>
                </a:lnTo>
                <a:lnTo>
                  <a:pt x="1252117" y="2467226"/>
                </a:lnTo>
                <a:lnTo>
                  <a:pt x="0" y="2467226"/>
                </a:lnTo>
                <a:lnTo>
                  <a:pt x="0" y="0"/>
                </a:lnTo>
                <a:close/>
              </a:path>
            </a:pathLst>
          </a:custGeom>
          <a:blipFill>
            <a:blip r:embed="rId3"/>
            <a:stretch>
              <a:fillRect/>
            </a:stretch>
          </a:blipFill>
        </p:spPr>
        <p:txBody>
          <a:bodyPr/>
          <a:lstStyle/>
          <a:p>
            <a:endParaRPr lang="vi-VN"/>
          </a:p>
        </p:txBody>
      </p:sp>
    </p:spTree>
    <p:extLst>
      <p:ext uri="{BB962C8B-B14F-4D97-AF65-F5344CB8AC3E}">
        <p14:creationId xmlns:p14="http://schemas.microsoft.com/office/powerpoint/2010/main" val="6056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barn(inVertical)">
                                      <p:cBhvr>
                                        <p:cTn id="25" dur="500"/>
                                        <p:tgtEl>
                                          <p:spTgt spid="11">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barn(inVertical)">
                                      <p:cBhvr>
                                        <p:cTn id="28" dur="500"/>
                                        <p:tgtEl>
                                          <p:spTgt spid="1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428781B0-3CBC-061B-4A05-8D4862BD8D02}"/>
              </a:ext>
            </a:extLst>
          </p:cNvPr>
          <p:cNvGrpSpPr/>
          <p:nvPr/>
        </p:nvGrpSpPr>
        <p:grpSpPr>
          <a:xfrm>
            <a:off x="1006161" y="1638300"/>
            <a:ext cx="7192586" cy="11402710"/>
            <a:chOff x="0" y="0"/>
            <a:chExt cx="2777386" cy="3003183"/>
          </a:xfrm>
        </p:grpSpPr>
        <p:sp>
          <p:nvSpPr>
            <p:cNvPr id="4" name="Freeform 7">
              <a:extLst>
                <a:ext uri="{FF2B5EF4-FFF2-40B4-BE49-F238E27FC236}">
                  <a16:creationId xmlns:a16="http://schemas.microsoft.com/office/drawing/2014/main" id="{D109561A-A613-3733-8E53-461F7A3B3929}"/>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txBody>
            <a:bodyPr/>
            <a:lstStyle/>
            <a:p>
              <a:endParaRPr lang="vi-VN"/>
            </a:p>
          </p:txBody>
        </p:sp>
        <p:sp>
          <p:nvSpPr>
            <p:cNvPr id="5" name="TextBox 8">
              <a:extLst>
                <a:ext uri="{FF2B5EF4-FFF2-40B4-BE49-F238E27FC236}">
                  <a16:creationId xmlns:a16="http://schemas.microsoft.com/office/drawing/2014/main" id="{998D09DF-EC1C-0DA0-A537-41E55CDF502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a:extLst>
              <a:ext uri="{FF2B5EF4-FFF2-40B4-BE49-F238E27FC236}">
                <a16:creationId xmlns:a16="http://schemas.microsoft.com/office/drawing/2014/main" id="{7DA70C44-0FBF-686F-8DAC-89EF287D308E}"/>
              </a:ext>
            </a:extLst>
          </p:cNvPr>
          <p:cNvGrpSpPr/>
          <p:nvPr/>
        </p:nvGrpSpPr>
        <p:grpSpPr>
          <a:xfrm>
            <a:off x="9372600" y="1638300"/>
            <a:ext cx="7192586" cy="11402710"/>
            <a:chOff x="0" y="0"/>
            <a:chExt cx="2777386" cy="3003183"/>
          </a:xfrm>
        </p:grpSpPr>
        <p:sp>
          <p:nvSpPr>
            <p:cNvPr id="7" name="Freeform 7">
              <a:extLst>
                <a:ext uri="{FF2B5EF4-FFF2-40B4-BE49-F238E27FC236}">
                  <a16:creationId xmlns:a16="http://schemas.microsoft.com/office/drawing/2014/main" id="{F039DA91-E31D-B4D5-6F33-D6D9E60AD98D}"/>
                </a:ext>
              </a:extLst>
            </p:cNvPr>
            <p:cNvSpPr/>
            <p:nvPr/>
          </p:nvSpPr>
          <p:spPr>
            <a:xfrm>
              <a:off x="0" y="0"/>
              <a:ext cx="2777386" cy="3003183"/>
            </a:xfrm>
            <a:custGeom>
              <a:avLst/>
              <a:gdLst/>
              <a:ahLst/>
              <a:cxnLst/>
              <a:rect l="l" t="t" r="r" b="b"/>
              <a:pathLst>
                <a:path w="2777386" h="3003183">
                  <a:moveTo>
                    <a:pt x="33037" y="0"/>
                  </a:moveTo>
                  <a:lnTo>
                    <a:pt x="2744349" y="0"/>
                  </a:lnTo>
                  <a:cubicBezTo>
                    <a:pt x="2753111" y="0"/>
                    <a:pt x="2761514" y="3481"/>
                    <a:pt x="2767709" y="9676"/>
                  </a:cubicBezTo>
                  <a:cubicBezTo>
                    <a:pt x="2773905" y="15872"/>
                    <a:pt x="2777386" y="24275"/>
                    <a:pt x="2777386" y="33037"/>
                  </a:cubicBezTo>
                  <a:lnTo>
                    <a:pt x="2777386" y="2970146"/>
                  </a:lnTo>
                  <a:cubicBezTo>
                    <a:pt x="2777386" y="2988392"/>
                    <a:pt x="2762595" y="3003183"/>
                    <a:pt x="2744349" y="3003183"/>
                  </a:cubicBezTo>
                  <a:lnTo>
                    <a:pt x="33037" y="3003183"/>
                  </a:lnTo>
                  <a:cubicBezTo>
                    <a:pt x="24275" y="3003183"/>
                    <a:pt x="15872" y="2999702"/>
                    <a:pt x="9676" y="2993506"/>
                  </a:cubicBezTo>
                  <a:cubicBezTo>
                    <a:pt x="3481" y="2987311"/>
                    <a:pt x="0" y="2978908"/>
                    <a:pt x="0" y="2970146"/>
                  </a:cubicBezTo>
                  <a:lnTo>
                    <a:pt x="0" y="33037"/>
                  </a:lnTo>
                  <a:cubicBezTo>
                    <a:pt x="0" y="24275"/>
                    <a:pt x="3481" y="15872"/>
                    <a:pt x="9676" y="9676"/>
                  </a:cubicBezTo>
                  <a:cubicBezTo>
                    <a:pt x="15872" y="3481"/>
                    <a:pt x="24275" y="0"/>
                    <a:pt x="33037" y="0"/>
                  </a:cubicBezTo>
                  <a:close/>
                </a:path>
              </a:pathLst>
            </a:custGeom>
            <a:solidFill>
              <a:srgbClr val="D4C3B2"/>
            </a:solidFill>
          </p:spPr>
          <p:txBody>
            <a:bodyPr/>
            <a:lstStyle/>
            <a:p>
              <a:endParaRPr lang="vi-VN"/>
            </a:p>
          </p:txBody>
        </p:sp>
        <p:sp>
          <p:nvSpPr>
            <p:cNvPr id="8" name="TextBox 8">
              <a:extLst>
                <a:ext uri="{FF2B5EF4-FFF2-40B4-BE49-F238E27FC236}">
                  <a16:creationId xmlns:a16="http://schemas.microsoft.com/office/drawing/2014/main" id="{58FB060B-7073-5BF4-BDA4-098C0B884C0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 name="TextBox 1"/>
          <p:cNvSpPr txBox="1"/>
          <p:nvPr/>
        </p:nvSpPr>
        <p:spPr>
          <a:xfrm>
            <a:off x="609600" y="342900"/>
            <a:ext cx="11963400" cy="769441"/>
          </a:xfrm>
          <a:prstGeom prst="rect">
            <a:avLst/>
          </a:prstGeom>
          <a:noFill/>
        </p:spPr>
        <p:txBody>
          <a:bodyPr wrap="square" rtlCol="0">
            <a:spAutoFit/>
          </a:bodyPr>
          <a:lstStyle/>
          <a:p>
            <a:r>
              <a:rPr lang="vi-VN" sz="4400" b="1" dirty="0">
                <a:solidFill>
                  <a:prstClr val="black"/>
                </a:solidFill>
                <a:latin typeface="Times New Roman" panose="02020603050405020304" pitchFamily="18" charset="0"/>
                <a:cs typeface="Times New Roman" panose="02020603050405020304" pitchFamily="18" charset="0"/>
              </a:rPr>
              <a:t>b. Luận điểm</a:t>
            </a:r>
            <a:endParaRPr lang="en-US" sz="4400" b="1" dirty="0">
              <a:solidFill>
                <a:prstClr val="black"/>
              </a:solidFill>
              <a:latin typeface="Times New Roman" panose="02020603050405020304" pitchFamily="18" charset="0"/>
              <a:cs typeface="Times New Roman" panose="02020603050405020304" pitchFamily="18" charset="0"/>
            </a:endParaRPr>
          </a:p>
        </p:txBody>
      </p:sp>
      <p:sp>
        <p:nvSpPr>
          <p:cNvPr id="16" name="Google Shape;294;p35"/>
          <p:cNvSpPr txBox="1">
            <a:spLocks/>
          </p:cNvSpPr>
          <p:nvPr/>
        </p:nvSpPr>
        <p:spPr>
          <a:xfrm>
            <a:off x="10172324" y="3566347"/>
            <a:ext cx="6015438" cy="32724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Thể hiện ý kiến cụ thể của người viết về vấn đề bàn luận.</a:t>
            </a:r>
          </a:p>
        </p:txBody>
      </p:sp>
      <p:sp>
        <p:nvSpPr>
          <p:cNvPr id="20" name="Google Shape;295;p35"/>
          <p:cNvSpPr txBox="1">
            <a:spLocks/>
          </p:cNvSpPr>
          <p:nvPr/>
        </p:nvSpPr>
        <p:spPr>
          <a:xfrm>
            <a:off x="1607089" y="3566347"/>
            <a:ext cx="5896494" cy="3272400"/>
          </a:xfrm>
          <a:prstGeom prst="rect">
            <a:avLst/>
          </a:prstGeom>
        </p:spPr>
        <p:txBody>
          <a:bodyPr spcFirstLastPara="1" wrap="square" lIns="182850" tIns="182850" rIns="182850" bIns="18285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Là</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400" dirty="0">
                <a:latin typeface="Times New Roman" panose="02020603050405020304" pitchFamily="18" charset="0"/>
                <a:ea typeface="Cambria" panose="02040503050406030204" pitchFamily="18" charset="0"/>
                <a:cs typeface="Times New Roman" panose="02020603050405020304" pitchFamily="18" charset="0"/>
              </a:rPr>
              <a:t>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triển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khai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khía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cạnh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1 </a:t>
            </a:r>
            <a:r>
              <a:rPr lang="en-US" sz="4400" err="1">
                <a:latin typeface="Times New Roman" panose="02020603050405020304" pitchFamily="18" charset="0"/>
                <a:ea typeface="Cambria" panose="02040503050406030204" pitchFamily="18" charset="0"/>
                <a:cs typeface="Times New Roman" panose="02020603050405020304" pitchFamily="18" charset="0"/>
              </a:rPr>
              <a:t>luận</a:t>
            </a:r>
            <a:r>
              <a:rPr lang="en-US" sz="4400">
                <a:latin typeface="Times New Roman" panose="02020603050405020304" pitchFamily="18" charset="0"/>
                <a:ea typeface="Cambria" panose="02040503050406030204" pitchFamily="18" charset="0"/>
                <a:cs typeface="Times New Roman" panose="02020603050405020304" pitchFamily="18" charset="0"/>
              </a:rPr>
              <a:t> đề</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Subtitle 2">
            <a:extLst>
              <a:ext uri="{FF2B5EF4-FFF2-40B4-BE49-F238E27FC236}">
                <a16:creationId xmlns:a16="http://schemas.microsoft.com/office/drawing/2014/main" id="{3F95F62D-93A3-4733-8EA3-64243C4E6DD1}"/>
              </a:ext>
            </a:extLst>
          </p:cNvPr>
          <p:cNvSpPr txBox="1">
            <a:spLocks/>
          </p:cNvSpPr>
          <p:nvPr/>
        </p:nvSpPr>
        <p:spPr>
          <a:xfrm>
            <a:off x="2133600" y="2764145"/>
            <a:ext cx="5370000" cy="9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a:latin typeface="Times New Roman" panose="02020603050405020304" pitchFamily="18" charset="0"/>
                <a:ea typeface="Cambria" panose="02040503050406030204" pitchFamily="18" charset="0"/>
                <a:cs typeface="Times New Roman" panose="02020603050405020304" pitchFamily="18" charset="0"/>
              </a:rPr>
              <a:t>Khái niệm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Subtitle 4">
            <a:extLst>
              <a:ext uri="{FF2B5EF4-FFF2-40B4-BE49-F238E27FC236}">
                <a16:creationId xmlns:a16="http://schemas.microsoft.com/office/drawing/2014/main" id="{91DC2A61-4D3E-4A57-BDC9-05D28945EC17}"/>
              </a:ext>
            </a:extLst>
          </p:cNvPr>
          <p:cNvSpPr txBox="1">
            <a:spLocks/>
          </p:cNvSpPr>
          <p:nvPr/>
        </p:nvSpPr>
        <p:spPr>
          <a:xfrm>
            <a:off x="10172325" y="2764145"/>
            <a:ext cx="5370000" cy="9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dirty="0" err="1">
                <a:latin typeface="Times New Roman" panose="02020603050405020304" pitchFamily="18" charset="0"/>
                <a:ea typeface="Cambria" panose="02040503050406030204" pitchFamily="18" charset="0"/>
                <a:cs typeface="Times New Roman" panose="02020603050405020304" pitchFamily="18" charset="0"/>
              </a:rPr>
              <a:t>Đặc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điểm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9" name="Group 3">
            <a:extLst>
              <a:ext uri="{FF2B5EF4-FFF2-40B4-BE49-F238E27FC236}">
                <a16:creationId xmlns:a16="http://schemas.microsoft.com/office/drawing/2014/main" id="{E6A1CDF2-CA18-B7DB-1992-7A079066F671}"/>
              </a:ext>
            </a:extLst>
          </p:cNvPr>
          <p:cNvGrpSpPr/>
          <p:nvPr/>
        </p:nvGrpSpPr>
        <p:grpSpPr>
          <a:xfrm>
            <a:off x="15715409" y="6930054"/>
            <a:ext cx="3817179" cy="3984202"/>
            <a:chOff x="0" y="0"/>
            <a:chExt cx="5089572" cy="5312270"/>
          </a:xfrm>
        </p:grpSpPr>
        <p:sp>
          <p:nvSpPr>
            <p:cNvPr id="10" name="Freeform 4">
              <a:extLst>
                <a:ext uri="{FF2B5EF4-FFF2-40B4-BE49-F238E27FC236}">
                  <a16:creationId xmlns:a16="http://schemas.microsoft.com/office/drawing/2014/main" id="{EA2ABF6A-6F8B-4007-D462-498D170D2C8D}"/>
                </a:ext>
              </a:extLst>
            </p:cNvPr>
            <p:cNvSpPr/>
            <p:nvPr/>
          </p:nvSpPr>
          <p:spPr>
            <a:xfrm rot="-5751394">
              <a:off x="1581153" y="2876156"/>
              <a:ext cx="1927266" cy="2681414"/>
            </a:xfrm>
            <a:custGeom>
              <a:avLst/>
              <a:gdLst/>
              <a:ahLst/>
              <a:cxnLst/>
              <a:rect l="l" t="t" r="r" b="b"/>
              <a:pathLst>
                <a:path w="1927266" h="2681414">
                  <a:moveTo>
                    <a:pt x="0" y="0"/>
                  </a:moveTo>
                  <a:lnTo>
                    <a:pt x="1927266" y="0"/>
                  </a:lnTo>
                  <a:lnTo>
                    <a:pt x="1927266" y="2681413"/>
                  </a:lnTo>
                  <a:lnTo>
                    <a:pt x="0" y="2681413"/>
                  </a:lnTo>
                  <a:lnTo>
                    <a:pt x="0" y="0"/>
                  </a:lnTo>
                  <a:close/>
                </a:path>
              </a:pathLst>
            </a:custGeom>
            <a:blipFill>
              <a:blip r:embed="rId3"/>
              <a:stretch>
                <a:fillRect/>
              </a:stretch>
            </a:blipFill>
          </p:spPr>
          <p:txBody>
            <a:bodyPr/>
            <a:lstStyle/>
            <a:p>
              <a:endParaRPr lang="vi-VN"/>
            </a:p>
          </p:txBody>
        </p:sp>
        <p:sp>
          <p:nvSpPr>
            <p:cNvPr id="11" name="Freeform 5">
              <a:extLst>
                <a:ext uri="{FF2B5EF4-FFF2-40B4-BE49-F238E27FC236}">
                  <a16:creationId xmlns:a16="http://schemas.microsoft.com/office/drawing/2014/main" id="{360E9CCD-F53D-304D-E24E-C5AD4251DF39}"/>
                </a:ext>
              </a:extLst>
            </p:cNvPr>
            <p:cNvSpPr/>
            <p:nvPr/>
          </p:nvSpPr>
          <p:spPr>
            <a:xfrm rot="-3287833">
              <a:off x="1059500" y="338438"/>
              <a:ext cx="2970572" cy="4132970"/>
            </a:xfrm>
            <a:custGeom>
              <a:avLst/>
              <a:gdLst/>
              <a:ahLst/>
              <a:cxnLst/>
              <a:rect l="l" t="t" r="r" b="b"/>
              <a:pathLst>
                <a:path w="2970572" h="4132970">
                  <a:moveTo>
                    <a:pt x="0" y="0"/>
                  </a:moveTo>
                  <a:lnTo>
                    <a:pt x="2970572" y="0"/>
                  </a:lnTo>
                  <a:lnTo>
                    <a:pt x="2970572" y="4132970"/>
                  </a:lnTo>
                  <a:lnTo>
                    <a:pt x="0" y="4132970"/>
                  </a:lnTo>
                  <a:lnTo>
                    <a:pt x="0" y="0"/>
                  </a:lnTo>
                  <a:close/>
                </a:path>
              </a:pathLst>
            </a:custGeom>
            <a:blipFill>
              <a:blip r:embed="rId3"/>
              <a:stretch>
                <a:fillRect/>
              </a:stretch>
            </a:blipFill>
          </p:spPr>
          <p:txBody>
            <a:bodyPr/>
            <a:lstStyle/>
            <a:p>
              <a:endParaRPr lang="vi-VN"/>
            </a:p>
          </p:txBody>
        </p:sp>
      </p:grpSp>
      <p:grpSp>
        <p:nvGrpSpPr>
          <p:cNvPr id="12" name="Group 13">
            <a:extLst>
              <a:ext uri="{FF2B5EF4-FFF2-40B4-BE49-F238E27FC236}">
                <a16:creationId xmlns:a16="http://schemas.microsoft.com/office/drawing/2014/main" id="{27FD903F-F435-06EF-4949-E17BA6E2CC29}"/>
              </a:ext>
            </a:extLst>
          </p:cNvPr>
          <p:cNvGrpSpPr/>
          <p:nvPr/>
        </p:nvGrpSpPr>
        <p:grpSpPr>
          <a:xfrm rot="9743228">
            <a:off x="-626878" y="7859575"/>
            <a:ext cx="2704790" cy="2823140"/>
            <a:chOff x="0" y="0"/>
            <a:chExt cx="3606387" cy="3764187"/>
          </a:xfrm>
        </p:grpSpPr>
        <p:sp>
          <p:nvSpPr>
            <p:cNvPr id="13" name="Freeform 14">
              <a:extLst>
                <a:ext uri="{FF2B5EF4-FFF2-40B4-BE49-F238E27FC236}">
                  <a16:creationId xmlns:a16="http://schemas.microsoft.com/office/drawing/2014/main" id="{DF98D9C0-3AC6-8025-153E-D8561ED7406A}"/>
                </a:ext>
              </a:extLst>
            </p:cNvPr>
            <p:cNvSpPr/>
            <p:nvPr/>
          </p:nvSpPr>
          <p:spPr>
            <a:xfrm rot="-5751394">
              <a:off x="1120379" y="2037996"/>
              <a:ext cx="1365629" cy="1900005"/>
            </a:xfrm>
            <a:custGeom>
              <a:avLst/>
              <a:gdLst/>
              <a:ahLst/>
              <a:cxnLst/>
              <a:rect l="l" t="t" r="r" b="b"/>
              <a:pathLst>
                <a:path w="1365629" h="1900005">
                  <a:moveTo>
                    <a:pt x="0" y="0"/>
                  </a:moveTo>
                  <a:lnTo>
                    <a:pt x="1365629" y="0"/>
                  </a:lnTo>
                  <a:lnTo>
                    <a:pt x="1365629" y="1900006"/>
                  </a:lnTo>
                  <a:lnTo>
                    <a:pt x="0" y="1900006"/>
                  </a:lnTo>
                  <a:lnTo>
                    <a:pt x="0" y="0"/>
                  </a:lnTo>
                  <a:close/>
                </a:path>
              </a:pathLst>
            </a:custGeom>
            <a:blipFill>
              <a:blip r:embed="rId3"/>
              <a:stretch>
                <a:fillRect/>
              </a:stretch>
            </a:blipFill>
          </p:spPr>
          <p:txBody>
            <a:bodyPr/>
            <a:lstStyle/>
            <a:p>
              <a:endParaRPr lang="vi-VN"/>
            </a:p>
          </p:txBody>
        </p:sp>
        <p:sp>
          <p:nvSpPr>
            <p:cNvPr id="14" name="Freeform 15">
              <a:extLst>
                <a:ext uri="{FF2B5EF4-FFF2-40B4-BE49-F238E27FC236}">
                  <a16:creationId xmlns:a16="http://schemas.microsoft.com/office/drawing/2014/main" id="{677EF01A-8C9E-1A9F-79A0-8073334E124B}"/>
                </a:ext>
              </a:extLst>
            </p:cNvPr>
            <p:cNvSpPr/>
            <p:nvPr/>
          </p:nvSpPr>
          <p:spPr>
            <a:xfrm rot="-3287833">
              <a:off x="750744" y="239812"/>
              <a:ext cx="2104899" cy="2928555"/>
            </a:xfrm>
            <a:custGeom>
              <a:avLst/>
              <a:gdLst/>
              <a:ahLst/>
              <a:cxnLst/>
              <a:rect l="l" t="t" r="r" b="b"/>
              <a:pathLst>
                <a:path w="2104899" h="2928555">
                  <a:moveTo>
                    <a:pt x="0" y="0"/>
                  </a:moveTo>
                  <a:lnTo>
                    <a:pt x="2104899" y="0"/>
                  </a:lnTo>
                  <a:lnTo>
                    <a:pt x="2104899" y="2928554"/>
                  </a:lnTo>
                  <a:lnTo>
                    <a:pt x="0" y="2928554"/>
                  </a:lnTo>
                  <a:lnTo>
                    <a:pt x="0" y="0"/>
                  </a:lnTo>
                  <a:close/>
                </a:path>
              </a:pathLst>
            </a:custGeom>
            <a:blipFill>
              <a:blip r:embed="rId3"/>
              <a:stretch>
                <a:fillRect/>
              </a:stretch>
            </a:blipFill>
          </p:spPr>
          <p:txBody>
            <a:bodyPr/>
            <a:lstStyle/>
            <a:p>
              <a:endParaRPr lang="vi-VN"/>
            </a:p>
          </p:txBody>
        </p:sp>
      </p:grpSp>
    </p:spTree>
    <p:extLst>
      <p:ext uri="{BB962C8B-B14F-4D97-AF65-F5344CB8AC3E}">
        <p14:creationId xmlns:p14="http://schemas.microsoft.com/office/powerpoint/2010/main" val="38928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E8177485-30A2-6176-3EBE-6632189D7A79}"/>
              </a:ext>
            </a:extLst>
          </p:cNvPr>
          <p:cNvGrpSpPr/>
          <p:nvPr/>
        </p:nvGrpSpPr>
        <p:grpSpPr>
          <a:xfrm>
            <a:off x="647700" y="2628900"/>
            <a:ext cx="16992600" cy="5029200"/>
            <a:chOff x="0" y="0"/>
            <a:chExt cx="4260578" cy="3003183"/>
          </a:xfrm>
        </p:grpSpPr>
        <p:sp>
          <p:nvSpPr>
            <p:cNvPr id="12" name="Freeform 4">
              <a:extLst>
                <a:ext uri="{FF2B5EF4-FFF2-40B4-BE49-F238E27FC236}">
                  <a16:creationId xmlns:a16="http://schemas.microsoft.com/office/drawing/2014/main" id="{46911A8B-BA8C-FF5E-6982-F662B3A82DDD}"/>
                </a:ext>
              </a:extLst>
            </p:cNvPr>
            <p:cNvSpPr/>
            <p:nvPr/>
          </p:nvSpPr>
          <p:spPr>
            <a:xfrm>
              <a:off x="0" y="0"/>
              <a:ext cx="4260578" cy="3003183"/>
            </a:xfrm>
            <a:custGeom>
              <a:avLst/>
              <a:gdLst/>
              <a:ahLst/>
              <a:cxnLst/>
              <a:rect l="l" t="t" r="r" b="b"/>
              <a:pathLst>
                <a:path w="4260578" h="3003183">
                  <a:moveTo>
                    <a:pt x="21536" y="0"/>
                  </a:moveTo>
                  <a:lnTo>
                    <a:pt x="4239042" y="0"/>
                  </a:lnTo>
                  <a:cubicBezTo>
                    <a:pt x="4250935" y="0"/>
                    <a:pt x="4260578" y="9642"/>
                    <a:pt x="4260578" y="21536"/>
                  </a:cubicBezTo>
                  <a:lnTo>
                    <a:pt x="4260578" y="2981647"/>
                  </a:lnTo>
                  <a:cubicBezTo>
                    <a:pt x="4260578" y="2993541"/>
                    <a:pt x="4250935" y="3003183"/>
                    <a:pt x="4239042" y="3003183"/>
                  </a:cubicBezTo>
                  <a:lnTo>
                    <a:pt x="21536" y="3003183"/>
                  </a:lnTo>
                  <a:cubicBezTo>
                    <a:pt x="9642" y="3003183"/>
                    <a:pt x="0" y="2993541"/>
                    <a:pt x="0" y="2981647"/>
                  </a:cubicBezTo>
                  <a:lnTo>
                    <a:pt x="0" y="21536"/>
                  </a:lnTo>
                  <a:cubicBezTo>
                    <a:pt x="0" y="9642"/>
                    <a:pt x="9642" y="0"/>
                    <a:pt x="21536" y="0"/>
                  </a:cubicBezTo>
                  <a:close/>
                </a:path>
              </a:pathLst>
            </a:custGeom>
            <a:solidFill>
              <a:srgbClr val="D4C3B2"/>
            </a:solidFill>
          </p:spPr>
          <p:txBody>
            <a:bodyPr/>
            <a:lstStyle/>
            <a:p>
              <a:endParaRPr lang="vi-VN"/>
            </a:p>
          </p:txBody>
        </p:sp>
        <p:sp>
          <p:nvSpPr>
            <p:cNvPr id="13" name="TextBox 5">
              <a:extLst>
                <a:ext uri="{FF2B5EF4-FFF2-40B4-BE49-F238E27FC236}">
                  <a16:creationId xmlns:a16="http://schemas.microsoft.com/office/drawing/2014/main" id="{2BFB8AD2-192E-6346-1C40-6F0A9B25896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Freeform 3"/>
          <p:cNvSpPr/>
          <p:nvPr/>
        </p:nvSpPr>
        <p:spPr>
          <a:xfrm>
            <a:off x="-2438400" y="6743700"/>
            <a:ext cx="3451288" cy="4114800"/>
          </a:xfrm>
          <a:custGeom>
            <a:avLst/>
            <a:gdLst/>
            <a:ahLst/>
            <a:cxnLst/>
            <a:rect l="l" t="t" r="r" b="b"/>
            <a:pathLst>
              <a:path w="3451288" h="4114800">
                <a:moveTo>
                  <a:pt x="0" y="0"/>
                </a:moveTo>
                <a:lnTo>
                  <a:pt x="3451288" y="0"/>
                </a:lnTo>
                <a:lnTo>
                  <a:pt x="345128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grpSp>
        <p:nvGrpSpPr>
          <p:cNvPr id="2" name="Group 3">
            <a:extLst>
              <a:ext uri="{FF2B5EF4-FFF2-40B4-BE49-F238E27FC236}">
                <a16:creationId xmlns:a16="http://schemas.microsoft.com/office/drawing/2014/main" id="{25B3B7C0-8C44-B084-117C-78173D05CB0B}"/>
              </a:ext>
            </a:extLst>
          </p:cNvPr>
          <p:cNvGrpSpPr/>
          <p:nvPr/>
        </p:nvGrpSpPr>
        <p:grpSpPr>
          <a:xfrm>
            <a:off x="15715409" y="6930054"/>
            <a:ext cx="3817179" cy="3984202"/>
            <a:chOff x="0" y="0"/>
            <a:chExt cx="5089572" cy="5312270"/>
          </a:xfrm>
        </p:grpSpPr>
        <p:sp>
          <p:nvSpPr>
            <p:cNvPr id="4" name="Freeform 4">
              <a:extLst>
                <a:ext uri="{FF2B5EF4-FFF2-40B4-BE49-F238E27FC236}">
                  <a16:creationId xmlns:a16="http://schemas.microsoft.com/office/drawing/2014/main" id="{175A0B5F-8EC5-C743-7B54-511EAE45FA36}"/>
                </a:ext>
              </a:extLst>
            </p:cNvPr>
            <p:cNvSpPr/>
            <p:nvPr/>
          </p:nvSpPr>
          <p:spPr>
            <a:xfrm rot="-5751394">
              <a:off x="1581153" y="2876156"/>
              <a:ext cx="1927266" cy="2681414"/>
            </a:xfrm>
            <a:custGeom>
              <a:avLst/>
              <a:gdLst/>
              <a:ahLst/>
              <a:cxnLst/>
              <a:rect l="l" t="t" r="r" b="b"/>
              <a:pathLst>
                <a:path w="1927266" h="2681414">
                  <a:moveTo>
                    <a:pt x="0" y="0"/>
                  </a:moveTo>
                  <a:lnTo>
                    <a:pt x="1927266" y="0"/>
                  </a:lnTo>
                  <a:lnTo>
                    <a:pt x="1927266" y="2681413"/>
                  </a:lnTo>
                  <a:lnTo>
                    <a:pt x="0" y="2681413"/>
                  </a:lnTo>
                  <a:lnTo>
                    <a:pt x="0" y="0"/>
                  </a:lnTo>
                  <a:close/>
                </a:path>
              </a:pathLst>
            </a:custGeom>
            <a:blipFill>
              <a:blip r:embed="rId5"/>
              <a:stretch>
                <a:fillRect/>
              </a:stretch>
            </a:blipFill>
          </p:spPr>
          <p:txBody>
            <a:bodyPr/>
            <a:lstStyle/>
            <a:p>
              <a:endParaRPr lang="vi-VN"/>
            </a:p>
          </p:txBody>
        </p:sp>
        <p:sp>
          <p:nvSpPr>
            <p:cNvPr id="5" name="Freeform 5">
              <a:extLst>
                <a:ext uri="{FF2B5EF4-FFF2-40B4-BE49-F238E27FC236}">
                  <a16:creationId xmlns:a16="http://schemas.microsoft.com/office/drawing/2014/main" id="{A32EC0AB-B0D0-BF5E-6ECA-7DDE13AB5B0B}"/>
                </a:ext>
              </a:extLst>
            </p:cNvPr>
            <p:cNvSpPr/>
            <p:nvPr/>
          </p:nvSpPr>
          <p:spPr>
            <a:xfrm rot="-3287833">
              <a:off x="1059500" y="338438"/>
              <a:ext cx="2970572" cy="4132970"/>
            </a:xfrm>
            <a:custGeom>
              <a:avLst/>
              <a:gdLst/>
              <a:ahLst/>
              <a:cxnLst/>
              <a:rect l="l" t="t" r="r" b="b"/>
              <a:pathLst>
                <a:path w="2970572" h="4132970">
                  <a:moveTo>
                    <a:pt x="0" y="0"/>
                  </a:moveTo>
                  <a:lnTo>
                    <a:pt x="2970572" y="0"/>
                  </a:lnTo>
                  <a:lnTo>
                    <a:pt x="2970572" y="4132970"/>
                  </a:lnTo>
                  <a:lnTo>
                    <a:pt x="0" y="4132970"/>
                  </a:lnTo>
                  <a:lnTo>
                    <a:pt x="0" y="0"/>
                  </a:lnTo>
                  <a:close/>
                </a:path>
              </a:pathLst>
            </a:custGeom>
            <a:blipFill>
              <a:blip r:embed="rId5"/>
              <a:stretch>
                <a:fillRect/>
              </a:stretch>
            </a:blipFill>
          </p:spPr>
          <p:txBody>
            <a:bodyPr/>
            <a:lstStyle/>
            <a:p>
              <a:endParaRPr lang="vi-VN"/>
            </a:p>
          </p:txBody>
        </p:sp>
      </p:grpSp>
      <p:grpSp>
        <p:nvGrpSpPr>
          <p:cNvPr id="6" name="Group 9">
            <a:extLst>
              <a:ext uri="{FF2B5EF4-FFF2-40B4-BE49-F238E27FC236}">
                <a16:creationId xmlns:a16="http://schemas.microsoft.com/office/drawing/2014/main" id="{0370E05D-F7D1-5565-6D5E-05C41728F3FD}"/>
              </a:ext>
            </a:extLst>
          </p:cNvPr>
          <p:cNvGrpSpPr/>
          <p:nvPr/>
        </p:nvGrpSpPr>
        <p:grpSpPr>
          <a:xfrm rot="9743228">
            <a:off x="-580422" y="-611452"/>
            <a:ext cx="2704790" cy="2823140"/>
            <a:chOff x="0" y="0"/>
            <a:chExt cx="3606387" cy="3764187"/>
          </a:xfrm>
        </p:grpSpPr>
        <p:sp>
          <p:nvSpPr>
            <p:cNvPr id="7" name="Freeform 10">
              <a:extLst>
                <a:ext uri="{FF2B5EF4-FFF2-40B4-BE49-F238E27FC236}">
                  <a16:creationId xmlns:a16="http://schemas.microsoft.com/office/drawing/2014/main" id="{0E1AB157-1FF3-2E56-602F-D50C618326AC}"/>
                </a:ext>
              </a:extLst>
            </p:cNvPr>
            <p:cNvSpPr/>
            <p:nvPr/>
          </p:nvSpPr>
          <p:spPr>
            <a:xfrm rot="-5751394">
              <a:off x="1120379" y="2037996"/>
              <a:ext cx="1365629" cy="1900005"/>
            </a:xfrm>
            <a:custGeom>
              <a:avLst/>
              <a:gdLst/>
              <a:ahLst/>
              <a:cxnLst/>
              <a:rect l="l" t="t" r="r" b="b"/>
              <a:pathLst>
                <a:path w="1365629" h="1900005">
                  <a:moveTo>
                    <a:pt x="0" y="0"/>
                  </a:moveTo>
                  <a:lnTo>
                    <a:pt x="1365629" y="0"/>
                  </a:lnTo>
                  <a:lnTo>
                    <a:pt x="1365629" y="1900006"/>
                  </a:lnTo>
                  <a:lnTo>
                    <a:pt x="0" y="1900006"/>
                  </a:lnTo>
                  <a:lnTo>
                    <a:pt x="0" y="0"/>
                  </a:lnTo>
                  <a:close/>
                </a:path>
              </a:pathLst>
            </a:custGeom>
            <a:blipFill>
              <a:blip r:embed="rId5"/>
              <a:stretch>
                <a:fillRect/>
              </a:stretch>
            </a:blipFill>
          </p:spPr>
          <p:txBody>
            <a:bodyPr/>
            <a:lstStyle/>
            <a:p>
              <a:endParaRPr lang="vi-VN"/>
            </a:p>
          </p:txBody>
        </p:sp>
        <p:sp>
          <p:nvSpPr>
            <p:cNvPr id="9" name="Freeform 11">
              <a:extLst>
                <a:ext uri="{FF2B5EF4-FFF2-40B4-BE49-F238E27FC236}">
                  <a16:creationId xmlns:a16="http://schemas.microsoft.com/office/drawing/2014/main" id="{2FA0728D-54EB-85D9-49A5-0A632C63760D}"/>
                </a:ext>
              </a:extLst>
            </p:cNvPr>
            <p:cNvSpPr/>
            <p:nvPr/>
          </p:nvSpPr>
          <p:spPr>
            <a:xfrm rot="-3287833">
              <a:off x="750744" y="239812"/>
              <a:ext cx="2104899" cy="2928555"/>
            </a:xfrm>
            <a:custGeom>
              <a:avLst/>
              <a:gdLst/>
              <a:ahLst/>
              <a:cxnLst/>
              <a:rect l="l" t="t" r="r" b="b"/>
              <a:pathLst>
                <a:path w="2104899" h="2928555">
                  <a:moveTo>
                    <a:pt x="0" y="0"/>
                  </a:moveTo>
                  <a:lnTo>
                    <a:pt x="2104899" y="0"/>
                  </a:lnTo>
                  <a:lnTo>
                    <a:pt x="2104899" y="2928554"/>
                  </a:lnTo>
                  <a:lnTo>
                    <a:pt x="0" y="2928554"/>
                  </a:lnTo>
                  <a:lnTo>
                    <a:pt x="0" y="0"/>
                  </a:lnTo>
                  <a:close/>
                </a:path>
              </a:pathLst>
            </a:custGeom>
            <a:blipFill>
              <a:blip r:embed="rId5"/>
              <a:stretch>
                <a:fillRect/>
              </a:stretch>
            </a:blipFill>
          </p:spPr>
          <p:txBody>
            <a:bodyPr/>
            <a:lstStyle/>
            <a:p>
              <a:endParaRPr lang="vi-VN"/>
            </a:p>
          </p:txBody>
        </p:sp>
      </p:grpSp>
      <p:pic>
        <p:nvPicPr>
          <p:cNvPr id="10" name="Picture 9">
            <a:extLst>
              <a:ext uri="{FF2B5EF4-FFF2-40B4-BE49-F238E27FC236}">
                <a16:creationId xmlns:a16="http://schemas.microsoft.com/office/drawing/2014/main" id="{751F1A45-EEE2-54A9-5A81-37F97A8C2D3F}"/>
              </a:ext>
            </a:extLst>
          </p:cNvPr>
          <p:cNvPicPr>
            <a:picLocks noChangeAspect="1"/>
          </p:cNvPicPr>
          <p:nvPr/>
        </p:nvPicPr>
        <p:blipFill>
          <a:blip r:embed="rId6"/>
          <a:stretch>
            <a:fillRect/>
          </a:stretch>
        </p:blipFill>
        <p:spPr>
          <a:xfrm>
            <a:off x="1255092" y="3041762"/>
            <a:ext cx="15777815" cy="3615241"/>
          </a:xfrm>
          <a:prstGeom prst="rect">
            <a:avLst/>
          </a:prstGeom>
        </p:spPr>
      </p:pic>
    </p:spTree>
    <p:extLst>
      <p:ext uri="{BB962C8B-B14F-4D97-AF65-F5344CB8AC3E}">
        <p14:creationId xmlns:p14="http://schemas.microsoft.com/office/powerpoint/2010/main" val="4268120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h vẽ Hai Bà Trưng của họa sĩ 'tây' trên đồng hồ Thụy Sĩ 'đạo' tranh  Xuân Lam? - Tuổi Trẻ Online">
            <a:extLst>
              <a:ext uri="{FF2B5EF4-FFF2-40B4-BE49-F238E27FC236}">
                <a16:creationId xmlns:a16="http://schemas.microsoft.com/office/drawing/2014/main" id="{7FB886D5-F69A-EEF0-A9C1-D1674E430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54"/>
          <a:stretch/>
        </p:blipFill>
        <p:spPr bwMode="auto">
          <a:xfrm>
            <a:off x="3" y="2380"/>
            <a:ext cx="9143998" cy="1028462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B0FE2C-0D3D-35A7-E17A-963D26059C6B}"/>
              </a:ext>
            </a:extLst>
          </p:cNvPr>
          <p:cNvSpPr txBox="1"/>
          <p:nvPr/>
        </p:nvSpPr>
        <p:spPr>
          <a:xfrm>
            <a:off x="9067800" y="3921918"/>
            <a:ext cx="8496295" cy="5629273"/>
          </a:xfrm>
          <a:prstGeom prst="rect">
            <a:avLst/>
          </a:prstGeom>
        </p:spPr>
        <p:txBody>
          <a:bodyPr vert="horz" lIns="91440" tIns="45720" rIns="91440" bIns="45720" rtlCol="0">
            <a:normAutofit/>
          </a:bodyPr>
          <a:lstStyle/>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Thù</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chồng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nợ</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nước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hỏi</a:t>
            </a:r>
            <a:r>
              <a:rPr lang="en-US" sz="3600" b="0" i="0" dirty="0">
                <a:effectLst/>
                <a:latin typeface="#9Slide03 Arima Madurai Bold" panose="00000800000000000000" pitchFamily="2" charset="0"/>
                <a:cs typeface="#9Slide03 Arima Madurai Bold" panose="00000800000000000000" pitchFamily="2" charset="0"/>
              </a:rPr>
              <a:t> ai,</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Đuôi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quân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tham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bạo</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diệt</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loài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xâm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lăng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Mê</a:t>
            </a:r>
            <a:r>
              <a:rPr lang="en-US" sz="3600" b="0" i="0" dirty="0">
                <a:effectLst/>
                <a:latin typeface="#9Slide03 Arima Madurai Bold" panose="00000800000000000000" pitchFamily="2" charset="0"/>
                <a:cs typeface="#9Slide03 Arima Madurai Bold" panose="00000800000000000000" pitchFamily="2" charset="0"/>
              </a:rPr>
              <a:t> Linh </a:t>
            </a:r>
            <a:r>
              <a:rPr lang="en-US" sz="3600" b="0" i="0" dirty="0" err="1">
                <a:effectLst/>
                <a:latin typeface="#9Slide03 Arima Madurai Bold" panose="00000800000000000000" pitchFamily="2" charset="0"/>
                <a:cs typeface="#9Slide03 Arima Madurai Bold" panose="00000800000000000000" pitchFamily="2" charset="0"/>
              </a:rPr>
              <a:t>nổi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sóng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đất</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bằng</a:t>
            </a:r>
            <a:r>
              <a:rPr lang="en-US" sz="36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Hát</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giang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ghi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dấu</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hơn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căm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đến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giờ</a:t>
            </a:r>
            <a:r>
              <a:rPr lang="en-US" sz="3600" b="0" i="0" dirty="0">
                <a:effectLst/>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Là</a:t>
            </a:r>
            <a:r>
              <a:rPr lang="en-US" sz="3600" b="0" i="0" dirty="0">
                <a:effectLst/>
                <a:latin typeface="#9Slide03 Arima Madurai Bold" panose="00000800000000000000" pitchFamily="2" charset="0"/>
                <a:cs typeface="#9Slide03 Arima Madurai Bold" panose="00000800000000000000" pitchFamily="2" charset="0"/>
              </a:rPr>
              <a:t> ai?</a:t>
            </a:r>
          </a:p>
        </p:txBody>
      </p:sp>
    </p:spTree>
    <p:extLst>
      <p:ext uri="{BB962C8B-B14F-4D97-AF65-F5344CB8AC3E}">
        <p14:creationId xmlns:p14="http://schemas.microsoft.com/office/powerpoint/2010/main" val="14490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A6618A33-4C96-4973-BB03-6D6430F69538}"/>
              </a:ext>
            </a:extLst>
          </p:cNvPr>
          <p:cNvSpPr txBox="1">
            <a:spLocks/>
          </p:cNvSpPr>
          <p:nvPr/>
        </p:nvSpPr>
        <p:spPr>
          <a:xfrm>
            <a:off x="5943599" y="2400300"/>
            <a:ext cx="6172201" cy="994200"/>
          </a:xfrm>
          <a:prstGeom prst="rect">
            <a:avLst/>
          </a:prstGeom>
          <a:solidFill>
            <a:schemeClr val="accent6">
              <a:lumMod val="5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LUẬN ĐỀ</a:t>
            </a:r>
          </a:p>
        </p:txBody>
      </p:sp>
      <p:sp>
        <p:nvSpPr>
          <p:cNvPr id="6" name="Subtitle 2">
            <a:extLst>
              <a:ext uri="{FF2B5EF4-FFF2-40B4-BE49-F238E27FC236}">
                <a16:creationId xmlns:a16="http://schemas.microsoft.com/office/drawing/2014/main" id="{82470FC6-FAC6-4BEA-847B-868A195A9BA2}"/>
              </a:ext>
            </a:extLst>
          </p:cNvPr>
          <p:cNvSpPr txBox="1">
            <a:spLocks/>
          </p:cNvSpPr>
          <p:nvPr/>
        </p:nvSpPr>
        <p:spPr>
          <a:xfrm>
            <a:off x="323074" y="4742054"/>
            <a:ext cx="5077520" cy="994200"/>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1</a:t>
            </a:r>
          </a:p>
        </p:txBody>
      </p:sp>
      <p:sp>
        <p:nvSpPr>
          <p:cNvPr id="7" name="Subtitle 2">
            <a:extLst>
              <a:ext uri="{FF2B5EF4-FFF2-40B4-BE49-F238E27FC236}">
                <a16:creationId xmlns:a16="http://schemas.microsoft.com/office/drawing/2014/main" id="{CC5DEBD9-37A1-4C68-92A2-265BB2254837}"/>
              </a:ext>
            </a:extLst>
          </p:cNvPr>
          <p:cNvSpPr txBox="1">
            <a:spLocks/>
          </p:cNvSpPr>
          <p:nvPr/>
        </p:nvSpPr>
        <p:spPr>
          <a:xfrm>
            <a:off x="6478550" y="4742054"/>
            <a:ext cx="5077520" cy="994200"/>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2</a:t>
            </a:r>
          </a:p>
        </p:txBody>
      </p:sp>
      <p:sp>
        <p:nvSpPr>
          <p:cNvPr id="8" name="Subtitle 2">
            <a:extLst>
              <a:ext uri="{FF2B5EF4-FFF2-40B4-BE49-F238E27FC236}">
                <a16:creationId xmlns:a16="http://schemas.microsoft.com/office/drawing/2014/main" id="{EADFE3E9-A7A6-4030-82B1-57026BC3CDCA}"/>
              </a:ext>
            </a:extLst>
          </p:cNvPr>
          <p:cNvSpPr txBox="1">
            <a:spLocks/>
          </p:cNvSpPr>
          <p:nvPr/>
        </p:nvSpPr>
        <p:spPr>
          <a:xfrm>
            <a:off x="12634026" y="4742054"/>
            <a:ext cx="5077520" cy="994200"/>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40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3</a:t>
            </a:r>
          </a:p>
        </p:txBody>
      </p:sp>
      <p:graphicFrame>
        <p:nvGraphicFramePr>
          <p:cNvPr id="9" name="Table 8">
            <a:extLst>
              <a:ext uri="{FF2B5EF4-FFF2-40B4-BE49-F238E27FC236}">
                <a16:creationId xmlns:a16="http://schemas.microsoft.com/office/drawing/2014/main" id="{931EE276-1085-442D-95C7-537FC905F00E}"/>
              </a:ext>
            </a:extLst>
          </p:cNvPr>
          <p:cNvGraphicFramePr>
            <a:graphicFrameLocks noGrp="1"/>
          </p:cNvGraphicFramePr>
          <p:nvPr/>
        </p:nvGraphicFramePr>
        <p:xfrm>
          <a:off x="323074" y="5803966"/>
          <a:ext cx="5077520" cy="1455032"/>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55032">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Lí</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lẽ</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graphicFrame>
        <p:nvGraphicFramePr>
          <p:cNvPr id="10" name="Table 8">
            <a:extLst>
              <a:ext uri="{FF2B5EF4-FFF2-40B4-BE49-F238E27FC236}">
                <a16:creationId xmlns:a16="http://schemas.microsoft.com/office/drawing/2014/main" id="{0E714307-E5FE-4D15-A806-0475EC2248DF}"/>
              </a:ext>
            </a:extLst>
          </p:cNvPr>
          <p:cNvGraphicFramePr>
            <a:graphicFrameLocks noGrp="1"/>
          </p:cNvGraphicFramePr>
          <p:nvPr/>
        </p:nvGraphicFramePr>
        <p:xfrm>
          <a:off x="6491252" y="5803966"/>
          <a:ext cx="5077520" cy="1455032"/>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55032">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Lí</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lẽ</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graphicFrame>
        <p:nvGraphicFramePr>
          <p:cNvPr id="11" name="Table 8">
            <a:extLst>
              <a:ext uri="{FF2B5EF4-FFF2-40B4-BE49-F238E27FC236}">
                <a16:creationId xmlns:a16="http://schemas.microsoft.com/office/drawing/2014/main" id="{1BDD9217-8636-44B9-AB4A-8D24B74EBA86}"/>
              </a:ext>
            </a:extLst>
          </p:cNvPr>
          <p:cNvGraphicFramePr>
            <a:graphicFrameLocks noGrp="1"/>
          </p:cNvGraphicFramePr>
          <p:nvPr/>
        </p:nvGraphicFramePr>
        <p:xfrm>
          <a:off x="12659430" y="5803966"/>
          <a:ext cx="5077520" cy="1455032"/>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55032">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Lí</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lẽ</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40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cxnSp>
        <p:nvCxnSpPr>
          <p:cNvPr id="12" name="Connector: Elbow 13">
            <a:extLst>
              <a:ext uri="{FF2B5EF4-FFF2-40B4-BE49-F238E27FC236}">
                <a16:creationId xmlns:a16="http://schemas.microsoft.com/office/drawing/2014/main" id="{F742ED93-7D5C-422C-882D-4B12F5841F15}"/>
              </a:ext>
            </a:extLst>
          </p:cNvPr>
          <p:cNvCxnSpPr>
            <a:stCxn id="5" idx="2"/>
            <a:endCxn id="6" idx="0"/>
          </p:cNvCxnSpPr>
          <p:nvPr/>
        </p:nvCxnSpPr>
        <p:spPr>
          <a:xfrm rot="5400000">
            <a:off x="5271990" y="984344"/>
            <a:ext cx="1347554" cy="6167866"/>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5">
            <a:extLst>
              <a:ext uri="{FF2B5EF4-FFF2-40B4-BE49-F238E27FC236}">
                <a16:creationId xmlns:a16="http://schemas.microsoft.com/office/drawing/2014/main" id="{6F28026A-98CA-4EA7-A5FB-B6309FC2695F}"/>
              </a:ext>
            </a:extLst>
          </p:cNvPr>
          <p:cNvCxnSpPr>
            <a:stCxn id="5" idx="2"/>
            <a:endCxn id="7" idx="0"/>
          </p:cNvCxnSpPr>
          <p:nvPr/>
        </p:nvCxnSpPr>
        <p:spPr>
          <a:xfrm rot="5400000">
            <a:off x="8349728" y="4062082"/>
            <a:ext cx="1347554" cy="12390"/>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7">
            <a:extLst>
              <a:ext uri="{FF2B5EF4-FFF2-40B4-BE49-F238E27FC236}">
                <a16:creationId xmlns:a16="http://schemas.microsoft.com/office/drawing/2014/main" id="{C3BD88E5-D3C1-402F-8AD1-B5C6A4107746}"/>
              </a:ext>
            </a:extLst>
          </p:cNvPr>
          <p:cNvCxnSpPr>
            <a:stCxn id="5" idx="2"/>
            <a:endCxn id="8" idx="0"/>
          </p:cNvCxnSpPr>
          <p:nvPr/>
        </p:nvCxnSpPr>
        <p:spPr>
          <a:xfrm rot="16200000" flipH="1">
            <a:off x="11427466" y="996734"/>
            <a:ext cx="1347554" cy="6143086"/>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21">
            <a:extLst>
              <a:ext uri="{FF2B5EF4-FFF2-40B4-BE49-F238E27FC236}">
                <a16:creationId xmlns:a16="http://schemas.microsoft.com/office/drawing/2014/main" id="{2261F7DF-695A-444B-AA9C-E4C6F7628802}"/>
              </a:ext>
            </a:extLst>
          </p:cNvPr>
          <p:cNvSpPr/>
          <p:nvPr/>
        </p:nvSpPr>
        <p:spPr>
          <a:xfrm>
            <a:off x="1600200" y="571500"/>
            <a:ext cx="14808820" cy="2005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Sơ</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đồ</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biểu</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thị</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mối</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hệ</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trong</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nghị</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luận</a:t>
            </a:r>
            <a:r>
              <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a:t>
            </a:r>
          </a:p>
        </p:txBody>
      </p:sp>
      <p:sp>
        <p:nvSpPr>
          <p:cNvPr id="16" name="Rectangle 15"/>
          <p:cNvSpPr/>
          <p:nvPr/>
        </p:nvSpPr>
        <p:spPr>
          <a:xfrm>
            <a:off x="323074" y="7822465"/>
            <a:ext cx="17388472" cy="1446550"/>
          </a:xfrm>
          <a:prstGeom prst="rect">
            <a:avLst/>
          </a:prstGeom>
          <a:solidFill>
            <a:schemeClr val="bg1"/>
          </a:solidFill>
        </p:spPr>
        <p:txBody>
          <a:bodyPr wrap="square">
            <a:spAutoFit/>
          </a:bodyPr>
          <a:lstStyle/>
          <a:p>
            <a:pPr algn="just"/>
            <a:r>
              <a:rPr lang="en-US" sz="4400" dirty="0" err="1">
                <a:solidFill>
                  <a:srgbClr val="081C36"/>
                </a:solidFill>
                <a:latin typeface="Times New Roman" panose="02020603050405020304" pitchFamily="18" charset="0"/>
                <a:cs typeface="Times New Roman" panose="02020603050405020304" pitchFamily="18" charset="0"/>
              </a:rPr>
              <a:t>Luận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đề</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luận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điểm</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lí</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lẽ</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và</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bằng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chứng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là</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những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yếu</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tố</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có</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mối</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liên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hệ</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chặt</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chẽ</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với</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nhau</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trong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văn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bản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nghị</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luận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Mối</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liên</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hệ</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này</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có</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tính</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tầng</a:t>
            </a:r>
            <a:r>
              <a:rPr lang="en-US" sz="4400" dirty="0">
                <a:solidFill>
                  <a:srgbClr val="081C36"/>
                </a:solidFill>
                <a:latin typeface="Times New Roman" panose="02020603050405020304" pitchFamily="18" charset="0"/>
                <a:cs typeface="Times New Roman" panose="02020603050405020304" pitchFamily="18" charset="0"/>
              </a:rPr>
              <a:t> </a:t>
            </a:r>
            <a:r>
              <a:rPr lang="en-US" sz="4400" dirty="0" err="1">
                <a:solidFill>
                  <a:srgbClr val="081C36"/>
                </a:solidFill>
                <a:latin typeface="Times New Roman" panose="02020603050405020304" pitchFamily="18" charset="0"/>
                <a:cs typeface="Times New Roman" panose="02020603050405020304" pitchFamily="18" charset="0"/>
              </a:rPr>
              <a:t>bậc</a:t>
            </a:r>
            <a:endParaRPr lang="en-US" sz="4400" dirty="0">
              <a:latin typeface="Times New Roman" panose="02020603050405020304" pitchFamily="18" charset="0"/>
              <a:cs typeface="Times New Roman" panose="02020603050405020304" pitchFamily="18" charset="0"/>
            </a:endParaRPr>
          </a:p>
        </p:txBody>
      </p:sp>
      <p:sp>
        <p:nvSpPr>
          <p:cNvPr id="2" name="Freeform 13">
            <a:extLst>
              <a:ext uri="{FF2B5EF4-FFF2-40B4-BE49-F238E27FC236}">
                <a16:creationId xmlns:a16="http://schemas.microsoft.com/office/drawing/2014/main" id="{0E7A1D6D-5673-D8F4-0DBE-C5B25C31C9D5}"/>
              </a:ext>
            </a:extLst>
          </p:cNvPr>
          <p:cNvSpPr/>
          <p:nvPr/>
        </p:nvSpPr>
        <p:spPr>
          <a:xfrm rot="2764567">
            <a:off x="119038" y="258621"/>
            <a:ext cx="1299706" cy="2560996"/>
          </a:xfrm>
          <a:custGeom>
            <a:avLst/>
            <a:gdLst/>
            <a:ahLst/>
            <a:cxnLst/>
            <a:rect l="l" t="t" r="r" b="b"/>
            <a:pathLst>
              <a:path w="1299706" h="2560996">
                <a:moveTo>
                  <a:pt x="0" y="0"/>
                </a:moveTo>
                <a:lnTo>
                  <a:pt x="1299706" y="0"/>
                </a:lnTo>
                <a:lnTo>
                  <a:pt x="1299706" y="2560997"/>
                </a:lnTo>
                <a:lnTo>
                  <a:pt x="0" y="2560997"/>
                </a:lnTo>
                <a:lnTo>
                  <a:pt x="0" y="0"/>
                </a:lnTo>
                <a:close/>
              </a:path>
            </a:pathLst>
          </a:custGeom>
          <a:blipFill>
            <a:blip r:embed="rId3"/>
            <a:stretch>
              <a:fillRect/>
            </a:stretch>
          </a:blipFill>
        </p:spPr>
        <p:txBody>
          <a:bodyPr/>
          <a:lstStyle/>
          <a:p>
            <a:endParaRPr lang="vi-VN"/>
          </a:p>
        </p:txBody>
      </p:sp>
      <p:sp>
        <p:nvSpPr>
          <p:cNvPr id="17" name="Freeform 22">
            <a:extLst>
              <a:ext uri="{FF2B5EF4-FFF2-40B4-BE49-F238E27FC236}">
                <a16:creationId xmlns:a16="http://schemas.microsoft.com/office/drawing/2014/main" id="{A0820618-202F-F7AC-2070-54C123C4C189}"/>
              </a:ext>
            </a:extLst>
          </p:cNvPr>
          <p:cNvSpPr/>
          <p:nvPr/>
        </p:nvSpPr>
        <p:spPr>
          <a:xfrm rot="-3366230">
            <a:off x="16991255" y="8896174"/>
            <a:ext cx="1252117" cy="2467226"/>
          </a:xfrm>
          <a:custGeom>
            <a:avLst/>
            <a:gdLst/>
            <a:ahLst/>
            <a:cxnLst/>
            <a:rect l="l" t="t" r="r" b="b"/>
            <a:pathLst>
              <a:path w="1252117" h="2467226">
                <a:moveTo>
                  <a:pt x="0" y="0"/>
                </a:moveTo>
                <a:lnTo>
                  <a:pt x="1252117" y="0"/>
                </a:lnTo>
                <a:lnTo>
                  <a:pt x="1252117" y="2467226"/>
                </a:lnTo>
                <a:lnTo>
                  <a:pt x="0" y="2467226"/>
                </a:lnTo>
                <a:lnTo>
                  <a:pt x="0" y="0"/>
                </a:lnTo>
                <a:close/>
              </a:path>
            </a:pathLst>
          </a:custGeom>
          <a:blipFill>
            <a:blip r:embed="rId3"/>
            <a:stretch>
              <a:fillRect/>
            </a:stretch>
          </a:blipFill>
        </p:spPr>
        <p:txBody>
          <a:bodyPr/>
          <a:lstStyle/>
          <a:p>
            <a:endParaRPr lang="vi-VN"/>
          </a:p>
        </p:txBody>
      </p:sp>
    </p:spTree>
    <p:extLst>
      <p:ext uri="{BB962C8B-B14F-4D97-AF65-F5344CB8AC3E}">
        <p14:creationId xmlns:p14="http://schemas.microsoft.com/office/powerpoint/2010/main" val="2252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arn(inVertical)">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7" grpId="0" animBg="1"/>
      <p:bldP spid="8"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A6618A33-4C96-4973-BB03-6D6430F69538}"/>
              </a:ext>
            </a:extLst>
          </p:cNvPr>
          <p:cNvSpPr txBox="1">
            <a:spLocks/>
          </p:cNvSpPr>
          <p:nvPr/>
        </p:nvSpPr>
        <p:spPr>
          <a:xfrm>
            <a:off x="2667000" y="1376697"/>
            <a:ext cx="13106400" cy="1404603"/>
          </a:xfrm>
          <a:prstGeom prst="rect">
            <a:avLst/>
          </a:prstGeom>
          <a:solidFill>
            <a:schemeClr val="accent6">
              <a:lumMod val="50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LUẬN ĐỀ</a:t>
            </a:r>
            <a:r>
              <a:rPr lang="vi-VN"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ctr">
              <a:buNone/>
            </a:pPr>
            <a:r>
              <a:rPr lang="vi-VN"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44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Subtitle 2">
            <a:extLst>
              <a:ext uri="{FF2B5EF4-FFF2-40B4-BE49-F238E27FC236}">
                <a16:creationId xmlns:a16="http://schemas.microsoft.com/office/drawing/2014/main" id="{82470FC6-FAC6-4BEA-847B-868A195A9BA2}"/>
              </a:ext>
            </a:extLst>
          </p:cNvPr>
          <p:cNvSpPr txBox="1">
            <a:spLocks/>
          </p:cNvSpPr>
          <p:nvPr/>
        </p:nvSpPr>
        <p:spPr>
          <a:xfrm>
            <a:off x="551675" y="4132454"/>
            <a:ext cx="5077520" cy="1239646"/>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1</a:t>
            </a: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p>
          <a:p>
            <a:pPr>
              <a:buClr>
                <a:srgbClr val="31302F"/>
              </a:buClr>
            </a:pP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931EE276-1085-442D-95C7-537FC905F00E}"/>
              </a:ext>
            </a:extLst>
          </p:cNvPr>
          <p:cNvGraphicFramePr>
            <a:graphicFrameLocks noGrp="1"/>
          </p:cNvGraphicFramePr>
          <p:nvPr/>
        </p:nvGraphicFramePr>
        <p:xfrm>
          <a:off x="541515" y="5480008"/>
          <a:ext cx="5077520" cy="4572000"/>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73134">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Lí</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lẽ</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cxnSp>
        <p:nvCxnSpPr>
          <p:cNvPr id="20" name="Connector: Elbow 13">
            <a:extLst>
              <a:ext uri="{FF2B5EF4-FFF2-40B4-BE49-F238E27FC236}">
                <a16:creationId xmlns:a16="http://schemas.microsoft.com/office/drawing/2014/main" id="{F742ED93-7D5C-422C-882D-4B12F5841F15}"/>
              </a:ext>
            </a:extLst>
          </p:cNvPr>
          <p:cNvCxnSpPr>
            <a:stCxn id="13" idx="2"/>
            <a:endCxn id="14" idx="0"/>
          </p:cNvCxnSpPr>
          <p:nvPr/>
        </p:nvCxnSpPr>
        <p:spPr>
          <a:xfrm rot="5400000">
            <a:off x="5479741" y="391995"/>
            <a:ext cx="1351154" cy="6129765"/>
          </a:xfrm>
          <a:prstGeom prst="bentConnector3">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15">
            <a:extLst>
              <a:ext uri="{FF2B5EF4-FFF2-40B4-BE49-F238E27FC236}">
                <a16:creationId xmlns:a16="http://schemas.microsoft.com/office/drawing/2014/main" id="{6F28026A-98CA-4EA7-A5FB-B6309FC2695F}"/>
              </a:ext>
            </a:extLst>
          </p:cNvPr>
          <p:cNvCxnSpPr>
            <a:stCxn id="13" idx="2"/>
          </p:cNvCxnSpPr>
          <p:nvPr/>
        </p:nvCxnSpPr>
        <p:spPr>
          <a:xfrm rot="16200000" flipH="1">
            <a:off x="8421581" y="3579918"/>
            <a:ext cx="1622950" cy="25713"/>
          </a:xfrm>
          <a:prstGeom prst="bentConnector3">
            <a:avLst>
              <a:gd name="adj1" fmla="val 50000"/>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17">
            <a:extLst>
              <a:ext uri="{FF2B5EF4-FFF2-40B4-BE49-F238E27FC236}">
                <a16:creationId xmlns:a16="http://schemas.microsoft.com/office/drawing/2014/main" id="{C3BD88E5-D3C1-402F-8AD1-B5C6A4107746}"/>
              </a:ext>
            </a:extLst>
          </p:cNvPr>
          <p:cNvCxnSpPr/>
          <p:nvPr/>
        </p:nvCxnSpPr>
        <p:spPr>
          <a:xfrm rot="16200000" flipH="1">
            <a:off x="11662727" y="-298198"/>
            <a:ext cx="1347554" cy="6181186"/>
          </a:xfrm>
          <a:prstGeom prst="bentConnector2">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Subtitle 2">
            <a:extLst>
              <a:ext uri="{FF2B5EF4-FFF2-40B4-BE49-F238E27FC236}">
                <a16:creationId xmlns:a16="http://schemas.microsoft.com/office/drawing/2014/main" id="{82470FC6-FAC6-4BEA-847B-868A195A9BA2}"/>
              </a:ext>
            </a:extLst>
          </p:cNvPr>
          <p:cNvSpPr txBox="1">
            <a:spLocks/>
          </p:cNvSpPr>
          <p:nvPr/>
        </p:nvSpPr>
        <p:spPr>
          <a:xfrm>
            <a:off x="6707151" y="4132454"/>
            <a:ext cx="5077520" cy="1239646"/>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2: ...............</a:t>
            </a:r>
          </a:p>
          <a:p>
            <a:pPr>
              <a:buClr>
                <a:srgbClr val="31302F"/>
              </a:buClr>
            </a:pP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26" name="Table 25">
            <a:extLst>
              <a:ext uri="{FF2B5EF4-FFF2-40B4-BE49-F238E27FC236}">
                <a16:creationId xmlns:a16="http://schemas.microsoft.com/office/drawing/2014/main" id="{931EE276-1085-442D-95C7-537FC905F00E}"/>
              </a:ext>
            </a:extLst>
          </p:cNvPr>
          <p:cNvGraphicFramePr>
            <a:graphicFrameLocks noGrp="1"/>
          </p:cNvGraphicFramePr>
          <p:nvPr/>
        </p:nvGraphicFramePr>
        <p:xfrm>
          <a:off x="6696991" y="5480008"/>
          <a:ext cx="5077520" cy="4572000"/>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73134">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Lí</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lẽ</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sp>
        <p:nvSpPr>
          <p:cNvPr id="27" name="Subtitle 2">
            <a:extLst>
              <a:ext uri="{FF2B5EF4-FFF2-40B4-BE49-F238E27FC236}">
                <a16:creationId xmlns:a16="http://schemas.microsoft.com/office/drawing/2014/main" id="{82470FC6-FAC6-4BEA-847B-868A195A9BA2}"/>
              </a:ext>
            </a:extLst>
          </p:cNvPr>
          <p:cNvSpPr txBox="1">
            <a:spLocks/>
          </p:cNvSpPr>
          <p:nvPr/>
        </p:nvSpPr>
        <p:spPr>
          <a:xfrm>
            <a:off x="12862627" y="4132454"/>
            <a:ext cx="5077520" cy="1239646"/>
          </a:xfrm>
          <a:prstGeom prst="rect">
            <a:avLst/>
          </a:prstGeom>
          <a:solidFill>
            <a:srgbClr val="EED8B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1pPr>
            <a:lvl2pPr marL="914400" marR="0" lvl="1"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2pPr>
            <a:lvl3pPr marL="1371600" marR="0" lvl="2"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3pPr>
            <a:lvl4pPr marL="1828800" marR="0" lvl="3"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4pPr>
            <a:lvl5pPr marL="2286000" marR="0" lvl="4"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5pPr>
            <a:lvl6pPr marL="2743200" marR="0" lvl="5"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6pPr>
            <a:lvl7pPr marL="3200400" marR="0" lvl="6"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7pPr>
            <a:lvl8pPr marL="3657600" marR="0" lvl="7"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8pPr>
            <a:lvl9pPr marL="4114800" marR="0" lvl="8" indent="-304800" algn="ctr" rtl="0">
              <a:lnSpc>
                <a:spcPct val="100000"/>
              </a:lnSpc>
              <a:spcBef>
                <a:spcPts val="0"/>
              </a:spcBef>
              <a:spcAft>
                <a:spcPts val="0"/>
              </a:spcAft>
              <a:buClr>
                <a:schemeClr val="dk2"/>
              </a:buClr>
              <a:buSzPts val="1600"/>
              <a:buFont typeface="Syne"/>
              <a:buNone/>
              <a:defRPr sz="1600" b="0" i="0" u="none" strike="noStrike" cap="none">
                <a:solidFill>
                  <a:schemeClr val="dk2"/>
                </a:solidFill>
                <a:latin typeface="Syne"/>
                <a:ea typeface="Syne"/>
                <a:cs typeface="Syne"/>
                <a:sym typeface="Syne"/>
              </a:defRPr>
            </a:lvl9pPr>
          </a:lstStyle>
          <a:p>
            <a:pPr>
              <a:buClr>
                <a:srgbClr val="31302F"/>
              </a:buClr>
            </a:pP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Luận</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kern="0" dirty="0" err="1">
                <a:solidFill>
                  <a:srgbClr val="31302F"/>
                </a:solidFill>
                <a:latin typeface="Times New Roman" panose="02020603050405020304" pitchFamily="18" charset="0"/>
                <a:ea typeface="Cambria" panose="02040503050406030204" pitchFamily="18" charset="0"/>
                <a:cs typeface="Times New Roman" panose="02020603050405020304" pitchFamily="18" charset="0"/>
              </a:rPr>
              <a:t>điểm</a:t>
            </a:r>
            <a:r>
              <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3: ...............</a:t>
            </a:r>
          </a:p>
          <a:p>
            <a:pPr>
              <a:buClr>
                <a:srgbClr val="31302F"/>
              </a:buClr>
            </a:pPr>
            <a:r>
              <a:rPr lang="vi-VN"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rPr>
              <a:t>.......................................</a:t>
            </a:r>
            <a:endParaRPr lang="en-US" sz="3600" b="1" kern="0" dirty="0">
              <a:solidFill>
                <a:srgbClr val="31302F"/>
              </a:solidFill>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28" name="Table 27">
            <a:extLst>
              <a:ext uri="{FF2B5EF4-FFF2-40B4-BE49-F238E27FC236}">
                <a16:creationId xmlns:a16="http://schemas.microsoft.com/office/drawing/2014/main" id="{931EE276-1085-442D-95C7-537FC905F00E}"/>
              </a:ext>
            </a:extLst>
          </p:cNvPr>
          <p:cNvGraphicFramePr>
            <a:graphicFrameLocks noGrp="1"/>
          </p:cNvGraphicFramePr>
          <p:nvPr/>
        </p:nvGraphicFramePr>
        <p:xfrm>
          <a:off x="12852467" y="5480008"/>
          <a:ext cx="5077520" cy="4572000"/>
        </p:xfrm>
        <a:graphic>
          <a:graphicData uri="http://schemas.openxmlformats.org/drawingml/2006/table">
            <a:tbl>
              <a:tblPr firstRow="1" bandRow="1"/>
              <a:tblGrid>
                <a:gridCol w="2538760">
                  <a:extLst>
                    <a:ext uri="{9D8B030D-6E8A-4147-A177-3AD203B41FA5}">
                      <a16:colId xmlns:a16="http://schemas.microsoft.com/office/drawing/2014/main" val="2488666998"/>
                    </a:ext>
                  </a:extLst>
                </a:gridCol>
                <a:gridCol w="2538760">
                  <a:extLst>
                    <a:ext uri="{9D8B030D-6E8A-4147-A177-3AD203B41FA5}">
                      <a16:colId xmlns:a16="http://schemas.microsoft.com/office/drawing/2014/main" val="4261427958"/>
                    </a:ext>
                  </a:extLst>
                </a:gridCol>
              </a:tblGrid>
              <a:tr h="1473134">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Lí</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lẽ</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tc>
                  <a:txBody>
                    <a:bodyPr/>
                    <a:lstStyle/>
                    <a:p>
                      <a:pPr algn="ctr"/>
                      <a:r>
                        <a:rPr lang="en-US" sz="3600"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en-US" sz="3600" dirty="0" err="1">
                          <a:latin typeface="Times New Roman" panose="02020603050405020304" pitchFamily="18" charset="0"/>
                          <a:ea typeface="Cambria" panose="02040503050406030204" pitchFamily="18" charset="0"/>
                          <a:cs typeface="Times New Roman" panose="02020603050405020304" pitchFamily="18" charset="0"/>
                        </a:rPr>
                        <a:t>chứng</a:t>
                      </a:r>
                      <a:endParaRPr lang="vi-VN" sz="36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600" dirty="0">
                          <a:latin typeface="Times New Roman" panose="02020603050405020304" pitchFamily="18" charset="0"/>
                          <a:ea typeface="Cambria" panose="02040503050406030204" pitchFamily="18" charset="0"/>
                          <a:cs typeface="Times New Roman" panose="02020603050405020304" pitchFamily="18" charset="0"/>
                        </a:rPr>
                        <a:t>..................................................................................................................</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10000"/>
                        <a:lumOff val="90000"/>
                      </a:schemeClr>
                    </a:solidFill>
                  </a:tcPr>
                </a:tc>
                <a:extLst>
                  <a:ext uri="{0D108BD9-81ED-4DB2-BD59-A6C34878D82A}">
                    <a16:rowId xmlns:a16="http://schemas.microsoft.com/office/drawing/2014/main" val="2959785252"/>
                  </a:ext>
                </a:extLst>
              </a:tr>
            </a:tbl>
          </a:graphicData>
        </a:graphic>
      </p:graphicFrame>
      <p:cxnSp>
        <p:nvCxnSpPr>
          <p:cNvPr id="36" name="Straight Arrow Connector 35"/>
          <p:cNvCxnSpPr>
            <a:endCxn id="27" idx="0"/>
          </p:cNvCxnSpPr>
          <p:nvPr/>
        </p:nvCxnSpPr>
        <p:spPr>
          <a:xfrm>
            <a:off x="15401387" y="3458677"/>
            <a:ext cx="0" cy="67377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Rounded Corners 21">
            <a:extLst>
              <a:ext uri="{FF2B5EF4-FFF2-40B4-BE49-F238E27FC236}">
                <a16:creationId xmlns:a16="http://schemas.microsoft.com/office/drawing/2014/main" id="{2261F7DF-695A-444B-AA9C-E4C6F7628802}"/>
              </a:ext>
            </a:extLst>
          </p:cNvPr>
          <p:cNvSpPr/>
          <p:nvPr/>
        </p:nvSpPr>
        <p:spPr>
          <a:xfrm>
            <a:off x="1967173" y="-438823"/>
            <a:ext cx="14808820" cy="2005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vi-VN"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rPr>
              <a:t>Đọc 1 văn bản nghị luận và hoàn thành sơ đồ dưới đây</a:t>
            </a:r>
            <a:endParaRPr lang="en-US" sz="4800" b="1" kern="0" dirty="0">
              <a:solidFill>
                <a:srgbClr val="263B30"/>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851403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9F4D44-993A-F411-9F1B-0C09D06B99C7}"/>
              </a:ext>
            </a:extLst>
          </p:cNvPr>
          <p:cNvGrpSpPr/>
          <p:nvPr/>
        </p:nvGrpSpPr>
        <p:grpSpPr>
          <a:xfrm>
            <a:off x="647700" y="2324100"/>
            <a:ext cx="16992600" cy="5029200"/>
            <a:chOff x="0" y="0"/>
            <a:chExt cx="4260578" cy="3003183"/>
          </a:xfrm>
        </p:grpSpPr>
        <p:sp>
          <p:nvSpPr>
            <p:cNvPr id="5" name="Freeform 4">
              <a:extLst>
                <a:ext uri="{FF2B5EF4-FFF2-40B4-BE49-F238E27FC236}">
                  <a16:creationId xmlns:a16="http://schemas.microsoft.com/office/drawing/2014/main" id="{38F3636D-9216-FB70-E752-B273471A8166}"/>
                </a:ext>
              </a:extLst>
            </p:cNvPr>
            <p:cNvSpPr/>
            <p:nvPr/>
          </p:nvSpPr>
          <p:spPr>
            <a:xfrm>
              <a:off x="0" y="0"/>
              <a:ext cx="4260578" cy="3003183"/>
            </a:xfrm>
            <a:custGeom>
              <a:avLst/>
              <a:gdLst/>
              <a:ahLst/>
              <a:cxnLst/>
              <a:rect l="l" t="t" r="r" b="b"/>
              <a:pathLst>
                <a:path w="4260578" h="3003183">
                  <a:moveTo>
                    <a:pt x="21536" y="0"/>
                  </a:moveTo>
                  <a:lnTo>
                    <a:pt x="4239042" y="0"/>
                  </a:lnTo>
                  <a:cubicBezTo>
                    <a:pt x="4250935" y="0"/>
                    <a:pt x="4260578" y="9642"/>
                    <a:pt x="4260578" y="21536"/>
                  </a:cubicBezTo>
                  <a:lnTo>
                    <a:pt x="4260578" y="2981647"/>
                  </a:lnTo>
                  <a:cubicBezTo>
                    <a:pt x="4260578" y="2993541"/>
                    <a:pt x="4250935" y="3003183"/>
                    <a:pt x="4239042" y="3003183"/>
                  </a:cubicBezTo>
                  <a:lnTo>
                    <a:pt x="21536" y="3003183"/>
                  </a:lnTo>
                  <a:cubicBezTo>
                    <a:pt x="9642" y="3003183"/>
                    <a:pt x="0" y="2993541"/>
                    <a:pt x="0" y="2981647"/>
                  </a:cubicBezTo>
                  <a:lnTo>
                    <a:pt x="0" y="21536"/>
                  </a:lnTo>
                  <a:cubicBezTo>
                    <a:pt x="0" y="9642"/>
                    <a:pt x="9642" y="0"/>
                    <a:pt x="21536" y="0"/>
                  </a:cubicBezTo>
                  <a:close/>
                </a:path>
              </a:pathLst>
            </a:custGeom>
            <a:solidFill>
              <a:srgbClr val="D4C3B2"/>
            </a:solidFill>
          </p:spPr>
          <p:txBody>
            <a:bodyPr/>
            <a:lstStyle/>
            <a:p>
              <a:endParaRPr lang="vi-VN"/>
            </a:p>
          </p:txBody>
        </p:sp>
        <p:sp>
          <p:nvSpPr>
            <p:cNvPr id="6" name="TextBox 5">
              <a:extLst>
                <a:ext uri="{FF2B5EF4-FFF2-40B4-BE49-F238E27FC236}">
                  <a16:creationId xmlns:a16="http://schemas.microsoft.com/office/drawing/2014/main" id="{E6F14E92-66B0-6856-4C74-7ADE367E5C2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 name="TextBox 2">
            <a:extLst>
              <a:ext uri="{FF2B5EF4-FFF2-40B4-BE49-F238E27FC236}">
                <a16:creationId xmlns:a16="http://schemas.microsoft.com/office/drawing/2014/main" id="{94893BE9-FFF0-E54C-92F5-F7C7C2443FBA}"/>
              </a:ext>
            </a:extLst>
          </p:cNvPr>
          <p:cNvSpPr txBox="1"/>
          <p:nvPr/>
        </p:nvSpPr>
        <p:spPr>
          <a:xfrm>
            <a:off x="1905000" y="3543300"/>
            <a:ext cx="14782800" cy="2175596"/>
          </a:xfrm>
          <a:prstGeom prst="rect">
            <a:avLst/>
          </a:prstGeom>
          <a:noFill/>
        </p:spPr>
        <p:txBody>
          <a:bodyPr wrap="square">
            <a:spAutoFit/>
          </a:bodyPr>
          <a:lstStyle/>
          <a:p>
            <a:pPr marL="0" marR="0" algn="just">
              <a:lnSpc>
                <a:spcPct val="150000"/>
              </a:lnSpc>
              <a:spcBef>
                <a:spcPts val="0"/>
              </a:spcBef>
              <a:spcAft>
                <a:spcPts val="0"/>
              </a:spcAft>
              <a:tabLst>
                <a:tab pos="90170" algn="l"/>
                <a:tab pos="180340" algn="l"/>
              </a:tabLst>
            </a:pP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Gia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rPr>
              <a:t> ta.</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4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effectLst/>
              <a:latin typeface=".VnTime"/>
              <a:ea typeface="Times New Roman" panose="02020603050405020304" pitchFamily="18" charset="0"/>
              <a:cs typeface="Times New Roman" panose="02020603050405020304" pitchFamily="18" charset="0"/>
            </a:endParaRPr>
          </a:p>
        </p:txBody>
      </p:sp>
      <p:grpSp>
        <p:nvGrpSpPr>
          <p:cNvPr id="7" name="Group 3">
            <a:extLst>
              <a:ext uri="{FF2B5EF4-FFF2-40B4-BE49-F238E27FC236}">
                <a16:creationId xmlns:a16="http://schemas.microsoft.com/office/drawing/2014/main" id="{2111232F-FA97-F609-6791-49E9A4BCC548}"/>
              </a:ext>
            </a:extLst>
          </p:cNvPr>
          <p:cNvGrpSpPr/>
          <p:nvPr/>
        </p:nvGrpSpPr>
        <p:grpSpPr>
          <a:xfrm>
            <a:off x="15715409" y="6930054"/>
            <a:ext cx="3817179" cy="3984202"/>
            <a:chOff x="0" y="0"/>
            <a:chExt cx="5089572" cy="5312270"/>
          </a:xfrm>
        </p:grpSpPr>
        <p:sp>
          <p:nvSpPr>
            <p:cNvPr id="8" name="Freeform 4">
              <a:extLst>
                <a:ext uri="{FF2B5EF4-FFF2-40B4-BE49-F238E27FC236}">
                  <a16:creationId xmlns:a16="http://schemas.microsoft.com/office/drawing/2014/main" id="{E044CAFF-C9D7-5F68-1522-1B97511CFE16}"/>
                </a:ext>
              </a:extLst>
            </p:cNvPr>
            <p:cNvSpPr/>
            <p:nvPr/>
          </p:nvSpPr>
          <p:spPr>
            <a:xfrm rot="-5751394">
              <a:off x="1581153" y="2876156"/>
              <a:ext cx="1927266" cy="2681414"/>
            </a:xfrm>
            <a:custGeom>
              <a:avLst/>
              <a:gdLst/>
              <a:ahLst/>
              <a:cxnLst/>
              <a:rect l="l" t="t" r="r" b="b"/>
              <a:pathLst>
                <a:path w="1927266" h="2681414">
                  <a:moveTo>
                    <a:pt x="0" y="0"/>
                  </a:moveTo>
                  <a:lnTo>
                    <a:pt x="1927266" y="0"/>
                  </a:lnTo>
                  <a:lnTo>
                    <a:pt x="1927266" y="2681413"/>
                  </a:lnTo>
                  <a:lnTo>
                    <a:pt x="0" y="2681413"/>
                  </a:lnTo>
                  <a:lnTo>
                    <a:pt x="0" y="0"/>
                  </a:lnTo>
                  <a:close/>
                </a:path>
              </a:pathLst>
            </a:custGeom>
            <a:blipFill>
              <a:blip r:embed="rId3"/>
              <a:stretch>
                <a:fillRect/>
              </a:stretch>
            </a:blipFill>
          </p:spPr>
          <p:txBody>
            <a:bodyPr/>
            <a:lstStyle/>
            <a:p>
              <a:endParaRPr lang="vi-VN"/>
            </a:p>
          </p:txBody>
        </p:sp>
        <p:sp>
          <p:nvSpPr>
            <p:cNvPr id="9" name="Freeform 5">
              <a:extLst>
                <a:ext uri="{FF2B5EF4-FFF2-40B4-BE49-F238E27FC236}">
                  <a16:creationId xmlns:a16="http://schemas.microsoft.com/office/drawing/2014/main" id="{6E01488C-7949-90E2-788B-9873F96CD310}"/>
                </a:ext>
              </a:extLst>
            </p:cNvPr>
            <p:cNvSpPr/>
            <p:nvPr/>
          </p:nvSpPr>
          <p:spPr>
            <a:xfrm rot="-3287833">
              <a:off x="1059500" y="338438"/>
              <a:ext cx="2970572" cy="4132970"/>
            </a:xfrm>
            <a:custGeom>
              <a:avLst/>
              <a:gdLst/>
              <a:ahLst/>
              <a:cxnLst/>
              <a:rect l="l" t="t" r="r" b="b"/>
              <a:pathLst>
                <a:path w="2970572" h="4132970">
                  <a:moveTo>
                    <a:pt x="0" y="0"/>
                  </a:moveTo>
                  <a:lnTo>
                    <a:pt x="2970572" y="0"/>
                  </a:lnTo>
                  <a:lnTo>
                    <a:pt x="2970572" y="4132970"/>
                  </a:lnTo>
                  <a:lnTo>
                    <a:pt x="0" y="4132970"/>
                  </a:lnTo>
                  <a:lnTo>
                    <a:pt x="0" y="0"/>
                  </a:lnTo>
                  <a:close/>
                </a:path>
              </a:pathLst>
            </a:custGeom>
            <a:blipFill>
              <a:blip r:embed="rId3"/>
              <a:stretch>
                <a:fillRect/>
              </a:stretch>
            </a:blipFill>
          </p:spPr>
          <p:txBody>
            <a:bodyPr/>
            <a:lstStyle/>
            <a:p>
              <a:endParaRPr lang="vi-VN"/>
            </a:p>
          </p:txBody>
        </p:sp>
      </p:grpSp>
      <p:grpSp>
        <p:nvGrpSpPr>
          <p:cNvPr id="10" name="Group 9">
            <a:extLst>
              <a:ext uri="{FF2B5EF4-FFF2-40B4-BE49-F238E27FC236}">
                <a16:creationId xmlns:a16="http://schemas.microsoft.com/office/drawing/2014/main" id="{92879D4F-C2B9-BC87-8D92-941DAA59CBE0}"/>
              </a:ext>
            </a:extLst>
          </p:cNvPr>
          <p:cNvGrpSpPr/>
          <p:nvPr/>
        </p:nvGrpSpPr>
        <p:grpSpPr>
          <a:xfrm rot="9743228">
            <a:off x="-431121" y="-911168"/>
            <a:ext cx="4490098" cy="4086567"/>
            <a:chOff x="0" y="0"/>
            <a:chExt cx="3606387" cy="3764187"/>
          </a:xfrm>
        </p:grpSpPr>
        <p:sp>
          <p:nvSpPr>
            <p:cNvPr id="11" name="Freeform 10">
              <a:extLst>
                <a:ext uri="{FF2B5EF4-FFF2-40B4-BE49-F238E27FC236}">
                  <a16:creationId xmlns:a16="http://schemas.microsoft.com/office/drawing/2014/main" id="{0C75F513-9904-6070-C112-C63237C50587}"/>
                </a:ext>
              </a:extLst>
            </p:cNvPr>
            <p:cNvSpPr/>
            <p:nvPr/>
          </p:nvSpPr>
          <p:spPr>
            <a:xfrm rot="-5751394">
              <a:off x="1120379" y="2037996"/>
              <a:ext cx="1365629" cy="1900005"/>
            </a:xfrm>
            <a:custGeom>
              <a:avLst/>
              <a:gdLst/>
              <a:ahLst/>
              <a:cxnLst/>
              <a:rect l="l" t="t" r="r" b="b"/>
              <a:pathLst>
                <a:path w="1365629" h="1900005">
                  <a:moveTo>
                    <a:pt x="0" y="0"/>
                  </a:moveTo>
                  <a:lnTo>
                    <a:pt x="1365629" y="0"/>
                  </a:lnTo>
                  <a:lnTo>
                    <a:pt x="1365629" y="1900006"/>
                  </a:lnTo>
                  <a:lnTo>
                    <a:pt x="0" y="1900006"/>
                  </a:lnTo>
                  <a:lnTo>
                    <a:pt x="0" y="0"/>
                  </a:lnTo>
                  <a:close/>
                </a:path>
              </a:pathLst>
            </a:custGeom>
            <a:blipFill>
              <a:blip r:embed="rId3"/>
              <a:stretch>
                <a:fillRect/>
              </a:stretch>
            </a:blipFill>
          </p:spPr>
          <p:txBody>
            <a:bodyPr/>
            <a:lstStyle/>
            <a:p>
              <a:endParaRPr lang="vi-VN"/>
            </a:p>
          </p:txBody>
        </p:sp>
        <p:sp>
          <p:nvSpPr>
            <p:cNvPr id="12" name="Freeform 11">
              <a:extLst>
                <a:ext uri="{FF2B5EF4-FFF2-40B4-BE49-F238E27FC236}">
                  <a16:creationId xmlns:a16="http://schemas.microsoft.com/office/drawing/2014/main" id="{2239CA9A-BDDA-AE23-0039-1D4686888169}"/>
                </a:ext>
              </a:extLst>
            </p:cNvPr>
            <p:cNvSpPr/>
            <p:nvPr/>
          </p:nvSpPr>
          <p:spPr>
            <a:xfrm rot="-3287833">
              <a:off x="750744" y="239812"/>
              <a:ext cx="2104899" cy="2928555"/>
            </a:xfrm>
            <a:custGeom>
              <a:avLst/>
              <a:gdLst/>
              <a:ahLst/>
              <a:cxnLst/>
              <a:rect l="l" t="t" r="r" b="b"/>
              <a:pathLst>
                <a:path w="2104899" h="2928555">
                  <a:moveTo>
                    <a:pt x="0" y="0"/>
                  </a:moveTo>
                  <a:lnTo>
                    <a:pt x="2104899" y="0"/>
                  </a:lnTo>
                  <a:lnTo>
                    <a:pt x="2104899" y="2928554"/>
                  </a:lnTo>
                  <a:lnTo>
                    <a:pt x="0" y="2928554"/>
                  </a:lnTo>
                  <a:lnTo>
                    <a:pt x="0" y="0"/>
                  </a:lnTo>
                  <a:close/>
                </a:path>
              </a:pathLst>
            </a:custGeom>
            <a:blipFill>
              <a:blip r:embed="rId3"/>
              <a:stretch>
                <a:fillRect/>
              </a:stretch>
            </a:blipFill>
          </p:spPr>
          <p:txBody>
            <a:bodyPr/>
            <a:lstStyle/>
            <a:p>
              <a:endParaRPr lang="vi-VN"/>
            </a:p>
          </p:txBody>
        </p:sp>
      </p:grpSp>
    </p:spTree>
    <p:extLst>
      <p:ext uri="{BB962C8B-B14F-4D97-AF65-F5344CB8AC3E}">
        <p14:creationId xmlns:p14="http://schemas.microsoft.com/office/powerpoint/2010/main" val="340425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DF4AA7E-69B8-F82E-163A-48B1CBCF5551}"/>
              </a:ext>
            </a:extLst>
          </p:cNvPr>
          <p:cNvSpPr txBox="1"/>
          <p:nvPr/>
        </p:nvSpPr>
        <p:spPr>
          <a:xfrm>
            <a:off x="309550" y="3390900"/>
            <a:ext cx="9029700" cy="5765499"/>
          </a:xfrm>
          <a:prstGeom prst="rect">
            <a:avLst/>
          </a:prstGeom>
        </p:spPr>
        <p:txBody>
          <a:bodyPr vert="horz" lIns="91440" tIns="45720" rIns="91440" bIns="45720" rtlCol="0">
            <a:normAutofit/>
          </a:bodyPr>
          <a:lstStyle/>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Đố</a:t>
            </a:r>
            <a:r>
              <a:rPr lang="en-US" sz="3600" b="0" i="0" dirty="0">
                <a:effectLst/>
                <a:latin typeface="#9Slide03 Arima Madurai Bold" panose="00000800000000000000" pitchFamily="2" charset="0"/>
                <a:cs typeface="#9Slide03 Arima Madurai Bold" panose="00000800000000000000" pitchFamily="2" charset="0"/>
              </a:rPr>
              <a:t> ai </a:t>
            </a:r>
            <a:r>
              <a:rPr lang="en-US" sz="3600" b="0" i="0" dirty="0" err="1">
                <a:effectLst/>
                <a:latin typeface="#9Slide03 Arima Madurai Bold" panose="00000800000000000000" pitchFamily="2" charset="0"/>
                <a:cs typeface="#9Slide03 Arima Madurai Bold" panose="00000800000000000000" pitchFamily="2" charset="0"/>
              </a:rPr>
              <a:t>trên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Bạch</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Đằng</a:t>
            </a:r>
            <a:r>
              <a:rPr lang="en-US" sz="3600" b="0" i="0" dirty="0">
                <a:effectLst/>
                <a:latin typeface="#9Slide03 Arima Madurai Bold" panose="00000800000000000000" pitchFamily="2" charset="0"/>
                <a:cs typeface="#9Slide03 Arima Madurai Bold" panose="00000800000000000000" pitchFamily="2" charset="0"/>
              </a:rPr>
              <a:t> Giang,</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Làm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cho</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cọc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nhọn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dọc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ngang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sáng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ngời</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Phá</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quân</a:t>
            </a:r>
            <a:r>
              <a:rPr lang="en-US" sz="3600" b="0" i="0" dirty="0">
                <a:effectLst/>
                <a:latin typeface="#9Slide03 Arima Madurai Bold" panose="00000800000000000000" pitchFamily="2" charset="0"/>
                <a:cs typeface="#9Slide03 Arima Madurai Bold" panose="00000800000000000000" pitchFamily="2" charset="0"/>
              </a:rPr>
              <a:t> Nam </a:t>
            </a:r>
            <a:r>
              <a:rPr lang="en-US" sz="3600" b="0" i="0" dirty="0" err="1">
                <a:effectLst/>
                <a:latin typeface="#9Slide03 Arima Madurai Bold" panose="00000800000000000000" pitchFamily="2" charset="0"/>
                <a:cs typeface="#9Slide03 Arima Madurai Bold" panose="00000800000000000000" pitchFamily="2" charset="0"/>
              </a:rPr>
              <a:t>Hán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tơi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bời</a:t>
            </a:r>
            <a:r>
              <a:rPr lang="en-US" sz="36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b="0" i="0" dirty="0" err="1">
                <a:effectLst/>
                <a:latin typeface="#9Slide03 Arima Madurai Bold" panose="00000800000000000000" pitchFamily="2" charset="0"/>
                <a:cs typeface="#9Slide03 Arima Madurai Bold" panose="00000800000000000000" pitchFamily="2" charset="0"/>
              </a:rPr>
              <a:t>Gươm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thần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độc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lập</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giữa</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trời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vung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lên</a:t>
            </a:r>
            <a:r>
              <a:rPr lang="en-US" sz="36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b="0" i="0" dirty="0">
                <a:effectLst/>
                <a:latin typeface="#9Slide03 Arima Madurai Bold" panose="00000800000000000000" pitchFamily="2" charset="0"/>
                <a:cs typeface="#9Slide03 Arima Madurai Bold" panose="00000800000000000000" pitchFamily="2" charset="0"/>
              </a:rPr>
              <a:t> - </a:t>
            </a:r>
            <a:r>
              <a:rPr lang="en-US" sz="3600" b="0" i="0" dirty="0" err="1">
                <a:effectLst/>
                <a:latin typeface="#9Slide03 Arima Madurai Bold" panose="00000800000000000000" pitchFamily="2" charset="0"/>
                <a:cs typeface="#9Slide03 Arima Madurai Bold" panose="00000800000000000000" pitchFamily="2" charset="0"/>
              </a:rPr>
              <a:t>Là</a:t>
            </a:r>
            <a:r>
              <a:rPr lang="en-US" sz="3600" b="0" i="0" dirty="0">
                <a:effectLst/>
                <a:latin typeface="#9Slide03 Arima Madurai Bold" panose="00000800000000000000" pitchFamily="2" charset="0"/>
                <a:cs typeface="#9Slide03 Arima Madurai Bold" panose="00000800000000000000" pitchFamily="2" charset="0"/>
              </a:rPr>
              <a:t> ai?</a:t>
            </a:r>
          </a:p>
        </p:txBody>
      </p:sp>
      <p:pic>
        <p:nvPicPr>
          <p:cNvPr id="2050" name="Picture 2" descr="Ngô Quyền nằm trong danh sách 14 anh hùng dân tộc tiêu biểu của Việt Nam,  là vị &quot;vua đứng đầu các vua&quot;, là vị Tổ trung hưng của Việt Nam |">
            <a:extLst>
              <a:ext uri="{FF2B5EF4-FFF2-40B4-BE49-F238E27FC236}">
                <a16:creationId xmlns:a16="http://schemas.microsoft.com/office/drawing/2014/main" id="{5387E232-23B1-A216-80D5-70B064444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 r="5684" b="-2"/>
          <a:stretch/>
        </p:blipFill>
        <p:spPr bwMode="auto">
          <a:xfrm>
            <a:off x="9343822"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Oval 308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ượng Lý Thường Kiệt bằng đồng - Tôn vinh người anh hùng dân tộc">
            <a:extLst>
              <a:ext uri="{FF2B5EF4-FFF2-40B4-BE49-F238E27FC236}">
                <a16:creationId xmlns:a16="http://schemas.microsoft.com/office/drawing/2014/main" id="{275F93C7-E13D-09F2-41C8-8FF929691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00" r="-1" b="-1"/>
          <a:stretch/>
        </p:blipFill>
        <p:spPr bwMode="auto">
          <a:xfrm>
            <a:off x="758127" y="831226"/>
            <a:ext cx="8613283" cy="861328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3090"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09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2DDD4103-83F1-BD72-25B4-D061B32392A3}"/>
              </a:ext>
            </a:extLst>
          </p:cNvPr>
          <p:cNvSpPr txBox="1"/>
          <p:nvPr/>
        </p:nvSpPr>
        <p:spPr>
          <a:xfrm>
            <a:off x="9545735" y="3162300"/>
            <a:ext cx="8153396" cy="4370808"/>
          </a:xfrm>
          <a:prstGeom prst="rect">
            <a:avLst/>
          </a:prstGeom>
        </p:spPr>
        <p:txBody>
          <a:bodyPr vert="horz" lIns="91440" tIns="45720" rIns="91440" bIns="45720" rtlCol="0" anchor="t">
            <a:normAutofit/>
          </a:bodyPr>
          <a:lstStyle/>
          <a:p>
            <a:pPr algn="ctr">
              <a:lnSpc>
                <a:spcPct val="90000"/>
              </a:lnSpc>
              <a:spcAft>
                <a:spcPts val="600"/>
              </a:spcAft>
            </a:pP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Đố</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ai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đánh</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Tống</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Bình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Chiêm</a:t>
            </a:r>
            <a:endPar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Ba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ngày</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phá</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vỡ</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Khâm</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Liêm</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hai</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thành</a:t>
            </a:r>
            <a:endPar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Ung Châu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đổ</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nát</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tan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tành</a:t>
            </a:r>
            <a:endPar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Mở</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đầu</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Bắc</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phạt</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uy</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danh</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vang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lừng</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t>
            </a:r>
            <a:r>
              <a:rPr lang="en-US" sz="3600" b="0" i="0" dirty="0" err="1">
                <a:solidFill>
                  <a:schemeClr val="tx1">
                    <a:alpha val="80000"/>
                  </a:schemeClr>
                </a:solidFill>
                <a:effectLst/>
                <a:latin typeface="#9Slide03 Arima Madurai Bold" panose="00000800000000000000" pitchFamily="2" charset="0"/>
                <a:cs typeface="#9Slide03 Arima Madurai Bold" panose="00000800000000000000" pitchFamily="2" charset="0"/>
              </a:rPr>
              <a:t>Là</a:t>
            </a:r>
            <a:r>
              <a:rPr lang="en-US" sz="3600" b="0" i="0" dirty="0">
                <a:solidFill>
                  <a:schemeClr val="tx1">
                    <a:alpha val="80000"/>
                  </a:schemeClr>
                </a:solidFill>
                <a:effectLst/>
                <a:latin typeface="#9Slide03 Arima Madurai Bold" panose="00000800000000000000" pitchFamily="2" charset="0"/>
                <a:cs typeface="#9Slide03 Arima Madurai Bold" panose="00000800000000000000" pitchFamily="2" charset="0"/>
              </a:rPr>
              <a:t> ai?</a:t>
            </a:r>
          </a:p>
        </p:txBody>
      </p:sp>
      <p:sp>
        <p:nvSpPr>
          <p:cNvPr id="3094"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096"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7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barn(inVertical)">
                                      <p:cBhvr>
                                        <p:cTn id="1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11"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Dự án phim điện ảnh đa phương tiện về triều Trần thu hút sự quan tâm của  công chúng | Báo Pháp luật Việt Nam điện tử">
            <a:extLst>
              <a:ext uri="{FF2B5EF4-FFF2-40B4-BE49-F238E27FC236}">
                <a16:creationId xmlns:a16="http://schemas.microsoft.com/office/drawing/2014/main" id="{B65C6059-5897-C74B-D619-B392CBC3C0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33" r="33733"/>
          <a:stretch/>
        </p:blipFill>
        <p:spPr bwMode="auto">
          <a:xfrm>
            <a:off x="20" y="10"/>
            <a:ext cx="9174833" cy="10286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CC4FB4-8ED0-78EC-C492-CAE520A02FD9}"/>
              </a:ext>
            </a:extLst>
          </p:cNvPr>
          <p:cNvSpPr txBox="1"/>
          <p:nvPr/>
        </p:nvSpPr>
        <p:spPr>
          <a:xfrm>
            <a:off x="8763000" y="3499945"/>
            <a:ext cx="8991600" cy="5765499"/>
          </a:xfrm>
          <a:prstGeom prst="rect">
            <a:avLst/>
          </a:prstGeom>
        </p:spPr>
        <p:txBody>
          <a:bodyPr vert="horz" lIns="91440" tIns="45720" rIns="91440" bIns="45720" rtlCol="0">
            <a:normAutofit/>
          </a:bodyPr>
          <a:lstStyle/>
          <a:p>
            <a:pPr algn="ctr">
              <a:lnSpc>
                <a:spcPct val="90000"/>
              </a:lnSpc>
              <a:spcBef>
                <a:spcPts val="600"/>
              </a:spcBef>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Đố</a:t>
            </a:r>
            <a:r>
              <a:rPr lang="en-US" sz="3600" b="0" i="0" dirty="0">
                <a:effectLst/>
                <a:latin typeface="#9Slide03 Arima Madurai Bold" panose="00000800000000000000" pitchFamily="2" charset="0"/>
                <a:cs typeface="#9Slide03 Arima Madurai Bold" panose="00000800000000000000" pitchFamily="2" charset="0"/>
              </a:rPr>
              <a:t> ai </a:t>
            </a:r>
            <a:r>
              <a:rPr lang="en-US" sz="3600" b="0" i="0" dirty="0" err="1">
                <a:effectLst/>
                <a:latin typeface="#9Slide03 Arima Madurai Bold" panose="00000800000000000000" pitchFamily="2" charset="0"/>
                <a:cs typeface="#9Slide03 Arima Madurai Bold" panose="00000800000000000000" pitchFamily="2" charset="0"/>
              </a:rPr>
              <a:t>nổi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sáng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sông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rừng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Bef>
                <a:spcPts val="600"/>
              </a:spcBef>
              <a:spcAft>
                <a:spcPts val="600"/>
              </a:spcAft>
            </a:pPr>
            <a:r>
              <a:rPr lang="en-US" sz="3600" b="0" i="0" dirty="0" err="1">
                <a:effectLst/>
                <a:latin typeface="#9Slide03 Arima Madurai Bold" panose="00000800000000000000" pitchFamily="2" charset="0"/>
                <a:cs typeface="#9Slide03 Arima Madurai Bold" panose="00000800000000000000" pitchFamily="2" charset="0"/>
              </a:rPr>
              <a:t>Đã</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vui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Hàm</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Tử</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lại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mừng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Chương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Dương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Bef>
                <a:spcPts val="600"/>
              </a:spcBef>
              <a:spcAft>
                <a:spcPts val="600"/>
              </a:spcAft>
            </a:pPr>
            <a:r>
              <a:rPr lang="en-US" sz="3600" b="0" i="0" dirty="0">
                <a:effectLst/>
                <a:latin typeface="#9Slide03 Arima Madurai Bold" panose="00000800000000000000" pitchFamily="2" charset="0"/>
                <a:cs typeface="#9Slide03 Arima Madurai Bold" panose="00000800000000000000" pitchFamily="2" charset="0"/>
              </a:rPr>
              <a:t>Vân </a:t>
            </a:r>
            <a:r>
              <a:rPr lang="en-US" sz="3600" b="0" i="0" dirty="0" err="1">
                <a:effectLst/>
                <a:latin typeface="#9Slide03 Arima Madurai Bold" panose="00000800000000000000" pitchFamily="2" charset="0"/>
                <a:cs typeface="#9Slide03 Arima Madurai Bold" panose="00000800000000000000" pitchFamily="2" charset="0"/>
              </a:rPr>
              <a:t>Đồn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cướp</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sạch</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binh</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cường</a:t>
            </a:r>
            <a:endParaRPr lang="en-US" sz="3600" b="0" i="0" dirty="0">
              <a:effectLst/>
              <a:latin typeface="#9Slide03 Arima Madurai Bold" panose="00000800000000000000" pitchFamily="2" charset="0"/>
              <a:cs typeface="#9Slide03 Arima Madurai Bold" panose="00000800000000000000" pitchFamily="2" charset="0"/>
            </a:endParaRPr>
          </a:p>
          <a:p>
            <a:pPr algn="ctr">
              <a:lnSpc>
                <a:spcPct val="90000"/>
              </a:lnSpc>
              <a:spcBef>
                <a:spcPts val="600"/>
              </a:spcBef>
              <a:spcAft>
                <a:spcPts val="600"/>
              </a:spcAft>
            </a:pPr>
            <a:r>
              <a:rPr lang="en-US" sz="3600" b="0" i="0" dirty="0" err="1">
                <a:effectLst/>
                <a:latin typeface="#9Slide03 Arima Madurai Bold" panose="00000800000000000000" pitchFamily="2" charset="0"/>
                <a:cs typeface="#9Slide03 Arima Madurai Bold" panose="00000800000000000000" pitchFamily="2" charset="0"/>
              </a:rPr>
              <a:t>Nồi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bàng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mai</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phục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chặn</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đường</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giặc</a:t>
            </a:r>
            <a:r>
              <a:rPr lang="en-US" sz="3600" b="0" i="0" dirty="0">
                <a:effectLst/>
                <a:latin typeface="#9Slide03 Arima Madurai Bold" panose="00000800000000000000" pitchFamily="2" charset="0"/>
                <a:cs typeface="#9Slide03 Arima Madurai Bold" panose="00000800000000000000" pitchFamily="2" charset="0"/>
              </a:rPr>
              <a:t> </a:t>
            </a:r>
            <a:r>
              <a:rPr lang="en-US" sz="3600" b="0" i="0" dirty="0" err="1">
                <a:effectLst/>
                <a:latin typeface="#9Slide03 Arima Madurai Bold" panose="00000800000000000000" pitchFamily="2" charset="0"/>
                <a:cs typeface="#9Slide03 Arima Madurai Bold" panose="00000800000000000000" pitchFamily="2" charset="0"/>
              </a:rPr>
              <a:t>lui</a:t>
            </a:r>
            <a:r>
              <a:rPr lang="en-US" sz="3600" b="0" i="0" dirty="0">
                <a:effectLst/>
                <a:latin typeface="#9Slide03 Arima Madurai Bold" panose="00000800000000000000" pitchFamily="2" charset="0"/>
                <a:cs typeface="#9Slide03 Arima Madurai Bold" panose="00000800000000000000" pitchFamily="2" charset="0"/>
              </a:rPr>
              <a:t>?</a:t>
            </a:r>
          </a:p>
        </p:txBody>
      </p:sp>
    </p:spTree>
    <p:extLst>
      <p:ext uri="{BB962C8B-B14F-4D97-AF65-F5344CB8AC3E}">
        <p14:creationId xmlns:p14="http://schemas.microsoft.com/office/powerpoint/2010/main" val="128636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ê Lợi dựng cờ khởi nghĩa | SGK Lịch sử lớp 7">
            <a:extLst>
              <a:ext uri="{FF2B5EF4-FFF2-40B4-BE49-F238E27FC236}">
                <a16:creationId xmlns:a16="http://schemas.microsoft.com/office/drawing/2014/main" id="{E38828B6-D19B-709F-E3B5-6BC59F00D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05" r="1" b="44550"/>
          <a:stretch/>
        </p:blipFill>
        <p:spPr bwMode="auto">
          <a:xfrm>
            <a:off x="1" y="10"/>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528EFE-7E21-0A8C-09A6-17D43EC80688}"/>
              </a:ext>
            </a:extLst>
          </p:cNvPr>
          <p:cNvSpPr txBox="1"/>
          <p:nvPr/>
        </p:nvSpPr>
        <p:spPr>
          <a:xfrm>
            <a:off x="9982200" y="3467100"/>
            <a:ext cx="8610599" cy="5614143"/>
          </a:xfrm>
          <a:prstGeom prst="rect">
            <a:avLst/>
          </a:prstGeom>
        </p:spPr>
        <p:txBody>
          <a:bodyPr vert="horz" lIns="91440" tIns="45720" rIns="91440" bIns="45720" rtlCol="0">
            <a:normAutofit/>
          </a:bodyPr>
          <a:lstStyle/>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Can </a:t>
            </a:r>
            <a:r>
              <a:rPr lang="en-US" sz="3200" b="0" i="0" dirty="0" err="1">
                <a:effectLst/>
                <a:latin typeface="#9Slide03 Arima Madurai Bold" panose="00000800000000000000" pitchFamily="2" charset="0"/>
                <a:cs typeface="#9Slide03 Arima Madurai Bold" panose="00000800000000000000" pitchFamily="2" charset="0"/>
              </a:rPr>
              <a:t>trường</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kháng</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chiến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mười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năm</a:t>
            </a:r>
            <a:endParaRPr lang="en-US" sz="3200" b="0" i="0" dirty="0">
              <a:effectLst/>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Anh </a:t>
            </a:r>
            <a:r>
              <a:rPr lang="en-US" sz="3200" b="0" i="0" dirty="0" err="1">
                <a:effectLst/>
                <a:latin typeface="#9Slide03 Arima Madurai Bold" panose="00000800000000000000" pitchFamily="2" charset="0"/>
                <a:cs typeface="#9Slide03 Arima Madurai Bold" panose="00000800000000000000" pitchFamily="2" charset="0"/>
              </a:rPr>
              <a:t>hùng</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áo</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vải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nhiều</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lần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khốn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nguy</a:t>
            </a:r>
            <a:r>
              <a:rPr lang="en-US" sz="32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Gian </a:t>
            </a:r>
            <a:r>
              <a:rPr lang="en-US" sz="3200" b="0" i="0" dirty="0" err="1">
                <a:effectLst/>
                <a:latin typeface="#9Slide03 Arima Madurai Bold" panose="00000800000000000000" pitchFamily="2" charset="0"/>
                <a:cs typeface="#9Slide03 Arima Madurai Bold" panose="00000800000000000000" pitchFamily="2" charset="0"/>
              </a:rPr>
              <a:t>lao</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có</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quản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ngại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gì</a:t>
            </a:r>
            <a:r>
              <a:rPr lang="en-US" sz="3200" b="0" i="0" dirty="0">
                <a:effectLst/>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200" b="0" i="0" dirty="0" err="1">
                <a:effectLst/>
                <a:latin typeface="#9Slide03 Arima Madurai Bold" panose="00000800000000000000" pitchFamily="2" charset="0"/>
                <a:cs typeface="#9Slide03 Arima Madurai Bold" panose="00000800000000000000" pitchFamily="2" charset="0"/>
              </a:rPr>
              <a:t>Gươm</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thần</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trả</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lại</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chính</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vì</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quốc</a:t>
            </a: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dân</a:t>
            </a:r>
            <a:r>
              <a:rPr lang="en-US" sz="3200" b="0" i="0" dirty="0">
                <a:effectLst/>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200" b="0" i="0" dirty="0">
                <a:effectLst/>
                <a:latin typeface="#9Slide03 Arima Madurai Bold" panose="00000800000000000000" pitchFamily="2" charset="0"/>
                <a:cs typeface="#9Slide03 Arima Madurai Bold" panose="00000800000000000000" pitchFamily="2" charset="0"/>
              </a:rPr>
              <a:t>- </a:t>
            </a:r>
            <a:r>
              <a:rPr lang="en-US" sz="3200" b="0" i="0" dirty="0" err="1">
                <a:effectLst/>
                <a:latin typeface="#9Slide03 Arima Madurai Bold" panose="00000800000000000000" pitchFamily="2" charset="0"/>
                <a:cs typeface="#9Slide03 Arima Madurai Bold" panose="00000800000000000000" pitchFamily="2" charset="0"/>
              </a:rPr>
              <a:t>Là</a:t>
            </a:r>
            <a:r>
              <a:rPr lang="en-US" sz="3200" b="0" i="0" dirty="0">
                <a:effectLst/>
                <a:latin typeface="#9Slide03 Arima Madurai Bold" panose="00000800000000000000" pitchFamily="2" charset="0"/>
                <a:cs typeface="#9Slide03 Arima Madurai Bold" panose="00000800000000000000" pitchFamily="2" charset="0"/>
              </a:rPr>
              <a:t> ai?</a:t>
            </a:r>
          </a:p>
        </p:txBody>
      </p:sp>
    </p:spTree>
    <p:extLst>
      <p:ext uri="{BB962C8B-B14F-4D97-AF65-F5344CB8AC3E}">
        <p14:creationId xmlns:p14="http://schemas.microsoft.com/office/powerpoint/2010/main" val="37941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8" name="Rectangle 615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04F5908F-E709-CD92-6660-C35714AE77A0}"/>
              </a:ext>
            </a:extLst>
          </p:cNvPr>
          <p:cNvSpPr txBox="1"/>
          <p:nvPr/>
        </p:nvSpPr>
        <p:spPr>
          <a:xfrm>
            <a:off x="248421" y="3619500"/>
            <a:ext cx="9118798" cy="6527007"/>
          </a:xfrm>
          <a:prstGeom prst="rect">
            <a:avLst/>
          </a:prstGeom>
        </p:spPr>
        <p:txBody>
          <a:bodyPr vert="horz" lIns="91440" tIns="45720" rIns="91440" bIns="45720" rtlCol="0">
            <a:normAutofit/>
          </a:bodyPr>
          <a:lstStyle/>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Đố</a:t>
            </a:r>
            <a:r>
              <a:rPr lang="en-US" sz="3600" dirty="0">
                <a:latin typeface="#9Slide03 Arima Madurai Bold" panose="00000800000000000000" pitchFamily="2" charset="0"/>
                <a:cs typeface="#9Slide03 Arima Madurai Bold" panose="00000800000000000000" pitchFamily="2" charset="0"/>
              </a:rPr>
              <a:t> ai </a:t>
            </a:r>
            <a:r>
              <a:rPr lang="en-US" sz="3600" dirty="0" err="1">
                <a:latin typeface="#9Slide03 Arima Madurai Bold" panose="00000800000000000000" pitchFamily="2" charset="0"/>
                <a:cs typeface="#9Slide03 Arima Madurai Bold" panose="00000800000000000000" pitchFamily="2" charset="0"/>
              </a:rPr>
              <a:t>giải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phóng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Thăng</a:t>
            </a:r>
            <a:r>
              <a:rPr lang="en-US" sz="3600" dirty="0">
                <a:latin typeface="#9Slide03 Arima Madurai Bold" panose="00000800000000000000" pitchFamily="2" charset="0"/>
                <a:cs typeface="#9Slide03 Arima Madurai Bold" panose="00000800000000000000" pitchFamily="2" charset="0"/>
              </a:rPr>
              <a:t> Long,</a:t>
            </a:r>
          </a:p>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Nửa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đêm</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trừ</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tịch</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quyết</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lòng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tiến</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binh</a:t>
            </a:r>
            <a:r>
              <a:rPr lang="en-US" sz="3600" dirty="0">
                <a:latin typeface="#9Slide03 Arima Madurai Bold" panose="00000800000000000000" pitchFamily="2" charset="0"/>
                <a:cs typeface="#9Slide03 Arima Madurai Bold" panose="00000800000000000000" pitchFamily="2" charset="0"/>
              </a:rPr>
              <a:t>.</a:t>
            </a:r>
          </a:p>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Đống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Đa</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sông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Nhĩ</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vươn</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mình</a:t>
            </a:r>
            <a:endParaRPr lang="en-US" sz="3600" dirty="0">
              <a:latin typeface="#9Slide03 Arima Madurai Bold" panose="00000800000000000000" pitchFamily="2" charset="0"/>
              <a:cs typeface="#9Slide03 Arima Madurai Bold" panose="00000800000000000000" pitchFamily="2" charset="0"/>
            </a:endParaRPr>
          </a:p>
          <a:p>
            <a:pPr algn="ctr">
              <a:lnSpc>
                <a:spcPct val="90000"/>
              </a:lnSpc>
              <a:spcAft>
                <a:spcPts val="600"/>
              </a:spcAft>
            </a:pPr>
            <a:r>
              <a:rPr lang="en-US" sz="3600" dirty="0" err="1">
                <a:latin typeface="#9Slide03 Arima Madurai Bold" panose="00000800000000000000" pitchFamily="2" charset="0"/>
                <a:cs typeface="#9Slide03 Arima Madurai Bold" panose="00000800000000000000" pitchFamily="2" charset="0"/>
              </a:rPr>
              <a:t>Giặc</a:t>
            </a:r>
            <a:r>
              <a:rPr lang="en-US" sz="3600" dirty="0">
                <a:latin typeface="#9Slide03 Arima Madurai Bold" panose="00000800000000000000" pitchFamily="2" charset="0"/>
                <a:cs typeface="#9Slide03 Arima Madurai Bold" panose="00000800000000000000" pitchFamily="2" charset="0"/>
              </a:rPr>
              <a:t> Thanh </a:t>
            </a:r>
            <a:r>
              <a:rPr lang="en-US" sz="3600" dirty="0" err="1">
                <a:latin typeface="#9Slide03 Arima Madurai Bold" panose="00000800000000000000" pitchFamily="2" charset="0"/>
                <a:cs typeface="#9Slide03 Arima Madurai Bold" panose="00000800000000000000" pitchFamily="2" charset="0"/>
              </a:rPr>
              <a:t>vỡ</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mộng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cường</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chinh</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tơi</a:t>
            </a: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bời</a:t>
            </a:r>
            <a:r>
              <a:rPr lang="en-US" sz="3600" dirty="0">
                <a:latin typeface="#9Slide03 Arima Madurai Bold" panose="00000800000000000000" pitchFamily="2" charset="0"/>
                <a:cs typeface="#9Slide03 Arima Madurai Bold" panose="00000800000000000000" pitchFamily="2" charset="0"/>
              </a:rPr>
              <a:t>. </a:t>
            </a:r>
          </a:p>
          <a:p>
            <a:pPr algn="ctr">
              <a:lnSpc>
                <a:spcPct val="90000"/>
              </a:lnSpc>
              <a:spcAft>
                <a:spcPts val="600"/>
              </a:spcAft>
            </a:pPr>
            <a:r>
              <a:rPr lang="en-US" sz="3600" dirty="0">
                <a:latin typeface="#9Slide03 Arima Madurai Bold" panose="00000800000000000000" pitchFamily="2" charset="0"/>
                <a:cs typeface="#9Slide03 Arima Madurai Bold" panose="00000800000000000000" pitchFamily="2" charset="0"/>
              </a:rPr>
              <a:t>- </a:t>
            </a:r>
            <a:r>
              <a:rPr lang="en-US" sz="3600" dirty="0" err="1">
                <a:latin typeface="#9Slide03 Arima Madurai Bold" panose="00000800000000000000" pitchFamily="2" charset="0"/>
                <a:cs typeface="#9Slide03 Arima Madurai Bold" panose="00000800000000000000" pitchFamily="2" charset="0"/>
              </a:rPr>
              <a:t>Là</a:t>
            </a:r>
            <a:r>
              <a:rPr lang="en-US" sz="3600" dirty="0">
                <a:latin typeface="#9Slide03 Arima Madurai Bold" panose="00000800000000000000" pitchFamily="2" charset="0"/>
                <a:cs typeface="#9Slide03 Arima Madurai Bold" panose="00000800000000000000" pitchFamily="2" charset="0"/>
              </a:rPr>
              <a:t> ai?</a:t>
            </a:r>
            <a:endParaRPr lang="en-US" sz="3600" b="0" i="0" dirty="0">
              <a:effectLst/>
              <a:latin typeface="#9Slide03 Arima Madurai Bold" panose="00000800000000000000" pitchFamily="2" charset="0"/>
              <a:cs typeface="#9Slide03 Arima Madurai Bold" panose="00000800000000000000" pitchFamily="2" charset="0"/>
            </a:endParaRPr>
          </a:p>
        </p:txBody>
      </p:sp>
      <p:pic>
        <p:nvPicPr>
          <p:cNvPr id="6148" name="Picture 4" descr="Cần cái nhìn khoa học về chân dung Vua Quang Trung | Báo Nghệ An điện tử">
            <a:extLst>
              <a:ext uri="{FF2B5EF4-FFF2-40B4-BE49-F238E27FC236}">
                <a16:creationId xmlns:a16="http://schemas.microsoft.com/office/drawing/2014/main" id="{2C0B36E0-B487-F692-69A6-765871DFC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500"/>
          <a:stretch/>
        </p:blipFill>
        <p:spPr bwMode="auto">
          <a:xfrm>
            <a:off x="9562380" y="1137771"/>
            <a:ext cx="7683357" cy="768335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615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9392823" y="1031733"/>
            <a:ext cx="8206720" cy="8206720"/>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5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72841" y="1381687"/>
            <a:ext cx="1186532" cy="11543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92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100000">
            <a:off x="-374699" y="-253829"/>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txBody>
          <a:bodyPr/>
          <a:lstStyle/>
          <a:p>
            <a:endParaRPr lang="vi-VN"/>
          </a:p>
        </p:txBody>
      </p:sp>
      <p:sp>
        <p:nvSpPr>
          <p:cNvPr id="3" name="Freeform 3"/>
          <p:cNvSpPr/>
          <p:nvPr/>
        </p:nvSpPr>
        <p:spPr>
          <a:xfrm rot="5165918">
            <a:off x="341104" y="-1601140"/>
            <a:ext cx="2991727" cy="4162402"/>
          </a:xfrm>
          <a:custGeom>
            <a:avLst/>
            <a:gdLst/>
            <a:ahLst/>
            <a:cxnLst/>
            <a:rect l="l" t="t" r="r" b="b"/>
            <a:pathLst>
              <a:path w="2991727" h="4162402">
                <a:moveTo>
                  <a:pt x="0" y="0"/>
                </a:moveTo>
                <a:lnTo>
                  <a:pt x="2991727" y="0"/>
                </a:lnTo>
                <a:lnTo>
                  <a:pt x="2991727" y="4162402"/>
                </a:lnTo>
                <a:lnTo>
                  <a:pt x="0" y="4162402"/>
                </a:lnTo>
                <a:lnTo>
                  <a:pt x="0" y="0"/>
                </a:lnTo>
                <a:close/>
              </a:path>
            </a:pathLst>
          </a:custGeom>
          <a:blipFill>
            <a:blip r:embed="rId3"/>
            <a:stretch>
              <a:fillRect/>
            </a:stretch>
          </a:blipFill>
        </p:spPr>
        <p:txBody>
          <a:bodyPr/>
          <a:lstStyle/>
          <a:p>
            <a:endParaRPr lang="vi-VN"/>
          </a:p>
        </p:txBody>
      </p:sp>
      <p:sp>
        <p:nvSpPr>
          <p:cNvPr id="4" name="Freeform 4"/>
          <p:cNvSpPr/>
          <p:nvPr/>
        </p:nvSpPr>
        <p:spPr>
          <a:xfrm>
            <a:off x="6966506" y="8238219"/>
            <a:ext cx="3657600" cy="545315"/>
          </a:xfrm>
          <a:custGeom>
            <a:avLst/>
            <a:gdLst/>
            <a:ahLst/>
            <a:cxnLst/>
            <a:rect l="l" t="t" r="r" b="b"/>
            <a:pathLst>
              <a:path w="3657600" h="545315">
                <a:moveTo>
                  <a:pt x="0" y="0"/>
                </a:moveTo>
                <a:lnTo>
                  <a:pt x="3657600" y="0"/>
                </a:lnTo>
                <a:lnTo>
                  <a:pt x="3657600" y="545315"/>
                </a:lnTo>
                <a:lnTo>
                  <a:pt x="0" y="545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1" name="Freeform 11"/>
          <p:cNvSpPr/>
          <p:nvPr/>
        </p:nvSpPr>
        <p:spPr>
          <a:xfrm rot="-3080391">
            <a:off x="15625242" y="6942968"/>
            <a:ext cx="2991727" cy="4162402"/>
          </a:xfrm>
          <a:custGeom>
            <a:avLst/>
            <a:gdLst/>
            <a:ahLst/>
            <a:cxnLst/>
            <a:rect l="l" t="t" r="r" b="b"/>
            <a:pathLst>
              <a:path w="2991727" h="4162402">
                <a:moveTo>
                  <a:pt x="0" y="0"/>
                </a:moveTo>
                <a:lnTo>
                  <a:pt x="2991727" y="0"/>
                </a:lnTo>
                <a:lnTo>
                  <a:pt x="2991727" y="4162402"/>
                </a:lnTo>
                <a:lnTo>
                  <a:pt x="0" y="4162402"/>
                </a:lnTo>
                <a:lnTo>
                  <a:pt x="0" y="0"/>
                </a:lnTo>
                <a:close/>
              </a:path>
            </a:pathLst>
          </a:custGeom>
          <a:blipFill>
            <a:blip r:embed="rId3"/>
            <a:stretch>
              <a:fillRect/>
            </a:stretch>
          </a:blipFill>
        </p:spPr>
        <p:txBody>
          <a:bodyPr/>
          <a:lstStyle/>
          <a:p>
            <a:endParaRPr lang="vi-VN"/>
          </a:p>
        </p:txBody>
      </p:sp>
      <p:sp>
        <p:nvSpPr>
          <p:cNvPr id="12" name="Freeform 12"/>
          <p:cNvSpPr/>
          <p:nvPr/>
        </p:nvSpPr>
        <p:spPr>
          <a:xfrm rot="5600106">
            <a:off x="3616772" y="-1026423"/>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txBody>
          <a:bodyPr/>
          <a:lstStyle/>
          <a:p>
            <a:endParaRPr lang="vi-VN"/>
          </a:p>
        </p:txBody>
      </p:sp>
      <p:sp>
        <p:nvSpPr>
          <p:cNvPr id="13" name="Freeform 13"/>
          <p:cNvSpPr/>
          <p:nvPr/>
        </p:nvSpPr>
        <p:spPr>
          <a:xfrm rot="-2997297">
            <a:off x="16747997" y="5194302"/>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txBody>
          <a:bodyPr/>
          <a:lstStyle/>
          <a:p>
            <a:endParaRPr lang="vi-VN"/>
          </a:p>
        </p:txBody>
      </p:sp>
      <p:sp>
        <p:nvSpPr>
          <p:cNvPr id="14" name="Freeform 14"/>
          <p:cNvSpPr/>
          <p:nvPr/>
        </p:nvSpPr>
        <p:spPr>
          <a:xfrm rot="8100000">
            <a:off x="-828793" y="1806125"/>
            <a:ext cx="2165571" cy="3012969"/>
          </a:xfrm>
          <a:custGeom>
            <a:avLst/>
            <a:gdLst/>
            <a:ahLst/>
            <a:cxnLst/>
            <a:rect l="l" t="t" r="r" b="b"/>
            <a:pathLst>
              <a:path w="2165571" h="3012969">
                <a:moveTo>
                  <a:pt x="0" y="0"/>
                </a:moveTo>
                <a:lnTo>
                  <a:pt x="2165571" y="0"/>
                </a:lnTo>
                <a:lnTo>
                  <a:pt x="2165571" y="3012969"/>
                </a:lnTo>
                <a:lnTo>
                  <a:pt x="0" y="3012969"/>
                </a:lnTo>
                <a:lnTo>
                  <a:pt x="0" y="0"/>
                </a:lnTo>
                <a:close/>
              </a:path>
            </a:pathLst>
          </a:custGeom>
          <a:blipFill>
            <a:blip r:embed="rId3"/>
            <a:stretch>
              <a:fillRect/>
            </a:stretch>
          </a:blipFill>
        </p:spPr>
        <p:txBody>
          <a:bodyPr/>
          <a:lstStyle/>
          <a:p>
            <a:endParaRPr lang="vi-VN"/>
          </a:p>
        </p:txBody>
      </p:sp>
      <p:sp>
        <p:nvSpPr>
          <p:cNvPr id="15" name="Freeform 15"/>
          <p:cNvSpPr/>
          <p:nvPr/>
        </p:nvSpPr>
        <p:spPr>
          <a:xfrm rot="-2997297">
            <a:off x="17258779" y="3553494"/>
            <a:ext cx="1788400" cy="2488209"/>
          </a:xfrm>
          <a:custGeom>
            <a:avLst/>
            <a:gdLst/>
            <a:ahLst/>
            <a:cxnLst/>
            <a:rect l="l" t="t" r="r" b="b"/>
            <a:pathLst>
              <a:path w="1788400" h="2488209">
                <a:moveTo>
                  <a:pt x="0" y="0"/>
                </a:moveTo>
                <a:lnTo>
                  <a:pt x="1788400" y="0"/>
                </a:lnTo>
                <a:lnTo>
                  <a:pt x="1788400" y="2488209"/>
                </a:lnTo>
                <a:lnTo>
                  <a:pt x="0" y="2488209"/>
                </a:lnTo>
                <a:lnTo>
                  <a:pt x="0" y="0"/>
                </a:lnTo>
                <a:close/>
              </a:path>
            </a:pathLst>
          </a:custGeom>
          <a:blipFill>
            <a:blip r:embed="rId3"/>
            <a:stretch>
              <a:fillRect/>
            </a:stretch>
          </a:blipFill>
        </p:spPr>
        <p:txBody>
          <a:bodyPr/>
          <a:lstStyle/>
          <a:p>
            <a:endParaRPr lang="vi-VN"/>
          </a:p>
        </p:txBody>
      </p:sp>
      <p:sp>
        <p:nvSpPr>
          <p:cNvPr id="16" name="Freeform 16"/>
          <p:cNvSpPr/>
          <p:nvPr/>
        </p:nvSpPr>
        <p:spPr>
          <a:xfrm rot="-2808300" flipH="1">
            <a:off x="15186356" y="8744792"/>
            <a:ext cx="1788400" cy="2488209"/>
          </a:xfrm>
          <a:custGeom>
            <a:avLst/>
            <a:gdLst/>
            <a:ahLst/>
            <a:cxnLst/>
            <a:rect l="l" t="t" r="r" b="b"/>
            <a:pathLst>
              <a:path w="1788400" h="2488209">
                <a:moveTo>
                  <a:pt x="1788399" y="0"/>
                </a:moveTo>
                <a:lnTo>
                  <a:pt x="0" y="0"/>
                </a:lnTo>
                <a:lnTo>
                  <a:pt x="0" y="2488209"/>
                </a:lnTo>
                <a:lnTo>
                  <a:pt x="1788399" y="2488209"/>
                </a:lnTo>
                <a:lnTo>
                  <a:pt x="1788399" y="0"/>
                </a:lnTo>
                <a:close/>
              </a:path>
            </a:pathLst>
          </a:custGeom>
          <a:blipFill>
            <a:blip r:embed="rId3"/>
            <a:stretch>
              <a:fillRect/>
            </a:stretch>
          </a:blipFill>
        </p:spPr>
        <p:txBody>
          <a:bodyPr/>
          <a:lstStyle/>
          <a:p>
            <a:endParaRPr lang="vi-VN"/>
          </a:p>
        </p:txBody>
      </p:sp>
      <p:sp>
        <p:nvSpPr>
          <p:cNvPr id="17" name="Freeform 17"/>
          <p:cNvSpPr/>
          <p:nvPr/>
        </p:nvSpPr>
        <p:spPr>
          <a:xfrm rot="-2808300" flipH="1">
            <a:off x="13348677" y="9042896"/>
            <a:ext cx="1788400" cy="2488209"/>
          </a:xfrm>
          <a:custGeom>
            <a:avLst/>
            <a:gdLst/>
            <a:ahLst/>
            <a:cxnLst/>
            <a:rect l="l" t="t" r="r" b="b"/>
            <a:pathLst>
              <a:path w="1788400" h="2488209">
                <a:moveTo>
                  <a:pt x="1788400" y="0"/>
                </a:moveTo>
                <a:lnTo>
                  <a:pt x="0" y="0"/>
                </a:lnTo>
                <a:lnTo>
                  <a:pt x="0" y="2488208"/>
                </a:lnTo>
                <a:lnTo>
                  <a:pt x="1788400" y="2488208"/>
                </a:lnTo>
                <a:lnTo>
                  <a:pt x="1788400" y="0"/>
                </a:lnTo>
                <a:close/>
              </a:path>
            </a:pathLst>
          </a:custGeom>
          <a:blipFill>
            <a:blip r:embed="rId3"/>
            <a:stretch>
              <a:fillRect/>
            </a:stretch>
          </a:blipFill>
        </p:spPr>
        <p:txBody>
          <a:bodyPr/>
          <a:lstStyle/>
          <a:p>
            <a:endParaRPr lang="vi-VN"/>
          </a:p>
        </p:txBody>
      </p:sp>
      <p:pic>
        <p:nvPicPr>
          <p:cNvPr id="10" name="Picture 9">
            <a:extLst>
              <a:ext uri="{FF2B5EF4-FFF2-40B4-BE49-F238E27FC236}">
                <a16:creationId xmlns:a16="http://schemas.microsoft.com/office/drawing/2014/main" id="{FE700554-BB09-BBD7-C55D-52C732A708E6}"/>
              </a:ext>
            </a:extLst>
          </p:cNvPr>
          <p:cNvPicPr>
            <a:picLocks noChangeAspect="1"/>
          </p:cNvPicPr>
          <p:nvPr/>
        </p:nvPicPr>
        <p:blipFill>
          <a:blip r:embed="rId6"/>
          <a:stretch>
            <a:fillRect/>
          </a:stretch>
        </p:blipFill>
        <p:spPr>
          <a:xfrm>
            <a:off x="917937" y="1219390"/>
            <a:ext cx="15385116" cy="10287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0C4247D-7DF1-0102-AD2F-9A90F271D5BF}"/>
              </a:ext>
            </a:extLst>
          </p:cNvPr>
          <p:cNvSpPr/>
          <p:nvPr/>
        </p:nvSpPr>
        <p:spPr>
          <a:xfrm>
            <a:off x="685800" y="571500"/>
            <a:ext cx="5181600" cy="5029200"/>
          </a:xfrm>
          <a:custGeom>
            <a:avLst/>
            <a:gdLst/>
            <a:ahLst/>
            <a:cxnLst/>
            <a:rect l="l" t="t" r="r" b="b"/>
            <a:pathLst>
              <a:path w="3456432" h="4114800">
                <a:moveTo>
                  <a:pt x="0" y="0"/>
                </a:moveTo>
                <a:lnTo>
                  <a:pt x="3456432" y="0"/>
                </a:lnTo>
                <a:lnTo>
                  <a:pt x="34564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4" name="Freeform 6">
            <a:extLst>
              <a:ext uri="{FF2B5EF4-FFF2-40B4-BE49-F238E27FC236}">
                <a16:creationId xmlns:a16="http://schemas.microsoft.com/office/drawing/2014/main" id="{3EDA8824-96F1-E172-E3A5-2A7346A00113}"/>
              </a:ext>
            </a:extLst>
          </p:cNvPr>
          <p:cNvSpPr/>
          <p:nvPr/>
        </p:nvSpPr>
        <p:spPr>
          <a:xfrm rot="-3474891" flipH="1">
            <a:off x="16278626" y="7491053"/>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txBody>
          <a:bodyPr/>
          <a:lstStyle/>
          <a:p>
            <a:endParaRPr lang="vi-VN"/>
          </a:p>
        </p:txBody>
      </p:sp>
      <p:sp>
        <p:nvSpPr>
          <p:cNvPr id="5" name="Freeform 21">
            <a:extLst>
              <a:ext uri="{FF2B5EF4-FFF2-40B4-BE49-F238E27FC236}">
                <a16:creationId xmlns:a16="http://schemas.microsoft.com/office/drawing/2014/main" id="{39FEA2BD-86E9-D954-E0DD-8D8A593EBA54}"/>
              </a:ext>
            </a:extLst>
          </p:cNvPr>
          <p:cNvSpPr/>
          <p:nvPr/>
        </p:nvSpPr>
        <p:spPr>
          <a:xfrm flipH="1">
            <a:off x="17259300" y="7719636"/>
            <a:ext cx="1382111" cy="3991655"/>
          </a:xfrm>
          <a:custGeom>
            <a:avLst/>
            <a:gdLst/>
            <a:ahLst/>
            <a:cxnLst/>
            <a:rect l="l" t="t" r="r" b="b"/>
            <a:pathLst>
              <a:path w="1382111" h="3991655">
                <a:moveTo>
                  <a:pt x="1382111" y="0"/>
                </a:moveTo>
                <a:lnTo>
                  <a:pt x="0" y="0"/>
                </a:lnTo>
                <a:lnTo>
                  <a:pt x="0" y="3991655"/>
                </a:lnTo>
                <a:lnTo>
                  <a:pt x="1382111" y="3991655"/>
                </a:lnTo>
                <a:lnTo>
                  <a:pt x="1382111" y="0"/>
                </a:lnTo>
                <a:close/>
              </a:path>
            </a:pathLst>
          </a:custGeom>
          <a:blipFill>
            <a:blip r:embed="rId5"/>
            <a:stretch>
              <a:fillRect/>
            </a:stretch>
          </a:blipFill>
        </p:spPr>
        <p:txBody>
          <a:bodyPr/>
          <a:lstStyle/>
          <a:p>
            <a:endParaRPr lang="vi-VN"/>
          </a:p>
        </p:txBody>
      </p:sp>
      <p:pic>
        <p:nvPicPr>
          <p:cNvPr id="6" name="Picture 5">
            <a:extLst>
              <a:ext uri="{FF2B5EF4-FFF2-40B4-BE49-F238E27FC236}">
                <a16:creationId xmlns:a16="http://schemas.microsoft.com/office/drawing/2014/main" id="{20EEF7A4-E89C-60AF-9656-0CA452096BFF}"/>
              </a:ext>
            </a:extLst>
          </p:cNvPr>
          <p:cNvPicPr>
            <a:picLocks noChangeAspect="1"/>
          </p:cNvPicPr>
          <p:nvPr/>
        </p:nvPicPr>
        <p:blipFill>
          <a:blip r:embed="rId6"/>
          <a:stretch>
            <a:fillRect/>
          </a:stretch>
        </p:blipFill>
        <p:spPr>
          <a:xfrm>
            <a:off x="10391" y="2859528"/>
            <a:ext cx="18288000" cy="5708254"/>
          </a:xfrm>
          <a:prstGeom prst="rect">
            <a:avLst/>
          </a:prstGeom>
        </p:spPr>
      </p:pic>
    </p:spTree>
    <p:extLst>
      <p:ext uri="{BB962C8B-B14F-4D97-AF65-F5344CB8AC3E}">
        <p14:creationId xmlns:p14="http://schemas.microsoft.com/office/powerpoint/2010/main" val="1465360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1019</Words>
  <Application>Microsoft Office PowerPoint</Application>
  <PresentationFormat>Custom</PresentationFormat>
  <Paragraphs>155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#9Slide03 Arima Madurai Bold</vt:lpstr>
      <vt:lpstr>Syne</vt:lpstr>
      <vt:lpstr>.VnTime</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aesthetic thesis defense presentation</dc:title>
  <cp:lastModifiedBy>Hương Đỗ</cp:lastModifiedBy>
  <cp:revision>11</cp:revision>
  <dcterms:created xsi:type="dcterms:W3CDTF">2006-08-16T00:00:00Z</dcterms:created>
  <dcterms:modified xsi:type="dcterms:W3CDTF">2023-10-22T14:29:43Z</dcterms:modified>
  <dc:identifier>DAFrYIi6T2U</dc:identifier>
</cp:coreProperties>
</file>