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260" r:id="rId2"/>
    <p:sldId id="256" r:id="rId3"/>
    <p:sldId id="261" r:id="rId4"/>
    <p:sldId id="269" r:id="rId5"/>
    <p:sldId id="270" r:id="rId6"/>
    <p:sldId id="264" r:id="rId7"/>
    <p:sldId id="302" r:id="rId8"/>
    <p:sldId id="272" r:id="rId9"/>
    <p:sldId id="303" r:id="rId10"/>
    <p:sldId id="273" r:id="rId11"/>
    <p:sldId id="268" r:id="rId12"/>
    <p:sldId id="304" r:id="rId13"/>
    <p:sldId id="305" r:id="rId14"/>
    <p:sldId id="306" r:id="rId15"/>
  </p:sldIdLst>
  <p:sldSz cx="18288000" cy="10287000"/>
  <p:notesSz cx="6858000" cy="9144000"/>
  <p:embeddedFontLst>
    <p:embeddedFont>
      <p:font typeface="Calibri" panose="020F0502020204030204" pitchFamily="34" charset="0"/>
      <p:regular r:id="rId17"/>
      <p:bold r:id="rId18"/>
      <p:italic r:id="rId19"/>
      <p:boldItalic r:id="rId20"/>
    </p:embeddedFont>
    <p:embeddedFont>
      <p:font typeface="#9Slide06 SVNBlack Diamond" charset="0"/>
      <p:regular r:id="rId21"/>
    </p:embeddedFont>
    <p:embeddedFont>
      <p:font typeface="#9Slide05 Motion Picture" panose="020B0604020202020204" charset="0"/>
      <p:regular r:id="rId22"/>
    </p:embeddedFont>
    <p:embeddedFont>
      <p:font typeface="#9Slide05 SVNBulgary" panose="020B0604020202020204" charset="0"/>
      <p:regular r:id="rId23"/>
    </p:embeddedFont>
    <p:embeddedFont>
      <p:font typeface="#9Slide07 SVNGuerrilla" panose="00000500000000000000"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B65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54"/>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0A9BFF-611F-40C0-A3D5-0ED809B3E1B0}" type="datetimeFigureOut">
              <a:rPr lang="en-US" smtClean="0"/>
              <a:t>15/11/2023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9FFDB9-9047-4FDB-826F-5C18F395039C}" type="slidenum">
              <a:rPr lang="en-US" smtClean="0"/>
              <a:t>‹#›</a:t>
            </a:fld>
            <a:endParaRPr lang="en-US"/>
          </a:p>
        </p:txBody>
      </p:sp>
    </p:spTree>
    <p:extLst>
      <p:ext uri="{BB962C8B-B14F-4D97-AF65-F5344CB8AC3E}">
        <p14:creationId xmlns:p14="http://schemas.microsoft.com/office/powerpoint/2010/main" val="2418010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8D9FFDB9-9047-4FDB-826F-5C18F395039C}" type="slidenum">
              <a:rPr lang="en-US" smtClean="0"/>
              <a:t>1</a:t>
            </a:fld>
            <a:endParaRPr lang="en-US"/>
          </a:p>
        </p:txBody>
      </p:sp>
    </p:spTree>
    <p:extLst>
      <p:ext uri="{BB962C8B-B14F-4D97-AF65-F5344CB8AC3E}">
        <p14:creationId xmlns:p14="http://schemas.microsoft.com/office/powerpoint/2010/main" val="2717083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D9FFDB9-9047-4FDB-826F-5C18F395039C}" type="slidenum">
              <a:rPr lang="en-US" smtClean="0"/>
              <a:t>12</a:t>
            </a:fld>
            <a:endParaRPr lang="en-US"/>
          </a:p>
        </p:txBody>
      </p:sp>
    </p:spTree>
    <p:extLst>
      <p:ext uri="{BB962C8B-B14F-4D97-AF65-F5344CB8AC3E}">
        <p14:creationId xmlns:p14="http://schemas.microsoft.com/office/powerpoint/2010/main" val="887259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5"/>
          </p:nvPr>
        </p:nvSpPr>
        <p:spPr/>
        <p:txBody>
          <a:bodyPr/>
          <a:lstStyle/>
          <a:p>
            <a:fld id="{8D9FFDB9-9047-4FDB-826F-5C18F395039C}" type="slidenum">
              <a:rPr lang="en-US" smtClean="0"/>
              <a:t>13</a:t>
            </a:fld>
            <a:endParaRPr lang="en-US"/>
          </a:p>
        </p:txBody>
      </p:sp>
    </p:spTree>
    <p:extLst>
      <p:ext uri="{BB962C8B-B14F-4D97-AF65-F5344CB8AC3E}">
        <p14:creationId xmlns:p14="http://schemas.microsoft.com/office/powerpoint/2010/main" val="606939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D9FFDB9-9047-4FDB-826F-5C18F395039C}" type="slidenum">
              <a:rPr lang="en-US" smtClean="0"/>
              <a:t>14</a:t>
            </a:fld>
            <a:endParaRPr lang="en-US"/>
          </a:p>
        </p:txBody>
      </p:sp>
    </p:spTree>
    <p:extLst>
      <p:ext uri="{BB962C8B-B14F-4D97-AF65-F5344CB8AC3E}">
        <p14:creationId xmlns:p14="http://schemas.microsoft.com/office/powerpoint/2010/main" val="2464952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8D9FFDB9-9047-4FDB-826F-5C18F395039C}" type="slidenum">
              <a:rPr lang="en-US" smtClean="0"/>
              <a:t>2</a:t>
            </a:fld>
            <a:endParaRPr lang="en-US"/>
          </a:p>
        </p:txBody>
      </p:sp>
    </p:spTree>
    <p:extLst>
      <p:ext uri="{BB962C8B-B14F-4D97-AF65-F5344CB8AC3E}">
        <p14:creationId xmlns:p14="http://schemas.microsoft.com/office/powerpoint/2010/main" val="3968096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8D9FFDB9-9047-4FDB-826F-5C18F395039C}" type="slidenum">
              <a:rPr lang="en-US" smtClean="0"/>
              <a:t>3</a:t>
            </a:fld>
            <a:endParaRPr lang="en-US"/>
          </a:p>
        </p:txBody>
      </p:sp>
    </p:spTree>
    <p:extLst>
      <p:ext uri="{BB962C8B-B14F-4D97-AF65-F5344CB8AC3E}">
        <p14:creationId xmlns:p14="http://schemas.microsoft.com/office/powerpoint/2010/main" val="1971167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8D9FFDB9-9047-4FDB-826F-5C18F395039C}" type="slidenum">
              <a:rPr lang="en-US" smtClean="0"/>
              <a:t>5</a:t>
            </a:fld>
            <a:endParaRPr lang="en-US"/>
          </a:p>
        </p:txBody>
      </p:sp>
    </p:spTree>
    <p:extLst>
      <p:ext uri="{BB962C8B-B14F-4D97-AF65-F5344CB8AC3E}">
        <p14:creationId xmlns:p14="http://schemas.microsoft.com/office/powerpoint/2010/main" val="3077997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8D9FFDB9-9047-4FDB-826F-5C18F395039C}" type="slidenum">
              <a:rPr lang="en-US" smtClean="0"/>
              <a:t>6</a:t>
            </a:fld>
            <a:endParaRPr lang="en-US"/>
          </a:p>
        </p:txBody>
      </p:sp>
    </p:spTree>
    <p:extLst>
      <p:ext uri="{BB962C8B-B14F-4D97-AF65-F5344CB8AC3E}">
        <p14:creationId xmlns:p14="http://schemas.microsoft.com/office/powerpoint/2010/main" val="2507398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8D9FFDB9-9047-4FDB-826F-5C18F395039C}" type="slidenum">
              <a:rPr lang="en-US" smtClean="0"/>
              <a:t>7</a:t>
            </a:fld>
            <a:endParaRPr lang="en-US"/>
          </a:p>
        </p:txBody>
      </p:sp>
    </p:spTree>
    <p:extLst>
      <p:ext uri="{BB962C8B-B14F-4D97-AF65-F5344CB8AC3E}">
        <p14:creationId xmlns:p14="http://schemas.microsoft.com/office/powerpoint/2010/main" val="2519971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8D9FFDB9-9047-4FDB-826F-5C18F395039C}" type="slidenum">
              <a:rPr lang="en-US" smtClean="0"/>
              <a:t>8</a:t>
            </a:fld>
            <a:endParaRPr lang="en-US"/>
          </a:p>
        </p:txBody>
      </p:sp>
    </p:spTree>
    <p:extLst>
      <p:ext uri="{BB962C8B-B14F-4D97-AF65-F5344CB8AC3E}">
        <p14:creationId xmlns:p14="http://schemas.microsoft.com/office/powerpoint/2010/main" val="1390678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8D9FFDB9-9047-4FDB-826F-5C18F395039C}" type="slidenum">
              <a:rPr lang="en-US" smtClean="0"/>
              <a:t>9</a:t>
            </a:fld>
            <a:endParaRPr lang="en-US"/>
          </a:p>
        </p:txBody>
      </p:sp>
    </p:spTree>
    <p:extLst>
      <p:ext uri="{BB962C8B-B14F-4D97-AF65-F5344CB8AC3E}">
        <p14:creationId xmlns:p14="http://schemas.microsoft.com/office/powerpoint/2010/main" val="3797621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D9FFDB9-9047-4FDB-826F-5C18F395039C}" type="slidenum">
              <a:rPr lang="en-US" smtClean="0"/>
              <a:t>11</a:t>
            </a:fld>
            <a:endParaRPr lang="en-US"/>
          </a:p>
        </p:txBody>
      </p:sp>
    </p:spTree>
    <p:extLst>
      <p:ext uri="{BB962C8B-B14F-4D97-AF65-F5344CB8AC3E}">
        <p14:creationId xmlns:p14="http://schemas.microsoft.com/office/powerpoint/2010/main" val="1271450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15/11/2023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15/11/2023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15/11/2023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ADDCA">
            <a:alpha val="62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15/11/2023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5.jpeg"/><Relationship Id="rId5" Type="http://schemas.openxmlformats.org/officeDocument/2006/relationships/image" Target="../media/image2.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3.sv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6.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25.png"/><Relationship Id="rId4" Type="http://schemas.openxmlformats.org/officeDocument/2006/relationships/image" Target="../media/image9.png"/><Relationship Id="rId9" Type="http://schemas.openxmlformats.org/officeDocument/2006/relationships/image" Target="../media/image49.sv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14.png"/><Relationship Id="rId4" Type="http://schemas.openxmlformats.org/officeDocument/2006/relationships/image" Target="../media/image51.sv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4.sv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2.svg"/><Relationship Id="rId12" Type="http://schemas.openxmlformats.org/officeDocument/2006/relationships/image" Target="../media/image17.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14.svg"/><Relationship Id="rId14" Type="http://schemas.openxmlformats.org/officeDocument/2006/relationships/image" Target="../media/image19.svg"/></Relationships>
</file>

<file path=ppt/slides/_rels/slide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13.png"/><Relationship Id="rId4" Type="http://schemas.openxmlformats.org/officeDocument/2006/relationships/image" Target="../media/image21.svg"/></Relationships>
</file>

<file path=ppt/slides/_rels/slide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7.png"/><Relationship Id="rId7" Type="http://schemas.openxmlformats.org/officeDocument/2006/relationships/image" Target="../media/image33.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9.png"/><Relationship Id="rId4" Type="http://schemas.openxmlformats.org/officeDocument/2006/relationships/image" Target="../media/image31.svg"/><Relationship Id="rId9" Type="http://schemas.openxmlformats.org/officeDocument/2006/relationships/image" Target="../media/image35.svg"/></Relationships>
</file>

<file path=ppt/slides/_rels/slide6.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21.png"/><Relationship Id="rId4" Type="http://schemas.openxmlformats.org/officeDocument/2006/relationships/image" Target="../media/image37.sv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10.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7.png"/><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34042" y="8463432"/>
            <a:ext cx="17690400" cy="42685"/>
          </a:xfrm>
          <a:prstGeom prst="line">
            <a:avLst/>
          </a:prstGeom>
          <a:ln w="38100" cap="flat">
            <a:solidFill>
              <a:srgbClr val="9B6543"/>
            </a:solidFill>
            <a:prstDash val="solid"/>
            <a:headEnd type="none" w="sm" len="sm"/>
            <a:tailEnd type="none" w="sm" len="sm"/>
          </a:ln>
        </p:spPr>
      </p:sp>
      <p:sp>
        <p:nvSpPr>
          <p:cNvPr id="3" name="AutoShape 3"/>
          <p:cNvSpPr/>
          <p:nvPr/>
        </p:nvSpPr>
        <p:spPr>
          <a:xfrm flipV="1">
            <a:off x="2147049" y="-5105346"/>
            <a:ext cx="0" cy="17120890"/>
          </a:xfrm>
          <a:prstGeom prst="line">
            <a:avLst/>
          </a:prstGeom>
          <a:ln w="38100" cap="flat">
            <a:solidFill>
              <a:srgbClr val="9B6543"/>
            </a:solidFill>
            <a:prstDash val="solid"/>
            <a:headEnd type="none" w="sm" len="sm"/>
            <a:tailEnd type="none" w="sm" len="sm"/>
          </a:ln>
        </p:spPr>
      </p:sp>
      <p:sp>
        <p:nvSpPr>
          <p:cNvPr id="4" name="TextBox 4"/>
          <p:cNvSpPr txBox="1"/>
          <p:nvPr/>
        </p:nvSpPr>
        <p:spPr>
          <a:xfrm>
            <a:off x="2859212" y="3146962"/>
            <a:ext cx="9180388" cy="2031325"/>
          </a:xfrm>
          <a:prstGeom prst="rect">
            <a:avLst/>
          </a:prstGeom>
        </p:spPr>
        <p:txBody>
          <a:bodyPr wrap="square" lIns="0" tIns="0" rIns="0" bIns="0" rtlCol="0" anchor="t">
            <a:spAutoFit/>
          </a:bodyPr>
          <a:lstStyle/>
          <a:p>
            <a:pPr algn="just"/>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5: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kịch</a:t>
            </a:r>
            <a:r>
              <a:rPr lang="en-US" sz="4400" dirty="0">
                <a:latin typeface="Times New Roman" panose="02020603050405020304" pitchFamily="18" charset="0"/>
                <a:cs typeface="Times New Roman" panose="02020603050405020304" pitchFamily="18" charset="0"/>
              </a:rPr>
              <a:t>)</a:t>
            </a:r>
          </a:p>
        </p:txBody>
      </p:sp>
      <p:sp>
        <p:nvSpPr>
          <p:cNvPr id="5" name="Freeform 5"/>
          <p:cNvSpPr/>
          <p:nvPr/>
        </p:nvSpPr>
        <p:spPr>
          <a:xfrm>
            <a:off x="1472986" y="354637"/>
            <a:ext cx="1386226" cy="1386226"/>
          </a:xfrm>
          <a:custGeom>
            <a:avLst/>
            <a:gdLst/>
            <a:ahLst/>
            <a:cxnLst/>
            <a:rect l="l" t="t" r="r" b="b"/>
            <a:pathLst>
              <a:path w="1386226" h="1386226">
                <a:moveTo>
                  <a:pt x="0" y="0"/>
                </a:moveTo>
                <a:lnTo>
                  <a:pt x="1386226" y="0"/>
                </a:lnTo>
                <a:lnTo>
                  <a:pt x="1386226" y="1386226"/>
                </a:lnTo>
                <a:lnTo>
                  <a:pt x="0" y="138622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flipH="1">
            <a:off x="0" y="6386982"/>
            <a:ext cx="5700605" cy="4114800"/>
          </a:xfrm>
          <a:custGeom>
            <a:avLst/>
            <a:gdLst/>
            <a:ahLst/>
            <a:cxnLst/>
            <a:rect l="l" t="t" r="r" b="b"/>
            <a:pathLst>
              <a:path w="5700605" h="4114800">
                <a:moveTo>
                  <a:pt x="5700605" y="0"/>
                </a:moveTo>
                <a:lnTo>
                  <a:pt x="0" y="0"/>
                </a:lnTo>
                <a:lnTo>
                  <a:pt x="0" y="4114800"/>
                </a:lnTo>
                <a:lnTo>
                  <a:pt x="5700605" y="4114800"/>
                </a:lnTo>
                <a:lnTo>
                  <a:pt x="5700605"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a:off x="15388951" y="629086"/>
            <a:ext cx="3261914" cy="4114800"/>
          </a:xfrm>
          <a:custGeom>
            <a:avLst/>
            <a:gdLst/>
            <a:ahLst/>
            <a:cxnLst/>
            <a:rect l="l" t="t" r="r" b="b"/>
            <a:pathLst>
              <a:path w="3261914" h="4114800">
                <a:moveTo>
                  <a:pt x="0" y="0"/>
                </a:moveTo>
                <a:lnTo>
                  <a:pt x="3261914" y="0"/>
                </a:lnTo>
                <a:lnTo>
                  <a:pt x="3261914"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12650714" y="5239872"/>
            <a:ext cx="6000151" cy="5407544"/>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9" name="Group 9"/>
          <p:cNvGrpSpPr>
            <a:grpSpLocks noChangeAspect="1"/>
          </p:cNvGrpSpPr>
          <p:nvPr/>
        </p:nvGrpSpPr>
        <p:grpSpPr>
          <a:xfrm>
            <a:off x="11569175" y="3763797"/>
            <a:ext cx="5246968" cy="5246370"/>
            <a:chOff x="0" y="0"/>
            <a:chExt cx="6350013" cy="6349289"/>
          </a:xfrm>
        </p:grpSpPr>
        <p:sp>
          <p:nvSpPr>
            <p:cNvPr id="10" name="Freeform 10"/>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blipFill>
              <a:blip r:embed="rId11"/>
              <a:stretch>
                <a:fillRect l="-25321" r="-25321"/>
              </a:stretch>
            </a:blip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621754">
            <a:off x="-639682" y="6309629"/>
            <a:ext cx="4127153" cy="4892099"/>
          </a:xfrm>
          <a:custGeom>
            <a:avLst/>
            <a:gdLst/>
            <a:ahLst/>
            <a:cxnLst/>
            <a:rect l="l" t="t" r="r" b="b"/>
            <a:pathLst>
              <a:path w="4127153" h="4892099">
                <a:moveTo>
                  <a:pt x="0" y="0"/>
                </a:moveTo>
                <a:lnTo>
                  <a:pt x="4127153" y="0"/>
                </a:lnTo>
                <a:lnTo>
                  <a:pt x="4127153" y="4892100"/>
                </a:lnTo>
                <a:lnTo>
                  <a:pt x="0" y="48921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394688">
            <a:off x="16694244" y="-454257"/>
            <a:ext cx="2334214" cy="41148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404906" y="-214470"/>
            <a:ext cx="3657600" cy="1882001"/>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TextBox 6"/>
          <p:cNvSpPr txBox="1"/>
          <p:nvPr/>
        </p:nvSpPr>
        <p:spPr>
          <a:xfrm>
            <a:off x="3126135" y="2343806"/>
            <a:ext cx="12850872" cy="4247317"/>
          </a:xfrm>
          <a:prstGeom prst="rect">
            <a:avLst/>
          </a:prstGeom>
        </p:spPr>
        <p:txBody>
          <a:bodyPr lIns="0" tIns="0" rIns="0" bIns="0" rtlCol="0" anchor="t">
            <a:spAutoFit/>
          </a:bodyPr>
          <a:lstStyle/>
          <a:p>
            <a:pPr algn="ctr"/>
            <a:r>
              <a:rPr lang="en-US" sz="13800" dirty="0">
                <a:solidFill>
                  <a:srgbClr val="9B6543"/>
                </a:solidFill>
                <a:latin typeface="#9Slide06 SVNBlack Diamond" pitchFamily="2" charset="0"/>
              </a:rPr>
              <a:t>II.</a:t>
            </a:r>
          </a:p>
          <a:p>
            <a:pPr algn="ctr"/>
            <a:r>
              <a:rPr lang="en-US" sz="13800" dirty="0" err="1">
                <a:solidFill>
                  <a:srgbClr val="9B6543"/>
                </a:solidFill>
                <a:latin typeface="#9Slide06 SVNBlack Diamond" pitchFamily="2" charset="0"/>
              </a:rPr>
              <a:t>Thực</a:t>
            </a:r>
            <a:r>
              <a:rPr lang="en-US" sz="13800" dirty="0">
                <a:solidFill>
                  <a:srgbClr val="9B6543"/>
                </a:solidFill>
                <a:latin typeface="#9Slide06 SVNBlack Diamond" pitchFamily="2" charset="0"/>
              </a:rPr>
              <a:t> </a:t>
            </a:r>
            <a:r>
              <a:rPr lang="en-US" sz="13800" dirty="0" err="1">
                <a:solidFill>
                  <a:srgbClr val="9B6543"/>
                </a:solidFill>
                <a:latin typeface="#9Slide06 SVNBlack Diamond" pitchFamily="2" charset="0"/>
              </a:rPr>
              <a:t>hành</a:t>
            </a:r>
            <a:r>
              <a:rPr lang="en-US" sz="13800" dirty="0">
                <a:solidFill>
                  <a:srgbClr val="9B6543"/>
                </a:solidFill>
                <a:latin typeface="#9Slide06 SVNBlack Diamond" pitchFamily="2" charset="0"/>
              </a:rPr>
              <a:t> </a:t>
            </a:r>
            <a:r>
              <a:rPr lang="en-US" sz="13800" dirty="0" err="1">
                <a:solidFill>
                  <a:srgbClr val="9B6543"/>
                </a:solidFill>
                <a:latin typeface="#9Slide06 SVNBlack Diamond" pitchFamily="2" charset="0"/>
              </a:rPr>
              <a:t>đọc</a:t>
            </a:r>
            <a:endParaRPr lang="en-US" sz="13800" dirty="0">
              <a:solidFill>
                <a:srgbClr val="9B6543"/>
              </a:solidFill>
              <a:latin typeface="#9Slide06 SVNBlack Diamond" pitchFamily="2" charset="0"/>
            </a:endParaRPr>
          </a:p>
        </p:txBody>
      </p:sp>
      <p:sp>
        <p:nvSpPr>
          <p:cNvPr id="7" name="Freeform 7"/>
          <p:cNvSpPr/>
          <p:nvPr/>
        </p:nvSpPr>
        <p:spPr>
          <a:xfrm>
            <a:off x="15430500" y="8541646"/>
            <a:ext cx="3657600" cy="1882001"/>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3599179038"/>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a:extLst>
              <a:ext uri="{FF2B5EF4-FFF2-40B4-BE49-F238E27FC236}">
                <a16:creationId xmlns:a16="http://schemas.microsoft.com/office/drawing/2014/main" id="{4D46A0DD-3E47-340F-ABC4-27DE781BBD41}"/>
              </a:ext>
            </a:extLst>
          </p:cNvPr>
          <p:cNvSpPr/>
          <p:nvPr/>
        </p:nvSpPr>
        <p:spPr>
          <a:xfrm flipH="1">
            <a:off x="13734269" y="6131293"/>
            <a:ext cx="5216125" cy="6154720"/>
          </a:xfrm>
          <a:custGeom>
            <a:avLst/>
            <a:gdLst/>
            <a:ahLst/>
            <a:cxnLst/>
            <a:rect l="l" t="t" r="r" b="b"/>
            <a:pathLst>
              <a:path w="5216125" h="6154720">
                <a:moveTo>
                  <a:pt x="5216125" y="0"/>
                </a:moveTo>
                <a:lnTo>
                  <a:pt x="0" y="0"/>
                </a:lnTo>
                <a:lnTo>
                  <a:pt x="0" y="6154720"/>
                </a:lnTo>
                <a:lnTo>
                  <a:pt x="5216125" y="6154720"/>
                </a:lnTo>
                <a:lnTo>
                  <a:pt x="5216125" y="0"/>
                </a:lnTo>
                <a:close/>
              </a:path>
            </a:pathLst>
          </a:custGeom>
          <a:blipFill>
            <a:blip r:embed="rId3"/>
            <a:stretch>
              <a:fillRect/>
            </a:stretch>
          </a:blipFill>
        </p:spPr>
      </p:sp>
      <p:sp>
        <p:nvSpPr>
          <p:cNvPr id="7" name="Freeform 7">
            <a:extLst>
              <a:ext uri="{FF2B5EF4-FFF2-40B4-BE49-F238E27FC236}">
                <a16:creationId xmlns:a16="http://schemas.microsoft.com/office/drawing/2014/main" id="{33073E94-BEA1-4EBB-0B91-D7A96CDADCCB}"/>
              </a:ext>
            </a:extLst>
          </p:cNvPr>
          <p:cNvSpPr/>
          <p:nvPr/>
        </p:nvSpPr>
        <p:spPr>
          <a:xfrm>
            <a:off x="-1443861" y="-1150978"/>
            <a:ext cx="2887722" cy="4601947"/>
          </a:xfrm>
          <a:custGeom>
            <a:avLst/>
            <a:gdLst/>
            <a:ahLst/>
            <a:cxnLst/>
            <a:rect l="l" t="t" r="r" b="b"/>
            <a:pathLst>
              <a:path w="2887722" h="4601947">
                <a:moveTo>
                  <a:pt x="0" y="0"/>
                </a:moveTo>
                <a:lnTo>
                  <a:pt x="2887722" y="0"/>
                </a:lnTo>
                <a:lnTo>
                  <a:pt x="2887722" y="4601948"/>
                </a:lnTo>
                <a:lnTo>
                  <a:pt x="0" y="4601948"/>
                </a:lnTo>
                <a:lnTo>
                  <a:pt x="0" y="0"/>
                </a:lnTo>
                <a:close/>
              </a:path>
            </a:pathLst>
          </a:custGeom>
          <a:blipFill>
            <a:blip r:embed="rId4"/>
            <a:stretch>
              <a:fillRect/>
            </a:stretch>
          </a:blipFill>
        </p:spPr>
      </p:sp>
      <p:sp>
        <p:nvSpPr>
          <p:cNvPr id="8" name="Freeform 14">
            <a:extLst>
              <a:ext uri="{FF2B5EF4-FFF2-40B4-BE49-F238E27FC236}">
                <a16:creationId xmlns:a16="http://schemas.microsoft.com/office/drawing/2014/main" id="{02712129-4BA8-022B-D98A-5334F330E502}"/>
              </a:ext>
            </a:extLst>
          </p:cNvPr>
          <p:cNvSpPr/>
          <p:nvPr/>
        </p:nvSpPr>
        <p:spPr>
          <a:xfrm>
            <a:off x="-2438400" y="8954435"/>
            <a:ext cx="7315200" cy="1492746"/>
          </a:xfrm>
          <a:custGeom>
            <a:avLst/>
            <a:gdLst/>
            <a:ahLst/>
            <a:cxnLst/>
            <a:rect l="l" t="t" r="r" b="b"/>
            <a:pathLst>
              <a:path w="7315200" h="1492746">
                <a:moveTo>
                  <a:pt x="0" y="0"/>
                </a:moveTo>
                <a:lnTo>
                  <a:pt x="7315200" y="0"/>
                </a:lnTo>
                <a:lnTo>
                  <a:pt x="7315200" y="1492747"/>
                </a:lnTo>
                <a:lnTo>
                  <a:pt x="0" y="149274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TextBox 2">
            <a:extLst>
              <a:ext uri="{FF2B5EF4-FFF2-40B4-BE49-F238E27FC236}">
                <a16:creationId xmlns:a16="http://schemas.microsoft.com/office/drawing/2014/main" id="{F382DDD0-CEC2-CB63-A67B-76E8D57EFD7C}"/>
              </a:ext>
            </a:extLst>
          </p:cNvPr>
          <p:cNvSpPr txBox="1"/>
          <p:nvPr/>
        </p:nvSpPr>
        <p:spPr>
          <a:xfrm>
            <a:off x="304800" y="838625"/>
            <a:ext cx="17068800" cy="1569660"/>
          </a:xfrm>
          <a:prstGeom prst="rect">
            <a:avLst/>
          </a:prstGeom>
          <a:noFill/>
        </p:spPr>
        <p:txBody>
          <a:bodyPr wrap="square" rtlCol="0">
            <a:spAutoFit/>
          </a:bodyPr>
          <a:lstStyle/>
          <a:p>
            <a:pPr algn="ctr"/>
            <a:r>
              <a:rPr lang="en-US" sz="9600" b="1" dirty="0" err="1">
                <a:latin typeface="#9Slide05 SVNBulgary" pitchFamily="2" charset="0"/>
                <a:cs typeface="Times New Roman" panose="02020603050405020304" pitchFamily="18" charset="0"/>
              </a:rPr>
              <a:t>Giá</a:t>
            </a:r>
            <a:r>
              <a:rPr lang="en-US" sz="9600" b="1" dirty="0">
                <a:latin typeface="#9Slide05 SVNBulgary" pitchFamily="2" charset="0"/>
                <a:cs typeface="Times New Roman" panose="02020603050405020304" pitchFamily="18" charset="0"/>
              </a:rPr>
              <a:t> </a:t>
            </a:r>
            <a:r>
              <a:rPr lang="en-US" sz="9600" b="1" dirty="0" err="1">
                <a:latin typeface="#9Slide05 SVNBulgary" pitchFamily="2" charset="0"/>
                <a:cs typeface="Times New Roman" panose="02020603050405020304" pitchFamily="18" charset="0"/>
              </a:rPr>
              <a:t>không</a:t>
            </a:r>
            <a:r>
              <a:rPr lang="en-US" sz="9600" b="1" dirty="0">
                <a:latin typeface="#9Slide05 SVNBulgary" pitchFamily="2" charset="0"/>
                <a:cs typeface="Times New Roman" panose="02020603050405020304" pitchFamily="18" charset="0"/>
              </a:rPr>
              <a:t> </a:t>
            </a:r>
            <a:r>
              <a:rPr lang="en-US" sz="9600" b="1" dirty="0" err="1">
                <a:latin typeface="#9Slide05 SVNBulgary" pitchFamily="2" charset="0"/>
                <a:cs typeface="Times New Roman" panose="02020603050405020304" pitchFamily="18" charset="0"/>
              </a:rPr>
              <a:t>có</a:t>
            </a:r>
            <a:r>
              <a:rPr lang="en-US" sz="9600" b="1" dirty="0">
                <a:latin typeface="#9Slide05 SVNBulgary" pitchFamily="2" charset="0"/>
                <a:cs typeface="Times New Roman" panose="02020603050405020304" pitchFamily="18" charset="0"/>
              </a:rPr>
              <a:t> </a:t>
            </a:r>
            <a:r>
              <a:rPr lang="en-US" sz="9600" b="1" dirty="0" err="1">
                <a:latin typeface="#9Slide05 SVNBulgary" pitchFamily="2" charset="0"/>
                <a:cs typeface="Times New Roman" panose="02020603050405020304" pitchFamily="18" charset="0"/>
              </a:rPr>
              <a:t>ruồi</a:t>
            </a:r>
            <a:endParaRPr lang="en-US" sz="9600" b="1" dirty="0">
              <a:latin typeface="#9Slide05 SVNBulgary" pitchFamily="2" charset="0"/>
              <a:cs typeface="Times New Roman" panose="02020603050405020304" pitchFamily="18" charset="0"/>
            </a:endParaRPr>
          </a:p>
        </p:txBody>
      </p:sp>
      <p:sp>
        <p:nvSpPr>
          <p:cNvPr id="4" name="TextBox 3">
            <a:extLst>
              <a:ext uri="{FF2B5EF4-FFF2-40B4-BE49-F238E27FC236}">
                <a16:creationId xmlns:a16="http://schemas.microsoft.com/office/drawing/2014/main" id="{0C80F52A-8677-56B7-97A1-AB32940E162B}"/>
              </a:ext>
            </a:extLst>
          </p:cNvPr>
          <p:cNvSpPr txBox="1"/>
          <p:nvPr/>
        </p:nvSpPr>
        <p:spPr>
          <a:xfrm>
            <a:off x="762000" y="2554612"/>
            <a:ext cx="17068800" cy="923330"/>
          </a:xfrm>
          <a:prstGeom prst="rect">
            <a:avLst/>
          </a:prstGeom>
          <a:noFill/>
        </p:spPr>
        <p:txBody>
          <a:bodyPr wrap="square" rtlCol="0">
            <a:spAutoFit/>
          </a:bodyPr>
          <a:lstStyle/>
          <a:p>
            <a:pPr algn="r"/>
            <a:r>
              <a:rPr lang="en-US" sz="5400" i="1" dirty="0" err="1">
                <a:latin typeface="#9Slide05 SVNBulgary" pitchFamily="2" charset="0"/>
                <a:cs typeface="Times New Roman" panose="02020603050405020304" pitchFamily="18" charset="0"/>
              </a:rPr>
              <a:t>Trích</a:t>
            </a:r>
            <a:r>
              <a:rPr lang="en-US" sz="5400" i="1" dirty="0">
                <a:latin typeface="#9Slide05 SVNBulgary" pitchFamily="2" charset="0"/>
                <a:cs typeface="Times New Roman" panose="02020603050405020304" pitchFamily="18" charset="0"/>
              </a:rPr>
              <a:t>, </a:t>
            </a:r>
            <a:r>
              <a:rPr lang="en-US" sz="5400" dirty="0">
                <a:latin typeface="#9Slide05 SVNBulgary" pitchFamily="2" charset="0"/>
                <a:cs typeface="Times New Roman" panose="02020603050405020304" pitchFamily="18" charset="0"/>
              </a:rPr>
              <a:t>A-</a:t>
            </a:r>
            <a:r>
              <a:rPr lang="en-US" sz="5400" dirty="0" err="1">
                <a:latin typeface="#9Slide05 SVNBulgary" pitchFamily="2" charset="0"/>
                <a:cs typeface="Times New Roman" panose="02020603050405020304" pitchFamily="18" charset="0"/>
              </a:rPr>
              <a:t>Dít</a:t>
            </a:r>
            <a:r>
              <a:rPr lang="en-US" sz="5400" dirty="0">
                <a:latin typeface="#9Slide05 SVNBulgary" pitchFamily="2" charset="0"/>
                <a:cs typeface="Times New Roman" panose="02020603050405020304" pitchFamily="18" charset="0"/>
              </a:rPr>
              <a:t> Ne-</a:t>
            </a:r>
            <a:r>
              <a:rPr lang="en-US" sz="5400" dirty="0" err="1">
                <a:latin typeface="#9Slide05 SVNBulgary" pitchFamily="2" charset="0"/>
                <a:cs typeface="Times New Roman" panose="02020603050405020304" pitchFamily="18" charset="0"/>
              </a:rPr>
              <a:t>xin</a:t>
            </a:r>
            <a:r>
              <a:rPr lang="en-US" sz="5400" dirty="0">
                <a:latin typeface="#9Slide05 SVNBulgary" pitchFamily="2" charset="0"/>
                <a:cs typeface="Times New Roman" panose="02020603050405020304" pitchFamily="18" charset="0"/>
              </a:rPr>
              <a:t>, (Aziz </a:t>
            </a:r>
            <a:r>
              <a:rPr lang="en-US" sz="5400" dirty="0" err="1">
                <a:latin typeface="#9Slide05 SVNBulgary" pitchFamily="2" charset="0"/>
                <a:cs typeface="Times New Roman" panose="02020603050405020304" pitchFamily="18" charset="0"/>
              </a:rPr>
              <a:t>Nesin</a:t>
            </a:r>
            <a:r>
              <a:rPr lang="en-US" sz="5400" dirty="0">
                <a:latin typeface="#9Slide05 SVNBulgary" pitchFamily="2" charset="0"/>
                <a:cs typeface="Times New Roman" panose="02020603050405020304" pitchFamily="18" charset="0"/>
              </a:rPr>
              <a:t>)</a:t>
            </a:r>
            <a:endParaRPr lang="en-US" sz="5400" i="1" dirty="0">
              <a:latin typeface="#9Slide05 SVNBulgary" pitchFamily="2" charset="0"/>
              <a:cs typeface="Times New Roman" panose="02020603050405020304" pitchFamily="18" charset="0"/>
            </a:endParaRPr>
          </a:p>
        </p:txBody>
      </p:sp>
      <p:sp>
        <p:nvSpPr>
          <p:cNvPr id="10" name="Freeform 3">
            <a:extLst>
              <a:ext uri="{FF2B5EF4-FFF2-40B4-BE49-F238E27FC236}">
                <a16:creationId xmlns:a16="http://schemas.microsoft.com/office/drawing/2014/main" id="{9417B2A5-8D9F-B51C-1BFF-2D446B59C72B}"/>
              </a:ext>
            </a:extLst>
          </p:cNvPr>
          <p:cNvSpPr/>
          <p:nvPr/>
        </p:nvSpPr>
        <p:spPr>
          <a:xfrm>
            <a:off x="1676400" y="2705100"/>
            <a:ext cx="5791200" cy="7376488"/>
          </a:xfrm>
          <a:custGeom>
            <a:avLst/>
            <a:gdLst>
              <a:gd name="connsiteX0" fmla="*/ 0 w 5791200"/>
              <a:gd name="connsiteY0" fmla="*/ 0 h 7376488"/>
              <a:gd name="connsiteX1" fmla="*/ 5791200 w 5791200"/>
              <a:gd name="connsiteY1" fmla="*/ 0 h 7376488"/>
              <a:gd name="connsiteX2" fmla="*/ 5791200 w 5791200"/>
              <a:gd name="connsiteY2" fmla="*/ 7376488 h 7376488"/>
              <a:gd name="connsiteX3" fmla="*/ 0 w 5791200"/>
              <a:gd name="connsiteY3" fmla="*/ 7376488 h 7376488"/>
              <a:gd name="connsiteX4" fmla="*/ 0 w 5791200"/>
              <a:gd name="connsiteY4" fmla="*/ 0 h 737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1200" h="7376488" fill="none" extrusionOk="0">
                <a:moveTo>
                  <a:pt x="0" y="0"/>
                </a:moveTo>
                <a:cubicBezTo>
                  <a:pt x="1751784" y="-125958"/>
                  <a:pt x="4158565" y="167000"/>
                  <a:pt x="5791200" y="0"/>
                </a:cubicBezTo>
                <a:cubicBezTo>
                  <a:pt x="5869588" y="834820"/>
                  <a:pt x="5767013" y="5267747"/>
                  <a:pt x="5791200" y="7376488"/>
                </a:cubicBezTo>
                <a:cubicBezTo>
                  <a:pt x="3926958" y="7523640"/>
                  <a:pt x="2122232" y="7507944"/>
                  <a:pt x="0" y="7376488"/>
                </a:cubicBezTo>
                <a:cubicBezTo>
                  <a:pt x="156844" y="4002757"/>
                  <a:pt x="95813" y="2475753"/>
                  <a:pt x="0" y="0"/>
                </a:cubicBezTo>
                <a:close/>
              </a:path>
              <a:path w="5791200" h="7376488" stroke="0" extrusionOk="0">
                <a:moveTo>
                  <a:pt x="0" y="0"/>
                </a:moveTo>
                <a:cubicBezTo>
                  <a:pt x="1712378" y="11065"/>
                  <a:pt x="4468773" y="158020"/>
                  <a:pt x="5791200" y="0"/>
                </a:cubicBezTo>
                <a:cubicBezTo>
                  <a:pt x="5935534" y="1985230"/>
                  <a:pt x="5717360" y="5722097"/>
                  <a:pt x="5791200" y="7376488"/>
                </a:cubicBezTo>
                <a:cubicBezTo>
                  <a:pt x="4962382" y="7457773"/>
                  <a:pt x="2524298" y="7461790"/>
                  <a:pt x="0" y="7376488"/>
                </a:cubicBezTo>
                <a:cubicBezTo>
                  <a:pt x="160536" y="4546698"/>
                  <a:pt x="117445" y="3283030"/>
                  <a:pt x="0" y="0"/>
                </a:cubicBezTo>
                <a:close/>
              </a:path>
            </a:pathLst>
          </a:custGeom>
          <a:blipFill>
            <a:blip r:embed="rId7"/>
            <a:stretch>
              <a:fillRect/>
            </a:stretch>
          </a:blipFill>
          <a:ln>
            <a:solidFill>
              <a:schemeClr val="tx1"/>
            </a:solidFill>
            <a:extLst>
              <a:ext uri="{C807C97D-BFC1-408E-A445-0C87EB9F89A2}">
                <ask:lineSketchStyleProps xmlns:ask="http://schemas.microsoft.com/office/drawing/2018/sketchyshapes" xmlns="" sd="729842597">
                  <a:custGeom>
                    <a:avLst/>
                    <a:gdLst/>
                    <a:ahLst/>
                    <a:cxnLst/>
                    <a:rect l="l" t="t" r="r" b="b"/>
                    <a:pathLst>
                      <a:path w="3674398" h="5422701">
                        <a:moveTo>
                          <a:pt x="0" y="0"/>
                        </a:moveTo>
                        <a:lnTo>
                          <a:pt x="3674398" y="0"/>
                        </a:lnTo>
                        <a:lnTo>
                          <a:pt x="3674398" y="5422701"/>
                        </a:lnTo>
                        <a:lnTo>
                          <a:pt x="0" y="5422701"/>
                        </a:lnTo>
                        <a:lnTo>
                          <a:pt x="0" y="0"/>
                        </a:lnTo>
                        <a:close/>
                      </a:path>
                    </a:pathLst>
                  </a:custGeom>
                  <ask:type>
                    <ask:lineSketchCurved/>
                  </ask:type>
                </ask:lineSketchStyleProps>
              </a:ext>
            </a:extLst>
          </a:ln>
        </p:spPr>
      </p:sp>
      <p:sp>
        <p:nvSpPr>
          <p:cNvPr id="12" name="Freeform 5">
            <a:extLst>
              <a:ext uri="{FF2B5EF4-FFF2-40B4-BE49-F238E27FC236}">
                <a16:creationId xmlns:a16="http://schemas.microsoft.com/office/drawing/2014/main" id="{40ABC9FC-C56A-3A6A-6417-B344F54A656D}"/>
              </a:ext>
            </a:extLst>
          </p:cNvPr>
          <p:cNvSpPr/>
          <p:nvPr/>
        </p:nvSpPr>
        <p:spPr>
          <a:xfrm>
            <a:off x="9753600" y="4155707"/>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Tree>
    <p:extLst>
      <p:ext uri="{BB962C8B-B14F-4D97-AF65-F5344CB8AC3E}">
        <p14:creationId xmlns:p14="http://schemas.microsoft.com/office/powerpoint/2010/main" val="28178966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165DAD5-7A07-67D5-0882-6596B2E93FEA}"/>
              </a:ext>
            </a:extLst>
          </p:cNvPr>
          <p:cNvSpPr txBox="1"/>
          <p:nvPr/>
        </p:nvSpPr>
        <p:spPr>
          <a:xfrm>
            <a:off x="533400" y="571500"/>
            <a:ext cx="15621000" cy="769441"/>
          </a:xfrm>
          <a:prstGeom prst="rect">
            <a:avLst/>
          </a:prstGeom>
          <a:noFill/>
        </p:spPr>
        <p:txBody>
          <a:bodyPr wrap="square">
            <a:spAutoFit/>
          </a:bodyPr>
          <a:lstStyle/>
          <a:p>
            <a:pPr algn="just"/>
            <a:r>
              <a:rPr lang="vi-VN" sz="4400" b="1" i="0" dirty="0">
                <a:effectLst/>
                <a:latin typeface="+mj-lt"/>
              </a:rPr>
              <a:t>1. Những đặc điểm của thể loại truyện cười</a:t>
            </a:r>
            <a:endParaRPr lang="en-US" sz="4400" dirty="0">
              <a:latin typeface="+mj-lt"/>
            </a:endParaRPr>
          </a:p>
        </p:txBody>
      </p:sp>
      <p:sp>
        <p:nvSpPr>
          <p:cNvPr id="4" name="Freeform 2">
            <a:extLst>
              <a:ext uri="{FF2B5EF4-FFF2-40B4-BE49-F238E27FC236}">
                <a16:creationId xmlns:a16="http://schemas.microsoft.com/office/drawing/2014/main" id="{51825FD1-12B3-39C7-63CE-9F92BDCDD848}"/>
              </a:ext>
            </a:extLst>
          </p:cNvPr>
          <p:cNvSpPr/>
          <p:nvPr/>
        </p:nvSpPr>
        <p:spPr>
          <a:xfrm>
            <a:off x="6553200" y="35433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TextBox 5">
            <a:extLst>
              <a:ext uri="{FF2B5EF4-FFF2-40B4-BE49-F238E27FC236}">
                <a16:creationId xmlns:a16="http://schemas.microsoft.com/office/drawing/2014/main" id="{C7DA813F-5B0E-87E8-D975-D5318D47FF7C}"/>
              </a:ext>
            </a:extLst>
          </p:cNvPr>
          <p:cNvSpPr txBox="1"/>
          <p:nvPr/>
        </p:nvSpPr>
        <p:spPr>
          <a:xfrm>
            <a:off x="914400" y="1871871"/>
            <a:ext cx="5791200" cy="2123658"/>
          </a:xfrm>
          <a:prstGeom prst="rect">
            <a:avLst/>
          </a:prstGeom>
          <a:noFill/>
        </p:spPr>
        <p:txBody>
          <a:bodyPr wrap="square">
            <a:spAutoFit/>
          </a:bodyPr>
          <a:lstStyle/>
          <a:p>
            <a:pPr algn="just"/>
            <a:r>
              <a:rPr lang="vi-VN" sz="4400" b="1" i="0" dirty="0">
                <a:effectLst/>
                <a:latin typeface="+mj-lt"/>
              </a:rPr>
              <a:t>- Đối tượng của tiếng cười: </a:t>
            </a:r>
            <a:r>
              <a:rPr lang="vi-VN" sz="4400" b="0" i="0" dirty="0">
                <a:effectLst/>
                <a:latin typeface="+mj-lt"/>
              </a:rPr>
              <a:t>thói quen trì hoãn trong cuộc sống.</a:t>
            </a:r>
          </a:p>
        </p:txBody>
      </p:sp>
      <p:sp>
        <p:nvSpPr>
          <p:cNvPr id="7" name="TextBox 6">
            <a:extLst>
              <a:ext uri="{FF2B5EF4-FFF2-40B4-BE49-F238E27FC236}">
                <a16:creationId xmlns:a16="http://schemas.microsoft.com/office/drawing/2014/main" id="{A5C3DB8B-6B07-F001-208F-B6172DF4903D}"/>
              </a:ext>
            </a:extLst>
          </p:cNvPr>
          <p:cNvSpPr txBox="1"/>
          <p:nvPr/>
        </p:nvSpPr>
        <p:spPr>
          <a:xfrm>
            <a:off x="11277600" y="2789738"/>
            <a:ext cx="6629400" cy="3477875"/>
          </a:xfrm>
          <a:prstGeom prst="rect">
            <a:avLst/>
          </a:prstGeom>
          <a:noFill/>
        </p:spPr>
        <p:txBody>
          <a:bodyPr wrap="square">
            <a:spAutoFit/>
          </a:bodyPr>
          <a:lstStyle/>
          <a:p>
            <a:pPr algn="just"/>
            <a:r>
              <a:rPr lang="vi-VN" sz="4400" b="0" i="0" dirty="0">
                <a:effectLst/>
                <a:latin typeface="+mj-lt"/>
              </a:rPr>
              <a:t>- </a:t>
            </a:r>
            <a:r>
              <a:rPr lang="vi-VN" sz="4400" b="1" i="0" dirty="0">
                <a:effectLst/>
                <a:latin typeface="+mj-lt"/>
              </a:rPr>
              <a:t>Dung lượng </a:t>
            </a:r>
            <a:r>
              <a:rPr lang="vi-VN" sz="4400" b="0" i="0" dirty="0">
                <a:effectLst/>
                <a:latin typeface="+mj-lt"/>
              </a:rPr>
              <a:t>không dài, nhưng chặt chẽ, ít các chi tiết rườm rà, mâu thuẫn phát triển nhanh và kết thúc bất ngờ.</a:t>
            </a:r>
          </a:p>
        </p:txBody>
      </p:sp>
      <p:sp>
        <p:nvSpPr>
          <p:cNvPr id="8" name="TextBox 7">
            <a:extLst>
              <a:ext uri="{FF2B5EF4-FFF2-40B4-BE49-F238E27FC236}">
                <a16:creationId xmlns:a16="http://schemas.microsoft.com/office/drawing/2014/main" id="{6459E3F2-9CFE-AE87-AB0B-6B7BC4A0C5C5}"/>
              </a:ext>
            </a:extLst>
          </p:cNvPr>
          <p:cNvSpPr txBox="1"/>
          <p:nvPr/>
        </p:nvSpPr>
        <p:spPr>
          <a:xfrm>
            <a:off x="2286000" y="7716410"/>
            <a:ext cx="13106400" cy="2123658"/>
          </a:xfrm>
          <a:prstGeom prst="rect">
            <a:avLst/>
          </a:prstGeom>
          <a:noFill/>
        </p:spPr>
        <p:txBody>
          <a:bodyPr wrap="square">
            <a:spAutoFit/>
          </a:bodyPr>
          <a:lstStyle/>
          <a:p>
            <a:pPr algn="just"/>
            <a:r>
              <a:rPr lang="vi-VN" sz="4400" b="0" i="0" dirty="0">
                <a:effectLst/>
                <a:latin typeface="+mj-lt"/>
              </a:rPr>
              <a:t>- Truyện mang </a:t>
            </a:r>
            <a:r>
              <a:rPr lang="vi-VN" sz="4400" b="1" i="0" dirty="0">
                <a:effectLst/>
                <a:latin typeface="+mj-lt"/>
              </a:rPr>
              <a:t>ý nghĩa </a:t>
            </a:r>
            <a:r>
              <a:rPr lang="vi-VN" sz="4400" b="0" i="0" dirty="0">
                <a:effectLst/>
                <a:latin typeface="+mj-lt"/>
              </a:rPr>
              <a:t>giải trí và giáo dục: phê phán những người có thói quen trì hoãn, viện lí do để không cố gắng đạt được mục tiêu của bản thân đã đề ra.</a:t>
            </a:r>
          </a:p>
        </p:txBody>
      </p:sp>
      <p:sp>
        <p:nvSpPr>
          <p:cNvPr id="9" name="Freeform 4">
            <a:extLst>
              <a:ext uri="{FF2B5EF4-FFF2-40B4-BE49-F238E27FC236}">
                <a16:creationId xmlns:a16="http://schemas.microsoft.com/office/drawing/2014/main" id="{83BAA761-DB6B-6303-6D6E-DB0F544574BD}"/>
              </a:ext>
            </a:extLst>
          </p:cNvPr>
          <p:cNvSpPr/>
          <p:nvPr/>
        </p:nvSpPr>
        <p:spPr>
          <a:xfrm rot="5912134">
            <a:off x="-1066801" y="8360510"/>
            <a:ext cx="3657600" cy="1882001"/>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dirty="0"/>
          </a:p>
        </p:txBody>
      </p:sp>
      <p:sp>
        <p:nvSpPr>
          <p:cNvPr id="10" name="Freeform 7">
            <a:extLst>
              <a:ext uri="{FF2B5EF4-FFF2-40B4-BE49-F238E27FC236}">
                <a16:creationId xmlns:a16="http://schemas.microsoft.com/office/drawing/2014/main" id="{AA8EA4EB-53F1-8154-60DC-0C987CA4C316}"/>
              </a:ext>
            </a:extLst>
          </p:cNvPr>
          <p:cNvSpPr/>
          <p:nvPr/>
        </p:nvSpPr>
        <p:spPr>
          <a:xfrm>
            <a:off x="15430500" y="8541646"/>
            <a:ext cx="3657600" cy="1882001"/>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2">
            <a:extLst>
              <a:ext uri="{FF2B5EF4-FFF2-40B4-BE49-F238E27FC236}">
                <a16:creationId xmlns:a16="http://schemas.microsoft.com/office/drawing/2014/main" id="{63FE8708-E632-E2A2-26B8-24CEB30BED11}"/>
              </a:ext>
            </a:extLst>
          </p:cNvPr>
          <p:cNvSpPr/>
          <p:nvPr/>
        </p:nvSpPr>
        <p:spPr>
          <a:xfrm>
            <a:off x="1676400" y="4246814"/>
            <a:ext cx="3927764" cy="3218310"/>
          </a:xfrm>
          <a:custGeom>
            <a:avLst/>
            <a:gdLst/>
            <a:ahLst/>
            <a:cxnLst/>
            <a:rect l="l" t="t" r="r" b="b"/>
            <a:pathLst>
              <a:path w="8020695" h="5129284">
                <a:moveTo>
                  <a:pt x="0" y="0"/>
                </a:moveTo>
                <a:lnTo>
                  <a:pt x="8020695" y="0"/>
                </a:lnTo>
                <a:lnTo>
                  <a:pt x="8020695" y="5129284"/>
                </a:lnTo>
                <a:lnTo>
                  <a:pt x="0" y="5129284"/>
                </a:lnTo>
                <a:lnTo>
                  <a:pt x="0" y="0"/>
                </a:lnTo>
                <a:close/>
              </a:path>
            </a:pathLst>
          </a:custGeom>
          <a:blipFill>
            <a:blip r:embed="rId7"/>
            <a:stretch>
              <a:fillRect/>
            </a:stretch>
          </a:blipFill>
        </p:spPr>
      </p:sp>
    </p:spTree>
    <p:extLst>
      <p:ext uri="{BB962C8B-B14F-4D97-AF65-F5344CB8AC3E}">
        <p14:creationId xmlns:p14="http://schemas.microsoft.com/office/powerpoint/2010/main" val="20204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35CB73-8CA7-967B-2E14-D42F33EB899C}"/>
              </a:ext>
            </a:extLst>
          </p:cNvPr>
          <p:cNvSpPr txBox="1"/>
          <p:nvPr/>
        </p:nvSpPr>
        <p:spPr>
          <a:xfrm>
            <a:off x="5105400" y="647700"/>
            <a:ext cx="9144000" cy="769441"/>
          </a:xfrm>
          <a:prstGeom prst="rect">
            <a:avLst/>
          </a:prstGeom>
          <a:noFill/>
        </p:spPr>
        <p:txBody>
          <a:bodyPr wrap="square">
            <a:spAutoFit/>
          </a:bodyPr>
          <a:lstStyle/>
          <a:p>
            <a:r>
              <a:rPr lang="en-US" sz="4400" b="1" i="0" dirty="0">
                <a:effectLst/>
                <a:latin typeface="Times New Roman" panose="02020603050405020304" pitchFamily="18" charset="0"/>
                <a:cs typeface="Times New Roman" panose="02020603050405020304" pitchFamily="18" charset="0"/>
              </a:rPr>
              <a:t>2. </a:t>
            </a:r>
            <a:r>
              <a:rPr lang="en-US" sz="4400" b="1" i="0" dirty="0" err="1">
                <a:effectLst/>
                <a:latin typeface="Times New Roman" panose="02020603050405020304" pitchFamily="18" charset="0"/>
                <a:cs typeface="Times New Roman" panose="02020603050405020304" pitchFamily="18" charset="0"/>
              </a:rPr>
              <a:t>Vấn</a:t>
            </a:r>
            <a:r>
              <a:rPr lang="en-US" sz="4400" b="1" i="0" dirty="0">
                <a:effectLst/>
                <a:latin typeface="Times New Roman" panose="02020603050405020304" pitchFamily="18" charset="0"/>
                <a:cs typeface="Times New Roman" panose="02020603050405020304" pitchFamily="18" charset="0"/>
              </a:rPr>
              <a:t> </a:t>
            </a:r>
            <a:r>
              <a:rPr lang="en-US" sz="4400" b="1" i="0" dirty="0" err="1">
                <a:effectLst/>
                <a:latin typeface="Times New Roman" panose="02020603050405020304" pitchFamily="18" charset="0"/>
                <a:cs typeface="Times New Roman" panose="02020603050405020304" pitchFamily="18" charset="0"/>
              </a:rPr>
              <a:t>đề</a:t>
            </a:r>
            <a:r>
              <a:rPr lang="en-US" sz="4400" b="1" i="0" dirty="0">
                <a:effectLst/>
                <a:latin typeface="Times New Roman" panose="02020603050405020304" pitchFamily="18" charset="0"/>
                <a:cs typeface="Times New Roman" panose="02020603050405020304" pitchFamily="18" charset="0"/>
              </a:rPr>
              <a:t> </a:t>
            </a:r>
            <a:r>
              <a:rPr lang="en-US" sz="4400" b="1" i="0" dirty="0" err="1">
                <a:effectLst/>
                <a:latin typeface="Times New Roman" panose="02020603050405020304" pitchFamily="18" charset="0"/>
                <a:cs typeface="Times New Roman" panose="02020603050405020304" pitchFamily="18" charset="0"/>
              </a:rPr>
              <a:t>bị</a:t>
            </a:r>
            <a:r>
              <a:rPr lang="en-US" sz="4400" b="1" i="0" dirty="0">
                <a:effectLst/>
                <a:latin typeface="Times New Roman" panose="02020603050405020304" pitchFamily="18" charset="0"/>
                <a:cs typeface="Times New Roman" panose="02020603050405020304" pitchFamily="18" charset="0"/>
              </a:rPr>
              <a:t> </a:t>
            </a:r>
            <a:r>
              <a:rPr lang="en-US" sz="4400" b="1" i="0" dirty="0" err="1">
                <a:effectLst/>
                <a:latin typeface="Times New Roman" panose="02020603050405020304" pitchFamily="18" charset="0"/>
                <a:cs typeface="Times New Roman" panose="02020603050405020304" pitchFamily="18" charset="0"/>
              </a:rPr>
              <a:t>đem</a:t>
            </a:r>
            <a:r>
              <a:rPr lang="en-US" sz="4400" b="1" i="0" dirty="0">
                <a:effectLst/>
                <a:latin typeface="Times New Roman" panose="02020603050405020304" pitchFamily="18" charset="0"/>
                <a:cs typeface="Times New Roman" panose="02020603050405020304" pitchFamily="18" charset="0"/>
              </a:rPr>
              <a:t> </a:t>
            </a:r>
            <a:r>
              <a:rPr lang="en-US" sz="4400" b="1" i="0" dirty="0" err="1">
                <a:effectLst/>
                <a:latin typeface="Times New Roman" panose="02020603050405020304" pitchFamily="18" charset="0"/>
                <a:cs typeface="Times New Roman" panose="02020603050405020304" pitchFamily="18" charset="0"/>
              </a:rPr>
              <a:t>ra</a:t>
            </a:r>
            <a:r>
              <a:rPr lang="en-US" sz="4400" b="1" i="0" dirty="0">
                <a:effectLst/>
                <a:latin typeface="Times New Roman" panose="02020603050405020304" pitchFamily="18" charset="0"/>
                <a:cs typeface="Times New Roman" panose="02020603050405020304" pitchFamily="18" charset="0"/>
              </a:rPr>
              <a:t> </a:t>
            </a:r>
            <a:r>
              <a:rPr lang="en-US" sz="4400" b="1" i="0" dirty="0" err="1">
                <a:effectLst/>
                <a:latin typeface="Times New Roman" panose="02020603050405020304" pitchFamily="18" charset="0"/>
                <a:cs typeface="Times New Roman" panose="02020603050405020304" pitchFamily="18" charset="0"/>
              </a:rPr>
              <a:t>phê</a:t>
            </a:r>
            <a:r>
              <a:rPr lang="en-US" sz="4400" b="1" i="0" dirty="0">
                <a:effectLst/>
                <a:latin typeface="Times New Roman" panose="02020603050405020304" pitchFamily="18" charset="0"/>
                <a:cs typeface="Times New Roman" panose="02020603050405020304" pitchFamily="18" charset="0"/>
              </a:rPr>
              <a:t> </a:t>
            </a:r>
            <a:r>
              <a:rPr lang="en-US" sz="4400" b="1" i="0" dirty="0" err="1">
                <a:effectLst/>
                <a:latin typeface="Times New Roman" panose="02020603050405020304" pitchFamily="18" charset="0"/>
                <a:cs typeface="Times New Roman" panose="02020603050405020304" pitchFamily="18" charset="0"/>
              </a:rPr>
              <a:t>phán</a:t>
            </a:r>
            <a:endParaRPr lang="en-US" sz="4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B847FB7-E1CF-DA90-7B69-C397BFD9D59E}"/>
              </a:ext>
            </a:extLst>
          </p:cNvPr>
          <p:cNvSpPr txBox="1"/>
          <p:nvPr/>
        </p:nvSpPr>
        <p:spPr>
          <a:xfrm>
            <a:off x="838200" y="2722674"/>
            <a:ext cx="16611600" cy="1446550"/>
          </a:xfrm>
          <a:prstGeom prst="rect">
            <a:avLst/>
          </a:prstGeom>
          <a:noFill/>
        </p:spPr>
        <p:txBody>
          <a:bodyPr wrap="square">
            <a:spAutoFit/>
          </a:bodyPr>
          <a:lstStyle/>
          <a:p>
            <a:pPr algn="just"/>
            <a:r>
              <a:rPr lang="vi-VN" sz="4400" b="0" i="0" dirty="0">
                <a:effectLst/>
                <a:latin typeface="+mj-lt"/>
              </a:rPr>
              <a:t>Vấn đề: phê phán những người viện lí do để trì hoãn công việc, ước mơ của mình mà không chịu cố gắng.</a:t>
            </a:r>
            <a:endParaRPr lang="en-US" sz="4400" dirty="0">
              <a:latin typeface="+mj-lt"/>
            </a:endParaRPr>
          </a:p>
        </p:txBody>
      </p:sp>
      <p:sp>
        <p:nvSpPr>
          <p:cNvPr id="6" name="Freeform 2">
            <a:extLst>
              <a:ext uri="{FF2B5EF4-FFF2-40B4-BE49-F238E27FC236}">
                <a16:creationId xmlns:a16="http://schemas.microsoft.com/office/drawing/2014/main" id="{D7792229-E675-D560-6A2A-384E90BFBED0}"/>
              </a:ext>
            </a:extLst>
          </p:cNvPr>
          <p:cNvSpPr/>
          <p:nvPr/>
        </p:nvSpPr>
        <p:spPr>
          <a:xfrm>
            <a:off x="76200" y="4738254"/>
            <a:ext cx="17754600" cy="5600700"/>
          </a:xfrm>
          <a:custGeom>
            <a:avLst/>
            <a:gdLst/>
            <a:ahLst/>
            <a:cxnLst/>
            <a:rect l="l" t="t" r="r" b="b"/>
            <a:pathLst>
              <a:path w="7315200" h="2377440">
                <a:moveTo>
                  <a:pt x="0" y="0"/>
                </a:moveTo>
                <a:lnTo>
                  <a:pt x="7315200" y="0"/>
                </a:lnTo>
                <a:lnTo>
                  <a:pt x="7315200" y="2377440"/>
                </a:lnTo>
                <a:lnTo>
                  <a:pt x="0" y="23774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44823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991F3B-AE7B-D843-1A2F-2D1D5448C575}"/>
              </a:ext>
            </a:extLst>
          </p:cNvPr>
          <p:cNvSpPr txBox="1"/>
          <p:nvPr/>
        </p:nvSpPr>
        <p:spPr>
          <a:xfrm>
            <a:off x="4572000" y="647700"/>
            <a:ext cx="9144000" cy="769441"/>
          </a:xfrm>
          <a:prstGeom prst="rect">
            <a:avLst/>
          </a:prstGeom>
          <a:noFill/>
        </p:spPr>
        <p:txBody>
          <a:bodyPr wrap="square">
            <a:spAutoFit/>
          </a:bodyPr>
          <a:lstStyle/>
          <a:p>
            <a:r>
              <a:rPr lang="en-US" sz="4400" b="1" i="0" dirty="0">
                <a:effectLst/>
                <a:latin typeface="Times New Roman" panose="02020603050405020304" pitchFamily="18" charset="0"/>
                <a:cs typeface="Times New Roman" panose="02020603050405020304" pitchFamily="18" charset="0"/>
              </a:rPr>
              <a:t>3. </a:t>
            </a:r>
            <a:r>
              <a:rPr lang="en-US" sz="4400" b="1" i="0" dirty="0" err="1">
                <a:effectLst/>
                <a:latin typeface="Times New Roman" panose="02020603050405020304" pitchFamily="18" charset="0"/>
                <a:cs typeface="Times New Roman" panose="02020603050405020304" pitchFamily="18" charset="0"/>
              </a:rPr>
              <a:t>Thủ</a:t>
            </a:r>
            <a:r>
              <a:rPr lang="en-US" sz="4400" b="1" i="0" dirty="0">
                <a:effectLst/>
                <a:latin typeface="Times New Roman" panose="02020603050405020304" pitchFamily="18" charset="0"/>
                <a:cs typeface="Times New Roman" panose="02020603050405020304" pitchFamily="18" charset="0"/>
              </a:rPr>
              <a:t> </a:t>
            </a:r>
            <a:r>
              <a:rPr lang="en-US" sz="4400" b="1" i="0" dirty="0" err="1">
                <a:effectLst/>
                <a:latin typeface="Times New Roman" panose="02020603050405020304" pitchFamily="18" charset="0"/>
                <a:cs typeface="Times New Roman" panose="02020603050405020304" pitchFamily="18" charset="0"/>
              </a:rPr>
              <a:t>pháp</a:t>
            </a:r>
            <a:r>
              <a:rPr lang="en-US" sz="4400" b="1" i="0" dirty="0">
                <a:effectLst/>
                <a:latin typeface="Times New Roman" panose="02020603050405020304" pitchFamily="18" charset="0"/>
                <a:cs typeface="Times New Roman" panose="02020603050405020304" pitchFamily="18" charset="0"/>
              </a:rPr>
              <a:t> </a:t>
            </a:r>
            <a:r>
              <a:rPr lang="en-US" sz="4400" b="1" i="0" dirty="0" err="1">
                <a:effectLst/>
                <a:latin typeface="Times New Roman" panose="02020603050405020304" pitchFamily="18" charset="0"/>
                <a:cs typeface="Times New Roman" panose="02020603050405020304" pitchFamily="18" charset="0"/>
              </a:rPr>
              <a:t>trào</a:t>
            </a:r>
            <a:r>
              <a:rPr lang="en-US" sz="4400" b="1" i="0" dirty="0">
                <a:effectLst/>
                <a:latin typeface="Times New Roman" panose="02020603050405020304" pitchFamily="18" charset="0"/>
                <a:cs typeface="Times New Roman" panose="02020603050405020304" pitchFamily="18" charset="0"/>
              </a:rPr>
              <a:t> </a:t>
            </a:r>
            <a:r>
              <a:rPr lang="en-US" sz="4400" b="1" i="0" dirty="0" err="1">
                <a:effectLst/>
                <a:latin typeface="Times New Roman" panose="02020603050405020304" pitchFamily="18" charset="0"/>
                <a:cs typeface="Times New Roman" panose="02020603050405020304" pitchFamily="18" charset="0"/>
              </a:rPr>
              <a:t>phúng</a:t>
            </a:r>
            <a:r>
              <a:rPr lang="en-US" sz="4400" b="1" i="0" dirty="0">
                <a:effectLst/>
                <a:latin typeface="Times New Roman" panose="02020603050405020304" pitchFamily="18" charset="0"/>
                <a:cs typeface="Times New Roman" panose="02020603050405020304" pitchFamily="18" charset="0"/>
              </a:rPr>
              <a:t> </a:t>
            </a:r>
            <a:r>
              <a:rPr lang="en-US" sz="4400" b="1" i="0" dirty="0" err="1">
                <a:effectLst/>
                <a:latin typeface="Times New Roman" panose="02020603050405020304" pitchFamily="18" charset="0"/>
                <a:cs typeface="Times New Roman" panose="02020603050405020304" pitchFamily="18" charset="0"/>
              </a:rPr>
              <a:t>trong</a:t>
            </a:r>
            <a:r>
              <a:rPr lang="en-US" sz="4400" b="1" i="0" dirty="0">
                <a:effectLst/>
                <a:latin typeface="Times New Roman" panose="02020603050405020304" pitchFamily="18" charset="0"/>
                <a:cs typeface="Times New Roman" panose="02020603050405020304" pitchFamily="18" charset="0"/>
              </a:rPr>
              <a:t> </a:t>
            </a:r>
            <a:r>
              <a:rPr lang="en-US" sz="4400" b="1" i="0" dirty="0" err="1">
                <a:effectLst/>
                <a:latin typeface="Times New Roman" panose="02020603050405020304" pitchFamily="18" charset="0"/>
                <a:cs typeface="Times New Roman" panose="02020603050405020304" pitchFamily="18" charset="0"/>
              </a:rPr>
              <a:t>truyện</a:t>
            </a:r>
            <a:endParaRPr lang="en-US" sz="4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6CE85B0-0A89-64EB-B0ED-667D7F3F9C3A}"/>
              </a:ext>
            </a:extLst>
          </p:cNvPr>
          <p:cNvSpPr txBox="1"/>
          <p:nvPr/>
        </p:nvSpPr>
        <p:spPr>
          <a:xfrm>
            <a:off x="7848600" y="3548271"/>
            <a:ext cx="9144000" cy="2123658"/>
          </a:xfrm>
          <a:prstGeom prst="rect">
            <a:avLst/>
          </a:prstGeom>
          <a:noFill/>
        </p:spPr>
        <p:txBody>
          <a:bodyPr wrap="square">
            <a:spAutoFit/>
          </a:bodyPr>
          <a:lstStyle/>
          <a:p>
            <a:pPr algn="just"/>
            <a:r>
              <a:rPr lang="vi-VN" sz="4400" b="0" i="0" dirty="0">
                <a:effectLst/>
                <a:latin typeface="+mj-lt"/>
              </a:rPr>
              <a:t>Thủ pháp châm biếm: phê phán, châm biếm thói hư tật xấu của con người trong xã hội.</a:t>
            </a:r>
            <a:endParaRPr lang="en-US" sz="4400" dirty="0">
              <a:latin typeface="+mj-lt"/>
            </a:endParaRPr>
          </a:p>
        </p:txBody>
      </p:sp>
      <p:sp>
        <p:nvSpPr>
          <p:cNvPr id="6" name="Freeform 6">
            <a:extLst>
              <a:ext uri="{FF2B5EF4-FFF2-40B4-BE49-F238E27FC236}">
                <a16:creationId xmlns:a16="http://schemas.microsoft.com/office/drawing/2014/main" id="{11F2D502-F529-2285-0688-A53727471B1F}"/>
              </a:ext>
            </a:extLst>
          </p:cNvPr>
          <p:cNvSpPr/>
          <p:nvPr/>
        </p:nvSpPr>
        <p:spPr>
          <a:xfrm>
            <a:off x="0" y="4610100"/>
            <a:ext cx="6400800" cy="5045309"/>
          </a:xfrm>
          <a:custGeom>
            <a:avLst/>
            <a:gdLst/>
            <a:ahLst/>
            <a:cxnLst/>
            <a:rect l="l" t="t" r="r" b="b"/>
            <a:pathLst>
              <a:path w="4619681" h="3129834">
                <a:moveTo>
                  <a:pt x="0" y="0"/>
                </a:moveTo>
                <a:lnTo>
                  <a:pt x="4619681" y="0"/>
                </a:lnTo>
                <a:lnTo>
                  <a:pt x="4619681" y="3129835"/>
                </a:lnTo>
                <a:lnTo>
                  <a:pt x="0" y="3129835"/>
                </a:lnTo>
                <a:lnTo>
                  <a:pt x="0" y="0"/>
                </a:lnTo>
                <a:close/>
              </a:path>
            </a:pathLst>
          </a:custGeom>
          <a:blipFill>
            <a:blip r:embed="rId3"/>
            <a:stretch>
              <a:fillRect/>
            </a:stretch>
          </a:blipFill>
        </p:spPr>
      </p:sp>
    </p:spTree>
    <p:extLst>
      <p:ext uri="{BB962C8B-B14F-4D97-AF65-F5344CB8AC3E}">
        <p14:creationId xmlns:p14="http://schemas.microsoft.com/office/powerpoint/2010/main" val="3320144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529375" y="8515642"/>
            <a:ext cx="17690400" cy="42685"/>
          </a:xfrm>
          <a:prstGeom prst="line">
            <a:avLst/>
          </a:prstGeom>
          <a:ln w="38100" cap="flat">
            <a:solidFill>
              <a:srgbClr val="9B6543"/>
            </a:solidFill>
            <a:prstDash val="solid"/>
            <a:headEnd type="none" w="sm" len="sm"/>
            <a:tailEnd type="none" w="sm" len="sm"/>
          </a:ln>
        </p:spPr>
      </p:sp>
      <p:sp>
        <p:nvSpPr>
          <p:cNvPr id="3" name="AutoShape 3"/>
          <p:cNvSpPr/>
          <p:nvPr/>
        </p:nvSpPr>
        <p:spPr>
          <a:xfrm flipV="1">
            <a:off x="16275453" y="-5313442"/>
            <a:ext cx="0" cy="17120890"/>
          </a:xfrm>
          <a:prstGeom prst="line">
            <a:avLst/>
          </a:prstGeom>
          <a:ln w="38100" cap="flat">
            <a:solidFill>
              <a:srgbClr val="9B6543"/>
            </a:solidFill>
            <a:prstDash val="solid"/>
            <a:headEnd type="none" w="sm" len="sm"/>
            <a:tailEnd type="none" w="sm" len="sm"/>
          </a:ln>
        </p:spPr>
      </p:sp>
      <p:sp>
        <p:nvSpPr>
          <p:cNvPr id="4" name="Freeform 4"/>
          <p:cNvSpPr/>
          <p:nvPr/>
        </p:nvSpPr>
        <p:spPr>
          <a:xfrm>
            <a:off x="15668905" y="538895"/>
            <a:ext cx="1251197" cy="1251197"/>
          </a:xfrm>
          <a:custGeom>
            <a:avLst/>
            <a:gdLst/>
            <a:ahLst/>
            <a:cxnLst/>
            <a:rect l="l" t="t" r="r" b="b"/>
            <a:pathLst>
              <a:path w="1251197" h="1251197">
                <a:moveTo>
                  <a:pt x="0" y="0"/>
                </a:moveTo>
                <a:lnTo>
                  <a:pt x="1251197" y="0"/>
                </a:lnTo>
                <a:lnTo>
                  <a:pt x="1251197" y="1251197"/>
                </a:lnTo>
                <a:lnTo>
                  <a:pt x="0" y="125119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267053" y="4921104"/>
            <a:ext cx="5216125" cy="6154720"/>
          </a:xfrm>
          <a:custGeom>
            <a:avLst/>
            <a:gdLst/>
            <a:ahLst/>
            <a:cxnLst/>
            <a:rect l="l" t="t" r="r" b="b"/>
            <a:pathLst>
              <a:path w="5216125" h="6154720">
                <a:moveTo>
                  <a:pt x="0" y="0"/>
                </a:moveTo>
                <a:lnTo>
                  <a:pt x="5216126" y="0"/>
                </a:lnTo>
                <a:lnTo>
                  <a:pt x="5216126" y="6154720"/>
                </a:lnTo>
                <a:lnTo>
                  <a:pt x="0" y="6154720"/>
                </a:lnTo>
                <a:lnTo>
                  <a:pt x="0" y="0"/>
                </a:lnTo>
                <a:close/>
              </a:path>
            </a:pathLst>
          </a:custGeom>
          <a:blipFill>
            <a:blip r:embed="rId5"/>
            <a:stretch>
              <a:fillRect/>
            </a:stretch>
          </a:blipFill>
        </p:spPr>
      </p:sp>
      <p:sp>
        <p:nvSpPr>
          <p:cNvPr id="6" name="Freeform 6"/>
          <p:cNvSpPr/>
          <p:nvPr/>
        </p:nvSpPr>
        <p:spPr>
          <a:xfrm>
            <a:off x="-1645930" y="1776675"/>
            <a:ext cx="4693731" cy="3114931"/>
          </a:xfrm>
          <a:custGeom>
            <a:avLst/>
            <a:gdLst/>
            <a:ahLst/>
            <a:cxnLst/>
            <a:rect l="l" t="t" r="r" b="b"/>
            <a:pathLst>
              <a:path w="4693731" h="3114931">
                <a:moveTo>
                  <a:pt x="0" y="0"/>
                </a:moveTo>
                <a:lnTo>
                  <a:pt x="4693731" y="0"/>
                </a:lnTo>
                <a:lnTo>
                  <a:pt x="4693731" y="3114931"/>
                </a:lnTo>
                <a:lnTo>
                  <a:pt x="0" y="311493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TextBox 7"/>
          <p:cNvSpPr txBox="1"/>
          <p:nvPr/>
        </p:nvSpPr>
        <p:spPr>
          <a:xfrm>
            <a:off x="4340835" y="3834896"/>
            <a:ext cx="9348551" cy="4247317"/>
          </a:xfrm>
          <a:prstGeom prst="rect">
            <a:avLst/>
          </a:prstGeom>
        </p:spPr>
        <p:txBody>
          <a:bodyPr lIns="0" tIns="0" rIns="0" bIns="0" rtlCol="0" anchor="t">
            <a:spAutoFit/>
          </a:bodyPr>
          <a:lstStyle/>
          <a:p>
            <a:pPr algn="ctr"/>
            <a:r>
              <a:rPr lang="en-US" sz="13800" dirty="0" err="1">
                <a:solidFill>
                  <a:srgbClr val="9B6543"/>
                </a:solidFill>
                <a:latin typeface="#9Slide05 Motion Picture" panose="02000000000000000000" pitchFamily="2" charset="0"/>
              </a:rPr>
              <a:t>Củng</a:t>
            </a:r>
            <a:r>
              <a:rPr lang="en-US" sz="13800" dirty="0">
                <a:solidFill>
                  <a:srgbClr val="9B6543"/>
                </a:solidFill>
                <a:latin typeface="#9Slide05 Motion Picture" panose="02000000000000000000" pitchFamily="2" charset="0"/>
              </a:rPr>
              <a:t> </a:t>
            </a:r>
            <a:r>
              <a:rPr lang="en-US" sz="13800" dirty="0" err="1">
                <a:solidFill>
                  <a:srgbClr val="9B6543"/>
                </a:solidFill>
                <a:latin typeface="#9Slide05 Motion Picture" panose="02000000000000000000" pitchFamily="2" charset="0"/>
              </a:rPr>
              <a:t>cố</a:t>
            </a:r>
            <a:r>
              <a:rPr lang="en-US" sz="13800" dirty="0">
                <a:solidFill>
                  <a:srgbClr val="9B6543"/>
                </a:solidFill>
                <a:latin typeface="#9Slide05 Motion Picture" panose="02000000000000000000" pitchFamily="2" charset="0"/>
              </a:rPr>
              <a:t>, </a:t>
            </a:r>
            <a:r>
              <a:rPr lang="en-US" sz="13800" dirty="0" err="1">
                <a:solidFill>
                  <a:srgbClr val="9B6543"/>
                </a:solidFill>
                <a:latin typeface="#9Slide05 Motion Picture" panose="02000000000000000000" pitchFamily="2" charset="0"/>
              </a:rPr>
              <a:t>mở</a:t>
            </a:r>
            <a:r>
              <a:rPr lang="en-US" sz="13800" dirty="0">
                <a:solidFill>
                  <a:srgbClr val="9B6543"/>
                </a:solidFill>
                <a:latin typeface="#9Slide05 Motion Picture" panose="02000000000000000000" pitchFamily="2" charset="0"/>
              </a:rPr>
              <a:t> </a:t>
            </a:r>
            <a:r>
              <a:rPr lang="en-US" sz="13800" dirty="0" err="1">
                <a:solidFill>
                  <a:srgbClr val="9B6543"/>
                </a:solidFill>
                <a:latin typeface="#9Slide05 Motion Picture" panose="02000000000000000000" pitchFamily="2" charset="0"/>
              </a:rPr>
              <a:t>rộng</a:t>
            </a:r>
            <a:endParaRPr lang="en-US" sz="13800" dirty="0">
              <a:solidFill>
                <a:srgbClr val="9B6543"/>
              </a:solidFill>
              <a:latin typeface="#9Slide05 Motion Picture" panose="02000000000000000000" pitchFamily="2" charset="0"/>
            </a:endParaRPr>
          </a:p>
          <a:p>
            <a:pPr algn="ctr"/>
            <a:r>
              <a:rPr lang="en-US" sz="13800" dirty="0" err="1">
                <a:solidFill>
                  <a:srgbClr val="9B6543"/>
                </a:solidFill>
                <a:latin typeface="#9Slide05 Motion Picture" panose="02000000000000000000" pitchFamily="2" charset="0"/>
              </a:rPr>
              <a:t>Thực</a:t>
            </a:r>
            <a:r>
              <a:rPr lang="en-US" sz="13800" dirty="0">
                <a:solidFill>
                  <a:srgbClr val="9B6543"/>
                </a:solidFill>
                <a:latin typeface="#9Slide05 Motion Picture" panose="02000000000000000000" pitchFamily="2" charset="0"/>
              </a:rPr>
              <a:t> </a:t>
            </a:r>
            <a:r>
              <a:rPr lang="en-US" sz="13800" dirty="0" err="1">
                <a:solidFill>
                  <a:srgbClr val="9B6543"/>
                </a:solidFill>
                <a:latin typeface="#9Slide05 Motion Picture" panose="02000000000000000000" pitchFamily="2" charset="0"/>
              </a:rPr>
              <a:t>hành</a:t>
            </a:r>
            <a:r>
              <a:rPr lang="en-US" sz="13800" dirty="0">
                <a:solidFill>
                  <a:srgbClr val="9B6543"/>
                </a:solidFill>
                <a:latin typeface="#9Slide05 Motion Picture" panose="02000000000000000000" pitchFamily="2" charset="0"/>
              </a:rPr>
              <a:t> </a:t>
            </a:r>
            <a:r>
              <a:rPr lang="en-US" sz="13800" dirty="0" err="1">
                <a:solidFill>
                  <a:srgbClr val="9B6543"/>
                </a:solidFill>
                <a:latin typeface="#9Slide05 Motion Picture" panose="02000000000000000000" pitchFamily="2" charset="0"/>
              </a:rPr>
              <a:t>đọc</a:t>
            </a:r>
            <a:endParaRPr lang="en-US" sz="13800" dirty="0">
              <a:solidFill>
                <a:srgbClr val="9B6543"/>
              </a:solidFill>
              <a:latin typeface="#9Slide05 Motion Picture" panose="02000000000000000000" pitchFamily="2" charset="0"/>
            </a:endParaRPr>
          </a:p>
        </p:txBody>
      </p:sp>
      <p:sp>
        <p:nvSpPr>
          <p:cNvPr id="8" name="Freeform 8"/>
          <p:cNvSpPr/>
          <p:nvPr/>
        </p:nvSpPr>
        <p:spPr>
          <a:xfrm>
            <a:off x="15117413" y="3158622"/>
            <a:ext cx="1464374" cy="1352549"/>
          </a:xfrm>
          <a:custGeom>
            <a:avLst/>
            <a:gdLst/>
            <a:ahLst/>
            <a:cxnLst/>
            <a:rect l="l" t="t" r="r" b="b"/>
            <a:pathLst>
              <a:path w="1464374" h="1352549">
                <a:moveTo>
                  <a:pt x="0" y="0"/>
                </a:moveTo>
                <a:lnTo>
                  <a:pt x="1464374" y="0"/>
                </a:lnTo>
                <a:lnTo>
                  <a:pt x="1464374" y="1352549"/>
                </a:lnTo>
                <a:lnTo>
                  <a:pt x="0" y="135254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15849600" y="4716088"/>
            <a:ext cx="4228689" cy="6738947"/>
          </a:xfrm>
          <a:custGeom>
            <a:avLst/>
            <a:gdLst/>
            <a:ahLst/>
            <a:cxnLst/>
            <a:rect l="l" t="t" r="r" b="b"/>
            <a:pathLst>
              <a:path w="4228689" h="6738947">
                <a:moveTo>
                  <a:pt x="0" y="0"/>
                </a:moveTo>
                <a:lnTo>
                  <a:pt x="4228689" y="0"/>
                </a:lnTo>
                <a:lnTo>
                  <a:pt x="4228689" y="6738947"/>
                </a:lnTo>
                <a:lnTo>
                  <a:pt x="0" y="6738947"/>
                </a:lnTo>
                <a:lnTo>
                  <a:pt x="0" y="0"/>
                </a:lnTo>
                <a:close/>
              </a:path>
            </a:pathLst>
          </a:custGeom>
          <a:blipFill>
            <a:blip r:embed="rId10"/>
            <a:stretch>
              <a:fillRect/>
            </a:stretch>
          </a:blipFill>
        </p:spPr>
      </p:sp>
      <p:sp>
        <p:nvSpPr>
          <p:cNvPr id="10" name="Freeform 10"/>
          <p:cNvSpPr/>
          <p:nvPr/>
        </p:nvSpPr>
        <p:spPr>
          <a:xfrm>
            <a:off x="-427834" y="-867796"/>
            <a:ext cx="2963187" cy="2657889"/>
          </a:xfrm>
          <a:custGeom>
            <a:avLst/>
            <a:gdLst/>
            <a:ahLst/>
            <a:cxnLst/>
            <a:rect l="l" t="t" r="r" b="b"/>
            <a:pathLst>
              <a:path w="2963187" h="2657889">
                <a:moveTo>
                  <a:pt x="0" y="0"/>
                </a:moveTo>
                <a:lnTo>
                  <a:pt x="2963186" y="0"/>
                </a:lnTo>
                <a:lnTo>
                  <a:pt x="2963186" y="2657888"/>
                </a:lnTo>
                <a:lnTo>
                  <a:pt x="0" y="265788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1" name="Freeform 11"/>
          <p:cNvSpPr/>
          <p:nvPr/>
        </p:nvSpPr>
        <p:spPr>
          <a:xfrm>
            <a:off x="13092596" y="8577377"/>
            <a:ext cx="3534196" cy="3170067"/>
          </a:xfrm>
          <a:custGeom>
            <a:avLst/>
            <a:gdLst/>
            <a:ahLst/>
            <a:cxnLst/>
            <a:rect l="l" t="t" r="r" b="b"/>
            <a:pathLst>
              <a:path w="3534196" h="3170067">
                <a:moveTo>
                  <a:pt x="0" y="0"/>
                </a:moveTo>
                <a:lnTo>
                  <a:pt x="3534196" y="0"/>
                </a:lnTo>
                <a:lnTo>
                  <a:pt x="3534196" y="3170067"/>
                </a:lnTo>
                <a:lnTo>
                  <a:pt x="0" y="317006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2" name="Freeform 12"/>
          <p:cNvSpPr/>
          <p:nvPr/>
        </p:nvSpPr>
        <p:spPr>
          <a:xfrm>
            <a:off x="1272429" y="6008705"/>
            <a:ext cx="2686038" cy="4545603"/>
          </a:xfrm>
          <a:custGeom>
            <a:avLst/>
            <a:gdLst/>
            <a:ahLst/>
            <a:cxnLst/>
            <a:rect l="l" t="t" r="r" b="b"/>
            <a:pathLst>
              <a:path w="2686038" h="4545603">
                <a:moveTo>
                  <a:pt x="0" y="0"/>
                </a:moveTo>
                <a:lnTo>
                  <a:pt x="2686038" y="0"/>
                </a:lnTo>
                <a:lnTo>
                  <a:pt x="2686038" y="4545603"/>
                </a:lnTo>
                <a:lnTo>
                  <a:pt x="0" y="454560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3" name="TextBox 7">
            <a:extLst>
              <a:ext uri="{FF2B5EF4-FFF2-40B4-BE49-F238E27FC236}">
                <a16:creationId xmlns:a16="http://schemas.microsoft.com/office/drawing/2014/main" id="{BD8AA4F3-C103-9315-D0E2-5E138F452675}"/>
              </a:ext>
            </a:extLst>
          </p:cNvPr>
          <p:cNvSpPr txBox="1"/>
          <p:nvPr/>
        </p:nvSpPr>
        <p:spPr>
          <a:xfrm>
            <a:off x="2599245" y="584422"/>
            <a:ext cx="13089510" cy="2462213"/>
          </a:xfrm>
          <a:prstGeom prst="rect">
            <a:avLst/>
          </a:prstGeom>
        </p:spPr>
        <p:txBody>
          <a:bodyPr wrap="square" lIns="0" tIns="0" rIns="0" bIns="0" rtlCol="0" anchor="t">
            <a:spAutoFit/>
          </a:bodyPr>
          <a:lstStyle/>
          <a:p>
            <a:pPr algn="ctr"/>
            <a:r>
              <a:rPr lang="en-US" sz="8000" dirty="0" err="1">
                <a:solidFill>
                  <a:srgbClr val="9B6543"/>
                </a:solidFill>
                <a:latin typeface="#9Slide07 SVNGuerrilla" panose="00000500000000000000" pitchFamily="2" charset="0"/>
                <a:cs typeface="Times New Roman" panose="02020603050405020304" pitchFamily="18" charset="0"/>
              </a:rPr>
              <a:t>Bài</a:t>
            </a:r>
            <a:r>
              <a:rPr lang="en-US" sz="8000" dirty="0">
                <a:solidFill>
                  <a:srgbClr val="9B6543"/>
                </a:solidFill>
                <a:latin typeface="#9Slide07 SVNGuerrilla" panose="00000500000000000000" pitchFamily="2" charset="0"/>
                <a:cs typeface="Times New Roman" panose="02020603050405020304" pitchFamily="18" charset="0"/>
              </a:rPr>
              <a:t> 5: </a:t>
            </a:r>
            <a:r>
              <a:rPr lang="en-US" sz="8000" dirty="0" err="1">
                <a:solidFill>
                  <a:srgbClr val="9B6543"/>
                </a:solidFill>
                <a:latin typeface="#9Slide07 SVNGuerrilla" panose="00000500000000000000" pitchFamily="2" charset="0"/>
                <a:cs typeface="Times New Roman" panose="02020603050405020304" pitchFamily="18" charset="0"/>
              </a:rPr>
              <a:t>Những</a:t>
            </a:r>
            <a:r>
              <a:rPr lang="en-US" sz="8000" dirty="0">
                <a:solidFill>
                  <a:srgbClr val="9B6543"/>
                </a:solidFill>
                <a:latin typeface="#9Slide07 SVNGuerrilla" panose="00000500000000000000" pitchFamily="2" charset="0"/>
                <a:cs typeface="Times New Roman" panose="02020603050405020304" pitchFamily="18" charset="0"/>
              </a:rPr>
              <a:t> </a:t>
            </a:r>
            <a:r>
              <a:rPr lang="en-US" sz="8000" dirty="0" err="1">
                <a:solidFill>
                  <a:srgbClr val="9B6543"/>
                </a:solidFill>
                <a:latin typeface="#9Slide07 SVNGuerrilla" panose="00000500000000000000" pitchFamily="2" charset="0"/>
                <a:cs typeface="Times New Roman" panose="02020603050405020304" pitchFamily="18" charset="0"/>
              </a:rPr>
              <a:t>câu</a:t>
            </a:r>
            <a:r>
              <a:rPr lang="en-US" sz="8000" dirty="0">
                <a:solidFill>
                  <a:srgbClr val="9B6543"/>
                </a:solidFill>
                <a:latin typeface="#9Slide07 SVNGuerrilla" panose="00000500000000000000" pitchFamily="2" charset="0"/>
                <a:cs typeface="Times New Roman" panose="02020603050405020304" pitchFamily="18" charset="0"/>
              </a:rPr>
              <a:t> </a:t>
            </a:r>
            <a:r>
              <a:rPr lang="en-US" sz="8000" dirty="0" err="1">
                <a:solidFill>
                  <a:srgbClr val="9B6543"/>
                </a:solidFill>
                <a:latin typeface="#9Slide07 SVNGuerrilla" panose="00000500000000000000" pitchFamily="2" charset="0"/>
                <a:cs typeface="Times New Roman" panose="02020603050405020304" pitchFamily="18" charset="0"/>
              </a:rPr>
              <a:t>chuyện</a:t>
            </a:r>
            <a:r>
              <a:rPr lang="en-US" sz="8000" dirty="0">
                <a:solidFill>
                  <a:srgbClr val="9B6543"/>
                </a:solidFill>
                <a:latin typeface="#9Slide07 SVNGuerrilla" panose="00000500000000000000" pitchFamily="2" charset="0"/>
                <a:cs typeface="Times New Roman" panose="02020603050405020304" pitchFamily="18" charset="0"/>
              </a:rPr>
              <a:t> </a:t>
            </a:r>
            <a:r>
              <a:rPr lang="en-US" sz="8000" dirty="0" err="1">
                <a:solidFill>
                  <a:srgbClr val="9B6543"/>
                </a:solidFill>
                <a:latin typeface="#9Slide07 SVNGuerrilla" panose="00000500000000000000" pitchFamily="2" charset="0"/>
                <a:cs typeface="Times New Roman" panose="02020603050405020304" pitchFamily="18" charset="0"/>
              </a:rPr>
              <a:t>hài</a:t>
            </a:r>
            <a:endParaRPr lang="en-US" sz="8000" dirty="0">
              <a:solidFill>
                <a:srgbClr val="9B6543"/>
              </a:solidFill>
              <a:latin typeface="#9Slide07 SVNGuerrilla" panose="00000500000000000000" pitchFamily="2" charset="0"/>
              <a:cs typeface="Times New Roman" panose="02020603050405020304" pitchFamily="18" charset="0"/>
            </a:endParaRPr>
          </a:p>
          <a:p>
            <a:pPr algn="ctr"/>
            <a:r>
              <a:rPr lang="en-US" sz="8000" dirty="0">
                <a:solidFill>
                  <a:srgbClr val="9B6543"/>
                </a:solidFill>
                <a:latin typeface="#9Slide07 SVNGuerrilla" panose="00000500000000000000" pitchFamily="2" charset="0"/>
                <a:cs typeface="Times New Roman" panose="02020603050405020304" pitchFamily="18" charset="0"/>
              </a:rPr>
              <a:t>(</a:t>
            </a:r>
            <a:r>
              <a:rPr lang="en-US" sz="8000" dirty="0" err="1">
                <a:solidFill>
                  <a:srgbClr val="9B6543"/>
                </a:solidFill>
                <a:latin typeface="#9Slide07 SVNGuerrilla" panose="00000500000000000000" pitchFamily="2" charset="0"/>
                <a:cs typeface="Times New Roman" panose="02020603050405020304" pitchFamily="18" charset="0"/>
              </a:rPr>
              <a:t>hài</a:t>
            </a:r>
            <a:r>
              <a:rPr lang="en-US" sz="8000" dirty="0">
                <a:solidFill>
                  <a:srgbClr val="9B6543"/>
                </a:solidFill>
                <a:latin typeface="#9Slide07 SVNGuerrilla" panose="00000500000000000000" pitchFamily="2" charset="0"/>
                <a:cs typeface="Times New Roman" panose="02020603050405020304" pitchFamily="18" charset="0"/>
              </a:rPr>
              <a:t> </a:t>
            </a:r>
            <a:r>
              <a:rPr lang="en-US" sz="8000" dirty="0" err="1">
                <a:solidFill>
                  <a:srgbClr val="9B6543"/>
                </a:solidFill>
                <a:latin typeface="#9Slide07 SVNGuerrilla" panose="00000500000000000000" pitchFamily="2" charset="0"/>
                <a:cs typeface="Times New Roman" panose="02020603050405020304" pitchFamily="18" charset="0"/>
              </a:rPr>
              <a:t>kịch</a:t>
            </a:r>
            <a:r>
              <a:rPr lang="en-US" sz="8000" dirty="0">
                <a:solidFill>
                  <a:srgbClr val="9B6543"/>
                </a:solidFill>
                <a:latin typeface="#9Slide07 SVNGuerrilla" panose="00000500000000000000" pitchFamily="2" charset="0"/>
                <a:cs typeface="Times New Roman" panose="02020603050405020304" pitchFamily="18" charset="0"/>
              </a:rPr>
              <a:t>)</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621754">
            <a:off x="-639682" y="6309629"/>
            <a:ext cx="4127153" cy="4892099"/>
          </a:xfrm>
          <a:custGeom>
            <a:avLst/>
            <a:gdLst/>
            <a:ahLst/>
            <a:cxnLst/>
            <a:rect l="l" t="t" r="r" b="b"/>
            <a:pathLst>
              <a:path w="4127153" h="4892099">
                <a:moveTo>
                  <a:pt x="0" y="0"/>
                </a:moveTo>
                <a:lnTo>
                  <a:pt x="4127153" y="0"/>
                </a:lnTo>
                <a:lnTo>
                  <a:pt x="4127153" y="4892100"/>
                </a:lnTo>
                <a:lnTo>
                  <a:pt x="0" y="48921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rot="-1394688">
            <a:off x="16694244" y="-454257"/>
            <a:ext cx="2334214" cy="41148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404906" y="-214470"/>
            <a:ext cx="3657600" cy="1882001"/>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TextBox 6"/>
          <p:cNvSpPr txBox="1"/>
          <p:nvPr/>
        </p:nvSpPr>
        <p:spPr>
          <a:xfrm>
            <a:off x="3126135" y="2343806"/>
            <a:ext cx="12850872" cy="4247317"/>
          </a:xfrm>
          <a:prstGeom prst="rect">
            <a:avLst/>
          </a:prstGeom>
        </p:spPr>
        <p:txBody>
          <a:bodyPr lIns="0" tIns="0" rIns="0" bIns="0" rtlCol="0" anchor="t">
            <a:spAutoFit/>
          </a:bodyPr>
          <a:lstStyle/>
          <a:p>
            <a:pPr algn="ctr"/>
            <a:r>
              <a:rPr lang="en-US" sz="13800" dirty="0">
                <a:solidFill>
                  <a:srgbClr val="9B6543"/>
                </a:solidFill>
                <a:latin typeface="#9Slide06 SVNBlack Diamond" pitchFamily="2" charset="0"/>
              </a:rPr>
              <a:t>I.</a:t>
            </a:r>
          </a:p>
          <a:p>
            <a:pPr algn="ctr"/>
            <a:r>
              <a:rPr lang="en-US" sz="13800" dirty="0" err="1">
                <a:solidFill>
                  <a:srgbClr val="9B6543"/>
                </a:solidFill>
                <a:latin typeface="#9Slide06 SVNBlack Diamond" pitchFamily="2" charset="0"/>
              </a:rPr>
              <a:t>Củng</a:t>
            </a:r>
            <a:r>
              <a:rPr lang="en-US" sz="13800" dirty="0">
                <a:solidFill>
                  <a:srgbClr val="9B6543"/>
                </a:solidFill>
                <a:latin typeface="#9Slide06 SVNBlack Diamond" pitchFamily="2" charset="0"/>
              </a:rPr>
              <a:t> </a:t>
            </a:r>
            <a:r>
              <a:rPr lang="en-US" sz="13800" dirty="0" err="1">
                <a:solidFill>
                  <a:srgbClr val="9B6543"/>
                </a:solidFill>
                <a:latin typeface="#9Slide06 SVNBlack Diamond" pitchFamily="2" charset="0"/>
              </a:rPr>
              <a:t>cố</a:t>
            </a:r>
            <a:r>
              <a:rPr lang="en-US" sz="13800" dirty="0">
                <a:solidFill>
                  <a:srgbClr val="9B6543"/>
                </a:solidFill>
                <a:latin typeface="#9Slide06 SVNBlack Diamond" pitchFamily="2" charset="0"/>
              </a:rPr>
              <a:t>, </a:t>
            </a:r>
            <a:r>
              <a:rPr lang="en-US" sz="13800" dirty="0" err="1">
                <a:solidFill>
                  <a:srgbClr val="9B6543"/>
                </a:solidFill>
                <a:latin typeface="#9Slide06 SVNBlack Diamond" pitchFamily="2" charset="0"/>
              </a:rPr>
              <a:t>mở</a:t>
            </a:r>
            <a:r>
              <a:rPr lang="en-US" sz="13800" dirty="0">
                <a:solidFill>
                  <a:srgbClr val="9B6543"/>
                </a:solidFill>
                <a:latin typeface="#9Slide06 SVNBlack Diamond" pitchFamily="2" charset="0"/>
              </a:rPr>
              <a:t> </a:t>
            </a:r>
            <a:r>
              <a:rPr lang="en-US" sz="13800" dirty="0" err="1">
                <a:solidFill>
                  <a:srgbClr val="9B6543"/>
                </a:solidFill>
                <a:latin typeface="#9Slide06 SVNBlack Diamond" pitchFamily="2" charset="0"/>
              </a:rPr>
              <a:t>rộng</a:t>
            </a:r>
            <a:endParaRPr lang="en-US" sz="13800" dirty="0">
              <a:solidFill>
                <a:srgbClr val="9B6543"/>
              </a:solidFill>
              <a:latin typeface="#9Slide06 SVNBlack Diamond" pitchFamily="2" charset="0"/>
            </a:endParaRPr>
          </a:p>
        </p:txBody>
      </p:sp>
      <p:sp>
        <p:nvSpPr>
          <p:cNvPr id="7" name="Freeform 7"/>
          <p:cNvSpPr/>
          <p:nvPr/>
        </p:nvSpPr>
        <p:spPr>
          <a:xfrm>
            <a:off x="15430500" y="8541646"/>
            <a:ext cx="3657600" cy="1882001"/>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03A1C7FB-AD11-C3DF-1EB8-789AF3F85525}"/>
              </a:ext>
            </a:extLst>
          </p:cNvPr>
          <p:cNvSpPr/>
          <p:nvPr/>
        </p:nvSpPr>
        <p:spPr>
          <a:xfrm>
            <a:off x="891739" y="350247"/>
            <a:ext cx="16504522" cy="9482598"/>
          </a:xfrm>
          <a:custGeom>
            <a:avLst/>
            <a:gdLst/>
            <a:ahLst/>
            <a:cxnLst/>
            <a:rect l="l" t="t" r="r" b="b"/>
            <a:pathLst>
              <a:path w="16504522" h="9482598">
                <a:moveTo>
                  <a:pt x="0" y="0"/>
                </a:moveTo>
                <a:lnTo>
                  <a:pt x="16504522" y="0"/>
                </a:lnTo>
                <a:lnTo>
                  <a:pt x="16504522" y="9482598"/>
                </a:lnTo>
                <a:lnTo>
                  <a:pt x="0" y="948259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 name="TextBox 1">
            <a:extLst>
              <a:ext uri="{FF2B5EF4-FFF2-40B4-BE49-F238E27FC236}">
                <a16:creationId xmlns:a16="http://schemas.microsoft.com/office/drawing/2014/main" id="{E542B76F-637E-8D72-7D48-F0965E754D0E}"/>
              </a:ext>
            </a:extLst>
          </p:cNvPr>
          <p:cNvSpPr txBox="1"/>
          <p:nvPr/>
        </p:nvSpPr>
        <p:spPr>
          <a:xfrm>
            <a:off x="2209800" y="1257300"/>
            <a:ext cx="14173200" cy="1446550"/>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1: </a:t>
            </a:r>
            <a:r>
              <a:rPr lang="en-US" sz="4400" b="1" dirty="0" err="1">
                <a:latin typeface="Times New Roman" panose="02020603050405020304" pitchFamily="18" charset="0"/>
                <a:cs typeface="Times New Roman" panose="02020603050405020304" pitchFamily="18" charset="0"/>
              </a:rPr>
              <a:t>Nêu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thủ</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pháp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trào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phúng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loại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hài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kịch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truyện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cười</a:t>
            </a:r>
            <a:r>
              <a:rPr lang="en-US" sz="4400" b="1" dirty="0">
                <a:latin typeface="Times New Roman" panose="02020603050405020304" pitchFamily="18" charset="0"/>
                <a:cs typeface="Times New Roman" panose="02020603050405020304" pitchFamily="18" charset="0"/>
              </a:rPr>
              <a:t> qua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bản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học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endParaRPr lang="en-US" sz="44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DEC486A-DA98-2564-5EFF-F36683A2188F}"/>
              </a:ext>
            </a:extLst>
          </p:cNvPr>
          <p:cNvSpPr txBox="1"/>
          <p:nvPr/>
        </p:nvSpPr>
        <p:spPr>
          <a:xfrm>
            <a:off x="2209800" y="3467581"/>
            <a:ext cx="7391400" cy="2800767"/>
          </a:xfrm>
          <a:prstGeom prst="rect">
            <a:avLst/>
          </a:prstGeom>
          <a:noFill/>
        </p:spPr>
        <p:txBody>
          <a:bodyPr wrap="square">
            <a:spAutoFit/>
          </a:bodyPr>
          <a:lstStyle/>
          <a:p>
            <a:pPr algn="just"/>
            <a:r>
              <a:rPr lang="vi-VN" sz="4400" b="0" i="0" dirty="0">
                <a:solidFill>
                  <a:srgbClr val="000000"/>
                </a:solidFill>
                <a:effectLst/>
                <a:latin typeface="+mj-lt"/>
              </a:rPr>
              <a:t>Các thủ pháp trào phúng của thể loại hài kịch, truyện cười là: châm biếm - mỉa mai, đả kích, hài hước.</a:t>
            </a:r>
          </a:p>
        </p:txBody>
      </p:sp>
      <p:sp>
        <p:nvSpPr>
          <p:cNvPr id="6" name="Freeform 4">
            <a:extLst>
              <a:ext uri="{FF2B5EF4-FFF2-40B4-BE49-F238E27FC236}">
                <a16:creationId xmlns:a16="http://schemas.microsoft.com/office/drawing/2014/main" id="{F309DF58-0A55-0D83-07E2-4176D5CA1698}"/>
              </a:ext>
            </a:extLst>
          </p:cNvPr>
          <p:cNvSpPr/>
          <p:nvPr/>
        </p:nvSpPr>
        <p:spPr>
          <a:xfrm>
            <a:off x="9829800" y="3362386"/>
            <a:ext cx="7587438" cy="6429313"/>
          </a:xfrm>
          <a:custGeom>
            <a:avLst/>
            <a:gdLst/>
            <a:ahLst/>
            <a:cxnLst/>
            <a:rect l="l" t="t" r="r" b="b"/>
            <a:pathLst>
              <a:path w="6096000" h="4114800">
                <a:moveTo>
                  <a:pt x="0" y="0"/>
                </a:moveTo>
                <a:lnTo>
                  <a:pt x="6096000" y="0"/>
                </a:lnTo>
                <a:lnTo>
                  <a:pt x="609600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344865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9">
            <a:extLst>
              <a:ext uri="{FF2B5EF4-FFF2-40B4-BE49-F238E27FC236}">
                <a16:creationId xmlns:a16="http://schemas.microsoft.com/office/drawing/2014/main" id="{5C42297B-3ACB-D4D1-8E75-EFED3B6E1911}"/>
              </a:ext>
            </a:extLst>
          </p:cNvPr>
          <p:cNvSpPr/>
          <p:nvPr/>
        </p:nvSpPr>
        <p:spPr>
          <a:xfrm rot="-551789">
            <a:off x="15228093" y="5816654"/>
            <a:ext cx="3306803" cy="4114800"/>
          </a:xfrm>
          <a:custGeom>
            <a:avLst/>
            <a:gdLst/>
            <a:ahLst/>
            <a:cxnLst/>
            <a:rect l="l" t="t" r="r" b="b"/>
            <a:pathLst>
              <a:path w="3306803" h="4114800">
                <a:moveTo>
                  <a:pt x="0" y="0"/>
                </a:moveTo>
                <a:lnTo>
                  <a:pt x="3306803" y="0"/>
                </a:lnTo>
                <a:lnTo>
                  <a:pt x="3306803"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Freeform 10">
            <a:extLst>
              <a:ext uri="{FF2B5EF4-FFF2-40B4-BE49-F238E27FC236}">
                <a16:creationId xmlns:a16="http://schemas.microsoft.com/office/drawing/2014/main" id="{C751F098-8BA4-F434-A883-B35E454E1593}"/>
              </a:ext>
            </a:extLst>
          </p:cNvPr>
          <p:cNvSpPr/>
          <p:nvPr/>
        </p:nvSpPr>
        <p:spPr>
          <a:xfrm>
            <a:off x="-415161" y="8751294"/>
            <a:ext cx="2887722" cy="4601947"/>
          </a:xfrm>
          <a:custGeom>
            <a:avLst/>
            <a:gdLst/>
            <a:ahLst/>
            <a:cxnLst/>
            <a:rect l="l" t="t" r="r" b="b"/>
            <a:pathLst>
              <a:path w="2887722" h="4601947">
                <a:moveTo>
                  <a:pt x="0" y="0"/>
                </a:moveTo>
                <a:lnTo>
                  <a:pt x="2887722" y="0"/>
                </a:lnTo>
                <a:lnTo>
                  <a:pt x="2887722" y="4601948"/>
                </a:lnTo>
                <a:lnTo>
                  <a:pt x="0" y="4601948"/>
                </a:lnTo>
                <a:lnTo>
                  <a:pt x="0" y="0"/>
                </a:lnTo>
                <a:close/>
              </a:path>
            </a:pathLst>
          </a:custGeom>
          <a:blipFill>
            <a:blip r:embed="rId5"/>
            <a:stretch>
              <a:fillRect/>
            </a:stretch>
          </a:blipFill>
        </p:spPr>
      </p:sp>
      <p:sp>
        <p:nvSpPr>
          <p:cNvPr id="9" name="Freeform 11">
            <a:extLst>
              <a:ext uri="{FF2B5EF4-FFF2-40B4-BE49-F238E27FC236}">
                <a16:creationId xmlns:a16="http://schemas.microsoft.com/office/drawing/2014/main" id="{70612AC1-CF31-1ED3-8678-0F73468CB307}"/>
              </a:ext>
            </a:extLst>
          </p:cNvPr>
          <p:cNvSpPr/>
          <p:nvPr/>
        </p:nvSpPr>
        <p:spPr>
          <a:xfrm flipV="1">
            <a:off x="16339273" y="-2300974"/>
            <a:ext cx="2887722" cy="4601947"/>
          </a:xfrm>
          <a:custGeom>
            <a:avLst/>
            <a:gdLst/>
            <a:ahLst/>
            <a:cxnLst/>
            <a:rect l="l" t="t" r="r" b="b"/>
            <a:pathLst>
              <a:path w="2887722" h="4601947">
                <a:moveTo>
                  <a:pt x="0" y="4601948"/>
                </a:moveTo>
                <a:lnTo>
                  <a:pt x="2887722" y="4601948"/>
                </a:lnTo>
                <a:lnTo>
                  <a:pt x="2887722" y="0"/>
                </a:lnTo>
                <a:lnTo>
                  <a:pt x="0" y="0"/>
                </a:lnTo>
                <a:lnTo>
                  <a:pt x="0" y="4601948"/>
                </a:lnTo>
                <a:close/>
              </a:path>
            </a:pathLst>
          </a:custGeom>
          <a:blipFill>
            <a:blip r:embed="rId5"/>
            <a:stretch>
              <a:fillRect/>
            </a:stretch>
          </a:blipFill>
        </p:spPr>
      </p:sp>
      <p:sp>
        <p:nvSpPr>
          <p:cNvPr id="10" name="Freeform 12">
            <a:extLst>
              <a:ext uri="{FF2B5EF4-FFF2-40B4-BE49-F238E27FC236}">
                <a16:creationId xmlns:a16="http://schemas.microsoft.com/office/drawing/2014/main" id="{DF96D226-ED39-17A7-636A-A4BCE2F219B2}"/>
              </a:ext>
            </a:extLst>
          </p:cNvPr>
          <p:cNvSpPr/>
          <p:nvPr/>
        </p:nvSpPr>
        <p:spPr>
          <a:xfrm flipV="1">
            <a:off x="-213215" y="-371240"/>
            <a:ext cx="2887722" cy="2990277"/>
          </a:xfrm>
          <a:custGeom>
            <a:avLst/>
            <a:gdLst/>
            <a:ahLst/>
            <a:cxnLst/>
            <a:rect l="l" t="t" r="r" b="b"/>
            <a:pathLst>
              <a:path w="2887722" h="2990277">
                <a:moveTo>
                  <a:pt x="0" y="2990276"/>
                </a:moveTo>
                <a:lnTo>
                  <a:pt x="2887722" y="2990276"/>
                </a:lnTo>
                <a:lnTo>
                  <a:pt x="2887722" y="0"/>
                </a:lnTo>
                <a:lnTo>
                  <a:pt x="0" y="0"/>
                </a:lnTo>
                <a:lnTo>
                  <a:pt x="0" y="2990276"/>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 name="TextBox 1">
            <a:extLst>
              <a:ext uri="{FF2B5EF4-FFF2-40B4-BE49-F238E27FC236}">
                <a16:creationId xmlns:a16="http://schemas.microsoft.com/office/drawing/2014/main" id="{E542B76F-637E-8D72-7D48-F0965E754D0E}"/>
              </a:ext>
            </a:extLst>
          </p:cNvPr>
          <p:cNvSpPr txBox="1"/>
          <p:nvPr/>
        </p:nvSpPr>
        <p:spPr>
          <a:xfrm>
            <a:off x="2691825" y="571500"/>
            <a:ext cx="13386375" cy="2123658"/>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2: </a:t>
            </a:r>
            <a:r>
              <a:rPr lang="en-US" sz="4400" b="1" dirty="0" err="1">
                <a:latin typeface="Times New Roman" panose="02020603050405020304" pitchFamily="18" charset="0"/>
                <a:cs typeface="Times New Roman" panose="02020603050405020304" pitchFamily="18" charset="0"/>
              </a:rPr>
              <a:t>Từ</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bản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học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em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thấy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tiếng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cười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sức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mạnh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như</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thế</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nào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với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sống</a:t>
            </a:r>
            <a:r>
              <a:rPr lang="en-US" sz="4400" b="1" dirty="0">
                <a:latin typeface="Times New Roman" panose="02020603050405020304" pitchFamily="18" charset="0"/>
                <a:cs typeface="Times New Roman" panose="02020603050405020304" pitchFamily="18" charset="0"/>
              </a:rPr>
              <a:t> con </a:t>
            </a:r>
            <a:r>
              <a:rPr lang="en-US" sz="4400" b="1" dirty="0" err="1">
                <a:latin typeface="Times New Roman" panose="02020603050405020304" pitchFamily="18" charset="0"/>
                <a:cs typeface="Times New Roman" panose="02020603050405020304" pitchFamily="18" charset="0"/>
              </a:rPr>
              <a:t>người</a:t>
            </a:r>
            <a:r>
              <a:rPr lang="en-US" sz="4400" b="1"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29DA7674-9261-290C-2D60-8EDC2CA976E8}"/>
              </a:ext>
            </a:extLst>
          </p:cNvPr>
          <p:cNvSpPr txBox="1"/>
          <p:nvPr/>
        </p:nvSpPr>
        <p:spPr>
          <a:xfrm>
            <a:off x="7198737" y="4076700"/>
            <a:ext cx="9144000" cy="2800767"/>
          </a:xfrm>
          <a:prstGeom prst="rect">
            <a:avLst/>
          </a:prstGeom>
          <a:noFill/>
        </p:spPr>
        <p:txBody>
          <a:bodyPr wrap="square">
            <a:spAutoFit/>
          </a:bodyPr>
          <a:lstStyle/>
          <a:p>
            <a:pPr algn="just"/>
            <a:r>
              <a:rPr lang="vi-VN" sz="4400" b="0" i="0" dirty="0">
                <a:solidFill>
                  <a:srgbClr val="000000"/>
                </a:solidFill>
                <a:effectLst/>
                <a:latin typeface="+mj-lt"/>
              </a:rPr>
              <a:t>Tiếng cười trong các văn bản đó đem lại tác dụng mua vui cho người đọc đồng thời phê phán những thói hư, tật xấu của con người.</a:t>
            </a:r>
            <a:endParaRPr lang="en-US" sz="4400" dirty="0">
              <a:latin typeface="+mj-lt"/>
            </a:endParaRPr>
          </a:p>
        </p:txBody>
      </p:sp>
      <p:sp>
        <p:nvSpPr>
          <p:cNvPr id="5" name="Freeform 3">
            <a:extLst>
              <a:ext uri="{FF2B5EF4-FFF2-40B4-BE49-F238E27FC236}">
                <a16:creationId xmlns:a16="http://schemas.microsoft.com/office/drawing/2014/main" id="{CB3B4F5E-C152-7E52-E009-C9E9B294CFF9}"/>
              </a:ext>
            </a:extLst>
          </p:cNvPr>
          <p:cNvSpPr/>
          <p:nvPr/>
        </p:nvSpPr>
        <p:spPr>
          <a:xfrm>
            <a:off x="34636" y="3314700"/>
            <a:ext cx="6161725" cy="5715000"/>
          </a:xfrm>
          <a:custGeom>
            <a:avLst/>
            <a:gdLst/>
            <a:ahLst/>
            <a:cxnLst/>
            <a:rect l="l" t="t" r="r" b="b"/>
            <a:pathLst>
              <a:path w="4436442" h="4114800">
                <a:moveTo>
                  <a:pt x="0" y="0"/>
                </a:moveTo>
                <a:lnTo>
                  <a:pt x="4436442" y="0"/>
                </a:lnTo>
                <a:lnTo>
                  <a:pt x="4436442"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Tree>
    <p:extLst>
      <p:ext uri="{BB962C8B-B14F-4D97-AF65-F5344CB8AC3E}">
        <p14:creationId xmlns:p14="http://schemas.microsoft.com/office/powerpoint/2010/main" val="405034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406194"/>
            <a:ext cx="16230600" cy="9474613"/>
          </a:xfrm>
          <a:custGeom>
            <a:avLst/>
            <a:gdLst/>
            <a:ahLst/>
            <a:cxnLst/>
            <a:rect l="l" t="t" r="r" b="b"/>
            <a:pathLst>
              <a:path w="16230600" h="9474613">
                <a:moveTo>
                  <a:pt x="0" y="0"/>
                </a:moveTo>
                <a:lnTo>
                  <a:pt x="16230600" y="0"/>
                </a:lnTo>
                <a:lnTo>
                  <a:pt x="16230600" y="9474612"/>
                </a:lnTo>
                <a:lnTo>
                  <a:pt x="0" y="94746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6" name="Freeform 16"/>
          <p:cNvSpPr/>
          <p:nvPr/>
        </p:nvSpPr>
        <p:spPr>
          <a:xfrm rot="630381" flipV="1">
            <a:off x="-2286763" y="-472501"/>
            <a:ext cx="5863057" cy="4114800"/>
          </a:xfrm>
          <a:custGeom>
            <a:avLst/>
            <a:gdLst/>
            <a:ahLst/>
            <a:cxnLst/>
            <a:rect l="l" t="t" r="r" b="b"/>
            <a:pathLst>
              <a:path w="5863057" h="4114800">
                <a:moveTo>
                  <a:pt x="0" y="4114800"/>
                </a:moveTo>
                <a:lnTo>
                  <a:pt x="5863057" y="4114800"/>
                </a:lnTo>
                <a:lnTo>
                  <a:pt x="5863057" y="0"/>
                </a:lnTo>
                <a:lnTo>
                  <a:pt x="0" y="0"/>
                </a:lnTo>
                <a:lnTo>
                  <a:pt x="0" y="411480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Freeform 17"/>
          <p:cNvSpPr/>
          <p:nvPr/>
        </p:nvSpPr>
        <p:spPr>
          <a:xfrm rot="456141" flipH="1">
            <a:off x="15000050" y="6537424"/>
            <a:ext cx="5863057" cy="4114800"/>
          </a:xfrm>
          <a:custGeom>
            <a:avLst/>
            <a:gdLst/>
            <a:ahLst/>
            <a:cxnLst/>
            <a:rect l="l" t="t" r="r" b="b"/>
            <a:pathLst>
              <a:path w="5863057" h="4114800">
                <a:moveTo>
                  <a:pt x="5863057" y="0"/>
                </a:moveTo>
                <a:lnTo>
                  <a:pt x="0" y="0"/>
                </a:lnTo>
                <a:lnTo>
                  <a:pt x="0" y="4114800"/>
                </a:lnTo>
                <a:lnTo>
                  <a:pt x="5863057" y="4114800"/>
                </a:lnTo>
                <a:lnTo>
                  <a:pt x="5863057"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8" name="Freeform 18"/>
          <p:cNvSpPr/>
          <p:nvPr/>
        </p:nvSpPr>
        <p:spPr>
          <a:xfrm>
            <a:off x="16327892" y="1481192"/>
            <a:ext cx="2722762" cy="1400985"/>
          </a:xfrm>
          <a:custGeom>
            <a:avLst/>
            <a:gdLst/>
            <a:ahLst/>
            <a:cxnLst/>
            <a:rect l="l" t="t" r="r" b="b"/>
            <a:pathLst>
              <a:path w="2722762" h="1400985">
                <a:moveTo>
                  <a:pt x="0" y="0"/>
                </a:moveTo>
                <a:lnTo>
                  <a:pt x="2722762" y="0"/>
                </a:lnTo>
                <a:lnTo>
                  <a:pt x="2722762" y="1400985"/>
                </a:lnTo>
                <a:lnTo>
                  <a:pt x="0" y="140098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0" name="Freeform 20"/>
          <p:cNvSpPr/>
          <p:nvPr/>
        </p:nvSpPr>
        <p:spPr>
          <a:xfrm flipH="1">
            <a:off x="-1154166" y="7193839"/>
            <a:ext cx="2722762" cy="1400985"/>
          </a:xfrm>
          <a:custGeom>
            <a:avLst/>
            <a:gdLst/>
            <a:ahLst/>
            <a:cxnLst/>
            <a:rect l="l" t="t" r="r" b="b"/>
            <a:pathLst>
              <a:path w="2722762" h="1400985">
                <a:moveTo>
                  <a:pt x="2722763" y="0"/>
                </a:moveTo>
                <a:lnTo>
                  <a:pt x="0" y="0"/>
                </a:lnTo>
                <a:lnTo>
                  <a:pt x="0" y="1400985"/>
                </a:lnTo>
                <a:lnTo>
                  <a:pt x="2722763" y="1400985"/>
                </a:lnTo>
                <a:lnTo>
                  <a:pt x="2722763"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3" name="TextBox 2">
            <a:extLst>
              <a:ext uri="{FF2B5EF4-FFF2-40B4-BE49-F238E27FC236}">
                <a16:creationId xmlns:a16="http://schemas.microsoft.com/office/drawing/2014/main" id="{8007682E-812E-DF32-F153-046C7C401D0F}"/>
              </a:ext>
            </a:extLst>
          </p:cNvPr>
          <p:cNvSpPr txBox="1"/>
          <p:nvPr/>
        </p:nvSpPr>
        <p:spPr>
          <a:xfrm>
            <a:off x="1580697" y="1985477"/>
            <a:ext cx="14649903" cy="4154984"/>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3: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đọc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một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vở</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hài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kịch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truyện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cười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viết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thói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xấu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con </a:t>
            </a:r>
            <a:r>
              <a:rPr lang="en-US" sz="4400" b="1" dirty="0" err="1">
                <a:latin typeface="Times New Roman" panose="02020603050405020304" pitchFamily="18" charset="0"/>
                <a:cs typeface="Times New Roman" panose="02020603050405020304" pitchFamily="18" charset="0"/>
              </a:rPr>
              <a:t>người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Chọn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một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em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thích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hỏi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sau</a:t>
            </a:r>
            <a:r>
              <a:rPr lang="en-US" sz="4400" b="1" dirty="0">
                <a:latin typeface="Times New Roman" panose="02020603050405020304" pitchFamily="18" charset="0"/>
                <a:cs typeface="Times New Roman" panose="02020603050405020304" pitchFamily="18" charset="0"/>
              </a:rPr>
              <a:t>:</a:t>
            </a:r>
          </a:p>
          <a:p>
            <a:pPr marL="742950" indent="-742950" algn="just">
              <a:buAutoNum type="alphaLcPeriod"/>
            </a:pP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a:t>
            </a:r>
          </a:p>
          <a:p>
            <a:pPr marL="742950" indent="-742950" algn="just">
              <a:buAutoNum type="alphaLcPeriod"/>
            </a:pPr>
            <a:r>
              <a:rPr lang="en-US" sz="4400" dirty="0" err="1">
                <a:latin typeface="Times New Roman" panose="02020603050405020304" pitchFamily="18" charset="0"/>
                <a:cs typeface="Times New Roman" panose="02020603050405020304" pitchFamily="18" charset="0"/>
              </a:rPr>
              <a:t>Thủ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phúng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a:t>
            </a:r>
          </a:p>
          <a:p>
            <a:pPr marL="742950" indent="-742950" algn="just">
              <a:buAutoNum type="alphaLcPeriod"/>
            </a:pPr>
            <a:r>
              <a:rPr lang="en-US" sz="4400" dirty="0">
                <a:latin typeface="Times New Roman" panose="02020603050405020304" pitchFamily="18" charset="0"/>
                <a:cs typeface="Times New Roman" panose="02020603050405020304" pitchFamily="18" charset="0"/>
              </a:rPr>
              <a:t>Chi </a:t>
            </a:r>
            <a:r>
              <a:rPr lang="en-US" sz="4400" dirty="0" err="1">
                <a:latin typeface="Times New Roman" panose="02020603050405020304" pitchFamily="18" charset="0"/>
                <a:cs typeface="Times New Roman" panose="02020603050405020304" pitchFamily="18" charset="0"/>
              </a:rPr>
              <a:t>tiết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5841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ài thơ: Thầy bói xem voi (Đào Quang)">
            <a:extLst>
              <a:ext uri="{FF2B5EF4-FFF2-40B4-BE49-F238E27FC236}">
                <a16:creationId xmlns:a16="http://schemas.microsoft.com/office/drawing/2014/main" id="{1287E0A6-43FB-6CBC-6CA4-4BF63B888F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0555" y="128155"/>
            <a:ext cx="6146059" cy="4367416"/>
          </a:xfrm>
          <a:custGeom>
            <a:avLst/>
            <a:gdLst>
              <a:gd name="connsiteX0" fmla="*/ 0 w 6146059"/>
              <a:gd name="connsiteY0" fmla="*/ 0 h 4367416"/>
              <a:gd name="connsiteX1" fmla="*/ 6146059 w 6146059"/>
              <a:gd name="connsiteY1" fmla="*/ 0 h 4367416"/>
              <a:gd name="connsiteX2" fmla="*/ 6146059 w 6146059"/>
              <a:gd name="connsiteY2" fmla="*/ 4367416 h 4367416"/>
              <a:gd name="connsiteX3" fmla="*/ 0 w 6146059"/>
              <a:gd name="connsiteY3" fmla="*/ 4367416 h 4367416"/>
              <a:gd name="connsiteX4" fmla="*/ 0 w 6146059"/>
              <a:gd name="connsiteY4" fmla="*/ 0 h 4367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6059" h="4367416" extrusionOk="0">
                <a:moveTo>
                  <a:pt x="0" y="0"/>
                </a:moveTo>
                <a:cubicBezTo>
                  <a:pt x="2491807" y="-5264"/>
                  <a:pt x="5125657" y="84467"/>
                  <a:pt x="6146059" y="0"/>
                </a:cubicBezTo>
                <a:cubicBezTo>
                  <a:pt x="6017886" y="1074914"/>
                  <a:pt x="6275209" y="3377635"/>
                  <a:pt x="6146059" y="4367416"/>
                </a:cubicBezTo>
                <a:cubicBezTo>
                  <a:pt x="3423413" y="4473736"/>
                  <a:pt x="1532287" y="4359767"/>
                  <a:pt x="0" y="4367416"/>
                </a:cubicBezTo>
                <a:cubicBezTo>
                  <a:pt x="160128" y="3325672"/>
                  <a:pt x="25049" y="1203082"/>
                  <a:pt x="0" y="0"/>
                </a:cubicBezTo>
                <a:close/>
              </a:path>
            </a:pathLst>
          </a:custGeom>
          <a:noFill/>
          <a:ln>
            <a:solidFill>
              <a:schemeClr val="tx1"/>
            </a:solidFill>
            <a:extLst>
              <a:ext uri="{C807C97D-BFC1-408E-A445-0C87EB9F89A2}">
                <ask:lineSketchStyleProps xmlns:ask="http://schemas.microsoft.com/office/drawing/2018/sketchyshapes" xmlns="" sd="2650216993">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9C0D39A-2F9F-73A5-664B-1A4F3E200228}"/>
              </a:ext>
            </a:extLst>
          </p:cNvPr>
          <p:cNvSpPr txBox="1"/>
          <p:nvPr/>
        </p:nvSpPr>
        <p:spPr>
          <a:xfrm>
            <a:off x="6679788" y="114300"/>
            <a:ext cx="11227212" cy="4154984"/>
          </a:xfrm>
          <a:prstGeom prst="rect">
            <a:avLst/>
          </a:prstGeom>
          <a:noFill/>
        </p:spPr>
        <p:txBody>
          <a:bodyPr wrap="square">
            <a:spAutoFit/>
          </a:bodyPr>
          <a:lstStyle/>
          <a:p>
            <a:pPr algn="just"/>
            <a:r>
              <a:rPr lang="vi-VN" sz="4400" b="0" i="0" dirty="0">
                <a:solidFill>
                  <a:srgbClr val="000000"/>
                </a:solidFill>
                <a:effectLst/>
                <a:latin typeface="+mj-lt"/>
              </a:rPr>
              <a:t>a. Tác phẩm </a:t>
            </a:r>
            <a:r>
              <a:rPr lang="en-US" sz="4400" b="0" i="0" dirty="0">
                <a:solidFill>
                  <a:srgbClr val="000000"/>
                </a:solidFill>
                <a:effectLst/>
                <a:latin typeface="Times New Roman" panose="02020603050405020304" pitchFamily="18" charset="0"/>
                <a:cs typeface="Times New Roman" panose="02020603050405020304" pitchFamily="18" charset="0"/>
              </a:rPr>
              <a:t>“</a:t>
            </a:r>
            <a:r>
              <a:rPr lang="vi-VN" sz="4400" b="0" i="0" dirty="0">
                <a:solidFill>
                  <a:srgbClr val="000000"/>
                </a:solidFill>
                <a:effectLst/>
                <a:latin typeface="+mj-lt"/>
              </a:rPr>
              <a:t>Thầy bói xem voi</a:t>
            </a:r>
            <a:r>
              <a:rPr lang="en-US" sz="4400" b="0" i="0" dirty="0">
                <a:solidFill>
                  <a:srgbClr val="000000"/>
                </a:solidFill>
                <a:effectLst/>
                <a:latin typeface="Times New Roman" panose="02020603050405020304" pitchFamily="18" charset="0"/>
                <a:cs typeface="Times New Roman" panose="02020603050405020304" pitchFamily="18" charset="0"/>
              </a:rPr>
              <a:t>”</a:t>
            </a:r>
            <a:r>
              <a:rPr lang="vi-VN" sz="4400" b="0" i="0" dirty="0">
                <a:solidFill>
                  <a:srgbClr val="000000"/>
                </a:solidFill>
                <a:effectLst/>
                <a:latin typeface="+mj-lt"/>
              </a:rPr>
              <a:t> phê phán:</a:t>
            </a:r>
          </a:p>
          <a:p>
            <a:pPr algn="just"/>
            <a:r>
              <a:rPr lang="vi-VN" sz="4400" b="0" i="0" dirty="0">
                <a:solidFill>
                  <a:srgbClr val="000000"/>
                </a:solidFill>
                <a:effectLst/>
                <a:latin typeface="+mj-lt"/>
              </a:rPr>
              <a:t>- Cả năm thầy đều có cách xem phiến diện: sờ một bộ phận nhưng đã nói cả con voi.</a:t>
            </a:r>
          </a:p>
          <a:p>
            <a:pPr algn="just"/>
            <a:r>
              <a:rPr lang="vi-VN" sz="4400" b="0" i="0" dirty="0">
                <a:solidFill>
                  <a:srgbClr val="000000"/>
                </a:solidFill>
                <a:effectLst/>
                <a:latin typeface="+mj-lt"/>
              </a:rPr>
              <a:t>- Các thầy đều không chịu lắng nghe ý kiến của nhau mà chỉ một mực theo ý kiến chủ quan của mình.</a:t>
            </a:r>
          </a:p>
        </p:txBody>
      </p:sp>
      <p:sp>
        <p:nvSpPr>
          <p:cNvPr id="5" name="TextBox 4">
            <a:extLst>
              <a:ext uri="{FF2B5EF4-FFF2-40B4-BE49-F238E27FC236}">
                <a16:creationId xmlns:a16="http://schemas.microsoft.com/office/drawing/2014/main" id="{5783DB2A-A867-5DDD-5F3E-5C35C3B24A0C}"/>
              </a:ext>
            </a:extLst>
          </p:cNvPr>
          <p:cNvSpPr txBox="1"/>
          <p:nvPr/>
        </p:nvSpPr>
        <p:spPr>
          <a:xfrm>
            <a:off x="339436" y="4708231"/>
            <a:ext cx="17602200" cy="4154984"/>
          </a:xfrm>
          <a:prstGeom prst="rect">
            <a:avLst/>
          </a:prstGeom>
          <a:noFill/>
        </p:spPr>
        <p:txBody>
          <a:bodyPr wrap="square">
            <a:spAutoFit/>
          </a:bodyPr>
          <a:lstStyle/>
          <a:p>
            <a:pPr algn="just"/>
            <a:r>
              <a:rPr lang="vi-VN" sz="4400" b="0" i="0" dirty="0">
                <a:solidFill>
                  <a:srgbClr val="000000"/>
                </a:solidFill>
                <a:effectLst/>
                <a:latin typeface="+mj-lt"/>
              </a:rPr>
              <a:t>b. Thủ pháp trào phúng: Cách các thầy bói xem voi và phán về voi là: dùng tay để sờ vì mắt các thầy đều mù. Mỗi thầy chỉ sờ được một bộ phận của voi, sờ được bộ phận nào thì phán hình thù con voi như thế. Thái độ của năm ông thầy bói khi phán về voi: Cả năm ông thầy bói đều phán sai về voi nhưng ai cũng một mực theo ý kiến chủ quan của mình và cho rằng ý kiến của người khác là sai.</a:t>
            </a:r>
            <a:endParaRPr lang="en-US" sz="4400" dirty="0">
              <a:latin typeface="+mj-lt"/>
            </a:endParaRPr>
          </a:p>
        </p:txBody>
      </p:sp>
      <p:sp>
        <p:nvSpPr>
          <p:cNvPr id="6" name="TextBox 5">
            <a:extLst>
              <a:ext uri="{FF2B5EF4-FFF2-40B4-BE49-F238E27FC236}">
                <a16:creationId xmlns:a16="http://schemas.microsoft.com/office/drawing/2014/main" id="{0D286EDC-9135-7904-E8E9-63F1A44E66CE}"/>
              </a:ext>
            </a:extLst>
          </p:cNvPr>
          <p:cNvSpPr txBox="1"/>
          <p:nvPr/>
        </p:nvSpPr>
        <p:spPr>
          <a:xfrm>
            <a:off x="297873" y="8836078"/>
            <a:ext cx="17602200" cy="1446550"/>
          </a:xfrm>
          <a:prstGeom prst="rect">
            <a:avLst/>
          </a:prstGeom>
          <a:noFill/>
        </p:spPr>
        <p:txBody>
          <a:bodyPr wrap="square">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c. C</a:t>
            </a:r>
            <a:r>
              <a:rPr lang="vi-VN" sz="4400" b="0" i="0" dirty="0">
                <a:solidFill>
                  <a:srgbClr val="000000"/>
                </a:solidFill>
                <a:effectLst/>
                <a:latin typeface="+mj-lt"/>
              </a:rPr>
              <a:t>hi tiết thú vị nhất:</a:t>
            </a:r>
            <a:r>
              <a:rPr lang="en-US" sz="4400" b="0" i="0" dirty="0">
                <a:solidFill>
                  <a:srgbClr val="000000"/>
                </a:solidFill>
                <a:effectLst/>
                <a:latin typeface="+mj-lt"/>
              </a:rPr>
              <a:t> </a:t>
            </a:r>
            <a:r>
              <a:rPr lang="vi-VN" sz="4400" b="0" i="0" dirty="0">
                <a:solidFill>
                  <a:srgbClr val="000000"/>
                </a:solidFill>
                <a:effectLst/>
                <a:latin typeface="+mj-lt"/>
              </a:rPr>
              <a:t>Mỗi thầy nêu một ý kiến riêng, không ai chịu lắng nghe ai.</a:t>
            </a:r>
          </a:p>
        </p:txBody>
      </p:sp>
    </p:spTree>
    <p:extLst>
      <p:ext uri="{BB962C8B-B14F-4D97-AF65-F5344CB8AC3E}">
        <p14:creationId xmlns:p14="http://schemas.microsoft.com/office/powerpoint/2010/main" val="314331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42B76F-637E-8D72-7D48-F0965E754D0E}"/>
              </a:ext>
            </a:extLst>
          </p:cNvPr>
          <p:cNvSpPr txBox="1"/>
          <p:nvPr/>
        </p:nvSpPr>
        <p:spPr>
          <a:xfrm>
            <a:off x="3200400" y="1165726"/>
            <a:ext cx="14325599" cy="3477875"/>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4: “</a:t>
            </a:r>
            <a:r>
              <a:rPr lang="en-US" sz="4400" b="1" dirty="0" err="1">
                <a:latin typeface="Times New Roman" panose="02020603050405020304" pitchFamily="18" charset="0"/>
                <a:cs typeface="Times New Roman" panose="02020603050405020304" pitchFamily="18" charset="0"/>
              </a:rPr>
              <a:t>Cười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một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thức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chế</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ngự</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xấu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Phương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Lựu</a:t>
            </a:r>
            <a:r>
              <a:rPr lang="en-US" sz="4400" b="1" dirty="0">
                <a:latin typeface="Times New Roman" panose="02020603050405020304" pitchFamily="18" charset="0"/>
                <a:cs typeface="Times New Roman" panose="02020603050405020304" pitchFamily="18" charset="0"/>
              </a:rPr>
              <a:t> – </a:t>
            </a:r>
            <a:r>
              <a:rPr lang="en-US" sz="4400" b="1" dirty="0" err="1">
                <a:latin typeface="Times New Roman" panose="02020603050405020304" pitchFamily="18" charset="0"/>
                <a:cs typeface="Times New Roman" panose="02020603050405020304" pitchFamily="18" charset="0"/>
              </a:rPr>
              <a:t>Trần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Sử</a:t>
            </a:r>
            <a:r>
              <a:rPr lang="en-US" sz="4400" b="1" dirty="0">
                <a:latin typeface="Times New Roman" panose="02020603050405020304" pitchFamily="18" charset="0"/>
                <a:cs typeface="Times New Roman" panose="02020603050405020304" pitchFamily="18" charset="0"/>
              </a:rPr>
              <a:t> - Lê </a:t>
            </a:r>
            <a:r>
              <a:rPr lang="en-US" sz="4400" b="1" dirty="0" err="1">
                <a:latin typeface="Times New Roman" panose="02020603050405020304" pitchFamily="18" charset="0"/>
                <a:cs typeface="Times New Roman" panose="02020603050405020304" pitchFamily="18" charset="0"/>
              </a:rPr>
              <a:t>Ngọc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Trà</a:t>
            </a:r>
            <a:r>
              <a:rPr lang="en-US" sz="4400" b="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Lí</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luận</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văn</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học</a:t>
            </a:r>
            <a:r>
              <a:rPr lang="en-US" sz="4400" b="1" i="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tập</a:t>
            </a:r>
            <a:r>
              <a:rPr lang="en-US" sz="4400" b="1" dirty="0">
                <a:latin typeface="Times New Roman" panose="02020603050405020304" pitchFamily="18" charset="0"/>
                <a:cs typeface="Times New Roman" panose="02020603050405020304" pitchFamily="18" charset="0"/>
              </a:rPr>
              <a:t> 1, NXB </a:t>
            </a:r>
            <a:r>
              <a:rPr lang="en-US" sz="4400" b="1" dirty="0" err="1">
                <a:latin typeface="Times New Roman" panose="02020603050405020304" pitchFamily="18" charset="0"/>
                <a:cs typeface="Times New Roman" panose="02020603050405020304" pitchFamily="18" charset="0"/>
              </a:rPr>
              <a:t>Giáo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dục</a:t>
            </a:r>
            <a:r>
              <a:rPr lang="en-US" sz="4400" b="1" dirty="0">
                <a:latin typeface="Times New Roman" panose="02020603050405020304" pitchFamily="18" charset="0"/>
                <a:cs typeface="Times New Roman" panose="02020603050405020304" pitchFamily="18" charset="0"/>
              </a:rPr>
              <a:t>, 1986, tr 241).</a:t>
            </a:r>
          </a:p>
          <a:p>
            <a:pPr algn="just"/>
            <a:r>
              <a:rPr lang="en-US" sz="4400" b="1" dirty="0" err="1">
                <a:latin typeface="Times New Roman" panose="02020603050405020304" pitchFamily="18" charset="0"/>
                <a:cs typeface="Times New Roman" panose="02020603050405020304" pitchFamily="18" charset="0"/>
              </a:rPr>
              <a:t>Hãy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viết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đoạn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khoảng</a:t>
            </a:r>
            <a:r>
              <a:rPr lang="en-US" sz="4400" b="1" dirty="0">
                <a:latin typeface="Times New Roman" panose="02020603050405020304" pitchFamily="18" charset="0"/>
                <a:cs typeface="Times New Roman" panose="02020603050405020304" pitchFamily="18" charset="0"/>
              </a:rPr>
              <a:t> 7-9 </a:t>
            </a:r>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suy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nghĩ</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em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ý </a:t>
            </a:r>
            <a:r>
              <a:rPr lang="en-US" sz="4400" b="1" dirty="0" err="1">
                <a:latin typeface="Times New Roman" panose="02020603050405020304" pitchFamily="18" charset="0"/>
                <a:cs typeface="Times New Roman" panose="02020603050405020304" pitchFamily="18" charset="0"/>
              </a:rPr>
              <a:t>kiến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trên</a:t>
            </a:r>
            <a:r>
              <a:rPr lang="en-US" sz="4400" b="1" dirty="0">
                <a:latin typeface="Times New Roman" panose="02020603050405020304" pitchFamily="18" charset="0"/>
                <a:cs typeface="Times New Roman" panose="02020603050405020304" pitchFamily="18" charset="0"/>
              </a:rPr>
              <a:t>. </a:t>
            </a:r>
          </a:p>
        </p:txBody>
      </p:sp>
      <p:sp>
        <p:nvSpPr>
          <p:cNvPr id="5" name="AutoShape 2">
            <a:extLst>
              <a:ext uri="{FF2B5EF4-FFF2-40B4-BE49-F238E27FC236}">
                <a16:creationId xmlns:a16="http://schemas.microsoft.com/office/drawing/2014/main" id="{BB6A4FDE-9ACF-FBD3-1232-F26E051CD6E5}"/>
              </a:ext>
            </a:extLst>
          </p:cNvPr>
          <p:cNvSpPr/>
          <p:nvPr/>
        </p:nvSpPr>
        <p:spPr>
          <a:xfrm>
            <a:off x="-1434042" y="8463432"/>
            <a:ext cx="17690400" cy="42685"/>
          </a:xfrm>
          <a:prstGeom prst="line">
            <a:avLst/>
          </a:prstGeom>
          <a:ln w="38100" cap="flat">
            <a:solidFill>
              <a:srgbClr val="9B6543"/>
            </a:solidFill>
            <a:prstDash val="solid"/>
            <a:headEnd type="none" w="sm" len="sm"/>
            <a:tailEnd type="none" w="sm" len="sm"/>
          </a:ln>
        </p:spPr>
      </p:sp>
      <p:sp>
        <p:nvSpPr>
          <p:cNvPr id="6" name="AutoShape 3">
            <a:extLst>
              <a:ext uri="{FF2B5EF4-FFF2-40B4-BE49-F238E27FC236}">
                <a16:creationId xmlns:a16="http://schemas.microsoft.com/office/drawing/2014/main" id="{B57C4B81-F565-6F08-4E55-7EB3F4653AFE}"/>
              </a:ext>
            </a:extLst>
          </p:cNvPr>
          <p:cNvSpPr/>
          <p:nvPr/>
        </p:nvSpPr>
        <p:spPr>
          <a:xfrm flipV="1">
            <a:off x="2147049" y="-5105346"/>
            <a:ext cx="0" cy="17120890"/>
          </a:xfrm>
          <a:prstGeom prst="line">
            <a:avLst/>
          </a:prstGeom>
          <a:ln w="38100" cap="flat">
            <a:solidFill>
              <a:srgbClr val="9B6543"/>
            </a:solidFill>
            <a:prstDash val="solid"/>
            <a:headEnd type="none" w="sm" len="sm"/>
            <a:tailEnd type="none" w="sm" len="sm"/>
          </a:ln>
        </p:spPr>
      </p:sp>
      <p:sp>
        <p:nvSpPr>
          <p:cNvPr id="7" name="Freeform 4">
            <a:extLst>
              <a:ext uri="{FF2B5EF4-FFF2-40B4-BE49-F238E27FC236}">
                <a16:creationId xmlns:a16="http://schemas.microsoft.com/office/drawing/2014/main" id="{55D59F42-A491-1499-885C-1B214DFDD517}"/>
              </a:ext>
            </a:extLst>
          </p:cNvPr>
          <p:cNvSpPr/>
          <p:nvPr/>
        </p:nvSpPr>
        <p:spPr>
          <a:xfrm>
            <a:off x="-427834" y="-867796"/>
            <a:ext cx="2963187" cy="2657889"/>
          </a:xfrm>
          <a:custGeom>
            <a:avLst/>
            <a:gdLst/>
            <a:ahLst/>
            <a:cxnLst/>
            <a:rect l="l" t="t" r="r" b="b"/>
            <a:pathLst>
              <a:path w="2963187" h="2657889">
                <a:moveTo>
                  <a:pt x="0" y="0"/>
                </a:moveTo>
                <a:lnTo>
                  <a:pt x="2963186" y="0"/>
                </a:lnTo>
                <a:lnTo>
                  <a:pt x="2963186" y="2657888"/>
                </a:lnTo>
                <a:lnTo>
                  <a:pt x="0" y="265788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Freeform 8">
            <a:extLst>
              <a:ext uri="{FF2B5EF4-FFF2-40B4-BE49-F238E27FC236}">
                <a16:creationId xmlns:a16="http://schemas.microsoft.com/office/drawing/2014/main" id="{19DA286A-3B6D-FE0C-DB11-E8EB71FCA631}"/>
              </a:ext>
            </a:extLst>
          </p:cNvPr>
          <p:cNvSpPr/>
          <p:nvPr/>
        </p:nvSpPr>
        <p:spPr>
          <a:xfrm>
            <a:off x="-427834" y="7497110"/>
            <a:ext cx="4382529" cy="2908406"/>
          </a:xfrm>
          <a:custGeom>
            <a:avLst/>
            <a:gdLst/>
            <a:ahLst/>
            <a:cxnLst/>
            <a:rect l="l" t="t" r="r" b="b"/>
            <a:pathLst>
              <a:path w="4382529" h="2908406">
                <a:moveTo>
                  <a:pt x="0" y="0"/>
                </a:moveTo>
                <a:lnTo>
                  <a:pt x="4382529" y="0"/>
                </a:lnTo>
                <a:lnTo>
                  <a:pt x="4382529" y="2908406"/>
                </a:lnTo>
                <a:lnTo>
                  <a:pt x="0" y="290840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10">
            <a:extLst>
              <a:ext uri="{FF2B5EF4-FFF2-40B4-BE49-F238E27FC236}">
                <a16:creationId xmlns:a16="http://schemas.microsoft.com/office/drawing/2014/main" id="{C15D096B-5675-D890-F478-070CEDFFBD72}"/>
              </a:ext>
            </a:extLst>
          </p:cNvPr>
          <p:cNvSpPr/>
          <p:nvPr/>
        </p:nvSpPr>
        <p:spPr>
          <a:xfrm>
            <a:off x="-949165" y="3059837"/>
            <a:ext cx="2334214" cy="41148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61820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A76753-4709-C5F4-00DF-49317B7BE746}"/>
              </a:ext>
            </a:extLst>
          </p:cNvPr>
          <p:cNvSpPr txBox="1"/>
          <p:nvPr/>
        </p:nvSpPr>
        <p:spPr>
          <a:xfrm>
            <a:off x="457200" y="20722"/>
            <a:ext cx="17221200" cy="10248960"/>
          </a:xfrm>
          <a:prstGeom prst="rect">
            <a:avLst/>
          </a:prstGeom>
          <a:noFill/>
        </p:spPr>
        <p:txBody>
          <a:bodyPr wrap="square">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Đoạn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tham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khảo</a:t>
            </a:r>
            <a:r>
              <a:rPr lang="en-US" sz="4400" dirty="0">
                <a:solidFill>
                  <a:srgbClr val="000000"/>
                </a:solidFill>
                <a:latin typeface="Times New Roman" panose="02020603050405020304" pitchFamily="18" charset="0"/>
                <a:cs typeface="Times New Roman" panose="02020603050405020304" pitchFamily="18" charset="0"/>
              </a:rPr>
              <a:t>: </a:t>
            </a:r>
          </a:p>
          <a:p>
            <a:pPr algn="just"/>
            <a:r>
              <a:rPr lang="en-US" sz="4400" b="0" i="0" dirty="0">
                <a:solidFill>
                  <a:srgbClr val="000000"/>
                </a:solidFill>
                <a:effectLst/>
                <a:latin typeface="Times New Roman" panose="02020603050405020304" pitchFamily="18" charset="0"/>
                <a:cs typeface="Times New Roman" panose="02020603050405020304" pitchFamily="18" charset="0"/>
              </a:rPr>
              <a:t>	</a:t>
            </a:r>
            <a:r>
              <a:rPr lang="vi-VN" sz="4400" b="0" i="0" dirty="0">
                <a:solidFill>
                  <a:srgbClr val="000000"/>
                </a:solidFill>
                <a:effectLst/>
                <a:latin typeface="Times New Roman" panose="02020603050405020304" pitchFamily="18" charset="0"/>
                <a:cs typeface="Times New Roman" panose="02020603050405020304" pitchFamily="18" charset="0"/>
              </a:rPr>
              <a:t>Cái hài trong truyện cười dân gian được biểu hiện qua tiếng cười ở nhiều góc độ: cái cười đả kích, châm biếm, giễu cợt, cái cười vui, trên cơ sở phản ánh các hiện tượng xã hội đa dạng của đời sống con người, nhưng điểm nổi bật là tiếng cười có tính triết lý xã hội sâu sắc. Truyện cười dân gian là sản phẩm nghệ thuật của nhân dân lao động, ở đó, nhân dân đã dùng tiếng cười như một vũ khí của chính nghĩa, của đạo đức để lên án cái xấu, cái phi nghĩa, vô đạo đức. Cái cười tố cáo, quan lại, vua chúa tham lam, dâm ô, trụy lạc, buôn thần, bán thánh là tiếng cười trí tuệ, vượt xa cái cười giải trí. Nó phơi bày ung nhọt của xã hội, sự mục rỗng của xã hội. Tuy chưa đủ sức công phá trước thành trì của chế độ phong kiến nhưng tiếng cười này có ý nghĩa kéo nhanh hơn sự xuống dốc của chế độ phong kiến lỗi thời, góp phần mở đường cho sự tiến bộ của xã hội tốt đẹp hơn. Ý nghĩa thẩm mỹ của cái hài trong truyện truyền thống là vạch trần cái xấu núp bóng cái đẹp để khẳng định cái đẹp, lấy cái đẹp làm tiêu chuẩn để nhận dạng cái xấu.</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496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TotalTime>
  <Words>731</Words>
  <Application>Microsoft Office PowerPoint</Application>
  <PresentationFormat>Custom</PresentationFormat>
  <Paragraphs>60</Paragraphs>
  <Slides>14</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Times New Roman</vt:lpstr>
      <vt:lpstr>Calibri</vt:lpstr>
      <vt:lpstr>#9Slide06 SVNBlack Diamond</vt:lpstr>
      <vt:lpstr>#9Slide05 Motion Picture</vt:lpstr>
      <vt:lpstr>#9Slide05 SVNBulgary</vt:lpstr>
      <vt:lpstr>Arial</vt:lpstr>
      <vt:lpstr>#9Slide07 SVNGuerrilla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and Beige Aesthetic Modern Group Project Presentation</dc:title>
  <cp:lastModifiedBy>Admin</cp:lastModifiedBy>
  <cp:revision>6</cp:revision>
  <dcterms:created xsi:type="dcterms:W3CDTF">2006-08-16T00:00:00Z</dcterms:created>
  <dcterms:modified xsi:type="dcterms:W3CDTF">2023-11-15T02:28:08Z</dcterms:modified>
  <dc:identifier>DAF0DtzO-v8</dc:identifier>
</cp:coreProperties>
</file>