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1" r:id="rId1"/>
  </p:sldMasterIdLst>
  <p:notesMasterIdLst>
    <p:notesMasterId r:id="rId14"/>
  </p:notesMasterIdLst>
  <p:sldIdLst>
    <p:sldId id="256" r:id="rId2"/>
    <p:sldId id="273" r:id="rId3"/>
    <p:sldId id="308" r:id="rId4"/>
    <p:sldId id="267" r:id="rId5"/>
    <p:sldId id="259" r:id="rId6"/>
    <p:sldId id="268" r:id="rId7"/>
    <p:sldId id="304" r:id="rId8"/>
    <p:sldId id="271" r:id="rId9"/>
    <p:sldId id="275" r:id="rId10"/>
    <p:sldId id="261" r:id="rId11"/>
    <p:sldId id="294" r:id="rId12"/>
    <p:sldId id="295" r:id="rId13"/>
  </p:sldIdLst>
  <p:sldSz cx="9144000" cy="5143500" type="screen16x9"/>
  <p:notesSz cx="6858000" cy="9144000"/>
  <p:embeddedFontLst>
    <p:embeddedFont>
      <p:font typeface="Cambria Math" panose="02040503050406030204" pitchFamily="18" charset="0"/>
      <p:regular r:id="rId15"/>
    </p:embeddedFont>
    <p:embeddedFont>
      <p:font typeface="Gill Sans MT" panose="020B0502020104020203" pitchFamily="34" charset="0"/>
      <p:regular r:id="rId16"/>
      <p:bold r:id="rId17"/>
      <p:italic r:id="rId18"/>
      <p:boldItalic r:id="rId19"/>
    </p:embeddedFont>
    <p:embeddedFont>
      <p:font typeface="Merriweather" panose="00000500000000000000" pitchFamily="2" charset="0"/>
      <p:regular r:id="rId20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AF"/>
    <a:srgbClr val="FFFD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6743F7D-80DC-4BB6-9428-EB891F771641}">
  <a:tblStyle styleId="{E6743F7D-80DC-4BB6-9428-EB891F77164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614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7793781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10b7282084c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9" name="Google Shape;259;g10b7282084c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454068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g136982b2a43_0_3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8" name="Google Shape;428;g136982b2a43_0_3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38965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10b7282084c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9" name="Google Shape;259;g10b7282084c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74098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" name="Google Shape;928;g13cd0e9a55c_0_24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9" name="Google Shape;929;g13cd0e9a55c_0_24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755625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Google Shape;488;g136982b2a43_0_5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9" name="Google Shape;489;g136982b2a43_0_5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27139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Google Shape;646;g13cd0e9a55c_0_2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7" name="Google Shape;647;g13cd0e9a55c_0_2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881817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g136982b2a43_0_1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3" name="Google Shape;323;g136982b2a43_0_1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603253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" name="Google Shape;662;g13cd0e9a55c_0_3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3" name="Google Shape;663;g13cd0e9a55c_0_3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342948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" name="Google Shape;805;g13cd0e9a55c_0_3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6" name="Google Shape;806;g13cd0e9a55c_0_3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116083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0" name="Google Shape;830;g13cd0e9a55c_0_5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1" name="Google Shape;831;g13cd0e9a55c_0_5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282670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Google Shape;1038;g13cd0e9a55c_0_8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9" name="Google Shape;1039;g13cd0e9a55c_0_8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85518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13335" y="601724"/>
            <a:ext cx="6477805" cy="1906073"/>
          </a:xfrm>
        </p:spPr>
        <p:txBody>
          <a:bodyPr bIns="0" anchor="b">
            <a:normAutofit/>
          </a:bodyPr>
          <a:lstStyle>
            <a:lvl1pPr algn="l">
              <a:defRPr sz="49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3335" y="2648403"/>
            <a:ext cx="6477804" cy="733216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35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35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12376" y="246981"/>
            <a:ext cx="3730436" cy="2319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8249" y="599230"/>
            <a:ext cx="608264" cy="377684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813335" y="2646407"/>
            <a:ext cx="647780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269649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090422" y="1385316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703503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79333" y="599230"/>
            <a:ext cx="1211807" cy="3494917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83504" y="599230"/>
            <a:ext cx="5871623" cy="34949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7079333" y="599230"/>
            <a:ext cx="0" cy="3494917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7471546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090422" y="1385316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2598772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0679" y="1317097"/>
            <a:ext cx="6482366" cy="1415963"/>
          </a:xfrm>
        </p:spPr>
        <p:txBody>
          <a:bodyPr anchor="b">
            <a:normAutofit/>
          </a:bodyPr>
          <a:lstStyle>
            <a:lvl1pPr algn="l"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0679" y="2854647"/>
            <a:ext cx="6472835" cy="759697"/>
          </a:xfrm>
        </p:spPr>
        <p:txBody>
          <a:bodyPr tIns="91440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090679" y="2853739"/>
            <a:ext cx="647283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2992695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6913" y="603667"/>
            <a:ext cx="7204226" cy="7944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85498" y="1508159"/>
            <a:ext cx="3483864" cy="25864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0328" y="1513007"/>
            <a:ext cx="3483864" cy="25811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090422" y="1385316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37466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5394" y="603123"/>
            <a:ext cx="7205746" cy="79223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5393" y="1514662"/>
            <a:ext cx="3483864" cy="60145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65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5393" y="2118202"/>
            <a:ext cx="3483864" cy="19833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9272" y="1517253"/>
            <a:ext cx="3483864" cy="601678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65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9272" y="2116119"/>
            <a:ext cx="3483864" cy="19780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090422" y="1385316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569050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090422" y="1385316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41595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427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504" y="599230"/>
            <a:ext cx="2454824" cy="1685338"/>
          </a:xfrm>
        </p:spPr>
        <p:txBody>
          <a:bodyPr anchor="b">
            <a:normAutofit/>
          </a:bodyPr>
          <a:lstStyle>
            <a:lvl1pPr algn="l">
              <a:defRPr sz="1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2785" y="599230"/>
            <a:ext cx="4509353" cy="349412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3504" y="2404119"/>
            <a:ext cx="2456260" cy="1686136"/>
          </a:xfrm>
        </p:spPr>
        <p:txBody>
          <a:bodyPr/>
          <a:lstStyle>
            <a:lvl1pPr marL="0" indent="0" algn="l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086210" y="2404118"/>
            <a:ext cx="2452118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6014712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5608041" y="361628"/>
            <a:ext cx="3055900" cy="3861826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8405" y="847135"/>
            <a:ext cx="4149246" cy="1372938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3292" y="841907"/>
            <a:ext cx="2093378" cy="2899745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7747" y="2359494"/>
            <a:ext cx="4143303" cy="1502807"/>
          </a:xfrm>
        </p:spPr>
        <p:txBody>
          <a:bodyPr>
            <a:normAutofit/>
          </a:bodyPr>
          <a:lstStyle>
            <a:lvl1pPr marL="0" indent="0" algn="l"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85537" y="4102393"/>
            <a:ext cx="4145513" cy="240092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85537" y="238981"/>
            <a:ext cx="4155753" cy="24069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085537" y="2357704"/>
            <a:ext cx="414551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763576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1514607"/>
            <a:ext cx="9144000" cy="3079456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4594860"/>
            <a:ext cx="9144000" cy="55721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88685" y="603390"/>
            <a:ext cx="7202456" cy="78692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8685" y="1511799"/>
            <a:ext cx="7202456" cy="2587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65604" y="247778"/>
            <a:ext cx="2625536" cy="2319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684" y="246981"/>
            <a:ext cx="4454127" cy="2319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0046" y="599230"/>
            <a:ext cx="608264" cy="37768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1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4596310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9797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5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35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05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0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4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24" Type="http://schemas.openxmlformats.org/officeDocument/2006/relationships/image" Target="../media/image180.png"/><Relationship Id="rId23" Type="http://schemas.openxmlformats.org/officeDocument/2006/relationships/image" Target="../media/image170.png"/><Relationship Id="rId4" Type="http://schemas.openxmlformats.org/officeDocument/2006/relationships/image" Target="../media/image4.png"/><Relationship Id="rId22" Type="http://schemas.openxmlformats.org/officeDocument/2006/relationships/image" Target="../media/image16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23" Type="http://schemas.openxmlformats.org/officeDocument/2006/relationships/image" Target="../media/image24.png"/><Relationship Id="rId22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6" Type="http://schemas.openxmlformats.org/officeDocument/2006/relationships/image" Target="../media/image40.png"/><Relationship Id="rId3" Type="http://schemas.openxmlformats.org/officeDocument/2006/relationships/image" Target="../media/image4.png"/><Relationship Id="rId25" Type="http://schemas.openxmlformats.org/officeDocument/2006/relationships/image" Target="../media/image39.png"/><Relationship Id="rId2" Type="http://schemas.openxmlformats.org/officeDocument/2006/relationships/notesSlide" Target="../notesSlides/notesSlide9.xml"/><Relationship Id="rId29" Type="http://schemas.openxmlformats.org/officeDocument/2006/relationships/image" Target="../media/image43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28" Type="http://schemas.openxmlformats.org/officeDocument/2006/relationships/image" Target="../media/image42.png"/><Relationship Id="rId4" Type="http://schemas.openxmlformats.org/officeDocument/2006/relationships/image" Target="../media/image9.png"/><Relationship Id="rId27" Type="http://schemas.openxmlformats.org/officeDocument/2006/relationships/image" Target="../media/image4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1" name="Google Shape;26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9450" y="2521000"/>
            <a:ext cx="1074100" cy="2008249"/>
          </a:xfrm>
          <a:prstGeom prst="rect">
            <a:avLst/>
          </a:prstGeom>
          <a:noFill/>
          <a:ln>
            <a:noFill/>
          </a:ln>
        </p:spPr>
      </p:pic>
      <p:sp>
        <p:nvSpPr>
          <p:cNvPr id="264" name="Google Shape;264;p15"/>
          <p:cNvSpPr txBox="1">
            <a:spLocks noGrp="1"/>
          </p:cNvSpPr>
          <p:nvPr>
            <p:ph type="ctrTitle"/>
          </p:nvPr>
        </p:nvSpPr>
        <p:spPr>
          <a:xfrm>
            <a:off x="417812" y="1178059"/>
            <a:ext cx="7972745" cy="308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chemeClr val="accent4">
                    <a:lumMod val="25000"/>
                  </a:schemeClr>
                </a:solidFill>
                <a:latin typeface="+mn-lt"/>
              </a:rPr>
              <a:t>CHÀO MỪNG CẢ LỚP</a:t>
            </a:r>
            <a:br>
              <a:rPr lang="en-US" sz="4000" b="1" dirty="0">
                <a:solidFill>
                  <a:schemeClr val="accent4">
                    <a:lumMod val="25000"/>
                  </a:schemeClr>
                </a:solidFill>
                <a:latin typeface="+mn-lt"/>
              </a:rPr>
            </a:br>
            <a:r>
              <a:rPr lang="en-US" sz="4000" b="1" dirty="0">
                <a:solidFill>
                  <a:schemeClr val="accent4">
                    <a:lumMod val="25000"/>
                  </a:schemeClr>
                </a:solidFill>
                <a:latin typeface="+mn-lt"/>
              </a:rPr>
              <a:t> ĐẾN VỚI TIẾT HỌC HÔM NAY!</a:t>
            </a:r>
            <a:endParaRPr sz="4000" b="1" dirty="0">
              <a:solidFill>
                <a:schemeClr val="accent4">
                  <a:lumMod val="2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ounded Rectangle 59"/>
          <p:cNvSpPr/>
          <p:nvPr/>
        </p:nvSpPr>
        <p:spPr>
          <a:xfrm>
            <a:off x="768675" y="1371667"/>
            <a:ext cx="2142775" cy="597834"/>
          </a:xfrm>
          <a:prstGeom prst="round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chemeClr val="bg1"/>
                </a:solidFill>
              </a:rPr>
              <a:t>Bài 6.29 (Tr20) 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5" name="Google Shape;2846;p57"/>
          <p:cNvSpPr txBox="1">
            <a:spLocks noGrp="1"/>
          </p:cNvSpPr>
          <p:nvPr>
            <p:ph type="title"/>
          </p:nvPr>
        </p:nvSpPr>
        <p:spPr>
          <a:xfrm>
            <a:off x="3119847" y="409652"/>
            <a:ext cx="2951768" cy="797305"/>
          </a:xfrm>
          <a:prstGeom prst="rect">
            <a:avLst/>
          </a:prstGeom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r>
              <a:rPr lang="en" sz="3000" b="1" dirty="0">
                <a:latin typeface="+mj-lt"/>
              </a:rPr>
              <a:t>VẬN DỤNG</a:t>
            </a:r>
            <a:endParaRPr sz="3000" b="1" dirty="0"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33847" y="1991446"/>
            <a:ext cx="760789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Để</a:t>
            </a:r>
            <a:r>
              <a:rPr lang="en-US" sz="2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thu</a:t>
            </a:r>
            <a:r>
              <a:rPr lang="en-US" sz="2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được</a:t>
            </a:r>
            <a:r>
              <a:rPr lang="en-US" sz="2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một</a:t>
            </a:r>
            <a:r>
              <a:rPr lang="en-US" sz="2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loại</a:t>
            </a:r>
            <a:r>
              <a:rPr lang="en-US" sz="2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đồng</a:t>
            </a:r>
            <a:r>
              <a:rPr lang="en-US" sz="2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thau</a:t>
            </a:r>
            <a:r>
              <a:rPr lang="en-US" sz="2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người</a:t>
            </a:r>
            <a:r>
              <a:rPr lang="en-US" sz="2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ta </a:t>
            </a:r>
            <a:r>
              <a:rPr lang="en-US" sz="2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pha</a:t>
            </a:r>
            <a:r>
              <a:rPr lang="en-US" sz="2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chế</a:t>
            </a:r>
            <a:r>
              <a:rPr lang="en-US" sz="2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đồng</a:t>
            </a:r>
            <a:r>
              <a:rPr lang="en-US" sz="2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</a:t>
            </a:r>
            <a:r>
              <a:rPr lang="en-US" sz="2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kẽm</a:t>
            </a:r>
            <a:r>
              <a:rPr lang="en-US" sz="2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nguyên</a:t>
            </a:r>
            <a:r>
              <a:rPr lang="en-US" sz="2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chất</a:t>
            </a:r>
            <a:r>
              <a:rPr lang="en-US" sz="2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theo</a:t>
            </a:r>
            <a:r>
              <a:rPr lang="en-US" sz="2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tỉ</a:t>
            </a:r>
            <a:r>
              <a:rPr lang="en-US" sz="2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lệ</a:t>
            </a:r>
            <a:r>
              <a:rPr lang="en-US" sz="2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6 : 4. </a:t>
            </a:r>
            <a:r>
              <a:rPr lang="en-US" sz="2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Tính</a:t>
            </a:r>
            <a:r>
              <a:rPr lang="en-US" sz="2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khối</a:t>
            </a:r>
            <a:r>
              <a:rPr lang="en-US" sz="2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lượng</a:t>
            </a:r>
            <a:r>
              <a:rPr lang="en-US" sz="2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đồng</a:t>
            </a:r>
            <a:r>
              <a:rPr lang="en-US" sz="2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</a:t>
            </a:r>
            <a:r>
              <a:rPr lang="en-US" sz="2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kẽm</a:t>
            </a:r>
            <a:r>
              <a:rPr lang="en-US" sz="2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nguyên</a:t>
            </a:r>
            <a:r>
              <a:rPr lang="en-US" sz="2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chất</a:t>
            </a:r>
            <a:r>
              <a:rPr lang="en-US" sz="2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cần</a:t>
            </a:r>
            <a:r>
              <a:rPr lang="en-US" sz="2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thiết</a:t>
            </a:r>
            <a:r>
              <a:rPr lang="en-US" sz="2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để</a:t>
            </a:r>
            <a:r>
              <a:rPr lang="en-US" sz="2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sản</a:t>
            </a:r>
            <a:r>
              <a:rPr lang="en-US" sz="2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xuất</a:t>
            </a:r>
            <a:r>
              <a:rPr lang="en-US" sz="2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150 kg </a:t>
            </a:r>
            <a:r>
              <a:rPr lang="en-US" sz="2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đồng</a:t>
            </a:r>
            <a:r>
              <a:rPr lang="en-US" sz="2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thau</a:t>
            </a:r>
            <a:r>
              <a:rPr lang="en-US" sz="2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2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wipe dir="d"/>
      </p:transition>
    </mc:Choice>
    <mc:Fallback xmlns="">
      <p:transition spd="med">
        <p:wipe dir="d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5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199641" y="245172"/>
            <a:ext cx="924128" cy="400110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>
                <a:solidFill>
                  <a:srgbClr val="C00000"/>
                </a:solidFill>
              </a:rPr>
              <a:t>Giải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3971" y="733064"/>
            <a:ext cx="7153018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fr-FR" sz="2000" dirty="0" err="1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Gọi</a:t>
            </a:r>
            <a:r>
              <a:rPr lang="fr-FR" sz="2000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khối</a:t>
            </a:r>
            <a:r>
              <a:rPr lang="fr-FR" sz="2000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lượng</a:t>
            </a:r>
            <a:r>
              <a:rPr lang="fr-FR" sz="2000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đồng</a:t>
            </a:r>
            <a:r>
              <a:rPr lang="fr-FR" sz="2000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nguyên</a:t>
            </a:r>
            <a:r>
              <a:rPr lang="fr-FR" sz="2000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chất</a:t>
            </a:r>
            <a:r>
              <a:rPr lang="fr-FR" sz="2000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và</a:t>
            </a:r>
            <a:r>
              <a:rPr lang="fr-FR" sz="2000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kẽm</a:t>
            </a:r>
            <a:r>
              <a:rPr lang="fr-FR" sz="2000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nguyên</a:t>
            </a:r>
            <a:r>
              <a:rPr lang="fr-FR" sz="2000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chất</a:t>
            </a:r>
            <a:r>
              <a:rPr lang="fr-FR" sz="2000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cần</a:t>
            </a:r>
            <a:r>
              <a:rPr lang="fr-FR" sz="2000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thiết</a:t>
            </a:r>
            <a:r>
              <a:rPr lang="fr-FR" sz="2000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để</a:t>
            </a:r>
            <a:r>
              <a:rPr lang="fr-FR" sz="2000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sản</a:t>
            </a:r>
            <a:r>
              <a:rPr lang="fr-FR" sz="2000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xuất</a:t>
            </a:r>
            <a:r>
              <a:rPr lang="fr-FR" sz="2000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 150kg </a:t>
            </a:r>
            <a:r>
              <a:rPr lang="fr-FR" sz="2000" dirty="0" err="1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đồng</a:t>
            </a:r>
            <a:r>
              <a:rPr lang="fr-FR" sz="2000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thau</a:t>
            </a:r>
            <a:r>
              <a:rPr lang="fr-FR" sz="2000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lần</a:t>
            </a:r>
            <a:r>
              <a:rPr lang="fr-FR" sz="2000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lượt</a:t>
            </a:r>
            <a:r>
              <a:rPr lang="fr-FR" sz="2000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 là: x (kg) </a:t>
            </a:r>
            <a:r>
              <a:rPr lang="fr-FR" sz="2000" dirty="0" err="1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và</a:t>
            </a:r>
            <a:r>
              <a:rPr lang="fr-FR" sz="2000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 y (kg).</a:t>
            </a:r>
            <a:endParaRPr lang="en-US" sz="20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fr-FR" sz="2000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Theo </a:t>
            </a:r>
            <a:r>
              <a:rPr lang="fr-FR" sz="2000" dirty="0" err="1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đề</a:t>
            </a:r>
            <a:r>
              <a:rPr lang="fr-FR" sz="2000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bài</a:t>
            </a:r>
            <a:r>
              <a:rPr lang="fr-FR" sz="2000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 ta </a:t>
            </a:r>
            <a:r>
              <a:rPr lang="fr-FR" sz="2000" dirty="0" err="1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có</a:t>
            </a:r>
            <a:r>
              <a:rPr lang="fr-FR" sz="2000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: x : y  = 6 : 4.</a:t>
            </a:r>
            <a:endParaRPr lang="en-US" sz="20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69886" y="3511829"/>
            <a:ext cx="778399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spcAft>
                <a:spcPts val="600"/>
              </a:spcAft>
            </a:pPr>
            <a:r>
              <a:rPr lang="en-US" sz="2000" dirty="0" err="1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Vậy</a:t>
            </a:r>
            <a:r>
              <a:rPr lang="en-US" sz="2000" dirty="0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: </a:t>
            </a:r>
            <a:r>
              <a:rPr lang="en-US" sz="2000" dirty="0" err="1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khối</a:t>
            </a:r>
            <a:r>
              <a:rPr lang="en-US" sz="2000" dirty="0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lượng</a:t>
            </a:r>
            <a:r>
              <a:rPr lang="en-US" sz="2000" dirty="0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đồng</a:t>
            </a:r>
            <a:r>
              <a:rPr lang="en-US" sz="2000" dirty="0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nguyên</a:t>
            </a:r>
            <a:r>
              <a:rPr lang="en-US" sz="2000" dirty="0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chất</a:t>
            </a:r>
            <a:r>
              <a:rPr lang="en-US" sz="2000" dirty="0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000" dirty="0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kẽm</a:t>
            </a:r>
            <a:r>
              <a:rPr lang="en-US" sz="2000" dirty="0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nguyên</a:t>
            </a:r>
            <a:r>
              <a:rPr lang="en-US" sz="2000" dirty="0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chất</a:t>
            </a:r>
            <a:r>
              <a:rPr lang="en-US" sz="2000" dirty="0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cần</a:t>
            </a:r>
            <a:r>
              <a:rPr lang="en-US" sz="2000" dirty="0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thiết</a:t>
            </a:r>
            <a:r>
              <a:rPr lang="en-US" sz="2000" dirty="0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lần</a:t>
            </a:r>
            <a:r>
              <a:rPr lang="en-US" sz="2000" dirty="0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lượt</a:t>
            </a:r>
            <a:r>
              <a:rPr lang="en-US" sz="2000" dirty="0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2000" dirty="0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90 kg </a:t>
            </a:r>
            <a:r>
              <a:rPr lang="en-US" sz="2000" dirty="0" err="1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000" dirty="0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60 kg.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2735757" y="2287336"/>
                <a:ext cx="3635739" cy="6819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>
                          <a:latin typeface="Cambria Math" panose="02040503050406030204" pitchFamily="18" charset="0"/>
                        </a:rPr>
                        <m:t>⇒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200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sz="200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sz="2000" i="1">
                          <a:latin typeface="Cambria Math" panose="02040503050406030204" pitchFamily="18" charset="0"/>
                        </a:rPr>
                        <m:t> 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𝑦</m:t>
                          </m:r>
                        </m:num>
                        <m:den>
                          <m:r>
                            <a:rPr lang="en-US" sz="200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00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00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𝑦</m:t>
                          </m:r>
                        </m:num>
                        <m:den>
                          <m:r>
                            <a:rPr lang="en-US" sz="2000">
                              <a:latin typeface="Cambria Math" panose="02040503050406030204" pitchFamily="18" charset="0"/>
                            </a:rPr>
                            <m:t>6+4</m:t>
                          </m:r>
                        </m:den>
                      </m:f>
                      <m:r>
                        <a:rPr lang="en-US" sz="200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>
                              <a:latin typeface="Cambria Math" panose="02040503050406030204" pitchFamily="18" charset="0"/>
                            </a:rPr>
                            <m:t>150</m:t>
                          </m:r>
                        </m:num>
                        <m:den>
                          <m:r>
                            <a:rPr lang="en-US" sz="200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en-US" sz="2000">
                          <a:latin typeface="Cambria Math" panose="02040503050406030204" pitchFamily="18" charset="0"/>
                        </a:rPr>
                        <m:t>=15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5757" y="2287336"/>
                <a:ext cx="3635739" cy="68198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2765020" y="3111719"/>
                <a:ext cx="232217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smtClean="0">
                          <a:latin typeface="Cambria Math" panose="02040503050406030204" pitchFamily="18" charset="0"/>
                        </a:rPr>
                        <m:t>⇒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>
                          <a:latin typeface="Cambria Math" panose="02040503050406030204" pitchFamily="18" charset="0"/>
                        </a:rPr>
                        <m:t>=90;</m:t>
                      </m:r>
                      <m:r>
                        <m:rPr>
                          <m:nor/>
                        </m:rPr>
                        <a:rPr lang="en-US" sz="2000" i="1">
                          <a:latin typeface="Cambria Math" panose="02040503050406030204" pitchFamily="18" charset="0"/>
                        </a:rPr>
                        <m:t>  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00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sz="2000" i="1">
                          <a:latin typeface="Cambria Math" panose="02040503050406030204" pitchFamily="18" charset="0"/>
                        </a:rPr>
                        <m:t> </m:t>
                      </m:r>
                      <m:r>
                        <a:rPr lang="en-US" sz="2000">
                          <a:latin typeface="Cambria Math" panose="02040503050406030204" pitchFamily="18" charset="0"/>
                        </a:rPr>
                        <m:t>60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5020" y="3111719"/>
                <a:ext cx="2322174" cy="400110"/>
              </a:xfrm>
              <a:prstGeom prst="rect">
                <a:avLst/>
              </a:prstGeom>
              <a:blipFill>
                <a:blip r:embed="rId4"/>
                <a:stretch>
                  <a:fillRect b="-106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6956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/>
      <p:bldP spid="13" grpId="0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1" name="Google Shape;26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9450" y="2521000"/>
            <a:ext cx="1074100" cy="2008249"/>
          </a:xfrm>
          <a:prstGeom prst="rect">
            <a:avLst/>
          </a:prstGeom>
          <a:noFill/>
          <a:ln>
            <a:noFill/>
          </a:ln>
        </p:spPr>
      </p:pic>
      <p:sp>
        <p:nvSpPr>
          <p:cNvPr id="264" name="Google Shape;264;p15"/>
          <p:cNvSpPr txBox="1">
            <a:spLocks noGrp="1"/>
          </p:cNvSpPr>
          <p:nvPr>
            <p:ph type="ctrTitle"/>
          </p:nvPr>
        </p:nvSpPr>
        <p:spPr>
          <a:xfrm>
            <a:off x="524084" y="1327612"/>
            <a:ext cx="7972745" cy="308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CẢM ƠN CẢ LỚP ĐÃ CHÚ Ý LẮNG NGHE BÀI GIẢNG!</a:t>
            </a:r>
            <a:endParaRPr sz="40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266" name="Google Shape;266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3996335">
            <a:off x="2533124" y="3471576"/>
            <a:ext cx="617000" cy="12710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6160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14:doors dir="vert"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94023" y="362255"/>
            <a:ext cx="6601237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vi-VN" sz="3500" b="1" kern="0" dirty="0">
                <a:solidFill>
                  <a:srgbClr val="F2C2AB">
                    <a:lumMod val="50000"/>
                  </a:srgbClr>
                </a:solidFill>
                <a:cs typeface="Arial"/>
                <a:sym typeface="Arial"/>
              </a:rPr>
              <a:t>CHƯƠNG VI: TỈ LỆ THỨC VÀ ĐẠI LƯỢNG TỈ LỆ</a:t>
            </a:r>
          </a:p>
        </p:txBody>
      </p:sp>
      <p:sp>
        <p:nvSpPr>
          <p:cNvPr id="6" name="Rectangle 5"/>
          <p:cNvSpPr/>
          <p:nvPr/>
        </p:nvSpPr>
        <p:spPr>
          <a:xfrm>
            <a:off x="-2986978" y="2124316"/>
            <a:ext cx="15167565" cy="900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nl-NL" sz="3500" b="1" kern="0" dirty="0">
                <a:solidFill>
                  <a:srgbClr val="00B0F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Arial"/>
              </a:rPr>
              <a:t>BÀI LUYỆN TẬP CHUNG TRANG 19</a:t>
            </a:r>
            <a:endParaRPr lang="en-US" sz="3500" b="1" kern="0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omb/>
      </p:transition>
    </mc:Choice>
    <mc:Fallback xmlns="">
      <p:transition spd="med">
        <p:comb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2165;p36"/>
          <p:cNvSpPr txBox="1">
            <a:spLocks noGrp="1"/>
          </p:cNvSpPr>
          <p:nvPr>
            <p:ph type="title"/>
          </p:nvPr>
        </p:nvSpPr>
        <p:spPr>
          <a:xfrm>
            <a:off x="2520063" y="411069"/>
            <a:ext cx="4281370" cy="65566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sz="2500" b="1" dirty="0">
                <a:solidFill>
                  <a:srgbClr val="FF0000"/>
                </a:solidFill>
                <a:latin typeface="+mj-lt"/>
              </a:rPr>
              <a:t>NỘI DUNG BÀI HỌC</a:t>
            </a:r>
            <a:endParaRPr sz="25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520063" y="1705575"/>
            <a:ext cx="595272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lnSpc>
                <a:spcPct val="150000"/>
              </a:lnSpc>
              <a:spcBef>
                <a:spcPts val="600"/>
              </a:spcBef>
              <a:spcAft>
                <a:spcPts val="800"/>
              </a:spcAft>
            </a:pPr>
            <a:r>
              <a:rPr lang="vi-VN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Nhận biết hai đại lượng tỉ lệ thuận, tỉ lệ nghịch 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133975" y="1779633"/>
            <a:ext cx="1295400" cy="400110"/>
          </a:xfrm>
          <a:prstGeom prst="rect">
            <a:avLst/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defTabSz="457200">
              <a:buClrTx/>
            </a:pPr>
            <a:r>
              <a:rPr lang="nl-NL" sz="2000" b="1" dirty="0">
                <a:solidFill>
                  <a:srgbClr val="F3F3F3"/>
                </a:solidFill>
                <a:latin typeface="Arial"/>
                <a:ea typeface="Calibri" panose="020F0502020204030204" pitchFamily="34" charset="0"/>
                <a:cs typeface="Times New Roman" panose="02020603050405020304" pitchFamily="18" charset="0"/>
              </a:rPr>
              <a:t> Dạng 1: </a:t>
            </a:r>
            <a:endParaRPr lang="en-US" sz="900" kern="1200" dirty="0">
              <a:solidFill>
                <a:srgbClr val="F3F3F3"/>
              </a:solidFill>
              <a:latin typeface="Arial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037136" y="1008473"/>
            <a:ext cx="2557110" cy="6117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algn="just" defTabSz="457200">
              <a:lnSpc>
                <a:spcPct val="150000"/>
              </a:lnSpc>
              <a:spcAft>
                <a:spcPts val="400"/>
              </a:spcAft>
              <a:buClrTx/>
              <a:buFont typeface="Arial" panose="020B0604020202020204" pitchFamily="34" charset="0"/>
              <a:buChar char="•"/>
            </a:pPr>
            <a:r>
              <a:rPr lang="en-US" sz="2250" b="1" kern="1200" dirty="0" err="1">
                <a:solidFill>
                  <a:srgbClr val="43434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Các</a:t>
            </a:r>
            <a:r>
              <a:rPr lang="en-US" sz="2250" b="1" kern="1200" dirty="0">
                <a:solidFill>
                  <a:srgbClr val="43434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250" b="1" kern="1200" dirty="0" err="1">
                <a:solidFill>
                  <a:srgbClr val="43434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dạng</a:t>
            </a:r>
            <a:r>
              <a:rPr lang="en-US" sz="2250" b="1" kern="1200" dirty="0">
                <a:solidFill>
                  <a:srgbClr val="43434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250" b="1" kern="1200" dirty="0" err="1">
                <a:solidFill>
                  <a:srgbClr val="43434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toán</a:t>
            </a:r>
            <a:r>
              <a:rPr lang="en-US" sz="2250" b="1" kern="1200" dirty="0">
                <a:solidFill>
                  <a:srgbClr val="43434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en-US" sz="2250" kern="1200" dirty="0">
              <a:solidFill>
                <a:srgbClr val="434343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494278" y="2540433"/>
            <a:ext cx="573155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457200">
              <a:lnSpc>
                <a:spcPct val="150000"/>
              </a:lnSpc>
              <a:spcBef>
                <a:spcPts val="600"/>
              </a:spcBef>
              <a:spcAft>
                <a:spcPts val="800"/>
              </a:spcAft>
            </a:pPr>
            <a:r>
              <a:rPr lang="vi-VN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Giải một số bài toán đơn giản về đại lượng</a:t>
            </a: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vi-VN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 tỉ lệ thuận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133975" y="2661891"/>
            <a:ext cx="1295400" cy="400110"/>
          </a:xfrm>
          <a:prstGeom prst="rect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defTabSz="457200">
              <a:buClrTx/>
            </a:pPr>
            <a:r>
              <a:rPr lang="nl-NL" sz="2000" b="1" dirty="0">
                <a:solidFill>
                  <a:srgbClr val="F3F3F3"/>
                </a:solidFill>
                <a:latin typeface="Arial"/>
                <a:ea typeface="Calibri" panose="020F0502020204030204" pitchFamily="34" charset="0"/>
                <a:cs typeface="Times New Roman" panose="02020603050405020304" pitchFamily="18" charset="0"/>
              </a:rPr>
              <a:t> Dạng 2: </a:t>
            </a:r>
            <a:endParaRPr lang="en-US" sz="900" kern="1200" dirty="0">
              <a:solidFill>
                <a:srgbClr val="F3F3F3"/>
              </a:solidFill>
              <a:latin typeface="Arial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520062" y="3687294"/>
            <a:ext cx="576805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457200">
              <a:lnSpc>
                <a:spcPct val="150000"/>
              </a:lnSpc>
              <a:spcBef>
                <a:spcPts val="600"/>
              </a:spcBef>
              <a:spcAft>
                <a:spcPts val="800"/>
              </a:spcAft>
            </a:pPr>
            <a:r>
              <a:rPr lang="vi-VN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Giải một số bài toán đơn giản về đại lượng </a:t>
            </a: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vi-VN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tỉ lệ nghịch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133975" y="3789715"/>
            <a:ext cx="1295400" cy="400110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defTabSz="457200">
              <a:buClrTx/>
            </a:pPr>
            <a:r>
              <a:rPr lang="nl-NL" sz="2000" b="1" dirty="0">
                <a:solidFill>
                  <a:srgbClr val="F3F3F3"/>
                </a:solidFill>
                <a:latin typeface="Arial"/>
                <a:ea typeface="Calibri" panose="020F0502020204030204" pitchFamily="34" charset="0"/>
                <a:cs typeface="Times New Roman" panose="02020603050405020304" pitchFamily="18" charset="0"/>
              </a:rPr>
              <a:t> Dạng 3: </a:t>
            </a:r>
            <a:endParaRPr lang="en-US" sz="900" kern="1200" dirty="0">
              <a:solidFill>
                <a:srgbClr val="F3F3F3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09567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15" grpId="0" animBg="1"/>
      <p:bldP spid="16" grpId="0"/>
      <p:bldP spid="17" grpId="0"/>
      <p:bldP spid="18" grpId="0" animBg="1"/>
      <p:bldP spid="19" grpId="0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7679385" y="-130775"/>
            <a:ext cx="636003" cy="1187661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1007986" y="2674509"/>
            <a:ext cx="956451" cy="833933"/>
            <a:chOff x="653188" y="302343"/>
            <a:chExt cx="1302073" cy="1019407"/>
          </a:xfrm>
        </p:grpSpPr>
        <p:pic>
          <p:nvPicPr>
            <p:cNvPr id="7" name="Picture 1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691533" y="302343"/>
              <a:ext cx="1263728" cy="1019407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 rot="20918620">
              <a:off x="653188" y="607763"/>
              <a:ext cx="1274323" cy="4085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err="1"/>
                <a:t>Giải</a:t>
              </a:r>
              <a:endParaRPr lang="en-US" sz="2000" b="1" dirty="0"/>
            </a:p>
          </p:txBody>
        </p:sp>
      </p:grpSp>
      <p:sp>
        <p:nvSpPr>
          <p:cNvPr id="12" name="Google Shape;2270;p40"/>
          <p:cNvSpPr txBox="1">
            <a:spLocks/>
          </p:cNvSpPr>
          <p:nvPr/>
        </p:nvSpPr>
        <p:spPr>
          <a:xfrm>
            <a:off x="669487" y="695439"/>
            <a:ext cx="3081391" cy="443192"/>
          </a:xfrm>
          <a:prstGeom prst="rect">
            <a:avLst/>
          </a:prstGeom>
          <a:solidFill>
            <a:srgbClr val="FFFFAF"/>
          </a:solidFill>
          <a:ln w="9525" cap="flat" cmpd="sng">
            <a:solidFill>
              <a:srgbClr val="FFC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2850" tIns="182850" rIns="182850" bIns="18285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erriweather"/>
              <a:buNone/>
              <a:defRPr sz="5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erriweather Black"/>
              <a:buNone/>
              <a:defRPr sz="5600" b="0" i="0" u="none" strike="noStrike" cap="none">
                <a:solidFill>
                  <a:schemeClr val="dk1"/>
                </a:solidFill>
                <a:latin typeface="Merriweather Black"/>
                <a:ea typeface="Merriweather Black"/>
                <a:cs typeface="Merriweather Black"/>
                <a:sym typeface="Merriweather Black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erriweather Black"/>
              <a:buNone/>
              <a:defRPr sz="5600" b="0" i="0" u="none" strike="noStrike" cap="none">
                <a:solidFill>
                  <a:schemeClr val="dk1"/>
                </a:solidFill>
                <a:latin typeface="Merriweather Black"/>
                <a:ea typeface="Merriweather Black"/>
                <a:cs typeface="Merriweather Black"/>
                <a:sym typeface="Merriweather Black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erriweather Black"/>
              <a:buNone/>
              <a:defRPr sz="5600" b="0" i="0" u="none" strike="noStrike" cap="none">
                <a:solidFill>
                  <a:schemeClr val="dk1"/>
                </a:solidFill>
                <a:latin typeface="Merriweather Black"/>
                <a:ea typeface="Merriweather Black"/>
                <a:cs typeface="Merriweather Black"/>
                <a:sym typeface="Merriweather Black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erriweather Black"/>
              <a:buNone/>
              <a:defRPr sz="5600" b="0" i="0" u="none" strike="noStrike" cap="none">
                <a:solidFill>
                  <a:schemeClr val="dk1"/>
                </a:solidFill>
                <a:latin typeface="Merriweather Black"/>
                <a:ea typeface="Merriweather Black"/>
                <a:cs typeface="Merriweather Black"/>
                <a:sym typeface="Merriweather Black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erriweather Black"/>
              <a:buNone/>
              <a:defRPr sz="5600" b="0" i="0" u="none" strike="noStrike" cap="none">
                <a:solidFill>
                  <a:schemeClr val="dk1"/>
                </a:solidFill>
                <a:latin typeface="Merriweather Black"/>
                <a:ea typeface="Merriweather Black"/>
                <a:cs typeface="Merriweather Black"/>
                <a:sym typeface="Merriweather Black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erriweather Black"/>
              <a:buNone/>
              <a:defRPr sz="5600" b="0" i="0" u="none" strike="noStrike" cap="none">
                <a:solidFill>
                  <a:schemeClr val="dk1"/>
                </a:solidFill>
                <a:latin typeface="Merriweather Black"/>
                <a:ea typeface="Merriweather Black"/>
                <a:cs typeface="Merriweather Black"/>
                <a:sym typeface="Merriweather Black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erriweather Black"/>
              <a:buNone/>
              <a:defRPr sz="5600" b="0" i="0" u="none" strike="noStrike" cap="none">
                <a:solidFill>
                  <a:schemeClr val="dk1"/>
                </a:solidFill>
                <a:latin typeface="Merriweather Black"/>
                <a:ea typeface="Merriweather Black"/>
                <a:cs typeface="Merriweather Black"/>
                <a:sym typeface="Merriweather Black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erriweather Black"/>
              <a:buNone/>
              <a:defRPr sz="5600" b="0" i="0" u="none" strike="noStrike" cap="none">
                <a:solidFill>
                  <a:schemeClr val="dk1"/>
                </a:solidFill>
                <a:latin typeface="Merriweather Black"/>
                <a:ea typeface="Merriweather Black"/>
                <a:cs typeface="Merriweather Black"/>
                <a:sym typeface="Merriweather Black"/>
              </a:defRPr>
            </a:lvl9pPr>
          </a:lstStyle>
          <a:p>
            <a:pPr marL="0" marR="0" lvl="0" indent="0" algn="ctr" defTabSz="914400" rtl="0" eaLnBrk="1" fontAlgn="auto" latinLnBrk="0" hangingPunct="1">
              <a:spcBef>
                <a:spcPts val="0"/>
              </a:spcBef>
              <a:buClr>
                <a:srgbClr val="434343"/>
              </a:buClr>
              <a:buSzPts val="2800"/>
              <a:buFont typeface="Merriweather"/>
              <a:buNone/>
              <a:tabLst/>
              <a:defRPr/>
            </a:pPr>
            <a:r>
              <a:rPr kumimoji="0" lang="nl-NL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Merriweather"/>
              </a:rPr>
              <a:t>Ví dụ 1 (SGK – tr19)</a:t>
            </a:r>
            <a:endParaRPr kumimoji="0" lang="nl-NL" sz="2200" b="1" i="0" u="none" strike="noStrike" kern="0" cap="none" spc="0" normalizeH="0" baseline="0" noProof="0" dirty="0">
              <a:ln>
                <a:noFill/>
              </a:ln>
              <a:solidFill>
                <a:srgbClr val="434343"/>
              </a:solidFill>
              <a:effectLst/>
              <a:uLnTx/>
              <a:uFillTx/>
              <a:latin typeface="Arial"/>
              <a:sym typeface="Merriweather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07161" y="1211797"/>
            <a:ext cx="791504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nl-NL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Cho biết x tỉ lệ thuận với y theo hệ số tỉ lệ 2, y tỉ lệ nghịch với z theo hệ số tỉ lệ 3. Hỏi x tỉ lệ thuận hay tỉ lệ nghịch với z và hệ số tỉ lệ bằng bao nhiêu?</a:t>
            </a:r>
            <a:endParaRPr lang="en-US" sz="2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2365613" y="2740343"/>
                <a:ext cx="5621731" cy="49699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sz="2000" dirty="0">
                    <a:latin typeface="+mn-lt"/>
                    <a:ea typeface="Times New Roman" panose="02020603050405020304" pitchFamily="18" charset="0"/>
                    <a:cs typeface="Arial" panose="020B0604020202020204" pitchFamily="34" charset="0"/>
                  </a:rPr>
                  <a:t>Theo </a:t>
                </a:r>
                <a:r>
                  <a:rPr lang="en-US" sz="2000" dirty="0" err="1">
                    <a:latin typeface="+mn-lt"/>
                    <a:ea typeface="Times New Roman" panose="02020603050405020304" pitchFamily="18" charset="0"/>
                    <a:cs typeface="Arial" panose="020B0604020202020204" pitchFamily="34" charset="0"/>
                  </a:rPr>
                  <a:t>đề</a:t>
                </a:r>
                <a:r>
                  <a:rPr lang="en-US" sz="2000" dirty="0">
                    <a:latin typeface="+mn-lt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Times New Roman" panose="02020603050405020304" pitchFamily="18" charset="0"/>
                    <a:cs typeface="Arial" panose="020B0604020202020204" pitchFamily="34" charset="0"/>
                  </a:rPr>
                  <a:t>bài</a:t>
                </a:r>
                <a:r>
                  <a:rPr lang="en-US" sz="2000" dirty="0">
                    <a:latin typeface="+mn-lt"/>
                    <a:ea typeface="Times New Roman" panose="02020603050405020304" pitchFamily="18" charset="0"/>
                    <a:cs typeface="Arial" panose="020B0604020202020204" pitchFamily="34" charset="0"/>
                  </a:rPr>
                  <a:t>, ta </a:t>
                </a:r>
                <a:r>
                  <a:rPr lang="en-US" sz="2000" dirty="0" err="1">
                    <a:latin typeface="+mn-lt"/>
                    <a:ea typeface="Times New Roman" panose="02020603050405020304" pitchFamily="18" charset="0"/>
                    <a:cs typeface="Arial" panose="020B0604020202020204" pitchFamily="34" charset="0"/>
                  </a:rPr>
                  <a:t>có</a:t>
                </a:r>
                <a:r>
                  <a:rPr lang="en-US" sz="2000" dirty="0">
                    <a:latin typeface="+mn-lt"/>
                    <a:ea typeface="Times New Roman" panose="02020603050405020304" pitchFamily="18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=2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2000" b="0" i="0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2000" dirty="0">
                    <a:latin typeface="+mn-lt"/>
                    <a:ea typeface="Times New Roman" panose="02020603050405020304" pitchFamily="18" charset="0"/>
                    <a:cs typeface="Arial" panose="020B0604020202020204" pitchFamily="34" charset="0"/>
                  </a:rPr>
                  <a:t>và</a:t>
                </a:r>
                <a:endParaRPr lang="en-US" sz="2000" dirty="0">
                  <a:latin typeface="+mn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5613" y="2740343"/>
                <a:ext cx="5621731" cy="496996"/>
              </a:xfrm>
              <a:prstGeom prst="rect">
                <a:avLst/>
              </a:prstGeom>
              <a:blipFill>
                <a:blip r:embed="rId22"/>
                <a:stretch>
                  <a:fillRect l="-1085" b="-2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5752160" y="2681837"/>
                <a:ext cx="881331" cy="6685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dirty="0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𝑦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20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𝑧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2160" y="2681837"/>
                <a:ext cx="881331" cy="668516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/>
          <p:cNvSpPr/>
          <p:nvPr/>
        </p:nvSpPr>
        <p:spPr>
          <a:xfrm>
            <a:off x="2365613" y="3493825"/>
            <a:ext cx="5472914" cy="496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Từ </a:t>
            </a:r>
            <a:r>
              <a:rPr lang="en-US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đây</a:t>
            </a:r>
            <a:r>
              <a:rPr 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suy</a:t>
            </a:r>
            <a:r>
              <a:rPr 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ra</a:t>
            </a:r>
            <a:r>
              <a:rPr 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4020171" y="3215394"/>
                <a:ext cx="2348527" cy="956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dirty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sz="2000" i="1" dirty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 =2</m:t>
                      </m:r>
                      <m:r>
                        <a:rPr lang="en-US" sz="2000" i="1" dirty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𝑦</m:t>
                      </m:r>
                      <m:r>
                        <a:rPr lang="en-US" sz="2000" i="1" dirty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=2</m:t>
                      </m:r>
                      <m:r>
                        <m:rPr>
                          <m:nor/>
                        </m:rPr>
                        <a:rPr lang="en-US" sz="2000" dirty="0"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.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20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𝑧</m:t>
                          </m:r>
                        </m:den>
                      </m:f>
                      <m:r>
                        <a:rPr lang="en-US" sz="2000" i="1" dirty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6</m:t>
                          </m:r>
                        </m:num>
                        <m:den>
                          <m:r>
                            <a:rPr lang="en-US" sz="20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𝑧</m:t>
                          </m:r>
                        </m:den>
                      </m:f>
                      <m:r>
                        <a:rPr lang="en-US" sz="2000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 </m:t>
                      </m:r>
                    </m:oMath>
                  </m:oMathPara>
                </a14:m>
                <a:endParaRPr lang="en-US" sz="20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0171" y="3215394"/>
                <a:ext cx="2348527" cy="956609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16"/>
          <p:cNvSpPr/>
          <p:nvPr/>
        </p:nvSpPr>
        <p:spPr>
          <a:xfrm>
            <a:off x="2372928" y="4136946"/>
            <a:ext cx="505846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US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Vậy</a:t>
            </a:r>
            <a:r>
              <a:rPr 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x </a:t>
            </a:r>
            <a:r>
              <a:rPr lang="en-US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tỉ</a:t>
            </a:r>
            <a:r>
              <a:rPr 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lệ</a:t>
            </a:r>
            <a:r>
              <a:rPr 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nghịch</a:t>
            </a:r>
            <a:r>
              <a:rPr 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với</a:t>
            </a:r>
            <a:r>
              <a:rPr 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z </a:t>
            </a:r>
            <a:r>
              <a:rPr lang="en-US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theo</a:t>
            </a:r>
            <a:r>
              <a:rPr 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hệ</a:t>
            </a:r>
            <a:r>
              <a:rPr 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số</a:t>
            </a:r>
            <a:r>
              <a:rPr 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tỉ</a:t>
            </a:r>
            <a:r>
              <a:rPr 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lệ</a:t>
            </a:r>
            <a:r>
              <a:rPr 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6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plus/>
      </p:transition>
    </mc:Choice>
    <mc:Fallback xmlns="">
      <p:transition spd="med">
        <p:plus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1" grpId="0"/>
      <p:bldP spid="13" grpId="0"/>
      <p:bldP spid="14" grpId="0"/>
      <p:bldP spid="15" grpId="0"/>
      <p:bldP spid="18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5921" y="3518982"/>
            <a:ext cx="560068" cy="1264263"/>
          </a:xfrm>
          <a:prstGeom prst="rect">
            <a:avLst/>
          </a:prstGeom>
        </p:spPr>
      </p:pic>
      <p:sp>
        <p:nvSpPr>
          <p:cNvPr id="8" name="Google Shape;2270;p40"/>
          <p:cNvSpPr txBox="1">
            <a:spLocks/>
          </p:cNvSpPr>
          <p:nvPr/>
        </p:nvSpPr>
        <p:spPr>
          <a:xfrm>
            <a:off x="814182" y="629601"/>
            <a:ext cx="3081391" cy="443192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spcFirstLastPara="1" wrap="square" lIns="182850" tIns="182850" rIns="182850" bIns="18285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erriweather"/>
              <a:buNone/>
              <a:defRPr sz="5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erriweather Black"/>
              <a:buNone/>
              <a:defRPr sz="5600" b="0" i="0" u="none" strike="noStrike" cap="none">
                <a:solidFill>
                  <a:schemeClr val="dk1"/>
                </a:solidFill>
                <a:latin typeface="Merriweather Black"/>
                <a:ea typeface="Merriweather Black"/>
                <a:cs typeface="Merriweather Black"/>
                <a:sym typeface="Merriweather Black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erriweather Black"/>
              <a:buNone/>
              <a:defRPr sz="5600" b="0" i="0" u="none" strike="noStrike" cap="none">
                <a:solidFill>
                  <a:schemeClr val="dk1"/>
                </a:solidFill>
                <a:latin typeface="Merriweather Black"/>
                <a:ea typeface="Merriweather Black"/>
                <a:cs typeface="Merriweather Black"/>
                <a:sym typeface="Merriweather Black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erriweather Black"/>
              <a:buNone/>
              <a:defRPr sz="5600" b="0" i="0" u="none" strike="noStrike" cap="none">
                <a:solidFill>
                  <a:schemeClr val="dk1"/>
                </a:solidFill>
                <a:latin typeface="Merriweather Black"/>
                <a:ea typeface="Merriweather Black"/>
                <a:cs typeface="Merriweather Black"/>
                <a:sym typeface="Merriweather Black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erriweather Black"/>
              <a:buNone/>
              <a:defRPr sz="5600" b="0" i="0" u="none" strike="noStrike" cap="none">
                <a:solidFill>
                  <a:schemeClr val="dk1"/>
                </a:solidFill>
                <a:latin typeface="Merriweather Black"/>
                <a:ea typeface="Merriweather Black"/>
                <a:cs typeface="Merriweather Black"/>
                <a:sym typeface="Merriweather Black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erriweather Black"/>
              <a:buNone/>
              <a:defRPr sz="5600" b="0" i="0" u="none" strike="noStrike" cap="none">
                <a:solidFill>
                  <a:schemeClr val="dk1"/>
                </a:solidFill>
                <a:latin typeface="Merriweather Black"/>
                <a:ea typeface="Merriweather Black"/>
                <a:cs typeface="Merriweather Black"/>
                <a:sym typeface="Merriweather Black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erriweather Black"/>
              <a:buNone/>
              <a:defRPr sz="5600" b="0" i="0" u="none" strike="noStrike" cap="none">
                <a:solidFill>
                  <a:schemeClr val="dk1"/>
                </a:solidFill>
                <a:latin typeface="Merriweather Black"/>
                <a:ea typeface="Merriweather Black"/>
                <a:cs typeface="Merriweather Black"/>
                <a:sym typeface="Merriweather Black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erriweather Black"/>
              <a:buNone/>
              <a:defRPr sz="5600" b="0" i="0" u="none" strike="noStrike" cap="none">
                <a:solidFill>
                  <a:schemeClr val="dk1"/>
                </a:solidFill>
                <a:latin typeface="Merriweather Black"/>
                <a:ea typeface="Merriweather Black"/>
                <a:cs typeface="Merriweather Black"/>
                <a:sym typeface="Merriweather Black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erriweather Black"/>
              <a:buNone/>
              <a:defRPr sz="5600" b="0" i="0" u="none" strike="noStrike" cap="none">
                <a:solidFill>
                  <a:schemeClr val="dk1"/>
                </a:solidFill>
                <a:latin typeface="Merriweather Black"/>
                <a:ea typeface="Merriweather Black"/>
                <a:cs typeface="Merriweather Black"/>
                <a:sym typeface="Merriweather Black"/>
              </a:defRPr>
            </a:lvl9pPr>
          </a:lstStyle>
          <a:p>
            <a:pPr marL="0" marR="0" lvl="0" indent="0" algn="ctr" defTabSz="914400" rtl="0" eaLnBrk="1" fontAlgn="auto" latinLnBrk="0" hangingPunct="1">
              <a:spcBef>
                <a:spcPts val="0"/>
              </a:spcBef>
              <a:buClr>
                <a:srgbClr val="434343"/>
              </a:buClr>
              <a:buSzPts val="2800"/>
              <a:buFont typeface="Merriweather"/>
              <a:buNone/>
              <a:tabLst/>
              <a:defRPr/>
            </a:pPr>
            <a:r>
              <a:rPr kumimoji="0" lang="nl-NL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Merriweather"/>
              </a:rPr>
              <a:t>Ví dụ 2 (SGK – tr19)</a:t>
            </a:r>
            <a:endParaRPr kumimoji="0" lang="nl-NL" sz="2200" b="1" i="0" u="none" strike="noStrike" kern="0" cap="none" spc="0" normalizeH="0" baseline="0" noProof="0" dirty="0">
              <a:ln>
                <a:noFill/>
              </a:ln>
              <a:solidFill>
                <a:srgbClr val="434343"/>
              </a:solidFill>
              <a:effectLst/>
              <a:uLnTx/>
              <a:uFillTx/>
              <a:latin typeface="Arial"/>
              <a:sym typeface="Merriweather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33715" y="1176994"/>
            <a:ext cx="763341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Biết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rằng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giá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một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quyển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vở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loại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120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trang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bằng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90%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giá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một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quyển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vở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loại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200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trang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Hỏi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với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cùng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số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tiền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để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mua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16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quyển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vở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loại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200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trang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bạn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Minh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có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thể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mua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được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bao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nhiêu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quyển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vở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loại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120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trang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</a:t>
            </a:r>
            <a:endParaRPr lang="en-US" sz="2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1098" y="2769479"/>
            <a:ext cx="1811191" cy="181119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3025" y="2828000"/>
            <a:ext cx="1840230" cy="184023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split orient="vert"/>
      </p:transition>
    </mc:Choice>
    <mc:Fallback xmlns="">
      <p:transition spd="med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28062" y="369663"/>
            <a:ext cx="956451" cy="833933"/>
            <a:chOff x="653188" y="302343"/>
            <a:chExt cx="1302073" cy="1019407"/>
          </a:xfrm>
        </p:grpSpPr>
        <p:pic>
          <p:nvPicPr>
            <p:cNvPr id="5" name="Picture 1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691533" y="302343"/>
              <a:ext cx="1263728" cy="1019407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 rot="20918620">
              <a:off x="653188" y="607763"/>
              <a:ext cx="1274323" cy="4085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err="1"/>
                <a:t>Giải</a:t>
              </a:r>
              <a:endParaRPr lang="en-US" sz="2000" b="1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431129" y="981876"/>
                <a:ext cx="7259328" cy="19389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Gọi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x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là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số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quyển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vở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loại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120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trang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mà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Minh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có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thể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mua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được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.</a:t>
                </a:r>
                <a:endParaRPr lang="en-US" sz="2000" dirty="0">
                  <a:latin typeface="+mn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Với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cùng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số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tiền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để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mua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thì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số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quyển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vở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mua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được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và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giá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tiền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của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mỗi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quyển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vở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là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hai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đại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lượng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tỉ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lệ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nghịch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nên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ta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có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: </a:t>
                </a: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dirty="0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16</m:t>
                      </m:r>
                      <m:r>
                        <a:rPr lang="en-US" sz="2000" i="1" dirty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=80%.</m:t>
                      </m:r>
                      <m:r>
                        <a:rPr lang="en-US" sz="2000" i="1" dirty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sz="2000" i="1" dirty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=0,8.</m:t>
                      </m:r>
                      <m:r>
                        <a:rPr lang="en-US" sz="2000" i="1" dirty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𝑥</m:t>
                      </m:r>
                    </m:oMath>
                  </m:oMathPara>
                </a14:m>
                <a:endParaRPr lang="en-US" sz="2000" dirty="0">
                  <a:latin typeface="+mn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1129" y="981876"/>
                <a:ext cx="7259328" cy="1938992"/>
              </a:xfrm>
              <a:prstGeom prst="rect">
                <a:avLst/>
              </a:prstGeom>
              <a:blipFill>
                <a:blip r:embed="rId22"/>
                <a:stretch>
                  <a:fillRect l="-924" r="-8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>
            <a:off x="1686152" y="3631261"/>
            <a:ext cx="700430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US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Vậy</a:t>
            </a:r>
            <a:r>
              <a:rPr 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với</a:t>
            </a:r>
            <a:r>
              <a:rPr 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cùng</a:t>
            </a:r>
            <a:r>
              <a:rPr 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số</a:t>
            </a:r>
            <a:r>
              <a:rPr 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tiền</a:t>
            </a:r>
            <a:r>
              <a:rPr 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để</a:t>
            </a:r>
            <a:r>
              <a:rPr 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mua</a:t>
            </a:r>
            <a:r>
              <a:rPr 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16 </a:t>
            </a:r>
            <a:r>
              <a:rPr lang="en-US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quyển</a:t>
            </a:r>
            <a:r>
              <a:rPr 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vở</a:t>
            </a:r>
            <a:r>
              <a:rPr 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loại</a:t>
            </a:r>
            <a:r>
              <a:rPr 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200 </a:t>
            </a:r>
            <a:r>
              <a:rPr lang="en-US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trang</a:t>
            </a:r>
            <a:r>
              <a:rPr 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, Minh </a:t>
            </a:r>
            <a:r>
              <a:rPr lang="en-US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thể</a:t>
            </a:r>
            <a:r>
              <a:rPr 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mua</a:t>
            </a:r>
            <a:r>
              <a:rPr 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được</a:t>
            </a:r>
            <a:r>
              <a:rPr 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20 </a:t>
            </a:r>
            <a:r>
              <a:rPr lang="en-US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quyển</a:t>
            </a:r>
            <a:r>
              <a:rPr 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vở</a:t>
            </a:r>
            <a:r>
              <a:rPr 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loại</a:t>
            </a:r>
            <a:r>
              <a:rPr 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120 </a:t>
            </a:r>
            <a:r>
              <a:rPr lang="en-US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trang</a:t>
            </a:r>
            <a:r>
              <a:rPr 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3664350" y="2928183"/>
                <a:ext cx="2072555" cy="7030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>
                          <a:latin typeface="Cambria Math" panose="02040503050406030204" pitchFamily="18" charset="0"/>
                        </a:rPr>
                        <m:t>⇒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sz="2000" i="1">
                          <a:latin typeface="Cambria Math" panose="02040503050406030204" pitchFamily="18" charset="0"/>
                        </a:rPr>
                        <m:t> 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>
                              <a:latin typeface="Cambria Math" panose="02040503050406030204" pitchFamily="18" charset="0"/>
                            </a:rPr>
                            <m:t>16</m:t>
                          </m:r>
                        </m:num>
                        <m:den>
                          <m:r>
                            <a:rPr lang="en-US" sz="2000">
                              <a:latin typeface="Cambria Math" panose="02040503050406030204" pitchFamily="18" charset="0"/>
                            </a:rPr>
                            <m:t>0,8</m:t>
                          </m:r>
                        </m:den>
                      </m:f>
                      <m:r>
                        <a:rPr lang="en-US" sz="2000">
                          <a:latin typeface="Cambria Math" panose="02040503050406030204" pitchFamily="18" charset="0"/>
                        </a:rPr>
                        <m:t>=20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4350" y="2928183"/>
                <a:ext cx="2072555" cy="703078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8751">
            <a:off x="435189" y="96349"/>
            <a:ext cx="582326" cy="64416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858025" y="829549"/>
                <a:ext cx="7772449" cy="142904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just" defTabSz="914400" rtl="0" eaLnBrk="1" fontAlgn="auto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r>
                  <a:rPr kumimoji="0" lang="nl-NL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Times New Roman" panose="02020603050405020304" pitchFamily="18" charset="0"/>
                    <a:cs typeface="Arial" panose="020B0604020202020204" pitchFamily="34" charset="0"/>
                    <a:sym typeface="Arial"/>
                  </a:rPr>
                  <a:t>Theo tính chất của dãy tỉ số bằng nhau, ta có:</a:t>
                </a:r>
                <a:endParaRPr kumimoji="0" 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Calibri" panose="020F0502020204030204" pitchFamily="34" charset="0"/>
                  <a:cs typeface="Times New Roman" panose="02020603050405020304" pitchFamily="18" charset="0"/>
                  <a:sym typeface="Arial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sz="2000" b="0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  <a:sym typeface="Arial"/>
                            </a:rPr>
                          </m:ctrlPr>
                        </m:fPr>
                        <m:num>
                          <m:r>
                            <a:rPr kumimoji="0" lang="en-US" sz="2000" b="0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  <a:sym typeface="Arial"/>
                            </a:rPr>
                            <m:t>𝑥</m:t>
                          </m:r>
                        </m:num>
                        <m:den>
                          <m:r>
                            <a:rPr kumimoji="0" lang="en-US" sz="2000" b="0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  <a:sym typeface="Arial"/>
                            </a:rPr>
                            <m:t>3</m:t>
                          </m:r>
                        </m:den>
                      </m:f>
                      <m:r>
                        <a:rPr kumimoji="0" lang="en-US" sz="2000" b="0" i="1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  <a:sym typeface="Arial"/>
                        </a:rPr>
                        <m:t>=</m:t>
                      </m:r>
                      <m:f>
                        <m:fPr>
                          <m:ctrlPr>
                            <a:rPr kumimoji="0" lang="en-US" sz="2000" b="0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  <a:sym typeface="Arial"/>
                            </a:rPr>
                          </m:ctrlPr>
                        </m:fPr>
                        <m:num>
                          <m:r>
                            <a:rPr kumimoji="0" lang="en-US" sz="2000" b="0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  <a:sym typeface="Arial"/>
                            </a:rPr>
                            <m:t>𝑦</m:t>
                          </m:r>
                        </m:num>
                        <m:den>
                          <m:r>
                            <a:rPr kumimoji="0" lang="en-US" sz="2000" b="0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  <a:sym typeface="Arial"/>
                            </a:rPr>
                            <m:t>4</m:t>
                          </m:r>
                        </m:den>
                      </m:f>
                      <m:r>
                        <a:rPr kumimoji="0" lang="en-US" sz="2000" b="0" i="1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  <a:sym typeface="Arial"/>
                        </a:rPr>
                        <m:t>=</m:t>
                      </m:r>
                      <m:f>
                        <m:fPr>
                          <m:ctrlPr>
                            <a:rPr kumimoji="0" lang="en-US" sz="2000" b="0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  <a:sym typeface="Arial"/>
                            </a:rPr>
                          </m:ctrlPr>
                        </m:fPr>
                        <m:num>
                          <m:r>
                            <a:rPr kumimoji="0" lang="en-US" sz="2000" b="0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  <a:sym typeface="Arial"/>
                            </a:rPr>
                            <m:t>𝑧</m:t>
                          </m:r>
                        </m:num>
                        <m:den>
                          <m:r>
                            <a:rPr kumimoji="0" lang="en-US" sz="2000" b="0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  <a:sym typeface="Arial"/>
                            </a:rPr>
                            <m:t>5</m:t>
                          </m:r>
                        </m:den>
                      </m:f>
                      <m:r>
                        <a:rPr kumimoji="0" lang="en-US" sz="2000" b="0" i="1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  <a:sym typeface="Arial"/>
                        </a:rPr>
                        <m:t>=</m:t>
                      </m:r>
                      <m:f>
                        <m:fPr>
                          <m:ctrlPr>
                            <a:rPr kumimoji="0" lang="en-US" sz="2000" b="0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  <a:sym typeface="Arial"/>
                            </a:rPr>
                          </m:ctrlPr>
                        </m:fPr>
                        <m:num>
                          <m:r>
                            <a:rPr kumimoji="0" lang="en-US" sz="2000" b="0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  <a:sym typeface="Arial"/>
                            </a:rPr>
                            <m:t>𝑥</m:t>
                          </m:r>
                          <m:r>
                            <a:rPr kumimoji="0" lang="en-US" sz="2000" b="0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  <a:sym typeface="Arial"/>
                            </a:rPr>
                            <m:t>+</m:t>
                          </m:r>
                          <m:r>
                            <a:rPr kumimoji="0" lang="en-US" sz="2000" b="0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  <a:sym typeface="Arial"/>
                            </a:rPr>
                            <m:t>𝑦</m:t>
                          </m:r>
                          <m:r>
                            <a:rPr kumimoji="0" lang="en-US" sz="2000" b="0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  <a:sym typeface="Arial"/>
                            </a:rPr>
                            <m:t>+</m:t>
                          </m:r>
                          <m:r>
                            <a:rPr kumimoji="0" lang="en-US" sz="2000" b="0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  <a:sym typeface="Arial"/>
                            </a:rPr>
                            <m:t>𝑧</m:t>
                          </m:r>
                        </m:num>
                        <m:den>
                          <m:r>
                            <a:rPr kumimoji="0" lang="en-US" sz="2000" b="0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  <a:sym typeface="Arial"/>
                            </a:rPr>
                            <m:t>3+4+5</m:t>
                          </m:r>
                        </m:den>
                      </m:f>
                      <m:r>
                        <a:rPr kumimoji="0" lang="en-US" sz="2000" b="0" i="1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  <a:sym typeface="Arial"/>
                        </a:rPr>
                        <m:t>=</m:t>
                      </m:r>
                      <m:f>
                        <m:fPr>
                          <m:ctrlPr>
                            <a:rPr kumimoji="0" lang="en-US" sz="2000" b="0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  <a:sym typeface="Arial"/>
                            </a:rPr>
                          </m:ctrlPr>
                        </m:fPr>
                        <m:num>
                          <m:r>
                            <a:rPr kumimoji="0" lang="en-US" sz="2000" b="0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  <a:sym typeface="Arial"/>
                            </a:rPr>
                            <m:t>48</m:t>
                          </m:r>
                        </m:num>
                        <m:den>
                          <m:r>
                            <a:rPr kumimoji="0" lang="en-US" sz="2000" b="0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  <a:sym typeface="Arial"/>
                            </a:rPr>
                            <m:t>12</m:t>
                          </m:r>
                        </m:den>
                      </m:f>
                      <m:r>
                        <a:rPr kumimoji="0" lang="en-US" sz="2000" b="0" i="1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  <a:sym typeface="Arial"/>
                        </a:rPr>
                        <m:t>=4</m:t>
                      </m:r>
                    </m:oMath>
                  </m:oMathPara>
                </a14:m>
                <a:endParaRPr kumimoji="0" 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Calibri" panose="020F0502020204030204" pitchFamily="34" charset="0"/>
                  <a:cs typeface="Times New Roman" panose="02020603050405020304" pitchFamily="18" charset="0"/>
                  <a:sym typeface="Arial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8025" y="829549"/>
                <a:ext cx="7772449" cy="1429046"/>
              </a:xfrm>
              <a:prstGeom prst="rect">
                <a:avLst/>
              </a:prstGeom>
              <a:blipFill>
                <a:blip r:embed="rId5"/>
                <a:stretch>
                  <a:fillRect l="-8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858024" y="2258595"/>
                <a:ext cx="7649553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>
                  <a:lnSpc>
                    <a:spcPct val="150000"/>
                  </a:lnSpc>
                  <a:defRPr/>
                </a:pPr>
                <a:r>
                  <a:rPr lang="en-US" sz="2000" dirty="0">
                    <a:ea typeface="Times New Roman" panose="02020603050405020304" pitchFamily="18" charset="0"/>
                    <a:cs typeface="Arial" panose="020B0604020202020204" pitchFamily="34" charset="0"/>
                  </a:rPr>
                  <a:t>Suy </a:t>
                </a:r>
                <a:r>
                  <a:rPr lang="en-US" sz="2000" dirty="0" err="1">
                    <a:ea typeface="Times New Roman" panose="02020603050405020304" pitchFamily="18" charset="0"/>
                    <a:cs typeface="Arial" panose="020B0604020202020204" pitchFamily="34" charset="0"/>
                  </a:rPr>
                  <a:t>ra</a:t>
                </a:r>
                <a:r>
                  <a:rPr lang="en-US" sz="2000" dirty="0"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000" i="1" dirty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=4.3=12; </m:t>
                    </m:r>
                    <m:r>
                      <a:rPr lang="en-US" sz="2000" i="1" dirty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sz="2000" i="1" dirty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=4.4=16; </m:t>
                    </m:r>
                    <m:r>
                      <a:rPr lang="en-US" sz="2000" i="1" dirty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𝑧</m:t>
                    </m:r>
                    <m:r>
                      <a:rPr lang="en-US" sz="2000" i="1" dirty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=4.5=20</m:t>
                    </m:r>
                  </m:oMath>
                </a14:m>
                <a:endParaRPr lang="en-US" sz="20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8024" y="2258595"/>
                <a:ext cx="7649553" cy="553998"/>
              </a:xfrm>
              <a:prstGeom prst="rect">
                <a:avLst/>
              </a:prstGeom>
              <a:blipFill>
                <a:blip r:embed="rId6"/>
                <a:stretch>
                  <a:fillRect l="-876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858022" y="2812593"/>
            <a:ext cx="727647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defRPr/>
            </a:pPr>
            <a:r>
              <a:rPr lang="en-US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Vậy</a:t>
            </a:r>
            <a:r>
              <a:rPr 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độ</a:t>
            </a:r>
            <a:r>
              <a:rPr 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dài</a:t>
            </a:r>
            <a:r>
              <a:rPr 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ba</a:t>
            </a:r>
            <a:r>
              <a:rPr 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cạnh</a:t>
            </a:r>
            <a:r>
              <a:rPr 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tam </a:t>
            </a:r>
            <a:r>
              <a:rPr lang="en-US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giác</a:t>
            </a:r>
            <a:r>
              <a:rPr 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đó</a:t>
            </a:r>
            <a:r>
              <a:rPr 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12cm, 16 cm </a:t>
            </a:r>
            <a:r>
              <a:rPr lang="en-US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20 cm.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3662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ounded Rectangle 32"/>
          <p:cNvSpPr/>
          <p:nvPr/>
        </p:nvSpPr>
        <p:spPr>
          <a:xfrm>
            <a:off x="949725" y="1206957"/>
            <a:ext cx="2170122" cy="549653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solidFill>
                  <a:schemeClr val="bg1"/>
                </a:solidFill>
              </a:rPr>
              <a:t>Bài</a:t>
            </a:r>
            <a:r>
              <a:rPr lang="en-US" sz="2000" b="1" dirty="0">
                <a:solidFill>
                  <a:schemeClr val="bg1"/>
                </a:solidFill>
              </a:rPr>
              <a:t> 6.28 (Tr20) </a:t>
            </a:r>
          </a:p>
        </p:txBody>
      </p:sp>
      <p:sp>
        <p:nvSpPr>
          <p:cNvPr id="3" name="Rectangle 2"/>
          <p:cNvSpPr/>
          <p:nvPr/>
        </p:nvSpPr>
        <p:spPr>
          <a:xfrm>
            <a:off x="1100938" y="1871021"/>
            <a:ext cx="7209130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Cho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đại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lượng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x, y, z.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Tìm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mối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quan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hệ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giữa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hai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đại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lượng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x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z,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biết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rằng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en-US" sz="2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a) x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tỉ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lệ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thuận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y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z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tỉ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lệ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thuận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  <a:endParaRPr lang="en-US" sz="2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b) x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tỉ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lệ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thuận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y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z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tỉ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lệ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nghịch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  <a:endParaRPr lang="en-US" sz="2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c) x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tỉ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lệ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nghịch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y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z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tỉ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lệ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nghịch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2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Google Shape;2846;p57"/>
          <p:cNvSpPr txBox="1">
            <a:spLocks noGrp="1"/>
          </p:cNvSpPr>
          <p:nvPr>
            <p:ph type="title"/>
          </p:nvPr>
        </p:nvSpPr>
        <p:spPr>
          <a:xfrm>
            <a:off x="3119847" y="409652"/>
            <a:ext cx="2951768" cy="797305"/>
          </a:xfrm>
          <a:prstGeom prst="rect">
            <a:avLst/>
          </a:prstGeom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r>
              <a:rPr lang="en" sz="3000" b="1" dirty="0">
                <a:latin typeface="+mj-lt"/>
              </a:rPr>
              <a:t>LUYỆN TẬP</a:t>
            </a:r>
            <a:endParaRPr sz="3000" b="1" dirty="0">
              <a:latin typeface="+mj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65254" y="1276461"/>
            <a:ext cx="31325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HOẠT ĐỘNG NHÓM ĐÔI</a:t>
            </a: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split dir="in"/>
      </p:transition>
    </mc:Choice>
    <mc:Fallback xmlns="">
      <p:transition spd="med">
        <p:split dir="in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4246171" y="-19407"/>
            <a:ext cx="959017" cy="725864"/>
            <a:chOff x="617804" y="302343"/>
            <a:chExt cx="1337457" cy="1019407"/>
          </a:xfrm>
        </p:grpSpPr>
        <p:pic>
          <p:nvPicPr>
            <p:cNvPr id="21" name="Picture 1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691533" y="302343"/>
              <a:ext cx="1263728" cy="1019407"/>
            </a:xfrm>
            <a:prstGeom prst="rect">
              <a:avLst/>
            </a:prstGeom>
          </p:spPr>
        </p:pic>
        <p:sp>
          <p:nvSpPr>
            <p:cNvPr id="22" name="TextBox 21"/>
            <p:cNvSpPr txBox="1"/>
            <p:nvPr/>
          </p:nvSpPr>
          <p:spPr>
            <a:xfrm rot="20918620">
              <a:off x="617804" y="517147"/>
              <a:ext cx="1274323" cy="4085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err="1"/>
                <a:t>Giải</a:t>
              </a:r>
              <a:endParaRPr lang="en-US" sz="2000" b="1" dirty="0"/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40790">
            <a:off x="87785" y="960791"/>
            <a:ext cx="1085500" cy="142968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936128">
            <a:off x="956094" y="-71277"/>
            <a:ext cx="659676" cy="123186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984864" y="675710"/>
                <a:ext cx="7171585" cy="14203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a) x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và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y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tỉ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lệ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thuận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⇒</m:t>
                    </m:r>
                    <m:r>
                      <a:rPr lang="en-US" sz="2000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x = ay</a:t>
                </a:r>
                <a:endParaRPr lang="en-US" sz="2000" dirty="0">
                  <a:latin typeface="+mn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   y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và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z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tỉ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lệ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thuận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⇒</m:t>
                    </m:r>
                  </m:oMath>
                </a14:m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y =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bz</a:t>
                </a:r>
                <a14:m>
                  <m:oMath xmlns:m="http://schemas.openxmlformats.org/officeDocument/2006/math">
                    <m:r>
                      <a:rPr lang="en-US" sz="2000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  </m:t>
                    </m:r>
                  </m:oMath>
                </a14:m>
                <a:endParaRPr lang="en-US" sz="2000" b="0" i="1" dirty="0">
                  <a:latin typeface="Cambria Math" panose="02040503050406030204" pitchFamily="18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⇒ </m:t>
                    </m:r>
                  </m:oMath>
                </a14:m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x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và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z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tỉ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lệ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thuận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với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nhau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theo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hệ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số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tỉ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lệ</a:t>
                </a:r>
                <a:r>
                  <a:rPr lang="en-US" sz="2000" dirty="0">
                    <a:latin typeface="+mn-lt"/>
                    <a:ea typeface="Calibri" panose="020F0502020204030204" pitchFamily="34" charset="0"/>
                    <a:cs typeface="Arial" panose="020B0604020202020204" pitchFamily="34" charset="0"/>
                  </a:rPr>
                  <a:t> ab</a:t>
                </a:r>
                <a:endParaRPr lang="en-US" sz="2000" dirty="0">
                  <a:latin typeface="+mn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4864" y="675710"/>
                <a:ext cx="7171585" cy="1420325"/>
              </a:xfrm>
              <a:prstGeom prst="rect">
                <a:avLst/>
              </a:prstGeom>
              <a:blipFill>
                <a:blip r:embed="rId25"/>
                <a:stretch>
                  <a:fillRect l="-935" b="-68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990471" y="2175230"/>
                <a:ext cx="6615412" cy="16781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>
                  <a:lnSpc>
                    <a:spcPct val="150000"/>
                  </a:lnSpc>
                </a:pPr>
                <a:r>
                  <a:rPr lang="en-US" sz="2000" dirty="0">
                    <a:ea typeface="Calibri" panose="020F0502020204030204" pitchFamily="34" charset="0"/>
                    <a:cs typeface="Arial" panose="020B0604020202020204" pitchFamily="34" charset="0"/>
                  </a:rPr>
                  <a:t>b) x </a:t>
                </a:r>
                <a:r>
                  <a:rPr lang="en-US" sz="2000" dirty="0" err="1">
                    <a:ea typeface="Calibri" panose="020F0502020204030204" pitchFamily="34" charset="0"/>
                    <a:cs typeface="Arial" panose="020B0604020202020204" pitchFamily="34" charset="0"/>
                  </a:rPr>
                  <a:t>và</a:t>
                </a:r>
                <a:r>
                  <a:rPr lang="en-US" sz="2000" dirty="0">
                    <a:ea typeface="Calibri" panose="020F0502020204030204" pitchFamily="34" charset="0"/>
                    <a:cs typeface="Arial" panose="020B0604020202020204" pitchFamily="34" charset="0"/>
                  </a:rPr>
                  <a:t> y </a:t>
                </a:r>
                <a:r>
                  <a:rPr lang="en-US" sz="2000" dirty="0" err="1">
                    <a:ea typeface="Calibri" panose="020F0502020204030204" pitchFamily="34" charset="0"/>
                    <a:cs typeface="Arial" panose="020B0604020202020204" pitchFamily="34" charset="0"/>
                  </a:rPr>
                  <a:t>tỉ</a:t>
                </a:r>
                <a:r>
                  <a:rPr lang="en-US" sz="2000" dirty="0"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ea typeface="Calibri" panose="020F0502020204030204" pitchFamily="34" charset="0"/>
                    <a:cs typeface="Arial" panose="020B0604020202020204" pitchFamily="34" charset="0"/>
                  </a:rPr>
                  <a:t>lệ</a:t>
                </a:r>
                <a:r>
                  <a:rPr lang="en-US" sz="2000" dirty="0"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ea typeface="Calibri" panose="020F0502020204030204" pitchFamily="34" charset="0"/>
                    <a:cs typeface="Arial" panose="020B0604020202020204" pitchFamily="34" charset="0"/>
                  </a:rPr>
                  <a:t>thuận</a:t>
                </a:r>
                <a:r>
                  <a:rPr lang="en-US" sz="2000" dirty="0"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⇒</m:t>
                    </m:r>
                  </m:oMath>
                </a14:m>
                <a:r>
                  <a:rPr lang="en-US" sz="2000" dirty="0">
                    <a:ea typeface="Calibri" panose="020F050202020403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i="1" dirty="0" err="1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𝑘𝑦</m:t>
                    </m:r>
                  </m:oMath>
                </a14:m>
                <a:endParaRPr lang="en-US" sz="20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lvl="0" algn="just">
                  <a:lnSpc>
                    <a:spcPct val="150000"/>
                  </a:lnSpc>
                </a:pPr>
                <a:r>
                  <a:rPr lang="en-US" sz="2000" dirty="0">
                    <a:ea typeface="Calibri" panose="020F0502020204030204" pitchFamily="34" charset="0"/>
                    <a:cs typeface="Arial" panose="020B0604020202020204" pitchFamily="34" charset="0"/>
                  </a:rPr>
                  <a:t>    y </a:t>
                </a:r>
                <a:r>
                  <a:rPr lang="en-US" sz="2000" dirty="0" err="1">
                    <a:ea typeface="Calibri" panose="020F0502020204030204" pitchFamily="34" charset="0"/>
                    <a:cs typeface="Arial" panose="020B0604020202020204" pitchFamily="34" charset="0"/>
                  </a:rPr>
                  <a:t>và</a:t>
                </a:r>
                <a:r>
                  <a:rPr lang="en-US" sz="2000" dirty="0">
                    <a:ea typeface="Calibri" panose="020F0502020204030204" pitchFamily="34" charset="0"/>
                    <a:cs typeface="Arial" panose="020B0604020202020204" pitchFamily="34" charset="0"/>
                  </a:rPr>
                  <a:t> z </a:t>
                </a:r>
                <a:r>
                  <a:rPr lang="en-US" sz="2000" dirty="0" err="1">
                    <a:ea typeface="Calibri" panose="020F0502020204030204" pitchFamily="34" charset="0"/>
                    <a:cs typeface="Arial" panose="020B0604020202020204" pitchFamily="34" charset="0"/>
                  </a:rPr>
                  <a:t>tỉ</a:t>
                </a:r>
                <a:r>
                  <a:rPr lang="en-US" sz="2000" dirty="0"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ea typeface="Calibri" panose="020F0502020204030204" pitchFamily="34" charset="0"/>
                    <a:cs typeface="Arial" panose="020B0604020202020204" pitchFamily="34" charset="0"/>
                  </a:rPr>
                  <a:t>lệ</a:t>
                </a:r>
                <a:r>
                  <a:rPr lang="en-US" sz="2000" dirty="0"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ea typeface="Calibri" panose="020F0502020204030204" pitchFamily="34" charset="0"/>
                    <a:cs typeface="Arial" panose="020B0604020202020204" pitchFamily="34" charset="0"/>
                  </a:rPr>
                  <a:t>nghịch</a:t>
                </a:r>
                <a:r>
                  <a:rPr lang="en-US" sz="2000" dirty="0"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⇒</m:t>
                    </m:r>
                  </m:oMath>
                </a14:m>
                <a:r>
                  <a:rPr lang="en-US" sz="2000" dirty="0"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en-US" sz="2000" dirty="0"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𝑙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𝑧</m:t>
                        </m:r>
                      </m:den>
                    </m:f>
                  </m:oMath>
                </a14:m>
                <a:endParaRPr lang="en-US" sz="20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lvl="0"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⇒</m:t>
                    </m:r>
                  </m:oMath>
                </a14:m>
                <a:r>
                  <a:rPr lang="en-US" sz="2000" dirty="0">
                    <a:ea typeface="Calibri" panose="020F0502020204030204" pitchFamily="34" charset="0"/>
                    <a:cs typeface="Arial" panose="020B0604020202020204" pitchFamily="34" charset="0"/>
                  </a:rPr>
                  <a:t> x </a:t>
                </a:r>
                <a:r>
                  <a:rPr lang="en-US" sz="2000" dirty="0" err="1">
                    <a:ea typeface="Calibri" panose="020F0502020204030204" pitchFamily="34" charset="0"/>
                    <a:cs typeface="Arial" panose="020B0604020202020204" pitchFamily="34" charset="0"/>
                  </a:rPr>
                  <a:t>và</a:t>
                </a:r>
                <a:r>
                  <a:rPr lang="en-US" sz="2000" dirty="0">
                    <a:ea typeface="Calibri" panose="020F0502020204030204" pitchFamily="34" charset="0"/>
                    <a:cs typeface="Arial" panose="020B0604020202020204" pitchFamily="34" charset="0"/>
                  </a:rPr>
                  <a:t> z </a:t>
                </a:r>
                <a:r>
                  <a:rPr lang="en-US" sz="2000" dirty="0" err="1">
                    <a:ea typeface="Calibri" panose="020F0502020204030204" pitchFamily="34" charset="0"/>
                    <a:cs typeface="Arial" panose="020B0604020202020204" pitchFamily="34" charset="0"/>
                  </a:rPr>
                  <a:t>tỉ</a:t>
                </a:r>
                <a:r>
                  <a:rPr lang="en-US" sz="2000" dirty="0"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ea typeface="Calibri" panose="020F0502020204030204" pitchFamily="34" charset="0"/>
                    <a:cs typeface="Arial" panose="020B0604020202020204" pitchFamily="34" charset="0"/>
                  </a:rPr>
                  <a:t>lệ</a:t>
                </a:r>
                <a:r>
                  <a:rPr lang="en-US" sz="2000" dirty="0"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ea typeface="Calibri" panose="020F0502020204030204" pitchFamily="34" charset="0"/>
                    <a:cs typeface="Arial" panose="020B0604020202020204" pitchFamily="34" charset="0"/>
                  </a:rPr>
                  <a:t>nghịch</a:t>
                </a:r>
                <a:r>
                  <a:rPr lang="en-US" sz="2000" dirty="0"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ea typeface="Calibri" panose="020F0502020204030204" pitchFamily="34" charset="0"/>
                    <a:cs typeface="Arial" panose="020B0604020202020204" pitchFamily="34" charset="0"/>
                  </a:rPr>
                  <a:t>với</a:t>
                </a:r>
                <a:r>
                  <a:rPr lang="en-US" sz="2000" dirty="0"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ea typeface="Calibri" panose="020F0502020204030204" pitchFamily="34" charset="0"/>
                    <a:cs typeface="Arial" panose="020B0604020202020204" pitchFamily="34" charset="0"/>
                  </a:rPr>
                  <a:t>nhau</a:t>
                </a:r>
                <a:r>
                  <a:rPr lang="en-US" sz="2000" dirty="0"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ea typeface="Calibri" panose="020F0502020204030204" pitchFamily="34" charset="0"/>
                    <a:cs typeface="Arial" panose="020B0604020202020204" pitchFamily="34" charset="0"/>
                  </a:rPr>
                  <a:t>theo</a:t>
                </a:r>
                <a:r>
                  <a:rPr lang="en-US" sz="2000" dirty="0"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ea typeface="Calibri" panose="020F0502020204030204" pitchFamily="34" charset="0"/>
                    <a:cs typeface="Arial" panose="020B0604020202020204" pitchFamily="34" charset="0"/>
                  </a:rPr>
                  <a:t>hệ</a:t>
                </a:r>
                <a:r>
                  <a:rPr lang="en-US" sz="2000" dirty="0"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ea typeface="Calibri" panose="020F0502020204030204" pitchFamily="34" charset="0"/>
                    <a:cs typeface="Arial" panose="020B0604020202020204" pitchFamily="34" charset="0"/>
                  </a:rPr>
                  <a:t>số</a:t>
                </a:r>
                <a:r>
                  <a:rPr lang="en-US" sz="2000" dirty="0"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ea typeface="Calibri" panose="020F0502020204030204" pitchFamily="34" charset="0"/>
                    <a:cs typeface="Arial" panose="020B0604020202020204" pitchFamily="34" charset="0"/>
                  </a:rPr>
                  <a:t>tỉ</a:t>
                </a:r>
                <a:r>
                  <a:rPr lang="en-US" sz="2000" dirty="0"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ea typeface="Calibri" panose="020F0502020204030204" pitchFamily="34" charset="0"/>
                    <a:cs typeface="Arial" panose="020B0604020202020204" pitchFamily="34" charset="0"/>
                  </a:rPr>
                  <a:t>lệ</a:t>
                </a:r>
                <a:r>
                  <a:rPr lang="en-US" sz="2000" dirty="0"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𝑘𝑙</m:t>
                    </m:r>
                  </m:oMath>
                </a14:m>
                <a:endParaRPr lang="en-US" sz="20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471" y="2175230"/>
                <a:ext cx="6615412" cy="1678152"/>
              </a:xfrm>
              <a:prstGeom prst="rect">
                <a:avLst/>
              </a:prstGeom>
              <a:blipFill>
                <a:blip r:embed="rId26"/>
                <a:stretch>
                  <a:fillRect l="-921" b="-2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4249108" y="1124575"/>
                <a:ext cx="1380506" cy="5539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⇒</m:t>
                    </m:r>
                  </m:oMath>
                </a14:m>
                <a:r>
                  <a:rPr lang="en-US" sz="2000" dirty="0">
                    <a:ea typeface="Calibri" panose="020F0502020204030204" pitchFamily="34" charset="0"/>
                    <a:cs typeface="Arial" panose="020B0604020202020204" pitchFamily="34" charset="0"/>
                  </a:rPr>
                  <a:t> x = </a:t>
                </a:r>
                <a:r>
                  <a:rPr lang="en-US" sz="2000" dirty="0" err="1">
                    <a:ea typeface="Calibri" panose="020F0502020204030204" pitchFamily="34" charset="0"/>
                    <a:cs typeface="Arial" panose="020B0604020202020204" pitchFamily="34" charset="0"/>
                  </a:rPr>
                  <a:t>ab.z</a:t>
                </a:r>
                <a:endParaRPr lang="en-US" sz="20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9108" y="1124575"/>
                <a:ext cx="1380506" cy="553998"/>
              </a:xfrm>
              <a:prstGeom prst="rect">
                <a:avLst/>
              </a:prstGeom>
              <a:blipFill>
                <a:blip r:embed="rId27"/>
                <a:stretch>
                  <a:fillRect r="-3982" b="-87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ight Brace 2"/>
          <p:cNvSpPr/>
          <p:nvPr/>
        </p:nvSpPr>
        <p:spPr>
          <a:xfrm>
            <a:off x="4570656" y="2370127"/>
            <a:ext cx="155024" cy="875737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4806237" y="2490423"/>
                <a:ext cx="1142108" cy="5339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⇒</m:t>
                    </m:r>
                  </m:oMath>
                </a14:m>
                <a:r>
                  <a:rPr lang="en-US" sz="2000" dirty="0"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en-US" sz="2000" dirty="0"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𝑘𝑙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𝑧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6237" y="2490423"/>
                <a:ext cx="1142108" cy="533992"/>
              </a:xfrm>
              <a:prstGeom prst="rect">
                <a:avLst/>
              </a:prstGeom>
              <a:blipFill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995672" y="3871055"/>
            <a:ext cx="650687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US" sz="2000" dirty="0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c) x </a:t>
            </a:r>
            <a:r>
              <a:rPr lang="en-US" sz="2000" dirty="0" err="1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000" dirty="0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y </a:t>
            </a:r>
            <a:r>
              <a:rPr lang="en-US" sz="2000" dirty="0" err="1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tỉ</a:t>
            </a:r>
            <a:r>
              <a:rPr lang="en-US" sz="2000" dirty="0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lệ</a:t>
            </a:r>
            <a:r>
              <a:rPr lang="en-US" sz="2000" dirty="0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nghịch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en-US" sz="2000" dirty="0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   y </a:t>
            </a:r>
            <a:r>
              <a:rPr lang="en-US" sz="2000" dirty="0" err="1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000" dirty="0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z </a:t>
            </a:r>
            <a:r>
              <a:rPr lang="en-US" sz="2000" dirty="0" err="1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tỉ</a:t>
            </a:r>
            <a:r>
              <a:rPr lang="en-US" sz="2000" dirty="0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lệ</a:t>
            </a:r>
            <a:r>
              <a:rPr lang="en-US" sz="2000" dirty="0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nghịch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3437717" y="4394433"/>
                <a:ext cx="353494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1">
                        <a:solidFill>
                          <a:srgbClr val="333333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⇒</m:t>
                    </m:r>
                  </m:oMath>
                </a14:m>
                <a:r>
                  <a:rPr lang="en-US" sz="2000" dirty="0">
                    <a:solidFill>
                      <a:srgbClr val="333333"/>
                    </a:solidFill>
                    <a:ea typeface="Times New Roman" panose="02020603050405020304" pitchFamily="18" charset="0"/>
                    <a:cs typeface="Arial" panose="020B0604020202020204" pitchFamily="34" charset="0"/>
                  </a:rPr>
                  <a:t> x </a:t>
                </a:r>
                <a:r>
                  <a:rPr lang="en-US" sz="2000" dirty="0" err="1">
                    <a:solidFill>
                      <a:srgbClr val="333333"/>
                    </a:solidFill>
                    <a:ea typeface="Times New Roman" panose="02020603050405020304" pitchFamily="18" charset="0"/>
                    <a:cs typeface="Arial" panose="020B0604020202020204" pitchFamily="34" charset="0"/>
                  </a:rPr>
                  <a:t>và</a:t>
                </a:r>
                <a:r>
                  <a:rPr lang="en-US" sz="2000" dirty="0">
                    <a:solidFill>
                      <a:srgbClr val="333333"/>
                    </a:solidFill>
                    <a:ea typeface="Times New Roman" panose="02020603050405020304" pitchFamily="18" charset="0"/>
                    <a:cs typeface="Arial" panose="020B0604020202020204" pitchFamily="34" charset="0"/>
                  </a:rPr>
                  <a:t> z </a:t>
                </a:r>
                <a:r>
                  <a:rPr lang="en-US" sz="2000" dirty="0" err="1">
                    <a:solidFill>
                      <a:srgbClr val="333333"/>
                    </a:solidFill>
                    <a:ea typeface="Times New Roman" panose="02020603050405020304" pitchFamily="18" charset="0"/>
                    <a:cs typeface="Arial" panose="020B0604020202020204" pitchFamily="34" charset="0"/>
                  </a:rPr>
                  <a:t>tỉ</a:t>
                </a:r>
                <a:r>
                  <a:rPr lang="en-US" sz="2000" dirty="0">
                    <a:solidFill>
                      <a:srgbClr val="333333"/>
                    </a:solidFill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solidFill>
                      <a:srgbClr val="333333"/>
                    </a:solidFill>
                    <a:ea typeface="Times New Roman" panose="02020603050405020304" pitchFamily="18" charset="0"/>
                    <a:cs typeface="Arial" panose="020B0604020202020204" pitchFamily="34" charset="0"/>
                  </a:rPr>
                  <a:t>lệ</a:t>
                </a:r>
                <a:r>
                  <a:rPr lang="en-US" sz="2000" dirty="0">
                    <a:solidFill>
                      <a:srgbClr val="333333"/>
                    </a:solidFill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solidFill>
                      <a:srgbClr val="333333"/>
                    </a:solidFill>
                    <a:ea typeface="Times New Roman" panose="02020603050405020304" pitchFamily="18" charset="0"/>
                    <a:cs typeface="Arial" panose="020B0604020202020204" pitchFamily="34" charset="0"/>
                  </a:rPr>
                  <a:t>thuận</a:t>
                </a:r>
                <a:r>
                  <a:rPr lang="en-US" sz="2000" dirty="0">
                    <a:solidFill>
                      <a:srgbClr val="333333"/>
                    </a:solidFill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solidFill>
                      <a:srgbClr val="333333"/>
                    </a:solidFill>
                    <a:ea typeface="Times New Roman" panose="02020603050405020304" pitchFamily="18" charset="0"/>
                    <a:cs typeface="Arial" panose="020B0604020202020204" pitchFamily="34" charset="0"/>
                  </a:rPr>
                  <a:t>với</a:t>
                </a:r>
                <a:r>
                  <a:rPr lang="en-US" sz="2000" dirty="0">
                    <a:solidFill>
                      <a:srgbClr val="333333"/>
                    </a:solidFill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solidFill>
                      <a:srgbClr val="333333"/>
                    </a:solidFill>
                    <a:ea typeface="Times New Roman" panose="02020603050405020304" pitchFamily="18" charset="0"/>
                    <a:cs typeface="Arial" panose="020B0604020202020204" pitchFamily="34" charset="0"/>
                  </a:rPr>
                  <a:t>nhau</a:t>
                </a:r>
                <a:r>
                  <a:rPr lang="en-US" sz="2000" dirty="0">
                    <a:solidFill>
                      <a:srgbClr val="333333"/>
                    </a:solidFill>
                    <a:ea typeface="Times New Roman" panose="02020603050405020304" pitchFamily="18" charset="0"/>
                    <a:cs typeface="Arial" panose="020B0604020202020204" pitchFamily="34" charset="0"/>
                  </a:rPr>
                  <a:t>. </a:t>
                </a:r>
                <a:endParaRPr lang="en-US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7717" y="4394433"/>
                <a:ext cx="3534942" cy="400110"/>
              </a:xfrm>
              <a:prstGeom prst="rect">
                <a:avLst/>
              </a:prstGeom>
              <a:blipFill>
                <a:blip r:embed="rId29"/>
                <a:stretch>
                  <a:fillRect t="-7576" r="-690" b="-27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wipe/>
      </p:transition>
    </mc:Choice>
    <mc:Fallback xmlns="">
      <p:transition spd="med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7" grpId="0"/>
      <p:bldP spid="8" grpId="0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910</TotalTime>
  <Words>727</Words>
  <Application>Microsoft Office PowerPoint</Application>
  <PresentationFormat>On-screen Show (16:9)</PresentationFormat>
  <Paragraphs>60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Cambria Math</vt:lpstr>
      <vt:lpstr>Merriweather</vt:lpstr>
      <vt:lpstr>Gill Sans MT</vt:lpstr>
      <vt:lpstr>Gallery</vt:lpstr>
      <vt:lpstr>CHÀO MỪNG CẢ LỚP  ĐẾN VỚI TIẾT HỌC HÔM NAY!</vt:lpstr>
      <vt:lpstr>PowerPoint Presentation</vt:lpstr>
      <vt:lpstr>NỘI DUNG BÀI HỌC</vt:lpstr>
      <vt:lpstr>PowerPoint Presentation</vt:lpstr>
      <vt:lpstr>PowerPoint Presentation</vt:lpstr>
      <vt:lpstr>PowerPoint Presentation</vt:lpstr>
      <vt:lpstr>PowerPoint Presentation</vt:lpstr>
      <vt:lpstr>LUYỆN TẬP</vt:lpstr>
      <vt:lpstr>PowerPoint Presentation</vt:lpstr>
      <vt:lpstr>VẬN DỤNG</vt:lpstr>
      <vt:lpstr>PowerPoint Presentation</vt:lpstr>
      <vt:lpstr>CẢM ƠN CẢ LỚP ĐÃ CHÚ Ý LẮNG NGHE BÀI GIẢNG!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Abschlussarbeit: Deutsche Literatur Infografiken</dc:title>
  <dc:creator>User</dc:creator>
  <cp:lastModifiedBy>Trần Bích Hà</cp:lastModifiedBy>
  <cp:revision>51</cp:revision>
  <dcterms:modified xsi:type="dcterms:W3CDTF">2022-11-28T06:46:55Z</dcterms:modified>
</cp:coreProperties>
</file>