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sldIdLst>
    <p:sldId id="256" r:id="rId2"/>
    <p:sldId id="257" r:id="rId3"/>
    <p:sldId id="260" r:id="rId4"/>
    <p:sldId id="318" r:id="rId5"/>
    <p:sldId id="261" r:id="rId6"/>
    <p:sldId id="316" r:id="rId7"/>
    <p:sldId id="298" r:id="rId8"/>
    <p:sldId id="294" r:id="rId9"/>
    <p:sldId id="317" r:id="rId10"/>
    <p:sldId id="269" r:id="rId11"/>
    <p:sldId id="270" r:id="rId12"/>
  </p:sldIdLst>
  <p:sldSz cx="18288000" cy="10287000"/>
  <p:notesSz cx="6858000" cy="9144000"/>
  <p:embeddedFontLst>
    <p:embeddedFont>
      <p:font typeface="Cambria Math" panose="02040503050406030204" pitchFamily="18" charset="0"/>
      <p:regular r:id="rId13"/>
    </p:embeddedFont>
    <p:embeddedFont>
      <p:font typeface="Gill Sans MT" panose="020B0502020104020203" pitchFamily="34" charset="0"/>
      <p:regular r:id="rId14"/>
      <p:bold r:id="rId15"/>
      <p:italic r:id="rId16"/>
      <p:boldItalic r:id="rId17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0" autoAdjust="0"/>
    <p:restoredTop sz="93974" autoAdjust="0"/>
  </p:normalViewPr>
  <p:slideViewPr>
    <p:cSldViewPr>
      <p:cViewPr varScale="1">
        <p:scale>
          <a:sx n="54" d="100"/>
          <a:sy n="54" d="100"/>
        </p:scale>
        <p:origin x="648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26669" y="1203448"/>
            <a:ext cx="12955610" cy="3812147"/>
          </a:xfrm>
        </p:spPr>
        <p:txBody>
          <a:bodyPr bIns="0" anchor="b">
            <a:normAutofit/>
          </a:bodyPr>
          <a:lstStyle>
            <a:lvl1pPr algn="l">
              <a:defRPr sz="99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26670" y="5296807"/>
            <a:ext cx="12955608" cy="1466432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2700" b="0" cap="all" baseline="0">
                <a:solidFill>
                  <a:schemeClr val="tx1"/>
                </a:solidFill>
              </a:defRPr>
            </a:lvl1pPr>
            <a:lvl2pPr marL="685800" indent="0" algn="ctr">
              <a:buNone/>
              <a:defRPr sz="27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4751" y="493961"/>
            <a:ext cx="7460873" cy="463802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56497" y="1198460"/>
            <a:ext cx="1216529" cy="75536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3626670" y="5292813"/>
            <a:ext cx="12955608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992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2180844" y="2770632"/>
            <a:ext cx="1441128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2882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158667" y="1198460"/>
            <a:ext cx="2423613" cy="6989834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67008" y="1198460"/>
            <a:ext cx="11743245" cy="69898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158667" y="1198460"/>
            <a:ext cx="0" cy="6989834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3704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2180844" y="2770632"/>
            <a:ext cx="1441128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6133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1359" y="2634195"/>
            <a:ext cx="12964731" cy="2831925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81359" y="5709293"/>
            <a:ext cx="12945669" cy="1519394"/>
          </a:xfrm>
        </p:spPr>
        <p:txBody>
          <a:bodyPr tIns="91440">
            <a:normAutofit/>
          </a:bodyPr>
          <a:lstStyle>
            <a:lvl1pPr marL="0" indent="0" algn="l">
              <a:buNone/>
              <a:defRPr sz="2700">
                <a:solidFill>
                  <a:schemeClr val="tx1"/>
                </a:solidFill>
              </a:defRPr>
            </a:lvl1pPr>
            <a:lvl2pPr marL="6858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181359" y="5707478"/>
            <a:ext cx="1294566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8134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3826" y="1207334"/>
            <a:ext cx="14408453" cy="15889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70997" y="3016318"/>
            <a:ext cx="6967728" cy="51728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20657" y="3026015"/>
            <a:ext cx="6967728" cy="5162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2180844" y="2770632"/>
            <a:ext cx="1441128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0805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0787" y="1206245"/>
            <a:ext cx="14411492" cy="158447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0787" y="3029324"/>
            <a:ext cx="6967728" cy="1202915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3300" b="0" cap="all" baseline="0">
                <a:solidFill>
                  <a:schemeClr val="accent1"/>
                </a:solidFill>
              </a:defRPr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0787" y="4236404"/>
            <a:ext cx="6967728" cy="39666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618543" y="3034505"/>
            <a:ext cx="6967728" cy="1203356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3300" b="0" cap="all" baseline="0">
                <a:solidFill>
                  <a:schemeClr val="accent1"/>
                </a:solidFill>
              </a:defRPr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618543" y="4232237"/>
            <a:ext cx="6967728" cy="39560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2180844" y="2770632"/>
            <a:ext cx="1441128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7131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2180844" y="2770632"/>
            <a:ext cx="1441128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0101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235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007" y="1198460"/>
            <a:ext cx="4909649" cy="3370676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65571" y="1198461"/>
            <a:ext cx="9018705" cy="6988239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67007" y="4808237"/>
            <a:ext cx="4912520" cy="3372272"/>
          </a:xfrm>
        </p:spPr>
        <p:txBody>
          <a:bodyPr/>
          <a:lstStyle>
            <a:lvl1pPr marL="0" indent="0" algn="l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2172420" y="4808237"/>
            <a:ext cx="490423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6367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1216081" y="723256"/>
            <a:ext cx="6111800" cy="7723652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6809" y="1694270"/>
            <a:ext cx="8298492" cy="2745876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186584" y="1683814"/>
            <a:ext cx="4186757" cy="5799491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75494" y="4718988"/>
            <a:ext cx="8286606" cy="3005613"/>
          </a:xfrm>
        </p:spPr>
        <p:txBody>
          <a:bodyPr>
            <a:normAutofit/>
          </a:bodyPr>
          <a:lstStyle>
            <a:lvl1pPr marL="0" indent="0" algn="l">
              <a:buNone/>
              <a:defRPr sz="27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71074" y="8204785"/>
            <a:ext cx="8291027" cy="480185"/>
          </a:xfrm>
        </p:spPr>
        <p:txBody>
          <a:bodyPr/>
          <a:lstStyle>
            <a:lvl1pPr algn="l">
              <a:defRPr/>
            </a:lvl1pPr>
          </a:lstStyle>
          <a:p>
            <a:fld id="{1D8BD707-D9CF-40AE-B4C6-C98DA3205C09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71073" y="477961"/>
            <a:ext cx="8311506" cy="481397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2171074" y="4715408"/>
            <a:ext cx="8291027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423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029215"/>
            <a:ext cx="18288000" cy="6158912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9189720"/>
            <a:ext cx="18288000" cy="1114425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7369" y="1206779"/>
            <a:ext cx="14404913" cy="157385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7369" y="3023599"/>
            <a:ext cx="14404913" cy="5175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331208" y="495555"/>
            <a:ext cx="5251073" cy="4638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7369" y="493961"/>
            <a:ext cx="8908254" cy="4638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091" y="1198460"/>
            <a:ext cx="1216529" cy="755367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420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9192620"/>
            <a:ext cx="18288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1518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48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120000"/>
        </a:lnSpc>
        <a:spcBef>
          <a:spcPts val="1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3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7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1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5" Type="http://schemas.openxmlformats.org/officeDocument/2006/relationships/image" Target="../media/image5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24" Type="http://schemas.openxmlformats.org/officeDocument/2006/relationships/image" Target="../media/image5.png"/><Relationship Id="rId23" Type="http://schemas.openxmlformats.org/officeDocument/2006/relationships/image" Target="../media/image5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1F944A62-FF35-44D3-919C-18E7599EAEB0}"/>
              </a:ext>
            </a:extLst>
          </p:cNvPr>
          <p:cNvSpPr txBox="1"/>
          <p:nvPr/>
        </p:nvSpPr>
        <p:spPr>
          <a:xfrm>
            <a:off x="3276600" y="2385606"/>
            <a:ext cx="11896911" cy="51962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spcAft>
                <a:spcPts val="1000"/>
              </a:spcAft>
            </a:pPr>
            <a:r>
              <a:rPr lang="en-US" sz="7000" b="1" dirty="0">
                <a:solidFill>
                  <a:schemeClr val="accent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CHÀO MỪNG CÁC EM</a:t>
            </a:r>
          </a:p>
          <a:p>
            <a:pPr lvl="0" algn="ctr">
              <a:lnSpc>
                <a:spcPct val="150000"/>
              </a:lnSpc>
              <a:spcAft>
                <a:spcPts val="1000"/>
              </a:spcAft>
            </a:pPr>
            <a:r>
              <a:rPr lang="en-US" sz="7000" b="1" dirty="0">
                <a:solidFill>
                  <a:schemeClr val="accent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ĐẾN VỚI BÀI HỌC </a:t>
            </a:r>
          </a:p>
          <a:p>
            <a:pPr lvl="0" algn="ctr">
              <a:lnSpc>
                <a:spcPct val="150000"/>
              </a:lnSpc>
              <a:spcAft>
                <a:spcPts val="1000"/>
              </a:spcAft>
            </a:pPr>
            <a:r>
              <a:rPr lang="en-US" sz="7000" b="1" dirty="0">
                <a:solidFill>
                  <a:schemeClr val="accent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NGÀY HÔM NAY!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circle/>
      </p:transition>
    </mc:Choice>
    <mc:Fallback xmlns="">
      <p:transition spd="med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2133600" y="2366308"/>
            <a:ext cx="1400415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Cho tam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giác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cân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ABC, AB=AC.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Lấy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điểm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tùy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ý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nằm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giữa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và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 (H.9.12)</a:t>
            </a:r>
            <a:endParaRPr lang="en-US" sz="40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845096" y="938897"/>
            <a:ext cx="4554850" cy="10156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9.8 (Tr65)</a:t>
            </a:r>
            <a:endParaRPr lang="en-US" sz="4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4595204"/>
            <a:ext cx="4925917" cy="476470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705600" y="4282388"/>
            <a:ext cx="9296400" cy="45949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a)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Khi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thay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đổi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thì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độ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dài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AM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thay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đổi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Xác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định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vị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trí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điểm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đê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độ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dài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AM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nhỏ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nhất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40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b)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Chứng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minh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răng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với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mọi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điểm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thì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AM &lt; AB.</a:t>
            </a:r>
            <a:endParaRPr lang="en-US" sz="40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split orient="vert"/>
      </p:transition>
    </mc:Choice>
    <mc:Fallback xmlns="">
      <p:transition spd="med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11" grpId="0" animBg="1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8">
            <a:extLst>
              <a:ext uri="{FF2B5EF4-FFF2-40B4-BE49-F238E27FC236}">
                <a16:creationId xmlns:a16="http://schemas.microsoft.com/office/drawing/2014/main" id="{8F5E62F2-E99E-4F19-B9B0-2063558D038E}"/>
              </a:ext>
            </a:extLst>
          </p:cNvPr>
          <p:cNvSpPr txBox="1"/>
          <p:nvPr/>
        </p:nvSpPr>
        <p:spPr>
          <a:xfrm>
            <a:off x="381000" y="3467100"/>
            <a:ext cx="17331802" cy="32316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  <a:buClrTx/>
              <a:buFontTx/>
              <a:buNone/>
            </a:pPr>
            <a:r>
              <a:rPr lang="en-US" sz="7000" b="1" kern="12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CẢM ƠN </a:t>
            </a:r>
            <a:r>
              <a:rPr lang="en-US" sz="7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 EM </a:t>
            </a:r>
          </a:p>
          <a:p>
            <a:pPr algn="ctr">
              <a:lnSpc>
                <a:spcPct val="150000"/>
              </a:lnSpc>
              <a:buClrTx/>
              <a:buFontTx/>
              <a:buNone/>
            </a:pPr>
            <a:r>
              <a:rPr lang="en-US" sz="7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 </a:t>
            </a:r>
            <a:r>
              <a:rPr lang="en-US" sz="7000" b="1" kern="12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THEO DÕI BÀI HỌC</a:t>
            </a:r>
            <a:r>
              <a:rPr lang="vi-VN" sz="7000" b="1" kern="12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!</a:t>
            </a:r>
            <a:endParaRPr lang="en-US" sz="7000" b="1" kern="1200" dirty="0">
              <a:solidFill>
                <a:schemeClr val="accent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circle/>
      </p:transition>
    </mc:Choice>
    <mc:Fallback xmlns="">
      <p:transition spd="med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209800" y="1823978"/>
            <a:ext cx="1369114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vi-VN" sz="6000" b="1" kern="0" dirty="0">
                <a:solidFill>
                  <a:srgbClr val="FF0000"/>
                </a:solidFill>
                <a:cs typeface="Arial" panose="020B0604020202020204" pitchFamily="34" charset="0"/>
              </a:rPr>
              <a:t>CHƯƠNG IX. QUAN HỆ GIỮA CÁC YẾU TỐ TRONG MỘT TAM GIÁC</a:t>
            </a:r>
            <a:endParaRPr lang="en-US" sz="6000" b="1" kern="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906015" y="4804024"/>
            <a:ext cx="12374274" cy="2777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vi-VN" sz="6200" b="1" kern="0" dirty="0">
                <a:solidFill>
                  <a:schemeClr val="tx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BÀI 32: QUAN HỆ GIỮA ĐƯỜNG VUÔNG GÓC VÀ ĐƯỜNG XIÊN </a:t>
            </a:r>
            <a:endParaRPr kumimoji="0" lang="en-US" sz="62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14:flythrough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215000" y="1379483"/>
            <a:ext cx="15930000" cy="89152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lnSpc>
                <a:spcPct val="150000"/>
              </a:lnSpc>
              <a:spcAft>
                <a:spcPts val="800"/>
              </a:spcAft>
              <a:buFontTx/>
              <a:buChar char="-"/>
            </a:pPr>
            <a:r>
              <a:rPr lang="nl-NL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Từ một điểm A không nằm trên đường thẳng d, kẻ đường thẳng vuông góc với d tại H (H.9.9). </a:t>
            </a:r>
          </a:p>
          <a:p>
            <a:pPr marL="571500" indent="-571500" algn="just">
              <a:lnSpc>
                <a:spcPct val="150000"/>
              </a:lnSpc>
              <a:spcAft>
                <a:spcPts val="800"/>
              </a:spcAft>
              <a:buFontTx/>
              <a:buChar char="-"/>
            </a:pPr>
            <a:endParaRPr lang="nl-NL" sz="4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571500" algn="just">
              <a:lnSpc>
                <a:spcPct val="150000"/>
              </a:lnSpc>
              <a:spcAft>
                <a:spcPts val="800"/>
              </a:spcAft>
              <a:buFontTx/>
              <a:buChar char="-"/>
            </a:pPr>
            <a:endParaRPr lang="nl-NL" sz="4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571500" algn="just">
              <a:lnSpc>
                <a:spcPct val="150000"/>
              </a:lnSpc>
              <a:spcAft>
                <a:spcPts val="800"/>
              </a:spcAft>
              <a:buFontTx/>
              <a:buChar char="-"/>
            </a:pPr>
            <a:endParaRPr lang="nl-NL" sz="4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571500" algn="just">
              <a:lnSpc>
                <a:spcPct val="150000"/>
              </a:lnSpc>
              <a:spcAft>
                <a:spcPts val="800"/>
              </a:spcAft>
              <a:buFontTx/>
              <a:buChar char="-"/>
            </a:pPr>
            <a:endParaRPr lang="nl-NL" sz="4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571500" algn="just">
              <a:lnSpc>
                <a:spcPct val="150000"/>
              </a:lnSpc>
              <a:spcAft>
                <a:spcPts val="800"/>
              </a:spcAft>
              <a:buFontTx/>
              <a:buChar char="-"/>
            </a:pPr>
            <a:r>
              <a:rPr lang="nl-NL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Đoạn thẳng AH gọi là đoạn vuông góc hay đường vuông góc kẻ từ điểm A đến đường thẳng d. Ta gọi H là chân đường vuông góc hạ từ A xuống d.</a:t>
            </a:r>
            <a:endParaRPr lang="en-US" sz="40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971800" y="195534"/>
            <a:ext cx="12710531" cy="1005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lvl="0" indent="-28575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l-NL" sz="4500" b="1" dirty="0">
                <a:solidFill>
                  <a:schemeClr val="accent5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Khái niệm đường vuông góc và đường xiên:</a:t>
            </a:r>
            <a:endParaRPr lang="en-US" sz="4500" dirty="0">
              <a:solidFill>
                <a:schemeClr val="accent5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7155" y="2324100"/>
            <a:ext cx="6550617" cy="502918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split orient="vert"/>
      </p:transition>
    </mc:Choice>
    <mc:Fallback xmlns="">
      <p:transition spd="med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215000" y="1544776"/>
            <a:ext cx="15930000" cy="8094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marR="0" lvl="0" indent="-5715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Char char="-"/>
              <a:tabLst/>
              <a:defRPr/>
            </a:pPr>
            <a:r>
              <a:rPr kumimoji="0" lang="nl-NL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Từ một điểm A không nằm trên đường thẳng d, kẻ đường thẳng vuông góc với d tại H (H.9.9). </a:t>
            </a:r>
          </a:p>
          <a:p>
            <a:pPr marL="571500" marR="0" lvl="0" indent="-5715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Char char="-"/>
              <a:tabLst/>
              <a:defRPr/>
            </a:pPr>
            <a:endParaRPr kumimoji="0" lang="nl-NL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marR="0" lvl="0" indent="-5715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Char char="-"/>
              <a:tabLst/>
              <a:defRPr/>
            </a:pPr>
            <a:endParaRPr kumimoji="0" lang="nl-NL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marR="0" lvl="0" indent="-5715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Char char="-"/>
              <a:tabLst/>
              <a:defRPr/>
            </a:pPr>
            <a:endParaRPr kumimoji="0" lang="nl-NL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marR="0" lvl="0" indent="-5715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Char char="-"/>
              <a:tabLst/>
              <a:defRPr/>
            </a:pPr>
            <a:endParaRPr kumimoji="0" lang="nl-NL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marR="0" lvl="0" indent="-5715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Char char="-"/>
              <a:tabLst/>
              <a:defRPr/>
            </a:pPr>
            <a:r>
              <a:rPr kumimoji="0" lang="nl-NL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Lấy một điểm M trên d (M khác H), kẻ đoạn thẳng AM.</a:t>
            </a:r>
          </a:p>
          <a:p>
            <a:pPr marR="0" lvl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tabLst/>
              <a:defRPr/>
            </a:pPr>
            <a:r>
              <a:rPr lang="nl-NL" sz="4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</a:t>
            </a:r>
            <a:r>
              <a:rPr kumimoji="0" lang="nl-NL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Đoạn thẳng AM gọi là một đường xiên kẻ từ A đến đường thẳng d. 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971800" y="195534"/>
            <a:ext cx="12710531" cy="1005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4500" b="1" i="0" u="none" strike="noStrike" kern="1200" cap="none" spc="0" normalizeH="0" baseline="0" noProof="0" dirty="0">
                <a:ln>
                  <a:noFill/>
                </a:ln>
                <a:solidFill>
                  <a:srgbClr val="4BACC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Khái niệm đường vuông góc và đường xiên:</a:t>
            </a:r>
            <a:endParaRPr kumimoji="0" lang="en-US" sz="4500" b="0" i="0" u="none" strike="noStrike" kern="1200" cap="none" spc="0" normalizeH="0" baseline="0" noProof="0" dirty="0">
              <a:ln>
                <a:noFill/>
              </a:ln>
              <a:solidFill>
                <a:srgbClr val="4BACC6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600" y="2552700"/>
            <a:ext cx="6550617" cy="5029182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10927596" y="3101598"/>
            <a:ext cx="2895600" cy="359689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0766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split orient="vert"/>
      </p:transition>
    </mc:Choice>
    <mc:Fallback xmlns="">
      <p:transition spd="med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315200" y="1866900"/>
            <a:ext cx="3733800" cy="113107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500" b="1" dirty="0">
                <a:latin typeface="Arial" panose="020B0604020202020204" pitchFamily="34" charset="0"/>
                <a:cs typeface="Arial" panose="020B0604020202020204" pitchFamily="34" charset="0"/>
              </a:rPr>
              <a:t>KẾT LUẬN </a:t>
            </a:r>
          </a:p>
        </p:txBody>
      </p:sp>
      <p:sp>
        <p:nvSpPr>
          <p:cNvPr id="6" name="Rectangle 5"/>
          <p:cNvSpPr/>
          <p:nvPr/>
        </p:nvSpPr>
        <p:spPr>
          <a:xfrm>
            <a:off x="1478797" y="3182183"/>
            <a:ext cx="15666203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4500" b="1" dirty="0">
                <a:ea typeface="Times New Roman" panose="02020603050405020304" pitchFamily="18" charset="0"/>
                <a:cs typeface="Arial" panose="020B0604020202020204" pitchFamily="34" charset="0"/>
              </a:rPr>
              <a:t>Định lí:</a:t>
            </a:r>
          </a:p>
          <a:p>
            <a:pPr algn="just">
              <a:lnSpc>
                <a:spcPct val="150000"/>
              </a:lnSpc>
            </a:pPr>
            <a:r>
              <a:rPr lang="vi-VN" sz="4500" dirty="0">
                <a:ea typeface="Times New Roman" panose="02020603050405020304" pitchFamily="18" charset="0"/>
                <a:cs typeface="Arial" panose="020B0604020202020204" pitchFamily="34" charset="0"/>
              </a:rPr>
              <a:t>Trong các đường xiên và đường vuông góc kẻ từ một điểm nằm ngoài một đường thẳng đến đường thẳng đó thì đường vuông góc là đường ngắn nhất.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randomBar dir="vert"/>
      </p:transition>
    </mc:Choice>
    <mc:Fallback xmlns="">
      <p:transition spd="med">
        <p:randomBa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2502280" y="4055302"/>
            <a:ext cx="13809178" cy="16372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tabLst>
                <a:tab pos="360045" algn="l"/>
                <a:tab pos="720090" algn="l"/>
              </a:tabLst>
            </a:pPr>
            <a:r>
              <a:rPr lang="en-US" sz="7500" b="1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LUYỆN</a:t>
            </a:r>
            <a:r>
              <a:rPr lang="en-US" sz="7500" b="1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7500" b="1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TẬP</a:t>
            </a:r>
            <a:endParaRPr lang="vi-VN" sz="7500" b="1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67672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med" p14:dur="700">
        <p15:prstTrans prst="pageCurlDouble"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19545488" flipH="1" flipV="1">
            <a:off x="16743414" y="9019230"/>
            <a:ext cx="1706704" cy="1265094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1981200" y="607738"/>
            <a:ext cx="4554850" cy="10156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9.6 (Tr65)</a:t>
            </a:r>
            <a:endParaRPr lang="en-US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6847133" y="607738"/>
                <a:ext cx="12039600" cy="28936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sz="4000" dirty="0">
                    <a:solidFill>
                      <a:srgbClr val="333333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Cho tam </a:t>
                </a:r>
                <a:r>
                  <a:rPr lang="en-US" sz="4000" dirty="0" err="1">
                    <a:solidFill>
                      <a:srgbClr val="333333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giác</a:t>
                </a:r>
                <a:r>
                  <a:rPr lang="en-US" sz="4000" dirty="0">
                    <a:solidFill>
                      <a:srgbClr val="333333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ABC </a:t>
                </a:r>
                <a:r>
                  <a:rPr lang="en-US" sz="4000" dirty="0" err="1">
                    <a:solidFill>
                      <a:srgbClr val="333333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có</a:t>
                </a:r>
                <a:r>
                  <a:rPr lang="en-US" sz="4000" dirty="0">
                    <a:solidFill>
                      <a:srgbClr val="333333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4000" i="1">
                            <a:solidFill>
                              <a:srgbClr val="333333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4000" i="1">
                            <a:solidFill>
                              <a:srgbClr val="333333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</m:acc>
                  </m:oMath>
                </a14:m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i="1" dirty="0" smtClean="0">
                        <a:solidFill>
                          <a:srgbClr val="333333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=105</m:t>
                    </m:r>
                    <m:r>
                      <a:rPr lang="en-US" sz="4000" i="1" baseline="30000" dirty="0">
                        <a:solidFill>
                          <a:srgbClr val="333333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𝑜</m:t>
                    </m:r>
                    <m:r>
                      <a:rPr lang="en-US" sz="4000" i="1" dirty="0">
                        <a:solidFill>
                          <a:srgbClr val="333333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;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4000" i="1">
                            <a:solidFill>
                              <a:srgbClr val="333333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4000" i="1">
                            <a:solidFill>
                              <a:srgbClr val="333333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𝐵</m:t>
                        </m:r>
                      </m:e>
                    </m:acc>
                  </m:oMath>
                </a14:m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i="1" dirty="0" smtClean="0">
                        <a:solidFill>
                          <a:srgbClr val="333333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=35</m:t>
                    </m:r>
                    <m:r>
                      <a:rPr lang="en-US" sz="4000" i="1" baseline="30000" dirty="0">
                        <a:solidFill>
                          <a:srgbClr val="333333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𝑜</m:t>
                    </m:r>
                  </m:oMath>
                </a14:m>
                <a:endParaRPr lang="en-US" sz="40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n-US" sz="40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a) </a:t>
                </a:r>
                <a:r>
                  <a:rPr lang="en-US" sz="4000" dirty="0" err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Tìm</a:t>
                </a:r>
                <a:r>
                  <a:rPr lang="en-US" sz="40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cạnh</a:t>
                </a:r>
                <a:r>
                  <a:rPr lang="en-US" sz="40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lớn</a:t>
                </a:r>
                <a:r>
                  <a:rPr lang="en-US" sz="40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nhất</a:t>
                </a:r>
                <a:r>
                  <a:rPr lang="en-US" sz="40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của</a:t>
                </a:r>
                <a:r>
                  <a:rPr lang="en-US" sz="40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tam </a:t>
                </a:r>
                <a:r>
                  <a:rPr lang="en-US" sz="4000" dirty="0" err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giác</a:t>
                </a:r>
                <a:r>
                  <a:rPr lang="en-US" sz="40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ABC.</a:t>
                </a:r>
                <a:endParaRPr lang="en-US" sz="40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n-US" sz="40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b) Tam </a:t>
                </a:r>
                <a:r>
                  <a:rPr lang="en-US" sz="4000" dirty="0" err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giác</a:t>
                </a:r>
                <a:r>
                  <a:rPr lang="en-US" sz="40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ABC </a:t>
                </a:r>
                <a:r>
                  <a:rPr lang="en-US" sz="4000" dirty="0" err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là</a:t>
                </a:r>
                <a:r>
                  <a:rPr lang="en-US" sz="40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tam </a:t>
                </a:r>
                <a:r>
                  <a:rPr lang="en-US" sz="4000" dirty="0" err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giác</a:t>
                </a:r>
                <a:r>
                  <a:rPr lang="en-US" sz="40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gì</a:t>
                </a:r>
                <a:r>
                  <a:rPr lang="en-US" sz="40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?</a:t>
                </a:r>
                <a:endParaRPr lang="en-US" sz="40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7133" y="607738"/>
                <a:ext cx="12039600" cy="2893677"/>
              </a:xfrm>
              <a:prstGeom prst="rect">
                <a:avLst/>
              </a:prstGeom>
              <a:blipFill>
                <a:blip r:embed="rId23"/>
                <a:stretch>
                  <a:fillRect l="-1772" b="-44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870" y="2866141"/>
            <a:ext cx="6263861" cy="4682982"/>
          </a:xfrm>
          <a:prstGeom prst="rect">
            <a:avLst/>
          </a:prstGeom>
        </p:spPr>
      </p:pic>
      <p:sp>
        <p:nvSpPr>
          <p:cNvPr id="12" name="Oval Callout 11"/>
          <p:cNvSpPr/>
          <p:nvPr/>
        </p:nvSpPr>
        <p:spPr>
          <a:xfrm>
            <a:off x="11430000" y="3848100"/>
            <a:ext cx="1683043" cy="873988"/>
          </a:xfrm>
          <a:prstGeom prst="wedgeEllipseCallou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4000" b="1" dirty="0">
                <a:solidFill>
                  <a:prstClr val="black"/>
                </a:solidFill>
              </a:rPr>
              <a:t>Giải</a:t>
            </a:r>
            <a:endParaRPr lang="en-US" sz="4000" b="1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7175009" y="5368786"/>
                <a:ext cx="10210803" cy="388824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  <a:spcAft>
                    <a:spcPts val="800"/>
                  </a:spcAft>
                </a:pPr>
                <a:r>
                  <a:rPr lang="en-US" sz="4000" dirty="0">
                    <a:solidFill>
                      <a:srgbClr val="333333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Có: AH 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⊥ BC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và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AH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là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đoạn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ngắn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nhất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so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với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đường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xiên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AB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và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đường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xiên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AC</a:t>
                </a:r>
                <a:endParaRPr lang="en-US" sz="40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50000"/>
                  </a:lnSpc>
                  <a:spcAft>
                    <a:spcPts val="800"/>
                  </a:spcAft>
                </a:pPr>
                <a14:m>
                  <m:oMath xmlns:m="http://schemas.openxmlformats.org/officeDocument/2006/math">
                    <m:r>
                      <a:rPr lang="en-US" sz="4000" b="0" i="1" smtClean="0">
                        <a:solidFill>
                          <a:srgbClr val="333333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     </m:t>
                    </m:r>
                    <m:r>
                      <a:rPr lang="en-US" sz="4000" i="1">
                        <a:solidFill>
                          <a:srgbClr val="333333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⇒ </m:t>
                    </m:r>
                  </m:oMath>
                </a14:m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AH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chính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là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khoảng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cách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từ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a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đến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</a:p>
              <a:p>
                <a:pPr algn="just">
                  <a:lnSpc>
                    <a:spcPct val="150000"/>
                  </a:lnSpc>
                  <a:spcAft>
                    <a:spcPts val="800"/>
                  </a:spcAft>
                </a:pPr>
                <a:r>
                  <a:rPr lang="en-US" sz="4000" dirty="0">
                    <a:solidFill>
                      <a:srgbClr val="333333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  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đoạn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thẳng</a:t>
                </a:r>
                <a:r>
                  <a:rPr lang="en-US" sz="4000" dirty="0">
                    <a:solidFill>
                      <a:srgbClr val="333333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BC</a:t>
                </a:r>
                <a:endParaRPr lang="en-US" sz="40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5009" y="5368786"/>
                <a:ext cx="10210803" cy="3888244"/>
              </a:xfrm>
              <a:prstGeom prst="rect">
                <a:avLst/>
              </a:prstGeom>
              <a:blipFill>
                <a:blip r:embed="rId25"/>
                <a:stretch>
                  <a:fillRect l="-2090" r="-2149" b="-54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88009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pull/>
      </p:transition>
    </mc:Choice>
    <mc:Fallback xmlns="">
      <p:transition spd="med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3" grpId="0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19545488" flipH="1" flipV="1">
            <a:off x="16743414" y="9285527"/>
            <a:ext cx="1706704" cy="126509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2387925" y="708586"/>
            <a:ext cx="4554850" cy="10156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9.7 (Tr65)</a:t>
            </a:r>
            <a:endParaRPr lang="en-US" sz="4000" dirty="0"/>
          </a:p>
        </p:txBody>
      </p:sp>
      <p:sp>
        <p:nvSpPr>
          <p:cNvPr id="4" name="Rectangle 3"/>
          <p:cNvSpPr/>
          <p:nvPr/>
        </p:nvSpPr>
        <p:spPr>
          <a:xfrm>
            <a:off x="2286000" y="1789670"/>
            <a:ext cx="13868400" cy="3067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Cho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hình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vuông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ABCD.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Hỏi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trong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4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đỉnh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hình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vuông</a:t>
            </a:r>
            <a:endParaRPr lang="en-US" sz="40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a) </a:t>
            </a:r>
            <a:r>
              <a:rPr lang="en-US" sz="4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Đỉnh</a:t>
            </a:r>
            <a:r>
              <a:rPr lang="en-U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nào</a:t>
            </a:r>
            <a:r>
              <a:rPr lang="en-U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cách</a:t>
            </a:r>
            <a:r>
              <a:rPr lang="en-U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đều</a:t>
            </a:r>
            <a:r>
              <a:rPr lang="en-U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hai</a:t>
            </a:r>
            <a:r>
              <a:rPr lang="en-U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4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</a:t>
            </a:r>
            <a:endParaRPr lang="en-US" sz="40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b) </a:t>
            </a:r>
            <a:r>
              <a:rPr lang="en-US" sz="4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Đỉnh</a:t>
            </a:r>
            <a:r>
              <a:rPr lang="en-U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nào</a:t>
            </a:r>
            <a:r>
              <a:rPr lang="en-U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cách</a:t>
            </a:r>
            <a:r>
              <a:rPr lang="en-U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đều</a:t>
            </a:r>
            <a:r>
              <a:rPr lang="en-U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hai</a:t>
            </a:r>
            <a:r>
              <a:rPr lang="en-U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đường</a:t>
            </a:r>
            <a:r>
              <a:rPr lang="en-U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AB </a:t>
            </a:r>
            <a:r>
              <a:rPr lang="en-US" sz="4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4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AD</a:t>
            </a:r>
            <a:endParaRPr lang="en-US" sz="40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5640" y="5681015"/>
            <a:ext cx="4248550" cy="4205417"/>
          </a:xfrm>
          <a:prstGeom prst="rect">
            <a:avLst/>
          </a:prstGeom>
        </p:spPr>
      </p:pic>
      <p:sp>
        <p:nvSpPr>
          <p:cNvPr id="17" name="Oval Callout 16"/>
          <p:cNvSpPr/>
          <p:nvPr/>
        </p:nvSpPr>
        <p:spPr>
          <a:xfrm>
            <a:off x="11201400" y="5260112"/>
            <a:ext cx="1683043" cy="873988"/>
          </a:xfrm>
          <a:prstGeom prst="wedgeEllipseCallou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4000" b="1" dirty="0">
                <a:solidFill>
                  <a:prstClr val="black"/>
                </a:solidFill>
              </a:rPr>
              <a:t>Giải</a:t>
            </a:r>
            <a:endParaRPr lang="en-US" sz="4000" b="1" dirty="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982456" y="6497900"/>
            <a:ext cx="10588479" cy="2964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a) Hai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đỉnh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cách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đều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hai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C.</a:t>
            </a:r>
            <a:endParaRPr lang="en-US" sz="40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b) Hai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đỉnh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C, A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cách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đều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hai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đường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AB </a:t>
            </a:r>
            <a:r>
              <a:rPr lang="en-US" sz="4000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40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AD</a:t>
            </a:r>
            <a:endParaRPr lang="en-US" sz="40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1427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push dir="u"/>
      </p:transition>
    </mc:Choice>
    <mc:Fallback xmlns="">
      <p:transition spd="med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4" grpId="0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5428359" y="4152900"/>
            <a:ext cx="8017978" cy="1823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tabLst>
                <a:tab pos="360045" algn="l"/>
                <a:tab pos="720090" algn="l"/>
              </a:tabLst>
            </a:pPr>
            <a:r>
              <a:rPr lang="en-US" sz="7500" b="1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VẬN DỤNG</a:t>
            </a:r>
          </a:p>
        </p:txBody>
      </p:sp>
    </p:spTree>
    <p:extLst>
      <p:ext uri="{BB962C8B-B14F-4D97-AF65-F5344CB8AC3E}">
        <p14:creationId xmlns:p14="http://schemas.microsoft.com/office/powerpoint/2010/main" val="10858570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med" p14:dur="700">
        <p15:prstTrans prst="pageCurlDouble"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904</TotalTime>
  <Words>439</Words>
  <Application>Microsoft Office PowerPoint</Application>
  <PresentationFormat>Custom</PresentationFormat>
  <Paragraphs>46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Cambria Math</vt:lpstr>
      <vt:lpstr>Times New Roman</vt:lpstr>
      <vt:lpstr>Gill Sans MT</vt:lpstr>
      <vt:lpstr>Gallery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Orange Minimal Kids English Lesson Presentation</dc:title>
  <dc:creator>Mr CHU HONG VINH</dc:creator>
  <cp:lastModifiedBy>Trần Bích Hà</cp:lastModifiedBy>
  <cp:revision>117</cp:revision>
  <dcterms:created xsi:type="dcterms:W3CDTF">2006-08-16T00:00:00Z</dcterms:created>
  <dcterms:modified xsi:type="dcterms:W3CDTF">2022-11-28T06:52:00Z</dcterms:modified>
  <dc:identifier>DAFOaXjSG44</dc:identifier>
</cp:coreProperties>
</file>