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60" r:id="rId2"/>
    <p:sldId id="256" r:id="rId3"/>
    <p:sldId id="261" r:id="rId4"/>
    <p:sldId id="269" r:id="rId5"/>
    <p:sldId id="264" r:id="rId6"/>
    <p:sldId id="322" r:id="rId7"/>
    <p:sldId id="273" r:id="rId8"/>
    <p:sldId id="325" r:id="rId9"/>
    <p:sldId id="323" r:id="rId10"/>
    <p:sldId id="326" r:id="rId11"/>
    <p:sldId id="327" r:id="rId12"/>
    <p:sldId id="328" r:id="rId13"/>
    <p:sldId id="330" r:id="rId14"/>
    <p:sldId id="329" r:id="rId15"/>
    <p:sldId id="331" r:id="rId16"/>
    <p:sldId id="332" r:id="rId17"/>
    <p:sldId id="333"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9Slide07 SVNGuerrilla" panose="00000500000000000000" pitchFamily="2" charset="0"/>
      <p:regular r:id="rId24"/>
    </p:embeddedFont>
    <p:embeddedFont>
      <p:font typeface="#9Slide06 SVNBlack Diamond" pitchFamily="2" charset="0"/>
      <p:regular r:id="rId25"/>
    </p:embeddedFont>
    <p:embeddedFont>
      <p:font typeface="#9Slide05 Motion Picture" panose="02000000000000000000" pitchFamily="2" charset="0"/>
      <p:regular r:id="rId26"/>
    </p:embeddedFont>
    <p:embeddedFont>
      <p:font typeface="#9Slide05 Braxton Regular" panose="03060000000000000000" pitchFamily="66" charset="0"/>
      <p:regular r:id="rId27"/>
    </p:embeddedFont>
    <p:embeddedFont>
      <p:font typeface="#9Slide04 Vollkorn SemiBold" panose="00000700000000000000" pitchFamily="2" charset="0"/>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B65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8DB018-F5AD-4D58-984C-6C143E1F03FE}"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ADACA412-EC91-4960-A0B2-8A892672AA86}">
      <dgm:prSet custT="1"/>
      <dgm:spPr/>
      <dgm:t>
        <a:bodyPr/>
        <a:lstStyle/>
        <a:p>
          <a:r>
            <a:rPr lang="vi-VN" sz="3600" b="0" i="0" dirty="0">
              <a:latin typeface="Times New Roman" panose="02020603050405020304" pitchFamily="18" charset="0"/>
              <a:cs typeface="Times New Roman" panose="02020603050405020304" pitchFamily="18" charset="0"/>
            </a:rPr>
            <a:t>- Họ phải đối mặt với khó khăn khi chiếc xe không có kính: “ừ thì có bụi”, “ừ thì ướt áo”.</a:t>
          </a:r>
          <a:endParaRPr lang="en-US" sz="3600" dirty="0">
            <a:latin typeface="Times New Roman" panose="02020603050405020304" pitchFamily="18" charset="0"/>
            <a:cs typeface="Times New Roman" panose="02020603050405020304" pitchFamily="18" charset="0"/>
          </a:endParaRPr>
        </a:p>
      </dgm:t>
    </dgm:pt>
    <dgm:pt modelId="{A908CD4A-E580-4D41-888A-4867DDCBD2FE}" type="parTrans" cxnId="{5C4143A4-75AF-4932-9DD2-863F7B16E113}">
      <dgm:prSet/>
      <dgm:spPr/>
      <dgm:t>
        <a:bodyPr/>
        <a:lstStyle/>
        <a:p>
          <a:endParaRPr lang="en-US" sz="3600">
            <a:latin typeface="Times New Roman" panose="02020603050405020304" pitchFamily="18" charset="0"/>
            <a:cs typeface="Times New Roman" panose="02020603050405020304" pitchFamily="18" charset="0"/>
          </a:endParaRPr>
        </a:p>
      </dgm:t>
    </dgm:pt>
    <dgm:pt modelId="{635ABF9A-37F0-45C2-A9E5-004905FE466A}" type="sibTrans" cxnId="{5C4143A4-75AF-4932-9DD2-863F7B16E113}">
      <dgm:prSet/>
      <dgm:spPr/>
      <dgm:t>
        <a:bodyPr/>
        <a:lstStyle/>
        <a:p>
          <a:endParaRPr lang="en-US" sz="3600">
            <a:latin typeface="Times New Roman" panose="02020603050405020304" pitchFamily="18" charset="0"/>
            <a:cs typeface="Times New Roman" panose="02020603050405020304" pitchFamily="18" charset="0"/>
          </a:endParaRPr>
        </a:p>
      </dgm:t>
    </dgm:pt>
    <dgm:pt modelId="{E5D3B21B-45ED-4573-AD10-9F7F69203DBB}">
      <dgm:prSet custT="1"/>
      <dgm:spPr/>
      <dgm:t>
        <a:bodyPr/>
        <a:lstStyle/>
        <a:p>
          <a:r>
            <a:rPr lang="vi-VN" sz="3600" b="0" i="0" dirty="0">
              <a:latin typeface="Times New Roman" panose="02020603050405020304" pitchFamily="18" charset="0"/>
              <a:cs typeface="Times New Roman" panose="02020603050405020304" pitchFamily="18" charset="0"/>
            </a:rPr>
            <a:t>- Nhưng thái độ trước những khó khăn: “không có… ừ thì” cho thấy một thái độ sẵn sàng chấp nhận mọi khó khăn của người lính.</a:t>
          </a:r>
          <a:endParaRPr lang="en-US" sz="3600" dirty="0">
            <a:latin typeface="Times New Roman" panose="02020603050405020304" pitchFamily="18" charset="0"/>
            <a:cs typeface="Times New Roman" panose="02020603050405020304" pitchFamily="18" charset="0"/>
          </a:endParaRPr>
        </a:p>
      </dgm:t>
    </dgm:pt>
    <dgm:pt modelId="{F878D8FA-C89D-4483-819B-FF7A568193FB}" type="parTrans" cxnId="{8708986F-A913-48E8-8E7B-65685C56FB12}">
      <dgm:prSet/>
      <dgm:spPr/>
      <dgm:t>
        <a:bodyPr/>
        <a:lstStyle/>
        <a:p>
          <a:endParaRPr lang="en-US" sz="3600">
            <a:latin typeface="Times New Roman" panose="02020603050405020304" pitchFamily="18" charset="0"/>
            <a:cs typeface="Times New Roman" panose="02020603050405020304" pitchFamily="18" charset="0"/>
          </a:endParaRPr>
        </a:p>
      </dgm:t>
    </dgm:pt>
    <dgm:pt modelId="{CBE1EA59-AC99-4D67-B2BA-C9E3CA52A98F}" type="sibTrans" cxnId="{8708986F-A913-48E8-8E7B-65685C56FB12}">
      <dgm:prSet/>
      <dgm:spPr/>
      <dgm:t>
        <a:bodyPr/>
        <a:lstStyle/>
        <a:p>
          <a:endParaRPr lang="en-US" sz="3600">
            <a:latin typeface="Times New Roman" panose="02020603050405020304" pitchFamily="18" charset="0"/>
            <a:cs typeface="Times New Roman" panose="02020603050405020304" pitchFamily="18" charset="0"/>
          </a:endParaRPr>
        </a:p>
      </dgm:t>
    </dgm:pt>
    <dgm:pt modelId="{507B94C1-8C68-4C9A-AC2E-C4047C8029C9}">
      <dgm:prSet custT="1"/>
      <dgm:spPr/>
      <dgm:t>
        <a:bodyPr/>
        <a:lstStyle/>
        <a:p>
          <a:r>
            <a:rPr lang="vi-VN" sz="3600" b="0" i="0" dirty="0">
              <a:latin typeface="Times New Roman" panose="02020603050405020304" pitchFamily="18" charset="0"/>
              <a:cs typeface="Times New Roman" panose="02020603050405020304" pitchFamily="18" charset="0"/>
            </a:rPr>
            <a:t>- Hình ảnh người lính “nhìn nhau mặt lấm cười ha ha” hay “gió lùa khô mau thôi”: cho thấy một tinh thần vui vẻ, yêu đời bất chấp những gian khổ phải đối mặt.</a:t>
          </a:r>
          <a:endParaRPr lang="en-US" sz="3600" dirty="0">
            <a:latin typeface="Times New Roman" panose="02020603050405020304" pitchFamily="18" charset="0"/>
            <a:cs typeface="Times New Roman" panose="02020603050405020304" pitchFamily="18" charset="0"/>
          </a:endParaRPr>
        </a:p>
      </dgm:t>
    </dgm:pt>
    <dgm:pt modelId="{018D9EC9-9324-4F55-B3DF-7E5CEE83233D}" type="parTrans" cxnId="{505AA528-2453-4AD1-AB22-5B83B96CAF3D}">
      <dgm:prSet/>
      <dgm:spPr/>
      <dgm:t>
        <a:bodyPr/>
        <a:lstStyle/>
        <a:p>
          <a:endParaRPr lang="en-US" sz="3600">
            <a:latin typeface="Times New Roman" panose="02020603050405020304" pitchFamily="18" charset="0"/>
            <a:cs typeface="Times New Roman" panose="02020603050405020304" pitchFamily="18" charset="0"/>
          </a:endParaRPr>
        </a:p>
      </dgm:t>
    </dgm:pt>
    <dgm:pt modelId="{AD4B8E31-6846-49FF-AAA1-E64428E72672}" type="sibTrans" cxnId="{505AA528-2453-4AD1-AB22-5B83B96CAF3D}">
      <dgm:prSet/>
      <dgm:spPr/>
      <dgm:t>
        <a:bodyPr/>
        <a:lstStyle/>
        <a:p>
          <a:endParaRPr lang="en-US" sz="3600">
            <a:latin typeface="Times New Roman" panose="02020603050405020304" pitchFamily="18" charset="0"/>
            <a:cs typeface="Times New Roman" panose="02020603050405020304" pitchFamily="18" charset="0"/>
          </a:endParaRPr>
        </a:p>
      </dgm:t>
    </dgm:pt>
    <dgm:pt modelId="{4E5BC238-08AE-417F-BFDC-A1E310C987BD}" type="pres">
      <dgm:prSet presAssocID="{918DB018-F5AD-4D58-984C-6C143E1F03FE}" presName="hierChild1" presStyleCnt="0">
        <dgm:presLayoutVars>
          <dgm:chPref val="1"/>
          <dgm:dir/>
          <dgm:animOne val="branch"/>
          <dgm:animLvl val="lvl"/>
          <dgm:resizeHandles/>
        </dgm:presLayoutVars>
      </dgm:prSet>
      <dgm:spPr/>
      <dgm:t>
        <a:bodyPr/>
        <a:lstStyle/>
        <a:p>
          <a:endParaRPr lang="en-US"/>
        </a:p>
      </dgm:t>
    </dgm:pt>
    <dgm:pt modelId="{88849C68-0070-45A8-BD4A-04C242DF7C77}" type="pres">
      <dgm:prSet presAssocID="{ADACA412-EC91-4960-A0B2-8A892672AA86}" presName="hierRoot1" presStyleCnt="0"/>
      <dgm:spPr/>
    </dgm:pt>
    <dgm:pt modelId="{5E606B94-BF61-46E9-A32B-32DA34DBFA81}" type="pres">
      <dgm:prSet presAssocID="{ADACA412-EC91-4960-A0B2-8A892672AA86}" presName="composite" presStyleCnt="0"/>
      <dgm:spPr/>
    </dgm:pt>
    <dgm:pt modelId="{B83F4F02-0BD9-4394-9CDC-849516C84C59}" type="pres">
      <dgm:prSet presAssocID="{ADACA412-EC91-4960-A0B2-8A892672AA86}" presName="background" presStyleLbl="node0" presStyleIdx="0" presStyleCnt="3"/>
      <dgm:spPr/>
    </dgm:pt>
    <dgm:pt modelId="{2A873A45-1AFD-49C8-9D7B-23E3D126B411}" type="pres">
      <dgm:prSet presAssocID="{ADACA412-EC91-4960-A0B2-8A892672AA86}" presName="text" presStyleLbl="fgAcc0" presStyleIdx="0" presStyleCnt="3" custScaleY="122237">
        <dgm:presLayoutVars>
          <dgm:chPref val="3"/>
        </dgm:presLayoutVars>
      </dgm:prSet>
      <dgm:spPr/>
      <dgm:t>
        <a:bodyPr/>
        <a:lstStyle/>
        <a:p>
          <a:endParaRPr lang="en-US"/>
        </a:p>
      </dgm:t>
    </dgm:pt>
    <dgm:pt modelId="{82643DF2-B7E0-4F4E-837F-937E3785CE1E}" type="pres">
      <dgm:prSet presAssocID="{ADACA412-EC91-4960-A0B2-8A892672AA86}" presName="hierChild2" presStyleCnt="0"/>
      <dgm:spPr/>
    </dgm:pt>
    <dgm:pt modelId="{9694FB7A-C6A7-4CE7-8A63-1B5F83919023}" type="pres">
      <dgm:prSet presAssocID="{E5D3B21B-45ED-4573-AD10-9F7F69203DBB}" presName="hierRoot1" presStyleCnt="0"/>
      <dgm:spPr/>
    </dgm:pt>
    <dgm:pt modelId="{59C744B2-518B-458D-93EE-5CD26B7A0C2E}" type="pres">
      <dgm:prSet presAssocID="{E5D3B21B-45ED-4573-AD10-9F7F69203DBB}" presName="composite" presStyleCnt="0"/>
      <dgm:spPr/>
    </dgm:pt>
    <dgm:pt modelId="{571BF96B-49AF-4FDE-8687-D5F027521C88}" type="pres">
      <dgm:prSet presAssocID="{E5D3B21B-45ED-4573-AD10-9F7F69203DBB}" presName="background" presStyleLbl="node0" presStyleIdx="1" presStyleCnt="3"/>
      <dgm:spPr/>
    </dgm:pt>
    <dgm:pt modelId="{688B4196-5F0E-4C86-8D87-130AE9864B8F}" type="pres">
      <dgm:prSet presAssocID="{E5D3B21B-45ED-4573-AD10-9F7F69203DBB}" presName="text" presStyleLbl="fgAcc0" presStyleIdx="1" presStyleCnt="3" custScaleY="160355">
        <dgm:presLayoutVars>
          <dgm:chPref val="3"/>
        </dgm:presLayoutVars>
      </dgm:prSet>
      <dgm:spPr/>
      <dgm:t>
        <a:bodyPr/>
        <a:lstStyle/>
        <a:p>
          <a:endParaRPr lang="en-US"/>
        </a:p>
      </dgm:t>
    </dgm:pt>
    <dgm:pt modelId="{74E0DB41-430E-493A-BA6C-103080A9E823}" type="pres">
      <dgm:prSet presAssocID="{E5D3B21B-45ED-4573-AD10-9F7F69203DBB}" presName="hierChild2" presStyleCnt="0"/>
      <dgm:spPr/>
    </dgm:pt>
    <dgm:pt modelId="{F72C7CA2-E445-43C4-8814-04680ABAFDDC}" type="pres">
      <dgm:prSet presAssocID="{507B94C1-8C68-4C9A-AC2E-C4047C8029C9}" presName="hierRoot1" presStyleCnt="0"/>
      <dgm:spPr/>
    </dgm:pt>
    <dgm:pt modelId="{E3578575-4904-4A46-81B1-5B5A4DB08A19}" type="pres">
      <dgm:prSet presAssocID="{507B94C1-8C68-4C9A-AC2E-C4047C8029C9}" presName="composite" presStyleCnt="0"/>
      <dgm:spPr/>
    </dgm:pt>
    <dgm:pt modelId="{1B2B3D4F-9FF1-4EAA-9DB3-7C2E9F043AA5}" type="pres">
      <dgm:prSet presAssocID="{507B94C1-8C68-4C9A-AC2E-C4047C8029C9}" presName="background" presStyleLbl="node0" presStyleIdx="2" presStyleCnt="3"/>
      <dgm:spPr/>
    </dgm:pt>
    <dgm:pt modelId="{84FE6448-1CB9-45C9-BCD6-24622854EAAD}" type="pres">
      <dgm:prSet presAssocID="{507B94C1-8C68-4C9A-AC2E-C4047C8029C9}" presName="text" presStyleLbl="fgAcc0" presStyleIdx="2" presStyleCnt="3" custScaleY="176237">
        <dgm:presLayoutVars>
          <dgm:chPref val="3"/>
        </dgm:presLayoutVars>
      </dgm:prSet>
      <dgm:spPr/>
      <dgm:t>
        <a:bodyPr/>
        <a:lstStyle/>
        <a:p>
          <a:endParaRPr lang="en-US"/>
        </a:p>
      </dgm:t>
    </dgm:pt>
    <dgm:pt modelId="{03EA648B-F5F8-4ECC-A167-0AE5478390E7}" type="pres">
      <dgm:prSet presAssocID="{507B94C1-8C68-4C9A-AC2E-C4047C8029C9}" presName="hierChild2" presStyleCnt="0"/>
      <dgm:spPr/>
    </dgm:pt>
  </dgm:ptLst>
  <dgm:cxnLst>
    <dgm:cxn modelId="{8708986F-A913-48E8-8E7B-65685C56FB12}" srcId="{918DB018-F5AD-4D58-984C-6C143E1F03FE}" destId="{E5D3B21B-45ED-4573-AD10-9F7F69203DBB}" srcOrd="1" destOrd="0" parTransId="{F878D8FA-C89D-4483-819B-FF7A568193FB}" sibTransId="{CBE1EA59-AC99-4D67-B2BA-C9E3CA52A98F}"/>
    <dgm:cxn modelId="{ABCD555A-9255-46C5-8549-CE087ABB545A}" type="presOf" srcId="{E5D3B21B-45ED-4573-AD10-9F7F69203DBB}" destId="{688B4196-5F0E-4C86-8D87-130AE9864B8F}" srcOrd="0" destOrd="0" presId="urn:microsoft.com/office/officeart/2005/8/layout/hierarchy1"/>
    <dgm:cxn modelId="{D8C429E8-5CB9-4D4D-9239-C802B3AB3317}" type="presOf" srcId="{507B94C1-8C68-4C9A-AC2E-C4047C8029C9}" destId="{84FE6448-1CB9-45C9-BCD6-24622854EAAD}" srcOrd="0" destOrd="0" presId="urn:microsoft.com/office/officeart/2005/8/layout/hierarchy1"/>
    <dgm:cxn modelId="{5C4143A4-75AF-4932-9DD2-863F7B16E113}" srcId="{918DB018-F5AD-4D58-984C-6C143E1F03FE}" destId="{ADACA412-EC91-4960-A0B2-8A892672AA86}" srcOrd="0" destOrd="0" parTransId="{A908CD4A-E580-4D41-888A-4867DDCBD2FE}" sibTransId="{635ABF9A-37F0-45C2-A9E5-004905FE466A}"/>
    <dgm:cxn modelId="{19DC7E76-5A5A-4A90-8300-BC3DAB7C8317}" type="presOf" srcId="{918DB018-F5AD-4D58-984C-6C143E1F03FE}" destId="{4E5BC238-08AE-417F-BFDC-A1E310C987BD}" srcOrd="0" destOrd="0" presId="urn:microsoft.com/office/officeart/2005/8/layout/hierarchy1"/>
    <dgm:cxn modelId="{505AA528-2453-4AD1-AB22-5B83B96CAF3D}" srcId="{918DB018-F5AD-4D58-984C-6C143E1F03FE}" destId="{507B94C1-8C68-4C9A-AC2E-C4047C8029C9}" srcOrd="2" destOrd="0" parTransId="{018D9EC9-9324-4F55-B3DF-7E5CEE83233D}" sibTransId="{AD4B8E31-6846-49FF-AAA1-E64428E72672}"/>
    <dgm:cxn modelId="{40869234-C9EB-4D33-A99C-A34478ACE1CF}" type="presOf" srcId="{ADACA412-EC91-4960-A0B2-8A892672AA86}" destId="{2A873A45-1AFD-49C8-9D7B-23E3D126B411}" srcOrd="0" destOrd="0" presId="urn:microsoft.com/office/officeart/2005/8/layout/hierarchy1"/>
    <dgm:cxn modelId="{BA79B6B2-5B82-4DE8-B11F-4188664567DD}" type="presParOf" srcId="{4E5BC238-08AE-417F-BFDC-A1E310C987BD}" destId="{88849C68-0070-45A8-BD4A-04C242DF7C77}" srcOrd="0" destOrd="0" presId="urn:microsoft.com/office/officeart/2005/8/layout/hierarchy1"/>
    <dgm:cxn modelId="{31A72F9F-C44C-4B1D-B907-46D81600E069}" type="presParOf" srcId="{88849C68-0070-45A8-BD4A-04C242DF7C77}" destId="{5E606B94-BF61-46E9-A32B-32DA34DBFA81}" srcOrd="0" destOrd="0" presId="urn:microsoft.com/office/officeart/2005/8/layout/hierarchy1"/>
    <dgm:cxn modelId="{3424CF5E-AD88-4F75-82B1-CAC4A9450529}" type="presParOf" srcId="{5E606B94-BF61-46E9-A32B-32DA34DBFA81}" destId="{B83F4F02-0BD9-4394-9CDC-849516C84C59}" srcOrd="0" destOrd="0" presId="urn:microsoft.com/office/officeart/2005/8/layout/hierarchy1"/>
    <dgm:cxn modelId="{2DE84367-DFEC-43A2-9B6E-B83CEF1F5560}" type="presParOf" srcId="{5E606B94-BF61-46E9-A32B-32DA34DBFA81}" destId="{2A873A45-1AFD-49C8-9D7B-23E3D126B411}" srcOrd="1" destOrd="0" presId="urn:microsoft.com/office/officeart/2005/8/layout/hierarchy1"/>
    <dgm:cxn modelId="{11FFFD33-48DB-4220-BFB4-0E54F28FD7FA}" type="presParOf" srcId="{88849C68-0070-45A8-BD4A-04C242DF7C77}" destId="{82643DF2-B7E0-4F4E-837F-937E3785CE1E}" srcOrd="1" destOrd="0" presId="urn:microsoft.com/office/officeart/2005/8/layout/hierarchy1"/>
    <dgm:cxn modelId="{960D421A-2661-45E4-88E7-7939126403E7}" type="presParOf" srcId="{4E5BC238-08AE-417F-BFDC-A1E310C987BD}" destId="{9694FB7A-C6A7-4CE7-8A63-1B5F83919023}" srcOrd="1" destOrd="0" presId="urn:microsoft.com/office/officeart/2005/8/layout/hierarchy1"/>
    <dgm:cxn modelId="{BDC7CA88-FC4B-44D1-ACB2-41B08596162D}" type="presParOf" srcId="{9694FB7A-C6A7-4CE7-8A63-1B5F83919023}" destId="{59C744B2-518B-458D-93EE-5CD26B7A0C2E}" srcOrd="0" destOrd="0" presId="urn:microsoft.com/office/officeart/2005/8/layout/hierarchy1"/>
    <dgm:cxn modelId="{7D57F140-5DA8-4440-9725-81D30C3BC4DF}" type="presParOf" srcId="{59C744B2-518B-458D-93EE-5CD26B7A0C2E}" destId="{571BF96B-49AF-4FDE-8687-D5F027521C88}" srcOrd="0" destOrd="0" presId="urn:microsoft.com/office/officeart/2005/8/layout/hierarchy1"/>
    <dgm:cxn modelId="{277B1766-1110-4E0F-98E9-6DC2A1EB8FD3}" type="presParOf" srcId="{59C744B2-518B-458D-93EE-5CD26B7A0C2E}" destId="{688B4196-5F0E-4C86-8D87-130AE9864B8F}" srcOrd="1" destOrd="0" presId="urn:microsoft.com/office/officeart/2005/8/layout/hierarchy1"/>
    <dgm:cxn modelId="{04241540-C286-4CB6-AB91-9EA8BD05ECD6}" type="presParOf" srcId="{9694FB7A-C6A7-4CE7-8A63-1B5F83919023}" destId="{74E0DB41-430E-493A-BA6C-103080A9E823}" srcOrd="1" destOrd="0" presId="urn:microsoft.com/office/officeart/2005/8/layout/hierarchy1"/>
    <dgm:cxn modelId="{7C3441F1-6EE5-4C4F-ADE8-3C02B6658E0C}" type="presParOf" srcId="{4E5BC238-08AE-417F-BFDC-A1E310C987BD}" destId="{F72C7CA2-E445-43C4-8814-04680ABAFDDC}" srcOrd="2" destOrd="0" presId="urn:microsoft.com/office/officeart/2005/8/layout/hierarchy1"/>
    <dgm:cxn modelId="{93692E92-6CA1-4BE6-9836-87E5D5FA9EAF}" type="presParOf" srcId="{F72C7CA2-E445-43C4-8814-04680ABAFDDC}" destId="{E3578575-4904-4A46-81B1-5B5A4DB08A19}" srcOrd="0" destOrd="0" presId="urn:microsoft.com/office/officeart/2005/8/layout/hierarchy1"/>
    <dgm:cxn modelId="{F2165851-5563-4A21-9042-D9E339477573}" type="presParOf" srcId="{E3578575-4904-4A46-81B1-5B5A4DB08A19}" destId="{1B2B3D4F-9FF1-4EAA-9DB3-7C2E9F043AA5}" srcOrd="0" destOrd="0" presId="urn:microsoft.com/office/officeart/2005/8/layout/hierarchy1"/>
    <dgm:cxn modelId="{C3A2D7DF-A50B-4258-BD6D-D77A3780DD24}" type="presParOf" srcId="{E3578575-4904-4A46-81B1-5B5A4DB08A19}" destId="{84FE6448-1CB9-45C9-BCD6-24622854EAAD}" srcOrd="1" destOrd="0" presId="urn:microsoft.com/office/officeart/2005/8/layout/hierarchy1"/>
    <dgm:cxn modelId="{60741F40-B279-4834-98AC-BDB6210F7E81}" type="presParOf" srcId="{F72C7CA2-E445-43C4-8814-04680ABAFDDC}" destId="{03EA648B-F5F8-4ECC-A167-0AE5478390E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F4F02-0BD9-4394-9CDC-849516C84C59}">
      <dsp:nvSpPr>
        <dsp:cNvPr id="0" name=""/>
        <dsp:cNvSpPr/>
      </dsp:nvSpPr>
      <dsp:spPr>
        <a:xfrm>
          <a:off x="0" y="1606561"/>
          <a:ext cx="4407325" cy="342098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873A45-1AFD-49C8-9D7B-23E3D126B411}">
      <dsp:nvSpPr>
        <dsp:cNvPr id="0" name=""/>
        <dsp:cNvSpPr/>
      </dsp:nvSpPr>
      <dsp:spPr>
        <a:xfrm>
          <a:off x="489702" y="2071778"/>
          <a:ext cx="4407325" cy="3420987"/>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vi-VN" sz="3600" b="0" i="0" kern="1200" dirty="0">
              <a:latin typeface="Times New Roman" panose="02020603050405020304" pitchFamily="18" charset="0"/>
              <a:cs typeface="Times New Roman" panose="02020603050405020304" pitchFamily="18" charset="0"/>
            </a:rPr>
            <a:t>- Họ phải đối mặt với khó khăn khi chiếc xe không có kính: “ừ thì có bụi”, “ừ thì ướt áo”.</a:t>
          </a:r>
          <a:endParaRPr lang="en-US" sz="3600" kern="1200" dirty="0">
            <a:latin typeface="Times New Roman" panose="02020603050405020304" pitchFamily="18" charset="0"/>
            <a:cs typeface="Times New Roman" panose="02020603050405020304" pitchFamily="18" charset="0"/>
          </a:endParaRPr>
        </a:p>
      </dsp:txBody>
      <dsp:txXfrm>
        <a:off x="589899" y="2171975"/>
        <a:ext cx="4206931" cy="3220593"/>
      </dsp:txXfrm>
    </dsp:sp>
    <dsp:sp modelId="{571BF96B-49AF-4FDE-8687-D5F027521C88}">
      <dsp:nvSpPr>
        <dsp:cNvPr id="0" name=""/>
        <dsp:cNvSpPr/>
      </dsp:nvSpPr>
      <dsp:spPr>
        <a:xfrm>
          <a:off x="5386731" y="1606561"/>
          <a:ext cx="4407325" cy="448777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8B4196-5F0E-4C86-8D87-130AE9864B8F}">
      <dsp:nvSpPr>
        <dsp:cNvPr id="0" name=""/>
        <dsp:cNvSpPr/>
      </dsp:nvSpPr>
      <dsp:spPr>
        <a:xfrm>
          <a:off x="5876434" y="2071778"/>
          <a:ext cx="4407325" cy="448777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vi-VN" sz="3600" b="0" i="0" kern="1200" dirty="0">
              <a:latin typeface="Times New Roman" panose="02020603050405020304" pitchFamily="18" charset="0"/>
              <a:cs typeface="Times New Roman" panose="02020603050405020304" pitchFamily="18" charset="0"/>
            </a:rPr>
            <a:t>- Nhưng thái độ trước những khó khăn: “không có… ừ thì” cho thấy một thái độ sẵn sàng chấp nhận mọi khó khăn của người lính.</a:t>
          </a:r>
          <a:endParaRPr lang="en-US" sz="3600" kern="1200" dirty="0">
            <a:latin typeface="Times New Roman" panose="02020603050405020304" pitchFamily="18" charset="0"/>
            <a:cs typeface="Times New Roman" panose="02020603050405020304" pitchFamily="18" charset="0"/>
          </a:endParaRPr>
        </a:p>
      </dsp:txBody>
      <dsp:txXfrm>
        <a:off x="6005520" y="2200864"/>
        <a:ext cx="4149153" cy="4229606"/>
      </dsp:txXfrm>
    </dsp:sp>
    <dsp:sp modelId="{1B2B3D4F-9FF1-4EAA-9DB3-7C2E9F043AA5}">
      <dsp:nvSpPr>
        <dsp:cNvPr id="0" name=""/>
        <dsp:cNvSpPr/>
      </dsp:nvSpPr>
      <dsp:spPr>
        <a:xfrm>
          <a:off x="10773462" y="1606561"/>
          <a:ext cx="4407325" cy="493225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FE6448-1CB9-45C9-BCD6-24622854EAAD}">
      <dsp:nvSpPr>
        <dsp:cNvPr id="0" name=""/>
        <dsp:cNvSpPr/>
      </dsp:nvSpPr>
      <dsp:spPr>
        <a:xfrm>
          <a:off x="11263165" y="2071778"/>
          <a:ext cx="4407325" cy="493225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vi-VN" sz="3600" b="0" i="0" kern="1200" dirty="0">
              <a:latin typeface="Times New Roman" panose="02020603050405020304" pitchFamily="18" charset="0"/>
              <a:cs typeface="Times New Roman" panose="02020603050405020304" pitchFamily="18" charset="0"/>
            </a:rPr>
            <a:t>- Hình ảnh người lính “nhìn nhau mặt lấm cười ha ha” hay “gió lùa khô mau thôi”: cho thấy một tinh thần vui vẻ, yêu đời bất chấp những gian khổ phải đối mặt.</a:t>
          </a:r>
          <a:endParaRPr lang="en-US" sz="3600" kern="1200" dirty="0">
            <a:latin typeface="Times New Roman" panose="02020603050405020304" pitchFamily="18" charset="0"/>
            <a:cs typeface="Times New Roman" panose="02020603050405020304" pitchFamily="18" charset="0"/>
          </a:endParaRPr>
        </a:p>
      </dsp:txBody>
      <dsp:txXfrm>
        <a:off x="11392251" y="2200864"/>
        <a:ext cx="4149153" cy="46740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A9BFF-611F-40C0-A3D5-0ED809B3E1B0}" type="datetimeFigureOut">
              <a:rPr lang="en-US" smtClean="0"/>
              <a:t>18/1/2024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FFDB9-9047-4FDB-826F-5C18F395039C}" type="slidenum">
              <a:rPr lang="en-US" smtClean="0"/>
              <a:t>‹#›</a:t>
            </a:fld>
            <a:endParaRPr lang="en-US"/>
          </a:p>
        </p:txBody>
      </p:sp>
    </p:spTree>
    <p:extLst>
      <p:ext uri="{BB962C8B-B14F-4D97-AF65-F5344CB8AC3E}">
        <p14:creationId xmlns:p14="http://schemas.microsoft.com/office/powerpoint/2010/main" val="2418010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1</a:t>
            </a:fld>
            <a:endParaRPr lang="en-US"/>
          </a:p>
        </p:txBody>
      </p:sp>
    </p:spTree>
    <p:extLst>
      <p:ext uri="{BB962C8B-B14F-4D97-AF65-F5344CB8AC3E}">
        <p14:creationId xmlns:p14="http://schemas.microsoft.com/office/powerpoint/2010/main" val="2717083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10</a:t>
            </a:fld>
            <a:endParaRPr lang="en-US"/>
          </a:p>
        </p:txBody>
      </p:sp>
    </p:spTree>
    <p:extLst>
      <p:ext uri="{BB962C8B-B14F-4D97-AF65-F5344CB8AC3E}">
        <p14:creationId xmlns:p14="http://schemas.microsoft.com/office/powerpoint/2010/main" val="121106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11</a:t>
            </a:fld>
            <a:endParaRPr lang="en-US"/>
          </a:p>
        </p:txBody>
      </p:sp>
    </p:spTree>
    <p:extLst>
      <p:ext uri="{BB962C8B-B14F-4D97-AF65-F5344CB8AC3E}">
        <p14:creationId xmlns:p14="http://schemas.microsoft.com/office/powerpoint/2010/main" val="715803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12</a:t>
            </a:fld>
            <a:endParaRPr lang="en-US"/>
          </a:p>
        </p:txBody>
      </p:sp>
    </p:spTree>
    <p:extLst>
      <p:ext uri="{BB962C8B-B14F-4D97-AF65-F5344CB8AC3E}">
        <p14:creationId xmlns:p14="http://schemas.microsoft.com/office/powerpoint/2010/main" val="3822360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13</a:t>
            </a:fld>
            <a:endParaRPr lang="en-US"/>
          </a:p>
        </p:txBody>
      </p:sp>
    </p:spTree>
    <p:extLst>
      <p:ext uri="{BB962C8B-B14F-4D97-AF65-F5344CB8AC3E}">
        <p14:creationId xmlns:p14="http://schemas.microsoft.com/office/powerpoint/2010/main" val="1742790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14</a:t>
            </a:fld>
            <a:endParaRPr lang="en-US"/>
          </a:p>
        </p:txBody>
      </p:sp>
    </p:spTree>
    <p:extLst>
      <p:ext uri="{BB962C8B-B14F-4D97-AF65-F5344CB8AC3E}">
        <p14:creationId xmlns:p14="http://schemas.microsoft.com/office/powerpoint/2010/main" val="1573851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15</a:t>
            </a:fld>
            <a:endParaRPr lang="en-US"/>
          </a:p>
        </p:txBody>
      </p:sp>
    </p:spTree>
    <p:extLst>
      <p:ext uri="{BB962C8B-B14F-4D97-AF65-F5344CB8AC3E}">
        <p14:creationId xmlns:p14="http://schemas.microsoft.com/office/powerpoint/2010/main" val="1378706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16</a:t>
            </a:fld>
            <a:endParaRPr lang="en-US"/>
          </a:p>
        </p:txBody>
      </p:sp>
    </p:spTree>
    <p:extLst>
      <p:ext uri="{BB962C8B-B14F-4D97-AF65-F5344CB8AC3E}">
        <p14:creationId xmlns:p14="http://schemas.microsoft.com/office/powerpoint/2010/main" val="1402381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17</a:t>
            </a:fld>
            <a:endParaRPr lang="en-US"/>
          </a:p>
        </p:txBody>
      </p:sp>
    </p:spTree>
    <p:extLst>
      <p:ext uri="{BB962C8B-B14F-4D97-AF65-F5344CB8AC3E}">
        <p14:creationId xmlns:p14="http://schemas.microsoft.com/office/powerpoint/2010/main" val="264627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2</a:t>
            </a:fld>
            <a:endParaRPr lang="en-US"/>
          </a:p>
        </p:txBody>
      </p:sp>
    </p:spTree>
    <p:extLst>
      <p:ext uri="{BB962C8B-B14F-4D97-AF65-F5344CB8AC3E}">
        <p14:creationId xmlns:p14="http://schemas.microsoft.com/office/powerpoint/2010/main" val="3968096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3</a:t>
            </a:fld>
            <a:endParaRPr lang="en-US"/>
          </a:p>
        </p:txBody>
      </p:sp>
    </p:spTree>
    <p:extLst>
      <p:ext uri="{BB962C8B-B14F-4D97-AF65-F5344CB8AC3E}">
        <p14:creationId xmlns:p14="http://schemas.microsoft.com/office/powerpoint/2010/main" val="197116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4</a:t>
            </a:fld>
            <a:endParaRPr lang="en-US"/>
          </a:p>
        </p:txBody>
      </p:sp>
    </p:spTree>
    <p:extLst>
      <p:ext uri="{BB962C8B-B14F-4D97-AF65-F5344CB8AC3E}">
        <p14:creationId xmlns:p14="http://schemas.microsoft.com/office/powerpoint/2010/main" val="1090259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5</a:t>
            </a:fld>
            <a:endParaRPr lang="en-US"/>
          </a:p>
        </p:txBody>
      </p:sp>
    </p:spTree>
    <p:extLst>
      <p:ext uri="{BB962C8B-B14F-4D97-AF65-F5344CB8AC3E}">
        <p14:creationId xmlns:p14="http://schemas.microsoft.com/office/powerpoint/2010/main" val="2507398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6</a:t>
            </a:fld>
            <a:endParaRPr lang="en-US"/>
          </a:p>
        </p:txBody>
      </p:sp>
    </p:spTree>
    <p:extLst>
      <p:ext uri="{BB962C8B-B14F-4D97-AF65-F5344CB8AC3E}">
        <p14:creationId xmlns:p14="http://schemas.microsoft.com/office/powerpoint/2010/main" val="241300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7</a:t>
            </a:fld>
            <a:endParaRPr lang="en-US"/>
          </a:p>
        </p:txBody>
      </p:sp>
    </p:spTree>
    <p:extLst>
      <p:ext uri="{BB962C8B-B14F-4D97-AF65-F5344CB8AC3E}">
        <p14:creationId xmlns:p14="http://schemas.microsoft.com/office/powerpoint/2010/main" val="3133863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8</a:t>
            </a:fld>
            <a:endParaRPr lang="en-US"/>
          </a:p>
        </p:txBody>
      </p:sp>
    </p:spTree>
    <p:extLst>
      <p:ext uri="{BB962C8B-B14F-4D97-AF65-F5344CB8AC3E}">
        <p14:creationId xmlns:p14="http://schemas.microsoft.com/office/powerpoint/2010/main" val="1690565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9</a:t>
            </a:fld>
            <a:endParaRPr lang="en-US"/>
          </a:p>
        </p:txBody>
      </p:sp>
    </p:spTree>
    <p:extLst>
      <p:ext uri="{BB962C8B-B14F-4D97-AF65-F5344CB8AC3E}">
        <p14:creationId xmlns:p14="http://schemas.microsoft.com/office/powerpoint/2010/main" val="3302307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DDCA">
            <a:alpha val="6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jpe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14.svg"/><Relationship Id="rId14"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3.png"/><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16.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3.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4042" y="8463432"/>
            <a:ext cx="17690400" cy="42685"/>
          </a:xfrm>
          <a:prstGeom prst="line">
            <a:avLst/>
          </a:prstGeom>
          <a:ln w="38100" cap="flat">
            <a:solidFill>
              <a:srgbClr val="9B6543"/>
            </a:solidFill>
            <a:prstDash val="solid"/>
            <a:headEnd type="none" w="sm" len="sm"/>
            <a:tailEnd type="none" w="sm" len="sm"/>
          </a:ln>
        </p:spPr>
      </p:sp>
      <p:sp>
        <p:nvSpPr>
          <p:cNvPr id="3" name="AutoShape 3"/>
          <p:cNvSpPr/>
          <p:nvPr/>
        </p:nvSpPr>
        <p:spPr>
          <a:xfrm flipV="1">
            <a:off x="2147049" y="-5105346"/>
            <a:ext cx="0" cy="17120890"/>
          </a:xfrm>
          <a:prstGeom prst="line">
            <a:avLst/>
          </a:prstGeom>
          <a:ln w="38100" cap="flat">
            <a:solidFill>
              <a:srgbClr val="9B6543"/>
            </a:solidFill>
            <a:prstDash val="solid"/>
            <a:headEnd type="none" w="sm" len="sm"/>
            <a:tailEnd type="none" w="sm" len="sm"/>
          </a:ln>
        </p:spPr>
      </p:sp>
      <p:sp>
        <p:nvSpPr>
          <p:cNvPr id="4" name="TextBox 4"/>
          <p:cNvSpPr txBox="1"/>
          <p:nvPr/>
        </p:nvSpPr>
        <p:spPr>
          <a:xfrm>
            <a:off x="2859212" y="3146962"/>
            <a:ext cx="9180388" cy="1477328"/>
          </a:xfrm>
          <a:prstGeom prst="rect">
            <a:avLst/>
          </a:prstGeom>
        </p:spPr>
        <p:txBody>
          <a:bodyPr wrap="square" lIns="0" tIns="0" rIns="0" bIns="0" rtlCol="0" anchor="t">
            <a:spAutoFit/>
          </a:bodyPr>
          <a:lstStyle/>
          <a:p>
            <a:pPr algn="just"/>
            <a:r>
              <a:rPr lang="en-US" sz="4800" dirty="0">
                <a:latin typeface="#9Slide05 Braxton Regular" panose="03060000000000000000" pitchFamily="66" charset="0"/>
                <a:cs typeface="Times New Roman" panose="02020603050405020304" pitchFamily="18" charset="0"/>
              </a:rPr>
              <a:t>Em </a:t>
            </a:r>
            <a:r>
              <a:rPr lang="en-US" sz="4800" dirty="0" err="1">
                <a:latin typeface="#9Slide05 Braxton Regular" panose="03060000000000000000" pitchFamily="66" charset="0"/>
                <a:cs typeface="Times New Roman" panose="02020603050405020304" pitchFamily="18" charset="0"/>
              </a:rPr>
              <a:t>hãy</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kể</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những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phẩm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được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học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trong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Bài</a:t>
            </a:r>
            <a:r>
              <a:rPr lang="en-US" sz="4800" dirty="0">
                <a:latin typeface="#9Slide05 Braxton Regular" panose="03060000000000000000" pitchFamily="66" charset="0"/>
                <a:cs typeface="Times New Roman" panose="02020603050405020304" pitchFamily="18" charset="0"/>
              </a:rPr>
              <a:t> 7: Tin </a:t>
            </a:r>
            <a:r>
              <a:rPr lang="en-US" sz="4800" dirty="0" err="1">
                <a:latin typeface="#9Slide05 Braxton Regular" panose="03060000000000000000" pitchFamily="66" charset="0"/>
                <a:cs typeface="Times New Roman" panose="02020603050405020304" pitchFamily="18" charset="0"/>
              </a:rPr>
              <a:t>yêu</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và</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ước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vọng</a:t>
            </a:r>
            <a:endParaRPr lang="en-US" sz="4800" dirty="0">
              <a:latin typeface="#9Slide05 Braxton Regular" panose="03060000000000000000" pitchFamily="66" charset="0"/>
              <a:cs typeface="Times New Roman" panose="02020603050405020304" pitchFamily="18" charset="0"/>
            </a:endParaRPr>
          </a:p>
        </p:txBody>
      </p:sp>
      <p:sp>
        <p:nvSpPr>
          <p:cNvPr id="5" name="Freeform 5"/>
          <p:cNvSpPr/>
          <p:nvPr/>
        </p:nvSpPr>
        <p:spPr>
          <a:xfrm>
            <a:off x="1472986" y="354637"/>
            <a:ext cx="1386226" cy="1386226"/>
          </a:xfrm>
          <a:custGeom>
            <a:avLst/>
            <a:gdLst/>
            <a:ahLst/>
            <a:cxnLst/>
            <a:rect l="l" t="t" r="r" b="b"/>
            <a:pathLst>
              <a:path w="1386226" h="1386226">
                <a:moveTo>
                  <a:pt x="0" y="0"/>
                </a:moveTo>
                <a:lnTo>
                  <a:pt x="1386226" y="0"/>
                </a:lnTo>
                <a:lnTo>
                  <a:pt x="1386226" y="1386226"/>
                </a:lnTo>
                <a:lnTo>
                  <a:pt x="0" y="13862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flipH="1">
            <a:off x="0" y="6386982"/>
            <a:ext cx="5700605" cy="4114800"/>
          </a:xfrm>
          <a:custGeom>
            <a:avLst/>
            <a:gdLst/>
            <a:ahLst/>
            <a:cxnLst/>
            <a:rect l="l" t="t" r="r" b="b"/>
            <a:pathLst>
              <a:path w="5700605" h="4114800">
                <a:moveTo>
                  <a:pt x="5700605" y="0"/>
                </a:moveTo>
                <a:lnTo>
                  <a:pt x="0" y="0"/>
                </a:lnTo>
                <a:lnTo>
                  <a:pt x="0" y="4114800"/>
                </a:lnTo>
                <a:lnTo>
                  <a:pt x="5700605" y="4114800"/>
                </a:lnTo>
                <a:lnTo>
                  <a:pt x="5700605"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5388951" y="629086"/>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2650714" y="5239872"/>
            <a:ext cx="6000151" cy="5407544"/>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9" name="Group 9"/>
          <p:cNvGrpSpPr>
            <a:grpSpLocks noChangeAspect="1"/>
          </p:cNvGrpSpPr>
          <p:nvPr/>
        </p:nvGrpSpPr>
        <p:grpSpPr>
          <a:xfrm>
            <a:off x="11569175" y="3763797"/>
            <a:ext cx="5246968" cy="5246370"/>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11"/>
              <a:stretch>
                <a:fillRect l="-25321" r="-25321"/>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2DD04DE-4FED-488E-D9DB-2D50A4F9BFAD}"/>
              </a:ext>
            </a:extLst>
          </p:cNvPr>
          <p:cNvSpPr txBox="1"/>
          <p:nvPr/>
        </p:nvSpPr>
        <p:spPr>
          <a:xfrm>
            <a:off x="960120" y="488053"/>
            <a:ext cx="6552903" cy="2935262"/>
          </a:xfrm>
          <a:prstGeom prst="rect">
            <a:avLst/>
          </a:prstGeom>
        </p:spPr>
        <p:txBody>
          <a:bodyPr vert="horz" lIns="91440" tIns="45720" rIns="91440" bIns="45720" rtlCol="0" anchor="b">
            <a:normAutofit/>
          </a:bodyPr>
          <a:lstStyle/>
          <a:p>
            <a:pPr algn="just">
              <a:lnSpc>
                <a:spcPct val="90000"/>
              </a:lnSpc>
              <a:spcBef>
                <a:spcPct val="0"/>
              </a:spcBef>
              <a:spcAft>
                <a:spcPts val="600"/>
              </a:spcAft>
            </a:pPr>
            <a:r>
              <a:rPr lang="en-US" sz="4400" b="1" i="0" dirty="0">
                <a:effectLst/>
                <a:latin typeface="Times New Roman" panose="02020603050405020304" pitchFamily="18" charset="0"/>
                <a:ea typeface="+mj-ea"/>
                <a:cs typeface="Times New Roman" panose="02020603050405020304" pitchFamily="18" charset="0"/>
              </a:rPr>
              <a:t>1. </a:t>
            </a:r>
            <a:r>
              <a:rPr lang="en-US" sz="4400" b="1" i="0" dirty="0" err="1">
                <a:effectLst/>
                <a:latin typeface="Times New Roman" panose="02020603050405020304" pitchFamily="18" charset="0"/>
                <a:ea typeface="+mj-ea"/>
                <a:cs typeface="Times New Roman" panose="02020603050405020304" pitchFamily="18" charset="0"/>
              </a:rPr>
              <a:t>Số</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tiếng</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trong</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mỗi</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dòng</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số</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dòng</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trong</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mỗi</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khổ</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vần</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và</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nhịp</a:t>
            </a:r>
            <a:r>
              <a:rPr lang="en-US" sz="4400" b="1" i="0" dirty="0">
                <a:effectLst/>
                <a:latin typeface="Times New Roman" panose="02020603050405020304" pitchFamily="18" charset="0"/>
                <a:ea typeface="+mj-ea"/>
                <a:cs typeface="Times New Roman" panose="02020603050405020304" pitchFamily="18" charset="0"/>
              </a:rPr>
              <a:t> </a:t>
            </a:r>
            <a:r>
              <a:rPr lang="en-US" sz="4400" b="1" i="0" dirty="0" err="1">
                <a:effectLst/>
                <a:latin typeface="Times New Roman" panose="02020603050405020304" pitchFamily="18" charset="0"/>
                <a:ea typeface="+mj-ea"/>
                <a:cs typeface="Times New Roman" panose="02020603050405020304" pitchFamily="18" charset="0"/>
              </a:rPr>
              <a:t>thơ</a:t>
            </a:r>
            <a:endParaRPr lang="en-US" sz="4400" dirty="0">
              <a:latin typeface="Times New Roman" panose="02020603050405020304" pitchFamily="18" charset="0"/>
              <a:ea typeface="+mj-ea"/>
              <a:cs typeface="Times New Roman" panose="02020603050405020304" pitchFamily="18" charset="0"/>
            </a:endParaRP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046C99F-09CA-8E37-B6EC-9FCFEDFF682A}"/>
              </a:ext>
            </a:extLst>
          </p:cNvPr>
          <p:cNvSpPr txBox="1"/>
          <p:nvPr/>
        </p:nvSpPr>
        <p:spPr>
          <a:xfrm>
            <a:off x="960120" y="4309348"/>
            <a:ext cx="6365383" cy="4981002"/>
          </a:xfrm>
          <a:prstGeom prst="rect">
            <a:avLst/>
          </a:prstGeom>
        </p:spPr>
        <p:txBody>
          <a:bodyPr vert="horz" lIns="91440" tIns="45720" rIns="91440" bIns="45720" rtlCol="0">
            <a:normAutofit/>
          </a:bodyPr>
          <a:lstStyle/>
          <a:p>
            <a:pPr algn="just">
              <a:lnSpc>
                <a:spcPct val="90000"/>
              </a:lnSpc>
              <a:spcAft>
                <a:spcPts val="600"/>
              </a:spcAft>
            </a:pP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Số</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tiếng</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trong</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mỗi</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dòng</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không</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cố</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định</a:t>
            </a:r>
            <a:endParaRPr lang="en-US" sz="4000" b="0" i="0" dirty="0">
              <a:effectLst/>
              <a:latin typeface="Times New Roman" panose="02020603050405020304" pitchFamily="18" charset="0"/>
              <a:cs typeface="Times New Roman" panose="02020603050405020304" pitchFamily="18" charset="0"/>
            </a:endParaRPr>
          </a:p>
          <a:p>
            <a:pPr algn="just">
              <a:lnSpc>
                <a:spcPct val="90000"/>
              </a:lnSpc>
              <a:spcAft>
                <a:spcPts val="600"/>
              </a:spcAft>
            </a:pP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Số</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dòng</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trong</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mỗi</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khổ</a:t>
            </a:r>
            <a:r>
              <a:rPr lang="en-US" sz="4000" b="0" i="0" dirty="0">
                <a:effectLst/>
                <a:latin typeface="Times New Roman" panose="02020603050405020304" pitchFamily="18" charset="0"/>
                <a:cs typeface="Times New Roman" panose="02020603050405020304" pitchFamily="18" charset="0"/>
              </a:rPr>
              <a:t>: 4 </a:t>
            </a:r>
            <a:r>
              <a:rPr lang="en-US" sz="4000" b="0" i="0" dirty="0" err="1">
                <a:effectLst/>
                <a:latin typeface="Times New Roman" panose="02020603050405020304" pitchFamily="18" charset="0"/>
                <a:cs typeface="Times New Roman" panose="02020603050405020304" pitchFamily="18" charset="0"/>
              </a:rPr>
              <a:t>dòng</a:t>
            </a:r>
            <a:endParaRPr lang="en-US" sz="4000" b="0" i="0" dirty="0">
              <a:effectLst/>
              <a:latin typeface="Times New Roman" panose="02020603050405020304" pitchFamily="18" charset="0"/>
              <a:cs typeface="Times New Roman" panose="02020603050405020304" pitchFamily="18" charset="0"/>
            </a:endParaRPr>
          </a:p>
          <a:p>
            <a:pPr algn="just">
              <a:lnSpc>
                <a:spcPct val="90000"/>
              </a:lnSpc>
              <a:spcAft>
                <a:spcPts val="600"/>
              </a:spcAft>
            </a:pP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Vần</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chân</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tim</a:t>
            </a:r>
            <a:r>
              <a:rPr lang="en-US" sz="4000" b="0" i="0" dirty="0">
                <a:effectLst/>
                <a:latin typeface="Times New Roman" panose="02020603050405020304" pitchFamily="18" charset="0"/>
                <a:cs typeface="Times New Roman" panose="02020603050405020304" pitchFamily="18" charset="0"/>
              </a:rPr>
              <a:t> - </a:t>
            </a:r>
            <a:r>
              <a:rPr lang="en-US" sz="4000" b="0" i="0" dirty="0" err="1">
                <a:effectLst/>
                <a:latin typeface="Times New Roman" panose="02020603050405020304" pitchFamily="18" charset="0"/>
                <a:cs typeface="Times New Roman" panose="02020603050405020304" pitchFamily="18" charset="0"/>
              </a:rPr>
              <a:t>chim</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già</a:t>
            </a:r>
            <a:r>
              <a:rPr lang="en-US" sz="4000" b="0" i="0" dirty="0">
                <a:effectLst/>
                <a:latin typeface="Times New Roman" panose="02020603050405020304" pitchFamily="18" charset="0"/>
                <a:cs typeface="Times New Roman" panose="02020603050405020304" pitchFamily="18" charset="0"/>
              </a:rPr>
              <a:t> - ha, </a:t>
            </a:r>
            <a:r>
              <a:rPr lang="en-US" sz="4000" b="0" i="0" dirty="0" err="1">
                <a:effectLst/>
                <a:latin typeface="Times New Roman" panose="02020603050405020304" pitchFamily="18" charset="0"/>
                <a:cs typeface="Times New Roman" panose="02020603050405020304" pitchFamily="18" charset="0"/>
              </a:rPr>
              <a:t>rơi</a:t>
            </a:r>
            <a:r>
              <a:rPr lang="en-US" sz="4000" b="0" i="0" dirty="0">
                <a:effectLst/>
                <a:latin typeface="Times New Roman" panose="02020603050405020304" pitchFamily="18" charset="0"/>
                <a:cs typeface="Times New Roman" panose="02020603050405020304" pitchFamily="18" charset="0"/>
              </a:rPr>
              <a:t> - </a:t>
            </a:r>
            <a:r>
              <a:rPr lang="en-US" sz="4000" b="0" i="0" dirty="0" err="1">
                <a:effectLst/>
                <a:latin typeface="Times New Roman" panose="02020603050405020304" pitchFamily="18" charset="0"/>
                <a:cs typeface="Times New Roman" panose="02020603050405020304" pitchFamily="18" charset="0"/>
              </a:rPr>
              <a:t>tới</a:t>
            </a:r>
            <a:r>
              <a:rPr lang="en-US" sz="4000" b="0" i="0" dirty="0">
                <a:effectLst/>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Nhịp</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thơ</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linh</a:t>
            </a:r>
            <a:r>
              <a:rPr lang="en-US" sz="4000" b="0" i="0" dirty="0">
                <a:effectLst/>
                <a:latin typeface="Times New Roman" panose="02020603050405020304" pitchFamily="18" charset="0"/>
                <a:cs typeface="Times New Roman" panose="02020603050405020304" pitchFamily="18" charset="0"/>
              </a:rPr>
              <a:t> </a:t>
            </a:r>
            <a:r>
              <a:rPr lang="en-US" sz="4000" b="0" i="0" dirty="0" err="1">
                <a:effectLst/>
                <a:latin typeface="Times New Roman" panose="02020603050405020304" pitchFamily="18" charset="0"/>
                <a:cs typeface="Times New Roman" panose="02020603050405020304" pitchFamily="18" charset="0"/>
              </a:rPr>
              <a:t>hoạt</a:t>
            </a:r>
            <a:endParaRPr lang="en-US" sz="4000" b="0" i="0" dirty="0">
              <a:effectLst/>
              <a:latin typeface="Times New Roman" panose="02020603050405020304" pitchFamily="18" charset="0"/>
              <a:cs typeface="Times New Roman" panose="02020603050405020304" pitchFamily="18" charset="0"/>
            </a:endParaRPr>
          </a:p>
        </p:txBody>
      </p:sp>
      <p:pic>
        <p:nvPicPr>
          <p:cNvPr id="2050" name="Picture 2" descr="3 điểm cần lưu ý khi phân tích “Bài thơ về tiểu đội xe không kính”">
            <a:extLst>
              <a:ext uri="{FF2B5EF4-FFF2-40B4-BE49-F238E27FC236}">
                <a16:creationId xmlns:a16="http://schemas.microsoft.com/office/drawing/2014/main" id="{F4C5F4E8-47DE-5123-B18A-2E7820048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34" r="9832" b="-1"/>
          <a:stretch/>
        </p:blipFill>
        <p:spPr bwMode="auto">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82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71E68-51A9-F175-2B30-B43320C4D93B}"/>
              </a:ext>
            </a:extLst>
          </p:cNvPr>
          <p:cNvSpPr txBox="1"/>
          <p:nvPr/>
        </p:nvSpPr>
        <p:spPr>
          <a:xfrm>
            <a:off x="381000" y="342900"/>
            <a:ext cx="17678400" cy="1323439"/>
          </a:xfrm>
          <a:prstGeom prst="rect">
            <a:avLst/>
          </a:prstGeom>
          <a:noFill/>
        </p:spPr>
        <p:txBody>
          <a:bodyPr wrap="square">
            <a:spAutoFit/>
          </a:bodyPr>
          <a:lstStyle/>
          <a:p>
            <a:pPr algn="just"/>
            <a:r>
              <a:rPr lang="vi-VN" sz="4000" b="1" i="0" dirty="0">
                <a:effectLst/>
                <a:latin typeface="+mj-lt"/>
              </a:rPr>
              <a:t>2. Hình ảnh những chiếc xe không kính và người lính lái xe trên tuyến đường Trường Sơ</a:t>
            </a:r>
            <a:r>
              <a:rPr lang="en-US" sz="4000" b="1" i="0" dirty="0">
                <a:effectLst/>
                <a:latin typeface="+mj-lt"/>
              </a:rPr>
              <a:t>n</a:t>
            </a:r>
            <a:endParaRPr lang="en-US" sz="4000" dirty="0">
              <a:latin typeface="+mj-lt"/>
            </a:endParaRPr>
          </a:p>
        </p:txBody>
      </p:sp>
      <p:sp>
        <p:nvSpPr>
          <p:cNvPr id="5" name="TextBox 4">
            <a:extLst>
              <a:ext uri="{FF2B5EF4-FFF2-40B4-BE49-F238E27FC236}">
                <a16:creationId xmlns:a16="http://schemas.microsoft.com/office/drawing/2014/main" id="{EF1E5315-AB30-E392-B454-B6A27A8A7A67}"/>
              </a:ext>
            </a:extLst>
          </p:cNvPr>
          <p:cNvSpPr txBox="1"/>
          <p:nvPr/>
        </p:nvSpPr>
        <p:spPr>
          <a:xfrm>
            <a:off x="1143000" y="2019300"/>
            <a:ext cx="9144000" cy="646331"/>
          </a:xfrm>
          <a:prstGeom prst="rect">
            <a:avLst/>
          </a:prstGeom>
          <a:noFill/>
        </p:spPr>
        <p:txBody>
          <a:bodyPr wrap="square">
            <a:spAutoFit/>
          </a:bodyPr>
          <a:lstStyle/>
          <a:p>
            <a:r>
              <a:rPr lang="en-US" sz="3600" b="1" i="0" dirty="0">
                <a:effectLst/>
                <a:latin typeface="Times New Roman" panose="02020603050405020304" pitchFamily="18" charset="0"/>
                <a:cs typeface="Times New Roman" panose="02020603050405020304" pitchFamily="18" charset="0"/>
              </a:rPr>
              <a:t>a. </a:t>
            </a:r>
            <a:r>
              <a:rPr lang="en-US" sz="3600" b="1" i="0" dirty="0" err="1">
                <a:effectLst/>
                <a:latin typeface="Times New Roman" panose="02020603050405020304" pitchFamily="18" charset="0"/>
                <a:cs typeface="Times New Roman" panose="02020603050405020304" pitchFamily="18" charset="0"/>
              </a:rPr>
              <a:t>Những</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chiếc</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xe</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không</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kính</a:t>
            </a:r>
            <a:endParaRPr lang="en-US" sz="3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D2182A7-A4A6-1EFC-26E0-EDDEF54C0CC9}"/>
              </a:ext>
            </a:extLst>
          </p:cNvPr>
          <p:cNvSpPr txBox="1"/>
          <p:nvPr/>
        </p:nvSpPr>
        <p:spPr>
          <a:xfrm>
            <a:off x="2057400" y="2741593"/>
            <a:ext cx="15011400" cy="1200329"/>
          </a:xfrm>
          <a:prstGeom prst="rect">
            <a:avLst/>
          </a:prstGeom>
          <a:no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Những chiếc xe không kính vốn không phải vì không có kính, mà trải qua những năm tháng bom rơi, bão đạn khiến kính của chúng bị vỡ đi.</a:t>
            </a:r>
            <a:endParaRPr lang="en-US" sz="3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28C1F3D-41E1-AF26-E5F9-24F7FC3ACE50}"/>
              </a:ext>
            </a:extLst>
          </p:cNvPr>
          <p:cNvSpPr txBox="1"/>
          <p:nvPr/>
        </p:nvSpPr>
        <p:spPr>
          <a:xfrm>
            <a:off x="2057400" y="4152900"/>
            <a:ext cx="15011400" cy="2308324"/>
          </a:xfrm>
          <a:prstGeom prst="rect">
            <a:avLst/>
          </a:prstGeom>
          <a:no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Không chỉ một chiếc xe mà là “tiểu đội” - đơn vị quân đội nhỏ nhất: Đây không phải là một trường hợp hy hữu mà là hoàn cảnh chung của những chiếc xe vận chuyển trên tuyến đường Trường Sơn. Tiểu đội xe không kính được tác giả khắc họa cũng chỉ là một trong rất nhiều tiểu đội như vậy.</a:t>
            </a:r>
            <a:endParaRPr lang="en-US" sz="3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3A45CF9-BAFA-3C4B-3FD7-95C1343D81D5}"/>
              </a:ext>
            </a:extLst>
          </p:cNvPr>
          <p:cNvSpPr txBox="1"/>
          <p:nvPr/>
        </p:nvSpPr>
        <p:spPr>
          <a:xfrm>
            <a:off x="6330099" y="7070930"/>
            <a:ext cx="10744200" cy="1754326"/>
          </a:xfrm>
          <a:prstGeom prst="rect">
            <a:avLst/>
          </a:prstGeom>
          <a:noFill/>
        </p:spPr>
        <p:txBody>
          <a:bodyPr wrap="square">
            <a:spAutoFit/>
          </a:bodyPr>
          <a:lstStyle/>
          <a:p>
            <a:pPr algn="just"/>
            <a:r>
              <a:rPr 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vi-VN" sz="3600" b="1" i="0" dirty="0">
                <a:effectLst/>
                <a:latin typeface="Times New Roman" panose="02020603050405020304" pitchFamily="18" charset="0"/>
                <a:cs typeface="Times New Roman" panose="02020603050405020304" pitchFamily="18" charset="0"/>
              </a:rPr>
              <a:t>Nổi bật lên sự khốc liệt của chiến tranh, sự hiểm nguy nơi chiến trường và tinh thần lạc quan của người lính lái xe.</a:t>
            </a:r>
            <a:endParaRPr lang="en-US" sz="3600" b="1" dirty="0">
              <a:latin typeface="Times New Roman" panose="02020603050405020304" pitchFamily="18" charset="0"/>
              <a:cs typeface="Times New Roman" panose="02020603050405020304" pitchFamily="18" charset="0"/>
            </a:endParaRPr>
          </a:p>
        </p:txBody>
      </p:sp>
      <p:pic>
        <p:nvPicPr>
          <p:cNvPr id="3074" name="Picture 2" descr="Bài thơ về tiểu đội xe không kính lớp 4 (trang 17, 18, 19) | Cánh diều Giải Tiếng Việt lớp 4">
            <a:extLst>
              <a:ext uri="{FF2B5EF4-FFF2-40B4-BE49-F238E27FC236}">
                <a16:creationId xmlns:a16="http://schemas.microsoft.com/office/drawing/2014/main" id="{2B1BD011-0FA7-AFEA-C046-258684467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299" y="6655746"/>
            <a:ext cx="4994635" cy="330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45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wipe(down)">
                                      <p:cBhvr>
                                        <p:cTn id="2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71E68-51A9-F175-2B30-B43320C4D93B}"/>
              </a:ext>
            </a:extLst>
          </p:cNvPr>
          <p:cNvSpPr txBox="1"/>
          <p:nvPr/>
        </p:nvSpPr>
        <p:spPr>
          <a:xfrm>
            <a:off x="381000" y="342900"/>
            <a:ext cx="17678400" cy="1323439"/>
          </a:xfrm>
          <a:prstGeom prst="rect">
            <a:avLst/>
          </a:prstGeom>
          <a:noFill/>
        </p:spPr>
        <p:txBody>
          <a:bodyPr wrap="square">
            <a:spAutoFit/>
          </a:bodyPr>
          <a:lstStyle/>
          <a:p>
            <a:pPr algn="just"/>
            <a:r>
              <a:rPr lang="vi-VN" sz="4000" b="1" i="0" dirty="0">
                <a:effectLst/>
                <a:latin typeface="+mj-lt"/>
              </a:rPr>
              <a:t>2. Hình ảnh những chiếc xe không kính và người lính lái xe trên tuyến đường Trường Sơ</a:t>
            </a:r>
            <a:r>
              <a:rPr lang="en-US" sz="4000" b="1" i="0" dirty="0">
                <a:effectLst/>
                <a:latin typeface="+mj-lt"/>
              </a:rPr>
              <a:t>n</a:t>
            </a:r>
            <a:endParaRPr lang="en-US" sz="4000" dirty="0">
              <a:latin typeface="+mj-lt"/>
            </a:endParaRPr>
          </a:p>
        </p:txBody>
      </p:sp>
      <p:sp>
        <p:nvSpPr>
          <p:cNvPr id="5" name="TextBox 4">
            <a:extLst>
              <a:ext uri="{FF2B5EF4-FFF2-40B4-BE49-F238E27FC236}">
                <a16:creationId xmlns:a16="http://schemas.microsoft.com/office/drawing/2014/main" id="{EF1E5315-AB30-E392-B454-B6A27A8A7A67}"/>
              </a:ext>
            </a:extLst>
          </p:cNvPr>
          <p:cNvSpPr txBox="1"/>
          <p:nvPr/>
        </p:nvSpPr>
        <p:spPr>
          <a:xfrm>
            <a:off x="1143000" y="1638300"/>
            <a:ext cx="9144000" cy="646331"/>
          </a:xfrm>
          <a:prstGeom prst="rect">
            <a:avLst/>
          </a:prstGeom>
          <a:noFill/>
        </p:spPr>
        <p:txBody>
          <a:bodyPr wrap="square">
            <a:spAutoFit/>
          </a:bodyPr>
          <a:lstStyle/>
          <a:p>
            <a:r>
              <a:rPr lang="en-US" sz="3600" b="1" i="0" dirty="0">
                <a:effectLst/>
                <a:latin typeface="Times New Roman" panose="02020603050405020304" pitchFamily="18" charset="0"/>
                <a:cs typeface="Times New Roman" panose="02020603050405020304" pitchFamily="18" charset="0"/>
              </a:rPr>
              <a:t>b. </a:t>
            </a:r>
            <a:r>
              <a:rPr lang="en-US" sz="3600" b="1" i="0" dirty="0" err="1">
                <a:effectLst/>
                <a:latin typeface="Times New Roman" panose="02020603050405020304" pitchFamily="18" charset="0"/>
                <a:cs typeface="Times New Roman" panose="02020603050405020304" pitchFamily="18" charset="0"/>
              </a:rPr>
              <a:t>Người</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lính</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lái</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xe</a:t>
            </a:r>
            <a:endParaRPr lang="en-US" sz="3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D2182A7-A4A6-1EFC-26E0-EDDEF54C0CC9}"/>
              </a:ext>
            </a:extLst>
          </p:cNvPr>
          <p:cNvSpPr txBox="1"/>
          <p:nvPr/>
        </p:nvSpPr>
        <p:spPr>
          <a:xfrm>
            <a:off x="2057400" y="2360593"/>
            <a:ext cx="15011400" cy="646331"/>
          </a:xfrm>
          <a:prstGeom prst="rect">
            <a:avLst/>
          </a:prstGeom>
          <a:noFill/>
        </p:spPr>
        <p:txBody>
          <a:bodyPr wrap="square">
            <a:spAutoFit/>
          </a:bodyPr>
          <a:lstStyle/>
          <a:p>
            <a:pPr algn="just"/>
            <a:r>
              <a:rPr lang="vi-VN" sz="3600" b="0" i="0" dirty="0">
                <a:effectLst/>
                <a:latin typeface="+mj-lt"/>
              </a:rPr>
              <a:t>* Tư thế của người lính khi đối mặt với khó khăn:</a:t>
            </a:r>
            <a:endParaRPr lang="en-US" sz="3600" dirty="0">
              <a:latin typeface="+mj-lt"/>
              <a:cs typeface="Times New Roman" panose="02020603050405020304" pitchFamily="18" charset="0"/>
            </a:endParaRPr>
          </a:p>
        </p:txBody>
      </p:sp>
      <p:sp>
        <p:nvSpPr>
          <p:cNvPr id="9" name="TextBox 8">
            <a:extLst>
              <a:ext uri="{FF2B5EF4-FFF2-40B4-BE49-F238E27FC236}">
                <a16:creationId xmlns:a16="http://schemas.microsoft.com/office/drawing/2014/main" id="{628C1F3D-41E1-AF26-E5F9-24F7FC3ACE50}"/>
              </a:ext>
            </a:extLst>
          </p:cNvPr>
          <p:cNvSpPr txBox="1"/>
          <p:nvPr/>
        </p:nvSpPr>
        <p:spPr>
          <a:xfrm>
            <a:off x="2084109" y="3082886"/>
            <a:ext cx="15011400" cy="2308324"/>
          </a:xfrm>
          <a:prstGeom prst="rect">
            <a:avLst/>
          </a:prstGeom>
          <a:noFill/>
        </p:spPr>
        <p:txBody>
          <a:bodyPr wrap="square">
            <a:spAutoFit/>
          </a:bodyPr>
          <a:lstStyle/>
          <a:p>
            <a:pPr algn="just"/>
            <a:r>
              <a:rPr lang="vi-VN" sz="3600" b="0" i="0" dirty="0">
                <a:effectLst/>
                <a:latin typeface="+mj-lt"/>
              </a:rPr>
              <a:t>- Tư thế của người lính lái xe: “Ung dung buồng lái ta ngồi/Nhìn đất, nhìn trời, nhìn thẳng”: Cho thấy tư thế hiên ngang, chủ động sẵn sàng đối mặt với hiểm nguy. Trong mưa bom, bão đạn nhưng họ vẫn nhìn thẳng về con đường phía trước.</a:t>
            </a:r>
            <a:endParaRPr lang="en-US" sz="3600" dirty="0">
              <a:latin typeface="+mj-lt"/>
              <a:cs typeface="Times New Roman" panose="02020603050405020304" pitchFamily="18" charset="0"/>
            </a:endParaRPr>
          </a:p>
        </p:txBody>
      </p:sp>
      <p:sp>
        <p:nvSpPr>
          <p:cNvPr id="11" name="TextBox 10">
            <a:extLst>
              <a:ext uri="{FF2B5EF4-FFF2-40B4-BE49-F238E27FC236}">
                <a16:creationId xmlns:a16="http://schemas.microsoft.com/office/drawing/2014/main" id="{B3A45CF9-BAFA-3C4B-3FD7-95C1343D81D5}"/>
              </a:ext>
            </a:extLst>
          </p:cNvPr>
          <p:cNvSpPr txBox="1"/>
          <p:nvPr/>
        </p:nvSpPr>
        <p:spPr>
          <a:xfrm>
            <a:off x="2084108" y="5295900"/>
            <a:ext cx="14984691" cy="2862322"/>
          </a:xfrm>
          <a:prstGeom prst="rect">
            <a:avLst/>
          </a:prstGeom>
          <a:no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Những chiếc xe không kính khiến cho những khó khăn càng thêm khắc nghiệt hơn:</a:t>
            </a:r>
          </a:p>
          <a:p>
            <a:pPr algn="just"/>
            <a:r>
              <a:rPr lang="en-US" sz="3600" b="0" i="0" dirty="0">
                <a:effectLst/>
                <a:latin typeface="Times New Roman" panose="02020603050405020304" pitchFamily="18" charset="0"/>
                <a:cs typeface="Times New Roman" panose="02020603050405020304" pitchFamily="18" charset="0"/>
              </a:rPr>
              <a:t>+ </a:t>
            </a:r>
            <a:r>
              <a:rPr lang="vi-VN" sz="3600" b="0" i="0" dirty="0">
                <a:effectLst/>
                <a:latin typeface="Times New Roman" panose="02020603050405020304" pitchFamily="18" charset="0"/>
                <a:cs typeface="Times New Roman" panose="02020603050405020304" pitchFamily="18" charset="0"/>
              </a:rPr>
              <a:t>Gió vào xoa mắt đắng</a:t>
            </a:r>
          </a:p>
          <a:p>
            <a:pPr algn="just"/>
            <a:r>
              <a:rPr lang="en-US" sz="3600" b="0" i="0" dirty="0">
                <a:effectLst/>
                <a:latin typeface="Times New Roman" panose="02020603050405020304" pitchFamily="18" charset="0"/>
                <a:cs typeface="Times New Roman" panose="02020603050405020304" pitchFamily="18" charset="0"/>
              </a:rPr>
              <a:t>+ </a:t>
            </a:r>
            <a:r>
              <a:rPr lang="vi-VN" sz="3600" b="0" i="0" dirty="0">
                <a:effectLst/>
                <a:latin typeface="Times New Roman" panose="02020603050405020304" pitchFamily="18" charset="0"/>
                <a:cs typeface="Times New Roman" panose="02020603050405020304" pitchFamily="18" charset="0"/>
              </a:rPr>
              <a:t>Con đường chạy thẳng vào tim</a:t>
            </a:r>
          </a:p>
          <a:p>
            <a:pPr algn="just"/>
            <a:r>
              <a:rPr lang="en-US" sz="3600" b="0" i="0" dirty="0">
                <a:effectLst/>
                <a:latin typeface="Times New Roman" panose="02020603050405020304" pitchFamily="18" charset="0"/>
                <a:cs typeface="Times New Roman" panose="02020603050405020304" pitchFamily="18" charset="0"/>
              </a:rPr>
              <a:t>+ </a:t>
            </a:r>
            <a:r>
              <a:rPr lang="vi-VN" sz="3600" b="0" i="0" dirty="0">
                <a:effectLst/>
                <a:latin typeface="Times New Roman" panose="02020603050405020304" pitchFamily="18" charset="0"/>
                <a:cs typeface="Times New Roman" panose="02020603050405020304" pitchFamily="18" charset="0"/>
              </a:rPr>
              <a:t>Sao trời, đột ngột cánh chim</a:t>
            </a:r>
          </a:p>
        </p:txBody>
      </p:sp>
      <p:sp>
        <p:nvSpPr>
          <p:cNvPr id="4" name="TextBox 3">
            <a:extLst>
              <a:ext uri="{FF2B5EF4-FFF2-40B4-BE49-F238E27FC236}">
                <a16:creationId xmlns:a16="http://schemas.microsoft.com/office/drawing/2014/main" id="{CB44EF7B-1495-A7CC-55E6-3B938AB601DF}"/>
              </a:ext>
            </a:extLst>
          </p:cNvPr>
          <p:cNvSpPr txBox="1"/>
          <p:nvPr/>
        </p:nvSpPr>
        <p:spPr>
          <a:xfrm>
            <a:off x="2099819" y="8267700"/>
            <a:ext cx="10777981" cy="1754326"/>
          </a:xfrm>
          <a:prstGeom prst="rect">
            <a:avLst/>
          </a:prstGeom>
          <a:noFill/>
        </p:spPr>
        <p:txBody>
          <a:bodyPr wrap="square">
            <a:spAutoFit/>
          </a:bodyPr>
          <a:lstStyle/>
          <a:p>
            <a:pPr algn="just"/>
            <a:r>
              <a:rPr lang="en-US" sz="3600" b="1" dirty="0">
                <a:latin typeface="+mj-lt"/>
                <a:sym typeface="Wingdings" panose="05000000000000000000" pitchFamily="2" charset="2"/>
              </a:rPr>
              <a:t></a:t>
            </a:r>
            <a:r>
              <a:rPr lang="vi-VN" sz="3600" b="1" i="0" dirty="0">
                <a:effectLst/>
                <a:latin typeface="+mj-lt"/>
              </a:rPr>
              <a:t> Tất cả như “sa”, “ùa” vào buồng lái. Nhưng người lính vẫn không sợ hãi mà hiên ngang đối mặt với mọi thứ.</a:t>
            </a:r>
            <a:endParaRPr lang="en-US" sz="3600" b="1" dirty="0">
              <a:latin typeface="+mj-lt"/>
            </a:endParaRPr>
          </a:p>
        </p:txBody>
      </p:sp>
      <p:pic>
        <p:nvPicPr>
          <p:cNvPr id="4098" name="Picture 2" descr="Tập đọc: Bài thơ về tiểu đội xe không kính">
            <a:extLst>
              <a:ext uri="{FF2B5EF4-FFF2-40B4-BE49-F238E27FC236}">
                <a16:creationId xmlns:a16="http://schemas.microsoft.com/office/drawing/2014/main" id="{CCBB69AA-39CF-7EBB-95F8-1FF50B370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7859" y="6210300"/>
            <a:ext cx="405765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7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down)">
                                      <p:cBhvr>
                                        <p:cTn id="25" dur="500"/>
                                        <p:tgtEl>
                                          <p:spTgt spid="409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4" name="TextBox 8">
            <a:extLst>
              <a:ext uri="{FF2B5EF4-FFF2-40B4-BE49-F238E27FC236}">
                <a16:creationId xmlns:a16="http://schemas.microsoft.com/office/drawing/2014/main" id="{15C674DA-43C7-F788-FF75-CE6B4F30CED7}"/>
              </a:ext>
            </a:extLst>
          </p:cNvPr>
          <p:cNvGraphicFramePr/>
          <p:nvPr>
            <p:extLst>
              <p:ext uri="{D42A27DB-BD31-4B8C-83A1-F6EECF244321}">
                <p14:modId xmlns:p14="http://schemas.microsoft.com/office/powerpoint/2010/main" val="1873313568"/>
              </p:ext>
            </p:extLst>
          </p:nvPr>
        </p:nvGraphicFramePr>
        <p:xfrm>
          <a:off x="2087880" y="1880771"/>
          <a:ext cx="15670491" cy="861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7D71E68-51A9-F175-2B30-B43320C4D93B}"/>
              </a:ext>
            </a:extLst>
          </p:cNvPr>
          <p:cNvSpPr txBox="1"/>
          <p:nvPr/>
        </p:nvSpPr>
        <p:spPr>
          <a:xfrm>
            <a:off x="381000" y="342900"/>
            <a:ext cx="17678400" cy="1323439"/>
          </a:xfrm>
          <a:prstGeom prst="rect">
            <a:avLst/>
          </a:prstGeom>
          <a:noFill/>
        </p:spPr>
        <p:txBody>
          <a:bodyPr wrap="square">
            <a:spAutoFit/>
          </a:bodyPr>
          <a:lstStyle/>
          <a:p>
            <a:pPr algn="just"/>
            <a:r>
              <a:rPr lang="vi-VN" sz="4000" b="1" i="0" dirty="0">
                <a:effectLst/>
                <a:latin typeface="Times New Roman" panose="02020603050405020304" pitchFamily="18" charset="0"/>
                <a:cs typeface="Times New Roman" panose="02020603050405020304" pitchFamily="18" charset="0"/>
              </a:rPr>
              <a:t>2. Hình ảnh những chiếc xe không kính và người lính lái xe trên tuyến đường Trường Sơ</a:t>
            </a:r>
            <a:r>
              <a:rPr lang="en-US" sz="4000" b="1" i="0" dirty="0">
                <a:effectLst/>
                <a:latin typeface="Times New Roman" panose="02020603050405020304" pitchFamily="18" charset="0"/>
                <a:cs typeface="Times New Roman" panose="02020603050405020304" pitchFamily="18" charset="0"/>
              </a:rPr>
              <a:t>n</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F1E5315-AB30-E392-B454-B6A27A8A7A67}"/>
              </a:ext>
            </a:extLst>
          </p:cNvPr>
          <p:cNvSpPr txBox="1"/>
          <p:nvPr/>
        </p:nvSpPr>
        <p:spPr>
          <a:xfrm>
            <a:off x="1143000" y="1638300"/>
            <a:ext cx="9144000" cy="646331"/>
          </a:xfrm>
          <a:prstGeom prst="rect">
            <a:avLst/>
          </a:prstGeom>
          <a:noFill/>
        </p:spPr>
        <p:txBody>
          <a:bodyPr wrap="square">
            <a:spAutoFit/>
          </a:bodyPr>
          <a:lstStyle/>
          <a:p>
            <a:r>
              <a:rPr lang="en-US" sz="3600" b="1" i="0" dirty="0">
                <a:effectLst/>
                <a:latin typeface="Times New Roman" panose="02020603050405020304" pitchFamily="18" charset="0"/>
                <a:cs typeface="Times New Roman" panose="02020603050405020304" pitchFamily="18" charset="0"/>
              </a:rPr>
              <a:t>b. </a:t>
            </a:r>
            <a:r>
              <a:rPr lang="en-US" sz="3600" b="1" i="0" dirty="0" err="1">
                <a:effectLst/>
                <a:latin typeface="Times New Roman" panose="02020603050405020304" pitchFamily="18" charset="0"/>
                <a:cs typeface="Times New Roman" panose="02020603050405020304" pitchFamily="18" charset="0"/>
              </a:rPr>
              <a:t>Người</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lính</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lái</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xe</a:t>
            </a:r>
            <a:endParaRPr lang="en-US" sz="3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D2182A7-A4A6-1EFC-26E0-EDDEF54C0CC9}"/>
              </a:ext>
            </a:extLst>
          </p:cNvPr>
          <p:cNvSpPr txBox="1"/>
          <p:nvPr/>
        </p:nvSpPr>
        <p:spPr>
          <a:xfrm>
            <a:off x="2057400" y="2360593"/>
            <a:ext cx="15011400" cy="646331"/>
          </a:xfrm>
          <a:prstGeom prst="rect">
            <a:avLst/>
          </a:prstGeom>
          <a:no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a:t>
            </a:r>
            <a:r>
              <a:rPr lang="en-US" sz="3600" b="0" i="0" dirty="0">
                <a:effectLst/>
                <a:latin typeface="Times New Roman" panose="02020603050405020304" pitchFamily="18" charset="0"/>
                <a:cs typeface="Times New Roman" panose="02020603050405020304" pitchFamily="18" charset="0"/>
              </a:rPr>
              <a:t>Tinh </a:t>
            </a:r>
            <a:r>
              <a:rPr lang="en-US" sz="3600" b="0" i="0" dirty="0" err="1">
                <a:effectLst/>
                <a:latin typeface="Times New Roman" panose="02020603050405020304" pitchFamily="18" charset="0"/>
                <a:cs typeface="Times New Roman" panose="02020603050405020304" pitchFamily="18" charset="0"/>
              </a:rPr>
              <a:t>thần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lạc</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quan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18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arn(inVertical)">
                                      <p:cBhvr>
                                        <p:cTn id="1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124" grpId="0">
        <p:bldAsOne/>
      </p:bldGraphic>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71E68-51A9-F175-2B30-B43320C4D93B}"/>
              </a:ext>
            </a:extLst>
          </p:cNvPr>
          <p:cNvSpPr txBox="1"/>
          <p:nvPr/>
        </p:nvSpPr>
        <p:spPr>
          <a:xfrm>
            <a:off x="381000" y="342900"/>
            <a:ext cx="17678400" cy="1323439"/>
          </a:xfrm>
          <a:prstGeom prst="rect">
            <a:avLst/>
          </a:prstGeom>
          <a:noFill/>
        </p:spPr>
        <p:txBody>
          <a:bodyPr wrap="square">
            <a:spAutoFit/>
          </a:bodyPr>
          <a:lstStyle/>
          <a:p>
            <a:pPr algn="just"/>
            <a:r>
              <a:rPr lang="vi-VN" sz="4000" b="1" i="0" dirty="0">
                <a:effectLst/>
                <a:latin typeface="Times New Roman" panose="02020603050405020304" pitchFamily="18" charset="0"/>
                <a:cs typeface="Times New Roman" panose="02020603050405020304" pitchFamily="18" charset="0"/>
              </a:rPr>
              <a:t>2. Hình ảnh những chiếc xe không kính và người lính lái xe trên tuyến đường Trường Sơ</a:t>
            </a:r>
            <a:r>
              <a:rPr lang="en-US" sz="4000" b="1" i="0" dirty="0">
                <a:effectLst/>
                <a:latin typeface="Times New Roman" panose="02020603050405020304" pitchFamily="18" charset="0"/>
                <a:cs typeface="Times New Roman" panose="02020603050405020304" pitchFamily="18" charset="0"/>
              </a:rPr>
              <a:t>n</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F1E5315-AB30-E392-B454-B6A27A8A7A67}"/>
              </a:ext>
            </a:extLst>
          </p:cNvPr>
          <p:cNvSpPr txBox="1"/>
          <p:nvPr/>
        </p:nvSpPr>
        <p:spPr>
          <a:xfrm>
            <a:off x="1143000" y="1638300"/>
            <a:ext cx="9144000" cy="646331"/>
          </a:xfrm>
          <a:prstGeom prst="rect">
            <a:avLst/>
          </a:prstGeom>
          <a:noFill/>
        </p:spPr>
        <p:txBody>
          <a:bodyPr wrap="square">
            <a:spAutoFit/>
          </a:bodyPr>
          <a:lstStyle/>
          <a:p>
            <a:r>
              <a:rPr lang="en-US" sz="3600" b="1" i="0" dirty="0">
                <a:effectLst/>
                <a:latin typeface="Times New Roman" panose="02020603050405020304" pitchFamily="18" charset="0"/>
                <a:cs typeface="Times New Roman" panose="02020603050405020304" pitchFamily="18" charset="0"/>
              </a:rPr>
              <a:t>b. </a:t>
            </a:r>
            <a:r>
              <a:rPr lang="en-US" sz="3600" b="1" i="0" dirty="0" err="1">
                <a:effectLst/>
                <a:latin typeface="Times New Roman" panose="02020603050405020304" pitchFamily="18" charset="0"/>
                <a:cs typeface="Times New Roman" panose="02020603050405020304" pitchFamily="18" charset="0"/>
              </a:rPr>
              <a:t>Người</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lính</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lái</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xe</a:t>
            </a:r>
            <a:endParaRPr lang="en-US" sz="3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D2182A7-A4A6-1EFC-26E0-EDDEF54C0CC9}"/>
              </a:ext>
            </a:extLst>
          </p:cNvPr>
          <p:cNvSpPr txBox="1"/>
          <p:nvPr/>
        </p:nvSpPr>
        <p:spPr>
          <a:xfrm>
            <a:off x="2057400" y="2360593"/>
            <a:ext cx="15011400" cy="646331"/>
          </a:xfrm>
          <a:prstGeom prst="rect">
            <a:avLst/>
          </a:prstGeom>
          <a:no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Tình</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đồng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đội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gắn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bó</a:t>
            </a:r>
            <a:endParaRPr lang="en-US" sz="3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BBEC026-C6A2-0CBE-DFB3-86544F51D949}"/>
              </a:ext>
            </a:extLst>
          </p:cNvPr>
          <p:cNvSpPr txBox="1"/>
          <p:nvPr/>
        </p:nvSpPr>
        <p:spPr>
          <a:xfrm>
            <a:off x="152400" y="3238500"/>
            <a:ext cx="3587685" cy="6740307"/>
          </a:xfrm>
          <a:prstGeom prst="rect">
            <a:avLst/>
          </a:prstGeom>
          <a:solidFill>
            <a:schemeClr val="accent3">
              <a:lumMod val="20000"/>
              <a:lumOff val="80000"/>
            </a:schemeClr>
          </a:solid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Họ “bắt tay nhau qua cửa kính vỡ rồi”: chi tiết phản ánh chân thực tình cảm của người lính, qua cái bắt tay người lính tiếp thêm cho nhau sức mạnh, động lực để tiếp tục những chặng đường phía trước.</a:t>
            </a:r>
            <a:endParaRPr lang="en-US"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1FFE712-938D-4060-1C95-175801298AB5}"/>
              </a:ext>
            </a:extLst>
          </p:cNvPr>
          <p:cNvSpPr txBox="1"/>
          <p:nvPr/>
        </p:nvSpPr>
        <p:spPr>
          <a:xfrm>
            <a:off x="3853601" y="3261965"/>
            <a:ext cx="3232215" cy="5632311"/>
          </a:xfrm>
          <a:prstGeom prst="rect">
            <a:avLst/>
          </a:prstGeom>
          <a:solidFill>
            <a:schemeClr val="bg1"/>
          </a:solidFill>
        </p:spPr>
        <p:txBody>
          <a:bodyPr wrap="square">
            <a:spAutoFit/>
          </a:bodyPr>
          <a:lstStyle/>
          <a:p>
            <a:pPr algn="just"/>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Bếp</a:t>
            </a:r>
            <a:r>
              <a:rPr lang="en-US" sz="3600" b="0" i="0" dirty="0">
                <a:effectLst/>
                <a:latin typeface="Times New Roman" panose="02020603050405020304" pitchFamily="18" charset="0"/>
                <a:cs typeface="Times New Roman" panose="02020603050405020304" pitchFamily="18" charset="0"/>
              </a:rPr>
              <a:t> Hoàng </a:t>
            </a:r>
            <a:r>
              <a:rPr lang="en-US" sz="3600" b="0" i="0" dirty="0" err="1">
                <a:effectLst/>
                <a:latin typeface="Times New Roman" panose="02020603050405020304" pitchFamily="18" charset="0"/>
                <a:cs typeface="Times New Roman" panose="02020603050405020304" pitchFamily="18" charset="0"/>
              </a:rPr>
              <a:t>Cầm</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dựng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đứng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giữa</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trời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Cuộc</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chiến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tranh</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khốc</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liệt</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khiến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họ</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phải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dựng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bếp</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ăn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giữa</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trời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cuộc</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sống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sinh</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hoạt</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hàng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ngày</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vất</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vả</a:t>
            </a:r>
            <a:r>
              <a:rPr lang="en-US" sz="3600" b="0" i="0" dirty="0">
                <a:effectLst/>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133BA69-51CF-8919-B723-3AFD064285B6}"/>
              </a:ext>
            </a:extLst>
          </p:cNvPr>
          <p:cNvSpPr txBox="1"/>
          <p:nvPr/>
        </p:nvSpPr>
        <p:spPr>
          <a:xfrm>
            <a:off x="7199332" y="3261965"/>
            <a:ext cx="2743200" cy="6186309"/>
          </a:xfrm>
          <a:prstGeom prst="rect">
            <a:avLst/>
          </a:prstGeom>
          <a:solidFill>
            <a:schemeClr val="accent3">
              <a:lumMod val="20000"/>
              <a:lumOff val="80000"/>
            </a:schemeClr>
          </a:solid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“Chung bát đũa nghĩa là gia đình đấy”: Họ gắn bó giống như những người thân trong gia đình, gắn bó với nhau thân thiết như tình cảm ruột thịt.</a:t>
            </a:r>
            <a:endParaRPr lang="en-US" sz="36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8ECEEF7-52AB-C644-63BA-AA59D73EC167}"/>
              </a:ext>
            </a:extLst>
          </p:cNvPr>
          <p:cNvSpPr txBox="1"/>
          <p:nvPr/>
        </p:nvSpPr>
        <p:spPr>
          <a:xfrm>
            <a:off x="10134600" y="3261965"/>
            <a:ext cx="2057400" cy="5078313"/>
          </a:xfrm>
          <a:prstGeom prst="rect">
            <a:avLst/>
          </a:prstGeom>
          <a:solidFill>
            <a:schemeClr val="bg1"/>
          </a:solid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Trên hành trình không ấy, họ chỉ có thể nghỉ ngơi trên những chiếc võng.</a:t>
            </a:r>
            <a:endParaRPr lang="en-US"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7E406C5-B78B-EA4A-8375-C4AA8ED8281C}"/>
              </a:ext>
            </a:extLst>
          </p:cNvPr>
          <p:cNvSpPr txBox="1"/>
          <p:nvPr/>
        </p:nvSpPr>
        <p:spPr>
          <a:xfrm>
            <a:off x="12416675" y="3217682"/>
            <a:ext cx="3124200" cy="5632311"/>
          </a:xfrm>
          <a:prstGeom prst="rect">
            <a:avLst/>
          </a:prstGeom>
          <a:solidFill>
            <a:schemeClr val="accent3">
              <a:lumMod val="20000"/>
              <a:lumOff val="80000"/>
            </a:schemeClr>
          </a:solid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Những vẫn lạc quan: “Lại đi, lại đi trời xanh thêm”: Điệp từ “lại đi” giống như nhịp bước hành quân của người lính trên đường hành quân.</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49B56C0-4CA1-EA29-4EB9-3BA028594863}"/>
              </a:ext>
            </a:extLst>
          </p:cNvPr>
          <p:cNvSpPr txBox="1"/>
          <p:nvPr/>
        </p:nvSpPr>
        <p:spPr>
          <a:xfrm>
            <a:off x="15762406" y="3217682"/>
            <a:ext cx="2252612" cy="5078313"/>
          </a:xfrm>
          <a:prstGeom prst="rect">
            <a:avLst/>
          </a:prstGeom>
          <a:solidFill>
            <a:schemeClr val="bg1"/>
          </a:solidFill>
        </p:spPr>
        <p:txBody>
          <a:bodyPr wrap="square">
            <a:spAutoFit/>
          </a:bodyPr>
          <a:lstStyle/>
          <a:p>
            <a:pPr algn="just"/>
            <a:r>
              <a:rPr lang="vi-VN" sz="3600" b="0" i="0" dirty="0">
                <a:effectLst/>
                <a:latin typeface="+mj-lt"/>
              </a:rPr>
              <a:t>- Hình ảnh “trời xanh thêm”: tinh thần lạc quan, yêu đời hướng về tương lai phía trước.</a:t>
            </a:r>
            <a:endParaRPr lang="en-US" sz="3600" dirty="0">
              <a:latin typeface="+mj-lt"/>
              <a:cs typeface="Times New Roman" panose="02020603050405020304" pitchFamily="18" charset="0"/>
            </a:endParaRPr>
          </a:p>
        </p:txBody>
      </p:sp>
    </p:spTree>
    <p:extLst>
      <p:ext uri="{BB962C8B-B14F-4D97-AF65-F5344CB8AC3E}">
        <p14:creationId xmlns:p14="http://schemas.microsoft.com/office/powerpoint/2010/main" val="379068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barn(inVertical)">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71E68-51A9-F175-2B30-B43320C4D93B}"/>
              </a:ext>
            </a:extLst>
          </p:cNvPr>
          <p:cNvSpPr txBox="1"/>
          <p:nvPr/>
        </p:nvSpPr>
        <p:spPr>
          <a:xfrm>
            <a:off x="381000" y="342900"/>
            <a:ext cx="17678400" cy="1323439"/>
          </a:xfrm>
          <a:prstGeom prst="rect">
            <a:avLst/>
          </a:prstGeom>
          <a:noFill/>
        </p:spPr>
        <p:txBody>
          <a:bodyPr wrap="square">
            <a:spAutoFit/>
          </a:bodyPr>
          <a:lstStyle/>
          <a:p>
            <a:pPr algn="just"/>
            <a:r>
              <a:rPr lang="vi-VN" sz="4000" b="1" i="0" dirty="0">
                <a:effectLst/>
                <a:latin typeface="Times New Roman" panose="02020603050405020304" pitchFamily="18" charset="0"/>
                <a:cs typeface="Times New Roman" panose="02020603050405020304" pitchFamily="18" charset="0"/>
              </a:rPr>
              <a:t>2. Hình ảnh những chiếc xe không kính và người lính lái xe trên tuyến đường Trường Sơ</a:t>
            </a:r>
            <a:r>
              <a:rPr lang="en-US" sz="4000" b="1" i="0" dirty="0">
                <a:effectLst/>
                <a:latin typeface="Times New Roman" panose="02020603050405020304" pitchFamily="18" charset="0"/>
                <a:cs typeface="Times New Roman" panose="02020603050405020304" pitchFamily="18" charset="0"/>
              </a:rPr>
              <a:t>n</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F1E5315-AB30-E392-B454-B6A27A8A7A67}"/>
              </a:ext>
            </a:extLst>
          </p:cNvPr>
          <p:cNvSpPr txBox="1"/>
          <p:nvPr/>
        </p:nvSpPr>
        <p:spPr>
          <a:xfrm>
            <a:off x="1143000" y="1638300"/>
            <a:ext cx="9144000" cy="646331"/>
          </a:xfrm>
          <a:prstGeom prst="rect">
            <a:avLst/>
          </a:prstGeom>
          <a:noFill/>
        </p:spPr>
        <p:txBody>
          <a:bodyPr wrap="square">
            <a:spAutoFit/>
          </a:bodyPr>
          <a:lstStyle/>
          <a:p>
            <a:r>
              <a:rPr lang="en-US" sz="3600" b="1" i="0" dirty="0">
                <a:effectLst/>
                <a:latin typeface="Times New Roman" panose="02020603050405020304" pitchFamily="18" charset="0"/>
                <a:cs typeface="Times New Roman" panose="02020603050405020304" pitchFamily="18" charset="0"/>
              </a:rPr>
              <a:t>b. </a:t>
            </a:r>
            <a:r>
              <a:rPr lang="en-US" sz="3600" b="1" i="0" dirty="0" err="1">
                <a:effectLst/>
                <a:latin typeface="Times New Roman" panose="02020603050405020304" pitchFamily="18" charset="0"/>
                <a:cs typeface="Times New Roman" panose="02020603050405020304" pitchFamily="18" charset="0"/>
              </a:rPr>
              <a:t>Người</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lính</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lái</a:t>
            </a:r>
            <a:r>
              <a:rPr lang="en-US" sz="3600" b="1" i="0" dirty="0">
                <a:effectLst/>
                <a:latin typeface="Times New Roman" panose="02020603050405020304" pitchFamily="18" charset="0"/>
                <a:cs typeface="Times New Roman" panose="02020603050405020304" pitchFamily="18" charset="0"/>
              </a:rPr>
              <a:t> </a:t>
            </a:r>
            <a:r>
              <a:rPr lang="en-US" sz="3600" b="1" i="0" dirty="0" err="1">
                <a:effectLst/>
                <a:latin typeface="Times New Roman" panose="02020603050405020304" pitchFamily="18" charset="0"/>
                <a:cs typeface="Times New Roman" panose="02020603050405020304" pitchFamily="18" charset="0"/>
              </a:rPr>
              <a:t>xe</a:t>
            </a:r>
            <a:endParaRPr lang="en-US" sz="3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D2182A7-A4A6-1EFC-26E0-EDDEF54C0CC9}"/>
              </a:ext>
            </a:extLst>
          </p:cNvPr>
          <p:cNvSpPr txBox="1"/>
          <p:nvPr/>
        </p:nvSpPr>
        <p:spPr>
          <a:xfrm>
            <a:off x="2057400" y="2360593"/>
            <a:ext cx="15011400" cy="646331"/>
          </a:xfrm>
          <a:prstGeom prst="rect">
            <a:avLst/>
          </a:prstGeom>
          <a:no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a:t>
            </a:r>
            <a:r>
              <a:rPr lang="en-US" sz="3600" b="0" i="0" dirty="0">
                <a:effectLst/>
                <a:latin typeface="Times New Roman" panose="02020603050405020304" pitchFamily="18" charset="0"/>
                <a:cs typeface="Times New Roman" panose="02020603050405020304" pitchFamily="18" charset="0"/>
              </a:rPr>
              <a:t>Ý </a:t>
            </a:r>
            <a:r>
              <a:rPr lang="en-US" sz="3600" b="0" i="0" dirty="0" err="1">
                <a:effectLst/>
                <a:latin typeface="Times New Roman" panose="02020603050405020304" pitchFamily="18" charset="0"/>
                <a:cs typeface="Times New Roman" panose="02020603050405020304" pitchFamily="18" charset="0"/>
              </a:rPr>
              <a:t>chí</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tình</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yêu</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dành</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cho</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tổ</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quốc</a:t>
            </a:r>
            <a:endParaRPr lang="en-US" sz="3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DCD57CE-9D26-9841-9900-53FCA0CDA17E}"/>
              </a:ext>
            </a:extLst>
          </p:cNvPr>
          <p:cNvSpPr txBox="1"/>
          <p:nvPr/>
        </p:nvSpPr>
        <p:spPr>
          <a:xfrm>
            <a:off x="914400" y="3390900"/>
            <a:ext cx="16916400" cy="1200329"/>
          </a:xfrm>
          <a:prstGeom prst="rect">
            <a:avLst/>
          </a:prstGeom>
          <a:no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Hai câu đầu vẫn là những khó khăn từ những chiếc xe: không có đèn, không có mui xe, thùng xe có xước…</a:t>
            </a:r>
            <a:endParaRPr lang="en-US" sz="3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ED2037A-92E3-1735-D51A-F74CE0467DF7}"/>
              </a:ext>
            </a:extLst>
          </p:cNvPr>
          <p:cNvSpPr txBox="1"/>
          <p:nvPr/>
        </p:nvSpPr>
        <p:spPr>
          <a:xfrm>
            <a:off x="914400" y="4914900"/>
            <a:ext cx="12268200" cy="1754326"/>
          </a:xfrm>
          <a:prstGeom prst="rect">
            <a:avLst/>
          </a:prstGeom>
          <a:no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Nhưng khó khăn ấy chẳng thể cản nổi ý chí của người lính: xe vẫn cứ chạy vì miền Nam phía trước, vì niềm tin tất thắng và nước nhà sẽ thống nhất.</a:t>
            </a:r>
            <a:endParaRPr lang="en-US" sz="3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17B2D29-8F7F-B02A-58E6-38EC24B9A40E}"/>
              </a:ext>
            </a:extLst>
          </p:cNvPr>
          <p:cNvSpPr txBox="1"/>
          <p:nvPr/>
        </p:nvSpPr>
        <p:spPr>
          <a:xfrm>
            <a:off x="965462" y="6896100"/>
            <a:ext cx="12268200" cy="2877942"/>
          </a:xfrm>
          <a:prstGeom prst="rect">
            <a:avLst/>
          </a:prstGeom>
          <a:noFill/>
        </p:spPr>
        <p:txBody>
          <a:bodyPr wrap="square">
            <a:spAutoFit/>
          </a:bodyPr>
          <a:lstStyle/>
          <a:p>
            <a:pPr algn="just"/>
            <a:r>
              <a:rPr lang="vi-VN" sz="3600" b="0" i="0" dirty="0">
                <a:effectLst/>
                <a:latin typeface="Times New Roman" panose="02020603050405020304" pitchFamily="18" charset="0"/>
                <a:cs typeface="Times New Roman" panose="02020603050405020304" pitchFamily="18" charset="0"/>
              </a:rPr>
              <a:t>- Chỉ cần trong xe có một trái tim: hình ảnh “một trái tim” là hình ảnh hoán dụ, chỉ người lính. Trái tim họ luôn căng tràn sự sống, cũng như sôi sục lòng căm thù giặc sâu sắc. Trái tim còn tượng trưng cho nhiệt huyết cách mạng, lòng trung thành với Đảng và tình yêu nước sâu đậm của người lính.</a:t>
            </a:r>
            <a:endParaRPr lang="en-US" sz="3600" dirty="0">
              <a:latin typeface="Times New Roman" panose="02020603050405020304" pitchFamily="18" charset="0"/>
              <a:cs typeface="Times New Roman" panose="02020603050405020304" pitchFamily="18" charset="0"/>
            </a:endParaRPr>
          </a:p>
        </p:txBody>
      </p:sp>
      <p:pic>
        <p:nvPicPr>
          <p:cNvPr id="6146" name="Picture 2" descr="Tìm người lính lái xe Trường Sơn">
            <a:extLst>
              <a:ext uri="{FF2B5EF4-FFF2-40B4-BE49-F238E27FC236}">
                <a16:creationId xmlns:a16="http://schemas.microsoft.com/office/drawing/2014/main" id="{F6FEF173-8B0F-FA0C-2EFA-38F752AB9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8839" y="4591229"/>
            <a:ext cx="4286250" cy="3447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57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barn(inVertical)">
                                      <p:cBhvr>
                                        <p:cTn id="20" dur="500"/>
                                        <p:tgtEl>
                                          <p:spTgt spid="614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330B26-7BE3-BADD-E9F0-DF20A69445DE}"/>
              </a:ext>
            </a:extLst>
          </p:cNvPr>
          <p:cNvSpPr txBox="1"/>
          <p:nvPr/>
        </p:nvSpPr>
        <p:spPr>
          <a:xfrm>
            <a:off x="381000" y="342900"/>
            <a:ext cx="17678400" cy="707886"/>
          </a:xfrm>
          <a:prstGeom prst="rect">
            <a:avLst/>
          </a:prstGeom>
          <a:noFill/>
        </p:spPr>
        <p:txBody>
          <a:bodyPr wrap="square">
            <a:spAutoFit/>
          </a:bodyPr>
          <a:lstStyle/>
          <a:p>
            <a:pPr algn="just"/>
            <a:r>
              <a:rPr lang="vi-VN" sz="4000" b="1" i="0" dirty="0">
                <a:effectLst/>
                <a:latin typeface="+mj-lt"/>
              </a:rPr>
              <a:t>3. Bố cục, mạch cảm xúc, cảm hứng chủ đạo của bài thơ</a:t>
            </a:r>
            <a:endParaRPr lang="en-US" sz="4000" dirty="0">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DA64C623-5AAC-B1DC-1B01-EB9F572FE94D}"/>
              </a:ext>
            </a:extLst>
          </p:cNvPr>
          <p:cNvSpPr txBox="1"/>
          <p:nvPr/>
        </p:nvSpPr>
        <p:spPr>
          <a:xfrm>
            <a:off x="762000" y="1562100"/>
            <a:ext cx="6400800" cy="8402300"/>
          </a:xfrm>
          <a:prstGeom prst="rect">
            <a:avLst/>
          </a:prstGeom>
          <a:noFill/>
        </p:spPr>
        <p:txBody>
          <a:bodyPr wrap="square">
            <a:spAutoFit/>
          </a:bodyPr>
          <a:lstStyle/>
          <a:p>
            <a:pPr algn="just"/>
            <a:r>
              <a:rPr lang="vi-VN" sz="3600" b="1" i="0" dirty="0">
                <a:effectLst/>
                <a:latin typeface="Times New Roman" panose="02020603050405020304" pitchFamily="18" charset="0"/>
                <a:cs typeface="Times New Roman" panose="02020603050405020304" pitchFamily="18" charset="0"/>
              </a:rPr>
              <a:t>- Bố cục:</a:t>
            </a:r>
          </a:p>
          <a:p>
            <a:pPr algn="just"/>
            <a:r>
              <a:rPr lang="en-US" sz="3600" b="0" i="0" dirty="0">
                <a:effectLst/>
                <a:latin typeface="Times New Roman" panose="02020603050405020304" pitchFamily="18" charset="0"/>
                <a:cs typeface="Times New Roman" panose="02020603050405020304" pitchFamily="18" charset="0"/>
              </a:rPr>
              <a:t>+ </a:t>
            </a:r>
            <a:r>
              <a:rPr lang="vi-VN" sz="3600" b="0" i="0" dirty="0">
                <a:effectLst/>
                <a:latin typeface="Times New Roman" panose="02020603050405020304" pitchFamily="18" charset="0"/>
                <a:cs typeface="Times New Roman" panose="02020603050405020304" pitchFamily="18" charset="0"/>
              </a:rPr>
              <a:t>Phần 1: Từ đầu đến “Như sa như ùa vào buồng lái”. Tư thế hiên ngang của người lính lái xe.</a:t>
            </a:r>
          </a:p>
          <a:p>
            <a:pPr algn="just"/>
            <a:r>
              <a:rPr lang="en-US" sz="3600" b="0" i="0" dirty="0">
                <a:effectLst/>
                <a:latin typeface="Times New Roman" panose="02020603050405020304" pitchFamily="18" charset="0"/>
                <a:cs typeface="Times New Roman" panose="02020603050405020304" pitchFamily="18" charset="0"/>
              </a:rPr>
              <a:t>+ </a:t>
            </a:r>
            <a:r>
              <a:rPr lang="vi-VN" sz="3600" b="0" i="0" dirty="0">
                <a:effectLst/>
                <a:latin typeface="Times New Roman" panose="02020603050405020304" pitchFamily="18" charset="0"/>
                <a:cs typeface="Times New Roman" panose="02020603050405020304" pitchFamily="18" charset="0"/>
              </a:rPr>
              <a:t>Phần 2: Tiếp theo đến “Mưa ngừng, gió lùa khô mau thôi”. Tinh thần lạc quan của người lính lái xe trước hoàn cảnh nguy hiểm, khó khăn.</a:t>
            </a:r>
          </a:p>
          <a:p>
            <a:pPr algn="just"/>
            <a:r>
              <a:rPr lang="en-US" sz="3600" b="0" i="0" dirty="0">
                <a:effectLst/>
                <a:latin typeface="Times New Roman" panose="02020603050405020304" pitchFamily="18" charset="0"/>
                <a:cs typeface="Times New Roman" panose="02020603050405020304" pitchFamily="18" charset="0"/>
              </a:rPr>
              <a:t>+ </a:t>
            </a:r>
            <a:r>
              <a:rPr lang="vi-VN" sz="3600" b="0" i="0" dirty="0">
                <a:effectLst/>
                <a:latin typeface="Times New Roman" panose="02020603050405020304" pitchFamily="18" charset="0"/>
                <a:cs typeface="Times New Roman" panose="02020603050405020304" pitchFamily="18" charset="0"/>
              </a:rPr>
              <a:t>Phần 3. Tiếp theo đến “Lại đi, lại đi trời xanh thêm”. Tình động đội của những người lính.</a:t>
            </a:r>
          </a:p>
          <a:p>
            <a:pPr algn="just"/>
            <a:r>
              <a:rPr lang="en-US" sz="3600" b="0" i="0" dirty="0">
                <a:effectLst/>
                <a:latin typeface="Times New Roman" panose="02020603050405020304" pitchFamily="18" charset="0"/>
                <a:cs typeface="Times New Roman" panose="02020603050405020304" pitchFamily="18" charset="0"/>
              </a:rPr>
              <a:t>+ </a:t>
            </a:r>
            <a:r>
              <a:rPr lang="vi-VN" sz="3600" b="0" i="0" dirty="0">
                <a:effectLst/>
                <a:latin typeface="Times New Roman" panose="02020603050405020304" pitchFamily="18" charset="0"/>
                <a:cs typeface="Times New Roman" panose="02020603050405020304" pitchFamily="18" charset="0"/>
              </a:rPr>
              <a:t>Phần 4. Còn lại. Lòng yêu nước, quyết tâm chiến đầu vì miền Nam, vì tổ quốc.</a:t>
            </a:r>
          </a:p>
        </p:txBody>
      </p:sp>
      <p:sp>
        <p:nvSpPr>
          <p:cNvPr id="6" name="TextBox 5">
            <a:extLst>
              <a:ext uri="{FF2B5EF4-FFF2-40B4-BE49-F238E27FC236}">
                <a16:creationId xmlns:a16="http://schemas.microsoft.com/office/drawing/2014/main" id="{1535D865-2F81-818A-BE11-394C4523AE7C}"/>
              </a:ext>
            </a:extLst>
          </p:cNvPr>
          <p:cNvSpPr txBox="1"/>
          <p:nvPr/>
        </p:nvSpPr>
        <p:spPr>
          <a:xfrm>
            <a:off x="7543800" y="1571134"/>
            <a:ext cx="5181600" cy="7294305"/>
          </a:xfrm>
          <a:prstGeom prst="rect">
            <a:avLst/>
          </a:prstGeom>
          <a:noFill/>
        </p:spPr>
        <p:txBody>
          <a:bodyPr wrap="square">
            <a:spAutoFit/>
          </a:bodyPr>
          <a:lstStyle/>
          <a:p>
            <a:pPr algn="just"/>
            <a:r>
              <a:rPr lang="vi-VN" sz="3600" b="1" i="0" dirty="0">
                <a:effectLst/>
                <a:latin typeface="Times New Roman" panose="02020603050405020304" pitchFamily="18" charset="0"/>
                <a:cs typeface="Times New Roman" panose="02020603050405020304" pitchFamily="18" charset="0"/>
              </a:rPr>
              <a:t>- Mạch cảm xúc: </a:t>
            </a:r>
            <a:r>
              <a:rPr lang="vi-VN" sz="3600" b="0" i="0" dirty="0">
                <a:effectLst/>
                <a:latin typeface="Times New Roman" panose="02020603050405020304" pitchFamily="18" charset="0"/>
                <a:cs typeface="Times New Roman" panose="02020603050405020304" pitchFamily="18" charset="0"/>
              </a:rPr>
              <a:t>Mạch cảm xúc bài thơ được gợi ra từ hình ảnh những chiếc xe không kính. Qua đó, tác giả đã khắc họa tinh thần lạc quan, tư thế hiên ngang của những người lính lái xe cũng như tình đồng đội gắn bó của họ. Cuối cùng bài thơ khép lại với lòng yêu nước, ý chí quyết tâm chiến đấu vì miền Nam, vì tổ quốc.</a:t>
            </a:r>
            <a:endParaRPr lang="en-US"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208998F-9ADF-A917-F74C-F944D82260C5}"/>
              </a:ext>
            </a:extLst>
          </p:cNvPr>
          <p:cNvSpPr txBox="1"/>
          <p:nvPr/>
        </p:nvSpPr>
        <p:spPr>
          <a:xfrm>
            <a:off x="13030200" y="1562100"/>
            <a:ext cx="4343400" cy="3970318"/>
          </a:xfrm>
          <a:prstGeom prst="rect">
            <a:avLst/>
          </a:prstGeom>
          <a:noFill/>
        </p:spPr>
        <p:txBody>
          <a:bodyPr wrap="square">
            <a:spAutoFit/>
          </a:bodyPr>
          <a:lstStyle/>
          <a:p>
            <a:pPr algn="just"/>
            <a:r>
              <a:rPr lang="vi-VN" sz="3600" b="1" i="0" dirty="0">
                <a:effectLst/>
                <a:latin typeface="Times New Roman" panose="02020603050405020304" pitchFamily="18" charset="0"/>
                <a:cs typeface="Times New Roman" panose="02020603050405020304" pitchFamily="18" charset="0"/>
              </a:rPr>
              <a:t>- Cảm hứng chủ đạo: </a:t>
            </a:r>
            <a:r>
              <a:rPr lang="vi-VN" sz="3600" b="0" i="0" dirty="0">
                <a:effectLst/>
                <a:latin typeface="Times New Roman" panose="02020603050405020304" pitchFamily="18" charset="0"/>
                <a:cs typeface="Times New Roman" panose="02020603050405020304" pitchFamily="18" charset="0"/>
              </a:rPr>
              <a:t>Hình tượng những chiếc xe không kính, cùng tư thế hiên ngang, tinh thần lạc quan của những người lính lái xe.</a:t>
            </a:r>
            <a:endParaRPr lang="en-US" sz="3600" dirty="0">
              <a:latin typeface="Times New Roman" panose="02020603050405020304" pitchFamily="18" charset="0"/>
              <a:cs typeface="Times New Roman" panose="02020603050405020304" pitchFamily="18" charset="0"/>
            </a:endParaRPr>
          </a:p>
        </p:txBody>
      </p:sp>
      <p:sp>
        <p:nvSpPr>
          <p:cNvPr id="8" name="Freeform 17">
            <a:extLst>
              <a:ext uri="{FF2B5EF4-FFF2-40B4-BE49-F238E27FC236}">
                <a16:creationId xmlns:a16="http://schemas.microsoft.com/office/drawing/2014/main" id="{DBB88826-CC5F-BBFD-CD6B-59325B7885EA}"/>
              </a:ext>
            </a:extLst>
          </p:cNvPr>
          <p:cNvSpPr/>
          <p:nvPr/>
        </p:nvSpPr>
        <p:spPr>
          <a:xfrm rot="456141" flipH="1">
            <a:off x="13733821" y="6667499"/>
            <a:ext cx="5863057" cy="41148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07653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6B5E2835-4E47-45B3-9CFE-732FF7B054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Nguồn gốc áo, mũ sắt của lính lái xe Trường Sơn huyền thoại thời chống Mỹ">
            <a:extLst>
              <a:ext uri="{FF2B5EF4-FFF2-40B4-BE49-F238E27FC236}">
                <a16:creationId xmlns:a16="http://schemas.microsoft.com/office/drawing/2014/main" id="{E6FBBC21-C432-FC99-7351-8221F420D1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8" r="-1" b="-1"/>
          <a:stretch/>
        </p:blipFill>
        <p:spPr bwMode="auto">
          <a:xfrm>
            <a:off x="4864042" y="10"/>
            <a:ext cx="13423961" cy="10286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8201" name="Freeform: Shape 8200">
            <a:extLst>
              <a:ext uri="{FF2B5EF4-FFF2-40B4-BE49-F238E27FC236}">
                <a16:creationId xmlns:a16="http://schemas.microsoft.com/office/drawing/2014/main" id="{5B45AD5D-AA52-4F7B-9362-576A39AD9E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683509" cy="10287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203" name="Freeform: Shape 8202">
            <a:extLst>
              <a:ext uri="{FF2B5EF4-FFF2-40B4-BE49-F238E27FC236}">
                <a16:creationId xmlns:a16="http://schemas.microsoft.com/office/drawing/2014/main" id="{AEDD7960-4866-4399-BEF6-DD1431AB4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669793" cy="10287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7330B26-7BE3-BADD-E9F0-DF20A69445DE}"/>
              </a:ext>
            </a:extLst>
          </p:cNvPr>
          <p:cNvSpPr txBox="1"/>
          <p:nvPr/>
        </p:nvSpPr>
        <p:spPr>
          <a:xfrm>
            <a:off x="556641" y="1741932"/>
            <a:ext cx="5157216" cy="168859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b="1" i="0" dirty="0">
                <a:effectLst/>
                <a:latin typeface="Times New Roman" panose="02020603050405020304" pitchFamily="18" charset="0"/>
                <a:ea typeface="+mj-ea"/>
                <a:cs typeface="Times New Roman" panose="02020603050405020304" pitchFamily="18" charset="0"/>
              </a:rPr>
              <a:t>4. </a:t>
            </a:r>
            <a:r>
              <a:rPr lang="en-US" sz="4200" b="1" i="0" dirty="0" err="1">
                <a:effectLst/>
                <a:latin typeface="Times New Roman" panose="02020603050405020304" pitchFamily="18" charset="0"/>
                <a:ea typeface="+mj-ea"/>
                <a:cs typeface="Times New Roman" panose="02020603050405020304" pitchFamily="18" charset="0"/>
              </a:rPr>
              <a:t>Đặc</a:t>
            </a:r>
            <a:r>
              <a:rPr lang="en-US" sz="4200" b="1" i="0" dirty="0">
                <a:effectLst/>
                <a:latin typeface="Times New Roman" panose="02020603050405020304" pitchFamily="18" charset="0"/>
                <a:ea typeface="+mj-ea"/>
                <a:cs typeface="Times New Roman" panose="02020603050405020304" pitchFamily="18" charset="0"/>
              </a:rPr>
              <a:t> </a:t>
            </a:r>
            <a:r>
              <a:rPr lang="en-US" sz="4200" b="1" i="0" dirty="0" err="1">
                <a:effectLst/>
                <a:latin typeface="Times New Roman" panose="02020603050405020304" pitchFamily="18" charset="0"/>
                <a:ea typeface="+mj-ea"/>
                <a:cs typeface="Times New Roman" panose="02020603050405020304" pitchFamily="18" charset="0"/>
              </a:rPr>
              <a:t>điểm</a:t>
            </a:r>
            <a:r>
              <a:rPr lang="en-US" sz="4200" b="1" i="0" dirty="0">
                <a:effectLst/>
                <a:latin typeface="Times New Roman" panose="02020603050405020304" pitchFamily="18" charset="0"/>
                <a:ea typeface="+mj-ea"/>
                <a:cs typeface="Times New Roman" panose="02020603050405020304" pitchFamily="18" charset="0"/>
              </a:rPr>
              <a:t> </a:t>
            </a:r>
            <a:r>
              <a:rPr lang="en-US" sz="4200" b="1" i="0" dirty="0" err="1">
                <a:effectLst/>
                <a:latin typeface="Times New Roman" panose="02020603050405020304" pitchFamily="18" charset="0"/>
                <a:ea typeface="+mj-ea"/>
                <a:cs typeface="Times New Roman" panose="02020603050405020304" pitchFamily="18" charset="0"/>
              </a:rPr>
              <a:t>ngôn</a:t>
            </a:r>
            <a:r>
              <a:rPr lang="en-US" sz="4200" b="1" i="0" dirty="0">
                <a:effectLst/>
                <a:latin typeface="Times New Roman" panose="02020603050405020304" pitchFamily="18" charset="0"/>
                <a:ea typeface="+mj-ea"/>
                <a:cs typeface="Times New Roman" panose="02020603050405020304" pitchFamily="18" charset="0"/>
              </a:rPr>
              <a:t> </a:t>
            </a:r>
            <a:r>
              <a:rPr lang="en-US" sz="4200" b="1" i="0" dirty="0" err="1">
                <a:effectLst/>
                <a:latin typeface="Times New Roman" panose="02020603050405020304" pitchFamily="18" charset="0"/>
                <a:ea typeface="+mj-ea"/>
                <a:cs typeface="Times New Roman" panose="02020603050405020304" pitchFamily="18" charset="0"/>
              </a:rPr>
              <a:t>ngữ</a:t>
            </a:r>
            <a:r>
              <a:rPr lang="en-US" sz="4200" b="1" i="0" dirty="0">
                <a:effectLst/>
                <a:latin typeface="Times New Roman" panose="02020603050405020304" pitchFamily="18" charset="0"/>
                <a:ea typeface="+mj-ea"/>
                <a:cs typeface="Times New Roman" panose="02020603050405020304" pitchFamily="18" charset="0"/>
              </a:rPr>
              <a:t> </a:t>
            </a:r>
            <a:r>
              <a:rPr lang="en-US" sz="4200" b="1" i="0" dirty="0" err="1">
                <a:effectLst/>
                <a:latin typeface="Times New Roman" panose="02020603050405020304" pitchFamily="18" charset="0"/>
                <a:ea typeface="+mj-ea"/>
                <a:cs typeface="Times New Roman" panose="02020603050405020304" pitchFamily="18" charset="0"/>
              </a:rPr>
              <a:t>của</a:t>
            </a:r>
            <a:r>
              <a:rPr lang="en-US" sz="4200" b="1" i="0" dirty="0">
                <a:effectLst/>
                <a:latin typeface="Times New Roman" panose="02020603050405020304" pitchFamily="18" charset="0"/>
                <a:ea typeface="+mj-ea"/>
                <a:cs typeface="Times New Roman" panose="02020603050405020304" pitchFamily="18" charset="0"/>
              </a:rPr>
              <a:t> </a:t>
            </a:r>
            <a:r>
              <a:rPr lang="en-US" sz="4200" b="1" i="0" dirty="0" err="1">
                <a:effectLst/>
                <a:latin typeface="Times New Roman" panose="02020603050405020304" pitchFamily="18" charset="0"/>
                <a:ea typeface="+mj-ea"/>
                <a:cs typeface="Times New Roman" panose="02020603050405020304" pitchFamily="18" charset="0"/>
              </a:rPr>
              <a:t>bài</a:t>
            </a:r>
            <a:r>
              <a:rPr lang="en-US" sz="4200" b="1" i="0" dirty="0">
                <a:effectLst/>
                <a:latin typeface="Times New Roman" panose="02020603050405020304" pitchFamily="18" charset="0"/>
                <a:ea typeface="+mj-ea"/>
                <a:cs typeface="Times New Roman" panose="02020603050405020304" pitchFamily="18" charset="0"/>
              </a:rPr>
              <a:t> </a:t>
            </a:r>
            <a:r>
              <a:rPr lang="en-US" sz="4200" b="1" i="0" dirty="0" err="1">
                <a:effectLst/>
                <a:latin typeface="Times New Roman" panose="02020603050405020304" pitchFamily="18" charset="0"/>
                <a:ea typeface="+mj-ea"/>
                <a:cs typeface="Times New Roman" panose="02020603050405020304" pitchFamily="18" charset="0"/>
              </a:rPr>
              <a:t>thơ</a:t>
            </a:r>
            <a:endParaRPr lang="en-US" sz="4200" dirty="0">
              <a:latin typeface="Times New Roman" panose="02020603050405020304" pitchFamily="18" charset="0"/>
              <a:ea typeface="+mj-ea"/>
              <a:cs typeface="Times New Roman" panose="02020603050405020304" pitchFamily="18" charset="0"/>
            </a:endParaRPr>
          </a:p>
        </p:txBody>
      </p:sp>
      <p:sp>
        <p:nvSpPr>
          <p:cNvPr id="8205" name="Rectangle 8204">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3839" y="908685"/>
            <a:ext cx="109728"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207" name="Rectangle 8206">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66" y="3665220"/>
            <a:ext cx="500634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DA64C623-5AAC-B1DC-1B01-EB9F572FE94D}"/>
              </a:ext>
            </a:extLst>
          </p:cNvPr>
          <p:cNvSpPr txBox="1"/>
          <p:nvPr/>
        </p:nvSpPr>
        <p:spPr>
          <a:xfrm>
            <a:off x="556641" y="4077081"/>
            <a:ext cx="5158359" cy="4810887"/>
          </a:xfrm>
          <a:prstGeom prst="rect">
            <a:avLst/>
          </a:prstGeom>
        </p:spPr>
        <p:txBody>
          <a:bodyPr vert="horz" lIns="91440" tIns="45720" rIns="91440" bIns="45720" rtlCol="0" anchor="t">
            <a:normAutofit/>
          </a:bodyPr>
          <a:lstStyle/>
          <a:p>
            <a:pPr algn="just">
              <a:lnSpc>
                <a:spcPct val="90000"/>
              </a:lnSpc>
              <a:spcAft>
                <a:spcPts val="600"/>
              </a:spcAft>
            </a:pPr>
            <a:r>
              <a:rPr lang="en-US" sz="3600" dirty="0">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Gần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gũi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giản</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dị</a:t>
            </a:r>
            <a:endParaRPr lang="en-US" sz="3600" b="0" i="0" dirty="0">
              <a:effectLst/>
              <a:latin typeface="Times New Roman" panose="02020603050405020304" pitchFamily="18" charset="0"/>
              <a:cs typeface="Times New Roman" panose="02020603050405020304" pitchFamily="18" charset="0"/>
            </a:endParaRPr>
          </a:p>
          <a:p>
            <a:pPr algn="just">
              <a:lnSpc>
                <a:spcPct val="90000"/>
              </a:lnSpc>
              <a:spcAft>
                <a:spcPts val="600"/>
              </a:spcAft>
            </a:pP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Sử</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dụng</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nhiều</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khẩu</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ngữ</a:t>
            </a:r>
            <a:endParaRPr lang="en-US" sz="3600" b="0" i="0" dirty="0">
              <a:effectLst/>
              <a:latin typeface="Times New Roman" panose="02020603050405020304" pitchFamily="18" charset="0"/>
              <a:cs typeface="Times New Roman" panose="02020603050405020304" pitchFamily="18" charset="0"/>
            </a:endParaRPr>
          </a:p>
          <a:p>
            <a:pPr algn="just">
              <a:lnSpc>
                <a:spcPct val="90000"/>
              </a:lnSpc>
              <a:spcAft>
                <a:spcPts val="600"/>
              </a:spcAft>
            </a:pP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Vui</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vẻ</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tinh</a:t>
            </a:r>
            <a:r>
              <a:rPr lang="en-US" sz="3600" b="0" i="0" dirty="0">
                <a:effectLst/>
                <a:latin typeface="Times New Roman" panose="02020603050405020304" pitchFamily="18" charset="0"/>
                <a:cs typeface="Times New Roman" panose="02020603050405020304" pitchFamily="18" charset="0"/>
              </a:rPr>
              <a:t> </a:t>
            </a:r>
            <a:r>
              <a:rPr lang="en-US" sz="3600" b="0" i="0" dirty="0" err="1">
                <a:effectLst/>
                <a:latin typeface="Times New Roman" panose="02020603050405020304" pitchFamily="18" charset="0"/>
                <a:cs typeface="Times New Roman" panose="02020603050405020304" pitchFamily="18" charset="0"/>
              </a:rPr>
              <a:t>nghịch</a:t>
            </a:r>
            <a:r>
              <a:rPr lang="en-US" sz="3600" b="0" i="0" dirty="0">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8456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29375" y="8515642"/>
            <a:ext cx="17690400" cy="42685"/>
          </a:xfrm>
          <a:prstGeom prst="line">
            <a:avLst/>
          </a:prstGeom>
          <a:ln w="38100" cap="flat">
            <a:solidFill>
              <a:srgbClr val="9B6543"/>
            </a:solidFill>
            <a:prstDash val="solid"/>
            <a:headEnd type="none" w="sm" len="sm"/>
            <a:tailEnd type="none" w="sm" len="sm"/>
          </a:ln>
        </p:spPr>
      </p:sp>
      <p:sp>
        <p:nvSpPr>
          <p:cNvPr id="3" name="AutoShape 3"/>
          <p:cNvSpPr/>
          <p:nvPr/>
        </p:nvSpPr>
        <p:spPr>
          <a:xfrm flipV="1">
            <a:off x="16275453" y="-5313442"/>
            <a:ext cx="0" cy="17120890"/>
          </a:xfrm>
          <a:prstGeom prst="line">
            <a:avLst/>
          </a:prstGeom>
          <a:ln w="38100" cap="flat">
            <a:solidFill>
              <a:srgbClr val="9B6543"/>
            </a:solidFill>
            <a:prstDash val="solid"/>
            <a:headEnd type="none" w="sm" len="sm"/>
            <a:tailEnd type="none" w="sm" len="sm"/>
          </a:ln>
        </p:spPr>
      </p:sp>
      <p:sp>
        <p:nvSpPr>
          <p:cNvPr id="4" name="Freeform 4"/>
          <p:cNvSpPr/>
          <p:nvPr/>
        </p:nvSpPr>
        <p:spPr>
          <a:xfrm>
            <a:off x="15668905" y="538895"/>
            <a:ext cx="1251197" cy="1251197"/>
          </a:xfrm>
          <a:custGeom>
            <a:avLst/>
            <a:gdLst/>
            <a:ahLst/>
            <a:cxnLst/>
            <a:rect l="l" t="t" r="r" b="b"/>
            <a:pathLst>
              <a:path w="1251197" h="1251197">
                <a:moveTo>
                  <a:pt x="0" y="0"/>
                </a:moveTo>
                <a:lnTo>
                  <a:pt x="1251197" y="0"/>
                </a:lnTo>
                <a:lnTo>
                  <a:pt x="1251197" y="1251197"/>
                </a:lnTo>
                <a:lnTo>
                  <a:pt x="0" y="12511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67053" y="4921104"/>
            <a:ext cx="5216125" cy="6154720"/>
          </a:xfrm>
          <a:custGeom>
            <a:avLst/>
            <a:gdLst/>
            <a:ahLst/>
            <a:cxnLst/>
            <a:rect l="l" t="t" r="r" b="b"/>
            <a:pathLst>
              <a:path w="5216125" h="6154720">
                <a:moveTo>
                  <a:pt x="0" y="0"/>
                </a:moveTo>
                <a:lnTo>
                  <a:pt x="5216126" y="0"/>
                </a:lnTo>
                <a:lnTo>
                  <a:pt x="5216126" y="6154720"/>
                </a:lnTo>
                <a:lnTo>
                  <a:pt x="0" y="6154720"/>
                </a:lnTo>
                <a:lnTo>
                  <a:pt x="0" y="0"/>
                </a:lnTo>
                <a:close/>
              </a:path>
            </a:pathLst>
          </a:custGeom>
          <a:blipFill>
            <a:blip r:embed="rId5"/>
            <a:stretch>
              <a:fillRect/>
            </a:stretch>
          </a:blipFill>
        </p:spPr>
      </p:sp>
      <p:sp>
        <p:nvSpPr>
          <p:cNvPr id="6" name="Freeform 6"/>
          <p:cNvSpPr/>
          <p:nvPr/>
        </p:nvSpPr>
        <p:spPr>
          <a:xfrm>
            <a:off x="-1645930" y="1776675"/>
            <a:ext cx="4693731" cy="3114931"/>
          </a:xfrm>
          <a:custGeom>
            <a:avLst/>
            <a:gdLst/>
            <a:ahLst/>
            <a:cxnLst/>
            <a:rect l="l" t="t" r="r" b="b"/>
            <a:pathLst>
              <a:path w="4693731" h="3114931">
                <a:moveTo>
                  <a:pt x="0" y="0"/>
                </a:moveTo>
                <a:lnTo>
                  <a:pt x="4693731" y="0"/>
                </a:lnTo>
                <a:lnTo>
                  <a:pt x="4693731" y="3114931"/>
                </a:lnTo>
                <a:lnTo>
                  <a:pt x="0" y="31149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4390360" y="3413266"/>
            <a:ext cx="9348551" cy="4247317"/>
          </a:xfrm>
          <a:prstGeom prst="rect">
            <a:avLst/>
          </a:prstGeom>
        </p:spPr>
        <p:txBody>
          <a:bodyPr lIns="0" tIns="0" rIns="0" bIns="0" rtlCol="0" anchor="t">
            <a:spAutoFit/>
          </a:bodyPr>
          <a:lstStyle/>
          <a:p>
            <a:pPr algn="ctr"/>
            <a:r>
              <a:rPr lang="en-US" sz="13800" dirty="0" err="1">
                <a:solidFill>
                  <a:srgbClr val="9B6543"/>
                </a:solidFill>
                <a:latin typeface="#9Slide05 Motion Picture" panose="02000000000000000000" pitchFamily="2" charset="0"/>
              </a:rPr>
              <a:t>Củng</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cố</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mở</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rộng</a:t>
            </a:r>
            <a:endParaRPr lang="en-US" sz="13800" dirty="0">
              <a:solidFill>
                <a:srgbClr val="9B6543"/>
              </a:solidFill>
              <a:latin typeface="#9Slide05 Motion Picture" panose="02000000000000000000" pitchFamily="2" charset="0"/>
            </a:endParaRPr>
          </a:p>
          <a:p>
            <a:pPr algn="ctr"/>
            <a:r>
              <a:rPr lang="en-US" sz="13800" dirty="0" err="1">
                <a:solidFill>
                  <a:srgbClr val="9B6543"/>
                </a:solidFill>
                <a:latin typeface="#9Slide05 Motion Picture" panose="02000000000000000000" pitchFamily="2" charset="0"/>
              </a:rPr>
              <a:t>Thực</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hành</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đọc</a:t>
            </a:r>
            <a:endParaRPr lang="en-US" sz="13800" dirty="0">
              <a:solidFill>
                <a:srgbClr val="9B6543"/>
              </a:solidFill>
              <a:latin typeface="#9Slide05 Motion Picture" panose="02000000000000000000" pitchFamily="2" charset="0"/>
            </a:endParaRPr>
          </a:p>
        </p:txBody>
      </p:sp>
      <p:sp>
        <p:nvSpPr>
          <p:cNvPr id="8" name="Freeform 8"/>
          <p:cNvSpPr/>
          <p:nvPr/>
        </p:nvSpPr>
        <p:spPr>
          <a:xfrm>
            <a:off x="15117413" y="3158622"/>
            <a:ext cx="1464374" cy="1352549"/>
          </a:xfrm>
          <a:custGeom>
            <a:avLst/>
            <a:gdLst/>
            <a:ahLst/>
            <a:cxnLst/>
            <a:rect l="l" t="t" r="r" b="b"/>
            <a:pathLst>
              <a:path w="1464374" h="1352549">
                <a:moveTo>
                  <a:pt x="0" y="0"/>
                </a:moveTo>
                <a:lnTo>
                  <a:pt x="1464374" y="0"/>
                </a:lnTo>
                <a:lnTo>
                  <a:pt x="1464374" y="1352549"/>
                </a:lnTo>
                <a:lnTo>
                  <a:pt x="0" y="13525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15849600" y="4716088"/>
            <a:ext cx="4228689" cy="6738947"/>
          </a:xfrm>
          <a:custGeom>
            <a:avLst/>
            <a:gdLst/>
            <a:ahLst/>
            <a:cxnLst/>
            <a:rect l="l" t="t" r="r" b="b"/>
            <a:pathLst>
              <a:path w="4228689" h="6738947">
                <a:moveTo>
                  <a:pt x="0" y="0"/>
                </a:moveTo>
                <a:lnTo>
                  <a:pt x="4228689" y="0"/>
                </a:lnTo>
                <a:lnTo>
                  <a:pt x="4228689" y="6738947"/>
                </a:lnTo>
                <a:lnTo>
                  <a:pt x="0" y="6738947"/>
                </a:lnTo>
                <a:lnTo>
                  <a:pt x="0" y="0"/>
                </a:lnTo>
                <a:close/>
              </a:path>
            </a:pathLst>
          </a:custGeom>
          <a:blipFill>
            <a:blip r:embed="rId10"/>
            <a:stretch>
              <a:fillRect/>
            </a:stretch>
          </a:blipFill>
        </p:spPr>
      </p:sp>
      <p:sp>
        <p:nvSpPr>
          <p:cNvPr id="10" name="Freeform 10"/>
          <p:cNvSpPr/>
          <p:nvPr/>
        </p:nvSpPr>
        <p:spPr>
          <a:xfrm>
            <a:off x="-427834" y="-867796"/>
            <a:ext cx="2963187" cy="2657889"/>
          </a:xfrm>
          <a:custGeom>
            <a:avLst/>
            <a:gdLst/>
            <a:ahLst/>
            <a:cxnLst/>
            <a:rect l="l" t="t" r="r" b="b"/>
            <a:pathLst>
              <a:path w="2963187" h="2657889">
                <a:moveTo>
                  <a:pt x="0" y="0"/>
                </a:moveTo>
                <a:lnTo>
                  <a:pt x="2963186" y="0"/>
                </a:lnTo>
                <a:lnTo>
                  <a:pt x="2963186" y="2657888"/>
                </a:lnTo>
                <a:lnTo>
                  <a:pt x="0" y="265788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3092596" y="8577377"/>
            <a:ext cx="3534196" cy="3170067"/>
          </a:xfrm>
          <a:custGeom>
            <a:avLst/>
            <a:gdLst/>
            <a:ahLst/>
            <a:cxnLst/>
            <a:rect l="l" t="t" r="r" b="b"/>
            <a:pathLst>
              <a:path w="3534196" h="3170067">
                <a:moveTo>
                  <a:pt x="0" y="0"/>
                </a:moveTo>
                <a:lnTo>
                  <a:pt x="3534196" y="0"/>
                </a:lnTo>
                <a:lnTo>
                  <a:pt x="3534196" y="3170067"/>
                </a:lnTo>
                <a:lnTo>
                  <a:pt x="0" y="317006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272429" y="6008705"/>
            <a:ext cx="2686038" cy="4545603"/>
          </a:xfrm>
          <a:custGeom>
            <a:avLst/>
            <a:gdLst/>
            <a:ahLst/>
            <a:cxnLst/>
            <a:rect l="l" t="t" r="r" b="b"/>
            <a:pathLst>
              <a:path w="2686038" h="4545603">
                <a:moveTo>
                  <a:pt x="0" y="0"/>
                </a:moveTo>
                <a:lnTo>
                  <a:pt x="2686038" y="0"/>
                </a:lnTo>
                <a:lnTo>
                  <a:pt x="2686038" y="4545603"/>
                </a:lnTo>
                <a:lnTo>
                  <a:pt x="0" y="454560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TextBox 7">
            <a:extLst>
              <a:ext uri="{FF2B5EF4-FFF2-40B4-BE49-F238E27FC236}">
                <a16:creationId xmlns:a16="http://schemas.microsoft.com/office/drawing/2014/main" id="{BD8AA4F3-C103-9315-D0E2-5E138F452675}"/>
              </a:ext>
            </a:extLst>
          </p:cNvPr>
          <p:cNvSpPr txBox="1"/>
          <p:nvPr/>
        </p:nvSpPr>
        <p:spPr>
          <a:xfrm>
            <a:off x="2615448" y="1236669"/>
            <a:ext cx="13089510" cy="1231106"/>
          </a:xfrm>
          <a:prstGeom prst="rect">
            <a:avLst/>
          </a:prstGeom>
        </p:spPr>
        <p:txBody>
          <a:bodyPr wrap="square" lIns="0" tIns="0" rIns="0" bIns="0" rtlCol="0" anchor="t">
            <a:spAutoFit/>
          </a:bodyPr>
          <a:lstStyle/>
          <a:p>
            <a:pPr algn="ctr"/>
            <a:r>
              <a:rPr lang="en-US" sz="8000" dirty="0" err="1">
                <a:solidFill>
                  <a:schemeClr val="bg2">
                    <a:lumMod val="10000"/>
                  </a:schemeClr>
                </a:solidFill>
                <a:latin typeface="#9Slide07 SVNGuerrilla" panose="00000500000000000000" pitchFamily="2" charset="0"/>
                <a:cs typeface="Times New Roman" panose="02020603050405020304" pitchFamily="18" charset="0"/>
              </a:rPr>
              <a:t>Bài</a:t>
            </a:r>
            <a:r>
              <a:rPr lang="en-US" sz="8000" dirty="0">
                <a:solidFill>
                  <a:schemeClr val="bg2">
                    <a:lumMod val="10000"/>
                  </a:schemeClr>
                </a:solidFill>
                <a:latin typeface="#9Slide07 SVNGuerrilla" panose="00000500000000000000" pitchFamily="2" charset="0"/>
                <a:cs typeface="Times New Roman" panose="02020603050405020304" pitchFamily="18" charset="0"/>
              </a:rPr>
              <a:t> 7: Tin </a:t>
            </a:r>
            <a:r>
              <a:rPr lang="en-US" sz="8000" dirty="0" err="1">
                <a:solidFill>
                  <a:schemeClr val="bg2">
                    <a:lumMod val="10000"/>
                  </a:schemeClr>
                </a:solidFill>
                <a:latin typeface="#9Slide07 SVNGuerrilla" panose="00000500000000000000" pitchFamily="2" charset="0"/>
                <a:cs typeface="Times New Roman" panose="02020603050405020304" pitchFamily="18" charset="0"/>
              </a:rPr>
              <a:t>yêu</a:t>
            </a:r>
            <a:r>
              <a:rPr lang="en-US" sz="8000" dirty="0">
                <a:solidFill>
                  <a:schemeClr val="bg2">
                    <a:lumMod val="10000"/>
                  </a:schemeClr>
                </a:solidFill>
                <a:latin typeface="#9Slide07 SVNGuerrilla" panose="00000500000000000000" pitchFamily="2" charset="0"/>
                <a:cs typeface="Times New Roman" panose="02020603050405020304" pitchFamily="18" charset="0"/>
              </a:rPr>
              <a:t> </a:t>
            </a:r>
            <a:r>
              <a:rPr lang="en-US" sz="8000" dirty="0" err="1">
                <a:solidFill>
                  <a:schemeClr val="bg2">
                    <a:lumMod val="10000"/>
                  </a:schemeClr>
                </a:solidFill>
                <a:latin typeface="#9Slide07 SVNGuerrilla" panose="00000500000000000000" pitchFamily="2" charset="0"/>
                <a:cs typeface="Times New Roman" panose="02020603050405020304" pitchFamily="18" charset="0"/>
              </a:rPr>
              <a:t>và</a:t>
            </a:r>
            <a:r>
              <a:rPr lang="en-US" sz="8000" dirty="0">
                <a:solidFill>
                  <a:schemeClr val="bg2">
                    <a:lumMod val="10000"/>
                  </a:schemeClr>
                </a:solidFill>
                <a:latin typeface="#9Slide07 SVNGuerrilla" panose="00000500000000000000" pitchFamily="2" charset="0"/>
                <a:cs typeface="Times New Roman" panose="02020603050405020304" pitchFamily="18" charset="0"/>
              </a:rPr>
              <a:t> </a:t>
            </a:r>
            <a:r>
              <a:rPr lang="en-US" sz="8000" dirty="0" err="1">
                <a:solidFill>
                  <a:schemeClr val="bg2">
                    <a:lumMod val="10000"/>
                  </a:schemeClr>
                </a:solidFill>
                <a:latin typeface="#9Slide07 SVNGuerrilla" panose="00000500000000000000" pitchFamily="2" charset="0"/>
                <a:cs typeface="Times New Roman" panose="02020603050405020304" pitchFamily="18" charset="0"/>
              </a:rPr>
              <a:t>ước</a:t>
            </a:r>
            <a:r>
              <a:rPr lang="en-US" sz="8000" dirty="0">
                <a:solidFill>
                  <a:schemeClr val="bg2">
                    <a:lumMod val="10000"/>
                  </a:schemeClr>
                </a:solidFill>
                <a:latin typeface="#9Slide07 SVNGuerrilla" panose="00000500000000000000" pitchFamily="2" charset="0"/>
                <a:cs typeface="Times New Roman" panose="02020603050405020304" pitchFamily="18" charset="0"/>
              </a:rPr>
              <a:t> </a:t>
            </a:r>
            <a:r>
              <a:rPr lang="en-US" sz="8000" dirty="0" err="1">
                <a:solidFill>
                  <a:schemeClr val="bg2">
                    <a:lumMod val="10000"/>
                  </a:schemeClr>
                </a:solidFill>
                <a:latin typeface="#9Slide07 SVNGuerrilla" panose="00000500000000000000" pitchFamily="2" charset="0"/>
                <a:cs typeface="Times New Roman" panose="02020603050405020304" pitchFamily="18" charset="0"/>
              </a:rPr>
              <a:t>vọng</a:t>
            </a:r>
            <a:endParaRPr lang="en-US" sz="8000" dirty="0">
              <a:solidFill>
                <a:schemeClr val="bg2">
                  <a:lumMod val="10000"/>
                </a:schemeClr>
              </a:solidFill>
              <a:latin typeface="#9Slide07 SVNGuerrilla" panose="00000500000000000000" pitchFamily="2"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621754">
            <a:off x="-639682" y="6309629"/>
            <a:ext cx="4127153" cy="4892099"/>
          </a:xfrm>
          <a:custGeom>
            <a:avLst/>
            <a:gdLst/>
            <a:ahLst/>
            <a:cxnLst/>
            <a:rect l="l" t="t" r="r" b="b"/>
            <a:pathLst>
              <a:path w="4127153" h="4892099">
                <a:moveTo>
                  <a:pt x="0" y="0"/>
                </a:moveTo>
                <a:lnTo>
                  <a:pt x="4127153" y="0"/>
                </a:lnTo>
                <a:lnTo>
                  <a:pt x="4127153" y="4892100"/>
                </a:lnTo>
                <a:lnTo>
                  <a:pt x="0" y="48921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3126135" y="2343806"/>
            <a:ext cx="12850872" cy="4247317"/>
          </a:xfrm>
          <a:prstGeom prst="rect">
            <a:avLst/>
          </a:prstGeom>
        </p:spPr>
        <p:txBody>
          <a:bodyPr lIns="0" tIns="0" rIns="0" bIns="0" rtlCol="0" anchor="t">
            <a:spAutoFit/>
          </a:bodyPr>
          <a:lstStyle/>
          <a:p>
            <a:pPr algn="ctr"/>
            <a:r>
              <a:rPr lang="en-US" sz="13800" dirty="0">
                <a:solidFill>
                  <a:schemeClr val="bg2">
                    <a:lumMod val="10000"/>
                  </a:schemeClr>
                </a:solidFill>
                <a:latin typeface="#9Slide06 SVNBlack Diamond" pitchFamily="2" charset="0"/>
              </a:rPr>
              <a:t>I.</a:t>
            </a:r>
          </a:p>
          <a:p>
            <a:pPr algn="ctr"/>
            <a:r>
              <a:rPr lang="en-US" sz="13800" dirty="0" err="1">
                <a:solidFill>
                  <a:schemeClr val="bg2">
                    <a:lumMod val="10000"/>
                  </a:schemeClr>
                </a:solidFill>
                <a:latin typeface="#9Slide06 SVNBlack Diamond" pitchFamily="2" charset="0"/>
              </a:rPr>
              <a:t>Củng</a:t>
            </a:r>
            <a:r>
              <a:rPr lang="en-US" sz="13800" dirty="0">
                <a:solidFill>
                  <a:schemeClr val="bg2">
                    <a:lumMod val="10000"/>
                  </a:schemeClr>
                </a:solidFill>
                <a:latin typeface="#9Slide06 SVNBlack Diamond" pitchFamily="2" charset="0"/>
              </a:rPr>
              <a:t> </a:t>
            </a:r>
            <a:r>
              <a:rPr lang="en-US" sz="13800" dirty="0" err="1">
                <a:solidFill>
                  <a:schemeClr val="bg2">
                    <a:lumMod val="10000"/>
                  </a:schemeClr>
                </a:solidFill>
                <a:latin typeface="#9Slide06 SVNBlack Diamond" pitchFamily="2" charset="0"/>
              </a:rPr>
              <a:t>cố</a:t>
            </a:r>
            <a:r>
              <a:rPr lang="en-US" sz="13800" dirty="0">
                <a:solidFill>
                  <a:schemeClr val="bg2">
                    <a:lumMod val="10000"/>
                  </a:schemeClr>
                </a:solidFill>
                <a:latin typeface="#9Slide06 SVNBlack Diamond" pitchFamily="2" charset="0"/>
              </a:rPr>
              <a:t>, </a:t>
            </a:r>
            <a:r>
              <a:rPr lang="en-US" sz="13800" dirty="0" err="1">
                <a:solidFill>
                  <a:schemeClr val="bg2">
                    <a:lumMod val="10000"/>
                  </a:schemeClr>
                </a:solidFill>
                <a:latin typeface="#9Slide06 SVNBlack Diamond" pitchFamily="2" charset="0"/>
              </a:rPr>
              <a:t>mở</a:t>
            </a:r>
            <a:r>
              <a:rPr lang="en-US" sz="13800" dirty="0">
                <a:solidFill>
                  <a:schemeClr val="bg2">
                    <a:lumMod val="10000"/>
                  </a:schemeClr>
                </a:solidFill>
                <a:latin typeface="#9Slide06 SVNBlack Diamond" pitchFamily="2" charset="0"/>
              </a:rPr>
              <a:t> </a:t>
            </a:r>
            <a:r>
              <a:rPr lang="en-US" sz="13800" dirty="0" err="1">
                <a:solidFill>
                  <a:schemeClr val="bg2">
                    <a:lumMod val="10000"/>
                  </a:schemeClr>
                </a:solidFill>
                <a:latin typeface="#9Slide06 SVNBlack Diamond" pitchFamily="2" charset="0"/>
              </a:rPr>
              <a:t>rộng</a:t>
            </a:r>
            <a:endParaRPr lang="en-US" sz="13800" dirty="0">
              <a:solidFill>
                <a:schemeClr val="bg2">
                  <a:lumMod val="10000"/>
                </a:schemeClr>
              </a:solidFill>
              <a:latin typeface="#9Slide06 SVNBlack Diamond" pitchFamily="2" charset="0"/>
            </a:endParaRPr>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42B76F-637E-8D72-7D48-F0965E754D0E}"/>
              </a:ext>
            </a:extLst>
          </p:cNvPr>
          <p:cNvSpPr txBox="1"/>
          <p:nvPr/>
        </p:nvSpPr>
        <p:spPr>
          <a:xfrm>
            <a:off x="228600" y="190500"/>
            <a:ext cx="17754600" cy="707886"/>
          </a:xfrm>
          <a:prstGeom prst="rect">
            <a:avLst/>
          </a:prstGeom>
          <a:noFill/>
        </p:spPr>
        <p:txBody>
          <a:bodyPr wrap="square" rtlCol="0">
            <a:spAutoFit/>
          </a:bodyPr>
          <a:lstStyle/>
          <a:p>
            <a:r>
              <a:rPr lang="en-US" sz="4000" b="1" dirty="0" err="1">
                <a:solidFill>
                  <a:schemeClr val="bg2">
                    <a:lumMod val="10000"/>
                  </a:schemeClr>
                </a:solidFill>
                <a:latin typeface="Times New Roman" panose="02020603050405020304" pitchFamily="18" charset="0"/>
                <a:cs typeface="Times New Roman" panose="02020603050405020304" pitchFamily="18" charset="0"/>
              </a:rPr>
              <a:t>Câu</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smtClean="0">
                <a:solidFill>
                  <a:schemeClr val="bg2">
                    <a:lumMod val="10000"/>
                  </a:schemeClr>
                </a:solidFill>
                <a:latin typeface="Times New Roman" panose="02020603050405020304" pitchFamily="18" charset="0"/>
                <a:cs typeface="Times New Roman" panose="02020603050405020304" pitchFamily="18" charset="0"/>
              </a:rPr>
              <a:t>1</a:t>
            </a:r>
            <a:endParaRPr lang="en-US" sz="4000" b="1" dirty="0">
              <a:solidFill>
                <a:schemeClr val="bg2">
                  <a:lumMod val="10000"/>
                </a:schemeClr>
              </a:solidFill>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6C369956-6441-9FFA-50AD-C7FDE25010CD}"/>
              </a:ext>
            </a:extLst>
          </p:cNvPr>
          <p:cNvGrpSpPr/>
          <p:nvPr/>
        </p:nvGrpSpPr>
        <p:grpSpPr>
          <a:xfrm>
            <a:off x="381000" y="1142508"/>
            <a:ext cx="17449800" cy="9028326"/>
            <a:chOff x="381000" y="1142508"/>
            <a:chExt cx="17449800" cy="9028326"/>
          </a:xfrm>
        </p:grpSpPr>
        <p:sp>
          <p:nvSpPr>
            <p:cNvPr id="3" name="Rectangle: Rounded Corners 2">
              <a:extLst>
                <a:ext uri="{FF2B5EF4-FFF2-40B4-BE49-F238E27FC236}">
                  <a16:creationId xmlns:a16="http://schemas.microsoft.com/office/drawing/2014/main" id="{1D16914F-DEC9-347F-683A-8B2C8F21038C}"/>
                </a:ext>
              </a:extLst>
            </p:cNvPr>
            <p:cNvSpPr/>
            <p:nvPr/>
          </p:nvSpPr>
          <p:spPr>
            <a:xfrm>
              <a:off x="381000" y="4381500"/>
              <a:ext cx="1371600" cy="26670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Tác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phẩm</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6945A636-678A-0E37-6EBC-742C6C2881A8}"/>
                </a:ext>
              </a:extLst>
            </p:cNvPr>
            <p:cNvSpPr/>
            <p:nvPr/>
          </p:nvSpPr>
          <p:spPr>
            <a:xfrm>
              <a:off x="2362200" y="2400300"/>
              <a:ext cx="2133600"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tx1"/>
                  </a:solidFill>
                  <a:latin typeface="Times New Roman" panose="02020603050405020304" pitchFamily="18" charset="0"/>
                  <a:cs typeface="Times New Roman" panose="02020603050405020304" pitchFamily="18" charset="0"/>
                </a:rPr>
                <a:t>Đồng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chí</a:t>
              </a:r>
              <a:endParaRPr lang="en-US" sz="3200" b="1" i="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51BF5A49-1983-4D92-0046-2173B2CB9E4F}"/>
                </a:ext>
              </a:extLst>
            </p:cNvPr>
            <p:cNvSpPr/>
            <p:nvPr/>
          </p:nvSpPr>
          <p:spPr>
            <a:xfrm>
              <a:off x="2362200" y="7099955"/>
              <a:ext cx="2133600" cy="137160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tx1"/>
                  </a:solidFill>
                  <a:latin typeface="Times New Roman" panose="02020603050405020304" pitchFamily="18" charset="0"/>
                  <a:cs typeface="Times New Roman" panose="02020603050405020304" pitchFamily="18" charset="0"/>
                </a:rPr>
                <a:t>Lá</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đỏ</a:t>
              </a:r>
              <a:endParaRPr lang="en-US" sz="3200" b="1" i="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DF98AF8C-FCD2-01B7-11B4-E37A11BF45BB}"/>
                </a:ext>
              </a:extLst>
            </p:cNvPr>
            <p:cNvSpPr/>
            <p:nvPr/>
          </p:nvSpPr>
          <p:spPr>
            <a:xfrm>
              <a:off x="5105400" y="1142508"/>
              <a:ext cx="12725400" cy="1989252"/>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Khắc</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lính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nông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kì</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Pháp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đậm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Ca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ngợi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chí</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thiêng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liêng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lính</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Hữu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giản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dị</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hàm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súc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chân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giàu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chất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5E52C40-967E-4F34-6366-ED1B7A8235A0}"/>
                </a:ext>
              </a:extLst>
            </p:cNvPr>
            <p:cNvSpPr/>
            <p:nvPr/>
          </p:nvSpPr>
          <p:spPr>
            <a:xfrm>
              <a:off x="5106970" y="3365172"/>
              <a:ext cx="12723829" cy="231172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đan</a:t>
              </a:r>
              <a:r>
                <a:rPr lang="en-US" sz="2800" dirty="0">
                  <a:solidFill>
                    <a:schemeClr val="tx1"/>
                  </a:solidFill>
                  <a:latin typeface="Times New Roman" panose="02020603050405020304" pitchFamily="18" charset="0"/>
                  <a:cs typeface="Times New Roman" panose="02020603050405020304" pitchFamily="18" charset="0"/>
                </a:rPr>
                <a:t> xen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ngắn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nằm</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cuối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nặng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id="{7B02ABB9-6E5E-048F-55C5-4DC4FCC31429}"/>
                </a:ext>
              </a:extLst>
            </p:cNvPr>
            <p:cNvSpPr/>
            <p:nvPr/>
          </p:nvSpPr>
          <p:spPr>
            <a:xfrm>
              <a:off x="5105399" y="6057900"/>
              <a:ext cx="12723829" cy="137160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K</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hắc họa hình ảnh sống động: lá đỏ, cô em gái tiền phương, đoàn quân - có sức gợi tả, khái quát cao cho vẻ đẹp của đất nước, con người Việt Nam. </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210EBB9F-4E74-C4AA-1462-9D7874888718}"/>
                </a:ext>
              </a:extLst>
            </p:cNvPr>
            <p:cNvSpPr/>
            <p:nvPr/>
          </p:nvSpPr>
          <p:spPr>
            <a:xfrm>
              <a:off x="5107756" y="7724874"/>
              <a:ext cx="12721472" cy="244596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0" i="0" dirty="0">
                  <a:solidFill>
                    <a:schemeClr val="tx1">
                      <a:lumMod val="95000"/>
                      <a:lumOff val="5000"/>
                    </a:schemeClr>
                  </a:solidFill>
                  <a:effectLst/>
                  <a:latin typeface="Times New Roman" panose="02020603050405020304" pitchFamily="18" charset="0"/>
                  <a:cs typeface="Times New Roman" panose="02020603050405020304" pitchFamily="18" charset="0"/>
                </a:rPr>
                <a:t>- T</a:t>
              </a:r>
              <a:r>
                <a:rPr lang="vi-VN" sz="2800" b="0" i="0" dirty="0">
                  <a:solidFill>
                    <a:schemeClr val="tx1">
                      <a:lumMod val="95000"/>
                      <a:lumOff val="5000"/>
                    </a:schemeClr>
                  </a:solidFill>
                  <a:effectLst/>
                  <a:latin typeface="Times New Roman" panose="02020603050405020304" pitchFamily="18" charset="0"/>
                  <a:cs typeface="Times New Roman" panose="02020603050405020304" pitchFamily="18" charset="0"/>
                </a:rPr>
                <a:t>hể</a:t>
              </a:r>
              <a:r>
                <a:rPr lang="en-US" sz="2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thơ</a:t>
              </a:r>
              <a:r>
                <a:rPr lang="vi-VN" sz="2800" b="0" i="0" dirty="0">
                  <a:solidFill>
                    <a:schemeClr val="tx1">
                      <a:lumMod val="95000"/>
                      <a:lumOff val="5000"/>
                    </a:schemeClr>
                  </a:solidFill>
                  <a:effectLst/>
                  <a:latin typeface="Times New Roman" panose="02020603050405020304" pitchFamily="18" charset="0"/>
                  <a:cs typeface="Times New Roman" panose="02020603050405020304" pitchFamily="18" charset="0"/>
                </a:rPr>
                <a:t> tự do.</a:t>
              </a:r>
              <a:endParaRPr lang="en-US" sz="28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2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800" b="0" i="0" dirty="0">
                  <a:solidFill>
                    <a:schemeClr val="tx1">
                      <a:lumMod val="95000"/>
                      <a:lumOff val="5000"/>
                    </a:schemeClr>
                  </a:solidFill>
                  <a:effectLst/>
                  <a:latin typeface="Times New Roman" panose="02020603050405020304" pitchFamily="18" charset="0"/>
                  <a:cs typeface="Times New Roman" panose="02020603050405020304" pitchFamily="18" charset="0"/>
                </a:rPr>
                <a:t>Nhịp điệu thơ mang tính dồn dập, vững bền, chắc khoẻ.</a:t>
              </a:r>
              <a:endParaRPr lang="en-US" sz="28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2800" b="0" i="0" dirty="0">
                  <a:solidFill>
                    <a:schemeClr val="tx1">
                      <a:lumMod val="95000"/>
                      <a:lumOff val="5000"/>
                    </a:schemeClr>
                  </a:solidFill>
                  <a:effectLst/>
                  <a:latin typeface="Times New Roman" panose="02020603050405020304" pitchFamily="18" charset="0"/>
                  <a:cs typeface="Times New Roman" panose="02020603050405020304" pitchFamily="18" charset="0"/>
                </a:rPr>
                <a:t>- H</a:t>
              </a:r>
              <a:r>
                <a:rPr lang="vi-VN" sz="2800" b="0" i="0" dirty="0">
                  <a:solidFill>
                    <a:schemeClr val="tx1">
                      <a:lumMod val="95000"/>
                      <a:lumOff val="5000"/>
                    </a:schemeClr>
                  </a:solidFill>
                  <a:effectLst/>
                  <a:latin typeface="Times New Roman" panose="02020603050405020304" pitchFamily="18" charset="0"/>
                  <a:cs typeface="Times New Roman" panose="02020603050405020304" pitchFamily="18" charset="0"/>
                </a:rPr>
                <a:t>ình ảnh: lá đỏ, em gái tiền  phương và đoàn quân như những tâm điểm và đặc tả, có sức khái quát cao về vẻ đẹp của đất nước con người Việt Nam.</a:t>
              </a:r>
            </a:p>
            <a:p>
              <a:pPr algn="just"/>
              <a:r>
                <a:rPr lang="en-US" sz="28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800" b="0" i="0" dirty="0">
                  <a:solidFill>
                    <a:schemeClr val="tx1">
                      <a:lumMod val="95000"/>
                      <a:lumOff val="5000"/>
                    </a:schemeClr>
                  </a:solidFill>
                  <a:effectLst/>
                  <a:latin typeface="Times New Roman" panose="02020603050405020304" pitchFamily="18" charset="0"/>
                  <a:cs typeface="Times New Roman" panose="02020603050405020304" pitchFamily="18" charset="0"/>
                </a:rPr>
                <a:t>Ngôn ngữ thơ rất chân thực</a:t>
              </a:r>
            </a:p>
          </p:txBody>
        </p:sp>
        <p:cxnSp>
          <p:nvCxnSpPr>
            <p:cNvPr id="12" name="Straight Arrow Connector 11">
              <a:extLst>
                <a:ext uri="{FF2B5EF4-FFF2-40B4-BE49-F238E27FC236}">
                  <a16:creationId xmlns:a16="http://schemas.microsoft.com/office/drawing/2014/main" id="{3F048890-4617-25EA-EA1B-950F8A961439}"/>
                </a:ext>
              </a:extLst>
            </p:cNvPr>
            <p:cNvCxnSpPr>
              <a:stCxn id="3" idx="3"/>
              <a:endCxn id="4" idx="1"/>
            </p:cNvCxnSpPr>
            <p:nvPr/>
          </p:nvCxnSpPr>
          <p:spPr>
            <a:xfrm flipV="1">
              <a:off x="1752600" y="3086100"/>
              <a:ext cx="609600" cy="2628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3468916-24F9-5EB3-B6F9-6224EEACEE3E}"/>
                </a:ext>
              </a:extLst>
            </p:cNvPr>
            <p:cNvCxnSpPr>
              <a:cxnSpLocks/>
              <a:endCxn id="6" idx="1"/>
            </p:cNvCxnSpPr>
            <p:nvPr/>
          </p:nvCxnSpPr>
          <p:spPr>
            <a:xfrm>
              <a:off x="1751030" y="5600700"/>
              <a:ext cx="611170" cy="21850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A59EF4E6-C5C6-7D65-63D7-4AC1FD5511B8}"/>
                </a:ext>
              </a:extLst>
            </p:cNvPr>
            <p:cNvCxnSpPr>
              <a:cxnSpLocks/>
              <a:stCxn id="4" idx="3"/>
              <a:endCxn id="8" idx="1"/>
            </p:cNvCxnSpPr>
            <p:nvPr/>
          </p:nvCxnSpPr>
          <p:spPr>
            <a:xfrm>
              <a:off x="4495800" y="3086100"/>
              <a:ext cx="611170" cy="14349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472B8A29-B037-B497-59E8-2BEA071B3918}"/>
                </a:ext>
              </a:extLst>
            </p:cNvPr>
            <p:cNvCxnSpPr>
              <a:cxnSpLocks/>
              <a:stCxn id="4" idx="3"/>
              <a:endCxn id="7" idx="1"/>
            </p:cNvCxnSpPr>
            <p:nvPr/>
          </p:nvCxnSpPr>
          <p:spPr>
            <a:xfrm flipV="1">
              <a:off x="4495800" y="2137134"/>
              <a:ext cx="609600" cy="9489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A4EEB7B1-1CE0-563A-9B9E-D3C8726B1C44}"/>
                </a:ext>
              </a:extLst>
            </p:cNvPr>
            <p:cNvCxnSpPr>
              <a:cxnSpLocks/>
              <a:stCxn id="6" idx="3"/>
            </p:cNvCxnSpPr>
            <p:nvPr/>
          </p:nvCxnSpPr>
          <p:spPr>
            <a:xfrm>
              <a:off x="4495800" y="7785755"/>
              <a:ext cx="609599" cy="1219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E9346AB-AF05-3EFC-1AAF-F68334330126}"/>
                </a:ext>
              </a:extLst>
            </p:cNvPr>
            <p:cNvCxnSpPr>
              <a:cxnSpLocks/>
              <a:stCxn id="6" idx="3"/>
              <a:endCxn id="9" idx="1"/>
            </p:cNvCxnSpPr>
            <p:nvPr/>
          </p:nvCxnSpPr>
          <p:spPr>
            <a:xfrm flipV="1">
              <a:off x="4495800" y="6743700"/>
              <a:ext cx="609599" cy="10420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486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06194"/>
            <a:ext cx="16230600" cy="9474613"/>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Freeform 16"/>
          <p:cNvSpPr/>
          <p:nvPr/>
        </p:nvSpPr>
        <p:spPr>
          <a:xfrm rot="630381" flipV="1">
            <a:off x="-2286763" y="-472501"/>
            <a:ext cx="5863057" cy="41148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456141" flipH="1">
            <a:off x="15000050" y="6537424"/>
            <a:ext cx="5863057" cy="41148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16327892" y="1481192"/>
            <a:ext cx="2722762" cy="1400985"/>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flipH="1">
            <a:off x="-1154166" y="7193839"/>
            <a:ext cx="2722762" cy="1400985"/>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TextBox 2">
            <a:extLst>
              <a:ext uri="{FF2B5EF4-FFF2-40B4-BE49-F238E27FC236}">
                <a16:creationId xmlns:a16="http://schemas.microsoft.com/office/drawing/2014/main" id="{8007682E-812E-DF32-F153-046C7C401D0F}"/>
              </a:ext>
            </a:extLst>
          </p:cNvPr>
          <p:cNvSpPr txBox="1"/>
          <p:nvPr/>
        </p:nvSpPr>
        <p:spPr>
          <a:xfrm>
            <a:off x="1905000" y="2867929"/>
            <a:ext cx="14649903" cy="132343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2: Theo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sắp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xếp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đỏ</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Đồng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a:t>
            </a:r>
            <a:endParaRPr lang="en-US" sz="8000" b="1" dirty="0">
              <a:latin typeface="Times New Roman" panose="02020603050405020304" pitchFamily="18" charset="0"/>
              <a:cs typeface="Times New Roman" panose="02020603050405020304" pitchFamily="18" charset="0"/>
            </a:endParaRPr>
          </a:p>
        </p:txBody>
      </p:sp>
      <p:sp>
        <p:nvSpPr>
          <p:cNvPr id="4" name="TextBox 4">
            <a:extLst>
              <a:ext uri="{FF2B5EF4-FFF2-40B4-BE49-F238E27FC236}">
                <a16:creationId xmlns:a16="http://schemas.microsoft.com/office/drawing/2014/main" id="{9C4755B2-D660-695F-2C32-31786448BB1B}"/>
              </a:ext>
            </a:extLst>
          </p:cNvPr>
          <p:cNvSpPr txBox="1"/>
          <p:nvPr/>
        </p:nvSpPr>
        <p:spPr>
          <a:xfrm>
            <a:off x="2057399" y="5262342"/>
            <a:ext cx="14497503" cy="615553"/>
          </a:xfrm>
          <a:prstGeom prst="rect">
            <a:avLst/>
          </a:prstGeom>
        </p:spPr>
        <p:txBody>
          <a:bodyPr wrap="square" lIns="0" tIns="0" rIns="0" bIns="0" rtlCol="0" anchor="t">
            <a:spAutoFit/>
          </a:bodyPr>
          <a:lstStyle/>
          <a:p>
            <a:pPr algn="just"/>
            <a:r>
              <a:rPr lang="en-US" sz="4000" dirty="0" err="1">
                <a:latin typeface="Times New Roman" panose="02020603050405020304" pitchFamily="18" charset="0"/>
                <a:cs typeface="Times New Roman" panose="02020603050405020304" pitchFamily="18" charset="0"/>
              </a:rPr>
              <a:t>Căn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841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42B76F-637E-8D72-7D48-F0965E754D0E}"/>
              </a:ext>
            </a:extLst>
          </p:cNvPr>
          <p:cNvSpPr txBox="1"/>
          <p:nvPr/>
        </p:nvSpPr>
        <p:spPr>
          <a:xfrm>
            <a:off x="609600" y="452120"/>
            <a:ext cx="16916400" cy="2554545"/>
          </a:xfrm>
          <a:prstGeom prst="rect">
            <a:avLst/>
          </a:prstGeom>
          <a:noFill/>
        </p:spPr>
        <p:txBody>
          <a:bodyPr wrap="square" rtlCol="0">
            <a:spAutoFit/>
          </a:bodyPr>
          <a:lstStyle/>
          <a:p>
            <a:pPr algn="just"/>
            <a:r>
              <a:rPr lang="en-US" sz="4000" b="1" dirty="0" err="1">
                <a:solidFill>
                  <a:schemeClr val="bg2">
                    <a:lumMod val="10000"/>
                  </a:schemeClr>
                </a:solidFill>
                <a:latin typeface="Times New Roman" panose="02020603050405020304" pitchFamily="18" charset="0"/>
                <a:cs typeface="Times New Roman" panose="02020603050405020304" pitchFamily="18" charset="0"/>
              </a:rPr>
              <a:t>Câu</a:t>
            </a:r>
            <a:r>
              <a:rPr lang="en-US" sz="4000" b="1" dirty="0">
                <a:solidFill>
                  <a:schemeClr val="bg2">
                    <a:lumMod val="10000"/>
                  </a:schemeClr>
                </a:solidFill>
                <a:latin typeface="Times New Roman" panose="02020603050405020304" pitchFamily="18" charset="0"/>
                <a:cs typeface="Times New Roman" panose="02020603050405020304" pitchFamily="18" charset="0"/>
              </a:rPr>
              <a:t> 3: </a:t>
            </a:r>
            <a:r>
              <a:rPr lang="en-US" sz="4000" i="1" dirty="0">
                <a:solidFill>
                  <a:schemeClr val="bg2">
                    <a:lumMod val="10000"/>
                  </a:schemeClr>
                </a:solidFill>
                <a:latin typeface="Times New Roman" panose="02020603050405020304" pitchFamily="18" charset="0"/>
                <a:cs typeface="Times New Roman" panose="02020603050405020304" pitchFamily="18" charset="0"/>
              </a:rPr>
              <a:t>“</a:t>
            </a:r>
            <a:r>
              <a:rPr lang="en-US" sz="4000" i="1" dirty="0" err="1">
                <a:solidFill>
                  <a:schemeClr val="bg2">
                    <a:lumMod val="10000"/>
                  </a:schemeClr>
                </a:solidFill>
                <a:latin typeface="Times New Roman" panose="02020603050405020304" pitchFamily="18" charset="0"/>
                <a:cs typeface="Times New Roman" panose="02020603050405020304" pitchFamily="18" charset="0"/>
              </a:rPr>
              <a:t>Ước</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mơ</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và</a:t>
            </a:r>
            <a:r>
              <a:rPr lang="en-US" sz="4000" i="1" dirty="0">
                <a:solidFill>
                  <a:schemeClr val="bg2">
                    <a:lumMod val="10000"/>
                  </a:schemeClr>
                </a:solidFill>
                <a:latin typeface="Times New Roman" panose="02020603050405020304" pitchFamily="18" charset="0"/>
                <a:cs typeface="Times New Roman" panose="02020603050405020304" pitchFamily="18" charset="0"/>
              </a:rPr>
              <a:t> hi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vọng</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giống</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như</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loài</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chim</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cảm</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nhận</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buổi</a:t>
            </a:r>
            <a:r>
              <a:rPr lang="en-US" sz="4000" i="1" dirty="0">
                <a:solidFill>
                  <a:schemeClr val="bg2">
                    <a:lumMod val="10000"/>
                  </a:schemeClr>
                </a:solidFill>
                <a:latin typeface="Times New Roman" panose="02020603050405020304" pitchFamily="18" charset="0"/>
                <a:cs typeface="Times New Roman" panose="02020603050405020304" pitchFamily="18" charset="0"/>
              </a:rPr>
              <a:t> ban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mai</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và</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khẽ</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khàng</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cất</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tiếng</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hót</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khi</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trời</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vẫn</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còn</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i="1" dirty="0" err="1">
                <a:solidFill>
                  <a:schemeClr val="bg2">
                    <a:lumMod val="10000"/>
                  </a:schemeClr>
                </a:solidFill>
                <a:latin typeface="Times New Roman" panose="02020603050405020304" pitchFamily="18" charset="0"/>
                <a:cs typeface="Times New Roman" panose="02020603050405020304" pitchFamily="18" charset="0"/>
              </a:rPr>
              <a:t>tối</a:t>
            </a:r>
            <a:r>
              <a:rPr lang="en-US" sz="4000" i="1"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a:solidFill>
                  <a:schemeClr val="bg2">
                    <a:lumMod val="10000"/>
                  </a:schemeClr>
                </a:solidFill>
                <a:latin typeface="Times New Roman" panose="02020603050405020304" pitchFamily="18" charset="0"/>
                <a:cs typeface="Times New Roman" panose="02020603050405020304" pitchFamily="18" charset="0"/>
              </a:rPr>
              <a:t>(</a:t>
            </a:r>
            <a:r>
              <a:rPr lang="en-US" sz="4000" dirty="0" err="1">
                <a:solidFill>
                  <a:schemeClr val="bg2">
                    <a:lumMod val="10000"/>
                  </a:schemeClr>
                </a:solidFill>
                <a:latin typeface="Times New Roman" panose="02020603050405020304" pitchFamily="18" charset="0"/>
                <a:cs typeface="Times New Roman" panose="02020603050405020304" pitchFamily="18" charset="0"/>
              </a:rPr>
              <a:t>Khuyết</a:t>
            </a:r>
            <a:r>
              <a:rPr lang="en-US" sz="4000" dirty="0">
                <a:solidFill>
                  <a:schemeClr val="bg2">
                    <a:lumMod val="10000"/>
                  </a:schemeClr>
                </a:solidFill>
                <a:latin typeface="Times New Roman" panose="02020603050405020304" pitchFamily="18" charset="0"/>
                <a:cs typeface="Times New Roman" panose="02020603050405020304" pitchFamily="18" charset="0"/>
              </a:rPr>
              <a:t> </a:t>
            </a:r>
            <a:r>
              <a:rPr lang="en-US" sz="4000" dirty="0" err="1">
                <a:solidFill>
                  <a:schemeClr val="bg2">
                    <a:lumMod val="10000"/>
                  </a:schemeClr>
                </a:solidFill>
                <a:latin typeface="Times New Roman" panose="02020603050405020304" pitchFamily="18" charset="0"/>
                <a:cs typeface="Times New Roman" panose="02020603050405020304" pitchFamily="18" charset="0"/>
              </a:rPr>
              <a:t>danh</a:t>
            </a:r>
            <a:r>
              <a:rPr lang="en-US" sz="4000" dirty="0">
                <a:solidFill>
                  <a:schemeClr val="bg2">
                    <a:lumMod val="10000"/>
                  </a:schemeClr>
                </a:solidFill>
                <a:latin typeface="Times New Roman" panose="02020603050405020304" pitchFamily="18" charset="0"/>
                <a:cs typeface="Times New Roman" panose="02020603050405020304" pitchFamily="18" charset="0"/>
              </a:rPr>
              <a:t>)</a:t>
            </a:r>
          </a:p>
          <a:p>
            <a:pPr algn="just"/>
            <a:r>
              <a:rPr lang="en-US" sz="4000" b="1" dirty="0">
                <a:solidFill>
                  <a:schemeClr val="bg2">
                    <a:lumMod val="10000"/>
                  </a:schemeClr>
                </a:solidFill>
                <a:latin typeface="Times New Roman" panose="02020603050405020304" pitchFamily="18" charset="0"/>
                <a:cs typeface="Times New Roman" panose="02020603050405020304" pitchFamily="18" charset="0"/>
              </a:rPr>
              <a:t>Qua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việc</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đọc</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hiểu</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các</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văn</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bản</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trong</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bài</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học</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này</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hãy</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viết</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đoạn</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văn</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khoảng</a:t>
            </a:r>
            <a:r>
              <a:rPr lang="en-US" sz="4000" b="1" dirty="0">
                <a:solidFill>
                  <a:schemeClr val="bg2">
                    <a:lumMod val="10000"/>
                  </a:schemeClr>
                </a:solidFill>
                <a:latin typeface="Times New Roman" panose="02020603050405020304" pitchFamily="18" charset="0"/>
                <a:cs typeface="Times New Roman" panose="02020603050405020304" pitchFamily="18" charset="0"/>
              </a:rPr>
              <a:t> 8-10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câu</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nêu</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suy</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nghĩ</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của</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em</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về</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câu</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danh</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ngôn</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trên</a:t>
            </a:r>
            <a:r>
              <a:rPr lang="en-US" sz="4000" b="1"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33414EF9-6AC8-9142-E75D-99859E67DD3E}"/>
              </a:ext>
            </a:extLst>
          </p:cNvPr>
          <p:cNvSpPr txBox="1"/>
          <p:nvPr/>
        </p:nvSpPr>
        <p:spPr>
          <a:xfrm>
            <a:off x="609600" y="3390900"/>
            <a:ext cx="17068800" cy="6186309"/>
          </a:xfrm>
          <a:prstGeom prst="rect">
            <a:avLst/>
          </a:prstGeom>
          <a:noFill/>
        </p:spPr>
        <p:txBody>
          <a:bodyPr wrap="square">
            <a:spAutoFit/>
          </a:bodyPr>
          <a:lstStyle/>
          <a:p>
            <a:pPr algn="just"/>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ý: </a:t>
            </a:r>
            <a:r>
              <a:rPr lang="vi-VN" sz="3600" dirty="0">
                <a:latin typeface="Times New Roman" panose="02020603050405020304" pitchFamily="18" charset="0"/>
                <a:cs typeface="Times New Roman" panose="02020603050405020304" pitchFamily="18" charset="0"/>
              </a:rPr>
              <a:t>Không bao giờ có thất vọng nếu bạn luôn có những điều tốt đẹp để mơ tưởng đến. Bởi “Ước mơ và hi vọng giống như loài chim, cảm nhận buổi ban mai và khẽ khàng cất tiếng hót khi trời vẫn còn tối” (Khuyết danh). Không ai đánh thuế những ước mơ của bạn. Thế nhưng, hãy hành động hơn là ngồi mơ tưởng. Ước mơ chỉ thực sự có giá trị và ý nghĩa nếu bạn không ngừng hành động vì những ước mơ ấy. Nếu không hành động, mọi ước mơ chỉ để ngắm nhìn và mang đến cho bạn những thất vọng mà thôi. Những ai còn đang thất bại, đang ủ rũ với nghịch cảnh của mình thì hay tự tin lên và bắt đầu mơ ước. Mơ ước không làm bạn tổn thất gì mà ngược lại nó sẽ đem đến cho bạn một niềm tin để chiến thắng nghịch cảnh vươn tới thành công. Vì thế, hãy bắt đầu với những ước muốn và hy vọng ban sơ. Tôi tin rằng mọi chuyện đều sẽ trở nên dễ dàng và tốt đẹp hơn nếu ước mơ của chúng ta đủ lớn.</a:t>
            </a:r>
          </a:p>
        </p:txBody>
      </p:sp>
      <p:sp>
        <p:nvSpPr>
          <p:cNvPr id="5" name="Freeform 16">
            <a:extLst>
              <a:ext uri="{FF2B5EF4-FFF2-40B4-BE49-F238E27FC236}">
                <a16:creationId xmlns:a16="http://schemas.microsoft.com/office/drawing/2014/main" id="{089AF92A-092D-AE90-3F83-58AA63820AFD}"/>
              </a:ext>
            </a:extLst>
          </p:cNvPr>
          <p:cNvSpPr/>
          <p:nvPr/>
        </p:nvSpPr>
        <p:spPr>
          <a:xfrm rot="630381" flipV="1">
            <a:off x="-2798192" y="-1605280"/>
            <a:ext cx="5863057" cy="41148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17">
            <a:extLst>
              <a:ext uri="{FF2B5EF4-FFF2-40B4-BE49-F238E27FC236}">
                <a16:creationId xmlns:a16="http://schemas.microsoft.com/office/drawing/2014/main" id="{EF923736-ADD4-868B-2D9D-F5BCFA3F758D}"/>
              </a:ext>
            </a:extLst>
          </p:cNvPr>
          <p:cNvSpPr/>
          <p:nvPr/>
        </p:nvSpPr>
        <p:spPr>
          <a:xfrm rot="456141" flipH="1">
            <a:off x="15486420" y="7037249"/>
            <a:ext cx="5863057" cy="41148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21161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621754">
            <a:off x="-639682" y="6309629"/>
            <a:ext cx="4127153" cy="4892099"/>
          </a:xfrm>
          <a:custGeom>
            <a:avLst/>
            <a:gdLst/>
            <a:ahLst/>
            <a:cxnLst/>
            <a:rect l="l" t="t" r="r" b="b"/>
            <a:pathLst>
              <a:path w="4127153" h="4892099">
                <a:moveTo>
                  <a:pt x="0" y="0"/>
                </a:moveTo>
                <a:lnTo>
                  <a:pt x="4127153" y="0"/>
                </a:lnTo>
                <a:lnTo>
                  <a:pt x="4127153" y="4892100"/>
                </a:lnTo>
                <a:lnTo>
                  <a:pt x="0" y="48921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3126135" y="2343806"/>
            <a:ext cx="12850872" cy="4247317"/>
          </a:xfrm>
          <a:prstGeom prst="rect">
            <a:avLst/>
          </a:prstGeom>
        </p:spPr>
        <p:txBody>
          <a:bodyPr lIns="0" tIns="0" rIns="0" bIns="0" rtlCol="0" anchor="t">
            <a:spAutoFit/>
          </a:bodyPr>
          <a:lstStyle/>
          <a:p>
            <a:pPr algn="ctr"/>
            <a:r>
              <a:rPr lang="en-US" sz="13800" dirty="0">
                <a:solidFill>
                  <a:schemeClr val="bg2">
                    <a:lumMod val="10000"/>
                  </a:schemeClr>
                </a:solidFill>
                <a:latin typeface="#9Slide06 SVNBlack Diamond" pitchFamily="2" charset="0"/>
              </a:rPr>
              <a:t>II.</a:t>
            </a:r>
          </a:p>
          <a:p>
            <a:pPr algn="ctr"/>
            <a:r>
              <a:rPr lang="en-US" sz="13800" dirty="0" err="1">
                <a:solidFill>
                  <a:schemeClr val="bg2">
                    <a:lumMod val="10000"/>
                  </a:schemeClr>
                </a:solidFill>
                <a:latin typeface="#9Slide06 SVNBlack Diamond" pitchFamily="2" charset="0"/>
              </a:rPr>
              <a:t>Thực</a:t>
            </a:r>
            <a:r>
              <a:rPr lang="en-US" sz="13800" dirty="0">
                <a:solidFill>
                  <a:schemeClr val="bg2">
                    <a:lumMod val="10000"/>
                  </a:schemeClr>
                </a:solidFill>
                <a:latin typeface="#9Slide06 SVNBlack Diamond" pitchFamily="2" charset="0"/>
              </a:rPr>
              <a:t> </a:t>
            </a:r>
            <a:r>
              <a:rPr lang="en-US" sz="13800" dirty="0" err="1">
                <a:solidFill>
                  <a:schemeClr val="bg2">
                    <a:lumMod val="10000"/>
                  </a:schemeClr>
                </a:solidFill>
                <a:latin typeface="#9Slide06 SVNBlack Diamond" pitchFamily="2" charset="0"/>
              </a:rPr>
              <a:t>hành</a:t>
            </a:r>
            <a:r>
              <a:rPr lang="en-US" sz="13800" dirty="0">
                <a:solidFill>
                  <a:schemeClr val="bg2">
                    <a:lumMod val="10000"/>
                  </a:schemeClr>
                </a:solidFill>
                <a:latin typeface="#9Slide06 SVNBlack Diamond" pitchFamily="2" charset="0"/>
              </a:rPr>
              <a:t> </a:t>
            </a:r>
            <a:r>
              <a:rPr lang="en-US" sz="13800" dirty="0" err="1">
                <a:solidFill>
                  <a:schemeClr val="bg2">
                    <a:lumMod val="10000"/>
                  </a:schemeClr>
                </a:solidFill>
                <a:latin typeface="#9Slide06 SVNBlack Diamond" pitchFamily="2" charset="0"/>
              </a:rPr>
              <a:t>đọc</a:t>
            </a:r>
            <a:endParaRPr lang="en-US" sz="13800" dirty="0">
              <a:solidFill>
                <a:schemeClr val="bg2">
                  <a:lumMod val="10000"/>
                </a:schemeClr>
              </a:solidFill>
              <a:latin typeface="#9Slide06 SVNBlack Diamond" pitchFamily="2" charset="0"/>
            </a:endParaRPr>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59917903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000000_7036676886385656_8864497434266358852_n">
            <a:hlinkClick r:id="" action="ppaction://media"/>
            <a:extLst>
              <a:ext uri="{FF2B5EF4-FFF2-40B4-BE49-F238E27FC236}">
                <a16:creationId xmlns:a16="http://schemas.microsoft.com/office/drawing/2014/main" id="{6E1CC194-9021-504A-9CE4-C80B1B8FFD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266700"/>
            <a:ext cx="17373600" cy="9753600"/>
          </a:xfrm>
          <a:prstGeom prst="rect">
            <a:avLst/>
          </a:prstGeom>
        </p:spPr>
      </p:pic>
    </p:spTree>
    <p:extLst>
      <p:ext uri="{BB962C8B-B14F-4D97-AF65-F5344CB8AC3E}">
        <p14:creationId xmlns:p14="http://schemas.microsoft.com/office/powerpoint/2010/main" val="30931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783C247-626A-231E-0E1F-5F3845A08AB9}"/>
              </a:ext>
            </a:extLst>
          </p:cNvPr>
          <p:cNvSpPr txBox="1"/>
          <p:nvPr/>
        </p:nvSpPr>
        <p:spPr>
          <a:xfrm>
            <a:off x="7946643" y="960120"/>
            <a:ext cx="9376665" cy="53492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dirty="0" err="1">
                <a:latin typeface="#9Slide04 Vollkorn SemiBold" panose="00000700000000000000" pitchFamily="2" charset="0"/>
                <a:ea typeface="#9Slide04 Vollkorn SemiBold" panose="00000700000000000000" pitchFamily="2" charset="0"/>
                <a:cs typeface="+mj-cs"/>
              </a:rPr>
              <a:t>Bài</a:t>
            </a:r>
            <a:r>
              <a:rPr lang="en-US" sz="6000" dirty="0">
                <a:latin typeface="#9Slide04 Vollkorn SemiBold" panose="00000700000000000000" pitchFamily="2" charset="0"/>
                <a:ea typeface="#9Slide04 Vollkorn SemiBold" panose="00000700000000000000" pitchFamily="2" charset="0"/>
                <a:cs typeface="+mj-cs"/>
              </a:rPr>
              <a:t> </a:t>
            </a:r>
            <a:r>
              <a:rPr lang="en-US" sz="6000" dirty="0" err="1">
                <a:latin typeface="#9Slide04 Vollkorn SemiBold" panose="00000700000000000000" pitchFamily="2" charset="0"/>
                <a:ea typeface="#9Slide04 Vollkorn SemiBold" panose="00000700000000000000" pitchFamily="2" charset="0"/>
                <a:cs typeface="+mj-cs"/>
              </a:rPr>
              <a:t>thơ</a:t>
            </a:r>
            <a:r>
              <a:rPr lang="en-US" sz="6000" dirty="0">
                <a:latin typeface="#9Slide04 Vollkorn SemiBold" panose="00000700000000000000" pitchFamily="2" charset="0"/>
                <a:ea typeface="#9Slide04 Vollkorn SemiBold" panose="00000700000000000000" pitchFamily="2" charset="0"/>
                <a:cs typeface="+mj-cs"/>
              </a:rPr>
              <a:t> </a:t>
            </a:r>
          </a:p>
          <a:p>
            <a:pPr>
              <a:lnSpc>
                <a:spcPct val="90000"/>
              </a:lnSpc>
              <a:spcBef>
                <a:spcPct val="0"/>
              </a:spcBef>
              <a:spcAft>
                <a:spcPts val="600"/>
              </a:spcAft>
            </a:pPr>
            <a:r>
              <a:rPr lang="en-US" sz="6000" dirty="0" err="1">
                <a:latin typeface="#9Slide04 Vollkorn SemiBold" panose="00000700000000000000" pitchFamily="2" charset="0"/>
                <a:ea typeface="#9Slide04 Vollkorn SemiBold" panose="00000700000000000000" pitchFamily="2" charset="0"/>
                <a:cs typeface="+mj-cs"/>
              </a:rPr>
              <a:t>về</a:t>
            </a:r>
            <a:r>
              <a:rPr lang="en-US" sz="6000" dirty="0">
                <a:latin typeface="#9Slide04 Vollkorn SemiBold" panose="00000700000000000000" pitchFamily="2" charset="0"/>
                <a:ea typeface="#9Slide04 Vollkorn SemiBold" panose="00000700000000000000" pitchFamily="2" charset="0"/>
                <a:cs typeface="+mj-cs"/>
              </a:rPr>
              <a:t> </a:t>
            </a:r>
            <a:r>
              <a:rPr lang="en-US" sz="6000" dirty="0" err="1">
                <a:latin typeface="#9Slide04 Vollkorn SemiBold" panose="00000700000000000000" pitchFamily="2" charset="0"/>
                <a:ea typeface="#9Slide04 Vollkorn SemiBold" panose="00000700000000000000" pitchFamily="2" charset="0"/>
                <a:cs typeface="+mj-cs"/>
              </a:rPr>
              <a:t>tiểu</a:t>
            </a:r>
            <a:r>
              <a:rPr lang="en-US" sz="6000" dirty="0">
                <a:latin typeface="#9Slide04 Vollkorn SemiBold" panose="00000700000000000000" pitchFamily="2" charset="0"/>
                <a:ea typeface="#9Slide04 Vollkorn SemiBold" panose="00000700000000000000" pitchFamily="2" charset="0"/>
                <a:cs typeface="+mj-cs"/>
              </a:rPr>
              <a:t> </a:t>
            </a:r>
            <a:r>
              <a:rPr lang="en-US" sz="6000" dirty="0" err="1">
                <a:latin typeface="#9Slide04 Vollkorn SemiBold" panose="00000700000000000000" pitchFamily="2" charset="0"/>
                <a:ea typeface="#9Slide04 Vollkorn SemiBold" panose="00000700000000000000" pitchFamily="2" charset="0"/>
                <a:cs typeface="+mj-cs"/>
              </a:rPr>
              <a:t>đội</a:t>
            </a:r>
            <a:r>
              <a:rPr lang="en-US" sz="6000" dirty="0">
                <a:latin typeface="#9Slide04 Vollkorn SemiBold" panose="00000700000000000000" pitchFamily="2" charset="0"/>
                <a:ea typeface="#9Slide04 Vollkorn SemiBold" panose="00000700000000000000" pitchFamily="2" charset="0"/>
                <a:cs typeface="+mj-cs"/>
              </a:rPr>
              <a:t> </a:t>
            </a:r>
            <a:r>
              <a:rPr lang="en-US" sz="6000" dirty="0" err="1">
                <a:latin typeface="#9Slide04 Vollkorn SemiBold" panose="00000700000000000000" pitchFamily="2" charset="0"/>
                <a:ea typeface="#9Slide04 Vollkorn SemiBold" panose="00000700000000000000" pitchFamily="2" charset="0"/>
                <a:cs typeface="+mj-cs"/>
              </a:rPr>
              <a:t>xe</a:t>
            </a:r>
            <a:r>
              <a:rPr lang="en-US" sz="6000" dirty="0">
                <a:latin typeface="#9Slide04 Vollkorn SemiBold" panose="00000700000000000000" pitchFamily="2" charset="0"/>
                <a:ea typeface="#9Slide04 Vollkorn SemiBold" panose="00000700000000000000" pitchFamily="2" charset="0"/>
                <a:cs typeface="+mj-cs"/>
              </a:rPr>
              <a:t> </a:t>
            </a:r>
            <a:r>
              <a:rPr lang="en-US" sz="6000" dirty="0" err="1">
                <a:latin typeface="#9Slide04 Vollkorn SemiBold" panose="00000700000000000000" pitchFamily="2" charset="0"/>
                <a:ea typeface="#9Slide04 Vollkorn SemiBold" panose="00000700000000000000" pitchFamily="2" charset="0"/>
                <a:cs typeface="+mj-cs"/>
              </a:rPr>
              <a:t>không</a:t>
            </a:r>
            <a:r>
              <a:rPr lang="en-US" sz="6000" dirty="0">
                <a:latin typeface="#9Slide04 Vollkorn SemiBold" panose="00000700000000000000" pitchFamily="2" charset="0"/>
                <a:ea typeface="#9Slide04 Vollkorn SemiBold" panose="00000700000000000000" pitchFamily="2" charset="0"/>
                <a:cs typeface="+mj-cs"/>
              </a:rPr>
              <a:t> </a:t>
            </a:r>
            <a:r>
              <a:rPr lang="en-US" sz="6000" dirty="0" err="1">
                <a:latin typeface="#9Slide04 Vollkorn SemiBold" panose="00000700000000000000" pitchFamily="2" charset="0"/>
                <a:ea typeface="#9Slide04 Vollkorn SemiBold" panose="00000700000000000000" pitchFamily="2" charset="0"/>
                <a:cs typeface="+mj-cs"/>
              </a:rPr>
              <a:t>kính</a:t>
            </a:r>
            <a:endParaRPr lang="en-US" sz="6000" dirty="0">
              <a:latin typeface="#9Slide04 Vollkorn SemiBold" panose="00000700000000000000" pitchFamily="2" charset="0"/>
              <a:ea typeface="#9Slide04 Vollkorn SemiBold" panose="00000700000000000000" pitchFamily="2" charset="0"/>
              <a:cs typeface="+mj-cs"/>
            </a:endParaRPr>
          </a:p>
        </p:txBody>
      </p:sp>
      <p:pic>
        <p:nvPicPr>
          <p:cNvPr id="1026" name="Picture 2" descr="Bài thơ về tiểu đội xe không kính - Tác giả tác phẩm (mới 2023) | Ngữ văn  lớp 8 Kết nối tri thức">
            <a:extLst>
              <a:ext uri="{FF2B5EF4-FFF2-40B4-BE49-F238E27FC236}">
                <a16:creationId xmlns:a16="http://schemas.microsoft.com/office/drawing/2014/main" id="{3DB45EE3-2D49-7BEF-8DBA-933305A9DD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32" r="1" b="1"/>
          <a:stretch/>
        </p:blipFill>
        <p:spPr bwMode="auto">
          <a:xfrm>
            <a:off x="1" y="10"/>
            <a:ext cx="6986016" cy="10286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293" y="6613900"/>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36D468-A4A4-E8C8-E4E0-EF2FCFD69894}"/>
              </a:ext>
            </a:extLst>
          </p:cNvPr>
          <p:cNvSpPr txBox="1"/>
          <p:nvPr/>
        </p:nvSpPr>
        <p:spPr>
          <a:xfrm>
            <a:off x="11895826" y="6641332"/>
            <a:ext cx="5410200" cy="137059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9Slide04 Vollkorn SemiBold" panose="00000700000000000000" pitchFamily="2" charset="0"/>
                <a:ea typeface="#9Slide04 Vollkorn SemiBold" panose="00000700000000000000" pitchFamily="2" charset="0"/>
                <a:cs typeface="+mj-cs"/>
              </a:rPr>
              <a:t>- </a:t>
            </a:r>
            <a:r>
              <a:rPr lang="en-US" sz="4800" dirty="0" err="1">
                <a:latin typeface="#9Slide04 Vollkorn SemiBold" panose="00000700000000000000" pitchFamily="2" charset="0"/>
                <a:ea typeface="#9Slide04 Vollkorn SemiBold" panose="00000700000000000000" pitchFamily="2" charset="0"/>
                <a:cs typeface="+mj-cs"/>
              </a:rPr>
              <a:t>Phạm</a:t>
            </a:r>
            <a:r>
              <a:rPr lang="en-US" sz="4800" dirty="0">
                <a:latin typeface="#9Slide04 Vollkorn SemiBold" panose="00000700000000000000" pitchFamily="2" charset="0"/>
                <a:ea typeface="#9Slide04 Vollkorn SemiBold" panose="00000700000000000000" pitchFamily="2" charset="0"/>
                <a:cs typeface="+mj-cs"/>
              </a:rPr>
              <a:t> </a:t>
            </a:r>
            <a:r>
              <a:rPr lang="en-US" sz="4800" dirty="0" err="1">
                <a:latin typeface="#9Slide04 Vollkorn SemiBold" panose="00000700000000000000" pitchFamily="2" charset="0"/>
                <a:ea typeface="#9Slide04 Vollkorn SemiBold" panose="00000700000000000000" pitchFamily="2" charset="0"/>
                <a:cs typeface="+mj-cs"/>
              </a:rPr>
              <a:t>Tiến</a:t>
            </a:r>
            <a:r>
              <a:rPr lang="en-US" sz="4800" dirty="0">
                <a:latin typeface="#9Slide04 Vollkorn SemiBold" panose="00000700000000000000" pitchFamily="2" charset="0"/>
                <a:ea typeface="#9Slide04 Vollkorn SemiBold" panose="00000700000000000000" pitchFamily="2" charset="0"/>
                <a:cs typeface="+mj-cs"/>
              </a:rPr>
              <a:t> </a:t>
            </a:r>
            <a:r>
              <a:rPr lang="en-US" sz="4800" dirty="0" err="1">
                <a:latin typeface="#9Slide04 Vollkorn SemiBold" panose="00000700000000000000" pitchFamily="2" charset="0"/>
                <a:ea typeface="#9Slide04 Vollkorn SemiBold" panose="00000700000000000000" pitchFamily="2" charset="0"/>
                <a:cs typeface="+mj-cs"/>
              </a:rPr>
              <a:t>Duật</a:t>
            </a:r>
            <a:r>
              <a:rPr lang="en-US" sz="4800" dirty="0">
                <a:latin typeface="#9Slide04 Vollkorn SemiBold" panose="00000700000000000000" pitchFamily="2" charset="0"/>
                <a:ea typeface="#9Slide04 Vollkorn SemiBold" panose="00000700000000000000" pitchFamily="2" charset="0"/>
                <a:cs typeface="+mj-cs"/>
              </a:rPr>
              <a:t>-</a:t>
            </a:r>
          </a:p>
        </p:txBody>
      </p:sp>
    </p:spTree>
    <p:extLst>
      <p:ext uri="{BB962C8B-B14F-4D97-AF65-F5344CB8AC3E}">
        <p14:creationId xmlns:p14="http://schemas.microsoft.com/office/powerpoint/2010/main" val="3620413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1907</Words>
  <Application>Microsoft Office PowerPoint</Application>
  <PresentationFormat>Custom</PresentationFormat>
  <Paragraphs>117</Paragraphs>
  <Slides>17</Slides>
  <Notes>17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Times New Roman</vt:lpstr>
      <vt:lpstr>Calibri</vt:lpstr>
      <vt:lpstr>#9Slide07 SVNGuerrilla</vt:lpstr>
      <vt:lpstr>#9Slide06 SVNBlack Diamond</vt:lpstr>
      <vt:lpstr>#9Slide05 Motion Picture</vt:lpstr>
      <vt:lpstr>Arial</vt:lpstr>
      <vt:lpstr>Wingdings</vt:lpstr>
      <vt:lpstr>#9Slide05 Braxton Regular</vt:lpstr>
      <vt:lpstr>#9Slide04 Vollkorn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Beige Aesthetic Modern Group Project Presentation</dc:title>
  <cp:lastModifiedBy>Admin</cp:lastModifiedBy>
  <cp:revision>30</cp:revision>
  <dcterms:created xsi:type="dcterms:W3CDTF">2006-08-16T00:00:00Z</dcterms:created>
  <dcterms:modified xsi:type="dcterms:W3CDTF">2024-01-18T08:53:13Z</dcterms:modified>
  <dc:identifier>DAF0DtzO-v8</dc:identifier>
</cp:coreProperties>
</file>