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81" r:id="rId3"/>
    <p:sldId id="282" r:id="rId4"/>
    <p:sldId id="283" r:id="rId5"/>
    <p:sldId id="312" r:id="rId6"/>
    <p:sldId id="285" r:id="rId7"/>
    <p:sldId id="313" r:id="rId8"/>
    <p:sldId id="256" r:id="rId9"/>
    <p:sldId id="261" r:id="rId10"/>
    <p:sldId id="269" r:id="rId11"/>
    <p:sldId id="303" r:id="rId12"/>
    <p:sldId id="304" r:id="rId13"/>
    <p:sldId id="284" r:id="rId14"/>
    <p:sldId id="286" r:id="rId15"/>
    <p:sldId id="305" r:id="rId16"/>
    <p:sldId id="306" r:id="rId17"/>
    <p:sldId id="299" r:id="rId18"/>
    <p:sldId id="307" r:id="rId19"/>
    <p:sldId id="308" r:id="rId20"/>
    <p:sldId id="309" r:id="rId21"/>
    <p:sldId id="310"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9Slide06 SVNBlack Diamond" pitchFamily="2" charset="0"/>
      <p:regular r:id="rId30"/>
    </p:embeddedFont>
    <p:embeddedFont>
      <p:font typeface="#9Slide05 Motion Picture" panose="02000000000000000000" pitchFamily="2" charset="0"/>
      <p:regular r:id="rId31"/>
    </p:embeddedFont>
    <p:embeddedFont>
      <p:font typeface="Microsoft Sans Serif" panose="020B0604020202020204" pitchFamily="34" charset="0"/>
      <p:regular r:id="rId32"/>
    </p:embeddedFont>
    <p:embeddedFont>
      <p:font typeface="#9Slide05 Ricca Script" panose="05080000000003050000" pitchFamily="18" charset="0"/>
      <p:regular r:id="rId33"/>
    </p:embeddedFont>
    <p:embeddedFont>
      <p:font typeface="#9Slide07 SVNGuerrilla" panose="00000500000000000000"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6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A9BFF-611F-40C0-A3D5-0ED809B3E1B0}" type="datetimeFigureOut">
              <a:rPr lang="en-US" smtClean="0"/>
              <a:t>17/2/2024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FFDB9-9047-4FDB-826F-5C18F395039C}" type="slidenum">
              <a:rPr lang="en-US" smtClean="0"/>
              <a:t>‹#›</a:t>
            </a:fld>
            <a:endParaRPr lang="en-US"/>
          </a:p>
        </p:txBody>
      </p:sp>
    </p:spTree>
    <p:extLst>
      <p:ext uri="{BB962C8B-B14F-4D97-AF65-F5344CB8AC3E}">
        <p14:creationId xmlns:p14="http://schemas.microsoft.com/office/powerpoint/2010/main" val="241801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dirty="0"/>
              <a:t>/</a:t>
            </a:r>
            <a:r>
              <a:rPr lang="en-US" dirty="0" err="1"/>
              <a:t>cô</a:t>
            </a:r>
            <a:r>
              <a:rPr lang="en-US" baseline="0" dirty="0"/>
              <a:t> </a:t>
            </a:r>
            <a:r>
              <a:rPr lang="en-US" baseline="0" dirty="0" err="1"/>
              <a:t>bấm</a:t>
            </a:r>
            <a:r>
              <a:rPr lang="en-US" baseline="0" dirty="0"/>
              <a:t> </a:t>
            </a:r>
            <a:r>
              <a:rPr lang="en-US" baseline="0" dirty="0" err="1"/>
              <a:t>vào</a:t>
            </a:r>
            <a:r>
              <a:rPr lang="en-US" baseline="0" dirty="0"/>
              <a:t> </a:t>
            </a:r>
            <a:r>
              <a:rPr lang="en-US" baseline="0" dirty="0" err="1"/>
              <a:t>mặt</a:t>
            </a:r>
            <a:r>
              <a:rPr lang="en-US" baseline="0" dirty="0"/>
              <a:t> </a:t>
            </a:r>
            <a:r>
              <a:rPr lang="en-US" baseline="0" dirty="0" err="1"/>
              <a:t>bông</a:t>
            </a:r>
            <a:r>
              <a:rPr lang="en-US" baseline="0" dirty="0"/>
              <a:t> </a:t>
            </a:r>
            <a:r>
              <a:rPr lang="en-US" baseline="0" dirty="0" err="1"/>
              <a:t>hoa</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FFDB9-9047-4FDB-826F-5C18F39503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0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15</a:t>
            </a:fld>
            <a:endParaRPr lang="en-US"/>
          </a:p>
        </p:txBody>
      </p:sp>
    </p:spTree>
    <p:extLst>
      <p:ext uri="{BB962C8B-B14F-4D97-AF65-F5344CB8AC3E}">
        <p14:creationId xmlns:p14="http://schemas.microsoft.com/office/powerpoint/2010/main" val="665261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16</a:t>
            </a:fld>
            <a:endParaRPr lang="en-US"/>
          </a:p>
        </p:txBody>
      </p:sp>
    </p:spTree>
    <p:extLst>
      <p:ext uri="{BB962C8B-B14F-4D97-AF65-F5344CB8AC3E}">
        <p14:creationId xmlns:p14="http://schemas.microsoft.com/office/powerpoint/2010/main" val="247644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17</a:t>
            </a:fld>
            <a:endParaRPr lang="en-US"/>
          </a:p>
        </p:txBody>
      </p:sp>
    </p:spTree>
    <p:extLst>
      <p:ext uri="{BB962C8B-B14F-4D97-AF65-F5344CB8AC3E}">
        <p14:creationId xmlns:p14="http://schemas.microsoft.com/office/powerpoint/2010/main" val="171179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8D9FFDB9-9047-4FDB-826F-5C18F395039C}" type="slidenum">
              <a:rPr lang="en-US" smtClean="0"/>
              <a:t>18</a:t>
            </a:fld>
            <a:endParaRPr lang="en-US"/>
          </a:p>
        </p:txBody>
      </p:sp>
    </p:spTree>
    <p:extLst>
      <p:ext uri="{BB962C8B-B14F-4D97-AF65-F5344CB8AC3E}">
        <p14:creationId xmlns:p14="http://schemas.microsoft.com/office/powerpoint/2010/main" val="104798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19</a:t>
            </a:fld>
            <a:endParaRPr lang="en-US"/>
          </a:p>
        </p:txBody>
      </p:sp>
    </p:spTree>
    <p:extLst>
      <p:ext uri="{BB962C8B-B14F-4D97-AF65-F5344CB8AC3E}">
        <p14:creationId xmlns:p14="http://schemas.microsoft.com/office/powerpoint/2010/main" val="378612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20</a:t>
            </a:fld>
            <a:endParaRPr lang="en-US"/>
          </a:p>
        </p:txBody>
      </p:sp>
    </p:spTree>
    <p:extLst>
      <p:ext uri="{BB962C8B-B14F-4D97-AF65-F5344CB8AC3E}">
        <p14:creationId xmlns:p14="http://schemas.microsoft.com/office/powerpoint/2010/main" val="403004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8D9FFDB9-9047-4FDB-826F-5C18F395039C}" type="slidenum">
              <a:rPr lang="en-US" smtClean="0"/>
              <a:t>7</a:t>
            </a:fld>
            <a:endParaRPr lang="en-US"/>
          </a:p>
        </p:txBody>
      </p:sp>
    </p:spTree>
    <p:extLst>
      <p:ext uri="{BB962C8B-B14F-4D97-AF65-F5344CB8AC3E}">
        <p14:creationId xmlns:p14="http://schemas.microsoft.com/office/powerpoint/2010/main" val="396809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8D9FFDB9-9047-4FDB-826F-5C18F395039C}" type="slidenum">
              <a:rPr lang="en-US" smtClean="0"/>
              <a:t>8</a:t>
            </a:fld>
            <a:endParaRPr lang="en-US"/>
          </a:p>
        </p:txBody>
      </p:sp>
    </p:spTree>
    <p:extLst>
      <p:ext uri="{BB962C8B-B14F-4D97-AF65-F5344CB8AC3E}">
        <p14:creationId xmlns:p14="http://schemas.microsoft.com/office/powerpoint/2010/main" val="197116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9</a:t>
            </a:fld>
            <a:endParaRPr lang="en-US"/>
          </a:p>
        </p:txBody>
      </p:sp>
    </p:spTree>
    <p:extLst>
      <p:ext uri="{BB962C8B-B14F-4D97-AF65-F5344CB8AC3E}">
        <p14:creationId xmlns:p14="http://schemas.microsoft.com/office/powerpoint/2010/main" val="109025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10</a:t>
            </a:fld>
            <a:endParaRPr lang="en-US"/>
          </a:p>
        </p:txBody>
      </p:sp>
    </p:spTree>
    <p:extLst>
      <p:ext uri="{BB962C8B-B14F-4D97-AF65-F5344CB8AC3E}">
        <p14:creationId xmlns:p14="http://schemas.microsoft.com/office/powerpoint/2010/main" val="43436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11</a:t>
            </a:fld>
            <a:endParaRPr lang="en-US"/>
          </a:p>
        </p:txBody>
      </p:sp>
    </p:spTree>
    <p:extLst>
      <p:ext uri="{BB962C8B-B14F-4D97-AF65-F5344CB8AC3E}">
        <p14:creationId xmlns:p14="http://schemas.microsoft.com/office/powerpoint/2010/main" val="64711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12</a:t>
            </a:fld>
            <a:endParaRPr lang="en-US"/>
          </a:p>
        </p:txBody>
      </p:sp>
    </p:spTree>
    <p:extLst>
      <p:ext uri="{BB962C8B-B14F-4D97-AF65-F5344CB8AC3E}">
        <p14:creationId xmlns:p14="http://schemas.microsoft.com/office/powerpoint/2010/main" val="242558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13</a:t>
            </a:fld>
            <a:endParaRPr lang="en-US"/>
          </a:p>
        </p:txBody>
      </p:sp>
    </p:spTree>
    <p:extLst>
      <p:ext uri="{BB962C8B-B14F-4D97-AF65-F5344CB8AC3E}">
        <p14:creationId xmlns:p14="http://schemas.microsoft.com/office/powerpoint/2010/main" val="111620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8D9FFDB9-9047-4FDB-826F-5C18F395039C}" type="slidenum">
              <a:rPr lang="en-US" smtClean="0"/>
              <a:t>14</a:t>
            </a:fld>
            <a:endParaRPr lang="en-US"/>
          </a:p>
        </p:txBody>
      </p:sp>
    </p:spTree>
    <p:extLst>
      <p:ext uri="{BB962C8B-B14F-4D97-AF65-F5344CB8AC3E}">
        <p14:creationId xmlns:p14="http://schemas.microsoft.com/office/powerpoint/2010/main" val="347338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70820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88622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23879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417132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564696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06422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15338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307411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50359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21702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139801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DDCA">
            <a:alpha val="6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2BFA6248-9075-44F6-BABA-ACCDFFA54742}" type="datetimeFigureOut">
              <a:rPr lang="en-US" smtClean="0">
                <a:solidFill>
                  <a:prstClr val="black">
                    <a:tint val="75000"/>
                  </a:prstClr>
                </a:solidFill>
              </a:rPr>
              <a:pPr defTabSz="1371600">
                <a:defRPr/>
              </a:pPr>
              <a:t>17/2/2024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AFD0A7C2-3364-4B6C-B187-A7ABF31AEE8C}" type="slidenum">
              <a:rPr lang="en-US" smtClean="0">
                <a:solidFill>
                  <a:prstClr val="black">
                    <a:tint val="75000"/>
                  </a:prstClr>
                </a:solidFill>
              </a:rPr>
              <a:pPr defTabSz="1371600">
                <a:defRPr/>
              </a:pPr>
              <a:t>‹#›</a:t>
            </a:fld>
            <a:endParaRPr lang="en-US">
              <a:solidFill>
                <a:prstClr val="black">
                  <a:tint val="75000"/>
                </a:prstClr>
              </a:solidFill>
            </a:endParaRPr>
          </a:p>
        </p:txBody>
      </p:sp>
    </p:spTree>
    <p:extLst>
      <p:ext uri="{BB962C8B-B14F-4D97-AF65-F5344CB8AC3E}">
        <p14:creationId xmlns:p14="http://schemas.microsoft.com/office/powerpoint/2010/main" val="2223730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media/audio2.wav"/><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2.gif"/><Relationship Id="rId5" Type="http://schemas.openxmlformats.org/officeDocument/2006/relationships/image" Target="../media/image5.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4094" y="1325879"/>
            <a:ext cx="4286250" cy="428625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473775" y="2068828"/>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9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mn-cs"/>
              </a:rPr>
              <a:t>Ong</a:t>
            </a:r>
            <a:endParaRPr kumimoji="0" lang="en-US" sz="9900" b="0" i="0" u="none" strike="noStrike" kern="1200" cap="none" spc="0" normalizeH="0" baseline="0" noProof="0">
              <a:ln>
                <a:noFill/>
              </a:ln>
              <a:solidFill>
                <a:prstClr val="white"/>
              </a:solidFill>
              <a:effectLst/>
              <a:uLnTx/>
              <a:uFillTx/>
              <a:latin typeface="Calibri"/>
              <a:ea typeface="+mn-ea"/>
              <a:cs typeface="+mn-cs"/>
            </a:endParaRPr>
          </a:p>
        </p:txBody>
      </p:sp>
      <p:sp>
        <p:nvSpPr>
          <p:cNvPr id="9" name="Hexagon 8">
            <a:extLst>
              <a:ext uri="{FF2B5EF4-FFF2-40B4-BE49-F238E27FC236}">
                <a16:creationId xmlns:a16="http://schemas.microsoft.com/office/drawing/2014/main" id="{ECB32C92-7DDE-4979-AB3A-808B65CBF3F1}"/>
              </a:ext>
            </a:extLst>
          </p:cNvPr>
          <p:cNvSpPr/>
          <p:nvPr/>
        </p:nvSpPr>
        <p:spPr>
          <a:xfrm>
            <a:off x="3707891" y="297178"/>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9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mn-cs"/>
              </a:rPr>
              <a:t>non</a:t>
            </a:r>
            <a:endParaRPr kumimoji="0" lang="en-US" sz="9900" b="0" i="0" u="none" strike="noStrike" kern="1200" cap="none" spc="0" normalizeH="0" baseline="0" noProof="0">
              <a:ln>
                <a:noFill/>
              </a:ln>
              <a:solidFill>
                <a:prstClr val="white"/>
              </a:solidFill>
              <a:effectLst/>
              <a:uLnTx/>
              <a:uFillTx/>
              <a:latin typeface="Calibri"/>
              <a:ea typeface="+mn-ea"/>
              <a:cs typeface="+mn-cs"/>
            </a:endParaRPr>
          </a:p>
        </p:txBody>
      </p:sp>
      <p:sp>
        <p:nvSpPr>
          <p:cNvPr id="10" name="Hexagon 9">
            <a:extLst>
              <a:ext uri="{FF2B5EF4-FFF2-40B4-BE49-F238E27FC236}">
                <a16:creationId xmlns:a16="http://schemas.microsoft.com/office/drawing/2014/main" id="{CABDF488-8BEB-4D77-A429-CFB91F278DD1}"/>
              </a:ext>
            </a:extLst>
          </p:cNvPr>
          <p:cNvSpPr/>
          <p:nvPr/>
        </p:nvSpPr>
        <p:spPr>
          <a:xfrm>
            <a:off x="10176122" y="3840478"/>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9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mn-cs"/>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6942006" y="2068828"/>
            <a:ext cx="4110231" cy="35433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9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mn-cs"/>
              </a:rPr>
              <a:t>học</a:t>
            </a:r>
            <a:endParaRPr kumimoji="0" lang="en-US" sz="99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3929" y="5154934"/>
            <a:ext cx="3975059" cy="3992726"/>
          </a:xfrm>
          <a:prstGeom prst="rect">
            <a:avLst/>
          </a:prstGeom>
        </p:spPr>
      </p:pic>
    </p:spTree>
    <p:extLst>
      <p:ext uri="{BB962C8B-B14F-4D97-AF65-F5344CB8AC3E}">
        <p14:creationId xmlns:p14="http://schemas.microsoft.com/office/powerpoint/2010/main" val="165971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D6A1ED-D9C7-1B13-2FD1-65615359CAA7}"/>
              </a:ext>
            </a:extLst>
          </p:cNvPr>
          <p:cNvGraphicFramePr>
            <a:graphicFrameLocks noGrp="1"/>
          </p:cNvGraphicFramePr>
          <p:nvPr>
            <p:extLst>
              <p:ext uri="{D42A27DB-BD31-4B8C-83A1-F6EECF244321}">
                <p14:modId xmlns:p14="http://schemas.microsoft.com/office/powerpoint/2010/main" val="1659082106"/>
              </p:ext>
            </p:extLst>
          </p:nvPr>
        </p:nvGraphicFramePr>
        <p:xfrm>
          <a:off x="304800" y="495300"/>
          <a:ext cx="17678400" cy="9601200"/>
        </p:xfrm>
        <a:graphic>
          <a:graphicData uri="http://schemas.openxmlformats.org/drawingml/2006/table">
            <a:tbl>
              <a:tblPr/>
              <a:tblGrid>
                <a:gridCol w="2292178">
                  <a:extLst>
                    <a:ext uri="{9D8B030D-6E8A-4147-A177-3AD203B41FA5}">
                      <a16:colId xmlns:a16="http://schemas.microsoft.com/office/drawing/2014/main" val="20000"/>
                    </a:ext>
                  </a:extLst>
                </a:gridCol>
                <a:gridCol w="4404494">
                  <a:extLst>
                    <a:ext uri="{9D8B030D-6E8A-4147-A177-3AD203B41FA5}">
                      <a16:colId xmlns:a16="http://schemas.microsoft.com/office/drawing/2014/main" val="20001"/>
                    </a:ext>
                  </a:extLst>
                </a:gridCol>
                <a:gridCol w="10981728">
                  <a:extLst>
                    <a:ext uri="{9D8B030D-6E8A-4147-A177-3AD203B41FA5}">
                      <a16:colId xmlns:a16="http://schemas.microsoft.com/office/drawing/2014/main" val="20002"/>
                    </a:ext>
                  </a:extLst>
                </a:gridCol>
              </a:tblGrid>
              <a:tr h="758511">
                <a:tc>
                  <a:txBody>
                    <a:bodyPr/>
                    <a:lstStyle/>
                    <a:p>
                      <a:pPr algn="ctr">
                        <a:lnSpc>
                          <a:spcPct val="115000"/>
                        </a:lnSpc>
                        <a:spcBef>
                          <a:spcPts val="400"/>
                        </a:spcBef>
                        <a:spcAft>
                          <a:spcPts val="0"/>
                        </a:spcAft>
                      </a:pPr>
                      <a:r>
                        <a:rPr lang="vi-VN" sz="4000" b="1" dirty="0">
                          <a:solidFill>
                            <a:srgbClr val="000000"/>
                          </a:solidFill>
                          <a:effectLst/>
                          <a:latin typeface="+mj-lt"/>
                          <a:ea typeface="Arial"/>
                          <a:cs typeface="Times New Roman"/>
                        </a:rPr>
                        <a:t>Văn bản</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tc>
                  <a:txBody>
                    <a:bodyPr/>
                    <a:lstStyle/>
                    <a:p>
                      <a:pPr algn="ctr">
                        <a:lnSpc>
                          <a:spcPct val="115000"/>
                        </a:lnSpc>
                        <a:spcBef>
                          <a:spcPts val="400"/>
                        </a:spcBef>
                        <a:spcAft>
                          <a:spcPts val="0"/>
                        </a:spcAft>
                      </a:pPr>
                      <a:r>
                        <a:rPr lang="vi-VN" sz="4000" b="1" dirty="0">
                          <a:solidFill>
                            <a:srgbClr val="000000"/>
                          </a:solidFill>
                          <a:effectLst/>
                          <a:latin typeface="+mj-lt"/>
                          <a:ea typeface="Arial"/>
                          <a:cs typeface="Times New Roman"/>
                        </a:rPr>
                        <a:t>Luận đề</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tc>
                  <a:txBody>
                    <a:bodyPr/>
                    <a:lstStyle/>
                    <a:p>
                      <a:pPr algn="ctr">
                        <a:lnSpc>
                          <a:spcPct val="115000"/>
                        </a:lnSpc>
                        <a:spcAft>
                          <a:spcPts val="0"/>
                        </a:spcAft>
                      </a:pPr>
                      <a:r>
                        <a:rPr lang="vi-VN" sz="4000" b="1">
                          <a:solidFill>
                            <a:srgbClr val="000000"/>
                          </a:solidFill>
                          <a:effectLst/>
                          <a:latin typeface="+mj-lt"/>
                          <a:ea typeface="Arial"/>
                          <a:cs typeface="Times New Roman"/>
                        </a:rPr>
                        <a:t>Luận điểm</a:t>
                      </a:r>
                      <a:endParaRPr lang="en-US" sz="400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extLst>
                  <a:ext uri="{0D108BD9-81ED-4DB2-BD59-A6C34878D82A}">
                    <a16:rowId xmlns:a16="http://schemas.microsoft.com/office/drawing/2014/main" val="10000"/>
                  </a:ext>
                </a:extLst>
              </a:tr>
              <a:tr h="8842689">
                <a:tc>
                  <a:txBody>
                    <a:bodyPr/>
                    <a:lstStyle/>
                    <a:p>
                      <a:pPr marL="101600" marR="0" lvl="0" indent="0" algn="ctr" defTabSz="914400" rtl="0" eaLnBrk="1" fontAlgn="auto" latinLnBrk="0" hangingPunct="1">
                        <a:lnSpc>
                          <a:spcPct val="115000"/>
                        </a:lnSpc>
                        <a:spcBef>
                          <a:spcPts val="40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mj-lt"/>
                          <a:ea typeface="Arial"/>
                          <a:cs typeface="Times New Roman"/>
                        </a:rPr>
                        <a:t>Nhà thơ của quê hương làng cảnh Việt Nam</a:t>
                      </a:r>
                      <a:endParaRPr kumimoji="0" lang="en-US" sz="4000" b="0" i="0" u="none" strike="noStrike" kern="1200" cap="none" spc="0" normalizeH="0" baseline="0" noProof="0" dirty="0">
                        <a:ln>
                          <a:noFill/>
                        </a:ln>
                        <a:solidFill>
                          <a:srgbClr val="000000"/>
                        </a:solidFill>
                        <a:effectLst/>
                        <a:uLnTx/>
                        <a:uFillTx/>
                        <a:latin typeface="+mj-lt"/>
                        <a:ea typeface="Calibri"/>
                        <a:cs typeface="Times New Roman"/>
                      </a:endParaRPr>
                    </a:p>
                    <a:p>
                      <a:pPr marL="101600" algn="ctr">
                        <a:lnSpc>
                          <a:spcPct val="115000"/>
                        </a:lnSpc>
                        <a:spcBef>
                          <a:spcPts val="400"/>
                        </a:spcBef>
                        <a:spcAft>
                          <a:spcPts val="0"/>
                        </a:spcAft>
                      </a:pPr>
                      <a:endParaRPr lang="en-US" sz="4000" dirty="0">
                        <a:effectLst/>
                        <a:latin typeface="+mj-lt"/>
                        <a:ea typeface="Calibri"/>
                        <a:cs typeface="Times New Roman"/>
                      </a:endParaRPr>
                    </a:p>
                  </a:txBody>
                  <a:tcPr marL="9285" marR="9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4000" dirty="0">
                          <a:solidFill>
                            <a:srgbClr val="000000"/>
                          </a:solidFill>
                          <a:effectLst/>
                          <a:latin typeface="+mj-lt"/>
                          <a:ea typeface="Microsoft Sans Serif"/>
                          <a:cs typeface="Times New Roman"/>
                        </a:rPr>
                        <a:t> </a:t>
                      </a:r>
                    </a:p>
                    <a:p>
                      <a:pPr algn="just">
                        <a:lnSpc>
                          <a:spcPct val="115000"/>
                        </a:lnSpc>
                        <a:spcAft>
                          <a:spcPts val="0"/>
                        </a:spcAft>
                      </a:pPr>
                      <a:r>
                        <a:rPr lang="vi-VN" sz="4000" dirty="0">
                          <a:solidFill>
                            <a:srgbClr val="000000"/>
                          </a:solidFill>
                          <a:effectLst/>
                          <a:latin typeface="+mj-lt"/>
                          <a:ea typeface="Microsoft Sans Serif"/>
                          <a:cs typeface="Times New Roman"/>
                        </a:rPr>
                        <a:t>    </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0" lvl="0" indent="0" algn="just">
                        <a:lnSpc>
                          <a:spcPct val="115000"/>
                        </a:lnSpc>
                        <a:spcAft>
                          <a:spcPts val="0"/>
                        </a:spcAft>
                        <a:buFont typeface="Times New Roman"/>
                        <a:buNone/>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0" lvl="0" indent="0" algn="just">
                        <a:lnSpc>
                          <a:spcPct val="115000"/>
                        </a:lnSpc>
                        <a:spcAft>
                          <a:spcPts val="0"/>
                        </a:spcAft>
                        <a:buFont typeface="Times New Roman"/>
                        <a:buNone/>
                        <a:tabLst>
                          <a:tab pos="184150" algn="l"/>
                        </a:tabLst>
                      </a:pPr>
                      <a:endParaRPr lang="vi-VN" sz="4000" dirty="0">
                        <a:solidFill>
                          <a:srgbClr val="000000"/>
                        </a:solidFill>
                        <a:effectLst/>
                        <a:latin typeface="+mj-lt"/>
                        <a:ea typeface="Times New Roman"/>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7E6CC3C2-2352-AE32-DDC1-7427E1E3D7BA}"/>
              </a:ext>
            </a:extLst>
          </p:cNvPr>
          <p:cNvSpPr txBox="1"/>
          <p:nvPr/>
        </p:nvSpPr>
        <p:spPr>
          <a:xfrm>
            <a:off x="7165769" y="1609053"/>
            <a:ext cx="10580915" cy="1587294"/>
          </a:xfrm>
          <a:prstGeom prst="rect">
            <a:avLst/>
          </a:prstGeom>
          <a:noFill/>
        </p:spPr>
        <p:txBody>
          <a:bodyPr wrap="square" rtlCol="0">
            <a:spAutoFit/>
          </a:bodyPr>
          <a:lstStyle/>
          <a:p>
            <a:pPr indent="125730" algn="just" defTabSz="1371600">
              <a:lnSpc>
                <a:spcPct val="115000"/>
              </a:lnSpc>
              <a:tabLst>
                <a:tab pos="276225" algn="l"/>
              </a:tabLst>
            </a:pPr>
            <a:r>
              <a:rPr lang="vi-VN" sz="4400" dirty="0">
                <a:solidFill>
                  <a:srgbClr val="000000"/>
                </a:solidFill>
                <a:latin typeface="Times New Roman"/>
                <a:ea typeface="Times New Roman"/>
                <a:cs typeface="Times New Roman"/>
              </a:rPr>
              <a:t>- Luận điểm 1: Vẻ đẹp của mùa thu ở nhiều thời điểm, khái quát về cảnh thu ở bài Thu ẩm</a:t>
            </a:r>
          </a:p>
        </p:txBody>
      </p:sp>
      <p:sp>
        <p:nvSpPr>
          <p:cNvPr id="4" name="TextBox 3">
            <a:extLst>
              <a:ext uri="{FF2B5EF4-FFF2-40B4-BE49-F238E27FC236}">
                <a16:creationId xmlns:a16="http://schemas.microsoft.com/office/drawing/2014/main" id="{8BD1BEED-7D23-3534-0878-73F4577A24FB}"/>
              </a:ext>
            </a:extLst>
          </p:cNvPr>
          <p:cNvSpPr txBox="1"/>
          <p:nvPr/>
        </p:nvSpPr>
        <p:spPr>
          <a:xfrm>
            <a:off x="7214257" y="3771900"/>
            <a:ext cx="10260279" cy="2379049"/>
          </a:xfrm>
          <a:prstGeom prst="rect">
            <a:avLst/>
          </a:prstGeom>
          <a:noFill/>
        </p:spPr>
        <p:txBody>
          <a:bodyPr wrap="square" rtlCol="0">
            <a:spAutoFit/>
          </a:bodyPr>
          <a:lstStyle/>
          <a:p>
            <a:pPr indent="125730" algn="just" defTabSz="1371600">
              <a:lnSpc>
                <a:spcPct val="115000"/>
              </a:lnSpc>
              <a:tabLst>
                <a:tab pos="276225" algn="l"/>
              </a:tabLst>
            </a:pPr>
            <a:r>
              <a:rPr lang="vi-VN" sz="4400" dirty="0">
                <a:solidFill>
                  <a:srgbClr val="000000"/>
                </a:solidFill>
                <a:latin typeface="Times New Roman"/>
                <a:ea typeface="Times New Roman"/>
                <a:cs typeface="Times New Roman"/>
              </a:rPr>
              <a:t>- Luận điểm 2: Cái hồn, cái thần của cảnh vật mùa thu với vẻ thanh – trong – nhẹ - cao ở bài Thu vịnh</a:t>
            </a:r>
            <a:endParaRPr lang="en-US" sz="4400" dirty="0">
              <a:solidFill>
                <a:srgbClr val="000000"/>
              </a:solidFill>
              <a:latin typeface="Calibri"/>
              <a:ea typeface="Calibri"/>
              <a:cs typeface="Times New Roman"/>
            </a:endParaRPr>
          </a:p>
        </p:txBody>
      </p:sp>
      <p:sp>
        <p:nvSpPr>
          <p:cNvPr id="5" name="TextBox 4">
            <a:extLst>
              <a:ext uri="{FF2B5EF4-FFF2-40B4-BE49-F238E27FC236}">
                <a16:creationId xmlns:a16="http://schemas.microsoft.com/office/drawing/2014/main" id="{158E5A3F-83C8-3801-B3FC-2D524717889A}"/>
              </a:ext>
            </a:extLst>
          </p:cNvPr>
          <p:cNvSpPr txBox="1"/>
          <p:nvPr/>
        </p:nvSpPr>
        <p:spPr>
          <a:xfrm>
            <a:off x="7214257" y="6298898"/>
            <a:ext cx="10580915" cy="2379049"/>
          </a:xfrm>
          <a:prstGeom prst="rect">
            <a:avLst/>
          </a:prstGeom>
          <a:noFill/>
        </p:spPr>
        <p:txBody>
          <a:bodyPr wrap="square" rtlCol="0">
            <a:spAutoFit/>
          </a:bodyPr>
          <a:lstStyle/>
          <a:p>
            <a:pPr indent="125730" algn="just" defTabSz="1371600">
              <a:lnSpc>
                <a:spcPct val="115000"/>
              </a:lnSpc>
              <a:tabLst>
                <a:tab pos="276225" algn="l"/>
              </a:tabLst>
            </a:pPr>
            <a:r>
              <a:rPr lang="vi-VN" sz="4400" dirty="0">
                <a:solidFill>
                  <a:srgbClr val="000000"/>
                </a:solidFill>
                <a:latin typeface="Times New Roman"/>
                <a:ea typeface="Times New Roman"/>
                <a:cs typeface="Times New Roman"/>
              </a:rPr>
              <a:t>- Luận điểm 3: Thu điếu – bài thơ điển hình hơn cả cho mùa thu của làng cảnh Việt Nam</a:t>
            </a:r>
            <a:r>
              <a:rPr lang="en-US" sz="4400" dirty="0">
                <a:solidFill>
                  <a:srgbClr val="000000"/>
                </a:solidFill>
                <a:latin typeface="Times New Roman"/>
                <a:ea typeface="Times New Roman"/>
                <a:cs typeface="Times New Roman"/>
              </a:rPr>
              <a:t> (</a:t>
            </a:r>
            <a:r>
              <a:rPr lang="en-US" sz="4400" dirty="0" err="1">
                <a:solidFill>
                  <a:srgbClr val="000000"/>
                </a:solidFill>
                <a:latin typeface="Times New Roman"/>
                <a:ea typeface="Times New Roman"/>
                <a:cs typeface="Times New Roman"/>
              </a:rPr>
              <a:t>Bắc</a:t>
            </a:r>
            <a:r>
              <a:rPr lang="en-US" sz="4400" dirty="0">
                <a:solidFill>
                  <a:srgbClr val="000000"/>
                </a:solidFill>
                <a:latin typeface="Times New Roman"/>
                <a:ea typeface="Times New Roman"/>
                <a:cs typeface="Times New Roman"/>
              </a:rPr>
              <a:t> </a:t>
            </a:r>
            <a:r>
              <a:rPr lang="en-US" sz="4400" dirty="0" err="1">
                <a:solidFill>
                  <a:srgbClr val="000000"/>
                </a:solidFill>
                <a:latin typeface="Times New Roman"/>
                <a:ea typeface="Times New Roman"/>
                <a:cs typeface="Times New Roman"/>
              </a:rPr>
              <a:t>Bộ</a:t>
            </a:r>
            <a:r>
              <a:rPr lang="en-US" sz="4400" dirty="0">
                <a:solidFill>
                  <a:srgbClr val="000000"/>
                </a:solidFill>
                <a:latin typeface="Times New Roman"/>
                <a:ea typeface="Times New Roman"/>
                <a:cs typeface="Times New Roman"/>
              </a:rPr>
              <a:t>)</a:t>
            </a:r>
            <a:endParaRPr lang="en-US" sz="4400" dirty="0">
              <a:solidFill>
                <a:srgbClr val="000000"/>
              </a:solidFill>
              <a:latin typeface="Calibri"/>
              <a:ea typeface="Calibri"/>
              <a:cs typeface="Times New Roman"/>
            </a:endParaRPr>
          </a:p>
        </p:txBody>
      </p:sp>
      <p:sp>
        <p:nvSpPr>
          <p:cNvPr id="6" name="TextBox 5">
            <a:extLst>
              <a:ext uri="{FF2B5EF4-FFF2-40B4-BE49-F238E27FC236}">
                <a16:creationId xmlns:a16="http://schemas.microsoft.com/office/drawing/2014/main" id="{CF861A03-8007-F20C-05D1-C1B19322FAF7}"/>
              </a:ext>
            </a:extLst>
          </p:cNvPr>
          <p:cNvSpPr txBox="1"/>
          <p:nvPr/>
        </p:nvSpPr>
        <p:spPr>
          <a:xfrm>
            <a:off x="2974770" y="1506095"/>
            <a:ext cx="3954483" cy="3936399"/>
          </a:xfrm>
          <a:prstGeom prst="rect">
            <a:avLst/>
          </a:prstGeom>
          <a:noFill/>
        </p:spPr>
        <p:txBody>
          <a:bodyPr wrap="square" rtlCol="0">
            <a:spAutoFit/>
          </a:bodyPr>
          <a:lstStyle/>
          <a:p>
            <a:pPr algn="just" defTabSz="1371600">
              <a:lnSpc>
                <a:spcPct val="115000"/>
              </a:lnSpc>
            </a:pPr>
            <a:r>
              <a:rPr lang="vi-VN" sz="4400" dirty="0">
                <a:solidFill>
                  <a:srgbClr val="000000"/>
                </a:solidFill>
                <a:latin typeface="Times New Roman"/>
                <a:ea typeface="Calibri"/>
              </a:rPr>
              <a:t>Vẻ đẹp của làng quê Việt Nam trong ba bài thơ thu của Nguyễn Khuyến</a:t>
            </a:r>
            <a:endParaRPr lang="en-US" sz="4400" dirty="0">
              <a:solidFill>
                <a:srgbClr val="000000"/>
              </a:solidFill>
              <a:latin typeface="Calibri"/>
              <a:ea typeface="Calibri"/>
              <a:cs typeface="Times New Roman"/>
            </a:endParaRPr>
          </a:p>
        </p:txBody>
      </p:sp>
    </p:spTree>
    <p:extLst>
      <p:ext uri="{BB962C8B-B14F-4D97-AF65-F5344CB8AC3E}">
        <p14:creationId xmlns:p14="http://schemas.microsoft.com/office/powerpoint/2010/main" val="26884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D6A1ED-D9C7-1B13-2FD1-65615359CAA7}"/>
              </a:ext>
            </a:extLst>
          </p:cNvPr>
          <p:cNvGraphicFramePr>
            <a:graphicFrameLocks noGrp="1"/>
          </p:cNvGraphicFramePr>
          <p:nvPr>
            <p:extLst>
              <p:ext uri="{D42A27DB-BD31-4B8C-83A1-F6EECF244321}">
                <p14:modId xmlns:p14="http://schemas.microsoft.com/office/powerpoint/2010/main" val="3733979666"/>
              </p:ext>
            </p:extLst>
          </p:nvPr>
        </p:nvGraphicFramePr>
        <p:xfrm>
          <a:off x="304800" y="495300"/>
          <a:ext cx="17678400" cy="9601200"/>
        </p:xfrm>
        <a:graphic>
          <a:graphicData uri="http://schemas.openxmlformats.org/drawingml/2006/table">
            <a:tbl>
              <a:tblPr/>
              <a:tblGrid>
                <a:gridCol w="2292178">
                  <a:extLst>
                    <a:ext uri="{9D8B030D-6E8A-4147-A177-3AD203B41FA5}">
                      <a16:colId xmlns:a16="http://schemas.microsoft.com/office/drawing/2014/main" val="20000"/>
                    </a:ext>
                  </a:extLst>
                </a:gridCol>
                <a:gridCol w="4404494">
                  <a:extLst>
                    <a:ext uri="{9D8B030D-6E8A-4147-A177-3AD203B41FA5}">
                      <a16:colId xmlns:a16="http://schemas.microsoft.com/office/drawing/2014/main" val="20001"/>
                    </a:ext>
                  </a:extLst>
                </a:gridCol>
                <a:gridCol w="10981728">
                  <a:extLst>
                    <a:ext uri="{9D8B030D-6E8A-4147-A177-3AD203B41FA5}">
                      <a16:colId xmlns:a16="http://schemas.microsoft.com/office/drawing/2014/main" val="20002"/>
                    </a:ext>
                  </a:extLst>
                </a:gridCol>
              </a:tblGrid>
              <a:tr h="758511">
                <a:tc>
                  <a:txBody>
                    <a:bodyPr/>
                    <a:lstStyle/>
                    <a:p>
                      <a:pPr algn="ctr">
                        <a:lnSpc>
                          <a:spcPct val="115000"/>
                        </a:lnSpc>
                        <a:spcBef>
                          <a:spcPts val="400"/>
                        </a:spcBef>
                        <a:spcAft>
                          <a:spcPts val="0"/>
                        </a:spcAft>
                      </a:pPr>
                      <a:r>
                        <a:rPr lang="vi-VN" sz="4000" b="1" dirty="0">
                          <a:solidFill>
                            <a:srgbClr val="000000"/>
                          </a:solidFill>
                          <a:effectLst/>
                          <a:latin typeface="+mj-lt"/>
                          <a:ea typeface="Arial"/>
                          <a:cs typeface="Times New Roman"/>
                        </a:rPr>
                        <a:t>Văn bản</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tc>
                  <a:txBody>
                    <a:bodyPr/>
                    <a:lstStyle/>
                    <a:p>
                      <a:pPr algn="ctr">
                        <a:lnSpc>
                          <a:spcPct val="115000"/>
                        </a:lnSpc>
                        <a:spcBef>
                          <a:spcPts val="400"/>
                        </a:spcBef>
                        <a:spcAft>
                          <a:spcPts val="0"/>
                        </a:spcAft>
                      </a:pPr>
                      <a:r>
                        <a:rPr lang="vi-VN" sz="4000" b="1" dirty="0">
                          <a:solidFill>
                            <a:srgbClr val="000000"/>
                          </a:solidFill>
                          <a:effectLst/>
                          <a:latin typeface="+mj-lt"/>
                          <a:ea typeface="Arial"/>
                          <a:cs typeface="Times New Roman"/>
                        </a:rPr>
                        <a:t>Luận đề</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tc>
                  <a:txBody>
                    <a:bodyPr/>
                    <a:lstStyle/>
                    <a:p>
                      <a:pPr algn="ctr">
                        <a:lnSpc>
                          <a:spcPct val="115000"/>
                        </a:lnSpc>
                        <a:spcAft>
                          <a:spcPts val="0"/>
                        </a:spcAft>
                      </a:pPr>
                      <a:r>
                        <a:rPr lang="vi-VN" sz="4000" b="1">
                          <a:solidFill>
                            <a:srgbClr val="000000"/>
                          </a:solidFill>
                          <a:effectLst/>
                          <a:latin typeface="+mj-lt"/>
                          <a:ea typeface="Arial"/>
                          <a:cs typeface="Times New Roman"/>
                        </a:rPr>
                        <a:t>Luận điểm</a:t>
                      </a:r>
                      <a:endParaRPr lang="en-US" sz="400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EDE"/>
                    </a:solidFill>
                  </a:tcPr>
                </a:tc>
                <a:extLst>
                  <a:ext uri="{0D108BD9-81ED-4DB2-BD59-A6C34878D82A}">
                    <a16:rowId xmlns:a16="http://schemas.microsoft.com/office/drawing/2014/main" val="10000"/>
                  </a:ext>
                </a:extLst>
              </a:tr>
              <a:tr h="8842689">
                <a:tc>
                  <a:txBody>
                    <a:bodyPr/>
                    <a:lstStyle/>
                    <a:p>
                      <a:pPr marL="101600" algn="ctr">
                        <a:lnSpc>
                          <a:spcPct val="115000"/>
                        </a:lnSpc>
                        <a:spcBef>
                          <a:spcPts val="400"/>
                        </a:spcBef>
                        <a:spcAft>
                          <a:spcPts val="0"/>
                        </a:spcAft>
                      </a:pPr>
                      <a:r>
                        <a:rPr lang="vi-VN" sz="4000" b="1" dirty="0">
                          <a:solidFill>
                            <a:srgbClr val="000000"/>
                          </a:solidFill>
                          <a:effectLst/>
                          <a:latin typeface="Times New Roman"/>
                          <a:ea typeface="Arial"/>
                          <a:cs typeface="Times New Roman"/>
                        </a:rPr>
                        <a:t>Đọc văn - cuộc chơi tìm ý nghĩa</a:t>
                      </a:r>
                      <a:endParaRPr lang="en-US" sz="4000" dirty="0">
                        <a:effectLst/>
                        <a:latin typeface="+mn-lt"/>
                        <a:ea typeface="Calibri"/>
                        <a:cs typeface="Times New Roman"/>
                      </a:endParaRPr>
                    </a:p>
                    <a:p>
                      <a:pPr marL="101600" algn="ctr">
                        <a:lnSpc>
                          <a:spcPct val="115000"/>
                        </a:lnSpc>
                        <a:spcBef>
                          <a:spcPts val="400"/>
                        </a:spcBef>
                        <a:spcAft>
                          <a:spcPts val="0"/>
                        </a:spcAft>
                      </a:pPr>
                      <a:endParaRPr lang="en-US" sz="4000" dirty="0">
                        <a:effectLst/>
                        <a:latin typeface="+mj-lt"/>
                        <a:ea typeface="Calibri"/>
                        <a:cs typeface="Times New Roman"/>
                      </a:endParaRPr>
                    </a:p>
                  </a:txBody>
                  <a:tcPr marL="9285" marR="9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4000" dirty="0">
                          <a:solidFill>
                            <a:srgbClr val="000000"/>
                          </a:solidFill>
                          <a:effectLst/>
                          <a:latin typeface="+mj-lt"/>
                          <a:ea typeface="Microsoft Sans Serif"/>
                          <a:cs typeface="Times New Roman"/>
                        </a:rPr>
                        <a:t> </a:t>
                      </a:r>
                    </a:p>
                    <a:p>
                      <a:pPr algn="just">
                        <a:lnSpc>
                          <a:spcPct val="115000"/>
                        </a:lnSpc>
                        <a:spcAft>
                          <a:spcPts val="0"/>
                        </a:spcAft>
                      </a:pPr>
                      <a:r>
                        <a:rPr lang="vi-VN" sz="4000" dirty="0">
                          <a:solidFill>
                            <a:srgbClr val="000000"/>
                          </a:solidFill>
                          <a:effectLst/>
                          <a:latin typeface="+mj-lt"/>
                          <a:ea typeface="Microsoft Sans Serif"/>
                          <a:cs typeface="Times New Roman"/>
                        </a:rPr>
                        <a:t>    </a:t>
                      </a:r>
                      <a:endParaRPr lang="en-US" sz="4000" dirty="0">
                        <a:effectLst/>
                        <a:latin typeface="+mj-lt"/>
                        <a:ea typeface="Calibri"/>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indent="83820" algn="just">
                        <a:lnSpc>
                          <a:spcPct val="115000"/>
                        </a:lnSpc>
                        <a:spcAft>
                          <a:spcPts val="0"/>
                        </a:spcAft>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0" lvl="0" indent="0" algn="just">
                        <a:lnSpc>
                          <a:spcPct val="115000"/>
                        </a:lnSpc>
                        <a:spcAft>
                          <a:spcPts val="0"/>
                        </a:spcAft>
                        <a:buFont typeface="Times New Roman"/>
                        <a:buNone/>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342900" lvl="0" indent="-342900" algn="just">
                        <a:lnSpc>
                          <a:spcPct val="115000"/>
                        </a:lnSpc>
                        <a:spcAft>
                          <a:spcPts val="0"/>
                        </a:spcAft>
                        <a:buFont typeface="Times New Roman"/>
                        <a:buChar char="-"/>
                        <a:tabLst>
                          <a:tab pos="184150" algn="l"/>
                        </a:tabLst>
                      </a:pPr>
                      <a:endParaRPr lang="vi-VN" sz="4000" dirty="0">
                        <a:solidFill>
                          <a:srgbClr val="000000"/>
                        </a:solidFill>
                        <a:effectLst/>
                        <a:latin typeface="+mj-lt"/>
                        <a:ea typeface="Times New Roman"/>
                        <a:cs typeface="Times New Roman"/>
                      </a:endParaRPr>
                    </a:p>
                    <a:p>
                      <a:pPr marL="0" lvl="0" indent="0" algn="just">
                        <a:lnSpc>
                          <a:spcPct val="115000"/>
                        </a:lnSpc>
                        <a:spcAft>
                          <a:spcPts val="0"/>
                        </a:spcAft>
                        <a:buFont typeface="Times New Roman"/>
                        <a:buNone/>
                        <a:tabLst>
                          <a:tab pos="184150" algn="l"/>
                        </a:tabLst>
                      </a:pPr>
                      <a:endParaRPr lang="vi-VN" sz="4000" dirty="0">
                        <a:solidFill>
                          <a:srgbClr val="000000"/>
                        </a:solidFill>
                        <a:effectLst/>
                        <a:latin typeface="+mj-lt"/>
                        <a:ea typeface="Times New Roman"/>
                        <a:cs typeface="Times New Roman"/>
                      </a:endParaRPr>
                    </a:p>
                  </a:txBody>
                  <a:tcPr marL="9285" marR="9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CF861A03-8007-F20C-05D1-C1B19322FAF7}"/>
              </a:ext>
            </a:extLst>
          </p:cNvPr>
          <p:cNvSpPr txBox="1"/>
          <p:nvPr/>
        </p:nvSpPr>
        <p:spPr>
          <a:xfrm>
            <a:off x="2974770" y="1506095"/>
            <a:ext cx="3954483" cy="2440412"/>
          </a:xfrm>
          <a:prstGeom prst="rect">
            <a:avLst/>
          </a:prstGeom>
          <a:noFill/>
        </p:spPr>
        <p:txBody>
          <a:bodyPr wrap="square" rtlCol="0">
            <a:spAutoFit/>
          </a:bodyPr>
          <a:lstStyle/>
          <a:p>
            <a:pPr indent="381000" algn="ctr" defTabSz="1371600">
              <a:lnSpc>
                <a:spcPct val="119000"/>
              </a:lnSpc>
            </a:pPr>
            <a:r>
              <a:rPr lang="vi-VN" sz="4400" dirty="0">
                <a:solidFill>
                  <a:srgbClr val="000000"/>
                </a:solidFill>
                <a:latin typeface="Times New Roman"/>
                <a:ea typeface="Times New Roman"/>
                <a:cs typeface="Times New Roman"/>
              </a:rPr>
              <a:t>Bản chất và ý nghĩa của việc đọc văn</a:t>
            </a:r>
            <a:endParaRPr lang="en-US" sz="4400" dirty="0">
              <a:solidFill>
                <a:srgbClr val="000000"/>
              </a:solidFill>
              <a:latin typeface="Times New Roman"/>
              <a:ea typeface="Times New Roman"/>
              <a:cs typeface="Times New Roman"/>
            </a:endParaRPr>
          </a:p>
        </p:txBody>
      </p:sp>
      <p:sp>
        <p:nvSpPr>
          <p:cNvPr id="7" name="TextBox 6">
            <a:extLst>
              <a:ext uri="{FF2B5EF4-FFF2-40B4-BE49-F238E27FC236}">
                <a16:creationId xmlns:a16="http://schemas.microsoft.com/office/drawing/2014/main" id="{31F6510C-FC63-E771-7714-52EC955CD452}"/>
              </a:ext>
            </a:extLst>
          </p:cNvPr>
          <p:cNvSpPr txBox="1"/>
          <p:nvPr/>
        </p:nvSpPr>
        <p:spPr>
          <a:xfrm>
            <a:off x="7174674" y="1333500"/>
            <a:ext cx="10563102" cy="1463286"/>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1: Ý nghĩa của văn học là tiềm ẩn và khó nắm bắt.</a:t>
            </a:r>
            <a:endParaRPr lang="en-US" sz="4000" dirty="0">
              <a:solidFill>
                <a:srgbClr val="000000"/>
              </a:solidFill>
              <a:latin typeface="Calibri"/>
              <a:ea typeface="Calibri"/>
              <a:cs typeface="Times New Roman"/>
            </a:endParaRPr>
          </a:p>
        </p:txBody>
      </p:sp>
      <p:sp>
        <p:nvSpPr>
          <p:cNvPr id="8" name="TextBox 7">
            <a:extLst>
              <a:ext uri="{FF2B5EF4-FFF2-40B4-BE49-F238E27FC236}">
                <a16:creationId xmlns:a16="http://schemas.microsoft.com/office/drawing/2014/main" id="{44BA7611-020D-4D38-6652-5DB8034E871C}"/>
              </a:ext>
            </a:extLst>
          </p:cNvPr>
          <p:cNvSpPr txBox="1"/>
          <p:nvPr/>
        </p:nvSpPr>
        <p:spPr>
          <a:xfrm>
            <a:off x="7174675" y="2746195"/>
            <a:ext cx="10563102" cy="1463286"/>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2: Mục đích của việc đọc văn là đi tìm ý nghĩa cuộc đời qua văn bản văn học.</a:t>
            </a:r>
            <a:endParaRPr lang="en-US" sz="4000" dirty="0">
              <a:solidFill>
                <a:srgbClr val="000000"/>
              </a:solidFill>
              <a:latin typeface="Calibri"/>
              <a:ea typeface="Calibri"/>
              <a:cs typeface="Times New Roman"/>
            </a:endParaRPr>
          </a:p>
        </p:txBody>
      </p:sp>
      <p:sp>
        <p:nvSpPr>
          <p:cNvPr id="9" name="TextBox 8">
            <a:extLst>
              <a:ext uri="{FF2B5EF4-FFF2-40B4-BE49-F238E27FC236}">
                <a16:creationId xmlns:a16="http://schemas.microsoft.com/office/drawing/2014/main" id="{E58959F9-C314-DAE9-B107-FA7811904166}"/>
              </a:ext>
            </a:extLst>
          </p:cNvPr>
          <p:cNvSpPr txBox="1"/>
          <p:nvPr/>
        </p:nvSpPr>
        <p:spPr>
          <a:xfrm>
            <a:off x="7174676" y="4158888"/>
            <a:ext cx="10563101" cy="1463286"/>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3: Cuộc đi tìm ý nghĩa không có hồi kết thúc.</a:t>
            </a:r>
            <a:endParaRPr lang="en-US" sz="4000" dirty="0">
              <a:solidFill>
                <a:srgbClr val="000000"/>
              </a:solidFill>
              <a:latin typeface="Calibri"/>
              <a:ea typeface="Calibri"/>
              <a:cs typeface="Times New Roman"/>
            </a:endParaRPr>
          </a:p>
        </p:txBody>
      </p:sp>
      <p:sp>
        <p:nvSpPr>
          <p:cNvPr id="10" name="TextBox 9">
            <a:extLst>
              <a:ext uri="{FF2B5EF4-FFF2-40B4-BE49-F238E27FC236}">
                <a16:creationId xmlns:a16="http://schemas.microsoft.com/office/drawing/2014/main" id="{22B378E7-A86E-6E19-0655-ACDB1C32045C}"/>
              </a:ext>
            </a:extLst>
          </p:cNvPr>
          <p:cNvSpPr txBox="1"/>
          <p:nvPr/>
        </p:nvSpPr>
        <p:spPr>
          <a:xfrm>
            <a:off x="7174674" y="5411266"/>
            <a:ext cx="10563104" cy="1463286"/>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4: Người đọc được quyền tự do nhưng không thể tuỳ tiện trong tiếp nhận.</a:t>
            </a:r>
            <a:endParaRPr lang="en-US" sz="4000" dirty="0">
              <a:solidFill>
                <a:srgbClr val="000000"/>
              </a:solidFill>
              <a:latin typeface="Calibri"/>
              <a:ea typeface="Calibri"/>
              <a:cs typeface="Times New Roman"/>
            </a:endParaRPr>
          </a:p>
        </p:txBody>
      </p:sp>
      <p:sp>
        <p:nvSpPr>
          <p:cNvPr id="11" name="TextBox 10">
            <a:extLst>
              <a:ext uri="{FF2B5EF4-FFF2-40B4-BE49-F238E27FC236}">
                <a16:creationId xmlns:a16="http://schemas.microsoft.com/office/drawing/2014/main" id="{A1D160B1-83A1-3AF5-2C94-BFD2C0652CFE}"/>
              </a:ext>
            </a:extLst>
          </p:cNvPr>
          <p:cNvSpPr txBox="1"/>
          <p:nvPr/>
        </p:nvSpPr>
        <p:spPr>
          <a:xfrm>
            <a:off x="7174674" y="6823960"/>
            <a:ext cx="10420599" cy="1463286"/>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5: Tác phẩm văn học và đọc văn là một hiện tượng diệu kì.</a:t>
            </a:r>
            <a:endParaRPr lang="en-US" sz="4000" dirty="0">
              <a:solidFill>
                <a:srgbClr val="000000"/>
              </a:solidFill>
              <a:latin typeface="Calibri"/>
              <a:ea typeface="Calibri"/>
              <a:cs typeface="Times New Roman"/>
            </a:endParaRPr>
          </a:p>
        </p:txBody>
      </p:sp>
      <p:sp>
        <p:nvSpPr>
          <p:cNvPr id="12" name="TextBox 11">
            <a:extLst>
              <a:ext uri="{FF2B5EF4-FFF2-40B4-BE49-F238E27FC236}">
                <a16:creationId xmlns:a16="http://schemas.microsoft.com/office/drawing/2014/main" id="{108C89FB-FE52-EDD4-A90B-1AE2A9EBA5EC}"/>
              </a:ext>
            </a:extLst>
          </p:cNvPr>
          <p:cNvSpPr txBox="1"/>
          <p:nvPr/>
        </p:nvSpPr>
        <p:spPr>
          <a:xfrm>
            <a:off x="7174676" y="8201028"/>
            <a:ext cx="10420598" cy="755400"/>
          </a:xfrm>
          <a:prstGeom prst="rect">
            <a:avLst/>
          </a:prstGeom>
          <a:noFill/>
        </p:spPr>
        <p:txBody>
          <a:bodyPr wrap="square" rtlCol="0">
            <a:spAutoFit/>
          </a:bodyPr>
          <a:lstStyle/>
          <a:p>
            <a:pPr marL="514350" indent="-514350" algn="just" defTabSz="1371600">
              <a:lnSpc>
                <a:spcPct val="115000"/>
              </a:lnSpc>
              <a:buFont typeface="Times New Roman"/>
              <a:buChar char="-"/>
              <a:tabLst>
                <a:tab pos="276225" algn="l"/>
              </a:tabLst>
            </a:pPr>
            <a:r>
              <a:rPr lang="vi-VN" sz="4000" dirty="0">
                <a:solidFill>
                  <a:srgbClr val="000000"/>
                </a:solidFill>
                <a:latin typeface="Times New Roman"/>
                <a:ea typeface="Times New Roman"/>
                <a:cs typeface="Times New Roman"/>
              </a:rPr>
              <a:t>Luận điểm 6: Giá trị của việc đọc văn.</a:t>
            </a:r>
            <a:endParaRPr lang="en-US" sz="4000" dirty="0">
              <a:solidFill>
                <a:srgbClr val="000000"/>
              </a:solidFill>
              <a:latin typeface="Calibri"/>
              <a:ea typeface="Calibri"/>
              <a:cs typeface="Times New Roman"/>
            </a:endParaRPr>
          </a:p>
        </p:txBody>
      </p:sp>
    </p:spTree>
    <p:extLst>
      <p:ext uri="{BB962C8B-B14F-4D97-AF65-F5344CB8AC3E}">
        <p14:creationId xmlns:p14="http://schemas.microsoft.com/office/powerpoint/2010/main" val="22744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D87FA7-50EE-41BF-0BCE-61199AC80466}"/>
              </a:ext>
            </a:extLst>
          </p:cNvPr>
          <p:cNvPicPr>
            <a:picLocks noChangeAspect="1"/>
          </p:cNvPicPr>
          <p:nvPr/>
        </p:nvPicPr>
        <p:blipFill>
          <a:blip r:embed="rId3"/>
          <a:stretch>
            <a:fillRect/>
          </a:stretch>
        </p:blipFill>
        <p:spPr>
          <a:xfrm>
            <a:off x="9677400" y="1188142"/>
            <a:ext cx="6400800" cy="9121718"/>
          </a:xfrm>
          <a:prstGeom prst="rect">
            <a:avLst/>
          </a:prstGeom>
        </p:spPr>
      </p:pic>
      <p:sp>
        <p:nvSpPr>
          <p:cNvPr id="7" name="TextBox 6">
            <a:extLst>
              <a:ext uri="{FF2B5EF4-FFF2-40B4-BE49-F238E27FC236}">
                <a16:creationId xmlns:a16="http://schemas.microsoft.com/office/drawing/2014/main" id="{F158C857-07F8-21B2-437B-BD6FCC9A046A}"/>
              </a:ext>
            </a:extLst>
          </p:cNvPr>
          <p:cNvSpPr txBox="1"/>
          <p:nvPr/>
        </p:nvSpPr>
        <p:spPr>
          <a:xfrm>
            <a:off x="246390" y="206901"/>
            <a:ext cx="1182091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2</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6">
            <a:extLst>
              <a:ext uri="{FF2B5EF4-FFF2-40B4-BE49-F238E27FC236}">
                <a16:creationId xmlns:a16="http://schemas.microsoft.com/office/drawing/2014/main" id="{25BFF37D-5149-4A9D-256F-C69D2BE3F60E}"/>
              </a:ext>
            </a:extLst>
          </p:cNvPr>
          <p:cNvSpPr txBox="1"/>
          <p:nvPr/>
        </p:nvSpPr>
        <p:spPr>
          <a:xfrm>
            <a:off x="-1828800" y="4302153"/>
            <a:ext cx="12850872" cy="1477328"/>
          </a:xfrm>
          <a:prstGeom prst="rect">
            <a:avLst/>
          </a:prstGeom>
        </p:spPr>
        <p:txBody>
          <a:bodyPr lIns="0" tIns="0" rIns="0" bIns="0" rtlCol="0" anchor="t">
            <a:spAutoFit/>
          </a:bodyPr>
          <a:lstStyle/>
          <a:p>
            <a:pPr algn="ctr"/>
            <a:r>
              <a:rPr lang="en-US" sz="9600" dirty="0" err="1">
                <a:solidFill>
                  <a:schemeClr val="bg2">
                    <a:lumMod val="10000"/>
                  </a:schemeClr>
                </a:solidFill>
                <a:latin typeface="#9Slide05 Ricca Script" panose="05080000000003050000" pitchFamily="18" charset="0"/>
              </a:rPr>
              <a:t>Hoạt</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động</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nhóm</a:t>
            </a:r>
            <a:endParaRPr lang="en-US" sz="9600" dirty="0">
              <a:solidFill>
                <a:schemeClr val="bg2">
                  <a:lumMod val="10000"/>
                </a:schemeClr>
              </a:solidFill>
              <a:latin typeface="#9Slide05 Ricca Script" panose="05080000000003050000" pitchFamily="18" charset="0"/>
            </a:endParaRPr>
          </a:p>
        </p:txBody>
      </p:sp>
    </p:spTree>
    <p:extLst>
      <p:ext uri="{BB962C8B-B14F-4D97-AF65-F5344CB8AC3E}">
        <p14:creationId xmlns:p14="http://schemas.microsoft.com/office/powerpoint/2010/main" val="17244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970C828-6DE5-2E06-EC01-8645053ACA06}"/>
              </a:ext>
            </a:extLst>
          </p:cNvPr>
          <p:cNvGraphicFramePr>
            <a:graphicFrameLocks noGrp="1"/>
          </p:cNvGraphicFramePr>
          <p:nvPr>
            <p:extLst>
              <p:ext uri="{D42A27DB-BD31-4B8C-83A1-F6EECF244321}">
                <p14:modId xmlns:p14="http://schemas.microsoft.com/office/powerpoint/2010/main" val="577914564"/>
              </p:ext>
            </p:extLst>
          </p:nvPr>
        </p:nvGraphicFramePr>
        <p:xfrm>
          <a:off x="409697" y="320632"/>
          <a:ext cx="17497303" cy="9586566"/>
        </p:xfrm>
        <a:graphic>
          <a:graphicData uri="http://schemas.openxmlformats.org/drawingml/2006/table">
            <a:tbl>
              <a:tblPr firstRow="1" firstCol="1" bandRow="1"/>
              <a:tblGrid>
                <a:gridCol w="1419103">
                  <a:extLst>
                    <a:ext uri="{9D8B030D-6E8A-4147-A177-3AD203B41FA5}">
                      <a16:colId xmlns:a16="http://schemas.microsoft.com/office/drawing/2014/main" val="20000"/>
                    </a:ext>
                  </a:extLst>
                </a:gridCol>
                <a:gridCol w="2670239">
                  <a:extLst>
                    <a:ext uri="{9D8B030D-6E8A-4147-A177-3AD203B41FA5}">
                      <a16:colId xmlns:a16="http://schemas.microsoft.com/office/drawing/2014/main" val="20001"/>
                    </a:ext>
                  </a:extLst>
                </a:gridCol>
                <a:gridCol w="13407961">
                  <a:extLst>
                    <a:ext uri="{9D8B030D-6E8A-4147-A177-3AD203B41FA5}">
                      <a16:colId xmlns:a16="http://schemas.microsoft.com/office/drawing/2014/main" val="20002"/>
                    </a:ext>
                  </a:extLst>
                </a:gridCol>
              </a:tblGrid>
              <a:tr h="663390">
                <a:tc gridSpan="3">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Arial"/>
                          <a:cs typeface="Times New Roman"/>
                        </a:rPr>
                        <a:t>ĐẶC ĐIỂM CỦA VĂN BẢN NGHỊ LUẬN VĂN HỌC</a:t>
                      </a:r>
                      <a:endParaRPr lang="en-US" sz="3000"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63878">
                <a:tc rowSpan="5">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Arial"/>
                          <a:cs typeface="Times New Roman"/>
                        </a:rPr>
                        <a:t>Khái niệm</a:t>
                      </a:r>
                    </a:p>
                    <a:p>
                      <a:pPr indent="254000" algn="just">
                        <a:lnSpc>
                          <a:spcPct val="119000"/>
                        </a:lnSpc>
                        <a:spcAft>
                          <a:spcPts val="0"/>
                        </a:spcAft>
                        <a:tabLst>
                          <a:tab pos="590550" algn="l"/>
                        </a:tabLst>
                      </a:pPr>
                      <a:r>
                        <a:rPr lang="vi-VN" sz="3000" dirty="0">
                          <a:solidFill>
                            <a:srgbClr val="000000"/>
                          </a:solidFill>
                          <a:effectLst/>
                          <a:latin typeface="Times New Roman"/>
                          <a:cs typeface="Times New Roman"/>
                        </a:rPr>
                        <a:t> </a:t>
                      </a:r>
                      <a:endParaRPr lang="en-US" sz="3000" dirty="0">
                        <a:effectLst/>
                        <a:latin typeface="Times New Roman"/>
                        <a:cs typeface="Times New Roman"/>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Microsoft Sans Serif"/>
                          <a:cs typeface="Times New Roman"/>
                        </a:rPr>
                        <a:t>Văn bản nghị luận văn học</a:t>
                      </a:r>
                      <a:endParaRPr lang="en-US" sz="3000" b="1"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254000" algn="just">
                        <a:lnSpc>
                          <a:spcPct val="119000"/>
                        </a:lnSpc>
                        <a:spcAft>
                          <a:spcPts val="0"/>
                        </a:spcAft>
                        <a:tabLst>
                          <a:tab pos="590550" algn="l"/>
                        </a:tabLst>
                      </a:pPr>
                      <a:endParaRPr lang="en-US" sz="3000"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9200">
                <a:tc vMerge="1">
                  <a:txBody>
                    <a:bodyPr/>
                    <a:lstStyle/>
                    <a:p>
                      <a:endParaRPr lang="en-US"/>
                    </a:p>
                  </a:txBody>
                  <a:tcPr/>
                </a:tc>
                <a:tc>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Microsoft Sans Serif"/>
                          <a:cs typeface="Times New Roman"/>
                        </a:rPr>
                        <a:t>Luận đề</a:t>
                      </a:r>
                      <a:endParaRPr lang="en-US" sz="3000" b="1"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tabLst>
                          <a:tab pos="306705" algn="l"/>
                        </a:tabLst>
                      </a:pPr>
                      <a:endParaRPr lang="en-US" sz="3000"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26782">
                <a:tc vMerge="1">
                  <a:txBody>
                    <a:bodyPr/>
                    <a:lstStyle/>
                    <a:p>
                      <a:endParaRPr lang="en-US"/>
                    </a:p>
                  </a:txBody>
                  <a:tcPr/>
                </a:tc>
                <a:tc>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Microsoft Sans Serif"/>
                          <a:cs typeface="Times New Roman"/>
                        </a:rPr>
                        <a:t>Luận điểm</a:t>
                      </a:r>
                      <a:endParaRPr lang="en-US" sz="3000" b="1"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254000" algn="just">
                        <a:lnSpc>
                          <a:spcPct val="119000"/>
                        </a:lnSpc>
                        <a:spcAft>
                          <a:spcPts val="0"/>
                        </a:spcAft>
                        <a:tabLst>
                          <a:tab pos="590550" algn="l"/>
                        </a:tabLst>
                      </a:pPr>
                      <a:endParaRPr lang="en-US" sz="3000"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40218">
                <a:tc vMerge="1">
                  <a:txBody>
                    <a:bodyPr/>
                    <a:lstStyle/>
                    <a:p>
                      <a:endParaRPr lang="en-US"/>
                    </a:p>
                  </a:txBody>
                  <a:tcPr/>
                </a:tc>
                <a:tc>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Microsoft Sans Serif"/>
                          <a:cs typeface="Times New Roman"/>
                        </a:rPr>
                        <a:t>Lí lẽ</a:t>
                      </a:r>
                      <a:endParaRPr lang="en-US" sz="3000" b="1"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254000" algn="just">
                        <a:lnSpc>
                          <a:spcPct val="119000"/>
                        </a:lnSpc>
                        <a:spcAft>
                          <a:spcPts val="0"/>
                        </a:spcAft>
                        <a:tabLst>
                          <a:tab pos="590550" algn="l"/>
                        </a:tabLst>
                      </a:pPr>
                      <a:endParaRPr lang="en-US" sz="3000"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33049">
                <a:tc vMerge="1">
                  <a:txBody>
                    <a:bodyPr/>
                    <a:lstStyle/>
                    <a:p>
                      <a:pPr indent="254000" algn="just">
                        <a:lnSpc>
                          <a:spcPct val="119000"/>
                        </a:lnSpc>
                        <a:spcAft>
                          <a:spcPts val="0"/>
                        </a:spcAft>
                        <a:tabLst>
                          <a:tab pos="590550" algn="l"/>
                        </a:tabLst>
                      </a:pPr>
                      <a:r>
                        <a:rPr lang="vi-VN" sz="3000" dirty="0">
                          <a:solidFill>
                            <a:srgbClr val="000000"/>
                          </a:solidFill>
                          <a:effectLst/>
                          <a:latin typeface="Times New Roman"/>
                          <a:ea typeface="Arial"/>
                          <a:cs typeface="Times New Roman"/>
                        </a:rPr>
                        <a:t> </a:t>
                      </a:r>
                      <a:endParaRPr lang="en-US" sz="3000"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19000"/>
                        </a:lnSpc>
                        <a:spcAft>
                          <a:spcPts val="0"/>
                        </a:spcAft>
                        <a:tabLst>
                          <a:tab pos="590550" algn="l"/>
                        </a:tabLst>
                      </a:pPr>
                      <a:r>
                        <a:rPr lang="vi-VN" sz="3000" b="1" dirty="0">
                          <a:solidFill>
                            <a:srgbClr val="000000"/>
                          </a:solidFill>
                          <a:effectLst/>
                          <a:latin typeface="Times New Roman"/>
                          <a:ea typeface="Microsoft Sans Serif"/>
                          <a:cs typeface="Times New Roman"/>
                        </a:rPr>
                        <a:t>Bằng chứng</a:t>
                      </a:r>
                      <a:endParaRPr lang="en-US" sz="3000" b="1" dirty="0">
                        <a:effectLst/>
                        <a:latin typeface="Times New Roman"/>
                        <a:ea typeface="Times New Roman"/>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tabLst>
                          <a:tab pos="306705" algn="l"/>
                        </a:tabLst>
                      </a:pPr>
                      <a:endParaRPr lang="en-US" sz="3000"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40049">
                <a:tc gridSpan="2">
                  <a:txBody>
                    <a:bodyPr/>
                    <a:lstStyle/>
                    <a:p>
                      <a:pPr marL="127000" indent="228600" algn="just">
                        <a:lnSpc>
                          <a:spcPct val="115000"/>
                        </a:lnSpc>
                        <a:spcAft>
                          <a:spcPts val="0"/>
                        </a:spcAft>
                      </a:pPr>
                      <a:r>
                        <a:rPr lang="vi-VN" sz="3000" b="1" dirty="0">
                          <a:solidFill>
                            <a:srgbClr val="000000"/>
                          </a:solidFill>
                          <a:effectLst/>
                          <a:latin typeface="Times New Roman"/>
                          <a:ea typeface="Arial"/>
                          <a:cs typeface="Times New Roman"/>
                        </a:rPr>
                        <a:t>Yêu cầu</a:t>
                      </a:r>
                      <a:endParaRPr lang="en-US" sz="3000" dirty="0">
                        <a:effectLst/>
                        <a:latin typeface="Calibri"/>
                        <a:ea typeface="Calibri"/>
                        <a:cs typeface="Times New Roman"/>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a:txBody>
                    <a:bodyPr/>
                    <a:lstStyle/>
                    <a:p>
                      <a:pPr algn="just">
                        <a:lnSpc>
                          <a:spcPct val="115000"/>
                        </a:lnSpc>
                        <a:spcAft>
                          <a:spcPts val="0"/>
                        </a:spcAft>
                      </a:pPr>
                      <a:endParaRPr lang="en-US" sz="3000"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67F28186-EBE1-0E13-1658-E63881837F36}"/>
              </a:ext>
            </a:extLst>
          </p:cNvPr>
          <p:cNvSpPr txBox="1"/>
          <p:nvPr/>
        </p:nvSpPr>
        <p:spPr>
          <a:xfrm>
            <a:off x="4503444" y="893618"/>
            <a:ext cx="13098756" cy="1354282"/>
          </a:xfrm>
          <a:prstGeom prst="rect">
            <a:avLst/>
          </a:prstGeom>
          <a:noFill/>
        </p:spPr>
        <p:txBody>
          <a:bodyPr wrap="square" rtlCol="0">
            <a:spAutoFit/>
          </a:bodyPr>
          <a:lstStyle/>
          <a:p>
            <a:pPr indent="381000" algn="just" defTabSz="1371600">
              <a:lnSpc>
                <a:spcPct val="119000"/>
              </a:lnSpc>
              <a:tabLst>
                <a:tab pos="885825" algn="l"/>
              </a:tabLst>
            </a:pPr>
            <a:r>
              <a:rPr lang="en-US" sz="3600" dirty="0">
                <a:solidFill>
                  <a:srgbClr val="000000"/>
                </a:solidFill>
                <a:latin typeface="Times New Roman"/>
                <a:ea typeface="Microsoft Sans Serif"/>
                <a:cs typeface="Times New Roman"/>
              </a:rPr>
              <a:t>L</a:t>
            </a:r>
            <a:r>
              <a:rPr lang="vi-VN" sz="3600" dirty="0">
                <a:solidFill>
                  <a:srgbClr val="000000"/>
                </a:solidFill>
                <a:latin typeface="Times New Roman"/>
                <a:ea typeface="Microsoft Sans Serif"/>
                <a:cs typeface="Times New Roman"/>
              </a:rPr>
              <a:t>à loại văn bản nghị luận trong đó người viết trình bày quan điểm, đánh giá của mình về một vấn đề thuộc lĩnh vực văn học</a:t>
            </a:r>
            <a:endParaRPr lang="en-US" sz="3600" dirty="0">
              <a:solidFill>
                <a:srgbClr val="000000"/>
              </a:solidFill>
              <a:latin typeface="Times New Roman"/>
              <a:ea typeface="Times New Roman"/>
              <a:cs typeface="Times New Roman"/>
            </a:endParaRPr>
          </a:p>
        </p:txBody>
      </p:sp>
      <p:sp>
        <p:nvSpPr>
          <p:cNvPr id="5" name="TextBox 4">
            <a:extLst>
              <a:ext uri="{FF2B5EF4-FFF2-40B4-BE49-F238E27FC236}">
                <a16:creationId xmlns:a16="http://schemas.microsoft.com/office/drawing/2014/main" id="{1FA9AC57-F890-925C-D45B-5B38BB049A85}"/>
              </a:ext>
            </a:extLst>
          </p:cNvPr>
          <p:cNvSpPr txBox="1"/>
          <p:nvPr/>
        </p:nvSpPr>
        <p:spPr>
          <a:xfrm>
            <a:off x="4560123" y="2171700"/>
            <a:ext cx="13154644" cy="1366528"/>
          </a:xfrm>
          <a:prstGeom prst="rect">
            <a:avLst/>
          </a:prstGeom>
          <a:noFill/>
        </p:spPr>
        <p:txBody>
          <a:bodyPr wrap="square" rtlCol="0">
            <a:spAutoFit/>
          </a:bodyPr>
          <a:lstStyle/>
          <a:p>
            <a:pPr algn="just" defTabSz="1371600">
              <a:lnSpc>
                <a:spcPct val="115000"/>
              </a:lnSpc>
              <a:tabLst>
                <a:tab pos="460058" algn="l"/>
              </a:tabLst>
            </a:pPr>
            <a:r>
              <a:rPr lang="en-US" sz="3600" dirty="0" smtClean="0">
                <a:solidFill>
                  <a:srgbClr val="000000"/>
                </a:solidFill>
                <a:latin typeface="Times New Roman"/>
                <a:ea typeface="Arial"/>
                <a:cs typeface="Times New Roman"/>
              </a:rPr>
              <a:t>   </a:t>
            </a:r>
            <a:r>
              <a:rPr lang="vi-VN" sz="3600" dirty="0" smtClean="0">
                <a:solidFill>
                  <a:srgbClr val="000000"/>
                </a:solidFill>
                <a:latin typeface="Times New Roman"/>
                <a:ea typeface="Arial"/>
                <a:cs typeface="Times New Roman"/>
              </a:rPr>
              <a:t>Là </a:t>
            </a:r>
            <a:r>
              <a:rPr lang="vi-VN" sz="3600" dirty="0">
                <a:solidFill>
                  <a:srgbClr val="000000"/>
                </a:solidFill>
                <a:latin typeface="Times New Roman"/>
                <a:ea typeface="Arial"/>
                <a:cs typeface="Times New Roman"/>
              </a:rPr>
              <a:t>vấn đề chính được bàn luận trong văn bản, thường thể hiện ở nhan đề, phần mở đầu hoặc được suy luận từ toàn bộ văn bản.</a:t>
            </a:r>
            <a:endParaRPr lang="en-US" sz="3600" dirty="0">
              <a:solidFill>
                <a:srgbClr val="000000"/>
              </a:solidFill>
              <a:latin typeface="Calibri"/>
              <a:ea typeface="Calibri"/>
              <a:cs typeface="Times New Roman"/>
            </a:endParaRPr>
          </a:p>
        </p:txBody>
      </p:sp>
      <p:sp>
        <p:nvSpPr>
          <p:cNvPr id="6" name="TextBox 5">
            <a:extLst>
              <a:ext uri="{FF2B5EF4-FFF2-40B4-BE49-F238E27FC236}">
                <a16:creationId xmlns:a16="http://schemas.microsoft.com/office/drawing/2014/main" id="{112B8416-5BB8-86CD-2936-0014D4C15F87}"/>
              </a:ext>
            </a:extLst>
          </p:cNvPr>
          <p:cNvSpPr txBox="1"/>
          <p:nvPr/>
        </p:nvSpPr>
        <p:spPr>
          <a:xfrm>
            <a:off x="4495800" y="3390900"/>
            <a:ext cx="13154644" cy="1354282"/>
          </a:xfrm>
          <a:prstGeom prst="rect">
            <a:avLst/>
          </a:prstGeom>
          <a:noFill/>
        </p:spPr>
        <p:txBody>
          <a:bodyPr wrap="square" rtlCol="0">
            <a:spAutoFit/>
          </a:bodyPr>
          <a:lstStyle/>
          <a:p>
            <a:pPr indent="381000" algn="just" defTabSz="1371600">
              <a:lnSpc>
                <a:spcPct val="119000"/>
              </a:lnSpc>
              <a:tabLst>
                <a:tab pos="885825" algn="l"/>
              </a:tabLst>
            </a:pPr>
            <a:r>
              <a:rPr lang="vi-VN" sz="3600" dirty="0">
                <a:solidFill>
                  <a:srgbClr val="000000"/>
                </a:solidFill>
                <a:latin typeface="Times New Roman"/>
                <a:ea typeface="Microsoft Sans Serif"/>
                <a:cs typeface="Times New Roman"/>
              </a:rPr>
              <a:t>Là những ý chính được triển khai nhằm cụ thể hoá luận đề, dựa trên đặc điểm của đối tượng được bàn luận.</a:t>
            </a:r>
            <a:endParaRPr lang="en-US" sz="3600" dirty="0">
              <a:solidFill>
                <a:srgbClr val="000000"/>
              </a:solidFill>
              <a:latin typeface="Times New Roman"/>
              <a:ea typeface="Times New Roman"/>
              <a:cs typeface="Times New Roman"/>
            </a:endParaRPr>
          </a:p>
        </p:txBody>
      </p:sp>
      <p:sp>
        <p:nvSpPr>
          <p:cNvPr id="7" name="TextBox 6">
            <a:extLst>
              <a:ext uri="{FF2B5EF4-FFF2-40B4-BE49-F238E27FC236}">
                <a16:creationId xmlns:a16="http://schemas.microsoft.com/office/drawing/2014/main" id="{3ECBCD39-4143-7066-B334-656059FE8613}"/>
              </a:ext>
            </a:extLst>
          </p:cNvPr>
          <p:cNvSpPr txBox="1"/>
          <p:nvPr/>
        </p:nvSpPr>
        <p:spPr>
          <a:xfrm>
            <a:off x="4592312" y="4718003"/>
            <a:ext cx="13371367" cy="1200329"/>
          </a:xfrm>
          <a:prstGeom prst="rect">
            <a:avLst/>
          </a:prstGeom>
          <a:noFill/>
        </p:spPr>
        <p:txBody>
          <a:bodyPr wrap="square" rtlCol="0">
            <a:spAutoFit/>
          </a:bodyPr>
          <a:lstStyle/>
          <a:p>
            <a:pPr indent="381000" algn="just" defTabSz="1371600">
              <a:tabLst>
                <a:tab pos="885825" algn="l"/>
              </a:tabLst>
            </a:pPr>
            <a:r>
              <a:rPr lang="vi-VN" sz="3600" dirty="0">
                <a:solidFill>
                  <a:srgbClr val="000000"/>
                </a:solidFill>
                <a:latin typeface="Times New Roman"/>
                <a:ea typeface="Microsoft Sans Serif"/>
                <a:cs typeface="Times New Roman"/>
              </a:rPr>
              <a:t>Là những diễn giải của người viết về đặc điểm của một tác phẩm, tác giả, thể loại...</a:t>
            </a:r>
            <a:endParaRPr lang="en-US" sz="3600" dirty="0">
              <a:solidFill>
                <a:srgbClr val="000000"/>
              </a:solidFill>
              <a:latin typeface="Times New Roman"/>
              <a:ea typeface="Times New Roman"/>
              <a:cs typeface="Times New Roman"/>
            </a:endParaRPr>
          </a:p>
        </p:txBody>
      </p:sp>
      <p:sp>
        <p:nvSpPr>
          <p:cNvPr id="8" name="TextBox 7">
            <a:extLst>
              <a:ext uri="{FF2B5EF4-FFF2-40B4-BE49-F238E27FC236}">
                <a16:creationId xmlns:a16="http://schemas.microsoft.com/office/drawing/2014/main" id="{D1C90474-B049-4258-8C4E-4B2E1E0AD54D}"/>
              </a:ext>
            </a:extLst>
          </p:cNvPr>
          <p:cNvSpPr txBox="1"/>
          <p:nvPr/>
        </p:nvSpPr>
        <p:spPr>
          <a:xfrm>
            <a:off x="4660988" y="6089603"/>
            <a:ext cx="13154643" cy="2003625"/>
          </a:xfrm>
          <a:prstGeom prst="rect">
            <a:avLst/>
          </a:prstGeom>
          <a:noFill/>
        </p:spPr>
        <p:txBody>
          <a:bodyPr wrap="square" rtlCol="0">
            <a:spAutoFit/>
          </a:bodyPr>
          <a:lstStyle/>
          <a:p>
            <a:pPr algn="just" defTabSz="1371600">
              <a:lnSpc>
                <a:spcPct val="115000"/>
              </a:lnSpc>
              <a:tabLst>
                <a:tab pos="460058" algn="l"/>
              </a:tabLst>
            </a:pPr>
            <a:r>
              <a:rPr lang="en-US" sz="3600" dirty="0" smtClean="0">
                <a:solidFill>
                  <a:srgbClr val="000000"/>
                </a:solidFill>
                <a:latin typeface="Times New Roman"/>
                <a:ea typeface="Arial"/>
                <a:cs typeface="Times New Roman"/>
              </a:rPr>
              <a:t>   </a:t>
            </a:r>
            <a:r>
              <a:rPr lang="vi-VN" sz="3600" dirty="0" smtClean="0">
                <a:solidFill>
                  <a:srgbClr val="000000"/>
                </a:solidFill>
                <a:latin typeface="Times New Roman"/>
                <a:ea typeface="Arial"/>
                <a:cs typeface="Times New Roman"/>
              </a:rPr>
              <a:t>Là </a:t>
            </a:r>
            <a:r>
              <a:rPr lang="vi-VN" sz="3600" dirty="0">
                <a:solidFill>
                  <a:srgbClr val="000000"/>
                </a:solidFill>
                <a:latin typeface="Times New Roman"/>
                <a:ea typeface="Arial"/>
                <a:cs typeface="Times New Roman"/>
              </a:rPr>
              <a:t>những câu văn, đoạn văn, dòng thơ, chi tiết, hình ảnh,... được dẫn từ tác phẩm văn học; hoặc những tài liệu, trích dẫn liên quan đến tác phẩm, tác giả, thể loại,... được dùng để làm sáng tỏ luận điểm.</a:t>
            </a:r>
            <a:endParaRPr lang="en-US" sz="3600" dirty="0">
              <a:solidFill>
                <a:srgbClr val="000000"/>
              </a:solidFill>
              <a:latin typeface="Calibri"/>
              <a:ea typeface="Calibri"/>
              <a:cs typeface="Times New Roman"/>
            </a:endParaRPr>
          </a:p>
        </p:txBody>
      </p:sp>
      <p:sp>
        <p:nvSpPr>
          <p:cNvPr id="9" name="TextBox 8">
            <a:extLst>
              <a:ext uri="{FF2B5EF4-FFF2-40B4-BE49-F238E27FC236}">
                <a16:creationId xmlns:a16="http://schemas.microsoft.com/office/drawing/2014/main" id="{9FBE72A9-44D3-AFCA-DA21-2DEB35AF7D4F}"/>
              </a:ext>
            </a:extLst>
          </p:cNvPr>
          <p:cNvSpPr txBox="1"/>
          <p:nvPr/>
        </p:nvSpPr>
        <p:spPr>
          <a:xfrm>
            <a:off x="4660988" y="8496300"/>
            <a:ext cx="12919415" cy="1366528"/>
          </a:xfrm>
          <a:prstGeom prst="rect">
            <a:avLst/>
          </a:prstGeom>
          <a:noFill/>
        </p:spPr>
        <p:txBody>
          <a:bodyPr wrap="square" rtlCol="0">
            <a:spAutoFit/>
          </a:bodyPr>
          <a:lstStyle/>
          <a:p>
            <a:pPr algn="just" defTabSz="1371600">
              <a:lnSpc>
                <a:spcPct val="115000"/>
              </a:lnSpc>
            </a:pPr>
            <a:r>
              <a:rPr lang="en-US" sz="3600" smtClean="0">
                <a:solidFill>
                  <a:srgbClr val="000000"/>
                </a:solidFill>
                <a:latin typeface="Times New Roman"/>
                <a:ea typeface="Arial"/>
                <a:cs typeface="Times New Roman"/>
              </a:rPr>
              <a:t>   </a:t>
            </a:r>
            <a:r>
              <a:rPr lang="vi-VN" sz="3600" smtClean="0">
                <a:solidFill>
                  <a:srgbClr val="000000"/>
                </a:solidFill>
                <a:latin typeface="Times New Roman"/>
                <a:ea typeface="Arial"/>
                <a:cs typeface="Times New Roman"/>
              </a:rPr>
              <a:t>Luận </a:t>
            </a:r>
            <a:r>
              <a:rPr lang="vi-VN" sz="3600" dirty="0">
                <a:solidFill>
                  <a:srgbClr val="000000"/>
                </a:solidFill>
                <a:latin typeface="Times New Roman"/>
                <a:ea typeface="Arial"/>
                <a:cs typeface="Times New Roman"/>
              </a:rPr>
              <a:t>đề, luận điểm rõ ràng; lí lẽ xác đáng, bằng chứng thuyết phục và được tổ chức một cách hợp lí.</a:t>
            </a:r>
            <a:endParaRPr lang="en-US" sz="3600" dirty="0">
              <a:solidFill>
                <a:srgbClr val="000000"/>
              </a:solidFill>
              <a:latin typeface="Calibri"/>
              <a:ea typeface="Calibri"/>
              <a:cs typeface="Times New Roman"/>
            </a:endParaRPr>
          </a:p>
        </p:txBody>
      </p:sp>
    </p:spTree>
    <p:extLst>
      <p:ext uri="{BB962C8B-B14F-4D97-AF65-F5344CB8AC3E}">
        <p14:creationId xmlns:p14="http://schemas.microsoft.com/office/powerpoint/2010/main" val="38294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58C857-07F8-21B2-437B-BD6FCC9A046A}"/>
              </a:ext>
            </a:extLst>
          </p:cNvPr>
          <p:cNvSpPr txBox="1"/>
          <p:nvPr/>
        </p:nvSpPr>
        <p:spPr>
          <a:xfrm>
            <a:off x="246390" y="206901"/>
            <a:ext cx="1182091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3</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6">
            <a:extLst>
              <a:ext uri="{FF2B5EF4-FFF2-40B4-BE49-F238E27FC236}">
                <a16:creationId xmlns:a16="http://schemas.microsoft.com/office/drawing/2014/main" id="{25BFF37D-5149-4A9D-256F-C69D2BE3F60E}"/>
              </a:ext>
            </a:extLst>
          </p:cNvPr>
          <p:cNvSpPr txBox="1"/>
          <p:nvPr/>
        </p:nvSpPr>
        <p:spPr>
          <a:xfrm>
            <a:off x="-1943100" y="4302153"/>
            <a:ext cx="12850872" cy="1477328"/>
          </a:xfrm>
          <a:prstGeom prst="rect">
            <a:avLst/>
          </a:prstGeom>
        </p:spPr>
        <p:txBody>
          <a:bodyPr lIns="0" tIns="0" rIns="0" bIns="0" rtlCol="0" anchor="t">
            <a:spAutoFit/>
          </a:bodyPr>
          <a:lstStyle/>
          <a:p>
            <a:pPr algn="ctr"/>
            <a:r>
              <a:rPr lang="en-US" sz="9600" dirty="0" err="1">
                <a:solidFill>
                  <a:schemeClr val="bg2">
                    <a:lumMod val="10000"/>
                  </a:schemeClr>
                </a:solidFill>
                <a:latin typeface="#9Slide05 Ricca Script" panose="05080000000003050000" pitchFamily="18" charset="0"/>
              </a:rPr>
              <a:t>Hoạt</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động</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nhóm</a:t>
            </a:r>
            <a:endParaRPr lang="en-US" sz="9600" dirty="0">
              <a:solidFill>
                <a:schemeClr val="bg2">
                  <a:lumMod val="10000"/>
                </a:schemeClr>
              </a:solidFill>
              <a:latin typeface="#9Slide05 Ricca Script" panose="05080000000003050000" pitchFamily="18" charset="0"/>
            </a:endParaRPr>
          </a:p>
        </p:txBody>
      </p:sp>
      <p:pic>
        <p:nvPicPr>
          <p:cNvPr id="3" name="Picture 2">
            <a:extLst>
              <a:ext uri="{FF2B5EF4-FFF2-40B4-BE49-F238E27FC236}">
                <a16:creationId xmlns:a16="http://schemas.microsoft.com/office/drawing/2014/main" id="{B60CF6D4-0F3E-40E6-4BBC-9802F8DBB19F}"/>
              </a:ext>
            </a:extLst>
          </p:cNvPr>
          <p:cNvPicPr>
            <a:picLocks noChangeAspect="1"/>
          </p:cNvPicPr>
          <p:nvPr/>
        </p:nvPicPr>
        <p:blipFill>
          <a:blip r:embed="rId3"/>
          <a:stretch>
            <a:fillRect/>
          </a:stretch>
        </p:blipFill>
        <p:spPr>
          <a:xfrm>
            <a:off x="9182100" y="377537"/>
            <a:ext cx="6279372" cy="8953500"/>
          </a:xfrm>
          <a:prstGeom prst="rect">
            <a:avLst/>
          </a:prstGeom>
        </p:spPr>
      </p:pic>
    </p:spTree>
    <p:extLst>
      <p:ext uri="{BB962C8B-B14F-4D97-AF65-F5344CB8AC3E}">
        <p14:creationId xmlns:p14="http://schemas.microsoft.com/office/powerpoint/2010/main" val="9825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FCA47A-BA20-D012-5B86-D6F7EE6E26FA}"/>
              </a:ext>
            </a:extLst>
          </p:cNvPr>
          <p:cNvGraphicFramePr>
            <a:graphicFrameLocks noGrp="1"/>
          </p:cNvGraphicFramePr>
          <p:nvPr>
            <p:extLst>
              <p:ext uri="{D42A27DB-BD31-4B8C-83A1-F6EECF244321}">
                <p14:modId xmlns:p14="http://schemas.microsoft.com/office/powerpoint/2010/main" val="1952551188"/>
              </p:ext>
            </p:extLst>
          </p:nvPr>
        </p:nvGraphicFramePr>
        <p:xfrm>
          <a:off x="228600" y="266700"/>
          <a:ext cx="17678400" cy="9753600"/>
        </p:xfrm>
        <a:graphic>
          <a:graphicData uri="http://schemas.openxmlformats.org/drawingml/2006/table">
            <a:tbl>
              <a:tblPr>
                <a:tableStyleId>{5940675A-B579-460E-94D1-54222C63F5DA}</a:tableStyleId>
              </a:tblPr>
              <a:tblGrid>
                <a:gridCol w="2368398">
                  <a:extLst>
                    <a:ext uri="{9D8B030D-6E8A-4147-A177-3AD203B41FA5}">
                      <a16:colId xmlns:a16="http://schemas.microsoft.com/office/drawing/2014/main" val="3028849748"/>
                    </a:ext>
                  </a:extLst>
                </a:gridCol>
                <a:gridCol w="8035637">
                  <a:extLst>
                    <a:ext uri="{9D8B030D-6E8A-4147-A177-3AD203B41FA5}">
                      <a16:colId xmlns:a16="http://schemas.microsoft.com/office/drawing/2014/main" val="779492925"/>
                    </a:ext>
                  </a:extLst>
                </a:gridCol>
                <a:gridCol w="7274365">
                  <a:extLst>
                    <a:ext uri="{9D8B030D-6E8A-4147-A177-3AD203B41FA5}">
                      <a16:colId xmlns:a16="http://schemas.microsoft.com/office/drawing/2014/main" val="3138302734"/>
                    </a:ext>
                  </a:extLst>
                </a:gridCol>
              </a:tblGrid>
              <a:tr h="1177396">
                <a:tc>
                  <a:txBody>
                    <a:bodyPr/>
                    <a:lstStyle/>
                    <a:p>
                      <a:pPr algn="ctr" fontAlgn="t" latinLnBrk="0"/>
                      <a:endParaRPr lang="vi-VN" sz="3600" b="1" dirty="0">
                        <a:solidFill>
                          <a:srgbClr val="333333"/>
                        </a:solidFill>
                        <a:effectLst/>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marL="0" marR="0" indent="0" algn="ctr" defTabSz="1371600" rtl="0" eaLnBrk="1" fontAlgn="t" latinLnBrk="0" hangingPunct="1">
                        <a:lnSpc>
                          <a:spcPct val="100000"/>
                        </a:lnSpc>
                        <a:spcBef>
                          <a:spcPts val="0"/>
                        </a:spcBef>
                        <a:spcAft>
                          <a:spcPts val="0"/>
                        </a:spcAft>
                        <a:buClrTx/>
                        <a:buSzTx/>
                        <a:buFontTx/>
                        <a:buNone/>
                        <a:tabLst/>
                        <a:defRPr/>
                      </a:pPr>
                      <a:r>
                        <a:rPr lang="vi-VN" sz="3600" b="1" dirty="0">
                          <a:effectLst/>
                          <a:latin typeface="Times New Roman" panose="02020603050405020304" pitchFamily="18" charset="0"/>
                          <a:cs typeface="Times New Roman" panose="02020603050405020304" pitchFamily="18" charset="0"/>
                        </a:rPr>
                        <a:t>Văn bản nghị luận xã hội</a:t>
                      </a:r>
                      <a:endParaRPr lang="vi-VN" sz="3600" b="1" dirty="0">
                        <a:solidFill>
                          <a:srgbClr val="333333"/>
                        </a:solidFill>
                        <a:effectLst/>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vi-VN" sz="3600" b="1" dirty="0">
                          <a:effectLst/>
                          <a:latin typeface="Times New Roman" panose="02020603050405020304" pitchFamily="18" charset="0"/>
                          <a:cs typeface="Times New Roman" panose="02020603050405020304" pitchFamily="18" charset="0"/>
                        </a:rPr>
                        <a:t>Văn bản nghị luận văn học</a:t>
                      </a:r>
                      <a:endParaRPr lang="vi-VN" sz="3600" b="1" dirty="0">
                        <a:solidFill>
                          <a:srgbClr val="333333"/>
                        </a:solidFill>
                        <a:effectLst/>
                        <a:latin typeface="Times New Roman" panose="02020603050405020304" pitchFamily="18" charset="0"/>
                        <a:cs typeface="Times New Roman" panose="02020603050405020304" pitchFamily="18" charset="0"/>
                      </a:endParaRPr>
                    </a:p>
                  </a:txBody>
                  <a:tcPr marL="72531" marR="72531" marT="36266" marB="36266" anchor="ctr">
                    <a:solidFill>
                      <a:schemeClr val="bg2"/>
                    </a:solidFill>
                  </a:tcPr>
                </a:tc>
                <a:extLst>
                  <a:ext uri="{0D108BD9-81ED-4DB2-BD59-A6C34878D82A}">
                    <a16:rowId xmlns:a16="http://schemas.microsoft.com/office/drawing/2014/main" val="2266890466"/>
                  </a:ext>
                </a:extLst>
              </a:tr>
              <a:tr h="2638832">
                <a:tc>
                  <a:txBody>
                    <a:bodyPr/>
                    <a:lstStyle/>
                    <a:p>
                      <a:pPr algn="ctr" fontAlgn="t" latinLnBrk="0"/>
                      <a:r>
                        <a:rPr lang="vi-VN" sz="3600" b="1" dirty="0">
                          <a:effectLst/>
                          <a:latin typeface="Times New Roman" panose="02020603050405020304" pitchFamily="18" charset="0"/>
                          <a:cs typeface="Times New Roman" panose="02020603050405020304" pitchFamily="18" charset="0"/>
                        </a:rPr>
                        <a:t>Điểm tương đồng</a:t>
                      </a:r>
                      <a:endParaRPr lang="vi-VN" sz="3600" b="1" dirty="0">
                        <a:solidFill>
                          <a:srgbClr val="333333"/>
                        </a:solidFill>
                        <a:effectLst/>
                        <a:latin typeface="Times New Roman" panose="02020603050405020304" pitchFamily="18" charset="0"/>
                        <a:cs typeface="Times New Roman" panose="02020603050405020304" pitchFamily="18" charset="0"/>
                      </a:endParaRPr>
                    </a:p>
                  </a:txBody>
                  <a:tcPr marL="0" marR="0" marT="0" marB="0" anchor="ctr">
                    <a:solidFill>
                      <a:schemeClr val="bg2"/>
                    </a:solidFill>
                  </a:tcPr>
                </a:tc>
                <a:tc gridSpan="2">
                  <a:txBody>
                    <a:bodyPr/>
                    <a:lstStyle/>
                    <a:p>
                      <a:pPr algn="just" fontAlgn="t" latinLnBrk="0"/>
                      <a:r>
                        <a:rPr lang="vi-VN" sz="4000" dirty="0">
                          <a:effectLst/>
                          <a:latin typeface="Times New Roman" panose="02020603050405020304" pitchFamily="18" charset="0"/>
                          <a:cs typeface="Times New Roman" panose="02020603050405020304" pitchFamily="18" charset="0"/>
                        </a:rPr>
                        <a:t>- Thuộc thể văn nghị luận, viết nhằm thuyết phục người đọc về ý kiến, quan điểm của người viết.</a:t>
                      </a:r>
                    </a:p>
                    <a:p>
                      <a:pPr algn="just" fontAlgn="t" latinLnBrk="0"/>
                      <a:r>
                        <a:rPr lang="vi-VN" sz="4000" dirty="0">
                          <a:effectLst/>
                          <a:latin typeface="Times New Roman" panose="02020603050405020304" pitchFamily="18" charset="0"/>
                          <a:cs typeface="Times New Roman" panose="02020603050405020304" pitchFamily="18" charset="0"/>
                        </a:rPr>
                        <a:t>- Có yếu tố cơ bản là ý kiến, lí lẽ, bằng chứng. Lí lẽ và bằng chứng cần thuyết phục, làm sáng tỏ ý kiến; cần được sắp xếp theo trình tự hợp lí.</a:t>
                      </a:r>
                      <a:endParaRPr lang="vi-VN" sz="4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hMerge="1">
                  <a:txBody>
                    <a:bodyPr/>
                    <a:lstStyle/>
                    <a:p>
                      <a:endParaRPr lang="en-US"/>
                    </a:p>
                  </a:txBody>
                  <a:tcPr/>
                </a:tc>
                <a:extLst>
                  <a:ext uri="{0D108BD9-81ED-4DB2-BD59-A6C34878D82A}">
                    <a16:rowId xmlns:a16="http://schemas.microsoft.com/office/drawing/2014/main" val="1972765050"/>
                  </a:ext>
                </a:extLst>
              </a:tr>
              <a:tr h="5937372">
                <a:tc>
                  <a:txBody>
                    <a:bodyPr/>
                    <a:lstStyle/>
                    <a:p>
                      <a:pPr algn="ctr" fontAlgn="t" latinLnBrk="0"/>
                      <a:r>
                        <a:rPr lang="vi-VN" sz="3600" b="1" dirty="0">
                          <a:effectLst/>
                          <a:latin typeface="Times New Roman" panose="02020603050405020304" pitchFamily="18" charset="0"/>
                          <a:cs typeface="Times New Roman" panose="02020603050405020304" pitchFamily="18" charset="0"/>
                        </a:rPr>
                        <a:t>Điểm khác biệt</a:t>
                      </a:r>
                      <a:endParaRPr lang="vi-VN" sz="3600" b="1" dirty="0">
                        <a:solidFill>
                          <a:srgbClr val="333333"/>
                        </a:solidFill>
                        <a:effectLst/>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algn="just" fontAlgn="t" latinLnBrk="0"/>
                      <a:r>
                        <a:rPr lang="vi-VN" sz="4000" dirty="0">
                          <a:effectLst/>
                          <a:latin typeface="Times New Roman" panose="02020603050405020304" pitchFamily="18" charset="0"/>
                          <a:cs typeface="Times New Roman" panose="02020603050405020304" pitchFamily="18" charset="0"/>
                        </a:rPr>
                        <a:t>- Đề tài về lĩnh vực đời sống: hiện tượng đời sống, tư tưởng đạo lí</a:t>
                      </a:r>
                    </a:p>
                    <a:p>
                      <a:pPr algn="just" fontAlgn="t" latinLnBrk="0"/>
                      <a:r>
                        <a:rPr lang="vi-VN" sz="4000" dirty="0">
                          <a:effectLst/>
                          <a:latin typeface="Times New Roman" panose="02020603050405020304" pitchFamily="18" charset="0"/>
                          <a:cs typeface="Times New Roman" panose="02020603050405020304" pitchFamily="18" charset="0"/>
                        </a:rPr>
                        <a:t>- Ý kiến, lí lẽ, bằng chứng xoay quanh vấn đề đời sống. Lí lẽ là những kiến giải của người viết về vấn đề đời sống. Bằng chứng có thể là nhân vật, sự kiện, số liệu,.. từ đời sống.</a:t>
                      </a:r>
                      <a:endParaRPr lang="vi-VN" sz="4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fontAlgn="t" latinLnBrk="0"/>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văn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học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khía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văn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học</a:t>
                      </a:r>
                      <a:r>
                        <a:rPr lang="en-US" sz="4000" dirty="0">
                          <a:effectLst/>
                          <a:latin typeface="Times New Roman" panose="02020603050405020304" pitchFamily="18" charset="0"/>
                          <a:cs typeface="Times New Roman" panose="02020603050405020304" pitchFamily="18" charset="0"/>
                        </a:rPr>
                        <a:t>.</a:t>
                      </a:r>
                    </a:p>
                    <a:p>
                      <a:pPr algn="just" fontAlgn="t" latinLnBrk="0"/>
                      <a:r>
                        <a:rPr lang="en-US" sz="4000" dirty="0">
                          <a:effectLst/>
                          <a:latin typeface="Times New Roman" panose="02020603050405020304" pitchFamily="18" charset="0"/>
                          <a:cs typeface="Times New Roman" panose="02020603050405020304" pitchFamily="18" charset="0"/>
                        </a:rPr>
                        <a:t>- Ý </a:t>
                      </a:r>
                      <a:r>
                        <a:rPr lang="en-US" sz="4000" dirty="0" err="1">
                          <a:effectLst/>
                          <a:latin typeface="Times New Roman" panose="02020603050405020304" pitchFamily="18" charset="0"/>
                          <a:cs typeface="Times New Roman" panose="02020603050405020304" pitchFamily="18" charset="0"/>
                        </a:rPr>
                        <a:t>kiến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lí</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lẽ</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chứng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xoay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quanh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văn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học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Lí</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lẽ</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những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lý</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chứng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những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từ</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ngữ</a:t>
                      </a:r>
                      <a:r>
                        <a:rPr lang="en-US" sz="4000" dirty="0">
                          <a:effectLst/>
                          <a:latin typeface="Times New Roman" panose="02020603050405020304" pitchFamily="18" charset="0"/>
                          <a:cs typeface="Times New Roman" panose="02020603050405020304" pitchFamily="18" charset="0"/>
                        </a:rPr>
                        <a:t>, chi </a:t>
                      </a:r>
                      <a:r>
                        <a:rPr lang="en-US" sz="4000" dirty="0" err="1">
                          <a:effectLst/>
                          <a:latin typeface="Times New Roman" panose="02020603050405020304" pitchFamily="18" charset="0"/>
                          <a:cs typeface="Times New Roman" panose="02020603050405020304" pitchFamily="18" charset="0"/>
                        </a:rPr>
                        <a:t>tiết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dẫn</a:t>
                      </a:r>
                      <a:r>
                        <a:rPr lang="en-US" sz="4000" dirty="0">
                          <a:effectLst/>
                          <a:latin typeface="Times New Roman" panose="02020603050405020304" pitchFamily="18" charset="0"/>
                          <a:cs typeface="Times New Roman" panose="02020603050405020304" pitchFamily="18" charset="0"/>
                        </a:rPr>
                        <a:t>,..</a:t>
                      </a:r>
                      <a:r>
                        <a:rPr lang="en-US" sz="4000" dirty="0" err="1">
                          <a:effectLst/>
                          <a:latin typeface="Times New Roman" panose="02020603050405020304" pitchFamily="18" charset="0"/>
                          <a:cs typeface="Times New Roman" panose="02020603050405020304" pitchFamily="18" charset="0"/>
                        </a:rPr>
                        <a:t>từ</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tỏ</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lí</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lẽ</a:t>
                      </a:r>
                      <a:endParaRPr lang="en-US" sz="40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2282377"/>
                  </a:ext>
                </a:extLst>
              </a:tr>
            </a:tbl>
          </a:graphicData>
        </a:graphic>
      </p:graphicFrame>
    </p:spTree>
    <p:extLst>
      <p:ext uri="{BB962C8B-B14F-4D97-AF65-F5344CB8AC3E}">
        <p14:creationId xmlns:p14="http://schemas.microsoft.com/office/powerpoint/2010/main" val="2628543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24972F-311A-FA1D-B076-CCF98BA2A284}"/>
              </a:ext>
            </a:extLst>
          </p:cNvPr>
          <p:cNvSpPr/>
          <p:nvPr/>
        </p:nvSpPr>
        <p:spPr>
          <a:xfrm>
            <a:off x="571500" y="2727454"/>
            <a:ext cx="9867900" cy="4832092"/>
          </a:xfrm>
          <a:prstGeom prst="rect">
            <a:avLst/>
          </a:prstGeom>
        </p:spPr>
        <p:txBody>
          <a:bodyPr wrap="square">
            <a:spAutoFit/>
          </a:bodyPr>
          <a:lstStyle/>
          <a:p>
            <a:pPr algn="just" defTabSz="1371600"/>
            <a:r>
              <a:rPr lang="en-US" sz="4400" b="1" dirty="0" err="1">
                <a:solidFill>
                  <a:srgbClr val="000000"/>
                </a:solidFill>
                <a:latin typeface="Times New Roman" pitchFamily="18" charset="0"/>
                <a:cs typeface="Times New Roman" pitchFamily="18" charset="0"/>
              </a:rPr>
              <a:t>Bài</a:t>
            </a:r>
            <a:r>
              <a:rPr lang="vi-VN" sz="4400" b="1" dirty="0">
                <a:solidFill>
                  <a:srgbClr val="000000"/>
                </a:solidFill>
                <a:latin typeface="Times New Roman" pitchFamily="18" charset="0"/>
                <a:cs typeface="Times New Roman" pitchFamily="18" charset="0"/>
              </a:rPr>
              <a:t> 4.</a:t>
            </a:r>
            <a:r>
              <a:rPr lang="vi-VN" sz="4400" dirty="0">
                <a:solidFill>
                  <a:srgbClr val="000000"/>
                </a:solidFill>
                <a:latin typeface="Times New Roman" pitchFamily="18" charset="0"/>
                <a:cs typeface="Times New Roman" pitchFamily="18" charset="0"/>
              </a:rPr>
              <a:t> </a:t>
            </a:r>
            <a:r>
              <a:rPr lang="vi-VN" sz="4400" i="1" dirty="0">
                <a:solidFill>
                  <a:srgbClr val="000000"/>
                </a:solidFill>
                <a:latin typeface="Times New Roman" pitchFamily="18" charset="0"/>
                <a:cs typeface="Times New Roman" pitchFamily="18" charset="0"/>
              </a:rPr>
              <a:t>Mỗi người đọc với sự khác biệt về lứa tuổi, nhận thức, trải nghiệm,... sẽ có những cách cảm nhận, đánh giá khác nhau về tác phẩm văn học.</a:t>
            </a:r>
            <a:endParaRPr lang="en-US" sz="4400" dirty="0">
              <a:solidFill>
                <a:srgbClr val="000000"/>
              </a:solidFill>
              <a:latin typeface="Times New Roman" pitchFamily="18" charset="0"/>
              <a:cs typeface="Times New Roman" pitchFamily="18" charset="0"/>
            </a:endParaRPr>
          </a:p>
          <a:p>
            <a:pPr algn="just" defTabSz="1371600"/>
            <a:r>
              <a:rPr lang="vi-VN" sz="4400" dirty="0">
                <a:solidFill>
                  <a:srgbClr val="000000"/>
                </a:solidFill>
                <a:latin typeface="Times New Roman" pitchFamily="18" charset="0"/>
                <a:cs typeface="Times New Roman" pitchFamily="18" charset="0"/>
              </a:rPr>
              <a:t>          Hãy viết đoạn văn (khoảng 7 - 9 câu) với câu chủ đề trên, trong đoạn văn có sử dụng ít nhất hai thành phần biệt lập.</a:t>
            </a:r>
            <a:endParaRPr lang="en-US" sz="4400" dirty="0">
              <a:solidFill>
                <a:srgbClr val="000000"/>
              </a:solidFill>
              <a:latin typeface="Times New Roman" pitchFamily="18" charset="0"/>
              <a:cs typeface="Times New Roman" pitchFamily="18" charset="0"/>
            </a:endParaRPr>
          </a:p>
        </p:txBody>
      </p:sp>
      <p:pic>
        <p:nvPicPr>
          <p:cNvPr id="10" name="Picture 9" descr="A blue spiral notebook with a yellow pencil&#10;&#10;Description automatically generated">
            <a:extLst>
              <a:ext uri="{FF2B5EF4-FFF2-40B4-BE49-F238E27FC236}">
                <a16:creationId xmlns:a16="http://schemas.microsoft.com/office/drawing/2014/main" id="{A3EB25B6-7928-6F43-ECC4-B20D4B95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1714500"/>
            <a:ext cx="8001004" cy="8001004"/>
          </a:xfrm>
          <a:prstGeom prst="rect">
            <a:avLst/>
          </a:prstGeom>
        </p:spPr>
      </p:pic>
    </p:spTree>
    <p:extLst>
      <p:ext uri="{BB962C8B-B14F-4D97-AF65-F5344CB8AC3E}">
        <p14:creationId xmlns:p14="http://schemas.microsoft.com/office/powerpoint/2010/main" val="242116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8845-EFD6-1000-6B5F-317C065C092D}"/>
              </a:ext>
            </a:extLst>
          </p:cNvPr>
          <p:cNvSpPr/>
          <p:nvPr/>
        </p:nvSpPr>
        <p:spPr>
          <a:xfrm>
            <a:off x="266700" y="114300"/>
            <a:ext cx="17754600" cy="1117228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Mỗi người đọc với sự khác biệt về lứa tuổi, nhận thức, trải nghiệm,… sẽ có những cách cảm nhận, đánh giá khác nhau về tác phẩm văn học. Nếu bạn đã từng đọc một tác phẩm trên hai lần, </a:t>
            </a:r>
            <a:r>
              <a:rPr lang="vi-VN" sz="4000" b="1" dirty="0">
                <a:solidFill>
                  <a:srgbClr val="FF0000"/>
                </a:solidFill>
                <a:latin typeface="Times New Roman" panose="02020603050405020304" pitchFamily="18" charset="0"/>
                <a:cs typeface="Times New Roman" panose="02020603050405020304" pitchFamily="18" charset="0"/>
              </a:rPr>
              <a:t>chắc hẳn</a:t>
            </a:r>
            <a:r>
              <a:rPr lang="vi-VN" sz="4000" dirty="0">
                <a:latin typeface="Times New Roman" panose="02020603050405020304" pitchFamily="18" charset="0"/>
                <a:cs typeface="Times New Roman" panose="02020603050405020304" pitchFamily="18" charset="0"/>
              </a:rPr>
              <a:t>, lần sau sẽ có những cảm nhận về tác phẩm khác hơn so với lần đọc trước. Lý do là bởi khi đó nhận thức và trải nghiệm của chúng ta đã có sự tích lũy tăng dần, góc nhìn cuộc sống và quan niệm và thế giới ít nhiều đã biến chuyển. Một bạn học sinh tiểu học khi đọc Dế Mèn phiêu lưu ký có thể sẽ thích thú với thế giới loài vật trong truyện và chưa suy ngẫm nhiều về các bài học nhân sinh cũng như góc nhìn đời sống. Nhưng khi câu chuyện được đọc và cảm bởi một học sinh trung học phổ thông thì cách nhìn nhận và đánh giá lại khác đi. Vẫn thấy được thế giới loài vật sống động, nhưng lúc này, bạn học sinh lớn kia đã có đủ nhận thức và trải nghiệm để suy tư về những bài học trên hành trình trưởng thành của Dế Mèn, từ đó đúc rút kinh nghiệm cho chính bản thân mình. Tất cả những điều ấy khiến chúng ta phải thốt lên: </a:t>
            </a:r>
            <a:r>
              <a:rPr lang="vi-VN" sz="4000" b="1" dirty="0">
                <a:solidFill>
                  <a:srgbClr val="FF0000"/>
                </a:solidFill>
                <a:latin typeface="Times New Roman" panose="02020603050405020304" pitchFamily="18" charset="0"/>
                <a:cs typeface="Times New Roman" panose="02020603050405020304" pitchFamily="18" charset="0"/>
              </a:rPr>
              <a:t>Ôi</a:t>
            </a:r>
            <a:r>
              <a:rPr lang="vi-VN" sz="4000" dirty="0">
                <a:latin typeface="Times New Roman" panose="02020603050405020304" pitchFamily="18" charset="0"/>
                <a:cs typeface="Times New Roman" panose="02020603050405020304" pitchFamily="18" charset="0"/>
              </a:rPr>
              <a:t>, văn học mới kỳ diệu làm sao! Chỉ thông qua một tác phẩm thôi mà chúng ta đã cảm nhận và học hỏi được thêm bao nhiêu là điều, thế giới của mỗi tác phẩm dường như mở ra không giới hạn để người đọc thỏa sức khám phá và liên hệ với chính cuộc đời mình.</a:t>
            </a:r>
          </a:p>
          <a:p>
            <a:pPr algn="just"/>
            <a:r>
              <a:rPr lang="vi-VN" sz="4000" dirty="0">
                <a:latin typeface="Times New Roman" panose="02020603050405020304" pitchFamily="18" charset="0"/>
                <a:cs typeface="Times New Roman" panose="02020603050405020304" pitchFamily="18" charset="0"/>
              </a:rPr>
              <a:t/>
            </a:r>
            <a:br>
              <a:rPr lang="vi-VN"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44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21754">
            <a:off x="-639682" y="6309629"/>
            <a:ext cx="4127153" cy="4892099"/>
          </a:xfrm>
          <a:custGeom>
            <a:avLst/>
            <a:gdLst/>
            <a:ahLst/>
            <a:cxnLst/>
            <a:rect l="l" t="t" r="r" b="b"/>
            <a:pathLst>
              <a:path w="4127153" h="4892099">
                <a:moveTo>
                  <a:pt x="0" y="0"/>
                </a:moveTo>
                <a:lnTo>
                  <a:pt x="4127153" y="0"/>
                </a:lnTo>
                <a:lnTo>
                  <a:pt x="4127153" y="4892100"/>
                </a:lnTo>
                <a:lnTo>
                  <a:pt x="0" y="48921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394688">
            <a:off x="16694244" y="-454257"/>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3126135" y="2343806"/>
            <a:ext cx="12850872" cy="4247317"/>
          </a:xfrm>
          <a:prstGeom prst="rect">
            <a:avLst/>
          </a:prstGeom>
        </p:spPr>
        <p:txBody>
          <a:bodyPr lIns="0" tIns="0" rIns="0" bIns="0" rtlCol="0" anchor="t">
            <a:spAutoFit/>
          </a:bodyPr>
          <a:lstStyle/>
          <a:p>
            <a:pPr algn="ctr"/>
            <a:r>
              <a:rPr lang="en-US" sz="13800" dirty="0">
                <a:solidFill>
                  <a:schemeClr val="bg2">
                    <a:lumMod val="10000"/>
                  </a:schemeClr>
                </a:solidFill>
                <a:latin typeface="#9Slide06 SVNBlack Diamond" pitchFamily="2" charset="0"/>
              </a:rPr>
              <a:t>II.</a:t>
            </a:r>
          </a:p>
          <a:p>
            <a:pPr algn="ctr"/>
            <a:r>
              <a:rPr lang="en-US" sz="13800" dirty="0" err="1">
                <a:solidFill>
                  <a:schemeClr val="bg2">
                    <a:lumMod val="10000"/>
                  </a:schemeClr>
                </a:solidFill>
                <a:latin typeface="#9Slide06 SVNBlack Diamond" pitchFamily="2" charset="0"/>
              </a:rPr>
              <a:t>Thực</a:t>
            </a:r>
            <a:r>
              <a:rPr lang="en-US" sz="13800" dirty="0">
                <a:solidFill>
                  <a:schemeClr val="bg2">
                    <a:lumMod val="10000"/>
                  </a:schemeClr>
                </a:solidFill>
                <a:latin typeface="#9Slide06 SVNBlack Diamond" pitchFamily="2" charset="0"/>
              </a:rPr>
              <a:t> </a:t>
            </a:r>
            <a:r>
              <a:rPr lang="en-US" sz="13800" dirty="0" err="1">
                <a:solidFill>
                  <a:schemeClr val="bg2">
                    <a:lumMod val="10000"/>
                  </a:schemeClr>
                </a:solidFill>
                <a:latin typeface="#9Slide06 SVNBlack Diamond" pitchFamily="2" charset="0"/>
              </a:rPr>
              <a:t>hành</a:t>
            </a:r>
            <a:r>
              <a:rPr lang="en-US" sz="13800" dirty="0">
                <a:solidFill>
                  <a:schemeClr val="bg2">
                    <a:lumMod val="10000"/>
                  </a:schemeClr>
                </a:solidFill>
                <a:latin typeface="#9Slide06 SVNBlack Diamond" pitchFamily="2" charset="0"/>
              </a:rPr>
              <a:t> </a:t>
            </a:r>
            <a:r>
              <a:rPr lang="en-US" sz="13800" dirty="0" err="1">
                <a:solidFill>
                  <a:schemeClr val="bg2">
                    <a:lumMod val="10000"/>
                  </a:schemeClr>
                </a:solidFill>
                <a:latin typeface="#9Slide06 SVNBlack Diamond" pitchFamily="2" charset="0"/>
              </a:rPr>
              <a:t>đọc</a:t>
            </a:r>
            <a:endParaRPr lang="en-US" sz="13800" dirty="0">
              <a:solidFill>
                <a:schemeClr val="bg2">
                  <a:lumMod val="10000"/>
                </a:schemeClr>
              </a:solidFill>
              <a:latin typeface="#9Slide06 SVNBlack Diamond" pitchFamily="2" charset="0"/>
            </a:endParaRPr>
          </a:p>
        </p:txBody>
      </p:sp>
      <p:sp>
        <p:nvSpPr>
          <p:cNvPr id="7" name="Freeform 7"/>
          <p:cNvSpPr/>
          <p:nvPr/>
        </p:nvSpPr>
        <p:spPr>
          <a:xfrm>
            <a:off x="15430500" y="8541646"/>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7163263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C7282E-7DB3-F280-9530-9B36B704ABA7}"/>
              </a:ext>
            </a:extLst>
          </p:cNvPr>
          <p:cNvGraphicFramePr>
            <a:graphicFrameLocks noGrp="1"/>
          </p:cNvGraphicFramePr>
          <p:nvPr>
            <p:extLst>
              <p:ext uri="{D42A27DB-BD31-4B8C-83A1-F6EECF244321}">
                <p14:modId xmlns:p14="http://schemas.microsoft.com/office/powerpoint/2010/main" val="1142964562"/>
              </p:ext>
            </p:extLst>
          </p:nvPr>
        </p:nvGraphicFramePr>
        <p:xfrm>
          <a:off x="543911" y="425669"/>
          <a:ext cx="17003111" cy="9126631"/>
        </p:xfrm>
        <a:graphic>
          <a:graphicData uri="http://schemas.openxmlformats.org/drawingml/2006/table">
            <a:tbl>
              <a:tblPr firstRow="1" firstCol="1" bandRow="1"/>
              <a:tblGrid>
                <a:gridCol w="1513490">
                  <a:extLst>
                    <a:ext uri="{9D8B030D-6E8A-4147-A177-3AD203B41FA5}">
                      <a16:colId xmlns:a16="http://schemas.microsoft.com/office/drawing/2014/main" val="20000"/>
                    </a:ext>
                  </a:extLst>
                </a:gridCol>
                <a:gridCol w="15489621">
                  <a:extLst>
                    <a:ext uri="{9D8B030D-6E8A-4147-A177-3AD203B41FA5}">
                      <a16:colId xmlns:a16="http://schemas.microsoft.com/office/drawing/2014/main" val="20001"/>
                    </a:ext>
                  </a:extLst>
                </a:gridCol>
              </a:tblGrid>
              <a:tr h="922505">
                <a:tc gridSpan="2">
                  <a:txBody>
                    <a:bodyPr/>
                    <a:lstStyle/>
                    <a:p>
                      <a:pPr algn="ctr">
                        <a:lnSpc>
                          <a:spcPct val="115000"/>
                        </a:lnSpc>
                        <a:spcAft>
                          <a:spcPts val="0"/>
                        </a:spcAft>
                      </a:pPr>
                      <a:r>
                        <a:rPr lang="vi-VN" sz="4200" b="1" dirty="0">
                          <a:effectLst/>
                          <a:latin typeface="Times New Roman"/>
                          <a:ea typeface="Calibri"/>
                          <a:cs typeface="Times New Roman"/>
                        </a:rPr>
                        <a:t>Văn bản: “</a:t>
                      </a:r>
                      <a:r>
                        <a:rPr lang="vi-VN" sz="4200" b="1" i="1" dirty="0">
                          <a:effectLst/>
                          <a:latin typeface="Times New Roman"/>
                          <a:ea typeface="Calibri"/>
                          <a:cs typeface="Times New Roman"/>
                        </a:rPr>
                        <a:t>Nắng mới – Sự thành thực của một tâm hồn giàu mơ mộng</a:t>
                      </a:r>
                      <a:r>
                        <a:rPr lang="vi-VN" sz="4200" b="1" dirty="0">
                          <a:effectLst/>
                          <a:latin typeface="Times New Roman"/>
                          <a:ea typeface="Calibri"/>
                          <a:cs typeface="Times New Roman"/>
                        </a:rPr>
                        <a:t>”</a:t>
                      </a:r>
                      <a:endParaRPr lang="en-US" sz="4200" b="1"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1900919">
                <a:tc>
                  <a:txBody>
                    <a:bodyPr/>
                    <a:lstStyle/>
                    <a:p>
                      <a:pPr algn="ctr">
                        <a:lnSpc>
                          <a:spcPct val="115000"/>
                        </a:lnSpc>
                        <a:spcAft>
                          <a:spcPts val="0"/>
                        </a:spcAft>
                      </a:pPr>
                      <a:r>
                        <a:rPr lang="en-US" sz="4200" b="1" dirty="0">
                          <a:effectLst/>
                          <a:latin typeface="Times New Roman"/>
                          <a:ea typeface="Calibri"/>
                          <a:cs typeface="Times New Roman"/>
                        </a:rPr>
                        <a:t>1. </a:t>
                      </a:r>
                      <a:r>
                        <a:rPr lang="vi-VN" sz="4200" b="1" dirty="0">
                          <a:effectLst/>
                          <a:latin typeface="Times New Roman"/>
                          <a:ea typeface="Calibri"/>
                          <a:cs typeface="Times New Roman"/>
                        </a:rPr>
                        <a:t>Luận đề</a:t>
                      </a:r>
                      <a:endParaRPr lang="en-US" sz="4200" dirty="0">
                        <a:effectLst/>
                        <a:latin typeface="Calibri"/>
                        <a:ea typeface="Calibri"/>
                        <a:cs typeface="Times New Roman"/>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pPr>
                      <a:endParaRPr lang="en-US" sz="4200"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95850">
                <a:tc>
                  <a:txBody>
                    <a:bodyPr/>
                    <a:lstStyle/>
                    <a:p>
                      <a:pPr algn="ctr">
                        <a:lnSpc>
                          <a:spcPct val="115000"/>
                        </a:lnSpc>
                        <a:spcAft>
                          <a:spcPts val="0"/>
                        </a:spcAft>
                      </a:pPr>
                      <a:r>
                        <a:rPr lang="en-US" sz="4200" b="1" dirty="0">
                          <a:effectLst/>
                          <a:latin typeface="Times New Roman"/>
                          <a:ea typeface="Calibri"/>
                          <a:cs typeface="Times New Roman"/>
                        </a:rPr>
                        <a:t>2. </a:t>
                      </a:r>
                      <a:r>
                        <a:rPr lang="vi-VN" sz="4200" b="1" dirty="0">
                          <a:effectLst/>
                          <a:latin typeface="Times New Roman"/>
                          <a:ea typeface="Calibri"/>
                          <a:cs typeface="Times New Roman"/>
                        </a:rPr>
                        <a:t>Luận điểm</a:t>
                      </a:r>
                      <a:endParaRPr lang="en-US" sz="4200" dirty="0">
                        <a:effectLst/>
                        <a:latin typeface="Calibri"/>
                        <a:ea typeface="Calibri"/>
                        <a:cs typeface="Times New Roman"/>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endParaRPr lang="vi-VN" sz="4200" dirty="0">
                        <a:effectLst/>
                        <a:latin typeface="Times New Roman"/>
                        <a:ea typeface="Calibri"/>
                        <a:cs typeface="Times New Roman"/>
                      </a:endParaRPr>
                    </a:p>
                    <a:p>
                      <a:pPr>
                        <a:lnSpc>
                          <a:spcPct val="115000"/>
                        </a:lnSpc>
                        <a:spcAft>
                          <a:spcPts val="0"/>
                        </a:spcAft>
                      </a:pPr>
                      <a:endParaRPr lang="vi-VN" sz="4200" dirty="0">
                        <a:effectLst/>
                        <a:latin typeface="Times New Roman"/>
                        <a:ea typeface="Calibri"/>
                        <a:cs typeface="Times New Roman"/>
                      </a:endParaRPr>
                    </a:p>
                    <a:p>
                      <a:pPr>
                        <a:lnSpc>
                          <a:spcPct val="115000"/>
                        </a:lnSpc>
                        <a:spcAft>
                          <a:spcPts val="0"/>
                        </a:spcAft>
                      </a:pPr>
                      <a:endParaRPr lang="vi-VN" sz="4200" dirty="0">
                        <a:effectLst/>
                        <a:latin typeface="Times New Roman"/>
                        <a:ea typeface="Calibri"/>
                        <a:cs typeface="Times New Roman"/>
                      </a:endParaRPr>
                    </a:p>
                    <a:p>
                      <a:pPr algn="just">
                        <a:lnSpc>
                          <a:spcPct val="115000"/>
                        </a:lnSpc>
                        <a:spcAft>
                          <a:spcPts val="0"/>
                        </a:spcAft>
                      </a:pPr>
                      <a:endParaRPr lang="vi-VN" sz="4200" dirty="0">
                        <a:effectLst/>
                        <a:latin typeface="Times New Roman"/>
                        <a:ea typeface="Calibri"/>
                        <a:cs typeface="Times New Roman"/>
                      </a:endParaRPr>
                    </a:p>
                    <a:p>
                      <a:pPr>
                        <a:lnSpc>
                          <a:spcPct val="115000"/>
                        </a:lnSpc>
                        <a:spcAft>
                          <a:spcPts val="0"/>
                        </a:spcAft>
                      </a:pPr>
                      <a:endParaRPr lang="vi-VN" sz="4200" dirty="0">
                        <a:effectLst/>
                        <a:latin typeface="Times New Roman"/>
                        <a:ea typeface="Calibri"/>
                        <a:cs typeface="Times New Roman"/>
                      </a:endParaRPr>
                    </a:p>
                    <a:p>
                      <a:pPr marL="342900" indent="-342900">
                        <a:lnSpc>
                          <a:spcPct val="115000"/>
                        </a:lnSpc>
                        <a:spcAft>
                          <a:spcPts val="0"/>
                        </a:spcAft>
                        <a:buFontTx/>
                        <a:buChar char="-"/>
                      </a:pPr>
                      <a:endParaRPr lang="en-US" sz="4200" dirty="0">
                        <a:effectLst/>
                        <a:latin typeface="Calibri"/>
                        <a:ea typeface="Calibri"/>
                        <a:cs typeface="Times New Roman"/>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3424126D-870B-2016-C8D1-C500E8474329}"/>
              </a:ext>
            </a:extLst>
          </p:cNvPr>
          <p:cNvSpPr txBox="1"/>
          <p:nvPr/>
        </p:nvSpPr>
        <p:spPr>
          <a:xfrm>
            <a:off x="2246583" y="1658590"/>
            <a:ext cx="14969360"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nhan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Nắng mới - sự thành thực của một tâm hồn giàu mơ mộng</a:t>
            </a:r>
          </a:p>
        </p:txBody>
      </p:sp>
      <p:sp>
        <p:nvSpPr>
          <p:cNvPr id="4" name="TextBox 3">
            <a:extLst>
              <a:ext uri="{FF2B5EF4-FFF2-40B4-BE49-F238E27FC236}">
                <a16:creationId xmlns:a16="http://schemas.microsoft.com/office/drawing/2014/main" id="{F322C256-B8E8-1A85-9830-36ED0B208E9F}"/>
              </a:ext>
            </a:extLst>
          </p:cNvPr>
          <p:cNvSpPr txBox="1"/>
          <p:nvPr/>
        </p:nvSpPr>
        <p:spPr>
          <a:xfrm>
            <a:off x="2246583" y="3605107"/>
            <a:ext cx="15317022" cy="5016758"/>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Nắng mới viết về tình cảm mẹ con - tình cảm muôn thuở mà bao giờ cũng mới mẻ</a:t>
            </a:r>
          </a:p>
          <a:p>
            <a:pPr algn="just"/>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Bài thơ được cấu tứ theo một mô-típ khá cổ điển: từ một điểm gợi hứng ở hiện tại nhớ về quá vãng xưa</a:t>
            </a:r>
          </a:p>
          <a:p>
            <a:pPr algn="just"/>
            <a:endParaRPr lang="en-US" sz="40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Ý nghĩa của hình ảnh “nắng mới”: vừa ghi nhận một thời điểm đặc biệt trên dòng chảy thời gian, vừa diễn tả không gian.</a:t>
            </a:r>
          </a:p>
        </p:txBody>
      </p:sp>
    </p:spTree>
    <p:extLst>
      <p:ext uri="{BB962C8B-B14F-4D97-AF65-F5344CB8AC3E}">
        <p14:creationId xmlns:p14="http://schemas.microsoft.com/office/powerpoint/2010/main" val="3548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066800" y="726218"/>
            <a:ext cx="13104494"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còn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thiếu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vấn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chính</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luận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thường</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ở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ngay</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nhan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mở</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hoặc</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suy</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luận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toàn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bộ</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07861"/>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Luận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Luận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Lí</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lẽ</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Dẫn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chứng</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15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806B0-FAD9-5823-6754-EFFC9A1D9740}"/>
              </a:ext>
            </a:extLst>
          </p:cNvPr>
          <p:cNvSpPr/>
          <p:nvPr/>
        </p:nvSpPr>
        <p:spPr>
          <a:xfrm>
            <a:off x="609600" y="266700"/>
            <a:ext cx="15392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tỏ</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endParaRPr lang="en-US"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F99D872-2EAB-7CBF-6A96-55FB384670D1}"/>
              </a:ext>
            </a:extLst>
          </p:cNvPr>
          <p:cNvSpPr/>
          <p:nvPr/>
        </p:nvSpPr>
        <p:spPr>
          <a:xfrm>
            <a:off x="1524000" y="1333500"/>
            <a:ext cx="163068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Tác giả đã đưa ra những lí lẽ rõ ràng, bằng chứng thuyết phục (phân tích trong khổ thơ, ngoài ra còn so sánh với bài thơ Bên kia sông Đuống, ca dao) để làm sáng tỏ luận điểm.</a:t>
            </a:r>
            <a:endParaRPr lang="en-US" sz="44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5BBFE28-D535-CA98-6BEA-07C1EB907016}"/>
              </a:ext>
            </a:extLst>
          </p:cNvPr>
          <p:cNvGraphicFramePr>
            <a:graphicFrameLocks noGrp="1"/>
          </p:cNvGraphicFramePr>
          <p:nvPr>
            <p:extLst>
              <p:ext uri="{D42A27DB-BD31-4B8C-83A1-F6EECF244321}">
                <p14:modId xmlns:p14="http://schemas.microsoft.com/office/powerpoint/2010/main" val="1236870371"/>
              </p:ext>
            </p:extLst>
          </p:nvPr>
        </p:nvGraphicFramePr>
        <p:xfrm>
          <a:off x="948540" y="4000500"/>
          <a:ext cx="16851087" cy="5153157"/>
        </p:xfrm>
        <a:graphic>
          <a:graphicData uri="http://schemas.openxmlformats.org/drawingml/2006/table">
            <a:tbl>
              <a:tblPr firstRow="1" bandRow="1">
                <a:tableStyleId>{F5AB1C69-6EDB-4FF4-983F-18BD219EF322}</a:tableStyleId>
              </a:tblPr>
              <a:tblGrid>
                <a:gridCol w="9619014">
                  <a:extLst>
                    <a:ext uri="{9D8B030D-6E8A-4147-A177-3AD203B41FA5}">
                      <a16:colId xmlns:a16="http://schemas.microsoft.com/office/drawing/2014/main" val="20000"/>
                    </a:ext>
                  </a:extLst>
                </a:gridCol>
                <a:gridCol w="7232073">
                  <a:extLst>
                    <a:ext uri="{9D8B030D-6E8A-4147-A177-3AD203B41FA5}">
                      <a16:colId xmlns:a16="http://schemas.microsoft.com/office/drawing/2014/main" val="20001"/>
                    </a:ext>
                  </a:extLst>
                </a:gridCol>
              </a:tblGrid>
              <a:tr h="661860">
                <a:tc>
                  <a:txBody>
                    <a:bodyPr/>
                    <a:lstStyle/>
                    <a:p>
                      <a:pPr marL="457200" algn="ctr">
                        <a:lnSpc>
                          <a:spcPct val="115000"/>
                        </a:lnSpc>
                        <a:spcAft>
                          <a:spcPts val="0"/>
                        </a:spcAft>
                      </a:pPr>
                      <a:r>
                        <a:rPr lang="vi-VN" sz="4000" dirty="0">
                          <a:solidFill>
                            <a:schemeClr val="tx1"/>
                          </a:solidFill>
                          <a:effectLst/>
                          <a:latin typeface="Times New Roman" pitchFamily="18" charset="0"/>
                          <a:cs typeface="Times New Roman" pitchFamily="18" charset="0"/>
                        </a:rPr>
                        <a:t>Ý kiến đánh giá chủ quan</a:t>
                      </a:r>
                      <a:endParaRPr lang="en-US" sz="4000" dirty="0">
                        <a:solidFill>
                          <a:schemeClr val="tx1"/>
                        </a:solidFill>
                        <a:effectLst/>
                        <a:latin typeface="Times New Roman" pitchFamily="18" charset="0"/>
                        <a:ea typeface="Calibri"/>
                        <a:cs typeface="Times New Roman" pitchFamily="18" charset="0"/>
                      </a:endParaRPr>
                    </a:p>
                  </a:txBody>
                  <a:tcPr marL="102870" marR="1028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just">
                        <a:lnSpc>
                          <a:spcPct val="115000"/>
                        </a:lnSpc>
                        <a:spcAft>
                          <a:spcPts val="0"/>
                        </a:spcAft>
                      </a:pPr>
                      <a:r>
                        <a:rPr lang="vi-VN" sz="4000" dirty="0">
                          <a:solidFill>
                            <a:schemeClr val="tx1"/>
                          </a:solidFill>
                          <a:effectLst/>
                          <a:latin typeface="Times New Roman" pitchFamily="18" charset="0"/>
                          <a:cs typeface="Times New Roman" pitchFamily="18" charset="0"/>
                        </a:rPr>
                        <a:t>Bằng chứng khách quan</a:t>
                      </a:r>
                      <a:endParaRPr lang="en-US" sz="4000" dirty="0">
                        <a:solidFill>
                          <a:schemeClr val="tx1"/>
                        </a:solidFill>
                        <a:effectLst/>
                        <a:latin typeface="Times New Roman" pitchFamily="18" charset="0"/>
                        <a:ea typeface="Calibri"/>
                        <a:cs typeface="Times New Roman" pitchFamily="18" charset="0"/>
                      </a:endParaRPr>
                    </a:p>
                  </a:txBody>
                  <a:tcPr marL="102870" marR="1028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452117">
                <a:tc>
                  <a:txBody>
                    <a:bodyPr/>
                    <a:lstStyle/>
                    <a:p>
                      <a:pPr algn="just"/>
                      <a:r>
                        <a:rPr lang="en-US" sz="4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dk1"/>
                          </a:solidFill>
                          <a:effectLst/>
                          <a:latin typeface="Times New Roman" panose="02020603050405020304" pitchFamily="18" charset="0"/>
                          <a:ea typeface="+mn-ea"/>
                          <a:cs typeface="Times New Roman" panose="02020603050405020304" pitchFamily="18" charset="0"/>
                        </a:rPr>
                        <a:t>Nắng mới đã hội tụ những vẻ đẹp nơi tâm hồn thơ Lưu Trọng Lư…</a:t>
                      </a:r>
                    </a:p>
                    <a:p>
                      <a:pPr algn="just"/>
                      <a:r>
                        <a:rPr lang="en-US" sz="4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dk1"/>
                          </a:solidFill>
                          <a:effectLst/>
                          <a:latin typeface="Times New Roman" panose="02020603050405020304" pitchFamily="18" charset="0"/>
                          <a:ea typeface="+mn-ea"/>
                          <a:cs typeface="Times New Roman" panose="02020603050405020304" pitchFamily="18" charset="0"/>
                        </a:rPr>
                        <a:t>Nắng mới là một bài thơ hết sức thành thực của một tâm hồn giàu mơ mộng.</a:t>
                      </a:r>
                    </a:p>
                    <a:p>
                      <a:pPr algn="just"/>
                      <a:r>
                        <a:rPr lang="en-US" sz="4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dk1"/>
                          </a:solidFill>
                          <a:effectLst/>
                          <a:latin typeface="Times New Roman" panose="02020603050405020304" pitchFamily="18" charset="0"/>
                          <a:ea typeface="+mn-ea"/>
                          <a:cs typeface="Times New Roman" panose="02020603050405020304" pitchFamily="18" charset="0"/>
                        </a:rPr>
                        <a:t>Đọc bài thơ này chắc ta chẳng còn thờ ơ với mỗi năm một lần nắng mới.</a:t>
                      </a:r>
                    </a:p>
                    <a:p>
                      <a:pPr algn="just"/>
                      <a:endParaRPr lang="en-US" sz="40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4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dk1"/>
                          </a:solidFill>
                          <a:effectLst/>
                          <a:latin typeface="Times New Roman" panose="02020603050405020304" pitchFamily="18" charset="0"/>
                          <a:ea typeface="+mn-ea"/>
                          <a:cs typeface="Times New Roman" panose="02020603050405020304" pitchFamily="18" charset="0"/>
                        </a:rPr>
                        <a:t>Trong Thi nhân Việt Nam, Hoài Thanh đã bộc lộ…</a:t>
                      </a:r>
                    </a:p>
                    <a:p>
                      <a:pPr algn="just"/>
                      <a:r>
                        <a:rPr lang="en-US" sz="4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dk1"/>
                          </a:solidFill>
                          <a:effectLst/>
                          <a:latin typeface="Times New Roman" panose="02020603050405020304" pitchFamily="18" charset="0"/>
                          <a:ea typeface="+mn-ea"/>
                          <a:cs typeface="Times New Roman" panose="02020603050405020304" pitchFamily="18" charset="0"/>
                        </a:rPr>
                        <a:t>Trong cuộc đời của con người, ai mà chẳng có tình cảm mẹ con…</a:t>
                      </a:r>
                    </a:p>
                    <a:p>
                      <a:pPr algn="just"/>
                      <a:endParaRPr lang="en-US" sz="40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96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dường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lẽ</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thường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xuất</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biệt</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lập</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cảm</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thán</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tình</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thái</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Phụ</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chú</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gọi</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đáp</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99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chúng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ta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thuộc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VB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thông</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tin</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281386"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VB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hành</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chính</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242369" y="8586095"/>
            <a:ext cx="4008207"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VB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báo</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chí</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VB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nghị</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luận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406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00B0F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còn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thiếu</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diễn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giải</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phẩm</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giả</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Dẫn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chứng</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Lí</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lẽ</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Luận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Luận</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0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05" y="4219097"/>
            <a:ext cx="4401504" cy="4401504"/>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71294" y="0"/>
            <a:ext cx="4286250" cy="428625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241233" y="726218"/>
            <a:ext cx="11760518" cy="241173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6" y="2404622"/>
            <a:ext cx="2401059" cy="241173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592423"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cảm</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thán</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748" y="4219097"/>
            <a:ext cx="4401504" cy="4401504"/>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4840865"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tình</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thái</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190" y="4219097"/>
            <a:ext cx="4401504" cy="4401504"/>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9089308"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gọi</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đáp</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7633" y="4219097"/>
            <a:ext cx="4401504" cy="4401504"/>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13337750" y="8586095"/>
            <a:ext cx="4161269" cy="1262744"/>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 TP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phụ</a:t>
            </a:r>
            <a:r>
              <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chú</a:t>
            </a:r>
            <a:endParaRPr kumimoji="0" lang="en-US" sz="4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2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9375" y="8515642"/>
            <a:ext cx="17690400" cy="42685"/>
          </a:xfrm>
          <a:prstGeom prst="line">
            <a:avLst/>
          </a:prstGeom>
          <a:ln w="38100" cap="flat">
            <a:solidFill>
              <a:srgbClr val="9B6543"/>
            </a:solidFill>
            <a:prstDash val="solid"/>
            <a:headEnd type="none" w="sm" len="sm"/>
            <a:tailEnd type="none" w="sm" len="sm"/>
          </a:ln>
        </p:spPr>
      </p:sp>
      <p:sp>
        <p:nvSpPr>
          <p:cNvPr id="3" name="AutoShape 3"/>
          <p:cNvSpPr/>
          <p:nvPr/>
        </p:nvSpPr>
        <p:spPr>
          <a:xfrm flipV="1">
            <a:off x="16275453" y="-5313442"/>
            <a:ext cx="0" cy="17120890"/>
          </a:xfrm>
          <a:prstGeom prst="line">
            <a:avLst/>
          </a:prstGeom>
          <a:ln w="38100" cap="flat">
            <a:solidFill>
              <a:srgbClr val="9B6543"/>
            </a:solidFill>
            <a:prstDash val="solid"/>
            <a:headEnd type="none" w="sm" len="sm"/>
            <a:tailEnd type="none" w="sm" len="sm"/>
          </a:ln>
        </p:spPr>
      </p:sp>
      <p:sp>
        <p:nvSpPr>
          <p:cNvPr id="4" name="Freeform 4"/>
          <p:cNvSpPr/>
          <p:nvPr/>
        </p:nvSpPr>
        <p:spPr>
          <a:xfrm>
            <a:off x="15668905" y="538895"/>
            <a:ext cx="1251197" cy="1251197"/>
          </a:xfrm>
          <a:custGeom>
            <a:avLst/>
            <a:gdLst/>
            <a:ahLst/>
            <a:cxnLst/>
            <a:rect l="l" t="t" r="r" b="b"/>
            <a:pathLst>
              <a:path w="1251197" h="1251197">
                <a:moveTo>
                  <a:pt x="0" y="0"/>
                </a:moveTo>
                <a:lnTo>
                  <a:pt x="1251197" y="0"/>
                </a:lnTo>
                <a:lnTo>
                  <a:pt x="1251197" y="1251197"/>
                </a:lnTo>
                <a:lnTo>
                  <a:pt x="0" y="1251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267053" y="4921104"/>
            <a:ext cx="5216125" cy="6154720"/>
          </a:xfrm>
          <a:custGeom>
            <a:avLst/>
            <a:gdLst/>
            <a:ahLst/>
            <a:cxnLst/>
            <a:rect l="l" t="t" r="r" b="b"/>
            <a:pathLst>
              <a:path w="5216125" h="6154720">
                <a:moveTo>
                  <a:pt x="0" y="0"/>
                </a:moveTo>
                <a:lnTo>
                  <a:pt x="5216126" y="0"/>
                </a:lnTo>
                <a:lnTo>
                  <a:pt x="5216126" y="6154720"/>
                </a:lnTo>
                <a:lnTo>
                  <a:pt x="0" y="6154720"/>
                </a:lnTo>
                <a:lnTo>
                  <a:pt x="0" y="0"/>
                </a:lnTo>
                <a:close/>
              </a:path>
            </a:pathLst>
          </a:custGeom>
          <a:blipFill>
            <a:blip r:embed="rId5"/>
            <a:stretch>
              <a:fillRect/>
            </a:stretch>
          </a:blipFill>
        </p:spPr>
      </p:sp>
      <p:sp>
        <p:nvSpPr>
          <p:cNvPr id="6" name="Freeform 6"/>
          <p:cNvSpPr/>
          <p:nvPr/>
        </p:nvSpPr>
        <p:spPr>
          <a:xfrm>
            <a:off x="-1645930" y="1776675"/>
            <a:ext cx="4693731" cy="3114931"/>
          </a:xfrm>
          <a:custGeom>
            <a:avLst/>
            <a:gdLst/>
            <a:ahLst/>
            <a:cxnLst/>
            <a:rect l="l" t="t" r="r" b="b"/>
            <a:pathLst>
              <a:path w="4693731" h="3114931">
                <a:moveTo>
                  <a:pt x="0" y="0"/>
                </a:moveTo>
                <a:lnTo>
                  <a:pt x="4693731" y="0"/>
                </a:lnTo>
                <a:lnTo>
                  <a:pt x="4693731" y="3114931"/>
                </a:lnTo>
                <a:lnTo>
                  <a:pt x="0" y="31149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4154045" y="3495275"/>
            <a:ext cx="9348551" cy="4247317"/>
          </a:xfrm>
          <a:prstGeom prst="rect">
            <a:avLst/>
          </a:prstGeom>
        </p:spPr>
        <p:txBody>
          <a:bodyPr lIns="0" tIns="0" rIns="0" bIns="0" rtlCol="0" anchor="t">
            <a:spAutoFit/>
          </a:bodyPr>
          <a:lstStyle/>
          <a:p>
            <a:pPr algn="ctr"/>
            <a:r>
              <a:rPr lang="en-US" sz="13800" dirty="0" err="1">
                <a:solidFill>
                  <a:srgbClr val="9B6543"/>
                </a:solidFill>
                <a:latin typeface="#9Slide05 Motion Picture" panose="02000000000000000000" pitchFamily="2" charset="0"/>
              </a:rPr>
              <a:t>Củng</a:t>
            </a:r>
            <a:r>
              <a:rPr lang="en-US" sz="13800" dirty="0">
                <a:solidFill>
                  <a:srgbClr val="9B6543"/>
                </a:solidFill>
                <a:latin typeface="#9Slide05 Motion Picture" panose="02000000000000000000" pitchFamily="2" charset="0"/>
              </a:rPr>
              <a:t> </a:t>
            </a:r>
            <a:r>
              <a:rPr lang="en-US" sz="13800" dirty="0" err="1">
                <a:solidFill>
                  <a:srgbClr val="9B6543"/>
                </a:solidFill>
                <a:latin typeface="#9Slide05 Motion Picture" panose="02000000000000000000" pitchFamily="2" charset="0"/>
              </a:rPr>
              <a:t>cố</a:t>
            </a:r>
            <a:r>
              <a:rPr lang="en-US" sz="13800" dirty="0">
                <a:solidFill>
                  <a:srgbClr val="9B6543"/>
                </a:solidFill>
                <a:latin typeface="#9Slide05 Motion Picture" panose="02000000000000000000" pitchFamily="2" charset="0"/>
              </a:rPr>
              <a:t>, </a:t>
            </a:r>
            <a:r>
              <a:rPr lang="en-US" sz="13800" dirty="0" err="1">
                <a:solidFill>
                  <a:srgbClr val="9B6543"/>
                </a:solidFill>
                <a:latin typeface="#9Slide05 Motion Picture" panose="02000000000000000000" pitchFamily="2" charset="0"/>
              </a:rPr>
              <a:t>mở</a:t>
            </a:r>
            <a:r>
              <a:rPr lang="en-US" sz="13800" dirty="0">
                <a:solidFill>
                  <a:srgbClr val="9B6543"/>
                </a:solidFill>
                <a:latin typeface="#9Slide05 Motion Picture" panose="02000000000000000000" pitchFamily="2" charset="0"/>
              </a:rPr>
              <a:t> </a:t>
            </a:r>
            <a:r>
              <a:rPr lang="en-US" sz="13800" dirty="0" err="1">
                <a:solidFill>
                  <a:srgbClr val="9B6543"/>
                </a:solidFill>
                <a:latin typeface="#9Slide05 Motion Picture" panose="02000000000000000000" pitchFamily="2" charset="0"/>
              </a:rPr>
              <a:t>rộng</a:t>
            </a:r>
            <a:endParaRPr lang="en-US" sz="13800" dirty="0">
              <a:solidFill>
                <a:srgbClr val="9B6543"/>
              </a:solidFill>
              <a:latin typeface="#9Slide05 Motion Picture" panose="02000000000000000000" pitchFamily="2" charset="0"/>
            </a:endParaRPr>
          </a:p>
          <a:p>
            <a:pPr algn="ctr"/>
            <a:r>
              <a:rPr lang="en-US" sz="13800" dirty="0" err="1">
                <a:solidFill>
                  <a:srgbClr val="9B6543"/>
                </a:solidFill>
                <a:latin typeface="#9Slide05 Motion Picture" panose="02000000000000000000" pitchFamily="2" charset="0"/>
              </a:rPr>
              <a:t>Thực</a:t>
            </a:r>
            <a:r>
              <a:rPr lang="en-US" sz="13800" dirty="0">
                <a:solidFill>
                  <a:srgbClr val="9B6543"/>
                </a:solidFill>
                <a:latin typeface="#9Slide05 Motion Picture" panose="02000000000000000000" pitchFamily="2" charset="0"/>
              </a:rPr>
              <a:t> </a:t>
            </a:r>
            <a:r>
              <a:rPr lang="en-US" sz="13800" dirty="0" err="1">
                <a:solidFill>
                  <a:srgbClr val="9B6543"/>
                </a:solidFill>
                <a:latin typeface="#9Slide05 Motion Picture" panose="02000000000000000000" pitchFamily="2" charset="0"/>
              </a:rPr>
              <a:t>hành</a:t>
            </a:r>
            <a:r>
              <a:rPr lang="en-US" sz="13800" dirty="0">
                <a:solidFill>
                  <a:srgbClr val="9B6543"/>
                </a:solidFill>
                <a:latin typeface="#9Slide05 Motion Picture" panose="02000000000000000000" pitchFamily="2" charset="0"/>
              </a:rPr>
              <a:t> </a:t>
            </a:r>
            <a:r>
              <a:rPr lang="en-US" sz="13800" dirty="0" err="1">
                <a:solidFill>
                  <a:srgbClr val="9B6543"/>
                </a:solidFill>
                <a:latin typeface="#9Slide05 Motion Picture" panose="02000000000000000000" pitchFamily="2" charset="0"/>
              </a:rPr>
              <a:t>đọc</a:t>
            </a:r>
            <a:endParaRPr lang="en-US" sz="13800" dirty="0">
              <a:solidFill>
                <a:srgbClr val="9B6543"/>
              </a:solidFill>
              <a:latin typeface="#9Slide05 Motion Picture" panose="02000000000000000000" pitchFamily="2" charset="0"/>
            </a:endParaRPr>
          </a:p>
        </p:txBody>
      </p:sp>
      <p:sp>
        <p:nvSpPr>
          <p:cNvPr id="8" name="Freeform 8"/>
          <p:cNvSpPr/>
          <p:nvPr/>
        </p:nvSpPr>
        <p:spPr>
          <a:xfrm>
            <a:off x="15117413" y="3158622"/>
            <a:ext cx="1464374" cy="1352549"/>
          </a:xfrm>
          <a:custGeom>
            <a:avLst/>
            <a:gdLst/>
            <a:ahLst/>
            <a:cxnLst/>
            <a:rect l="l" t="t" r="r" b="b"/>
            <a:pathLst>
              <a:path w="1464374" h="1352549">
                <a:moveTo>
                  <a:pt x="0" y="0"/>
                </a:moveTo>
                <a:lnTo>
                  <a:pt x="1464374" y="0"/>
                </a:lnTo>
                <a:lnTo>
                  <a:pt x="1464374" y="1352549"/>
                </a:lnTo>
                <a:lnTo>
                  <a:pt x="0" y="13525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5849600" y="4716088"/>
            <a:ext cx="4228689" cy="6738947"/>
          </a:xfrm>
          <a:custGeom>
            <a:avLst/>
            <a:gdLst/>
            <a:ahLst/>
            <a:cxnLst/>
            <a:rect l="l" t="t" r="r" b="b"/>
            <a:pathLst>
              <a:path w="4228689" h="6738947">
                <a:moveTo>
                  <a:pt x="0" y="0"/>
                </a:moveTo>
                <a:lnTo>
                  <a:pt x="4228689" y="0"/>
                </a:lnTo>
                <a:lnTo>
                  <a:pt x="4228689" y="6738947"/>
                </a:lnTo>
                <a:lnTo>
                  <a:pt x="0" y="6738947"/>
                </a:lnTo>
                <a:lnTo>
                  <a:pt x="0" y="0"/>
                </a:lnTo>
                <a:close/>
              </a:path>
            </a:pathLst>
          </a:custGeom>
          <a:blipFill>
            <a:blip r:embed="rId10"/>
            <a:stretch>
              <a:fillRect/>
            </a:stretch>
          </a:blipFill>
        </p:spPr>
      </p:sp>
      <p:sp>
        <p:nvSpPr>
          <p:cNvPr id="10" name="Freeform 10"/>
          <p:cNvSpPr/>
          <p:nvPr/>
        </p:nvSpPr>
        <p:spPr>
          <a:xfrm>
            <a:off x="-427834" y="-867796"/>
            <a:ext cx="2963187" cy="2657889"/>
          </a:xfrm>
          <a:custGeom>
            <a:avLst/>
            <a:gdLst/>
            <a:ahLst/>
            <a:cxnLst/>
            <a:rect l="l" t="t" r="r" b="b"/>
            <a:pathLst>
              <a:path w="2963187" h="2657889">
                <a:moveTo>
                  <a:pt x="0" y="0"/>
                </a:moveTo>
                <a:lnTo>
                  <a:pt x="2963186" y="0"/>
                </a:lnTo>
                <a:lnTo>
                  <a:pt x="2963186" y="2657888"/>
                </a:lnTo>
                <a:lnTo>
                  <a:pt x="0" y="265788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13092596" y="8577377"/>
            <a:ext cx="3534196" cy="3170067"/>
          </a:xfrm>
          <a:custGeom>
            <a:avLst/>
            <a:gdLst/>
            <a:ahLst/>
            <a:cxnLst/>
            <a:rect l="l" t="t" r="r" b="b"/>
            <a:pathLst>
              <a:path w="3534196" h="3170067">
                <a:moveTo>
                  <a:pt x="0" y="0"/>
                </a:moveTo>
                <a:lnTo>
                  <a:pt x="3534196" y="0"/>
                </a:lnTo>
                <a:lnTo>
                  <a:pt x="3534196" y="3170067"/>
                </a:lnTo>
                <a:lnTo>
                  <a:pt x="0" y="317006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1272429" y="6008705"/>
            <a:ext cx="2686038" cy="4545603"/>
          </a:xfrm>
          <a:custGeom>
            <a:avLst/>
            <a:gdLst/>
            <a:ahLst/>
            <a:cxnLst/>
            <a:rect l="l" t="t" r="r" b="b"/>
            <a:pathLst>
              <a:path w="2686038" h="4545603">
                <a:moveTo>
                  <a:pt x="0" y="0"/>
                </a:moveTo>
                <a:lnTo>
                  <a:pt x="2686038" y="0"/>
                </a:lnTo>
                <a:lnTo>
                  <a:pt x="2686038" y="4545603"/>
                </a:lnTo>
                <a:lnTo>
                  <a:pt x="0" y="454560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7">
            <a:extLst>
              <a:ext uri="{FF2B5EF4-FFF2-40B4-BE49-F238E27FC236}">
                <a16:creationId xmlns:a16="http://schemas.microsoft.com/office/drawing/2014/main" id="{BD8AA4F3-C103-9315-D0E2-5E138F452675}"/>
              </a:ext>
            </a:extLst>
          </p:cNvPr>
          <p:cNvSpPr txBox="1"/>
          <p:nvPr/>
        </p:nvSpPr>
        <p:spPr>
          <a:xfrm>
            <a:off x="2615448" y="1236669"/>
            <a:ext cx="13089510" cy="1231106"/>
          </a:xfrm>
          <a:prstGeom prst="rect">
            <a:avLst/>
          </a:prstGeom>
        </p:spPr>
        <p:txBody>
          <a:bodyPr wrap="square" lIns="0" tIns="0" rIns="0" bIns="0" rtlCol="0" anchor="t">
            <a:spAutoFit/>
          </a:bodyPr>
          <a:lstStyle/>
          <a:p>
            <a:pPr algn="ctr"/>
            <a:r>
              <a:rPr lang="en-US" sz="8000" dirty="0" err="1">
                <a:solidFill>
                  <a:schemeClr val="bg2">
                    <a:lumMod val="10000"/>
                  </a:schemeClr>
                </a:solidFill>
                <a:latin typeface="#9Slide07 SVNGuerrilla" panose="00000500000000000000" pitchFamily="2" charset="0"/>
                <a:cs typeface="Times New Roman" panose="02020603050405020304" pitchFamily="18" charset="0"/>
              </a:rPr>
              <a:t>Bài</a:t>
            </a:r>
            <a:r>
              <a:rPr lang="en-US" sz="8000" dirty="0">
                <a:solidFill>
                  <a:schemeClr val="bg2">
                    <a:lumMod val="10000"/>
                  </a:schemeClr>
                </a:solidFill>
                <a:latin typeface="#9Slide07 SVNGuerrilla" panose="00000500000000000000" pitchFamily="2" charset="0"/>
                <a:cs typeface="Times New Roman" panose="02020603050405020304" pitchFamily="18" charset="0"/>
              </a:rPr>
              <a:t> 8: </a:t>
            </a:r>
            <a:r>
              <a:rPr lang="en-US" sz="8000" dirty="0" err="1">
                <a:solidFill>
                  <a:schemeClr val="bg2">
                    <a:lumMod val="10000"/>
                  </a:schemeClr>
                </a:solidFill>
                <a:latin typeface="#9Slide07 SVNGuerrilla" panose="00000500000000000000" pitchFamily="2" charset="0"/>
                <a:cs typeface="Times New Roman" panose="02020603050405020304" pitchFamily="18" charset="0"/>
              </a:rPr>
              <a:t>Nhà</a:t>
            </a:r>
            <a:r>
              <a:rPr lang="en-US" sz="8000" dirty="0">
                <a:solidFill>
                  <a:schemeClr val="bg2">
                    <a:lumMod val="10000"/>
                  </a:schemeClr>
                </a:solidFill>
                <a:latin typeface="#9Slide07 SVNGuerrilla" panose="00000500000000000000" pitchFamily="2" charset="0"/>
                <a:cs typeface="Times New Roman" panose="02020603050405020304" pitchFamily="18" charset="0"/>
              </a:rPr>
              <a:t> </a:t>
            </a:r>
            <a:r>
              <a:rPr lang="en-US" sz="8000" dirty="0" err="1">
                <a:solidFill>
                  <a:schemeClr val="bg2">
                    <a:lumMod val="10000"/>
                  </a:schemeClr>
                </a:solidFill>
                <a:latin typeface="#9Slide07 SVNGuerrilla" panose="00000500000000000000" pitchFamily="2" charset="0"/>
                <a:cs typeface="Times New Roman" panose="02020603050405020304" pitchFamily="18" charset="0"/>
              </a:rPr>
              <a:t>văn</a:t>
            </a:r>
            <a:r>
              <a:rPr lang="en-US" sz="8000" dirty="0">
                <a:solidFill>
                  <a:schemeClr val="bg2">
                    <a:lumMod val="10000"/>
                  </a:schemeClr>
                </a:solidFill>
                <a:latin typeface="#9Slide07 SVNGuerrilla" panose="00000500000000000000" pitchFamily="2" charset="0"/>
                <a:cs typeface="Times New Roman" panose="02020603050405020304" pitchFamily="18" charset="0"/>
              </a:rPr>
              <a:t> </a:t>
            </a:r>
            <a:r>
              <a:rPr lang="en-US" sz="8000" dirty="0" err="1">
                <a:solidFill>
                  <a:schemeClr val="bg2">
                    <a:lumMod val="10000"/>
                  </a:schemeClr>
                </a:solidFill>
                <a:latin typeface="#9Slide07 SVNGuerrilla" panose="00000500000000000000" pitchFamily="2" charset="0"/>
                <a:cs typeface="Times New Roman" panose="02020603050405020304" pitchFamily="18" charset="0"/>
              </a:rPr>
              <a:t>và</a:t>
            </a:r>
            <a:r>
              <a:rPr lang="en-US" sz="8000" dirty="0">
                <a:solidFill>
                  <a:schemeClr val="bg2">
                    <a:lumMod val="10000"/>
                  </a:schemeClr>
                </a:solidFill>
                <a:latin typeface="#9Slide07 SVNGuerrilla" panose="00000500000000000000" pitchFamily="2" charset="0"/>
                <a:cs typeface="Times New Roman" panose="02020603050405020304" pitchFamily="18" charset="0"/>
              </a:rPr>
              <a:t> </a:t>
            </a:r>
            <a:r>
              <a:rPr lang="en-US" sz="8000" dirty="0" err="1">
                <a:solidFill>
                  <a:schemeClr val="bg2">
                    <a:lumMod val="10000"/>
                  </a:schemeClr>
                </a:solidFill>
                <a:latin typeface="#9Slide07 SVNGuerrilla" panose="00000500000000000000" pitchFamily="2" charset="0"/>
                <a:cs typeface="Times New Roman" panose="02020603050405020304" pitchFamily="18" charset="0"/>
              </a:rPr>
              <a:t>trang</a:t>
            </a:r>
            <a:r>
              <a:rPr lang="en-US" sz="8000" dirty="0">
                <a:solidFill>
                  <a:schemeClr val="bg2">
                    <a:lumMod val="10000"/>
                  </a:schemeClr>
                </a:solidFill>
                <a:latin typeface="#9Slide07 SVNGuerrilla" panose="00000500000000000000" pitchFamily="2" charset="0"/>
                <a:cs typeface="Times New Roman" panose="02020603050405020304" pitchFamily="18" charset="0"/>
              </a:rPr>
              <a:t> </a:t>
            </a:r>
            <a:r>
              <a:rPr lang="en-US" sz="8000" dirty="0" err="1">
                <a:solidFill>
                  <a:schemeClr val="bg2">
                    <a:lumMod val="10000"/>
                  </a:schemeClr>
                </a:solidFill>
                <a:latin typeface="#9Slide07 SVNGuerrilla" panose="00000500000000000000" pitchFamily="2" charset="0"/>
                <a:cs typeface="Times New Roman" panose="02020603050405020304" pitchFamily="18" charset="0"/>
              </a:rPr>
              <a:t>viết</a:t>
            </a:r>
            <a:endParaRPr lang="en-US" sz="8000" dirty="0">
              <a:solidFill>
                <a:schemeClr val="bg2">
                  <a:lumMod val="10000"/>
                </a:schemeClr>
              </a:solidFill>
              <a:latin typeface="#9Slide07 SVNGuerrilla" panose="00000500000000000000" pitchFamily="2"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21754">
            <a:off x="-639682" y="6309629"/>
            <a:ext cx="4127153" cy="4892099"/>
          </a:xfrm>
          <a:custGeom>
            <a:avLst/>
            <a:gdLst/>
            <a:ahLst/>
            <a:cxnLst/>
            <a:rect l="l" t="t" r="r" b="b"/>
            <a:pathLst>
              <a:path w="4127153" h="4892099">
                <a:moveTo>
                  <a:pt x="0" y="0"/>
                </a:moveTo>
                <a:lnTo>
                  <a:pt x="4127153" y="0"/>
                </a:lnTo>
                <a:lnTo>
                  <a:pt x="4127153" y="4892100"/>
                </a:lnTo>
                <a:lnTo>
                  <a:pt x="0" y="48921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394688">
            <a:off x="16694244" y="-454257"/>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3126135" y="2343806"/>
            <a:ext cx="12850872" cy="4247317"/>
          </a:xfrm>
          <a:prstGeom prst="rect">
            <a:avLst/>
          </a:prstGeom>
        </p:spPr>
        <p:txBody>
          <a:bodyPr lIns="0" tIns="0" rIns="0" bIns="0" rtlCol="0" anchor="t">
            <a:spAutoFit/>
          </a:bodyPr>
          <a:lstStyle/>
          <a:p>
            <a:pPr algn="ctr"/>
            <a:r>
              <a:rPr lang="en-US" sz="13800" dirty="0">
                <a:solidFill>
                  <a:schemeClr val="bg2">
                    <a:lumMod val="10000"/>
                  </a:schemeClr>
                </a:solidFill>
                <a:latin typeface="#9Slide06 SVNBlack Diamond" pitchFamily="2" charset="0"/>
              </a:rPr>
              <a:t>I.</a:t>
            </a:r>
          </a:p>
          <a:p>
            <a:pPr algn="ctr"/>
            <a:r>
              <a:rPr lang="en-US" sz="13800" dirty="0" err="1">
                <a:solidFill>
                  <a:schemeClr val="bg2">
                    <a:lumMod val="10000"/>
                  </a:schemeClr>
                </a:solidFill>
                <a:latin typeface="#9Slide06 SVNBlack Diamond" pitchFamily="2" charset="0"/>
              </a:rPr>
              <a:t>Củng</a:t>
            </a:r>
            <a:r>
              <a:rPr lang="en-US" sz="13800" dirty="0">
                <a:solidFill>
                  <a:schemeClr val="bg2">
                    <a:lumMod val="10000"/>
                  </a:schemeClr>
                </a:solidFill>
                <a:latin typeface="#9Slide06 SVNBlack Diamond" pitchFamily="2" charset="0"/>
              </a:rPr>
              <a:t> </a:t>
            </a:r>
            <a:r>
              <a:rPr lang="en-US" sz="13800" dirty="0" err="1">
                <a:solidFill>
                  <a:schemeClr val="bg2">
                    <a:lumMod val="10000"/>
                  </a:schemeClr>
                </a:solidFill>
                <a:latin typeface="#9Slide06 SVNBlack Diamond" pitchFamily="2" charset="0"/>
              </a:rPr>
              <a:t>cố</a:t>
            </a:r>
            <a:r>
              <a:rPr lang="en-US" sz="13800" dirty="0">
                <a:solidFill>
                  <a:schemeClr val="bg2">
                    <a:lumMod val="10000"/>
                  </a:schemeClr>
                </a:solidFill>
                <a:latin typeface="#9Slide06 SVNBlack Diamond" pitchFamily="2" charset="0"/>
              </a:rPr>
              <a:t>, </a:t>
            </a:r>
            <a:r>
              <a:rPr lang="en-US" sz="13800" dirty="0" err="1">
                <a:solidFill>
                  <a:schemeClr val="bg2">
                    <a:lumMod val="10000"/>
                  </a:schemeClr>
                </a:solidFill>
                <a:latin typeface="#9Slide06 SVNBlack Diamond" pitchFamily="2" charset="0"/>
              </a:rPr>
              <a:t>mở</a:t>
            </a:r>
            <a:r>
              <a:rPr lang="en-US" sz="13800" dirty="0">
                <a:solidFill>
                  <a:schemeClr val="bg2">
                    <a:lumMod val="10000"/>
                  </a:schemeClr>
                </a:solidFill>
                <a:latin typeface="#9Slide06 SVNBlack Diamond" pitchFamily="2" charset="0"/>
              </a:rPr>
              <a:t> </a:t>
            </a:r>
            <a:r>
              <a:rPr lang="en-US" sz="13800" dirty="0" err="1">
                <a:solidFill>
                  <a:schemeClr val="bg2">
                    <a:lumMod val="10000"/>
                  </a:schemeClr>
                </a:solidFill>
                <a:latin typeface="#9Slide06 SVNBlack Diamond" pitchFamily="2" charset="0"/>
              </a:rPr>
              <a:t>rộng</a:t>
            </a:r>
            <a:endParaRPr lang="en-US" sz="13800" dirty="0">
              <a:solidFill>
                <a:schemeClr val="bg2">
                  <a:lumMod val="10000"/>
                </a:schemeClr>
              </a:solidFill>
              <a:latin typeface="#9Slide06 SVNBlack Diamond" pitchFamily="2" charset="0"/>
            </a:endParaRPr>
          </a:p>
        </p:txBody>
      </p:sp>
      <p:sp>
        <p:nvSpPr>
          <p:cNvPr id="7" name="Freeform 7"/>
          <p:cNvSpPr/>
          <p:nvPr/>
        </p:nvSpPr>
        <p:spPr>
          <a:xfrm>
            <a:off x="15430500" y="8541646"/>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FA4AE1-3E0F-DBD0-6F5B-1451D39D5D94}"/>
              </a:ext>
            </a:extLst>
          </p:cNvPr>
          <p:cNvSpPr txBox="1"/>
          <p:nvPr/>
        </p:nvSpPr>
        <p:spPr>
          <a:xfrm>
            <a:off x="246390" y="206901"/>
            <a:ext cx="1182091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1</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TextBox 6">
            <a:extLst>
              <a:ext uri="{FF2B5EF4-FFF2-40B4-BE49-F238E27FC236}">
                <a16:creationId xmlns:a16="http://schemas.microsoft.com/office/drawing/2014/main" id="{EAB4ACDB-3710-7263-BDE9-DC27DA27F2AA}"/>
              </a:ext>
            </a:extLst>
          </p:cNvPr>
          <p:cNvSpPr txBox="1"/>
          <p:nvPr/>
        </p:nvSpPr>
        <p:spPr>
          <a:xfrm>
            <a:off x="6858000" y="4305300"/>
            <a:ext cx="12850872" cy="1477328"/>
          </a:xfrm>
          <a:prstGeom prst="rect">
            <a:avLst/>
          </a:prstGeom>
        </p:spPr>
        <p:txBody>
          <a:bodyPr lIns="0" tIns="0" rIns="0" bIns="0" rtlCol="0" anchor="t">
            <a:spAutoFit/>
          </a:bodyPr>
          <a:lstStyle/>
          <a:p>
            <a:pPr algn="ctr"/>
            <a:r>
              <a:rPr lang="en-US" sz="9600" dirty="0" err="1">
                <a:solidFill>
                  <a:schemeClr val="bg2">
                    <a:lumMod val="10000"/>
                  </a:schemeClr>
                </a:solidFill>
                <a:latin typeface="#9Slide05 Ricca Script" panose="05080000000003050000" pitchFamily="18" charset="0"/>
              </a:rPr>
              <a:t>Hoạt</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động</a:t>
            </a:r>
            <a:r>
              <a:rPr lang="en-US" sz="9600" dirty="0">
                <a:solidFill>
                  <a:schemeClr val="bg2">
                    <a:lumMod val="10000"/>
                  </a:schemeClr>
                </a:solidFill>
                <a:latin typeface="#9Slide05 Ricca Script" panose="05080000000003050000" pitchFamily="18" charset="0"/>
              </a:rPr>
              <a:t> </a:t>
            </a:r>
            <a:r>
              <a:rPr lang="en-US" sz="9600" dirty="0" err="1">
                <a:solidFill>
                  <a:schemeClr val="bg2">
                    <a:lumMod val="10000"/>
                  </a:schemeClr>
                </a:solidFill>
                <a:latin typeface="#9Slide05 Ricca Script" panose="05080000000003050000" pitchFamily="18" charset="0"/>
              </a:rPr>
              <a:t>nhóm</a:t>
            </a:r>
            <a:endParaRPr lang="en-US" sz="9600" dirty="0">
              <a:solidFill>
                <a:schemeClr val="bg2">
                  <a:lumMod val="10000"/>
                </a:schemeClr>
              </a:solidFill>
              <a:latin typeface="#9Slide05 Ricca Script" panose="05080000000003050000" pitchFamily="18" charset="0"/>
            </a:endParaRPr>
          </a:p>
        </p:txBody>
      </p:sp>
      <p:pic>
        <p:nvPicPr>
          <p:cNvPr id="7" name="Picture 6">
            <a:extLst>
              <a:ext uri="{FF2B5EF4-FFF2-40B4-BE49-F238E27FC236}">
                <a16:creationId xmlns:a16="http://schemas.microsoft.com/office/drawing/2014/main" id="{883AFDD2-808E-B7AC-CF24-B7FF70EE6E60}"/>
              </a:ext>
            </a:extLst>
          </p:cNvPr>
          <p:cNvPicPr>
            <a:picLocks noChangeAspect="1"/>
          </p:cNvPicPr>
          <p:nvPr/>
        </p:nvPicPr>
        <p:blipFill>
          <a:blip r:embed="rId3"/>
          <a:stretch>
            <a:fillRect/>
          </a:stretch>
        </p:blipFill>
        <p:spPr>
          <a:xfrm>
            <a:off x="2286000" y="983269"/>
            <a:ext cx="6207492" cy="8879851"/>
          </a:xfrm>
          <a:prstGeom prst="rect">
            <a:avLst/>
          </a:prstGeom>
        </p:spPr>
      </p:pic>
    </p:spTree>
    <p:extLst>
      <p:ext uri="{BB962C8B-B14F-4D97-AF65-F5344CB8AC3E}">
        <p14:creationId xmlns:p14="http://schemas.microsoft.com/office/powerpoint/2010/main" val="34486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1408</Words>
  <Application>Microsoft Office PowerPoint</Application>
  <PresentationFormat>Custom</PresentationFormat>
  <Paragraphs>166</Paragraphs>
  <Slides>20</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Calibri</vt:lpstr>
      <vt:lpstr>Calibri Light</vt:lpstr>
      <vt:lpstr>Times New Roman</vt:lpstr>
      <vt:lpstr>#9Slide06 SVNBlack Diamond</vt:lpstr>
      <vt:lpstr>Arial</vt:lpstr>
      <vt:lpstr>#9Slide05 Motion Picture</vt:lpstr>
      <vt:lpstr>Microsoft Sans Serif</vt:lpstr>
      <vt:lpstr>#9Slide05 Ricca Script</vt:lpstr>
      <vt:lpstr>#9Slide07 SVNGuerrilla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Beige Aesthetic Modern Group Project Presentation</dc:title>
  <cp:lastModifiedBy>Admin</cp:lastModifiedBy>
  <cp:revision>35</cp:revision>
  <dcterms:created xsi:type="dcterms:W3CDTF">2006-08-16T00:00:00Z</dcterms:created>
  <dcterms:modified xsi:type="dcterms:W3CDTF">2024-02-17T00:02:18Z</dcterms:modified>
  <dc:identifier>DAF0DtzO-v8</dc:identifier>
</cp:coreProperties>
</file>