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94" r:id="rId3"/>
    <p:sldId id="261" r:id="rId4"/>
    <p:sldId id="256" r:id="rId5"/>
    <p:sldId id="259" r:id="rId6"/>
    <p:sldId id="496" r:id="rId7"/>
    <p:sldId id="499" r:id="rId8"/>
    <p:sldId id="497" r:id="rId9"/>
    <p:sldId id="278" r:id="rId10"/>
    <p:sldId id="502" r:id="rId11"/>
    <p:sldId id="280" r:id="rId12"/>
    <p:sldId id="281" r:id="rId13"/>
    <p:sldId id="491" r:id="rId14"/>
    <p:sldId id="501" r:id="rId15"/>
    <p:sldId id="500" r:id="rId16"/>
  </p:sldIdLst>
  <p:sldSz cx="18288000" cy="10287000"/>
  <p:notesSz cx="6858000" cy="9144000"/>
  <p:embeddedFontLst>
    <p:embeddedFont>
      <p:font typeface="#9Slide05 SVNAslang Barry" panose="02000506020000020004" pitchFamily="2" charset="0"/>
      <p:regular r:id="rId18"/>
    </p:embeddedFont>
    <p:embeddedFont>
      <p:font typeface="#9Slide05 SVNMaphylla" pitchFamily="2" charset="0"/>
      <p:regular r:id="rId19"/>
    </p:embeddedFont>
    <p:embeddedFont>
      <p:font typeface="#9Slide04 Podkova Medium" panose="00000600000000000000" pitchFamily="2"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FFD"/>
    <a:srgbClr val="F8E505"/>
    <a:srgbClr val="51B59F"/>
    <a:srgbClr val="397DC9"/>
    <a:srgbClr val="EF3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đưa</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endParaRPr lang="en-US" dirty="0"/>
          </a:p>
          <a:p>
            <a:r>
              <a:rPr lang="en-US" dirty="0" err="1"/>
              <a:t>Dãy</a:t>
            </a:r>
            <a:r>
              <a:rPr lang="en-US" dirty="0"/>
              <a:t> 1,2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đồng</a:t>
            </a:r>
            <a:r>
              <a:rPr lang="en-US" dirty="0"/>
              <a:t> ý”</a:t>
            </a:r>
          </a:p>
          <a:p>
            <a:r>
              <a:rPr lang="en-US" dirty="0" err="1"/>
              <a:t>Dãy</a:t>
            </a:r>
            <a:r>
              <a:rPr lang="en-US" dirty="0"/>
              <a:t> 3,4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từ</a:t>
            </a:r>
            <a:r>
              <a:rPr lang="en-US" dirty="0"/>
              <a:t> </a:t>
            </a:r>
            <a:r>
              <a:rPr lang="en-US" dirty="0" err="1"/>
              <a:t>chối</a:t>
            </a:r>
            <a:r>
              <a:rPr lang="en-US" dirty="0"/>
              <a:t>”</a:t>
            </a:r>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9016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6526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380230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78813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7521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31371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2234568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111177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0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1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47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341393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410596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573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116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547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58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060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16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033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248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494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056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46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extLst>
              <a:ext uri="{96DAC541-7B7A-43D3-8B79-37D633B846F1}">
                <asvg:svgBlip xmlns:asvg="http://schemas.microsoft.com/office/drawing/2016/SVG/main" xmlns=""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03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8.png"/><Relationship Id="rId18"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21.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21.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signs&#10;&#10;Description automatically generated">
            <a:extLst>
              <a:ext uri="{FF2B5EF4-FFF2-40B4-BE49-F238E27FC236}">
                <a16:creationId xmlns:a16="http://schemas.microsoft.com/office/drawing/2014/main" id="{A50DF9E5-447D-4A69-CBC0-C83A924B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00"/>
            <a:ext cx="15544800" cy="15544800"/>
          </a:xfrm>
          <a:prstGeom prst="rect">
            <a:avLst/>
          </a:prstGeom>
        </p:spPr>
      </p:pic>
    </p:spTree>
    <p:extLst>
      <p:ext uri="{BB962C8B-B14F-4D97-AF65-F5344CB8AC3E}">
        <p14:creationId xmlns:p14="http://schemas.microsoft.com/office/powerpoint/2010/main" val="64485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5" name="Table 4">
            <a:extLst>
              <a:ext uri="{FF2B5EF4-FFF2-40B4-BE49-F238E27FC236}">
                <a16:creationId xmlns:a16="http://schemas.microsoft.com/office/drawing/2014/main" id="{26A0C955-A899-23C3-D26C-B27B04EF247D}"/>
              </a:ext>
            </a:extLst>
          </p:cNvPr>
          <p:cNvGraphicFramePr>
            <a:graphicFrameLocks noGrp="1"/>
          </p:cNvGraphicFramePr>
          <p:nvPr>
            <p:extLst>
              <p:ext uri="{D42A27DB-BD31-4B8C-83A1-F6EECF244321}">
                <p14:modId xmlns:p14="http://schemas.microsoft.com/office/powerpoint/2010/main" val="4260350054"/>
              </p:ext>
            </p:extLst>
          </p:nvPr>
        </p:nvGraphicFramePr>
        <p:xfrm>
          <a:off x="304800" y="1562100"/>
          <a:ext cx="17602200" cy="841248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658202748"/>
                    </a:ext>
                  </a:extLst>
                </a:gridCol>
                <a:gridCol w="3048000">
                  <a:extLst>
                    <a:ext uri="{9D8B030D-6E8A-4147-A177-3AD203B41FA5}">
                      <a16:colId xmlns:a16="http://schemas.microsoft.com/office/drawing/2014/main" val="2508392112"/>
                    </a:ext>
                  </a:extLst>
                </a:gridCol>
                <a:gridCol w="12801600">
                  <a:extLst>
                    <a:ext uri="{9D8B030D-6E8A-4147-A177-3AD203B41FA5}">
                      <a16:colId xmlns:a16="http://schemas.microsoft.com/office/drawing/2014/main" val="4288683488"/>
                    </a:ext>
                  </a:extLst>
                </a:gridCol>
              </a:tblGrid>
              <a:tr h="411480">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Kiểu</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633659270"/>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a.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4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spcBef>
                          <a:spcPts val="0"/>
                        </a:spcBef>
                        <a:spcAft>
                          <a:spcPts val="0"/>
                        </a:spcAft>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ích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lợi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ngập</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lụt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Cửu</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Long</a:t>
                      </a:r>
                    </a:p>
                  </a:txBody>
                  <a:tcPr>
                    <a:solidFill>
                      <a:schemeClr val="bg1"/>
                    </a:solidFill>
                  </a:tcPr>
                </a:tc>
                <a:extLst>
                  <a:ext uri="{0D108BD9-81ED-4DB2-BD59-A6C34878D82A}">
                    <a16:rowId xmlns:a16="http://schemas.microsoft.com/office/drawing/2014/main" val="2309213666"/>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b.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bỏ</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spcAft>
                          <a:spcPts val="0"/>
                        </a:spcAft>
                        <a:buClrTx/>
                        <a:buSzTx/>
                        <a:buNone/>
                        <a:defRPr/>
                      </a:pP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hàng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mới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đây</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kern="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34914683"/>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c.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aseline="0" dirty="0" err="1">
                          <a:solidFill>
                            <a:schemeClr val="tx1">
                              <a:lumMod val="95000"/>
                              <a:lumOff val="5000"/>
                            </a:schemeClr>
                          </a:solidFill>
                          <a:latin typeface="Times New Roman" panose="02020603050405020304" pitchFamily="18" charset="0"/>
                          <a:cs typeface="Times New Roman" panose="02020603050405020304" pitchFamily="18" charset="0"/>
                        </a:rPr>
                        <a:t>tả</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chẳng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spcBef>
                          <a:spcPts val="0"/>
                        </a:spcBef>
                        <a:spcAft>
                          <a:spcPts val="0"/>
                        </a:spcAft>
                      </a:pPr>
                      <a:r>
                        <a:rPr lang="en-US" sz="44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xác</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trạng</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nói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mảnh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tươi</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8123495"/>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685800" y="1257300"/>
            <a:ext cx="16916400" cy="8217634"/>
          </a:xfrm>
          <a:prstGeom prst="rect">
            <a:avLst/>
          </a:prstGeom>
        </p:spPr>
        <p:txBody>
          <a:bodyPr wrap="square">
            <a:spAutoFit/>
          </a:bodyPr>
          <a:lstStyle/>
          <a:p>
            <a:pPr algn="just"/>
            <a:r>
              <a:rPr lang="vi-VN" sz="4400" b="1" dirty="0">
                <a:solidFill>
                  <a:schemeClr val="tx1">
                    <a:lumMod val="95000"/>
                    <a:lumOff val="5000"/>
                  </a:schemeClr>
                </a:solidFill>
                <a:latin typeface="+mj-lt"/>
              </a:rPr>
              <a:t>Chỉ ra trong các câu sau, câu nào là câu phủ định bác bỏ, câu nào là câu phủ định miêu tả và câu nào không phải câu phủ định:</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a. Tôi biết người da trắng không hiểu cách sống của chúng tôi.</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b. Ở thành phố của người da trắng, chẳng có nơi nào yên tĩnh cả, chẳng có nơi nào là nghe được tiếng lá cây lay động vào mùa xuân hay tiếng vỗ cánh của côn trùng.</a:t>
            </a:r>
          </a:p>
          <a:p>
            <a:pPr algn="just"/>
            <a:endParaRPr lang="en-US" sz="4400" dirty="0">
              <a:solidFill>
                <a:schemeClr val="tx1">
                  <a:lumMod val="95000"/>
                  <a:lumOff val="5000"/>
                </a:schemeClr>
              </a:solidFill>
              <a:latin typeface="+mj-lt"/>
            </a:endParaRPr>
          </a:p>
          <a:p>
            <a:pPr algn="just"/>
            <a:r>
              <a:rPr lang="vi-VN" sz="4400" dirty="0">
                <a:solidFill>
                  <a:schemeClr val="tx1">
                    <a:lumMod val="95000"/>
                    <a:lumOff val="5000"/>
                  </a:schemeClr>
                </a:solidFill>
                <a:latin typeface="+mj-lt"/>
              </a:rPr>
              <a:t>c. Mùa nước nổi xưa kia hay mùa lũ theo cách gọi hiện nay, không là mối lo ngại cho nông dân vùng châu thổ Cửu Long, một mùa nước lũ lớn, như một niềm tin tâm linh, sẽ đem lại sự giàu có, sung túc cho vùng đất.</a:t>
            </a:r>
          </a:p>
        </p:txBody>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a:extLst>
              <a:ext uri="{FF2B5EF4-FFF2-40B4-BE49-F238E27FC236}">
                <a16:creationId xmlns:a16="http://schemas.microsoft.com/office/drawing/2014/main" id="{0181A17F-5D0A-13D6-600E-EA5E0400A545}"/>
              </a:ext>
            </a:extLst>
          </p:cNvPr>
          <p:cNvSpPr/>
          <p:nvPr/>
        </p:nvSpPr>
        <p:spPr>
          <a:xfrm rot="5400000">
            <a:off x="120828" y="7522383"/>
            <a:ext cx="2643789" cy="2885445"/>
          </a:xfrm>
          <a:custGeom>
            <a:avLst/>
            <a:gdLst/>
            <a:ahLst/>
            <a:cxnLst/>
            <a:rect l="l" t="t" r="r" b="b"/>
            <a:pathLst>
              <a:path w="3770186" h="4114800">
                <a:moveTo>
                  <a:pt x="0" y="0"/>
                </a:moveTo>
                <a:lnTo>
                  <a:pt x="3770186" y="0"/>
                </a:lnTo>
                <a:lnTo>
                  <a:pt x="377018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Rectangle 7">
            <a:extLst>
              <a:ext uri="{FF2B5EF4-FFF2-40B4-BE49-F238E27FC236}">
                <a16:creationId xmlns:a16="http://schemas.microsoft.com/office/drawing/2014/main" id="{99638275-5623-6EEA-B8EA-502455BE9EF7}"/>
              </a:ext>
            </a:extLst>
          </p:cNvPr>
          <p:cNvSpPr/>
          <p:nvPr/>
        </p:nvSpPr>
        <p:spPr>
          <a:xfrm>
            <a:off x="685800" y="190500"/>
            <a:ext cx="2396790" cy="784830"/>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5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5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5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5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pSp>
        <p:nvGrpSpPr>
          <p:cNvPr id="10" name="Group 5"/>
          <p:cNvGrpSpPr/>
          <p:nvPr/>
        </p:nvGrpSpPr>
        <p:grpSpPr>
          <a:xfrm>
            <a:off x="506400" y="1409700"/>
            <a:ext cx="4697191" cy="8064668"/>
            <a:chOff x="0" y="-38100"/>
            <a:chExt cx="3397046" cy="2124028"/>
          </a:xfrm>
        </p:grpSpPr>
        <p:sp>
          <p:nvSpPr>
            <p:cNvPr id="11"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2"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3" name="Group 5"/>
          <p:cNvGrpSpPr/>
          <p:nvPr/>
        </p:nvGrpSpPr>
        <p:grpSpPr>
          <a:xfrm>
            <a:off x="5461799" y="1409700"/>
            <a:ext cx="6403409" cy="8064668"/>
            <a:chOff x="0" y="-38100"/>
            <a:chExt cx="3397046" cy="2124028"/>
          </a:xfrm>
        </p:grpSpPr>
        <p:sp>
          <p:nvSpPr>
            <p:cNvPr id="14"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5"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6" name="Group 5"/>
          <p:cNvGrpSpPr/>
          <p:nvPr/>
        </p:nvGrpSpPr>
        <p:grpSpPr>
          <a:xfrm>
            <a:off x="12039600" y="1409700"/>
            <a:ext cx="5791200" cy="8064668"/>
            <a:chOff x="0" y="-38100"/>
            <a:chExt cx="3397046" cy="2124028"/>
          </a:xfrm>
        </p:grpSpPr>
        <p:sp>
          <p:nvSpPr>
            <p:cNvPr id="17"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8"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sp>
        <p:nvSpPr>
          <p:cNvPr id="4" name="Rectangle 3"/>
          <p:cNvSpPr/>
          <p:nvPr/>
        </p:nvSpPr>
        <p:spPr>
          <a:xfrm>
            <a:off x="941609" y="1643380"/>
            <a:ext cx="4087591" cy="7171194"/>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45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định</a:t>
            </a:r>
            <a:endParaRPr lang="vi-VN" sz="45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685578" y="1640840"/>
            <a:ext cx="5997622" cy="7709803"/>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chẳng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ngầm</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trắng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vẫn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đỏ</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2472200" y="1638300"/>
            <a:ext cx="5130000" cy="7171194"/>
          </a:xfrm>
          <a:prstGeom prst="rect">
            <a:avLst/>
          </a:prstGeom>
        </p:spPr>
        <p:txBody>
          <a:bodyPr wrap="square">
            <a:spAutoFit/>
          </a:bodyPr>
          <a:lstStyle/>
          <a:p>
            <a:pPr algn="just"/>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miêu</a:t>
            </a:r>
            <a:r>
              <a:rPr lang="en-US" sz="45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b="1" dirty="0" err="1">
                <a:solidFill>
                  <a:schemeClr val="tx1">
                    <a:lumMod val="95000"/>
                    <a:lumOff val="5000"/>
                  </a:schemeClr>
                </a:solidFill>
                <a:latin typeface="Times New Roman" panose="02020603050405020304" pitchFamily="18" charset="0"/>
                <a:cs typeface="Times New Roman" panose="02020603050405020304" pitchFamily="18" charset="0"/>
              </a:rPr>
              <a:t>tả</a:t>
            </a:r>
            <a:endParaRPr lang="en-US" sz="45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vùng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châu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thổ</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Cửu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ngại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lũ</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lụt</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5791200" y="419100"/>
            <a:ext cx="6474957" cy="221599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i="0" u="none" strike="noStrike" kern="1200" cap="none" spc="0" normalizeH="0" baseline="0" noProof="0" dirty="0" err="1">
                <a:ln>
                  <a:noFill/>
                </a:ln>
                <a:solidFill>
                  <a:srgbClr val="FF0000"/>
                </a:solidFill>
                <a:effectLst/>
                <a:uLnTx/>
                <a:uFillTx/>
                <a:latin typeface="#9Slide05 SVNMaphylla" pitchFamily="2" charset="0"/>
                <a:cs typeface="Times New Roman" panose="02020603050405020304" pitchFamily="18" charset="0"/>
              </a:rPr>
              <a:t>Chuyển</a:t>
            </a:r>
            <a:r>
              <a:rPr kumimoji="0" lang="en-US" sz="13800" i="0" u="none" strike="noStrike" kern="1200" cap="none" spc="0" normalizeH="0" noProof="0" dirty="0">
                <a:ln>
                  <a:noFill/>
                </a:ln>
                <a:solidFill>
                  <a:srgbClr val="FF0000"/>
                </a:solidFill>
                <a:effectLst/>
                <a:uLnTx/>
                <a:uFillTx/>
                <a:latin typeface="#9Slide05 SVNMaphylla" pitchFamily="2" charset="0"/>
                <a:cs typeface="Times New Roman" panose="02020603050405020304" pitchFamily="18" charset="0"/>
              </a:rPr>
              <a:t> </a:t>
            </a:r>
            <a:r>
              <a:rPr kumimoji="0" lang="en-US" sz="13800" i="0" u="none" strike="noStrike" kern="1200" cap="none" spc="0" normalizeH="0" noProof="0" dirty="0" err="1">
                <a:ln>
                  <a:noFill/>
                </a:ln>
                <a:solidFill>
                  <a:srgbClr val="FF0000"/>
                </a:solidFill>
                <a:effectLst/>
                <a:uLnTx/>
                <a:uFillTx/>
                <a:latin typeface="#9Slide05 SVNMaphylla" pitchFamily="2" charset="0"/>
                <a:cs typeface="Times New Roman" panose="02020603050405020304" pitchFamily="18" charset="0"/>
              </a:rPr>
              <a:t>câu</a:t>
            </a:r>
            <a:endParaRPr kumimoji="0" lang="en-US" sz="13800" i="0" u="none" strike="noStrike" kern="1200" cap="none" spc="0" normalizeH="0" baseline="0" noProof="0" dirty="0">
              <a:ln>
                <a:noFill/>
              </a:ln>
              <a:solidFill>
                <a:srgbClr val="FF0000"/>
              </a:solidFill>
              <a:effectLst/>
              <a:uLnTx/>
              <a:uFillTx/>
              <a:latin typeface="#9Slide05 SVNMaphylla" pitchFamily="2"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sp>
        <p:nvSpPr>
          <p:cNvPr id="6" name="Rectangle 5"/>
          <p:cNvSpPr/>
          <p:nvPr/>
        </p:nvSpPr>
        <p:spPr>
          <a:xfrm>
            <a:off x="762000" y="2857500"/>
            <a:ext cx="16916400" cy="1754326"/>
          </a:xfrm>
          <a:prstGeom prst="rect">
            <a:avLst/>
          </a:prstGeom>
        </p:spPr>
        <p:txBody>
          <a:bodyPr wrap="square">
            <a:spAutoFit/>
          </a:bodyPr>
          <a:lstStyle/>
          <a:p>
            <a:pPr algn="just"/>
            <a:r>
              <a:rPr lang="en-US" sz="5400" b="1" dirty="0" err="1">
                <a:solidFill>
                  <a:srgbClr val="222222"/>
                </a:solidFill>
                <a:latin typeface="Times New Roman" panose="02020603050405020304" pitchFamily="18" charset="0"/>
                <a:cs typeface="Times New Roman" panose="02020603050405020304" pitchFamily="18" charset="0"/>
              </a:rPr>
              <a:t>Chuyển</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những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câu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khẳng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định</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sau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thành</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những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câu</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có</a:t>
            </a:r>
            <a:r>
              <a:rPr lang="en-US" sz="5400" b="1" dirty="0">
                <a:solidFill>
                  <a:srgbClr val="222222"/>
                </a:solidFill>
                <a:latin typeface="Times New Roman" panose="02020603050405020304" pitchFamily="18" charset="0"/>
                <a:cs typeface="Times New Roman" panose="02020603050405020304" pitchFamily="18" charset="0"/>
              </a:rPr>
              <a:t> ý </a:t>
            </a:r>
            <a:r>
              <a:rPr lang="en-US" sz="5400" b="1" dirty="0" err="1">
                <a:solidFill>
                  <a:srgbClr val="222222"/>
                </a:solidFill>
                <a:latin typeface="Times New Roman" panose="02020603050405020304" pitchFamily="18" charset="0"/>
                <a:cs typeface="Times New Roman" panose="02020603050405020304" pitchFamily="18" charset="0"/>
              </a:rPr>
              <a:t>nghĩa</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tương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đương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trong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đó</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có</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sử</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dụng</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hai</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từ</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phủ</a:t>
            </a:r>
            <a:r>
              <a:rPr lang="en-US" sz="5400" b="1" dirty="0">
                <a:solidFill>
                  <a:srgbClr val="222222"/>
                </a:solidFill>
                <a:latin typeface="Times New Roman" panose="02020603050405020304" pitchFamily="18" charset="0"/>
                <a:cs typeface="Times New Roman" panose="02020603050405020304" pitchFamily="18" charset="0"/>
              </a:rPr>
              <a:t> </a:t>
            </a:r>
            <a:r>
              <a:rPr lang="en-US" sz="5400" b="1" dirty="0" err="1">
                <a:solidFill>
                  <a:srgbClr val="222222"/>
                </a:solidFill>
                <a:latin typeface="Times New Roman" panose="02020603050405020304" pitchFamily="18" charset="0"/>
                <a:cs typeface="Times New Roman" panose="02020603050405020304" pitchFamily="18" charset="0"/>
              </a:rPr>
              <a:t>định</a:t>
            </a:r>
            <a:endParaRPr lang="vi-VN" sz="5400" dirty="0">
              <a:solidFill>
                <a:srgbClr val="222222"/>
              </a:solidFill>
              <a:latin typeface="Times New Roman" panose="02020603050405020304" pitchFamily="18" charset="0"/>
              <a:cs typeface="Times New Roman" panose="02020603050405020304" pitchFamily="18" charset="0"/>
            </a:endParaRPr>
          </a:p>
        </p:txBody>
      </p:sp>
      <p:grpSp>
        <p:nvGrpSpPr>
          <p:cNvPr id="7" name="Group 2">
            <a:extLst>
              <a:ext uri="{FF2B5EF4-FFF2-40B4-BE49-F238E27FC236}">
                <a16:creationId xmlns:a16="http://schemas.microsoft.com/office/drawing/2014/main" id="{2B77BAEE-5637-FC05-39AB-F8E6A8388019}"/>
              </a:ext>
            </a:extLst>
          </p:cNvPr>
          <p:cNvGrpSpPr/>
          <p:nvPr/>
        </p:nvGrpSpPr>
        <p:grpSpPr>
          <a:xfrm>
            <a:off x="1066800" y="5055547"/>
            <a:ext cx="4489076" cy="4662660"/>
            <a:chOff x="0" y="0"/>
            <a:chExt cx="5149950" cy="2742181"/>
          </a:xfrm>
        </p:grpSpPr>
        <p:sp>
          <p:nvSpPr>
            <p:cNvPr id="8" name="Freeform 3">
              <a:extLst>
                <a:ext uri="{FF2B5EF4-FFF2-40B4-BE49-F238E27FC236}">
                  <a16:creationId xmlns:a16="http://schemas.microsoft.com/office/drawing/2014/main" id="{D73DBDFC-43BF-A5B0-E9AD-9BEE68536721}"/>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9" name="Freeform 4">
              <a:extLst>
                <a:ext uri="{FF2B5EF4-FFF2-40B4-BE49-F238E27FC236}">
                  <a16:creationId xmlns:a16="http://schemas.microsoft.com/office/drawing/2014/main" id="{0A07186E-4BA7-50CA-B637-1E05AF747B7D}"/>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0" name="Group 2">
            <a:extLst>
              <a:ext uri="{FF2B5EF4-FFF2-40B4-BE49-F238E27FC236}">
                <a16:creationId xmlns:a16="http://schemas.microsoft.com/office/drawing/2014/main" id="{BD97FCE7-711C-1010-3CDE-D5E788C5949E}"/>
              </a:ext>
            </a:extLst>
          </p:cNvPr>
          <p:cNvGrpSpPr/>
          <p:nvPr/>
        </p:nvGrpSpPr>
        <p:grpSpPr>
          <a:xfrm>
            <a:off x="6428184" y="5090732"/>
            <a:ext cx="4489076" cy="4662660"/>
            <a:chOff x="0" y="0"/>
            <a:chExt cx="5149950" cy="2742181"/>
          </a:xfrm>
        </p:grpSpPr>
        <p:sp>
          <p:nvSpPr>
            <p:cNvPr id="11" name="Freeform 3">
              <a:extLst>
                <a:ext uri="{FF2B5EF4-FFF2-40B4-BE49-F238E27FC236}">
                  <a16:creationId xmlns:a16="http://schemas.microsoft.com/office/drawing/2014/main" id="{D29DF458-82E8-6662-621B-D625437C569E}"/>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2" name="Freeform 4">
              <a:extLst>
                <a:ext uri="{FF2B5EF4-FFF2-40B4-BE49-F238E27FC236}">
                  <a16:creationId xmlns:a16="http://schemas.microsoft.com/office/drawing/2014/main" id="{18E03EC1-5873-000F-F246-B792C4C8A6F2}"/>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3" name="Group 2">
            <a:extLst>
              <a:ext uri="{FF2B5EF4-FFF2-40B4-BE49-F238E27FC236}">
                <a16:creationId xmlns:a16="http://schemas.microsoft.com/office/drawing/2014/main" id="{CF93B32E-2448-002D-12F6-96CBFB9DDE16}"/>
              </a:ext>
            </a:extLst>
          </p:cNvPr>
          <p:cNvGrpSpPr/>
          <p:nvPr/>
        </p:nvGrpSpPr>
        <p:grpSpPr>
          <a:xfrm>
            <a:off x="11779384" y="5052841"/>
            <a:ext cx="5365616" cy="4662660"/>
            <a:chOff x="0" y="0"/>
            <a:chExt cx="5149950" cy="2742181"/>
          </a:xfrm>
        </p:grpSpPr>
        <p:sp>
          <p:nvSpPr>
            <p:cNvPr id="14" name="Freeform 3">
              <a:extLst>
                <a:ext uri="{FF2B5EF4-FFF2-40B4-BE49-F238E27FC236}">
                  <a16:creationId xmlns:a16="http://schemas.microsoft.com/office/drawing/2014/main" id="{380D916D-1278-7115-1DD0-4C6671A11B10}"/>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5" name="Freeform 4">
              <a:extLst>
                <a:ext uri="{FF2B5EF4-FFF2-40B4-BE49-F238E27FC236}">
                  <a16:creationId xmlns:a16="http://schemas.microsoft.com/office/drawing/2014/main" id="{3B2103B0-F3F5-D4AD-328D-18B8CA17B8C8}"/>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sp>
        <p:nvSpPr>
          <p:cNvPr id="16" name="Rectangle 15">
            <a:extLst>
              <a:ext uri="{FF2B5EF4-FFF2-40B4-BE49-F238E27FC236}">
                <a16:creationId xmlns:a16="http://schemas.microsoft.com/office/drawing/2014/main" id="{F9F629D7-4666-B016-2408-1426D0E5C27E}"/>
              </a:ext>
            </a:extLst>
          </p:cNvPr>
          <p:cNvSpPr/>
          <p:nvPr/>
        </p:nvSpPr>
        <p:spPr>
          <a:xfrm>
            <a:off x="1344884" y="5290135"/>
            <a:ext cx="4041615"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a. Ai cũng muốn đuổi chúng đi (Ngô gia văn phái)</a:t>
            </a:r>
          </a:p>
        </p:txBody>
      </p:sp>
      <p:sp>
        <p:nvSpPr>
          <p:cNvPr id="17" name="Rectangle 16">
            <a:extLst>
              <a:ext uri="{FF2B5EF4-FFF2-40B4-BE49-F238E27FC236}">
                <a16:creationId xmlns:a16="http://schemas.microsoft.com/office/drawing/2014/main" id="{80C13980-516C-6FA6-98B1-83EE90169526}"/>
              </a:ext>
            </a:extLst>
          </p:cNvPr>
          <p:cNvSpPr/>
          <p:nvPr/>
        </p:nvSpPr>
        <p:spPr>
          <a:xfrm>
            <a:off x="11883299" y="5374246"/>
            <a:ext cx="5085250" cy="4154984"/>
          </a:xfrm>
          <a:prstGeom prst="rect">
            <a:avLst/>
          </a:prstGeom>
        </p:spPr>
        <p:txBody>
          <a:bodyPr wrap="square">
            <a:spAutoFit/>
          </a:bodyPr>
          <a:lstStyle/>
          <a:p>
            <a:pPr algn="just">
              <a:defRPr/>
            </a:pPr>
            <a:r>
              <a:rPr lang="vi-VN" sz="4400" dirty="0">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p:txBody>
      </p:sp>
      <p:sp>
        <p:nvSpPr>
          <p:cNvPr id="18" name="Rectangle 17">
            <a:extLst>
              <a:ext uri="{FF2B5EF4-FFF2-40B4-BE49-F238E27FC236}">
                <a16:creationId xmlns:a16="http://schemas.microsoft.com/office/drawing/2014/main" id="{A033FD1D-4364-635B-F63F-69BB96B0DB12}"/>
              </a:ext>
            </a:extLst>
          </p:cNvPr>
          <p:cNvSpPr/>
          <p:nvPr/>
        </p:nvSpPr>
        <p:spPr>
          <a:xfrm>
            <a:off x="6437040" y="5290135"/>
            <a:ext cx="4314185" cy="2800767"/>
          </a:xfrm>
          <a:prstGeom prst="rect">
            <a:avLst/>
          </a:prstGeom>
        </p:spPr>
        <p:txBody>
          <a:bodyPr wrap="square">
            <a:spAutoFit/>
          </a:bodyPr>
          <a:lstStyle/>
          <a:p>
            <a:pPr algn="just">
              <a:defRPr/>
            </a:pPr>
            <a:r>
              <a:rPr lang="vi-VN" sz="4400" dirty="0">
                <a:latin typeface="Times New Roman" panose="02020603050405020304" pitchFamily="18" charset="0"/>
                <a:cs typeface="Times New Roman" panose="02020603050405020304" pitchFamily="18" charset="0"/>
              </a:rPr>
              <a:t>b. Ngày nào Thị Nở cũng phải đi qua vườn nhà hắn (Nam Cao)</a:t>
            </a:r>
          </a:p>
        </p:txBody>
      </p:sp>
    </p:spTree>
    <p:extLst>
      <p:ext uri="{BB962C8B-B14F-4D97-AF65-F5344CB8AC3E}">
        <p14:creationId xmlns:p14="http://schemas.microsoft.com/office/powerpoint/2010/main" val="1047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21239A-0137-DF35-2FAB-0F9DAB67EBA5}"/>
              </a:ext>
            </a:extLst>
          </p:cNvPr>
          <p:cNvSpPr/>
          <p:nvPr/>
        </p:nvSpPr>
        <p:spPr>
          <a:xfrm>
            <a:off x="14959583" y="-1632204"/>
            <a:ext cx="3867770" cy="4474520"/>
          </a:xfrm>
          <a:custGeom>
            <a:avLst/>
            <a:gdLst/>
            <a:ahLst/>
            <a:cxnLst/>
            <a:rect l="l" t="t" r="r" b="b"/>
            <a:pathLst>
              <a:path w="3556828" h="4114800">
                <a:moveTo>
                  <a:pt x="0" y="0"/>
                </a:moveTo>
                <a:lnTo>
                  <a:pt x="3556827" y="0"/>
                </a:lnTo>
                <a:lnTo>
                  <a:pt x="355682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9" name="Table 8"/>
          <p:cNvGraphicFramePr>
            <a:graphicFrameLocks noGrp="1"/>
          </p:cNvGraphicFramePr>
          <p:nvPr/>
        </p:nvGraphicFramePr>
        <p:xfrm>
          <a:off x="457200" y="1638300"/>
          <a:ext cx="17373600" cy="7441020"/>
        </p:xfrm>
        <a:graphic>
          <a:graphicData uri="http://schemas.openxmlformats.org/drawingml/2006/table">
            <a:tbl>
              <a:tblPr firstRow="1" bandRow="1">
                <a:tableStyleId>{5940675A-B579-460E-94D1-54222C63F5DA}</a:tableStyleId>
              </a:tblPr>
              <a:tblGrid>
                <a:gridCol w="7696200">
                  <a:extLst>
                    <a:ext uri="{9D8B030D-6E8A-4147-A177-3AD203B41FA5}">
                      <a16:colId xmlns:a16="http://schemas.microsoft.com/office/drawing/2014/main" val="3860708772"/>
                    </a:ext>
                  </a:extLst>
                </a:gridCol>
                <a:gridCol w="9677400">
                  <a:extLst>
                    <a:ext uri="{9D8B030D-6E8A-4147-A177-3AD203B41FA5}">
                      <a16:colId xmlns:a16="http://schemas.microsoft.com/office/drawing/2014/main" val="2729579449"/>
                    </a:ext>
                  </a:extLst>
                </a:gridCol>
              </a:tblGrid>
              <a:tr h="990600">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khẳng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khẳng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có</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chứa</a:t>
                      </a:r>
                      <a:r>
                        <a:rPr lang="en-US" sz="4000" b="1" baseline="0" dirty="0">
                          <a:latin typeface="Times New Roman" panose="02020603050405020304" pitchFamily="18" charset="0"/>
                          <a:cs typeface="Times New Roman" panose="02020603050405020304" pitchFamily="18" charset="0"/>
                        </a:rPr>
                        <a:t> 2 </a:t>
                      </a:r>
                      <a:r>
                        <a:rPr lang="en-US" sz="4000" b="1" baseline="0" dirty="0" err="1">
                          <a:latin typeface="Times New Roman" panose="02020603050405020304" pitchFamily="18" charset="0"/>
                          <a:cs typeface="Times New Roman" panose="02020603050405020304" pitchFamily="18" charset="0"/>
                        </a:rPr>
                        <a:t>lần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phủ</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245156478"/>
                  </a:ext>
                </a:extLst>
              </a:tr>
              <a:tr h="1960290">
                <a:tc>
                  <a:txBody>
                    <a:bodyPr/>
                    <a:lstStyle/>
                    <a:p>
                      <a:pPr algn="just" latinLnBrk="0"/>
                      <a:r>
                        <a:rPr lang="vi-VN" sz="4000" kern="1200" dirty="0">
                          <a:effectLst/>
                          <a:latin typeface="Times New Roman" panose="02020603050405020304" pitchFamily="18" charset="0"/>
                          <a:cs typeface="Times New Roman" panose="02020603050405020304" pitchFamily="18" charset="0"/>
                        </a:rPr>
                        <a:t>a. Ai cũng muốn đuổi chúng đi (Ngô gia văn phái)</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ai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muốn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đuổi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70377984"/>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b. Ngày nào Thị Nở cũng phải đi qua vườn nhà hắn (Nam Cao)</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Nở</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r>
                        <a:rPr lang="en-US" sz="4000" baseline="0" dirty="0">
                          <a:latin typeface="Times New Roman" panose="02020603050405020304" pitchFamily="18" charset="0"/>
                          <a:cs typeface="Times New Roman" panose="02020603050405020304" pitchFamily="18" charset="0"/>
                        </a:rPr>
                        <a:t> qua </a:t>
                      </a:r>
                      <a:r>
                        <a:rPr lang="en-US" sz="4000" baseline="0" dirty="0" err="1">
                          <a:latin typeface="Times New Roman" panose="02020603050405020304" pitchFamily="18" charset="0"/>
                          <a:cs typeface="Times New Roman" panose="02020603050405020304" pitchFamily="18" charset="0"/>
                        </a:rPr>
                        <a:t>vườn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hắn</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1153721"/>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đấy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Hoài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xuống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xóm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bà</a:t>
                      </a:r>
                      <a:r>
                        <a:rPr lang="en-US" sz="4000" baseline="0" dirty="0">
                          <a:latin typeface="Times New Roman" panose="02020603050405020304" pitchFamily="18" charset="0"/>
                          <a:cs typeface="Times New Roman" panose="02020603050405020304" pitchFamily="18" charset="0"/>
                        </a:rPr>
                        <a:t> con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cứu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nước</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29031346"/>
                  </a:ext>
                </a:extLst>
              </a:tr>
            </a:tbl>
          </a:graphicData>
        </a:graphic>
      </p:graphicFrame>
    </p:spTree>
    <p:extLst>
      <p:ext uri="{BB962C8B-B14F-4D97-AF65-F5344CB8AC3E}">
        <p14:creationId xmlns:p14="http://schemas.microsoft.com/office/powerpoint/2010/main" val="36352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3400" y="1638300"/>
            <a:ext cx="5105400"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0">
            <a:extLst>
              <a:ext uri="{FF2B5EF4-FFF2-40B4-BE49-F238E27FC236}">
                <a16:creationId xmlns:a16="http://schemas.microsoft.com/office/drawing/2014/main" id="{27BCA7A7-289A-C875-5649-07772D46020A}"/>
              </a:ext>
            </a:extLst>
          </p:cNvPr>
          <p:cNvSpPr txBox="1"/>
          <p:nvPr/>
        </p:nvSpPr>
        <p:spPr>
          <a:xfrm>
            <a:off x="838200" y="1782250"/>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0ABE1A8-24CC-C75E-0AD3-06A4F3CE4287}"/>
              </a:ext>
            </a:extLst>
          </p:cNvPr>
          <p:cNvSpPr txBox="1"/>
          <p:nvPr/>
        </p:nvSpPr>
        <p:spPr>
          <a:xfrm>
            <a:off x="838200" y="2739228"/>
            <a:ext cx="4419600" cy="4832092"/>
          </a:xfrm>
          <a:prstGeom prst="rect">
            <a:avLst/>
          </a:prstGeom>
          <a:no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mượn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Em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0" name="Group 5">
            <a:extLst>
              <a:ext uri="{FF2B5EF4-FFF2-40B4-BE49-F238E27FC236}">
                <a16:creationId xmlns:a16="http://schemas.microsoft.com/office/drawing/2014/main" id="{46A20EA5-7307-EE77-4361-4B744E0BE6BF}"/>
              </a:ext>
            </a:extLst>
          </p:cNvPr>
          <p:cNvGrpSpPr/>
          <p:nvPr/>
        </p:nvGrpSpPr>
        <p:grpSpPr>
          <a:xfrm>
            <a:off x="6096000" y="1620982"/>
            <a:ext cx="5105400" cy="7298891"/>
            <a:chOff x="0" y="0"/>
            <a:chExt cx="3396765" cy="1922342"/>
          </a:xfrm>
        </p:grpSpPr>
        <p:sp>
          <p:nvSpPr>
            <p:cNvPr id="11" name="Freeform 6">
              <a:extLst>
                <a:ext uri="{FF2B5EF4-FFF2-40B4-BE49-F238E27FC236}">
                  <a16:creationId xmlns:a16="http://schemas.microsoft.com/office/drawing/2014/main" id="{F60331E1-107E-7FA9-E547-CAF89A83A5F6}"/>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2" name="TextBox 7">
              <a:extLst>
                <a:ext uri="{FF2B5EF4-FFF2-40B4-BE49-F238E27FC236}">
                  <a16:creationId xmlns:a16="http://schemas.microsoft.com/office/drawing/2014/main" id="{16E7538A-EFD9-A62B-1539-BB78A3877C7E}"/>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2">
            <a:extLst>
              <a:ext uri="{FF2B5EF4-FFF2-40B4-BE49-F238E27FC236}">
                <a16:creationId xmlns:a16="http://schemas.microsoft.com/office/drawing/2014/main" id="{494847F4-DB56-0441-200B-2D8606DE31D7}"/>
              </a:ext>
            </a:extLst>
          </p:cNvPr>
          <p:cNvSpPr txBox="1"/>
          <p:nvPr/>
        </p:nvSpPr>
        <p:spPr>
          <a:xfrm>
            <a:off x="6400800"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2</a:t>
            </a:r>
            <a:endParaRPr lang="en-US" sz="44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7F33FE-3826-66C4-254A-F90D4190DA5C}"/>
              </a:ext>
            </a:extLst>
          </p:cNvPr>
          <p:cNvSpPr txBox="1"/>
          <p:nvPr/>
        </p:nvSpPr>
        <p:spPr>
          <a:xfrm>
            <a:off x="6400800" y="2721910"/>
            <a:ext cx="4419600" cy="6186309"/>
          </a:xfrm>
          <a:prstGeom prst="rect">
            <a:avLst/>
          </a:prstGeom>
          <a:noFill/>
        </p:spPr>
        <p:txBody>
          <a:bodyPr wrap="square">
            <a:spAutoFit/>
          </a:bodyPr>
          <a:lstStyle/>
          <a:p>
            <a:pPr algn="just"/>
            <a:r>
              <a:rPr lang="en-US" sz="4400" b="0" i="0" dirty="0" err="1">
                <a:effectLst/>
                <a:latin typeface="Times New Roman" panose="02020603050405020304" pitchFamily="18" charset="0"/>
                <a:cs typeface="Times New Roman" panose="02020603050405020304" pitchFamily="18" charset="0"/>
              </a:rPr>
              <a:t>Ngày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mai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chủ</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nhật</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mời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nhau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bài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ăn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cơm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trưa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Nếu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mời</a:t>
            </a:r>
            <a:r>
              <a:rPr lang="en-US" sz="4400" dirty="0">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sẽ</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trả</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như</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thế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nào</a:t>
            </a:r>
            <a:r>
              <a:rPr lang="en-US" sz="4400" b="0" i="0" dirty="0">
                <a:effectLst/>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5" name="Group 5">
            <a:extLst>
              <a:ext uri="{FF2B5EF4-FFF2-40B4-BE49-F238E27FC236}">
                <a16:creationId xmlns:a16="http://schemas.microsoft.com/office/drawing/2014/main" id="{F2BFE15C-773C-026A-293C-FB368EB2F942}"/>
              </a:ext>
            </a:extLst>
          </p:cNvPr>
          <p:cNvGrpSpPr/>
          <p:nvPr/>
        </p:nvGrpSpPr>
        <p:grpSpPr>
          <a:xfrm>
            <a:off x="11672453" y="1620982"/>
            <a:ext cx="5638800" cy="7298891"/>
            <a:chOff x="0" y="0"/>
            <a:chExt cx="3396765" cy="1922342"/>
          </a:xfrm>
        </p:grpSpPr>
        <p:sp>
          <p:nvSpPr>
            <p:cNvPr id="16" name="Freeform 6">
              <a:extLst>
                <a:ext uri="{FF2B5EF4-FFF2-40B4-BE49-F238E27FC236}">
                  <a16:creationId xmlns:a16="http://schemas.microsoft.com/office/drawing/2014/main" id="{BF99D15D-D33B-4098-3B71-9C6F293741E9}"/>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7" name="TextBox 7">
              <a:extLst>
                <a:ext uri="{FF2B5EF4-FFF2-40B4-BE49-F238E27FC236}">
                  <a16:creationId xmlns:a16="http://schemas.microsoft.com/office/drawing/2014/main" id="{FF5C36B0-E50B-4730-D625-EA640F186A3F}"/>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7">
            <a:extLst>
              <a:ext uri="{FF2B5EF4-FFF2-40B4-BE49-F238E27FC236}">
                <a16:creationId xmlns:a16="http://schemas.microsoft.com/office/drawing/2014/main" id="{0FB508E4-5891-1EFB-8602-30ECCED6574D}"/>
              </a:ext>
            </a:extLst>
          </p:cNvPr>
          <p:cNvSpPr txBox="1"/>
          <p:nvPr/>
        </p:nvSpPr>
        <p:spPr>
          <a:xfrm>
            <a:off x="11977253"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3</a:t>
            </a:r>
            <a:endParaRPr lang="en-US" sz="44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CDAABEC-490F-81DB-7AAB-9FAFCC7217BA}"/>
              </a:ext>
            </a:extLst>
          </p:cNvPr>
          <p:cNvSpPr txBox="1"/>
          <p:nvPr/>
        </p:nvSpPr>
        <p:spPr>
          <a:xfrm>
            <a:off x="11977252" y="2721910"/>
            <a:ext cx="5195453" cy="6186309"/>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8A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múa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3" grpId="0"/>
      <p:bldP spid="1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627251" y="-4936117"/>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3">
              <a:alphaModFix amt="5000"/>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3">
              <a:alphaModFix amt="5000"/>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2130811" y="1028700"/>
            <a:ext cx="14026377" cy="7675208"/>
            <a:chOff x="0" y="0"/>
            <a:chExt cx="3694190" cy="2021454"/>
          </a:xfrm>
        </p:grpSpPr>
        <p:sp>
          <p:nvSpPr>
            <p:cNvPr id="8" name="Freeform 8"/>
            <p:cNvSpPr/>
            <p:nvPr/>
          </p:nvSpPr>
          <p:spPr>
            <a:xfrm>
              <a:off x="0" y="0"/>
              <a:ext cx="3694190" cy="2021454"/>
            </a:xfrm>
            <a:custGeom>
              <a:avLst/>
              <a:gdLst/>
              <a:ahLst/>
              <a:cxnLst/>
              <a:rect l="l" t="t" r="r" b="b"/>
              <a:pathLst>
                <a:path w="3694190" h="2021454">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059554"/>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5426825" y="1257300"/>
            <a:ext cx="7434349" cy="204382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E397"/>
          </a:solidFill>
          <a:ln w="28575" cap="rnd">
            <a:solidFill>
              <a:srgbClr val="231F20"/>
            </a:solidFill>
            <a:prstDash val="solid"/>
            <a:round/>
          </a:ln>
        </p:spPr>
      </p:sp>
      <p:sp>
        <p:nvSpPr>
          <p:cNvPr id="15" name="TextBox 15"/>
          <p:cNvSpPr txBox="1"/>
          <p:nvPr/>
        </p:nvSpPr>
        <p:spPr>
          <a:xfrm>
            <a:off x="4191000" y="4137949"/>
            <a:ext cx="10180076" cy="1614288"/>
          </a:xfrm>
          <a:prstGeom prst="rect">
            <a:avLst/>
          </a:prstGeom>
        </p:spPr>
        <p:txBody>
          <a:bodyPr lIns="0" tIns="0" rIns="0" bIns="0" rtlCol="0" anchor="t">
            <a:spAutoFit/>
          </a:bodyPr>
          <a:lstStyle/>
          <a:p>
            <a:pPr algn="ctr">
              <a:lnSpc>
                <a:spcPts val="11961"/>
              </a:lnSpc>
            </a:pPr>
            <a:r>
              <a:rPr lang="en-US" sz="11961" dirty="0" err="1">
                <a:solidFill>
                  <a:srgbClr val="231F20"/>
                </a:solidFill>
                <a:latin typeface="#9Slide05 SVNAslang Barry" panose="02000506020000020004" pitchFamily="2" charset="0"/>
              </a:rPr>
              <a:t>Thực</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hành</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tiếng</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Việt</a:t>
            </a:r>
            <a:endParaRPr lang="en-US" sz="11961" dirty="0">
              <a:solidFill>
                <a:srgbClr val="231F20"/>
              </a:solidFill>
              <a:latin typeface="#9Slide05 SVNAslang Barry" panose="02000506020000020004" pitchFamily="2" charset="0"/>
            </a:endParaRPr>
          </a:p>
        </p:txBody>
      </p:sp>
      <p:sp>
        <p:nvSpPr>
          <p:cNvPr id="16" name="Freeform 16"/>
          <p:cNvSpPr/>
          <p:nvPr/>
        </p:nvSpPr>
        <p:spPr>
          <a:xfrm>
            <a:off x="654327" y="3020375"/>
            <a:ext cx="1052907" cy="1089214"/>
          </a:xfrm>
          <a:custGeom>
            <a:avLst/>
            <a:gdLst/>
            <a:ahLst/>
            <a:cxnLst/>
            <a:rect l="l" t="t" r="r" b="b"/>
            <a:pathLst>
              <a:path w="1052907" h="1089214">
                <a:moveTo>
                  <a:pt x="0" y="0"/>
                </a:moveTo>
                <a:lnTo>
                  <a:pt x="1052907" y="0"/>
                </a:lnTo>
                <a:lnTo>
                  <a:pt x="1052907" y="1089214"/>
                </a:lnTo>
                <a:lnTo>
                  <a:pt x="0" y="1089214"/>
                </a:lnTo>
                <a:lnTo>
                  <a:pt x="0" y="0"/>
                </a:lnTo>
                <a:close/>
              </a:path>
            </a:pathLst>
          </a:custGeom>
          <a:blipFill>
            <a:blip r:embed="rId5">
              <a:extLst>
                <a:ext uri="{96DAC541-7B7A-43D3-8B79-37D633B846F1}">
                  <asvg:svgBlip xmlns:asvg="http://schemas.microsoft.com/office/drawing/2016/SVG/main" xmlns="" r:embed="rId6"/>
                </a:ext>
              </a:extLst>
            </a:blip>
            <a:stretch>
              <a:fillRect l="-154855" t="-80817" r="-404244" b="-344018"/>
            </a:stretch>
          </a:blipFill>
        </p:spPr>
      </p:sp>
      <p:sp>
        <p:nvSpPr>
          <p:cNvPr id="17" name="Freeform 17"/>
          <p:cNvSpPr/>
          <p:nvPr/>
        </p:nvSpPr>
        <p:spPr>
          <a:xfrm>
            <a:off x="16689634" y="2350241"/>
            <a:ext cx="1037320" cy="950886"/>
          </a:xfrm>
          <a:custGeom>
            <a:avLst/>
            <a:gdLst/>
            <a:ahLst/>
            <a:cxnLst/>
            <a:rect l="l" t="t" r="r" b="b"/>
            <a:pathLst>
              <a:path w="1037320" h="950886">
                <a:moveTo>
                  <a:pt x="0" y="0"/>
                </a:moveTo>
                <a:lnTo>
                  <a:pt x="1037319" y="0"/>
                </a:lnTo>
                <a:lnTo>
                  <a:pt x="1037319" y="950887"/>
                </a:lnTo>
                <a:lnTo>
                  <a:pt x="0" y="950887"/>
                </a:lnTo>
                <a:lnTo>
                  <a:pt x="0" y="0"/>
                </a:lnTo>
                <a:close/>
              </a:path>
            </a:pathLst>
          </a:custGeom>
          <a:blipFill>
            <a:blip r:embed="rId7">
              <a:extLst>
                <a:ext uri="{96DAC541-7B7A-43D3-8B79-37D633B846F1}">
                  <asvg:svgBlip xmlns:asvg="http://schemas.microsoft.com/office/drawing/2016/SVG/main" xmlns="" r:embed="rId8"/>
                </a:ext>
              </a:extLst>
            </a:blip>
            <a:stretch>
              <a:fillRect l="-195444" r="-350902" b="-380348"/>
            </a:stretch>
          </a:blipFill>
        </p:spPr>
      </p:sp>
      <p:sp>
        <p:nvSpPr>
          <p:cNvPr id="18" name="Freeform 18"/>
          <p:cNvSpPr/>
          <p:nvPr/>
        </p:nvSpPr>
        <p:spPr>
          <a:xfrm rot="3364319" flipV="1">
            <a:off x="17822019" y="432637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Freeform 19"/>
          <p:cNvSpPr/>
          <p:nvPr/>
        </p:nvSpPr>
        <p:spPr>
          <a:xfrm rot="6853097">
            <a:off x="1665501" y="1423267"/>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0" name="TextBox 20"/>
          <p:cNvSpPr txBox="1"/>
          <p:nvPr/>
        </p:nvSpPr>
        <p:spPr>
          <a:xfrm>
            <a:off x="5901759" y="1379871"/>
            <a:ext cx="6484465" cy="1157112"/>
          </a:xfrm>
          <a:prstGeom prst="rect">
            <a:avLst/>
          </a:prstGeom>
        </p:spPr>
        <p:txBody>
          <a:bodyPr wrap="square" lIns="0" tIns="0" rIns="0" bIns="0" rtlCol="0" anchor="t">
            <a:spAutoFit/>
          </a:bodyPr>
          <a:lstStyle/>
          <a:p>
            <a:pPr algn="ctr">
              <a:lnSpc>
                <a:spcPts val="4480"/>
              </a:lnSpc>
            </a:pPr>
            <a:r>
              <a:rPr lang="en-US" sz="4000" dirty="0" err="1">
                <a:solidFill>
                  <a:srgbClr val="231F20"/>
                </a:solidFill>
                <a:latin typeface="#9Slide04 Podkova Medium" panose="00000600000000000000" pitchFamily="2" charset="0"/>
              </a:rPr>
              <a:t>Bài</a:t>
            </a:r>
            <a:r>
              <a:rPr lang="en-US" sz="4000" dirty="0">
                <a:solidFill>
                  <a:srgbClr val="231F20"/>
                </a:solidFill>
                <a:latin typeface="#9Slide04 Podkova Medium" panose="00000600000000000000" pitchFamily="2" charset="0"/>
              </a:rPr>
              <a:t> 9</a:t>
            </a:r>
          </a:p>
          <a:p>
            <a:pPr algn="ctr">
              <a:lnSpc>
                <a:spcPts val="4480"/>
              </a:lnSpc>
            </a:pPr>
            <a:r>
              <a:rPr lang="en-US" sz="4000" dirty="0">
                <a:solidFill>
                  <a:srgbClr val="231F20"/>
                </a:solidFill>
                <a:latin typeface="#9Slide04 Podkova Medium" panose="00000600000000000000" pitchFamily="2" charset="0"/>
              </a:rPr>
              <a:t>HÔM NAY VÀ NGÀY MAI</a:t>
            </a:r>
          </a:p>
        </p:txBody>
      </p:sp>
      <p:sp>
        <p:nvSpPr>
          <p:cNvPr id="21" name="Freeform 21"/>
          <p:cNvSpPr/>
          <p:nvPr/>
        </p:nvSpPr>
        <p:spPr>
          <a:xfrm>
            <a:off x="14620501" y="2936086"/>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2" name="Freeform 22"/>
          <p:cNvSpPr/>
          <p:nvPr/>
        </p:nvSpPr>
        <p:spPr>
          <a:xfrm>
            <a:off x="14706600" y="593018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4" name="Freeform 5">
            <a:extLst>
              <a:ext uri="{FF2B5EF4-FFF2-40B4-BE49-F238E27FC236}">
                <a16:creationId xmlns:a16="http://schemas.microsoft.com/office/drawing/2014/main" id="{CA9CFF44-C705-2128-CC19-3BD48249A51E}"/>
              </a:ext>
            </a:extLst>
          </p:cNvPr>
          <p:cNvSpPr/>
          <p:nvPr/>
        </p:nvSpPr>
        <p:spPr>
          <a:xfrm>
            <a:off x="570642" y="3984420"/>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5" name="Freeform 6">
            <a:extLst>
              <a:ext uri="{FF2B5EF4-FFF2-40B4-BE49-F238E27FC236}">
                <a16:creationId xmlns:a16="http://schemas.microsoft.com/office/drawing/2014/main" id="{E5859AB9-F6A2-3F76-63BE-A9A48764169C}"/>
              </a:ext>
            </a:extLst>
          </p:cNvPr>
          <p:cNvSpPr/>
          <p:nvPr/>
        </p:nvSpPr>
        <p:spPr>
          <a:xfrm>
            <a:off x="10202306" y="6317454"/>
            <a:ext cx="3811334" cy="4114800"/>
          </a:xfrm>
          <a:custGeom>
            <a:avLst/>
            <a:gdLst/>
            <a:ahLst/>
            <a:cxnLst/>
            <a:rect l="l" t="t" r="r" b="b"/>
            <a:pathLst>
              <a:path w="3811334" h="4114800">
                <a:moveTo>
                  <a:pt x="0" y="0"/>
                </a:moveTo>
                <a:lnTo>
                  <a:pt x="3811334" y="0"/>
                </a:lnTo>
                <a:lnTo>
                  <a:pt x="3811334" y="4114800"/>
                </a:lnTo>
                <a:lnTo>
                  <a:pt x="0" y="4114800"/>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xmlns="" r:embed="rId4"/>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5">
              <a:extLst>
                <a:ext uri="{96DAC541-7B7A-43D3-8B79-37D633B846F1}">
                  <asvg:svgBlip xmlns:asvg="http://schemas.microsoft.com/office/drawing/2016/SVG/main" xmlns="" r:embed="rId6"/>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TextBox 15"/>
          <p:cNvSpPr txBox="1"/>
          <p:nvPr/>
        </p:nvSpPr>
        <p:spPr>
          <a:xfrm>
            <a:off x="3181959" y="3302744"/>
            <a:ext cx="7714641" cy="206037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HÌNH THÀNH KIẾN THỨC</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5"/>
          <p:cNvGrpSpPr/>
          <p:nvPr/>
        </p:nvGrpSpPr>
        <p:grpSpPr>
          <a:xfrm>
            <a:off x="7810500" y="1541612"/>
            <a:ext cx="9812060" cy="8064668"/>
            <a:chOff x="0" y="-38100"/>
            <a:chExt cx="3397046" cy="2124028"/>
          </a:xfrm>
        </p:grpSpPr>
        <p:sp>
          <p:nvSpPr>
            <p:cNvPr id="32"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3"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28" name="Group 5"/>
          <p:cNvGrpSpPr/>
          <p:nvPr/>
        </p:nvGrpSpPr>
        <p:grpSpPr>
          <a:xfrm>
            <a:off x="609600" y="1719293"/>
            <a:ext cx="6515100" cy="7920007"/>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1887280"/>
            <a:ext cx="5943600" cy="1446550"/>
          </a:xfrm>
          <a:prstGeom prst="rect">
            <a:avLst/>
          </a:prstGeom>
          <a:solidFill>
            <a:schemeClr val="accent4">
              <a:lumMod val="20000"/>
              <a:lumOff val="80000"/>
            </a:schemeClr>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Nhưng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không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vậy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đâu</a:t>
            </a:r>
            <a:r>
              <a:rPr lang="en-US" sz="4400" b="0" i="0" dirty="0">
                <a:effectLst/>
                <a:latin typeface="Times New Roman" panose="02020603050405020304" pitchFamily="18" charset="0"/>
                <a:cs typeface="Times New Roman" panose="02020603050405020304" pitchFamily="18" charset="0"/>
              </a:rPr>
              <a:t> Sam à.</a:t>
            </a:r>
            <a:endParaRPr lang="vi-VN" sz="4400" b="1" i="0" dirty="0">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1295400" y="4097080"/>
            <a:ext cx="4876800" cy="550920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dùng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để</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một</a:t>
            </a:r>
            <a:r>
              <a:rPr lang="en-US" sz="4400" b="0" i="0" dirty="0">
                <a:effectLst/>
                <a:latin typeface="Times New Roman" panose="02020603050405020304" pitchFamily="18" charset="0"/>
                <a:cs typeface="Times New Roman" panose="02020603050405020304" pitchFamily="18" charset="0"/>
              </a:rPr>
              <a:t> ý </a:t>
            </a:r>
            <a:r>
              <a:rPr lang="en-US" sz="4400" b="0" i="0" dirty="0" err="1">
                <a:effectLst/>
                <a:latin typeface="Times New Roman" panose="02020603050405020304" pitchFamily="18" charset="0"/>
                <a:cs typeface="Times New Roman" panose="02020603050405020304" pitchFamily="18" charset="0"/>
              </a:rPr>
              <a:t>kiến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định</a:t>
            </a:r>
            <a:endParaRPr lang="en-US" sz="4400" dirty="0">
              <a:latin typeface="Times New Roman" panose="02020603050405020304" pitchFamily="18" charset="0"/>
              <a:cs typeface="Times New Roman" panose="02020603050405020304" pitchFamily="18" charset="0"/>
            </a:endParaRPr>
          </a:p>
          <a:p>
            <a:pPr algn="just"/>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Có</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sự</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xuất</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hiện</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của</a:t>
            </a:r>
            <a:r>
              <a:rPr lang="en-US" sz="4400"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i="0" dirty="0">
                <a:effectLst/>
                <a:latin typeface="Times New Roman" panose="02020603050405020304" pitchFamily="18" charset="0"/>
                <a:cs typeface="Times New Roman" panose="02020603050405020304" pitchFamily="18" charset="0"/>
              </a:rPr>
              <a:t>“</a:t>
            </a:r>
            <a:r>
              <a:rPr lang="en-US" sz="4400" b="1" i="0" dirty="0" err="1">
                <a:effectLst/>
                <a:latin typeface="Times New Roman" panose="02020603050405020304" pitchFamily="18" charset="0"/>
                <a:cs typeface="Times New Roman" panose="02020603050405020304" pitchFamily="18" charset="0"/>
              </a:rPr>
              <a:t>không</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phải</a:t>
            </a:r>
            <a:r>
              <a:rPr lang="en-US" sz="4400" b="1" i="0" dirty="0">
                <a:effectLst/>
                <a:latin typeface="Times New Roman" panose="02020603050405020304" pitchFamily="18" charset="0"/>
                <a:cs typeface="Times New Roman" panose="02020603050405020304" pitchFamily="18" charset="0"/>
              </a:rPr>
              <a:t>”</a:t>
            </a:r>
          </a:p>
          <a:p>
            <a:pPr algn="just"/>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phủ</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bác</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bỏ</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0ABE1A8-24CC-C75E-0AD3-06A4F3CE4287}"/>
              </a:ext>
            </a:extLst>
          </p:cNvPr>
          <p:cNvSpPr txBox="1"/>
          <p:nvPr/>
        </p:nvSpPr>
        <p:spPr>
          <a:xfrm>
            <a:off x="8534400" y="1887280"/>
            <a:ext cx="8839200" cy="2800767"/>
          </a:xfrm>
          <a:prstGeom prst="rect">
            <a:avLst/>
          </a:prstGeom>
          <a:solidFill>
            <a:schemeClr val="accent6">
              <a:lumMod val="20000"/>
              <a:lumOff val="80000"/>
            </a:schemeClr>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phải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những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người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anh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của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tới</a:t>
            </a:r>
            <a:endParaRPr lang="vi-VN" sz="4400" b="1" i="0" dirty="0">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0ABE1A8-24CC-C75E-0AD3-06A4F3CE4287}"/>
              </a:ext>
            </a:extLst>
          </p:cNvPr>
          <p:cNvSpPr txBox="1"/>
          <p:nvPr/>
        </p:nvSpPr>
        <p:spPr>
          <a:xfrm>
            <a:off x="8763000" y="5621080"/>
            <a:ext cx="8610600" cy="3477875"/>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không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có</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quan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hệ</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anh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giữa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mảnh</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đất</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người</a:t>
            </a:r>
            <a:r>
              <a:rPr lang="en-US" sz="4400" b="0" i="0" dirty="0">
                <a:effectLst/>
                <a:latin typeface="Times New Roman" panose="02020603050405020304" pitchFamily="18" charset="0"/>
                <a:cs typeface="Times New Roman" panose="02020603050405020304" pitchFamily="18" charset="0"/>
              </a:rPr>
              <a:t> da </a:t>
            </a:r>
            <a:r>
              <a:rPr lang="en-US" sz="4400" b="0" i="0" dirty="0" err="1">
                <a:effectLst/>
                <a:latin typeface="Times New Roman" panose="02020603050405020304" pitchFamily="18" charset="0"/>
                <a:cs typeface="Times New Roman" panose="02020603050405020304" pitchFamily="18" charset="0"/>
              </a:rPr>
              <a:t>trắng</a:t>
            </a:r>
            <a:r>
              <a:rPr lang="en-US" sz="4400" b="0" i="0" dirty="0">
                <a:effectLst/>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phủ</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phải</a:t>
            </a:r>
            <a:r>
              <a:rPr lang="en-US" sz="4400" b="1" dirty="0">
                <a:latin typeface="Times New Roman" panose="02020603050405020304" pitchFamily="18" charset="0"/>
                <a:cs typeface="Times New Roman" panose="02020603050405020304" pitchFamily="18" charset="0"/>
              </a:rPr>
              <a:t>”</a:t>
            </a:r>
          </a:p>
          <a:p>
            <a:pPr algn="just"/>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Câu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phủ</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định</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miêu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tả</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EBAA459-44D5-7F15-B76C-3E941B32F088}"/>
              </a:ext>
            </a:extLst>
          </p:cNvPr>
          <p:cNvSpPr txBox="1"/>
          <p:nvPr/>
        </p:nvSpPr>
        <p:spPr>
          <a:xfrm>
            <a:off x="4953000" y="239685"/>
            <a:ext cx="6924788" cy="830924"/>
          </a:xfrm>
          <a:prstGeom prst="rect">
            <a:avLst/>
          </a:prstGeom>
          <a:solidFill>
            <a:schemeClr val="bg2"/>
          </a:solidFill>
        </p:spPr>
        <p:txBody>
          <a:bodyPr wrap="square" lIns="182808" tIns="91404" rIns="182808" bIns="91404" rtlCol="0">
            <a:spAutoFit/>
          </a:bodyPr>
          <a:lstStyle/>
          <a:p>
            <a:pPr marL="0" marR="0" lvl="0" indent="0" algn="ctr" defTabSz="1827406"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4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42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2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phủ</a:t>
            </a:r>
            <a:r>
              <a:rPr kumimoji="0" lang="en-US" sz="42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42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định</a:t>
            </a:r>
            <a:endPar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47629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p:cNvGrpSpPr/>
          <p:nvPr/>
        </p:nvGrpSpPr>
        <p:grpSpPr>
          <a:xfrm>
            <a:off x="609600" y="1719293"/>
            <a:ext cx="9067800" cy="7920007"/>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9Slide04 Podkova Medium" panose="00000600000000000000" pitchFamily="2" charset="0"/>
                <a:ea typeface="+mn-ea"/>
                <a:cs typeface="+mn-cs"/>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1887280"/>
            <a:ext cx="8351520" cy="2800767"/>
          </a:xfrm>
          <a:prstGeom prst="rect">
            <a:avLst/>
          </a:prstGeom>
          <a:solidFill>
            <a:schemeClr val="accent3">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chuỗi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mức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914400" y="5143500"/>
            <a:ext cx="83820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Câu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một</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giả</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nhằm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khẳng</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vấn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đề</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chứa</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2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phủ</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định</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EBAA459-44D5-7F15-B76C-3E941B32F088}"/>
              </a:ext>
            </a:extLst>
          </p:cNvPr>
          <p:cNvSpPr txBox="1"/>
          <p:nvPr/>
        </p:nvSpPr>
        <p:spPr>
          <a:xfrm>
            <a:off x="4953000" y="239686"/>
            <a:ext cx="6924788" cy="830924"/>
          </a:xfrm>
          <a:prstGeom prst="rect">
            <a:avLst/>
          </a:prstGeom>
          <a:solidFill>
            <a:schemeClr val="bg2"/>
          </a:solidFill>
        </p:spPr>
        <p:txBody>
          <a:bodyPr wrap="square" lIns="182808" tIns="91404" rIns="182808" bIns="91404" rtlCol="0">
            <a:spAutoFit/>
          </a:bodyPr>
          <a:lstStyle/>
          <a:p>
            <a:pPr marL="0" marR="0" lvl="0" indent="0" algn="ctr" defTabSz="1827406"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a:t>
            </a:r>
            <a:r>
              <a:rPr lang="en-US" sz="4200" b="1" dirty="0" err="1">
                <a:solidFill>
                  <a:prstClr val="black"/>
                </a:solidFill>
                <a:latin typeface="Times New Roman" pitchFamily="18" charset="0"/>
                <a:cs typeface="Times New Roman" pitchFamily="18" charset="0"/>
              </a:rPr>
              <a:t>Câu</a:t>
            </a:r>
            <a:r>
              <a:rPr lang="en-US" sz="4200" b="1" dirty="0">
                <a:solidFill>
                  <a:prstClr val="black"/>
                </a:solidFill>
                <a:latin typeface="Times New Roman" pitchFamily="18" charset="0"/>
                <a:cs typeface="Times New Roman" pitchFamily="18" charset="0"/>
              </a:rPr>
              <a:t> </a:t>
            </a:r>
            <a:r>
              <a:rPr lang="en-US" sz="4200" b="1" dirty="0" err="1">
                <a:solidFill>
                  <a:prstClr val="black"/>
                </a:solidFill>
                <a:latin typeface="Times New Roman" pitchFamily="18" charset="0"/>
                <a:cs typeface="Times New Roman" pitchFamily="18" charset="0"/>
              </a:rPr>
              <a:t>khẳng</a:t>
            </a:r>
            <a:r>
              <a:rPr lang="en-US" sz="4200" b="1" dirty="0">
                <a:solidFill>
                  <a:prstClr val="black"/>
                </a:solidFill>
                <a:latin typeface="Times New Roman" pitchFamily="18" charset="0"/>
                <a:cs typeface="Times New Roman" pitchFamily="18" charset="0"/>
              </a:rPr>
              <a:t> </a:t>
            </a:r>
            <a:r>
              <a:rPr lang="en-US" sz="4200" b="1" dirty="0" err="1">
                <a:solidFill>
                  <a:prstClr val="black"/>
                </a:solidFill>
                <a:latin typeface="Times New Roman" pitchFamily="18" charset="0"/>
                <a:cs typeface="Times New Roman" pitchFamily="18" charset="0"/>
              </a:rPr>
              <a:t>định</a:t>
            </a:r>
            <a:endParaRPr kumimoji="0" lang="en-US" sz="4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14" name="Group 5"/>
          <p:cNvGrpSpPr/>
          <p:nvPr/>
        </p:nvGrpSpPr>
        <p:grpSpPr>
          <a:xfrm>
            <a:off x="10287000" y="1541612"/>
            <a:ext cx="7335560" cy="8064668"/>
            <a:chOff x="0" y="-38100"/>
            <a:chExt cx="3397046" cy="2124028"/>
          </a:xfrm>
        </p:grpSpPr>
        <p:sp>
          <p:nvSpPr>
            <p:cNvPr id="15"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6"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7" name="TextBox 16">
            <a:extLst>
              <a:ext uri="{FF2B5EF4-FFF2-40B4-BE49-F238E27FC236}">
                <a16:creationId xmlns:a16="http://schemas.microsoft.com/office/drawing/2014/main" id="{40ABE1A8-24CC-C75E-0AD3-06A4F3CE4287}"/>
              </a:ext>
            </a:extLst>
          </p:cNvPr>
          <p:cNvSpPr txBox="1"/>
          <p:nvPr/>
        </p:nvSpPr>
        <p:spPr>
          <a:xfrm>
            <a:off x="10765356" y="1887280"/>
            <a:ext cx="6608244" cy="769441"/>
          </a:xfrm>
          <a:prstGeom prst="rect">
            <a:avLst/>
          </a:prstGeom>
          <a:solidFill>
            <a:srgbClr val="F2DFFD"/>
          </a:solid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Nguyên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Huế</a:t>
            </a:r>
            <a:endParaRPr lang="vi-VN" sz="4400" b="1" i="0"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0ABE1A8-24CC-C75E-0AD3-06A4F3CE4287}"/>
              </a:ext>
            </a:extLst>
          </p:cNvPr>
          <p:cNvSpPr txBox="1"/>
          <p:nvPr/>
        </p:nvSpPr>
        <p:spPr>
          <a:xfrm>
            <a:off x="10850807" y="3320683"/>
            <a:ext cx="6437341" cy="2800767"/>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en-US" sz="4400"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0" i="0" dirty="0" err="1">
                <a:effectLst/>
                <a:latin typeface="Times New Roman" panose="02020603050405020304" pitchFamily="18" charset="0"/>
                <a:cs typeface="Times New Roman" panose="02020603050405020304" pitchFamily="18" charset="0"/>
              </a:rPr>
              <a:t>Câu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xác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sự</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việc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Nguyên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Huế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có</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xảy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ra</a:t>
            </a:r>
            <a:endParaRPr lang="en-US" sz="4400" b="0" i="0" dirty="0">
              <a:effectLst/>
              <a:latin typeface="Times New Roman" panose="02020603050405020304" pitchFamily="18" charset="0"/>
              <a:cs typeface="Times New Roman" panose="02020603050405020304" pitchFamily="18" charset="0"/>
            </a:endParaRPr>
          </a:p>
          <a:p>
            <a:pPr algn="just"/>
            <a:endPar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Câu</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khẳng</a:t>
            </a:r>
            <a:r>
              <a:rPr lang="en-US" sz="4400" b="1" i="0" dirty="0">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4400" b="1" i="0" dirty="0" err="1">
                <a:solidFill>
                  <a:srgbClr val="FF0000"/>
                </a:solidFill>
                <a:effectLst/>
                <a:latin typeface="Times New Roman" panose="02020603050405020304" pitchFamily="18" charset="0"/>
                <a:cs typeface="Times New Roman" panose="02020603050405020304" pitchFamily="18" charset="0"/>
                <a:sym typeface="Wingdings" panose="05000000000000000000" pitchFamily="2" charset="2"/>
              </a:rPr>
              <a:t>định</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82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7"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451076"/>
              </p:ext>
            </p:extLst>
          </p:nvPr>
        </p:nvGraphicFramePr>
        <p:xfrm>
          <a:off x="304800" y="449580"/>
          <a:ext cx="17830800" cy="9342120"/>
        </p:xfrm>
        <a:graphic>
          <a:graphicData uri="http://schemas.openxmlformats.org/drawingml/2006/table">
            <a:tbl>
              <a:tblPr firstRow="1" bandRow="1">
                <a:tableStyleId>{5940675A-B579-460E-94D1-54222C63F5DA}</a:tableStyleId>
              </a:tblPr>
              <a:tblGrid>
                <a:gridCol w="1466603">
                  <a:extLst>
                    <a:ext uri="{9D8B030D-6E8A-4147-A177-3AD203B41FA5}">
                      <a16:colId xmlns:a16="http://schemas.microsoft.com/office/drawing/2014/main" val="3662247022"/>
                    </a:ext>
                  </a:extLst>
                </a:gridCol>
                <a:gridCol w="10497787">
                  <a:extLst>
                    <a:ext uri="{9D8B030D-6E8A-4147-A177-3AD203B41FA5}">
                      <a16:colId xmlns:a16="http://schemas.microsoft.com/office/drawing/2014/main" val="1558767218"/>
                    </a:ext>
                  </a:extLst>
                </a:gridCol>
                <a:gridCol w="5866410">
                  <a:extLst>
                    <a:ext uri="{9D8B030D-6E8A-4147-A177-3AD203B41FA5}">
                      <a16:colId xmlns:a16="http://schemas.microsoft.com/office/drawing/2014/main" val="2955585657"/>
                    </a:ext>
                  </a:extLst>
                </a:gridCol>
              </a:tblGrid>
              <a:tr h="990600">
                <a:tc>
                  <a:txBody>
                    <a:bodyPr/>
                    <a:lstStyle/>
                    <a:p>
                      <a:pPr algn="ct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khẳng</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định</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phủ</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định</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extLst>
                  <a:ext uri="{0D108BD9-81ED-4DB2-BD59-A6C34878D82A}">
                    <a16:rowId xmlns:a16="http://schemas.microsoft.com/office/drawing/2014/main" val="214709458"/>
                  </a:ext>
                </a:extLst>
              </a:tr>
              <a:tr h="2341005">
                <a:tc>
                  <a:txBody>
                    <a:bodyPr/>
                    <a:lstStyle/>
                    <a:p>
                      <a:r>
                        <a:rPr lang="en-US" sz="4200" b="1" dirty="0" err="1">
                          <a:latin typeface="Times New Roman" panose="02020603050405020304" pitchFamily="18" charset="0"/>
                          <a:cs typeface="Times New Roman" panose="02020603050405020304" pitchFamily="18" charset="0"/>
                        </a:rPr>
                        <a:t>Khái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niệm</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072966"/>
                  </a:ext>
                </a:extLst>
              </a:tr>
              <a:tr h="5166356">
                <a:tc>
                  <a:txBody>
                    <a:bodyPr/>
                    <a:lstStyle/>
                    <a:p>
                      <a:r>
                        <a:rPr lang="en-US" sz="4200" b="1" dirty="0" err="1">
                          <a:latin typeface="Times New Roman" panose="02020603050405020304" pitchFamily="18" charset="0"/>
                          <a:cs typeface="Times New Roman" panose="02020603050405020304" pitchFamily="18" charset="0"/>
                        </a:rPr>
                        <a:t>Hình</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thức</a:t>
                      </a:r>
                      <a:endParaRPr lang="en-US" sz="4200" b="1" dirty="0">
                        <a:latin typeface="Times New Roman" panose="02020603050405020304" pitchFamily="18" charset="0"/>
                        <a:cs typeface="Times New Roman" panose="02020603050405020304" pitchFamily="18" charset="0"/>
                      </a:endParaRPr>
                    </a:p>
                  </a:txBody>
                  <a:tcPr anchor="ctr">
                    <a:solidFill>
                      <a:schemeClr val="accent3">
                        <a:lumMod val="20000"/>
                        <a:lumOff val="80000"/>
                      </a:schemeClr>
                    </a:solidFill>
                  </a:tcPr>
                </a:tc>
                <a:tc>
                  <a:txBody>
                    <a:bodyPr/>
                    <a:lstStyle/>
                    <a:p>
                      <a:pPr marL="0" indent="0" algn="just">
                        <a:buFontTx/>
                        <a:buNone/>
                      </a:pP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pP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Chứa</a:t>
                      </a:r>
                      <a:r>
                        <a:rPr lang="en-US" sz="4200" dirty="0">
                          <a:latin typeface="Times New Roman" panose="02020603050405020304" pitchFamily="18" charset="0"/>
                          <a:cs typeface="Times New Roman" panose="02020603050405020304" pitchFamily="18" charset="0"/>
                        </a:rPr>
                        <a:t> 2 </a:t>
                      </a:r>
                      <a:r>
                        <a:rPr lang="en-US" sz="420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 </a:t>
                      </a:r>
                      <a:r>
                        <a:rPr lang="en-US" sz="4200" baseline="0" dirty="0" err="1">
                          <a:latin typeface="Times New Roman" panose="02020603050405020304" pitchFamily="18" charset="0"/>
                          <a:cs typeface="Times New Roman" panose="02020603050405020304" pitchFamily="18" charset="0"/>
                        </a:rPr>
                        <a:t>phủ</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 </a:t>
                      </a:r>
                      <a:r>
                        <a:rPr lang="en-US" sz="4200" baseline="0" dirty="0" err="1">
                          <a:latin typeface="Times New Roman" panose="02020603050405020304" pitchFamily="18" charset="0"/>
                          <a:cs typeface="Times New Roman" panose="02020603050405020304" pitchFamily="18" charset="0"/>
                        </a:rPr>
                        <a:t>khẳng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a:t>
                      </a:r>
                    </a:p>
                    <a:p>
                      <a:pPr marL="0" indent="0" algn="just">
                        <a:buFontTx/>
                        <a:buNone/>
                      </a:pPr>
                      <a:r>
                        <a:rPr lang="en-US" sz="4200" baseline="0" dirty="0">
                          <a:latin typeface="Times New Roman" panose="02020603050405020304" pitchFamily="18" charset="0"/>
                          <a:cs typeface="Times New Roman" panose="02020603050405020304" pitchFamily="18" charset="0"/>
                        </a:rPr>
                        <a:t>VD: </a:t>
                      </a:r>
                      <a:r>
                        <a:rPr lang="en-US" sz="4200" i="1" baseline="0" dirty="0" err="1">
                          <a:latin typeface="Times New Roman" panose="02020603050405020304" pitchFamily="18" charset="0"/>
                          <a:cs typeface="Times New Roman" panose="02020603050405020304" pitchFamily="18" charset="0"/>
                        </a:rPr>
                        <a:t>Trẫm</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rất</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đau</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xót</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không</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thể</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không</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rời</a:t>
                      </a:r>
                      <a:r>
                        <a:rPr lang="en-US" sz="4200" i="1" baseline="0" dirty="0">
                          <a:latin typeface="Times New Roman" panose="02020603050405020304" pitchFamily="18" charset="0"/>
                          <a:cs typeface="Times New Roman" panose="02020603050405020304" pitchFamily="18" charset="0"/>
                        </a:rPr>
                        <a:t> </a:t>
                      </a:r>
                      <a:r>
                        <a:rPr lang="en-US" sz="4200" i="1" baseline="0" dirty="0" err="1">
                          <a:latin typeface="Times New Roman" panose="02020603050405020304" pitchFamily="18" charset="0"/>
                          <a:cs typeface="Times New Roman" panose="02020603050405020304" pitchFamily="18" charset="0"/>
                        </a:rPr>
                        <a:t>đổi</a:t>
                      </a:r>
                      <a:endParaRPr lang="en-US" sz="4200" i="1"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phiếm</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200" b="0" dirty="0">
                          <a:solidFill>
                            <a:schemeClr val="tx1"/>
                          </a:solidFill>
                          <a:latin typeface="Times New Roman" panose="02020603050405020304" pitchFamily="18" charset="0"/>
                          <a:cs typeface="Times New Roman" panose="02020603050405020304" pitchFamily="18" charset="0"/>
                        </a:rPr>
                        <a:t>VD</a:t>
                      </a:r>
                      <a:r>
                        <a:rPr lang="en-US" sz="4200" b="0" baseline="0" dirty="0">
                          <a:solidFill>
                            <a:schemeClr val="tx1"/>
                          </a:solidFill>
                          <a:latin typeface="Times New Roman" panose="02020603050405020304" pitchFamily="18" charset="0"/>
                          <a:cs typeface="Times New Roman" panose="02020603050405020304" pitchFamily="18" charset="0"/>
                        </a:rPr>
                        <a:t>: </a:t>
                      </a:r>
                      <a:r>
                        <a:rPr lang="en-US" sz="4200" b="0" i="1" dirty="0" err="1">
                          <a:solidFill>
                            <a:schemeClr val="tx1"/>
                          </a:solidFill>
                          <a:latin typeface="Times New Roman" pitchFamily="18" charset="0"/>
                          <a:cs typeface="Times New Roman" pitchFamily="18" charset="0"/>
                        </a:rPr>
                        <a:t>Câu</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chuyện</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ấy</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ai</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chẳng</a:t>
                      </a:r>
                      <a:r>
                        <a:rPr lang="en-US" sz="4200" b="0" i="1" dirty="0">
                          <a:solidFill>
                            <a:schemeClr val="tx1"/>
                          </a:solidFill>
                          <a:latin typeface="Times New Roman" pitchFamily="18" charset="0"/>
                          <a:cs typeface="Times New Roman" pitchFamily="18" charset="0"/>
                        </a:rPr>
                        <a:t> </a:t>
                      </a:r>
                      <a:r>
                        <a:rPr lang="en-US" sz="4200" b="0" i="1" dirty="0" err="1">
                          <a:solidFill>
                            <a:schemeClr val="tx1"/>
                          </a:solidFill>
                          <a:latin typeface="Times New Roman" pitchFamily="18" charset="0"/>
                          <a:cs typeface="Times New Roman" pitchFamily="18" charset="0"/>
                        </a:rPr>
                        <a:t>biết</a:t>
                      </a:r>
                      <a:r>
                        <a:rPr lang="en-US" sz="4200" b="0" i="1" dirty="0">
                          <a:solidFill>
                            <a:schemeClr val="tx1"/>
                          </a:solidFill>
                          <a:latin typeface="Times New Roman" pitchFamily="18" charset="0"/>
                          <a:cs typeface="Times New Roman" pitchFamily="18" charset="0"/>
                        </a:rPr>
                        <a:t>.</a:t>
                      </a:r>
                    </a:p>
                  </a:txBody>
                  <a:tcPr>
                    <a:solidFill>
                      <a:schemeClr val="bg1"/>
                    </a:solidFill>
                  </a:tcPr>
                </a:tc>
                <a:tc>
                  <a:txBody>
                    <a:bodyPr/>
                    <a:lstStyle/>
                    <a:p>
                      <a:pPr algn="just"/>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2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78578726"/>
                  </a:ext>
                </a:extLst>
              </a:tr>
            </a:tbl>
          </a:graphicData>
        </a:graphic>
      </p:graphicFrame>
    </p:spTree>
    <p:extLst>
      <p:ext uri="{BB962C8B-B14F-4D97-AF65-F5344CB8AC3E}">
        <p14:creationId xmlns:p14="http://schemas.microsoft.com/office/powerpoint/2010/main" val="359091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xmlns="" r:embed="rId4"/>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5">
              <a:extLst>
                <a:ext uri="{96DAC541-7B7A-43D3-8B79-37D633B846F1}">
                  <asvg:svgBlip xmlns:asvg="http://schemas.microsoft.com/office/drawing/2016/SVG/main" xmlns="" r:embed="rId6"/>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LUYỆN TẬP</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8ADBA-1DF5-5B4D-7F50-0F286906D381}"/>
              </a:ext>
            </a:extLst>
          </p:cNvPr>
          <p:cNvPicPr>
            <a:picLocks noChangeAspect="1"/>
          </p:cNvPicPr>
          <p:nvPr/>
        </p:nvPicPr>
        <p:blipFill>
          <a:blip r:embed="rId2"/>
          <a:stretch>
            <a:fillRect/>
          </a:stretch>
        </p:blipFill>
        <p:spPr>
          <a:xfrm>
            <a:off x="7696200" y="-48986"/>
            <a:ext cx="7162993" cy="10287000"/>
          </a:xfrm>
          <a:prstGeom prst="rect">
            <a:avLst/>
          </a:prstGeom>
        </p:spPr>
      </p:pic>
      <p:sp>
        <p:nvSpPr>
          <p:cNvPr id="4" name="Rectangle 3">
            <a:extLst>
              <a:ext uri="{FF2B5EF4-FFF2-40B4-BE49-F238E27FC236}">
                <a16:creationId xmlns:a16="http://schemas.microsoft.com/office/drawing/2014/main" id="{16E3737B-83AF-D080-8DFD-F6783B36B563}"/>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sp>
        <p:nvSpPr>
          <p:cNvPr id="5" name="TextBox 15">
            <a:extLst>
              <a:ext uri="{FF2B5EF4-FFF2-40B4-BE49-F238E27FC236}">
                <a16:creationId xmlns:a16="http://schemas.microsoft.com/office/drawing/2014/main" id="{B32B8C37-0F5F-6535-9B5A-D7EEA42CB0E3}"/>
              </a:ext>
            </a:extLst>
          </p:cNvPr>
          <p:cNvSpPr txBox="1"/>
          <p:nvPr/>
        </p:nvSpPr>
        <p:spPr>
          <a:xfrm>
            <a:off x="2895600" y="3086100"/>
            <a:ext cx="3447441" cy="4141647"/>
          </a:xfrm>
          <a:prstGeom prst="rect">
            <a:avLst/>
          </a:prstGeom>
        </p:spPr>
        <p:txBody>
          <a:bodyPr wrap="square" lIns="0" tIns="0" rIns="0" bIns="0" rtlCol="0" anchor="t">
            <a:spAutoFit/>
          </a:bodyPr>
          <a:lstStyle/>
          <a:p>
            <a:pPr algn="ctr">
              <a:lnSpc>
                <a:spcPts val="8000"/>
              </a:lnSpc>
            </a:pPr>
            <a:r>
              <a:rPr lang="en-US" sz="8000" dirty="0" err="1">
                <a:solidFill>
                  <a:srgbClr val="231F20"/>
                </a:solidFill>
                <a:latin typeface="#9Slide04 Podkova Medium" panose="00000600000000000000" pitchFamily="2" charset="0"/>
              </a:rPr>
              <a:t>Hoạt</a:t>
            </a:r>
            <a:r>
              <a:rPr lang="en-US" sz="8000" dirty="0">
                <a:solidFill>
                  <a:srgbClr val="231F20"/>
                </a:solidFill>
                <a:latin typeface="#9Slide04 Podkova Medium" panose="00000600000000000000" pitchFamily="2" charset="0"/>
              </a:rPr>
              <a:t> </a:t>
            </a:r>
            <a:r>
              <a:rPr lang="en-US" sz="8000" dirty="0" err="1">
                <a:solidFill>
                  <a:srgbClr val="231F20"/>
                </a:solidFill>
                <a:latin typeface="#9Slide04 Podkova Medium" panose="00000600000000000000" pitchFamily="2" charset="0"/>
              </a:rPr>
              <a:t>động</a:t>
            </a:r>
            <a:r>
              <a:rPr lang="en-US" sz="8000" dirty="0">
                <a:solidFill>
                  <a:srgbClr val="231F20"/>
                </a:solidFill>
                <a:latin typeface="#9Slide04 Podkova Medium" panose="00000600000000000000" pitchFamily="2" charset="0"/>
              </a:rPr>
              <a:t> </a:t>
            </a:r>
            <a:r>
              <a:rPr lang="en-US" sz="8000" dirty="0" err="1" smtClean="0">
                <a:solidFill>
                  <a:srgbClr val="231F20"/>
                </a:solidFill>
                <a:latin typeface="#9Slide04 Podkova Medium" panose="00000600000000000000" pitchFamily="2" charset="0"/>
              </a:rPr>
              <a:t>nhóm</a:t>
            </a:r>
            <a:r>
              <a:rPr lang="en-US" sz="8000" dirty="0" smtClean="0">
                <a:solidFill>
                  <a:srgbClr val="231F20"/>
                </a:solidFill>
                <a:latin typeface="#9Slide04 Podkova Medium" panose="00000600000000000000" pitchFamily="2" charset="0"/>
              </a:rPr>
              <a:t> </a:t>
            </a:r>
            <a:r>
              <a:rPr lang="en-US" sz="8000" dirty="0" err="1" smtClean="0">
                <a:solidFill>
                  <a:srgbClr val="231F20"/>
                </a:solidFill>
                <a:latin typeface="#9Slide04 Podkova Medium" panose="00000600000000000000" pitchFamily="2" charset="0"/>
              </a:rPr>
              <a:t>bàn</a:t>
            </a:r>
            <a:endParaRPr lang="en-US" sz="8000" dirty="0">
              <a:solidFill>
                <a:srgbClr val="231F20"/>
              </a:solidFill>
              <a:latin typeface="#9Slide04 Podkova Medium" panose="00000600000000000000" pitchFamily="2" charset="0"/>
            </a:endParaRPr>
          </a:p>
        </p:txBody>
      </p:sp>
    </p:spTree>
    <p:extLst>
      <p:ext uri="{BB962C8B-B14F-4D97-AF65-F5344CB8AC3E}">
        <p14:creationId xmlns:p14="http://schemas.microsoft.com/office/powerpoint/2010/main" val="90691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1271</Words>
  <Application>Microsoft Office PowerPoint</Application>
  <PresentationFormat>Custom</PresentationFormat>
  <Paragraphs>119</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Wingdings</vt:lpstr>
      <vt:lpstr>#9Slide05 SVNAslang Barry</vt:lpstr>
      <vt:lpstr>#9Slide05 SVNMaphylla</vt:lpstr>
      <vt:lpstr>#9Slide04 Podkova Medium</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Admin</cp:lastModifiedBy>
  <cp:revision>31</cp:revision>
  <dcterms:created xsi:type="dcterms:W3CDTF">2006-08-16T00:00:00Z</dcterms:created>
  <dcterms:modified xsi:type="dcterms:W3CDTF">2024-03-12T01:47:22Z</dcterms:modified>
  <dc:identifier>DAF7pnTM6sk</dc:identifier>
</cp:coreProperties>
</file>