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72" r:id="rId2"/>
    <p:sldId id="256" r:id="rId3"/>
    <p:sldId id="257" r:id="rId4"/>
    <p:sldId id="293" r:id="rId5"/>
    <p:sldId id="294" r:id="rId6"/>
    <p:sldId id="295" r:id="rId7"/>
    <p:sldId id="292" r:id="rId8"/>
    <p:sldId id="273" r:id="rId9"/>
    <p:sldId id="298" r:id="rId10"/>
    <p:sldId id="299" r:id="rId11"/>
    <p:sldId id="300" r:id="rId12"/>
    <p:sldId id="301" r:id="rId13"/>
    <p:sldId id="302" r:id="rId14"/>
    <p:sldId id="276" r:id="rId15"/>
    <p:sldId id="274" r:id="rId16"/>
    <p:sldId id="279" r:id="rId17"/>
    <p:sldId id="277" r:id="rId18"/>
    <p:sldId id="275" r:id="rId19"/>
    <p:sldId id="278" r:id="rId20"/>
    <p:sldId id="303" r:id="rId21"/>
    <p:sldId id="305" r:id="rId22"/>
    <p:sldId id="304" r:id="rId23"/>
    <p:sldId id="306" r:id="rId24"/>
    <p:sldId id="280" r:id="rId25"/>
    <p:sldId id="319" r:id="rId26"/>
    <p:sldId id="320" r:id="rId27"/>
    <p:sldId id="308" r:id="rId28"/>
    <p:sldId id="310" r:id="rId29"/>
    <p:sldId id="307" r:id="rId30"/>
    <p:sldId id="311" r:id="rId31"/>
    <p:sldId id="283" r:id="rId32"/>
    <p:sldId id="312" r:id="rId33"/>
    <p:sldId id="313" r:id="rId34"/>
    <p:sldId id="309" r:id="rId35"/>
    <p:sldId id="315" r:id="rId36"/>
    <p:sldId id="314" r:id="rId37"/>
    <p:sldId id="289" r:id="rId38"/>
    <p:sldId id="316" r:id="rId39"/>
    <p:sldId id="288" r:id="rId40"/>
    <p:sldId id="317" r:id="rId41"/>
    <p:sldId id="291" r:id="rId42"/>
    <p:sldId id="321" r:id="rId43"/>
    <p:sldId id="318" r:id="rId44"/>
    <p:sldId id="323" r:id="rId45"/>
    <p:sldId id="324" r:id="rId46"/>
    <p:sldId id="325" r:id="rId47"/>
    <p:sldId id="326" r:id="rId48"/>
    <p:sldId id="327" r:id="rId49"/>
  </p:sldIdLst>
  <p:sldSz cx="18288000" cy="10287000"/>
  <p:notesSz cx="6858000" cy="9144000"/>
  <p:embeddedFontLst>
    <p:embeddedFont>
      <p:font typeface="Dekko" panose="020B0604020202020204" charset="0"/>
      <p:regular r:id="rId51"/>
    </p:embeddedFont>
    <p:embeddedFont>
      <p:font typeface="#9Slide07 IcielKoni" panose="020B0604020202020204" charset="0"/>
      <p:bold r:id="rId52"/>
    </p:embeddedFont>
    <p:embeddedFont>
      <p:font typeface="#9Slide05 FS Blonde Script" panose="020B0604020202020204" charset="0"/>
      <p:italic r:id="rId53"/>
    </p:embeddedFont>
    <p:embeddedFont>
      <p:font typeface="Cambria" panose="02040503050406030204" pitchFamily="18" charset="0"/>
      <p:regular r:id="rId54"/>
      <p:bold r:id="rId55"/>
      <p:italic r:id="rId56"/>
      <p:boldItalic r:id="rId57"/>
    </p:embeddedFont>
    <p:embeddedFont>
      <p:font typeface="#9Slide07 SVNGuerrilla" panose="00000500000000000000" charset="0"/>
      <p:regular r:id="rId58"/>
    </p:embeddedFont>
    <p:embeddedFont>
      <p:font typeface="#9Slide03 Jura SemiBold" panose="020B0604020202020204" charset="0"/>
      <p:bold r:id="rId59"/>
    </p:embeddedFont>
    <p:embeddedFont>
      <p:font typeface="Roboto" panose="020B0604020202020204" charset="0"/>
      <p:regular r:id="rId60"/>
      <p:bold r:id="rId61"/>
      <p:italic r:id="rId62"/>
      <p:boldItalic r:id="rId63"/>
    </p:embeddedFont>
    <p:embeddedFont>
      <p:font typeface="#9Slide05 Dinh Tran" panose="020B0604020202020204" charset="0"/>
      <p:regular r:id="rId64"/>
    </p:embeddedFont>
    <p:embeddedFont>
      <p:font typeface="Muli" panose="020B0604020202020204" charset="0"/>
      <p:regular r:id="rId65"/>
    </p:embeddedFont>
    <p:embeddedFont>
      <p:font typeface="Roboto Condensed" panose="020B0604020202020204" charset="0"/>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9Slide05 Fourth Medium" panose="020B0604020202020204" charset="0"/>
      <p:bold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636" autoAdjust="0"/>
  </p:normalViewPr>
  <p:slideViewPr>
    <p:cSldViewPr>
      <p:cViewPr varScale="1">
        <p:scale>
          <a:sx n="46" d="100"/>
          <a:sy n="46" d="100"/>
        </p:scale>
        <p:origin x="7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7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C313B-7B7B-4CCF-9038-6B91C8FD0025}"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C1057A8E-05A1-462F-A2E3-29D79D351A58}">
      <dgm:prSet phldrT="[Text]" custT="1"/>
      <dgm:spPr/>
      <dgm:t>
        <a:bodyPr/>
        <a:lstStyle/>
        <a:p>
          <a:pPr algn="just"/>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endParaRPr lang="en-US" sz="4400" dirty="0">
            <a:latin typeface="Times New Roman" panose="02020603050405020304" pitchFamily="18" charset="0"/>
            <a:cs typeface="Times New Roman" panose="02020603050405020304" pitchFamily="18" charset="0"/>
          </a:endParaRPr>
        </a:p>
      </dgm:t>
    </dgm:pt>
    <dgm:pt modelId="{CD813938-B655-4C1D-B063-8BABAA258A64}" type="par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6429C0E0-3C18-4AC4-A664-AD773484384D}" type="sibTrans" cxnId="{0CA3B872-AB05-499B-93B8-D880E0C2490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16EF3D80-772A-4402-982D-CDB37A91491D}">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endParaRPr lang="en-US" sz="4400" dirty="0">
            <a:latin typeface="Times New Roman" panose="02020603050405020304" pitchFamily="18" charset="0"/>
            <a:cs typeface="Times New Roman" panose="02020603050405020304" pitchFamily="18" charset="0"/>
          </a:endParaRPr>
        </a:p>
      </dgm:t>
    </dgm:pt>
    <dgm:pt modelId="{B9CE3002-6B65-4F75-923C-64FAD969E82D}" type="par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9EF3CDC-27D1-4CFD-B7AA-D4D79E10D444}" type="sibTrans" cxnId="{4534E86B-5FB9-41FA-B71D-11020868076C}">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D371C0-0B2F-4885-ADFF-0B818B657B1A}">
      <dgm:prSet phldrT="[Text]" custT="1"/>
      <dgm:spPr/>
      <dgm: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do</a:t>
          </a:r>
        </a:p>
      </dgm:t>
    </dgm:pt>
    <dgm:pt modelId="{31548622-5A0E-4568-AB64-39151E5E436A}" type="par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45A1C61F-1441-4614-A0F6-CDAF43CABA4E}" type="sibTrans" cxnId="{FA032BFB-FC5A-462F-94C6-A117B6CF83FD}">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F2CA428F-85E5-43EB-9544-28A50F35711F}">
      <dgm:prSet phldrT="[Text]" custT="1"/>
      <dgm:spPr/>
      <dgm:t>
        <a:bodyPr/>
        <a:lstStyle/>
        <a:p>
          <a:pPr algn="just"/>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endParaRPr lang="en-US" sz="4400" dirty="0">
            <a:latin typeface="Times New Roman" panose="02020603050405020304" pitchFamily="18" charset="0"/>
            <a:cs typeface="Times New Roman" panose="02020603050405020304" pitchFamily="18" charset="0"/>
          </a:endParaRPr>
        </a:p>
      </dgm:t>
    </dgm:pt>
    <dgm:pt modelId="{1324C588-0A77-4554-A6C3-055CE0966FDB}" type="par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A16494AB-B92C-4173-BEDD-D4E12272837A}" type="sibTrans" cxnId="{45DD9958-D917-443C-8AE3-C02024AD0C42}">
      <dgm:prSet/>
      <dgm:spPr/>
      <dgm:t>
        <a:bodyPr/>
        <a:lstStyle/>
        <a:p>
          <a:pPr algn="just"/>
          <a:endParaRPr lang="en-US" sz="4400">
            <a:latin typeface="Times New Roman" panose="02020603050405020304" pitchFamily="18" charset="0"/>
            <a:cs typeface="Times New Roman" panose="02020603050405020304" pitchFamily="18" charset="0"/>
          </a:endParaRPr>
        </a:p>
      </dgm:t>
    </dgm:pt>
    <dgm:pt modelId="{8D185F96-5F76-458D-8808-A881F136DDB0}" type="pres">
      <dgm:prSet presAssocID="{38FC313B-7B7B-4CCF-9038-6B91C8FD0025}" presName="Name0" presStyleCnt="0">
        <dgm:presLayoutVars>
          <dgm:dir/>
          <dgm:resizeHandles val="exact"/>
        </dgm:presLayoutVars>
      </dgm:prSet>
      <dgm:spPr/>
      <dgm:t>
        <a:bodyPr/>
        <a:lstStyle/>
        <a:p>
          <a:endParaRPr lang="en-US"/>
        </a:p>
      </dgm:t>
    </dgm:pt>
    <dgm:pt modelId="{10B7BDD4-8081-4F82-8153-64ED45DDFE67}" type="pres">
      <dgm:prSet presAssocID="{C1057A8E-05A1-462F-A2E3-29D79D351A58}" presName="composite" presStyleCnt="0"/>
      <dgm:spPr/>
    </dgm:pt>
    <dgm:pt modelId="{C15F6D43-8197-470B-A6E4-8268312AB533}" type="pres">
      <dgm:prSet presAssocID="{C1057A8E-05A1-462F-A2E3-29D79D351A58}" presName="rect1" presStyleLbl="trAlignAcc1" presStyleIdx="0" presStyleCnt="4">
        <dgm:presLayoutVars>
          <dgm:bulletEnabled val="1"/>
        </dgm:presLayoutVars>
      </dgm:prSet>
      <dgm:spPr/>
      <dgm:t>
        <a:bodyPr/>
        <a:lstStyle/>
        <a:p>
          <a:endParaRPr lang="en-US"/>
        </a:p>
      </dgm:t>
    </dgm:pt>
    <dgm:pt modelId="{97BEA3DC-DE61-48CD-9C96-4741559B5F24}" type="pres">
      <dgm:prSet presAssocID="{C1057A8E-05A1-462F-A2E3-29D79D351A58}" presName="rect2" presStyleLbl="fgImgPlace1" presStyleIdx="0" presStyleCnt="4"/>
      <dgm:spPr/>
    </dgm:pt>
    <dgm:pt modelId="{8F6C2622-21E6-4644-B546-6FA30B914AA1}" type="pres">
      <dgm:prSet presAssocID="{6429C0E0-3C18-4AC4-A664-AD773484384D}" presName="sibTrans" presStyleCnt="0"/>
      <dgm:spPr/>
    </dgm:pt>
    <dgm:pt modelId="{F2076EDA-F042-4B0C-9149-65929B100393}" type="pres">
      <dgm:prSet presAssocID="{16EF3D80-772A-4402-982D-CDB37A91491D}" presName="composite" presStyleCnt="0"/>
      <dgm:spPr/>
    </dgm:pt>
    <dgm:pt modelId="{CCC1FA15-D3DC-4174-B0AC-B9663C0AEC4D}" type="pres">
      <dgm:prSet presAssocID="{16EF3D80-772A-4402-982D-CDB37A91491D}" presName="rect1" presStyleLbl="trAlignAcc1" presStyleIdx="1" presStyleCnt="4">
        <dgm:presLayoutVars>
          <dgm:bulletEnabled val="1"/>
        </dgm:presLayoutVars>
      </dgm:prSet>
      <dgm:spPr/>
      <dgm:t>
        <a:bodyPr/>
        <a:lstStyle/>
        <a:p>
          <a:endParaRPr lang="en-US"/>
        </a:p>
      </dgm:t>
    </dgm:pt>
    <dgm:pt modelId="{CE100147-CBE4-405D-A183-BF42F7D92E1C}" type="pres">
      <dgm:prSet presAssocID="{16EF3D80-772A-4402-982D-CDB37A91491D}" presName="rect2" presStyleLbl="fgImgPlace1" presStyleIdx="1" presStyleCnt="4"/>
      <dgm:spPr/>
    </dgm:pt>
    <dgm:pt modelId="{356B7848-8467-4806-BD5B-A8059CD9BA13}" type="pres">
      <dgm:prSet presAssocID="{89EF3CDC-27D1-4CFD-B7AA-D4D79E10D444}" presName="sibTrans" presStyleCnt="0"/>
      <dgm:spPr/>
    </dgm:pt>
    <dgm:pt modelId="{36B8F922-C758-4426-AFE8-895E545EED22}" type="pres">
      <dgm:prSet presAssocID="{8DD371C0-0B2F-4885-ADFF-0B818B657B1A}" presName="composite" presStyleCnt="0"/>
      <dgm:spPr/>
    </dgm:pt>
    <dgm:pt modelId="{AFBC07B8-4056-4709-A2D7-573A6E96A025}" type="pres">
      <dgm:prSet presAssocID="{8DD371C0-0B2F-4885-ADFF-0B818B657B1A}" presName="rect1" presStyleLbl="trAlignAcc1" presStyleIdx="2" presStyleCnt="4">
        <dgm:presLayoutVars>
          <dgm:bulletEnabled val="1"/>
        </dgm:presLayoutVars>
      </dgm:prSet>
      <dgm:spPr/>
      <dgm:t>
        <a:bodyPr/>
        <a:lstStyle/>
        <a:p>
          <a:endParaRPr lang="en-US"/>
        </a:p>
      </dgm:t>
    </dgm:pt>
    <dgm:pt modelId="{9930FA4F-8C8C-4E10-91B1-2CDD6E2CF29C}" type="pres">
      <dgm:prSet presAssocID="{8DD371C0-0B2F-4885-ADFF-0B818B657B1A}" presName="rect2" presStyleLbl="fgImgPlace1" presStyleIdx="2" presStyleCnt="4"/>
      <dgm:spPr/>
    </dgm:pt>
    <dgm:pt modelId="{D2E0F9CE-32BB-4311-B0E6-66D9D4B98584}" type="pres">
      <dgm:prSet presAssocID="{45A1C61F-1441-4614-A0F6-CDAF43CABA4E}" presName="sibTrans" presStyleCnt="0"/>
      <dgm:spPr/>
    </dgm:pt>
    <dgm:pt modelId="{49432401-3D97-4D29-B216-81398E3399F4}" type="pres">
      <dgm:prSet presAssocID="{F2CA428F-85E5-43EB-9544-28A50F35711F}" presName="composite" presStyleCnt="0"/>
      <dgm:spPr/>
    </dgm:pt>
    <dgm:pt modelId="{ACBEF3C7-91A5-4F1A-A112-6741D647CED6}" type="pres">
      <dgm:prSet presAssocID="{F2CA428F-85E5-43EB-9544-28A50F35711F}" presName="rect1" presStyleLbl="trAlignAcc1" presStyleIdx="3" presStyleCnt="4">
        <dgm:presLayoutVars>
          <dgm:bulletEnabled val="1"/>
        </dgm:presLayoutVars>
      </dgm:prSet>
      <dgm:spPr/>
      <dgm:t>
        <a:bodyPr/>
        <a:lstStyle/>
        <a:p>
          <a:endParaRPr lang="en-US"/>
        </a:p>
      </dgm:t>
    </dgm:pt>
    <dgm:pt modelId="{81C5DF66-1ADA-4815-A6BC-3983CD58CBCE}" type="pres">
      <dgm:prSet presAssocID="{F2CA428F-85E5-43EB-9544-28A50F35711F}" presName="rect2" presStyleLbl="fgImgPlace1" presStyleIdx="3" presStyleCnt="4"/>
      <dgm:spPr/>
    </dgm:pt>
  </dgm:ptLst>
  <dgm:cxnLst>
    <dgm:cxn modelId="{0CA3B872-AB05-499B-93B8-D880E0C2490D}" srcId="{38FC313B-7B7B-4CCF-9038-6B91C8FD0025}" destId="{C1057A8E-05A1-462F-A2E3-29D79D351A58}" srcOrd="0" destOrd="0" parTransId="{CD813938-B655-4C1D-B063-8BABAA258A64}" sibTransId="{6429C0E0-3C18-4AC4-A664-AD773484384D}"/>
    <dgm:cxn modelId="{EB989E59-00C9-41E4-A051-4B4FFE8BEEAE}" type="presOf" srcId="{16EF3D80-772A-4402-982D-CDB37A91491D}" destId="{CCC1FA15-D3DC-4174-B0AC-B9663C0AEC4D}" srcOrd="0" destOrd="0" presId="urn:microsoft.com/office/officeart/2008/layout/PictureStrips"/>
    <dgm:cxn modelId="{50B6B2E9-42B4-438C-A84E-B2B6E350B172}" type="presOf" srcId="{F2CA428F-85E5-43EB-9544-28A50F35711F}" destId="{ACBEF3C7-91A5-4F1A-A112-6741D647CED6}" srcOrd="0" destOrd="0" presId="urn:microsoft.com/office/officeart/2008/layout/PictureStrips"/>
    <dgm:cxn modelId="{2A5FFFB7-4B80-4BD2-8E02-64F520758D0C}" type="presOf" srcId="{8DD371C0-0B2F-4885-ADFF-0B818B657B1A}" destId="{AFBC07B8-4056-4709-A2D7-573A6E96A025}" srcOrd="0" destOrd="0" presId="urn:microsoft.com/office/officeart/2008/layout/PictureStrips"/>
    <dgm:cxn modelId="{FA032BFB-FC5A-462F-94C6-A117B6CF83FD}" srcId="{38FC313B-7B7B-4CCF-9038-6B91C8FD0025}" destId="{8DD371C0-0B2F-4885-ADFF-0B818B657B1A}" srcOrd="2" destOrd="0" parTransId="{31548622-5A0E-4568-AB64-39151E5E436A}" sibTransId="{45A1C61F-1441-4614-A0F6-CDAF43CABA4E}"/>
    <dgm:cxn modelId="{AFB0FB3F-6A4D-4B32-A407-F49787B6BD45}" type="presOf" srcId="{C1057A8E-05A1-462F-A2E3-29D79D351A58}" destId="{C15F6D43-8197-470B-A6E4-8268312AB533}" srcOrd="0" destOrd="0" presId="urn:microsoft.com/office/officeart/2008/layout/PictureStrips"/>
    <dgm:cxn modelId="{45DD9958-D917-443C-8AE3-C02024AD0C42}" srcId="{38FC313B-7B7B-4CCF-9038-6B91C8FD0025}" destId="{F2CA428F-85E5-43EB-9544-28A50F35711F}" srcOrd="3" destOrd="0" parTransId="{1324C588-0A77-4554-A6C3-055CE0966FDB}" sibTransId="{A16494AB-B92C-4173-BEDD-D4E12272837A}"/>
    <dgm:cxn modelId="{4534E86B-5FB9-41FA-B71D-11020868076C}" srcId="{38FC313B-7B7B-4CCF-9038-6B91C8FD0025}" destId="{16EF3D80-772A-4402-982D-CDB37A91491D}" srcOrd="1" destOrd="0" parTransId="{B9CE3002-6B65-4F75-923C-64FAD969E82D}" sibTransId="{89EF3CDC-27D1-4CFD-B7AA-D4D79E10D444}"/>
    <dgm:cxn modelId="{109A4FE1-0D1F-45AA-8ADD-79C2BF857C80}" type="presOf" srcId="{38FC313B-7B7B-4CCF-9038-6B91C8FD0025}" destId="{8D185F96-5F76-458D-8808-A881F136DDB0}" srcOrd="0" destOrd="0" presId="urn:microsoft.com/office/officeart/2008/layout/PictureStrips"/>
    <dgm:cxn modelId="{853E6D80-3307-4B27-AA6B-FAC257950A7C}" type="presParOf" srcId="{8D185F96-5F76-458D-8808-A881F136DDB0}" destId="{10B7BDD4-8081-4F82-8153-64ED45DDFE67}" srcOrd="0" destOrd="0" presId="urn:microsoft.com/office/officeart/2008/layout/PictureStrips"/>
    <dgm:cxn modelId="{27D2379A-8D12-4079-B731-E16AF6A072D4}" type="presParOf" srcId="{10B7BDD4-8081-4F82-8153-64ED45DDFE67}" destId="{C15F6D43-8197-470B-A6E4-8268312AB533}" srcOrd="0" destOrd="0" presId="urn:microsoft.com/office/officeart/2008/layout/PictureStrips"/>
    <dgm:cxn modelId="{90DAC3AF-2061-42D1-ADB5-746078D4B78E}" type="presParOf" srcId="{10B7BDD4-8081-4F82-8153-64ED45DDFE67}" destId="{97BEA3DC-DE61-48CD-9C96-4741559B5F24}" srcOrd="1" destOrd="0" presId="urn:microsoft.com/office/officeart/2008/layout/PictureStrips"/>
    <dgm:cxn modelId="{18A55E7E-D358-4232-AA94-94E72748486F}" type="presParOf" srcId="{8D185F96-5F76-458D-8808-A881F136DDB0}" destId="{8F6C2622-21E6-4644-B546-6FA30B914AA1}" srcOrd="1" destOrd="0" presId="urn:microsoft.com/office/officeart/2008/layout/PictureStrips"/>
    <dgm:cxn modelId="{ED388EF9-2CAC-406C-B878-311F8F57D6BF}" type="presParOf" srcId="{8D185F96-5F76-458D-8808-A881F136DDB0}" destId="{F2076EDA-F042-4B0C-9149-65929B100393}" srcOrd="2" destOrd="0" presId="urn:microsoft.com/office/officeart/2008/layout/PictureStrips"/>
    <dgm:cxn modelId="{958408E1-AA71-41F5-B827-828B08B1EAE6}" type="presParOf" srcId="{F2076EDA-F042-4B0C-9149-65929B100393}" destId="{CCC1FA15-D3DC-4174-B0AC-B9663C0AEC4D}" srcOrd="0" destOrd="0" presId="urn:microsoft.com/office/officeart/2008/layout/PictureStrips"/>
    <dgm:cxn modelId="{78836373-C7D2-40DF-B0CF-8DA5AECFD662}" type="presParOf" srcId="{F2076EDA-F042-4B0C-9149-65929B100393}" destId="{CE100147-CBE4-405D-A183-BF42F7D92E1C}" srcOrd="1" destOrd="0" presId="urn:microsoft.com/office/officeart/2008/layout/PictureStrips"/>
    <dgm:cxn modelId="{77898BB8-E1B2-4DE1-A8FF-9175BF7D14E8}" type="presParOf" srcId="{8D185F96-5F76-458D-8808-A881F136DDB0}" destId="{356B7848-8467-4806-BD5B-A8059CD9BA13}" srcOrd="3" destOrd="0" presId="urn:microsoft.com/office/officeart/2008/layout/PictureStrips"/>
    <dgm:cxn modelId="{8C78DF24-DDDC-42C2-87DE-340056F60069}" type="presParOf" srcId="{8D185F96-5F76-458D-8808-A881F136DDB0}" destId="{36B8F922-C758-4426-AFE8-895E545EED22}" srcOrd="4" destOrd="0" presId="urn:microsoft.com/office/officeart/2008/layout/PictureStrips"/>
    <dgm:cxn modelId="{50BDAA00-5A9C-4851-8A83-794342C930B3}" type="presParOf" srcId="{36B8F922-C758-4426-AFE8-895E545EED22}" destId="{AFBC07B8-4056-4709-A2D7-573A6E96A025}" srcOrd="0" destOrd="0" presId="urn:microsoft.com/office/officeart/2008/layout/PictureStrips"/>
    <dgm:cxn modelId="{BD74148D-EB0A-4263-A26A-70D98287424D}" type="presParOf" srcId="{36B8F922-C758-4426-AFE8-895E545EED22}" destId="{9930FA4F-8C8C-4E10-91B1-2CDD6E2CF29C}" srcOrd="1" destOrd="0" presId="urn:microsoft.com/office/officeart/2008/layout/PictureStrips"/>
    <dgm:cxn modelId="{B4D700E3-24F5-4F07-ACF0-1197A2948D9B}" type="presParOf" srcId="{8D185F96-5F76-458D-8808-A881F136DDB0}" destId="{D2E0F9CE-32BB-4311-B0E6-66D9D4B98584}" srcOrd="5" destOrd="0" presId="urn:microsoft.com/office/officeart/2008/layout/PictureStrips"/>
    <dgm:cxn modelId="{DAD56245-40F4-4484-A5A0-72FBF193EB5B}" type="presParOf" srcId="{8D185F96-5F76-458D-8808-A881F136DDB0}" destId="{49432401-3D97-4D29-B216-81398E3399F4}" srcOrd="6" destOrd="0" presId="urn:microsoft.com/office/officeart/2008/layout/PictureStrips"/>
    <dgm:cxn modelId="{174B6C6B-6523-4513-9DF6-7BB6AAC7B536}" type="presParOf" srcId="{49432401-3D97-4D29-B216-81398E3399F4}" destId="{ACBEF3C7-91A5-4F1A-A112-6741D647CED6}" srcOrd="0" destOrd="0" presId="urn:microsoft.com/office/officeart/2008/layout/PictureStrips"/>
    <dgm:cxn modelId="{CDC14F5B-B004-49F3-8869-9F0EF2F25B00}" type="presParOf" srcId="{49432401-3D97-4D29-B216-81398E3399F4}" destId="{81C5DF66-1ADA-4815-A6BC-3983CD58CBC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F6D43-8197-470B-A6E4-8268312AB533}">
      <dsp:nvSpPr>
        <dsp:cNvPr id="0" name=""/>
        <dsp:cNvSpPr/>
      </dsp:nvSpPr>
      <dsp:spPr>
        <a:xfrm>
          <a:off x="353220" y="109622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lvl="0" algn="just" defTabSz="1955800">
            <a:lnSpc>
              <a:spcPct val="90000"/>
            </a:lnSpc>
            <a:spcBef>
              <a:spcPct val="0"/>
            </a:spcBef>
            <a:spcAft>
              <a:spcPct val="35000"/>
            </a:spcAft>
          </a:pP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trữ</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tình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vừa</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có</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yếu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tố</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sự</a:t>
          </a:r>
          <a:endParaRPr lang="en-US" sz="4400" kern="1200" dirty="0">
            <a:latin typeface="Times New Roman" panose="02020603050405020304" pitchFamily="18" charset="0"/>
            <a:cs typeface="Times New Roman" panose="02020603050405020304" pitchFamily="18" charset="0"/>
          </a:endParaRPr>
        </a:p>
      </dsp:txBody>
      <dsp:txXfrm>
        <a:off x="353220" y="1096224"/>
        <a:ext cx="8410694" cy="2628341"/>
      </dsp:txXfrm>
    </dsp:sp>
    <dsp:sp modelId="{97BEA3DC-DE61-48CD-9C96-4741559B5F24}">
      <dsp:nvSpPr>
        <dsp:cNvPr id="0" name=""/>
        <dsp:cNvSpPr/>
      </dsp:nvSpPr>
      <dsp:spPr>
        <a:xfrm>
          <a:off x="2774" y="716574"/>
          <a:ext cx="1839839" cy="2759758"/>
        </a:xfrm>
        <a:prstGeom prst="rect">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C1FA15-D3DC-4174-B0AC-B9663C0AEC4D}">
      <dsp:nvSpPr>
        <dsp:cNvPr id="0" name=""/>
        <dsp:cNvSpPr/>
      </dsp:nvSpPr>
      <dsp:spPr>
        <a:xfrm>
          <a:off x="9493531" y="109622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lvl="0" algn="just" defTabSz="1955800">
            <a:lnSpc>
              <a:spcPct val="90000"/>
            </a:lnSpc>
            <a:spcBef>
              <a:spcPct val="0"/>
            </a:spcBef>
            <a:spcAft>
              <a:spcPct val="35000"/>
            </a:spcAft>
          </a:pPr>
          <a:r>
            <a:rPr lang="en-US" sz="4400" kern="1200" dirty="0" err="1">
              <a:latin typeface="Times New Roman" panose="02020603050405020304" pitchFamily="18" charset="0"/>
              <a:cs typeface="Times New Roman" panose="02020603050405020304" pitchFamily="18" charset="0"/>
            </a:rPr>
            <a:t>Thiên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về</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phản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thế</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giới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ngoài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những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hư</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tật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xấu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đáng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lên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án</a:t>
          </a:r>
          <a:endParaRPr lang="en-US" sz="4400" kern="1200" dirty="0">
            <a:latin typeface="Times New Roman" panose="02020603050405020304" pitchFamily="18" charset="0"/>
            <a:cs typeface="Times New Roman" panose="02020603050405020304" pitchFamily="18" charset="0"/>
          </a:endParaRPr>
        </a:p>
      </dsp:txBody>
      <dsp:txXfrm>
        <a:off x="9493531" y="1096224"/>
        <a:ext cx="8410694" cy="2628341"/>
      </dsp:txXfrm>
    </dsp:sp>
    <dsp:sp modelId="{CE100147-CBE4-405D-A183-BF42F7D92E1C}">
      <dsp:nvSpPr>
        <dsp:cNvPr id="0" name=""/>
        <dsp:cNvSpPr/>
      </dsp:nvSpPr>
      <dsp:spPr>
        <a:xfrm>
          <a:off x="9143085" y="716574"/>
          <a:ext cx="1839839" cy="2759758"/>
        </a:xfrm>
        <a:prstGeom prst="rect">
          <a:avLst/>
        </a:prstGeom>
        <a:solidFill>
          <a:schemeClr val="accent5">
            <a:tint val="50000"/>
            <a:hueOff val="-3560789"/>
            <a:satOff val="15872"/>
            <a:lumOff val="1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BC07B8-4056-4709-A2D7-573A6E96A025}">
      <dsp:nvSpPr>
        <dsp:cNvPr id="0" name=""/>
        <dsp:cNvSpPr/>
      </dsp:nvSpPr>
      <dsp:spPr>
        <a:xfrm>
          <a:off x="353220" y="440501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lvl="0" algn="just" defTabSz="1955800">
            <a:lnSpc>
              <a:spcPct val="90000"/>
            </a:lnSpc>
            <a:spcBef>
              <a:spcPct val="0"/>
            </a:spcBef>
            <a:spcAft>
              <a:spcPct val="35000"/>
            </a:spcAft>
          </a:pPr>
          <a:r>
            <a:rPr lang="en-US" sz="4400" kern="1200" dirty="0" err="1">
              <a:latin typeface="Times New Roman" panose="02020603050405020304" pitchFamily="18" charset="0"/>
              <a:cs typeface="Times New Roman" panose="02020603050405020304" pitchFamily="18" charset="0"/>
            </a:rPr>
            <a:t>Thường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viết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theo</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các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thể</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bảy</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r>
            <a:rPr lang="en-US" sz="4400" kern="1200" dirty="0">
              <a:latin typeface="Times New Roman" panose="02020603050405020304" pitchFamily="18" charset="0"/>
              <a:cs typeface="Times New Roman" panose="02020603050405020304" pitchFamily="18" charset="0"/>
            </a:rPr>
            <a:t>, song </a:t>
          </a:r>
          <a:r>
            <a:rPr lang="en-US" sz="4400" kern="1200" dirty="0" err="1">
              <a:latin typeface="Times New Roman" panose="02020603050405020304" pitchFamily="18" charset="0"/>
              <a:cs typeface="Times New Roman" panose="02020603050405020304" pitchFamily="18" charset="0"/>
            </a:rPr>
            <a:t>thất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lục</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bát</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và</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tự</a:t>
          </a:r>
          <a:r>
            <a:rPr lang="en-US" sz="4400" kern="1200" dirty="0">
              <a:latin typeface="Times New Roman" panose="02020603050405020304" pitchFamily="18" charset="0"/>
              <a:cs typeface="Times New Roman" panose="02020603050405020304" pitchFamily="18" charset="0"/>
            </a:rPr>
            <a:t> do</a:t>
          </a:r>
        </a:p>
      </dsp:txBody>
      <dsp:txXfrm>
        <a:off x="353220" y="4405014"/>
        <a:ext cx="8410694" cy="2628341"/>
      </dsp:txXfrm>
    </dsp:sp>
    <dsp:sp modelId="{9930FA4F-8C8C-4E10-91B1-2CDD6E2CF29C}">
      <dsp:nvSpPr>
        <dsp:cNvPr id="0" name=""/>
        <dsp:cNvSpPr/>
      </dsp:nvSpPr>
      <dsp:spPr>
        <a:xfrm>
          <a:off x="2774" y="4025365"/>
          <a:ext cx="1839839" cy="2759758"/>
        </a:xfrm>
        <a:prstGeom prst="rect">
          <a:avLst/>
        </a:prstGeom>
        <a:solidFill>
          <a:schemeClr val="accent5">
            <a:tint val="50000"/>
            <a:hueOff val="-7121577"/>
            <a:satOff val="31745"/>
            <a:lumOff val="28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BEF3C7-91A5-4F1A-A112-6741D647CED6}">
      <dsp:nvSpPr>
        <dsp:cNvPr id="0" name=""/>
        <dsp:cNvSpPr/>
      </dsp:nvSpPr>
      <dsp:spPr>
        <a:xfrm>
          <a:off x="9493531" y="4405014"/>
          <a:ext cx="8410694" cy="2628341"/>
        </a:xfrm>
        <a:prstGeom prst="rect">
          <a:avLst/>
        </a:prstGeom>
        <a:solidFill>
          <a:schemeClr val="lt1">
            <a:alpha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80264" tIns="167640" rIns="167640" bIns="167640" numCol="1" spcCol="1270" anchor="ctr" anchorCtr="0">
          <a:noAutofit/>
        </a:bodyPr>
        <a:lstStyle/>
        <a:p>
          <a:pPr lvl="0" algn="just" defTabSz="1955800">
            <a:lnSpc>
              <a:spcPct val="90000"/>
            </a:lnSpc>
            <a:spcBef>
              <a:spcPct val="0"/>
            </a:spcBef>
            <a:spcAft>
              <a:spcPct val="35000"/>
            </a:spcAft>
          </a:pPr>
          <a:r>
            <a:rPr lang="en-US" sz="4400" kern="1200" dirty="0" err="1">
              <a:latin typeface="Times New Roman" panose="02020603050405020304" pitchFamily="18" charset="0"/>
              <a:cs typeface="Times New Roman" panose="02020603050405020304" pitchFamily="18" charset="0"/>
            </a:rPr>
            <a:t>Lối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nói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phóng</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đại</a:t>
          </a:r>
          <a:r>
            <a:rPr lang="en-US" sz="4400" kern="1200" dirty="0">
              <a:latin typeface="Times New Roman" panose="02020603050405020304" pitchFamily="18" charset="0"/>
              <a:cs typeface="Times New Roman" panose="02020603050405020304" pitchFamily="18" charset="0"/>
            </a:rPr>
            <a:t>, so </a:t>
          </a:r>
          <a:r>
            <a:rPr lang="en-US" sz="4400" kern="1200" dirty="0" err="1">
              <a:latin typeface="Times New Roman" panose="02020603050405020304" pitchFamily="18" charset="0"/>
              <a:cs typeface="Times New Roman" panose="02020603050405020304" pitchFamily="18" charset="0"/>
            </a:rPr>
            <a:t>sánh</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ẩn</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dụ</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chơi</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chữ</a:t>
          </a:r>
          <a:endParaRPr lang="en-US" sz="4400" kern="1200" dirty="0">
            <a:latin typeface="Times New Roman" panose="02020603050405020304" pitchFamily="18" charset="0"/>
            <a:cs typeface="Times New Roman" panose="02020603050405020304" pitchFamily="18" charset="0"/>
          </a:endParaRPr>
        </a:p>
      </dsp:txBody>
      <dsp:txXfrm>
        <a:off x="9493531" y="4405014"/>
        <a:ext cx="8410694" cy="2628341"/>
      </dsp:txXfrm>
    </dsp:sp>
    <dsp:sp modelId="{81C5DF66-1ADA-4815-A6BC-3983CD58CBCE}">
      <dsp:nvSpPr>
        <dsp:cNvPr id="0" name=""/>
        <dsp:cNvSpPr/>
      </dsp:nvSpPr>
      <dsp:spPr>
        <a:xfrm>
          <a:off x="9143085" y="4025365"/>
          <a:ext cx="1839839" cy="2759758"/>
        </a:xfrm>
        <a:prstGeom prst="rect">
          <a:avLst/>
        </a:prstGeom>
        <a:solidFill>
          <a:schemeClr val="accent5">
            <a:tint val="50000"/>
            <a:hueOff val="-10682366"/>
            <a:satOff val="47617"/>
            <a:lumOff val="42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t>‹#›</a:t>
            </a:fld>
            <a:endParaRPr lang="en-US"/>
          </a:p>
        </p:txBody>
      </p:sp>
    </p:spTree>
    <p:extLst>
      <p:ext uri="{BB962C8B-B14F-4D97-AF65-F5344CB8AC3E}">
        <p14:creationId xmlns:p14="http://schemas.microsoft.com/office/powerpoint/2010/main" val="2066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buddhistart.vn/vuot-vu-mo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333333"/>
                </a:solidFill>
                <a:effectLst/>
                <a:latin typeface="times new roman" panose="02020603050405020304" pitchFamily="18" charset="0"/>
              </a:rPr>
              <a:t>Nụ cười mang nhiều ẩn ý khác nhau tùy vào từng thời điểm và bối cảnh. Hàng trăm khán giả bật cười vì sự hài hước, hóm hỉnh của một danh hài. Người mẹ nở nụ cười mãn nguyện đầy hạnh phúc khi thấy đứa con mình chào đời. Cụ bà bán hàng rong cười vui mừng khi đã bán hết hàng trong ngày. Vị bác sĩ cười nhẹ nhõm vì đã cứu chữa bệnh nhân qua khỏi cơn nguy kịch... Có vô số lý do để con người có thể nở nụ cười, do đó, một nụ cười luôn mang trong mình vô vàn ý nghĩa. Chúng ta có thể cười vì hạnh phúc, vì mãn nguyện, chúng ta có thể cười để làm quen với người lạ hoặc đơn giản chỉ cười gượng vì phép lịch sự xã giao. Dù với bất kỳ lý do nào, thì nụ cười vẫn là một loại vũ khí lợi hại để chiếm lấy cảm tình từ người khác và là chiếc chìa khóa thần kỳ mở cửa những trái tim xa lạ.</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Bên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đó</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nụ</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cười</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còn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được</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bật</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ra</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từ</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những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phản</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ứng</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lành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mạnh</a:t>
            </a:r>
            <a:r>
              <a:rPr lang="en-US" b="0" i="1" dirty="0">
                <a:solidFill>
                  <a:srgbClr val="333333"/>
                </a:solidFill>
                <a:effectLst/>
                <a:latin typeface="times new roman" panose="02020603050405020304" pitchFamily="18" charset="0"/>
              </a:rPr>
              <a:t> </a:t>
            </a:r>
            <a:r>
              <a:rPr lang="en-US" b="0" i="1" dirty="0" err="1">
                <a:solidFill>
                  <a:srgbClr val="333333"/>
                </a:solidFill>
                <a:effectLst/>
                <a:latin typeface="times new roman" panose="02020603050405020304" pitchFamily="18" charset="0"/>
              </a:rPr>
              <a:t>của</a:t>
            </a:r>
            <a:r>
              <a:rPr lang="en-US" b="0" i="1" dirty="0">
                <a:solidFill>
                  <a:srgbClr val="333333"/>
                </a:solidFill>
                <a:effectLst/>
                <a:latin typeface="times new roman" panose="02020603050405020304" pitchFamily="18" charset="0"/>
              </a:rPr>
              <a:t> con </a:t>
            </a:r>
            <a:r>
              <a:rPr lang="en-US" b="0" i="1" dirty="0" err="1">
                <a:solidFill>
                  <a:srgbClr val="333333"/>
                </a:solidFill>
                <a:effectLst/>
                <a:latin typeface="times new roman" panose="02020603050405020304" pitchFamily="18" charset="0"/>
              </a:rPr>
              <a:t>người</a:t>
            </a:r>
            <a:r>
              <a:rPr lang="en-US" b="0" i="1" dirty="0">
                <a:solidFill>
                  <a:srgbClr val="333333"/>
                </a:solidFill>
                <a:effectLst/>
                <a:latin typeface="times new roman" panose="02020603050405020304" pitchFamily="18" charset="0"/>
              </a:rPr>
              <a:t> </a:t>
            </a:r>
            <a:r>
              <a:rPr lang="vi-VN" b="0" i="1" dirty="0">
                <a:solidFill>
                  <a:srgbClr val="333333"/>
                </a:solidFill>
                <a:effectLst/>
                <a:latin typeface="Roboto" panose="02000000000000000000" pitchFamily="2" charset="0"/>
              </a:rPr>
              <a:t>nhằm giễu cợt, mỉa mai, châm biếm, đả kích những cái chưa hay, chưa đẹp hoặc cái tiêu cực, xấu xa nhưng mục đích cao nhất của nó là hướng tới cuộc sống tốt đẹp hơn</a:t>
            </a:r>
            <a:r>
              <a:rPr lang="en-US" b="0" i="1"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Tiếng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cười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đó</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được</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thể</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hiện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như</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thế</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nào</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trong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thơ</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Cùng</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đến</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với</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chủ</a:t>
            </a:r>
            <a:r>
              <a:rPr lang="en-US" b="0" i="0" dirty="0">
                <a:solidFill>
                  <a:srgbClr val="333333"/>
                </a:solidFill>
                <a:effectLst/>
                <a:latin typeface="Roboto" panose="02000000000000000000" pitchFamily="2" charset="0"/>
              </a:rPr>
              <a:t> </a:t>
            </a:r>
            <a:r>
              <a:rPr lang="en-US" b="0" i="0" dirty="0" err="1">
                <a:solidFill>
                  <a:srgbClr val="333333"/>
                </a:solidFill>
                <a:effectLst/>
                <a:latin typeface="Roboto" panose="02000000000000000000" pitchFamily="2" charset="0"/>
              </a:rPr>
              <a:t>điểm</a:t>
            </a:r>
            <a:r>
              <a:rPr lang="en-US" b="0" i="0" dirty="0">
                <a:solidFill>
                  <a:srgbClr val="333333"/>
                </a:solidFill>
                <a:effectLst/>
                <a:latin typeface="Roboto" panose="02000000000000000000" pitchFamily="2" charset="0"/>
              </a:rPr>
              <a:t> 4.</a:t>
            </a:r>
            <a:endParaRPr lang="en-US" i="1" dirty="0"/>
          </a:p>
        </p:txBody>
      </p:sp>
      <p:sp>
        <p:nvSpPr>
          <p:cNvPr id="4" name="Slide Number Placeholder 3"/>
          <p:cNvSpPr>
            <a:spLocks noGrp="1"/>
          </p:cNvSpPr>
          <p:nvPr>
            <p:ph type="sldNum" sz="quarter" idx="5"/>
          </p:nvPr>
        </p:nvSpPr>
        <p:spPr/>
        <p:txBody>
          <a:bodyPr/>
          <a:lstStyle/>
          <a:p>
            <a:fld id="{778FFD3F-9725-4C26-B78F-75518D3C32D7}" type="slidenum">
              <a:rPr lang="en-US" smtClean="0"/>
              <a:t>1</a:t>
            </a:fld>
            <a:endParaRPr lang="en-US"/>
          </a:p>
        </p:txBody>
      </p:sp>
    </p:spTree>
    <p:extLst>
      <p:ext uri="{BB962C8B-B14F-4D97-AF65-F5344CB8AC3E}">
        <p14:creationId xmlns:p14="http://schemas.microsoft.com/office/powerpoint/2010/main" val="175963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endParaRPr lang="en-US" dirty="0"/>
          </a:p>
          <a:p>
            <a:pPr algn="l"/>
            <a:r>
              <a:rPr lang="vi-VN" b="0" i="0" dirty="0">
                <a:solidFill>
                  <a:srgbClr val="111111"/>
                </a:solidFill>
                <a:effectLst/>
                <a:latin typeface="Times New Roman" panose="02020603050405020304" pitchFamily="18" charset="0"/>
              </a:rPr>
              <a:t>Bài thơ này được viết trong một thời điểm vợ chồng ông Tú đang gặp nhiều khó khăn, túng bấn. Ông Tú thích rượu. Nhưng buổi sáng hôm ấy các chai, nậm trong nhà ông không còn một giọt rượu nào. Người ông bần thần, chân tay rời rạc như đồ giả khiến ông không sao cầm bút viết nổi một chữ. Ông cứ đứng lên ngồi xuống, ra ra vào vào ngóng vợ, y như trẻ con ngóng mẹ.</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Bà Tú cắp thúng từ chợ Rồng về đến cửa, ông Tú đã ra đón, gãi đầu gãi tai, nói: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Tôi mong bà phỏng cả mắt, bà có thấy sốt ruột nóng gan không?</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Có chuyện gì vậy ông? - Bà Tú ngạc nhiên hỏi.</a:t>
            </a:r>
            <a:endParaRPr lang="vi-VN" b="0" i="0" dirty="0">
              <a:solidFill>
                <a:srgbClr val="111111"/>
              </a:solidFill>
              <a:effectLst/>
              <a:latin typeface="Arial" panose="020B0604020202020204" pitchFamily="34" charset="0"/>
            </a:endParaRPr>
          </a:p>
          <a:p>
            <a:pPr algn="l"/>
            <a:r>
              <a:rPr lang="vi-VN" b="0" i="0" dirty="0">
                <a:solidFill>
                  <a:srgbClr val="111111"/>
                </a:solidFill>
                <a:effectLst/>
                <a:latin typeface="Times New Roman" panose="02020603050405020304" pitchFamily="18" charset="0"/>
              </a:rPr>
              <a:t>- Hôm nay tôi có nhu cầu uống với bà mấy chén rượu, tạo cảm hứng viết một bài thơ tặng bà. Tôi vừa tìm ra tứ...</a:t>
            </a:r>
            <a:endParaRPr lang="vi-VN" b="0" i="0" dirty="0">
              <a:solidFill>
                <a:srgbClr val="111111"/>
              </a:solidFill>
              <a:effectLst/>
              <a:latin typeface="Arial" panose="020B0604020202020204" pitchFamily="34" charset="0"/>
            </a:endParaRPr>
          </a:p>
          <a:p>
            <a:r>
              <a:rPr lang="en-US" dirty="0" err="1"/>
              <a:t>Đọc</a:t>
            </a:r>
            <a:r>
              <a:rPr lang="en-US" dirty="0"/>
              <a:t> </a:t>
            </a:r>
            <a:r>
              <a:rPr lang="en-US" dirty="0" err="1"/>
              <a:t>thêm</a:t>
            </a:r>
            <a:r>
              <a:rPr lang="en-US" dirty="0"/>
              <a:t>: https://cand.com.vn/Tu-lieu-van-hoa/Nom-na-kieu-ong-Tu-Thanh-Nam-i328020/</a:t>
            </a:r>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1859051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dirty="0"/>
              <a:t> ý </a:t>
            </a:r>
            <a:r>
              <a:rPr lang="en-US" dirty="0" err="1"/>
              <a:t>thêm</a:t>
            </a:r>
            <a:r>
              <a:rPr lang="en-US" dirty="0"/>
              <a:t> </a:t>
            </a:r>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3362291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dirty="0"/>
              <a:t>Đây là bài thơ làm theo vần đã được quy định trước, để xướng hoạ với nhau. Căn cứ theo nội dung bài thơ, có ý kiến cho rằng tác giả làm bài này khi vua Hàm Nghi xuất bôn, các quan lại ngơ ngác như gái không chồng, muốn tâm sự mà e tai mắt của Pháp, bèn truyền miệng nhau một đầu đề thơ hạn vần “không chồng trông bông lông”.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416836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tham</a:t>
            </a:r>
            <a:r>
              <a:rPr lang="en-US" dirty="0"/>
              <a:t> </a:t>
            </a:r>
            <a:r>
              <a:rPr lang="en-US" dirty="0" err="1"/>
              <a:t>khảo</a:t>
            </a:r>
            <a:endParaRPr lang="en-US" dirty="0"/>
          </a:p>
          <a:p>
            <a:r>
              <a:rPr lang="vi-VN" b="0" i="0" dirty="0">
                <a:solidFill>
                  <a:srgbClr val="343A40"/>
                </a:solidFill>
                <a:effectLst/>
                <a:latin typeface="NotoSerif"/>
              </a:rPr>
              <a:t>Tú Mỡ vạch trần chiêu bài “Khai hóa” giả hiệu, chính sách áp bức, bóc lột tàn nhẫn, lừa phỉnh của thực dân Pháp, điểm mặt các tên Công sứ Bắc Ninh, Đốc lý Hà Nội, phơi bày bộ mặt thật của những nghị gật ở Viện Dân biểu trong những bài </a:t>
            </a:r>
            <a:r>
              <a:rPr lang="vi-VN" b="0" i="1" dirty="0">
                <a:solidFill>
                  <a:srgbClr val="343A40"/>
                </a:solidFill>
                <a:effectLst/>
                <a:latin typeface="NotoSerif"/>
              </a:rPr>
              <a:t>Dân ngu phú, Đóng thuế thân, Thuế đàn bà góa, Sòng bạc công khai, Văn tế bảo hộ, Đi lọng, Khuyên các ông quan lớn, </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13</a:t>
            </a:fld>
            <a:endParaRPr lang="en-US"/>
          </a:p>
        </p:txBody>
      </p:sp>
    </p:spTree>
    <p:extLst>
      <p:ext uri="{BB962C8B-B14F-4D97-AF65-F5344CB8AC3E}">
        <p14:creationId xmlns:p14="http://schemas.microsoft.com/office/powerpoint/2010/main" val="3876539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r>
              <a:rPr lang="en-US" dirty="0"/>
              <a:t> 1</a:t>
            </a:r>
          </a:p>
          <a:p>
            <a:endParaRPr lang="en-US" dirty="0"/>
          </a:p>
          <a:p>
            <a:r>
              <a:rPr lang="vi-VN" b="0" i="0" dirty="0">
                <a:solidFill>
                  <a:srgbClr val="000000"/>
                </a:solidFill>
                <a:effectLst/>
                <a:latin typeface="OpenSans"/>
              </a:rPr>
              <a:t>Nhà nước phong kiến xưa tổ chức các kỳ thi cho sĩ tử tham gia nhằm tìm ra người tài giỏi để phục vụ cho triều đình và giúp ích cho đất nước.</a:t>
            </a:r>
            <a:endParaRPr lang="en-US" b="0" i="0" dirty="0">
              <a:solidFill>
                <a:srgbClr val="000000"/>
              </a:solidFill>
              <a:effectLst/>
              <a:latin typeface="OpenSans"/>
            </a:endParaRPr>
          </a:p>
          <a:p>
            <a:r>
              <a:rPr lang="vi-VN" b="0" i="0" dirty="0">
                <a:solidFill>
                  <a:srgbClr val="000000"/>
                </a:solidFill>
                <a:effectLst/>
                <a:latin typeface="OpenSans"/>
              </a:rPr>
              <a:t>Mục đích của lễ xướng danh là tôn vinh, khen ngợi những người thi đỗ được đề tên trên bảng vàng.</a:t>
            </a:r>
            <a:br>
              <a:rPr lang="vi-VN" b="0" i="0" dirty="0">
                <a:solidFill>
                  <a:srgbClr val="000000"/>
                </a:solidFill>
                <a:effectLst/>
                <a:latin typeface="OpenSans"/>
              </a:rPr>
            </a:br>
            <a:r>
              <a:rPr lang="vi-VN" b="0" i="0" dirty="0">
                <a:solidFill>
                  <a:srgbClr val="000000"/>
                </a:solidFill>
                <a:effectLst/>
                <a:latin typeface="OpenSans"/>
              </a:rPr>
              <a:t/>
            </a:r>
            <a:br>
              <a:rPr lang="vi-VN" b="0" i="0" dirty="0">
                <a:solidFill>
                  <a:srgbClr val="000000"/>
                </a:solidFill>
                <a:effectLst/>
                <a:latin typeface="OpenSans"/>
              </a:rPr>
            </a:br>
            <a:r>
              <a:rPr lang="vi-VN" b="0" i="0" dirty="0">
                <a:solidFill>
                  <a:srgbClr val="000000"/>
                </a:solidFill>
                <a:effectLst/>
                <a:latin typeface="OpenSans"/>
              </a:rPr>
              <a:t>Trần Tế Xương cay nhất là chuyện thi cử. Tài giỏi như ông mà phải đến lần thi thứ tám mới đậu vét được cái tú tài. Mà Tú tài thời đó thì được tiếng là “ông Tú” nhưng chỉ được “làm quan tại gia”, “ăn lương vợ”. Nhưng không được thênh thênh trên đường hoạn lộ chưa hẳn đã là rủi, thì ông Tú Xương làm thơ, làm thi sĩ, thành thi hào! Bài thơ “Lễ xướng danh khoa thi Đinh Dậu” là một đòn trời giáng của Tú Xương vào chế độ thi cử mạt vận, hổ lốn, ô nhục của thời thực dân mới đặt chân cai trị đất nước ta</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14</a:t>
            </a:fld>
            <a:endParaRPr lang="en-US"/>
          </a:p>
        </p:txBody>
      </p:sp>
    </p:spTree>
    <p:extLst>
      <p:ext uri="{BB962C8B-B14F-4D97-AF65-F5344CB8AC3E}">
        <p14:creationId xmlns:p14="http://schemas.microsoft.com/office/powerpoint/2010/main" val="370191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15</a:t>
            </a:fld>
            <a:endParaRPr lang="en-US"/>
          </a:p>
        </p:txBody>
      </p:sp>
    </p:spTree>
    <p:extLst>
      <p:ext uri="{BB962C8B-B14F-4D97-AF65-F5344CB8AC3E}">
        <p14:creationId xmlns:p14="http://schemas.microsoft.com/office/powerpoint/2010/main" val="1957188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16</a:t>
            </a:fld>
            <a:endParaRPr lang="en-US"/>
          </a:p>
        </p:txBody>
      </p:sp>
    </p:spTree>
    <p:extLst>
      <p:ext uri="{BB962C8B-B14F-4D97-AF65-F5344CB8AC3E}">
        <p14:creationId xmlns:p14="http://schemas.microsoft.com/office/powerpoint/2010/main" val="36228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17</a:t>
            </a:fld>
            <a:endParaRPr lang="en-US"/>
          </a:p>
        </p:txBody>
      </p:sp>
    </p:spTree>
    <p:extLst>
      <p:ext uri="{BB962C8B-B14F-4D97-AF65-F5344CB8AC3E}">
        <p14:creationId xmlns:p14="http://schemas.microsoft.com/office/powerpoint/2010/main" val="1831447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18</a:t>
            </a:fld>
            <a:endParaRPr lang="en-US"/>
          </a:p>
        </p:txBody>
      </p:sp>
    </p:spTree>
    <p:extLst>
      <p:ext uri="{BB962C8B-B14F-4D97-AF65-F5344CB8AC3E}">
        <p14:creationId xmlns:p14="http://schemas.microsoft.com/office/powerpoint/2010/main" val="102316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Tp</a:t>
            </a:r>
            <a:r>
              <a:rPr lang="en-US" dirty="0"/>
              <a:t>: </a:t>
            </a:r>
            <a:r>
              <a:rPr lang="en-US" dirty="0" err="1"/>
              <a:t>xuất</a:t>
            </a:r>
            <a:r>
              <a:rPr lang="en-US" dirty="0"/>
              <a:t> </a:t>
            </a:r>
            <a:r>
              <a:rPr lang="en-US" dirty="0" err="1"/>
              <a:t>xứ</a:t>
            </a:r>
            <a:r>
              <a:rPr lang="en-US" dirty="0"/>
              <a:t>, </a:t>
            </a:r>
            <a:r>
              <a:rPr lang="en-US" dirty="0" err="1"/>
              <a:t>thể</a:t>
            </a:r>
            <a:r>
              <a:rPr lang="en-US" dirty="0"/>
              <a:t> </a:t>
            </a:r>
            <a:r>
              <a:rPr lang="en-US" dirty="0" err="1"/>
              <a:t>thơ</a:t>
            </a:r>
            <a:r>
              <a:rPr lang="en-US" dirty="0"/>
              <a:t>, </a:t>
            </a:r>
            <a:r>
              <a:rPr lang="en-US" dirty="0" err="1"/>
              <a:t>bố</a:t>
            </a:r>
            <a:r>
              <a:rPr lang="en-US" dirty="0"/>
              <a:t> </a:t>
            </a:r>
            <a:r>
              <a:rPr lang="en-US" dirty="0" err="1"/>
              <a:t>cục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19</a:t>
            </a:fld>
            <a:endParaRPr lang="en-US"/>
          </a:p>
        </p:txBody>
      </p:sp>
    </p:spTree>
    <p:extLst>
      <p:ext uri="{BB962C8B-B14F-4D97-AF65-F5344CB8AC3E}">
        <p14:creationId xmlns:p14="http://schemas.microsoft.com/office/powerpoint/2010/main" val="363054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a:t>
            </a:fld>
            <a:endParaRPr lang="en-US"/>
          </a:p>
        </p:txBody>
      </p:sp>
    </p:spTree>
    <p:extLst>
      <p:ext uri="{BB962C8B-B14F-4D97-AF65-F5344CB8AC3E}">
        <p14:creationId xmlns:p14="http://schemas.microsoft.com/office/powerpoint/2010/main" val="1387072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đoạn</a:t>
            </a:r>
            <a:r>
              <a:rPr lang="en-GB" b="0" i="0" spc="10" dirty="0">
                <a:solidFill>
                  <a:srgbClr val="242A2E"/>
                </a:solidFill>
                <a:effectLst/>
                <a:latin typeface="Roboto" panose="02000000000000000000" pitchFamily="2" charset="0"/>
              </a:rPr>
              <a:t> bi </a:t>
            </a:r>
            <a:r>
              <a:rPr lang="en-GB" b="0" i="0" spc="10" dirty="0" err="1">
                <a:solidFill>
                  <a:srgbClr val="242A2E"/>
                </a:solidFill>
                <a:effectLst/>
                <a:latin typeface="Roboto" panose="02000000000000000000" pitchFamily="2" charset="0"/>
              </a:rPr>
              <a:t>phẫn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yêu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1873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đánh</a:t>
            </a:r>
            <a:r>
              <a:rPr lang="en-GB" b="0" i="0" spc="10" dirty="0">
                <a:solidFill>
                  <a:srgbClr val="242A2E"/>
                </a:solidFill>
                <a:effectLst/>
                <a:latin typeface="Roboto" panose="02000000000000000000" pitchFamily="2" charset="0"/>
              </a:rPr>
              <a:t> Hà </a:t>
            </a:r>
            <a:r>
              <a:rPr lang="en-GB" b="0" i="0" spc="10" dirty="0" err="1">
                <a:solidFill>
                  <a:srgbClr val="242A2E"/>
                </a:solidFill>
                <a:effectLst/>
                <a:latin typeface="Roboto" panose="02000000000000000000" pitchFamily="2" charset="0"/>
              </a:rPr>
              <a:t>Nội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công</a:t>
            </a:r>
            <a:r>
              <a:rPr lang="en-GB" b="0" i="0" spc="10" dirty="0">
                <a:solidFill>
                  <a:srgbClr val="242A2E"/>
                </a:solidFill>
                <a:effectLst/>
                <a:latin typeface="Roboto" panose="02000000000000000000" pitchFamily="2" charset="0"/>
              </a:rPr>
              <a:t> Nam </a:t>
            </a:r>
            <a:r>
              <a:rPr lang="en-GB" b="0" i="0" spc="10" dirty="0" err="1">
                <a:solidFill>
                  <a:srgbClr val="242A2E"/>
                </a:solidFill>
                <a:effectLst/>
                <a:latin typeface="Roboto" panose="02000000000000000000" pitchFamily="2" charset="0"/>
              </a:rPr>
              <a:t>Định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1884 </a:t>
            </a:r>
            <a:r>
              <a:rPr lang="en-GB" b="0" i="0" spc="10" dirty="0" err="1">
                <a:solidFill>
                  <a:srgbClr val="242A2E"/>
                </a:solidFill>
                <a:effectLst/>
                <a:latin typeface="Roboto" panose="02000000000000000000" pitchFamily="2" charset="0"/>
              </a:rPr>
              <a:t>triều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Nguyễn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ta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cũng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bao </a:t>
            </a:r>
            <a:r>
              <a:rPr lang="en-GB" b="0" i="0" spc="10" dirty="0" err="1">
                <a:solidFill>
                  <a:srgbClr val="242A2E"/>
                </a:solidFill>
                <a:effectLst/>
                <a:latin typeface="Roboto" panose="02000000000000000000" pitchFamily="2" charset="0"/>
              </a:rPr>
              <a:t>nho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trẻ</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mang </a:t>
            </a:r>
            <a:r>
              <a:rPr lang="en-GB" b="0" i="0" spc="10" dirty="0" err="1">
                <a:solidFill>
                  <a:srgbClr val="242A2E"/>
                </a:solidFill>
                <a:effectLst/>
                <a:latin typeface="Roboto" panose="02000000000000000000" pitchFamily="2" charset="0"/>
              </a:rPr>
              <a:t>khát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vọng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a:t>
            </a:r>
            <a:r>
              <a:rPr lang="en-GB" b="0" i="0" spc="10" dirty="0" err="1">
                <a:solidFill>
                  <a:srgbClr val="242A2E"/>
                </a:solidFill>
                <a:effectLst/>
                <a:latin typeface="Roboto" panose="02000000000000000000" pitchFamily="2" charset="0"/>
              </a:rPr>
              <a:t>lúc</a:t>
            </a:r>
            <a:r>
              <a:rPr lang="en-GB" b="0" i="0" spc="10" dirty="0">
                <a:solidFill>
                  <a:srgbClr val="242A2E"/>
                </a:solidFill>
                <a:effectLst/>
                <a:latin typeface="Roboto" panose="02000000000000000000" pitchFamily="2" charset="0"/>
              </a:rPr>
              <a:t> 16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tám</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1888, 1891, 1894, 1897, 1900, 1903, 1906).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phóng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khoáng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tuân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khuôn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nghiệp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cộng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chọn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6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1894, </a:t>
            </a:r>
            <a:r>
              <a:rPr lang="en-GB" b="0" i="0" spc="10" dirty="0" err="1">
                <a:solidFill>
                  <a:srgbClr val="242A2E"/>
                </a:solidFill>
                <a:effectLst/>
                <a:latin typeface="Roboto" panose="02000000000000000000" pitchFamily="2" charset="0"/>
              </a:rPr>
              <a:t>khi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24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đỗ</a:t>
            </a:r>
            <a:r>
              <a:rPr lang="en-GB" b="0" i="0" spc="10" dirty="0">
                <a:solidFill>
                  <a:srgbClr val="242A2E"/>
                </a:solidFill>
                <a:effectLst/>
                <a:latin typeface="Roboto" panose="02000000000000000000" pitchFamily="2" charset="0"/>
              </a:rPr>
              <a:t> Tú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lấy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mong </a:t>
            </a:r>
            <a:r>
              <a:rPr lang="en-GB" b="0" i="0" spc="10" dirty="0" err="1">
                <a:solidFill>
                  <a:srgbClr val="242A2E"/>
                </a:solidFill>
                <a:effectLst/>
                <a:latin typeface="Roboto" panose="02000000000000000000" pitchFamily="2" charset="0"/>
              </a:rPr>
              <a:t>chăm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chỉ</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đèn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tủi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bút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cảnh</a:t>
            </a:r>
            <a:r>
              <a:rPr lang="en-GB" b="0" i="0" spc="10" dirty="0">
                <a:solidFill>
                  <a:srgbClr val="242A2E"/>
                </a:solidFill>
                <a:effectLst/>
                <a:latin typeface="Roboto" panose="02000000000000000000" pitchFamily="2" charset="0"/>
              </a:rPr>
              <a:t> </a:t>
            </a:r>
            <a:r>
              <a:rPr lang="en-GB" b="0" i="1" spc="10" dirty="0">
                <a:solidFill>
                  <a:srgbClr val="242A2E"/>
                </a:solidFill>
                <a:effectLst/>
                <a:latin typeface="Roboto" panose="02000000000000000000" pitchFamily="2" charset="0"/>
              </a:rPr>
              <a:t>“</a:t>
            </a:r>
            <a:r>
              <a:rPr lang="en-GB" b="0" i="1" spc="10" dirty="0" err="1">
                <a:solidFill>
                  <a:srgbClr val="242A2E"/>
                </a:solidFill>
                <a:effectLst/>
                <a:latin typeface="Roboto" panose="02000000000000000000" pitchFamily="2" charset="0"/>
              </a:rPr>
              <a:t>thua</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mãi</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anh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em</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cánh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Bắc</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Kỳ</a:t>
            </a:r>
            <a:r>
              <a:rPr lang="en-GB" b="0" i="1" spc="10" dirty="0">
                <a:solidFill>
                  <a:srgbClr val="242A2E"/>
                </a:solidFill>
                <a:effectLst/>
                <a:latin typeface="Roboto" panose="02000000000000000000" pitchFamily="2" charset="0"/>
              </a:rPr>
              <a: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cùng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18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1906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còn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Cao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cay </a:t>
            </a:r>
            <a:r>
              <a:rPr lang="en-GB" b="0" i="0" spc="10" dirty="0" err="1">
                <a:solidFill>
                  <a:srgbClr val="242A2E"/>
                </a:solidFill>
                <a:effectLst/>
                <a:latin typeface="Roboto" panose="02000000000000000000" pitchFamily="2" charset="0"/>
              </a:rPr>
              <a:t>đắng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Khổng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nhiễu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chấp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trường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đang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chi </a:t>
            </a:r>
            <a:r>
              <a:rPr lang="en-GB" b="0" i="0" spc="10" dirty="0" err="1">
                <a:solidFill>
                  <a:srgbClr val="242A2E"/>
                </a:solidFill>
                <a:effectLst/>
                <a:latin typeface="Roboto" panose="02000000000000000000" pitchFamily="2" charset="0"/>
              </a:rPr>
              <a:t>phối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sắc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bởi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hoặc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lộn</a:t>
            </a:r>
            <a:r>
              <a:rPr lang="en-GB" b="0" i="0" spc="10" dirty="0">
                <a:solidFill>
                  <a:srgbClr val="242A2E"/>
                </a:solidFill>
                <a:effectLst/>
                <a:latin typeface="Roboto" panose="02000000000000000000" pitchFamily="2" charset="0"/>
              </a:rPr>
              <a:t>.</a:t>
            </a:r>
          </a:p>
          <a:p>
            <a:r>
              <a:rPr lang="en-GB" b="0" i="0" spc="10" dirty="0" err="1">
                <a:solidFill>
                  <a:srgbClr val="242A2E"/>
                </a:solidFill>
                <a:effectLst/>
                <a:latin typeface="Roboto" panose="02000000000000000000" pitchFamily="2" charset="0"/>
              </a:rPr>
              <a:t>Đọc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https://baonamdinh.vn/channel/5093/202008/ky-niem-150-nam-ngay-sinh-nha-tho-tran-te-xuong-5-9-1870-5-9-2020-nha-tho-tran-te-xuong-mot-nhan-cach-van-hoa-2539412/</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20</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21</a:t>
            </a:fld>
            <a:endParaRPr lang="en-US"/>
          </a:p>
        </p:txBody>
      </p:sp>
    </p:spTree>
    <p:extLst>
      <p:ext uri="{BB962C8B-B14F-4D97-AF65-F5344CB8AC3E}">
        <p14:creationId xmlns:p14="http://schemas.microsoft.com/office/powerpoint/2010/main" val="1989445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22</a:t>
            </a:fld>
            <a:endParaRPr lang="en-US"/>
          </a:p>
        </p:txBody>
      </p:sp>
    </p:spTree>
    <p:extLst>
      <p:ext uri="{BB962C8B-B14F-4D97-AF65-F5344CB8AC3E}">
        <p14:creationId xmlns:p14="http://schemas.microsoft.com/office/powerpoint/2010/main" val="1505397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err="1">
                <a:latin typeface="Times New Roman" panose="02020603050405020304" pitchFamily="18" charset="0"/>
                <a:cs typeface="Times New Roman" panose="02020603050405020304" pitchFamily="18" charset="0"/>
              </a:rPr>
              <a:t>Bố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gồm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a:t>
            </a:r>
          </a:p>
          <a:p>
            <a:pPr algn="just"/>
            <a:r>
              <a:rPr lang="vi-VN" sz="1200" dirty="0">
                <a:latin typeface="Times New Roman" panose="02020603050405020304" pitchFamily="18" charset="0"/>
                <a:cs typeface="Times New Roman" panose="02020603050405020304" pitchFamily="18" charset="0"/>
              </a:rPr>
              <a:t>- Đề (hai câu đầu): giới thiệu chung về vấn đề nói tới, ở đây là kì thi Hương được diễn ra năm 1897 có “Trường Nam thi lẫn với trường Hà”.</a:t>
            </a:r>
          </a:p>
          <a:p>
            <a:pPr algn="just"/>
            <a:r>
              <a:rPr lang="vi-VN" sz="1200" dirty="0">
                <a:latin typeface="Times New Roman" panose="02020603050405020304" pitchFamily="18" charset="0"/>
                <a:cs typeface="Times New Roman" panose="02020603050405020304" pitchFamily="18" charset="0"/>
              </a:rPr>
              <a:t>- Thực (câu 3 và câu 4): nêu cụ thể hơn nội dung đã đề cập ở hai câu đề, ở đây là hình ảnh các nhân vật trong kì thi.</a:t>
            </a:r>
          </a:p>
          <a:p>
            <a:pPr algn="just"/>
            <a:r>
              <a:rPr lang="vi-VN" sz="1200" dirty="0">
                <a:latin typeface="Times New Roman" panose="02020603050405020304" pitchFamily="18" charset="0"/>
                <a:cs typeface="Times New Roman" panose="02020603050405020304" pitchFamily="18" charset="0"/>
              </a:rPr>
              <a:t>- Luận (câu 5 và câu 6): bàn luận, mở rộng vấn đề, ở đây là sự hiện diện của những người nước ngoài “phủ bóng” lên khung cảnh của kì thi, khiến hình ảnh những nhân vật chính của kì thi trong hai câu thực – sĩ tử, quan trường – càng trở nên tội nghiệp, thảm hại)</a:t>
            </a:r>
          </a:p>
          <a:p>
            <a:pPr algn="just"/>
            <a:r>
              <a:rPr lang="vi-VN" sz="1200" dirty="0">
                <a:latin typeface="Times New Roman" panose="02020603050405020304" pitchFamily="18" charset="0"/>
                <a:cs typeface="Times New Roman" panose="02020603050405020304" pitchFamily="18" charset="0"/>
              </a:rPr>
              <a:t>- Kết (hai câu cuối): tổng kết vấn đề, tác giả muốn nhắc nhở các “nhân tài đất Bắc” về thực trạng bi hài của kì thi nói riêng và của đất nước nói chung trong hoàn cảnh thực dân Pháp đô hộ.</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23</a:t>
            </a:fld>
            <a:endParaRPr lang="en-US"/>
          </a:p>
        </p:txBody>
      </p:sp>
    </p:spTree>
    <p:extLst>
      <p:ext uri="{BB962C8B-B14F-4D97-AF65-F5344CB8AC3E}">
        <p14:creationId xmlns:p14="http://schemas.microsoft.com/office/powerpoint/2010/main" val="2390481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24</a:t>
            </a:fld>
            <a:endParaRPr lang="en-US"/>
          </a:p>
        </p:txBody>
      </p:sp>
    </p:spTree>
    <p:extLst>
      <p:ext uri="{BB962C8B-B14F-4D97-AF65-F5344CB8AC3E}">
        <p14:creationId xmlns:p14="http://schemas.microsoft.com/office/powerpoint/2010/main" val="4211581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25</a:t>
            </a:fld>
            <a:endParaRPr lang="en-US"/>
          </a:p>
        </p:txBody>
      </p:sp>
    </p:spTree>
    <p:extLst>
      <p:ext uri="{BB962C8B-B14F-4D97-AF65-F5344CB8AC3E}">
        <p14:creationId xmlns:p14="http://schemas.microsoft.com/office/powerpoint/2010/main" val="2454194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26</a:t>
            </a:fld>
            <a:endParaRPr lang="en-US"/>
          </a:p>
        </p:txBody>
      </p:sp>
    </p:spTree>
    <p:extLst>
      <p:ext uri="{BB962C8B-B14F-4D97-AF65-F5344CB8AC3E}">
        <p14:creationId xmlns:p14="http://schemas.microsoft.com/office/powerpoint/2010/main" val="1250527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cử</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cuối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kỉ</a:t>
            </a:r>
            <a:r>
              <a:rPr lang="en-US" sz="1200" dirty="0">
                <a:latin typeface="Times New Roman" panose="02020603050405020304" pitchFamily="18" charset="0"/>
                <a:cs typeface="Times New Roman" panose="02020603050405020304" pitchFamily="18" charset="0"/>
              </a:rPr>
              <a:t> XIX?</a:t>
            </a:r>
            <a:endParaRPr lang="en-US" dirty="0"/>
          </a:p>
          <a:p>
            <a:r>
              <a:rPr lang="en-US" dirty="0" err="1"/>
              <a:t>Từ</a:t>
            </a:r>
            <a:r>
              <a:rPr lang="en-US" dirty="0"/>
              <a:t> “</a:t>
            </a:r>
            <a:r>
              <a:rPr lang="en-US" dirty="0" err="1"/>
              <a:t>lẫn</a:t>
            </a:r>
            <a:r>
              <a:rPr lang="en-US" dirty="0"/>
              <a:t>” </a:t>
            </a:r>
            <a:r>
              <a:rPr lang="en-US" dirty="0" err="1"/>
              <a:t>có</a:t>
            </a:r>
            <a:r>
              <a:rPr lang="en-US" dirty="0"/>
              <a:t> ý </a:t>
            </a:r>
            <a:r>
              <a:rPr lang="en-US" dirty="0" err="1"/>
              <a:t>nghĩa</a:t>
            </a:r>
            <a:r>
              <a:rPr lang="en-US" dirty="0"/>
              <a:t> </a:t>
            </a:r>
            <a:r>
              <a:rPr lang="en-US" dirty="0" err="1"/>
              <a:t>gì</a:t>
            </a:r>
            <a:r>
              <a:rPr lang="en-US" dirty="0"/>
              <a:t>?</a:t>
            </a:r>
            <a:r>
              <a:rPr lang="vi-VN" dirty="0"/>
              <a:t> Qua đó, tác giả bộc lộ thái độ gì trước chế độ thi cử ở nước ta cuối thế kỉ XIX?</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27</a:t>
            </a:fld>
            <a:endParaRPr lang="en-US"/>
          </a:p>
        </p:txBody>
      </p:sp>
    </p:spTree>
    <p:extLst>
      <p:ext uri="{BB962C8B-B14F-4D97-AF65-F5344CB8AC3E}">
        <p14:creationId xmlns:p14="http://schemas.microsoft.com/office/powerpoint/2010/main" val="3456512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Giáo</a:t>
            </a:r>
            <a:r>
              <a:rPr lang="vi-VN" baseline="0" dirty="0" smtClean="0"/>
              <a:t> án của Thảo Nguyên 0979818956</a:t>
            </a:r>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28</a:t>
            </a:fld>
            <a:endParaRPr lang="en-US"/>
          </a:p>
        </p:txBody>
      </p:sp>
    </p:spTree>
    <p:extLst>
      <p:ext uri="{BB962C8B-B14F-4D97-AF65-F5344CB8AC3E}">
        <p14:creationId xmlns:p14="http://schemas.microsoft.com/office/powerpoint/2010/main" val="199415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imes New Roman" panose="02020603050405020304" pitchFamily="18" charset="0"/>
                <a:cs typeface="Times New Roman" panose="02020603050405020304" pitchFamily="18" charset="0"/>
              </a:rPr>
              <a:t>Hai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xuất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sao</a:t>
            </a:r>
            <a:r>
              <a:rPr lang="en-US" sz="1200" dirty="0">
                <a:latin typeface="Times New Roman" panose="02020603050405020304" pitchFamily="18" charset="0"/>
                <a:cs typeface="Times New Roman" panose="02020603050405020304" pitchFamily="18" charset="0"/>
              </a:rPr>
              <a:t>?</a:t>
            </a:r>
          </a:p>
          <a:p>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diễn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đeo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Ậm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ọe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miệng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thét</a:t>
            </a:r>
            <a:r>
              <a:rPr lang="en-US" sz="1200" dirty="0">
                <a:latin typeface="Times New Roman" panose="02020603050405020304" pitchFamily="18" charset="0"/>
                <a:cs typeface="Times New Roman" panose="02020603050405020304" pitchFamily="18" charset="0"/>
              </a:rPr>
              <a:t> loa”? </a:t>
            </a:r>
            <a:r>
              <a:rPr lang="en-US" sz="1200" dirty="0" err="1">
                <a:latin typeface="Times New Roman" panose="02020603050405020304" pitchFamily="18" charset="0"/>
                <a:cs typeface="Times New Roman" panose="02020603050405020304" pitchFamily="18" charset="0"/>
              </a:rPr>
              <a:t>Nêu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endParaRPr lang="vi-VN"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29</a:t>
            </a:fld>
            <a:endParaRPr lang="en-US"/>
          </a:p>
        </p:txBody>
      </p:sp>
    </p:spTree>
    <p:extLst>
      <p:ext uri="{BB962C8B-B14F-4D97-AF65-F5344CB8AC3E}">
        <p14:creationId xmlns:p14="http://schemas.microsoft.com/office/powerpoint/2010/main" val="211217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Thơ</a:t>
            </a:r>
            <a:r>
              <a:rPr lang="en-US" dirty="0"/>
              <a:t> </a:t>
            </a:r>
            <a:r>
              <a:rPr lang="en-US" dirty="0" err="1"/>
              <a:t>trào</a:t>
            </a:r>
            <a:r>
              <a:rPr lang="en-US" dirty="0"/>
              <a:t> </a:t>
            </a:r>
            <a:r>
              <a:rPr lang="en-US" dirty="0" err="1"/>
              <a:t>phúng</a:t>
            </a:r>
            <a:r>
              <a:rPr lang="en-US" dirty="0"/>
              <a:t> </a:t>
            </a:r>
            <a:r>
              <a:rPr lang="en-US" dirty="0" err="1"/>
              <a:t>chuyển</a:t>
            </a:r>
            <a:r>
              <a:rPr lang="en-US" dirty="0"/>
              <a:t> </a:t>
            </a:r>
            <a:r>
              <a:rPr lang="en-US" dirty="0" err="1"/>
              <a:t>tải</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dưới</a:t>
            </a:r>
            <a:r>
              <a:rPr lang="en-US" dirty="0"/>
              <a:t> </a:t>
            </a:r>
            <a:r>
              <a:rPr lang="en-US" dirty="0" err="1"/>
              <a:t>hình</a:t>
            </a:r>
            <a:r>
              <a:rPr lang="en-US" dirty="0"/>
              <a:t> </a:t>
            </a:r>
            <a:r>
              <a:rPr lang="en-US" dirty="0" err="1"/>
              <a:t>thức</a:t>
            </a:r>
            <a:r>
              <a:rPr lang="en-US" dirty="0"/>
              <a:t> </a:t>
            </a:r>
            <a:r>
              <a:rPr lang="en-US" dirty="0" err="1"/>
              <a:t>ngôn</a:t>
            </a:r>
            <a:r>
              <a:rPr lang="en-US" dirty="0"/>
              <a:t> </a:t>
            </a:r>
            <a:r>
              <a:rPr lang="en-US" dirty="0" err="1"/>
              <a:t>ngữ</a:t>
            </a:r>
            <a:r>
              <a:rPr lang="en-US" dirty="0"/>
              <a:t> </a:t>
            </a:r>
            <a:r>
              <a:rPr lang="en-US" dirty="0" err="1"/>
              <a:t>thi</a:t>
            </a:r>
            <a:r>
              <a:rPr lang="en-US" dirty="0"/>
              <a:t> ca. Trong </a:t>
            </a:r>
            <a:r>
              <a:rPr lang="en-US" dirty="0" err="1"/>
              <a:t>bài</a:t>
            </a:r>
            <a:r>
              <a:rPr lang="en-US" dirty="0"/>
              <a:t> </a:t>
            </a:r>
            <a:r>
              <a:rPr lang="en-US" dirty="0" err="1"/>
              <a:t>học</a:t>
            </a:r>
            <a:r>
              <a:rPr lang="en-US" dirty="0"/>
              <a:t> </a:t>
            </a:r>
            <a:r>
              <a:rPr lang="en-US" dirty="0" err="1"/>
              <a:t>này</a:t>
            </a:r>
            <a:r>
              <a:rPr lang="en-US" dirty="0"/>
              <a:t>, </a:t>
            </a:r>
            <a:r>
              <a:rPr lang="en-US" dirty="0" err="1"/>
              <a:t>em</a:t>
            </a:r>
            <a:r>
              <a:rPr lang="en-US" dirty="0"/>
              <a:t> </a:t>
            </a:r>
            <a:r>
              <a:rPr lang="en-US" dirty="0" err="1"/>
              <a:t>sẽ</a:t>
            </a:r>
            <a:r>
              <a:rPr lang="en-US" dirty="0"/>
              <a:t> </a:t>
            </a:r>
            <a:r>
              <a:rPr lang="en-US" dirty="0" err="1"/>
              <a:t>được</a:t>
            </a:r>
            <a:r>
              <a:rPr lang="en-US" dirty="0"/>
              <a:t> </a:t>
            </a:r>
            <a:r>
              <a:rPr lang="en-US" dirty="0" err="1"/>
              <a:t>đọc</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sáng</a:t>
            </a:r>
            <a:r>
              <a:rPr lang="en-US" dirty="0"/>
              <a:t> </a:t>
            </a:r>
            <a:r>
              <a:rPr lang="en-US" dirty="0" err="1"/>
              <a:t>tác</a:t>
            </a:r>
            <a:r>
              <a:rPr lang="en-US" dirty="0"/>
              <a:t> </a:t>
            </a:r>
            <a:r>
              <a:rPr lang="en-US" dirty="0" err="1"/>
              <a:t>theo</a:t>
            </a:r>
            <a:r>
              <a:rPr lang="en-US" dirty="0"/>
              <a:t> </a:t>
            </a:r>
            <a:r>
              <a:rPr lang="en-US" dirty="0" err="1"/>
              <a:t>thể</a:t>
            </a:r>
            <a:r>
              <a:rPr lang="en-US" dirty="0"/>
              <a:t> </a:t>
            </a:r>
            <a:r>
              <a:rPr lang="en-US" dirty="0" err="1"/>
              <a:t>thơ</a:t>
            </a:r>
            <a:r>
              <a:rPr lang="en-US" dirty="0"/>
              <a:t> </a:t>
            </a:r>
            <a:r>
              <a:rPr lang="en-US" dirty="0" err="1"/>
              <a:t>thất</a:t>
            </a:r>
            <a:r>
              <a:rPr lang="en-US" dirty="0"/>
              <a:t> </a:t>
            </a:r>
            <a:r>
              <a:rPr lang="en-US" dirty="0" err="1"/>
              <a:t>ngôn</a:t>
            </a:r>
            <a:r>
              <a:rPr lang="en-US" dirty="0"/>
              <a:t> </a:t>
            </a:r>
            <a:r>
              <a:rPr lang="en-US" dirty="0" err="1"/>
              <a:t>bát</a:t>
            </a:r>
            <a:r>
              <a:rPr lang="en-US" dirty="0"/>
              <a:t> </a:t>
            </a:r>
            <a:r>
              <a:rPr lang="en-US" dirty="0" err="1"/>
              <a:t>cú</a:t>
            </a:r>
            <a:r>
              <a:rPr lang="en-US" dirty="0"/>
              <a:t> </a:t>
            </a:r>
            <a:r>
              <a:rPr lang="en-US" dirty="0" err="1"/>
              <a:t>và</a:t>
            </a:r>
            <a:r>
              <a:rPr lang="en-US" dirty="0"/>
              <a:t> </a:t>
            </a:r>
            <a:r>
              <a:rPr lang="en-US" dirty="0" err="1"/>
              <a:t>thất</a:t>
            </a:r>
            <a:r>
              <a:rPr lang="en-US" dirty="0"/>
              <a:t> </a:t>
            </a:r>
            <a:r>
              <a:rPr lang="en-US" dirty="0" err="1"/>
              <a:t>ngôn</a:t>
            </a:r>
            <a:r>
              <a:rPr lang="en-US" dirty="0"/>
              <a:t> </a:t>
            </a:r>
            <a:r>
              <a:rPr lang="en-US" dirty="0" err="1"/>
              <a:t>tứ</a:t>
            </a:r>
            <a:r>
              <a:rPr lang="en-US" dirty="0"/>
              <a:t> </a:t>
            </a:r>
            <a:r>
              <a:rPr lang="en-US" dirty="0" err="1"/>
              <a:t>tuyệt</a:t>
            </a:r>
            <a:r>
              <a:rPr lang="en-US" dirty="0"/>
              <a:t>. </a:t>
            </a:r>
            <a:r>
              <a:rPr lang="en-US" dirty="0" err="1"/>
              <a:t>Bên</a:t>
            </a:r>
            <a:r>
              <a:rPr lang="en-US" dirty="0"/>
              <a:t> </a:t>
            </a:r>
            <a:r>
              <a:rPr lang="en-US" dirty="0" err="1"/>
              <a:t>cạnh</a:t>
            </a:r>
            <a:r>
              <a:rPr lang="en-US" dirty="0"/>
              <a:t> </a:t>
            </a:r>
            <a:r>
              <a:rPr lang="en-US" dirty="0" err="1"/>
              <a:t>đó</a:t>
            </a:r>
            <a:r>
              <a:rPr lang="en-US" dirty="0"/>
              <a:t> ,</a:t>
            </a:r>
            <a:r>
              <a:rPr lang="en-US" dirty="0" err="1"/>
              <a:t>em</a:t>
            </a:r>
            <a:r>
              <a:rPr lang="en-US" dirty="0"/>
              <a:t> </a:t>
            </a:r>
            <a:r>
              <a:rPr lang="en-US" dirty="0" err="1"/>
              <a:t>cũng</a:t>
            </a:r>
            <a:r>
              <a:rPr lang="en-US" dirty="0"/>
              <a:t> </a:t>
            </a:r>
            <a:r>
              <a:rPr lang="en-US" dirty="0" err="1"/>
              <a:t>sẽ</a:t>
            </a:r>
            <a:r>
              <a:rPr lang="en-US" dirty="0"/>
              <a:t> </a:t>
            </a:r>
            <a:r>
              <a:rPr lang="en-US" dirty="0" err="1"/>
              <a:t>được</a:t>
            </a:r>
            <a:r>
              <a:rPr lang="en-US" dirty="0"/>
              <a:t> </a:t>
            </a:r>
            <a:r>
              <a:rPr lang="en-US" dirty="0" err="1"/>
              <a:t>tiếp</a:t>
            </a:r>
            <a:r>
              <a:rPr lang="en-US" dirty="0"/>
              <a:t> </a:t>
            </a:r>
            <a:r>
              <a:rPr lang="en-US" dirty="0" err="1"/>
              <a:t>cận</a:t>
            </a:r>
            <a:r>
              <a:rPr lang="en-US" dirty="0"/>
              <a:t> </a:t>
            </a:r>
            <a:r>
              <a:rPr lang="en-US" dirty="0" err="1"/>
              <a:t>một</a:t>
            </a:r>
            <a:r>
              <a:rPr lang="en-US" dirty="0"/>
              <a:t> </a:t>
            </a:r>
            <a:r>
              <a:rPr lang="en-US" dirty="0" err="1"/>
              <a:t>văn</a:t>
            </a:r>
            <a:r>
              <a:rPr lang="en-US" dirty="0"/>
              <a:t> </a:t>
            </a:r>
            <a:r>
              <a:rPr lang="en-US" dirty="0" err="1"/>
              <a:t>bản</a:t>
            </a:r>
            <a:r>
              <a:rPr lang="en-US" dirty="0"/>
              <a:t> </a:t>
            </a:r>
            <a:r>
              <a:rPr lang="en-US" dirty="0" err="1"/>
              <a:t>thuyết</a:t>
            </a:r>
            <a:r>
              <a:rPr lang="en-US" dirty="0"/>
              <a:t> </a:t>
            </a:r>
            <a:r>
              <a:rPr lang="en-US" dirty="0" err="1"/>
              <a:t>minh</a:t>
            </a:r>
            <a:r>
              <a:rPr lang="en-US" dirty="0"/>
              <a:t> </a:t>
            </a:r>
            <a:r>
              <a:rPr lang="en-US" dirty="0" err="1"/>
              <a:t>cung</a:t>
            </a:r>
            <a:r>
              <a:rPr lang="en-US" dirty="0"/>
              <a:t> </a:t>
            </a:r>
            <a:r>
              <a:rPr lang="en-US" dirty="0" err="1"/>
              <a:t>cấp</a:t>
            </a:r>
            <a:r>
              <a:rPr lang="en-US" dirty="0"/>
              <a:t> </a:t>
            </a:r>
            <a:r>
              <a:rPr lang="en-US" dirty="0" err="1"/>
              <a:t>thông</a:t>
            </a:r>
            <a:r>
              <a:rPr lang="en-US" dirty="0"/>
              <a:t> tin </a:t>
            </a:r>
            <a:r>
              <a:rPr lang="en-US" dirty="0" err="1"/>
              <a:t>về</a:t>
            </a:r>
            <a:r>
              <a:rPr lang="en-US" dirty="0"/>
              <a:t> </a:t>
            </a:r>
            <a:r>
              <a:rPr lang="en-US" dirty="0" err="1"/>
              <a:t>một</a:t>
            </a:r>
            <a:r>
              <a:rPr lang="en-US" dirty="0"/>
              <a:t> </a:t>
            </a:r>
            <a:r>
              <a:rPr lang="en-US" dirty="0" err="1"/>
              <a:t>số</a:t>
            </a:r>
            <a:r>
              <a:rPr lang="en-US" dirty="0"/>
              <a:t> </a:t>
            </a:r>
            <a:r>
              <a:rPr lang="en-US" dirty="0" err="1"/>
              <a:t>giọng</a:t>
            </a:r>
            <a:r>
              <a:rPr lang="en-US" dirty="0"/>
              <a:t> </a:t>
            </a:r>
            <a:r>
              <a:rPr lang="en-US" dirty="0" err="1"/>
              <a:t>điệu</a:t>
            </a:r>
            <a:r>
              <a:rPr lang="en-US" dirty="0"/>
              <a:t> </a:t>
            </a:r>
            <a:r>
              <a:rPr lang="en-US" dirty="0" err="1"/>
              <a:t>của</a:t>
            </a:r>
            <a:r>
              <a:rPr lang="en-US" dirty="0"/>
              <a:t> </a:t>
            </a:r>
            <a:r>
              <a:rPr lang="en-US" dirty="0" err="1"/>
              <a:t>tiếng</a:t>
            </a:r>
            <a:r>
              <a:rPr lang="en-US" dirty="0"/>
              <a:t> </a:t>
            </a:r>
            <a:r>
              <a:rPr lang="en-US" dirty="0" err="1"/>
              <a:t>cười</a:t>
            </a:r>
            <a:r>
              <a:rPr lang="en-US" dirty="0"/>
              <a:t> </a:t>
            </a:r>
            <a:r>
              <a:rPr lang="en-US" dirty="0" err="1"/>
              <a:t>để</a:t>
            </a:r>
            <a:r>
              <a:rPr lang="en-US" dirty="0"/>
              <a:t> </a:t>
            </a:r>
            <a:r>
              <a:rPr lang="en-US" dirty="0" err="1"/>
              <a:t>hiểu</a:t>
            </a:r>
            <a:r>
              <a:rPr lang="en-US" dirty="0"/>
              <a:t> </a:t>
            </a:r>
            <a:r>
              <a:rPr lang="en-US" dirty="0" err="1"/>
              <a:t>sâu</a:t>
            </a:r>
            <a:r>
              <a:rPr lang="en-US" dirty="0"/>
              <a:t> </a:t>
            </a:r>
            <a:r>
              <a:rPr lang="en-US" dirty="0" err="1"/>
              <a:t>hơn</a:t>
            </a:r>
            <a:r>
              <a:rPr lang="en-US" dirty="0"/>
              <a:t> </a:t>
            </a:r>
            <a:r>
              <a:rPr lang="en-US" dirty="0" err="1"/>
              <a:t>các</a:t>
            </a:r>
            <a:r>
              <a:rPr lang="en-US" dirty="0"/>
              <a:t> </a:t>
            </a:r>
            <a:r>
              <a:rPr lang="en-US" dirty="0" err="1"/>
              <a:t>bài</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và</a:t>
            </a:r>
            <a:r>
              <a:rPr lang="en-US" dirty="0"/>
              <a:t> </a:t>
            </a:r>
            <a:r>
              <a:rPr lang="en-US" dirty="0" err="1"/>
              <a:t>cảm</a:t>
            </a:r>
            <a:r>
              <a:rPr lang="en-US" dirty="0"/>
              <a:t> </a:t>
            </a:r>
            <a:r>
              <a:rPr lang="en-US" dirty="0" err="1"/>
              <a:t>nhận</a:t>
            </a:r>
            <a:r>
              <a:rPr lang="en-US" dirty="0"/>
              <a:t> </a:t>
            </a:r>
            <a:r>
              <a:rPr lang="en-US" dirty="0" err="1"/>
              <a:t>rõ</a:t>
            </a:r>
            <a:r>
              <a:rPr lang="en-US" dirty="0"/>
              <a:t> </a:t>
            </a:r>
            <a:r>
              <a:rPr lang="en-US" dirty="0" err="1"/>
              <a:t>nét</a:t>
            </a:r>
            <a:r>
              <a:rPr lang="en-US" dirty="0"/>
              <a:t> </a:t>
            </a:r>
            <a:r>
              <a:rPr lang="en-US" dirty="0" err="1"/>
              <a:t>hơn</a:t>
            </a:r>
            <a:r>
              <a:rPr lang="en-US" dirty="0"/>
              <a:t> ý </a:t>
            </a:r>
            <a:r>
              <a:rPr lang="en-US" dirty="0" err="1"/>
              <a:t>nghĩa</a:t>
            </a:r>
            <a:r>
              <a:rPr lang="en-US" dirty="0"/>
              <a:t>, </a:t>
            </a:r>
            <a:r>
              <a:rPr lang="en-US" dirty="0" err="1"/>
              <a:t>giá</a:t>
            </a:r>
            <a:r>
              <a:rPr lang="en-US" dirty="0"/>
              <a:t> </a:t>
            </a:r>
            <a:r>
              <a:rPr lang="en-US" dirty="0" err="1"/>
              <a:t>trị</a:t>
            </a:r>
            <a:r>
              <a:rPr lang="en-US" dirty="0"/>
              <a:t> </a:t>
            </a:r>
            <a:r>
              <a:rPr lang="en-US" dirty="0" err="1"/>
              <a:t>tốt</a:t>
            </a:r>
            <a:r>
              <a:rPr lang="en-US" dirty="0"/>
              <a:t> </a:t>
            </a:r>
            <a:r>
              <a:rPr lang="en-US" dirty="0" err="1"/>
              <a:t>đẹp</a:t>
            </a:r>
            <a:r>
              <a:rPr lang="en-US" dirty="0"/>
              <a:t> </a:t>
            </a:r>
            <a:r>
              <a:rPr lang="en-US" dirty="0" err="1"/>
              <a:t>mà</a:t>
            </a:r>
            <a:r>
              <a:rPr lang="en-US" dirty="0"/>
              <a:t> </a:t>
            </a:r>
            <a:r>
              <a:rPr lang="en-US" dirty="0" err="1"/>
              <a:t>tiếng</a:t>
            </a:r>
            <a:r>
              <a:rPr lang="en-US" dirty="0"/>
              <a:t> </a:t>
            </a:r>
            <a:r>
              <a:rPr lang="en-US" dirty="0" err="1"/>
              <a:t>cười</a:t>
            </a:r>
            <a:r>
              <a:rPr lang="en-US" dirty="0"/>
              <a:t> </a:t>
            </a:r>
            <a:r>
              <a:rPr lang="en-US" dirty="0" err="1"/>
              <a:t>đem</a:t>
            </a:r>
            <a:r>
              <a:rPr lang="en-US" dirty="0"/>
              <a:t> </a:t>
            </a:r>
            <a:r>
              <a:rPr lang="en-US" dirty="0" err="1"/>
              <a:t>lại</a:t>
            </a:r>
            <a:r>
              <a:rPr lang="en-US" dirty="0"/>
              <a:t> </a:t>
            </a:r>
            <a:r>
              <a:rPr lang="en-US" dirty="0" err="1"/>
              <a:t>cho</a:t>
            </a:r>
            <a:r>
              <a:rPr lang="en-US" dirty="0"/>
              <a:t> </a:t>
            </a:r>
            <a:r>
              <a:rPr lang="en-US" dirty="0" err="1"/>
              <a:t>cuộc</a:t>
            </a:r>
            <a:r>
              <a:rPr lang="en-US" dirty="0"/>
              <a:t> </a:t>
            </a:r>
            <a:r>
              <a:rPr lang="en-US" dirty="0" err="1"/>
              <a:t>đời</a:t>
            </a:r>
            <a:r>
              <a:rPr lang="en-US" dirty="0"/>
              <a:t>.</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a:t>
            </a:fld>
            <a:endParaRPr lang="en-US"/>
          </a:p>
        </p:txBody>
      </p:sp>
    </p:spTree>
    <p:extLst>
      <p:ext uri="{BB962C8B-B14F-4D97-AF65-F5344CB8AC3E}">
        <p14:creationId xmlns:p14="http://schemas.microsoft.com/office/powerpoint/2010/main" val="3809932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latin typeface="Times New Roman" panose="02020603050405020304" pitchFamily="18" charset="0"/>
                <a:cs typeface="Times New Roman" panose="02020603050405020304" pitchFamily="18" charset="0"/>
                <a:sym typeface="Wingdings" panose="05000000000000000000" pitchFamily="2" charset="2"/>
              </a:rPr>
              <a:t>Khắc sâu ấn tượng về sự nhếch nhác (lôi thôi) của các sĩ tử và cách nói năng tỏ vẻ ra oai (ậm ọe) của đám quan trường, đồng thời tạo hiệu quả gây cười: những “nhân tài” trong một kì thi quan trọng của quốc gia (sĩ tử, quan trường) nhưng thật nhếch nhác, kém cỏi, thảm hại (tiếng cười đến từ mâu thuẫn giữa cái danh (nhân tài) với cái thực (yếu kém) trực tiếp cảm nhận được.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30</a:t>
            </a:fld>
            <a:endParaRPr lang="en-US"/>
          </a:p>
        </p:txBody>
      </p:sp>
    </p:spTree>
    <p:extLst>
      <p:ext uri="{BB962C8B-B14F-4D97-AF65-F5344CB8AC3E}">
        <p14:creationId xmlns:p14="http://schemas.microsoft.com/office/powerpoint/2010/main" val="223798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ngoại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quan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sứ</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mụ</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đầm</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miêu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31</a:t>
            </a:fld>
            <a:endParaRPr lang="en-US"/>
          </a:p>
        </p:txBody>
      </p:sp>
    </p:spTree>
    <p:extLst>
      <p:ext uri="{BB962C8B-B14F-4D97-AF65-F5344CB8AC3E}">
        <p14:creationId xmlns:p14="http://schemas.microsoft.com/office/powerpoint/2010/main" val="3263136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32</a:t>
            </a:fld>
            <a:endParaRPr lang="en-US"/>
          </a:p>
        </p:txBody>
      </p:sp>
    </p:spTree>
    <p:extLst>
      <p:ext uri="{BB962C8B-B14F-4D97-AF65-F5344CB8AC3E}">
        <p14:creationId xmlns:p14="http://schemas.microsoft.com/office/powerpoint/2010/main" val="3365425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just" rtl="0">
              <a:lnSpc>
                <a:spcPct val="100000"/>
              </a:lnSpc>
              <a:spcBef>
                <a:spcPts val="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Quan sứ: Viên quan Pháp đứng đầu tỉnh Nam Định được tiếp đón trọng thể.</a:t>
            </a:r>
            <a:endParaRPr lang="vi-VN" sz="8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400"/>
              </a:spcBef>
              <a:spcAft>
                <a:spcPts val="0"/>
              </a:spcAft>
              <a:buClr>
                <a:srgbClr val="6F7B62"/>
              </a:buClr>
              <a:buSzPts val="2700"/>
              <a:buFont typeface="Arial"/>
              <a:buChar char="•"/>
            </a:pPr>
            <a:r>
              <a:rPr lang="vi-VN" sz="1200" b="0" i="0" u="none" strike="noStrike" cap="none" dirty="0">
                <a:solidFill>
                  <a:srgbClr val="6F7B62"/>
                </a:solidFill>
                <a:latin typeface="Roboto Condensed"/>
                <a:ea typeface="Roboto Condensed"/>
                <a:cs typeface="Roboto Condensed"/>
                <a:sym typeface="Roboto Condensed"/>
              </a:rPr>
              <a:t>Mụ đầm: vợ quan sứ, ăn mặc diêm dúa.</a:t>
            </a:r>
            <a:endParaRPr lang="vi-VN" sz="800" b="0" i="0" u="none" strike="noStrike" cap="none" dirty="0">
              <a:solidFill>
                <a:srgbClr val="000000"/>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33</a:t>
            </a:fld>
            <a:endParaRPr lang="en-US"/>
          </a:p>
        </p:txBody>
      </p:sp>
    </p:spTree>
    <p:extLst>
      <p:ext uri="{BB962C8B-B14F-4D97-AF65-F5344CB8AC3E}">
        <p14:creationId xmlns:p14="http://schemas.microsoft.com/office/powerpoint/2010/main" val="289372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anose="02020603050405020304" pitchFamily="18" charset="0"/>
                <a:cs typeface="Times New Roman" panose="02020603050405020304" pitchFamily="18" charset="0"/>
              </a:rPr>
              <a:t>Nhắc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Bắc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tượng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giả</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nhắn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ấy</a:t>
            </a:r>
            <a:r>
              <a:rPr lang="en-US" sz="1200" dirty="0">
                <a:latin typeface="Times New Roman" panose="02020603050405020304" pitchFamily="18" charset="0"/>
                <a:cs typeface="Times New Roman" panose="02020603050405020304" pitchFamily="18" charset="0"/>
              </a:rPr>
              <a:t>?</a:t>
            </a:r>
          </a:p>
          <a:p>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Ngoảnh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ở </a:t>
            </a:r>
            <a:r>
              <a:rPr lang="en-US" sz="1200" dirty="0" err="1">
                <a:latin typeface="Times New Roman" panose="02020603050405020304" pitchFamily="18" charset="0"/>
                <a:cs typeface="Times New Roman" panose="02020603050405020304" pitchFamily="18" charset="0"/>
              </a:rPr>
              <a:t>đây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niềm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endParaRPr lang="en-US" sz="1200" dirty="0">
              <a:latin typeface="Times New Roman" panose="02020603050405020304" pitchFamily="18" charset="0"/>
              <a:cs typeface="Times New Roman" panose="02020603050405020304" pitchFamily="18" charset="0"/>
            </a:endParaRPr>
          </a:p>
          <a:p>
            <a:r>
              <a:rPr lang="vi-VN" sz="1200" dirty="0">
                <a:latin typeface="Times New Roman" panose="02020603050405020304" pitchFamily="18" charset="0"/>
                <a:cs typeface="Times New Roman" panose="02020603050405020304" pitchFamily="18" charset="0"/>
              </a:rPr>
              <a:t>Cảm xúc chủ đạo của tác giả trong bài thơ này là gì?</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34</a:t>
            </a:fld>
            <a:endParaRPr lang="en-US"/>
          </a:p>
        </p:txBody>
      </p:sp>
    </p:spTree>
    <p:extLst>
      <p:ext uri="{BB962C8B-B14F-4D97-AF65-F5344CB8AC3E}">
        <p14:creationId xmlns:p14="http://schemas.microsoft.com/office/powerpoint/2010/main" val="4082385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35</a:t>
            </a:fld>
            <a:endParaRPr lang="en-US"/>
          </a:p>
        </p:txBody>
      </p:sp>
    </p:spTree>
    <p:extLst>
      <p:ext uri="{BB962C8B-B14F-4D97-AF65-F5344CB8AC3E}">
        <p14:creationId xmlns:p14="http://schemas.microsoft.com/office/powerpoint/2010/main" val="3503101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Một</a:t>
            </a:r>
            <a:r>
              <a:rPr lang="en-US" dirty="0"/>
              <a:t> </a:t>
            </a:r>
            <a:r>
              <a:rPr lang="en-US" dirty="0" err="1"/>
              <a:t>cảm</a:t>
            </a:r>
            <a:r>
              <a:rPr lang="en-US" dirty="0"/>
              <a:t> </a:t>
            </a:r>
            <a:r>
              <a:rPr lang="en-US" dirty="0" err="1"/>
              <a:t>xúc</a:t>
            </a:r>
            <a:r>
              <a:rPr lang="en-US" dirty="0"/>
              <a:t> </a:t>
            </a:r>
            <a:r>
              <a:rPr lang="en-US" dirty="0" err="1"/>
              <a:t>đặc</a:t>
            </a:r>
            <a:r>
              <a:rPr lang="en-US" dirty="0"/>
              <a:t> </a:t>
            </a:r>
            <a:r>
              <a:rPr lang="en-US" dirty="0" err="1"/>
              <a:t>biệt</a:t>
            </a:r>
            <a:r>
              <a:rPr lang="en-US" dirty="0"/>
              <a:t> </a:t>
            </a:r>
            <a:r>
              <a:rPr lang="en-US" dirty="0" err="1"/>
              <a:t>thường</a:t>
            </a:r>
            <a:r>
              <a:rPr lang="en-US" dirty="0"/>
              <a:t> </a:t>
            </a:r>
            <a:r>
              <a:rPr lang="en-US" dirty="0" err="1"/>
              <a:t>thấy</a:t>
            </a:r>
            <a:r>
              <a:rPr lang="en-US" dirty="0"/>
              <a:t> </a:t>
            </a:r>
            <a:r>
              <a:rPr lang="en-US" dirty="0" err="1"/>
              <a:t>trong</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Trần</a:t>
            </a:r>
            <a:r>
              <a:rPr lang="en-US" dirty="0"/>
              <a:t> </a:t>
            </a:r>
            <a:r>
              <a:rPr lang="en-US" dirty="0" err="1"/>
              <a:t>Tế</a:t>
            </a:r>
            <a:r>
              <a:rPr lang="en-US" dirty="0"/>
              <a:t> </a:t>
            </a:r>
            <a:r>
              <a:rPr lang="en-US" dirty="0" err="1"/>
              <a:t>Xương</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luôn</a:t>
            </a:r>
            <a:r>
              <a:rPr lang="en-US" dirty="0"/>
              <a:t> </a:t>
            </a:r>
            <a:r>
              <a:rPr lang="en-US" dirty="0" err="1"/>
              <a:t>hòa</a:t>
            </a:r>
            <a:r>
              <a:rPr lang="en-US" dirty="0"/>
              <a:t> </a:t>
            </a:r>
            <a:r>
              <a:rPr lang="en-US" dirty="0" err="1"/>
              <a:t>cùng</a:t>
            </a:r>
            <a:r>
              <a:rPr lang="en-US" dirty="0"/>
              <a:t> </a:t>
            </a:r>
            <a:r>
              <a:rPr lang="en-US" dirty="0" err="1"/>
              <a:t>tiếng</a:t>
            </a:r>
            <a:r>
              <a:rPr lang="en-US" dirty="0"/>
              <a:t> </a:t>
            </a:r>
            <a:r>
              <a:rPr lang="en-US" dirty="0" err="1"/>
              <a:t>khóc</a:t>
            </a:r>
            <a:r>
              <a:rPr lang="en-US" dirty="0"/>
              <a:t> </a:t>
            </a:r>
            <a:r>
              <a:rPr lang="en-US" dirty="0" err="1"/>
              <a:t>đau</a:t>
            </a:r>
            <a:r>
              <a:rPr lang="en-US" dirty="0"/>
              <a:t> </a:t>
            </a:r>
            <a:r>
              <a:rPr lang="en-US" dirty="0" err="1"/>
              <a:t>xót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36</a:t>
            </a:fld>
            <a:endParaRPr lang="en-US"/>
          </a:p>
        </p:txBody>
      </p:sp>
    </p:spTree>
    <p:extLst>
      <p:ext uri="{BB962C8B-B14F-4D97-AF65-F5344CB8AC3E}">
        <p14:creationId xmlns:p14="http://schemas.microsoft.com/office/powerpoint/2010/main" val="380894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37</a:t>
            </a:fld>
            <a:endParaRPr lang="en-US"/>
          </a:p>
        </p:txBody>
      </p:sp>
    </p:spTree>
    <p:extLst>
      <p:ext uri="{BB962C8B-B14F-4D97-AF65-F5344CB8AC3E}">
        <p14:creationId xmlns:p14="http://schemas.microsoft.com/office/powerpoint/2010/main" val="1685162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38</a:t>
            </a:fld>
            <a:endParaRPr lang="en-US"/>
          </a:p>
        </p:txBody>
      </p:sp>
    </p:spTree>
    <p:extLst>
      <p:ext uri="{BB962C8B-B14F-4D97-AF65-F5344CB8AC3E}">
        <p14:creationId xmlns:p14="http://schemas.microsoft.com/office/powerpoint/2010/main" val="83421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39</a:t>
            </a:fld>
            <a:endParaRPr lang="en-US"/>
          </a:p>
        </p:txBody>
      </p:sp>
    </p:spTree>
    <p:extLst>
      <p:ext uri="{BB962C8B-B14F-4D97-AF65-F5344CB8AC3E}">
        <p14:creationId xmlns:p14="http://schemas.microsoft.com/office/powerpoint/2010/main" val="164660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4</a:t>
            </a:fld>
            <a:endParaRPr lang="en-US"/>
          </a:p>
        </p:txBody>
      </p:sp>
    </p:spTree>
    <p:extLst>
      <p:ext uri="{BB962C8B-B14F-4D97-AF65-F5344CB8AC3E}">
        <p14:creationId xmlns:p14="http://schemas.microsoft.com/office/powerpoint/2010/main" val="349284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40</a:t>
            </a:fld>
            <a:endParaRPr lang="en-US"/>
          </a:p>
        </p:txBody>
      </p:sp>
    </p:spTree>
    <p:extLst>
      <p:ext uri="{BB962C8B-B14F-4D97-AF65-F5344CB8AC3E}">
        <p14:creationId xmlns:p14="http://schemas.microsoft.com/office/powerpoint/2010/main" val="948619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41</a:t>
            </a:fld>
            <a:endParaRPr lang="en-US"/>
          </a:p>
        </p:txBody>
      </p:sp>
    </p:spTree>
    <p:extLst>
      <p:ext uri="{BB962C8B-B14F-4D97-AF65-F5344CB8AC3E}">
        <p14:creationId xmlns:p14="http://schemas.microsoft.com/office/powerpoint/2010/main" val="909039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333333"/>
                </a:solidFill>
                <a:effectLst/>
                <a:latin typeface="Quicksand"/>
              </a:rPr>
              <a:t>Theo định nghĩa trong  từ điển tiếng Việt thì </a:t>
            </a:r>
            <a:r>
              <a:rPr lang="vi-VN" b="1" i="0" u="none" strike="noStrike" dirty="0">
                <a:solidFill>
                  <a:srgbClr val="0000FF"/>
                </a:solidFill>
                <a:effectLst/>
                <a:latin typeface="Quicksand"/>
                <a:hlinkClick r:id="rId3"/>
              </a:rPr>
              <a:t>vượt vũ môn</a:t>
            </a:r>
            <a:r>
              <a:rPr lang="vi-VN" b="0" i="0" dirty="0">
                <a:solidFill>
                  <a:srgbClr val="333333"/>
                </a:solidFill>
                <a:effectLst/>
                <a:latin typeface="Quicksand"/>
              </a:rPr>
              <a:t> là một cụm từ dùng để chỉ người học trò đi thi được đỗ đạt vinh hiển; cũng dùng để ví người thành đạt hoặc được thỏa chí, toại nguyện. Đây là một cụm từ cũ có từ điển tích cá chép hóa rồng.</a:t>
            </a:r>
            <a:endParaRPr lang="vi-VN" b="1" i="0" dirty="0">
              <a:solidFill>
                <a:srgbClr val="333333"/>
              </a:solidFill>
              <a:effectLst/>
              <a:latin typeface="Quicksand"/>
            </a:endParaRPr>
          </a:p>
          <a:p>
            <a:r>
              <a:rPr lang="en-US" dirty="0" err="1"/>
              <a:t>Các</a:t>
            </a:r>
            <a:r>
              <a:rPr lang="en-US" dirty="0"/>
              <a:t> </a:t>
            </a:r>
            <a:r>
              <a:rPr lang="en-US" dirty="0" err="1"/>
              <a:t>em</a:t>
            </a:r>
            <a:r>
              <a:rPr lang="en-US" dirty="0"/>
              <a:t> </a:t>
            </a:r>
            <a:r>
              <a:rPr lang="en-US" dirty="0" err="1"/>
              <a:t>hãy</a:t>
            </a:r>
            <a:r>
              <a:rPr lang="en-US" dirty="0"/>
              <a:t>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nhanh</a:t>
            </a:r>
            <a:r>
              <a:rPr lang="en-US" dirty="0"/>
              <a:t> </a:t>
            </a:r>
            <a:r>
              <a:rPr lang="en-US" dirty="0" err="1"/>
              <a:t>dưới</a:t>
            </a:r>
            <a:r>
              <a:rPr lang="en-US" dirty="0"/>
              <a:t> </a:t>
            </a:r>
            <a:r>
              <a:rPr lang="en-US" dirty="0" err="1"/>
              <a:t>đây</a:t>
            </a:r>
            <a:r>
              <a:rPr lang="en-US" dirty="0"/>
              <a:t> </a:t>
            </a:r>
            <a:r>
              <a:rPr lang="en-US" dirty="0" err="1"/>
              <a:t>để</a:t>
            </a:r>
            <a:r>
              <a:rPr lang="en-US" dirty="0"/>
              <a:t> </a:t>
            </a:r>
            <a:r>
              <a:rPr lang="en-US" dirty="0" err="1"/>
              <a:t>cùng</a:t>
            </a:r>
            <a:r>
              <a:rPr lang="en-US" dirty="0"/>
              <a:t> </a:t>
            </a:r>
            <a:r>
              <a:rPr lang="en-US" dirty="0" err="1"/>
              <a:t>cá</a:t>
            </a:r>
            <a:r>
              <a:rPr lang="en-US" dirty="0"/>
              <a:t> </a:t>
            </a:r>
            <a:r>
              <a:rPr lang="en-US" dirty="0" err="1"/>
              <a:t>chép</a:t>
            </a:r>
            <a:r>
              <a:rPr lang="en-US" dirty="0"/>
              <a:t> </a:t>
            </a:r>
            <a:r>
              <a:rPr lang="en-US" dirty="0" err="1"/>
              <a:t>vượt</a:t>
            </a:r>
            <a:r>
              <a:rPr lang="en-US" dirty="0"/>
              <a:t> qua </a:t>
            </a:r>
            <a:r>
              <a:rPr lang="en-US" dirty="0" err="1"/>
              <a:t>vũ</a:t>
            </a:r>
            <a:r>
              <a:rPr lang="en-US" dirty="0"/>
              <a:t> </a:t>
            </a:r>
            <a:r>
              <a:rPr lang="en-US" dirty="0" err="1"/>
              <a:t>môn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42</a:t>
            </a:fld>
            <a:endParaRPr lang="en-US"/>
          </a:p>
        </p:txBody>
      </p:sp>
    </p:spTree>
    <p:extLst>
      <p:ext uri="{BB962C8B-B14F-4D97-AF65-F5344CB8AC3E}">
        <p14:creationId xmlns:p14="http://schemas.microsoft.com/office/powerpoint/2010/main" val="810190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43</a:t>
            </a:fld>
            <a:endParaRPr lang="en-US"/>
          </a:p>
        </p:txBody>
      </p:sp>
    </p:spTree>
    <p:extLst>
      <p:ext uri="{BB962C8B-B14F-4D97-AF65-F5344CB8AC3E}">
        <p14:creationId xmlns:p14="http://schemas.microsoft.com/office/powerpoint/2010/main" val="818985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44</a:t>
            </a:fld>
            <a:endParaRPr lang="en-US"/>
          </a:p>
        </p:txBody>
      </p:sp>
    </p:spTree>
    <p:extLst>
      <p:ext uri="{BB962C8B-B14F-4D97-AF65-F5344CB8AC3E}">
        <p14:creationId xmlns:p14="http://schemas.microsoft.com/office/powerpoint/2010/main" val="1865571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45</a:t>
            </a:fld>
            <a:endParaRPr lang="en-US"/>
          </a:p>
        </p:txBody>
      </p:sp>
    </p:spTree>
    <p:extLst>
      <p:ext uri="{BB962C8B-B14F-4D97-AF65-F5344CB8AC3E}">
        <p14:creationId xmlns:p14="http://schemas.microsoft.com/office/powerpoint/2010/main" val="2727997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46</a:t>
            </a:fld>
            <a:endParaRPr lang="en-US"/>
          </a:p>
        </p:txBody>
      </p:sp>
    </p:spTree>
    <p:extLst>
      <p:ext uri="{BB962C8B-B14F-4D97-AF65-F5344CB8AC3E}">
        <p14:creationId xmlns:p14="http://schemas.microsoft.com/office/powerpoint/2010/main" val="971637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47</a:t>
            </a:fld>
            <a:endParaRPr lang="en-US"/>
          </a:p>
        </p:txBody>
      </p:sp>
    </p:spTree>
    <p:extLst>
      <p:ext uri="{BB962C8B-B14F-4D97-AF65-F5344CB8AC3E}">
        <p14:creationId xmlns:p14="http://schemas.microsoft.com/office/powerpoint/2010/main" val="1703153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48</a:t>
            </a:fld>
            <a:endParaRPr lang="en-US"/>
          </a:p>
        </p:txBody>
      </p:sp>
    </p:spTree>
    <p:extLst>
      <p:ext uri="{BB962C8B-B14F-4D97-AF65-F5344CB8AC3E}">
        <p14:creationId xmlns:p14="http://schemas.microsoft.com/office/powerpoint/2010/main" val="120481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Phát biểu cảm nghĩ của em sau khi nghe bài thơ (tiếng cười hài hước, có pha chút mỉa mai, châm biếm</a:t>
            </a:r>
            <a:r>
              <a:rPr lang="en-US" dirty="0"/>
              <a:t>)</a:t>
            </a:r>
            <a:endParaRPr lang="vi-VN" dirty="0"/>
          </a:p>
          <a:p>
            <a:r>
              <a:rPr lang="vi-VN" dirty="0"/>
              <a:t>Đối tượng tiếng cười trong bài thơ: thói ham mê lô đề, cờ bạc.</a:t>
            </a:r>
          </a:p>
          <a:p>
            <a:r>
              <a:rPr lang="vi-VN" dirty="0"/>
              <a:t>Mục đích vì một cuộc sống tốt đẹp hơn của bài thơ: muốn không rách nát phải chừa Đề - Lô</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5</a:t>
            </a:fld>
            <a:endParaRPr lang="en-US"/>
          </a:p>
        </p:txBody>
      </p:sp>
    </p:spTree>
    <p:extLst>
      <p:ext uri="{BB962C8B-B14F-4D97-AF65-F5344CB8AC3E}">
        <p14:creationId xmlns:p14="http://schemas.microsoft.com/office/powerpoint/2010/main" val="312362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Giáo</a:t>
            </a:r>
            <a:r>
              <a:rPr lang="vi-VN" baseline="0" dirty="0" smtClean="0"/>
              <a:t> án của Thảo Nguyên 0979818956</a:t>
            </a:r>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6</a:t>
            </a:fld>
            <a:endParaRPr lang="en-US"/>
          </a:p>
        </p:txBody>
      </p:sp>
    </p:spTree>
    <p:extLst>
      <p:ext uri="{BB962C8B-B14F-4D97-AF65-F5344CB8AC3E}">
        <p14:creationId xmlns:p14="http://schemas.microsoft.com/office/powerpoint/2010/main" val="11317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1725049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hiểu</a:t>
            </a:r>
            <a:r>
              <a:rPr lang="en-US" dirty="0"/>
              <a:t> </a:t>
            </a:r>
            <a:r>
              <a:rPr lang="en-US" dirty="0" err="1"/>
              <a:t>thế</a:t>
            </a:r>
            <a:r>
              <a:rPr lang="en-US" dirty="0"/>
              <a:t> </a:t>
            </a:r>
            <a:r>
              <a:rPr lang="en-US" dirty="0" err="1"/>
              <a:t>nào</a:t>
            </a:r>
            <a:r>
              <a:rPr lang="en-US" dirty="0"/>
              <a:t> </a:t>
            </a:r>
            <a:r>
              <a:rPr lang="en-US" dirty="0" err="1"/>
              <a:t>về</a:t>
            </a:r>
            <a:r>
              <a:rPr lang="en-US" dirty="0"/>
              <a:t> </a:t>
            </a:r>
            <a:r>
              <a:rPr lang="en-US" dirty="0" err="1"/>
              <a:t>thơ</a:t>
            </a:r>
            <a:r>
              <a:rPr lang="en-US" dirty="0"/>
              <a:t> </a:t>
            </a:r>
            <a:r>
              <a:rPr lang="en-US" dirty="0" err="1"/>
              <a:t>trào</a:t>
            </a:r>
            <a:r>
              <a:rPr lang="en-US" dirty="0"/>
              <a:t> </a:t>
            </a:r>
            <a:r>
              <a:rPr lang="en-US" dirty="0" err="1"/>
              <a:t>phúng</a:t>
            </a:r>
            <a:r>
              <a:rPr lang="en-US" dirty="0"/>
              <a:t>? (</a:t>
            </a:r>
            <a:r>
              <a:rPr lang="en-US" dirty="0" err="1"/>
              <a:t>về</a:t>
            </a:r>
            <a:r>
              <a:rPr lang="en-US" dirty="0"/>
              <a:t> </a:t>
            </a:r>
            <a:r>
              <a:rPr lang="en-US" dirty="0" err="1"/>
              <a:t>nội</a:t>
            </a:r>
            <a:r>
              <a:rPr lang="en-US" dirty="0"/>
              <a:t> dung, </a:t>
            </a:r>
            <a:r>
              <a:rPr lang="en-US" dirty="0" err="1"/>
              <a:t>nghệ</a:t>
            </a:r>
            <a:r>
              <a:rPr lang="en-US" dirty="0"/>
              <a:t> </a:t>
            </a:r>
            <a:r>
              <a:rPr lang="en-US" dirty="0" err="1"/>
              <a:t>thuật</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16674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Giáo</a:t>
            </a:r>
            <a:r>
              <a:rPr lang="vi-VN" baseline="0" dirty="0" smtClean="0"/>
              <a:t> án của Thảo Nguyên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9</a:t>
            </a:fld>
            <a:endParaRPr lang="en-US"/>
          </a:p>
        </p:txBody>
      </p:sp>
    </p:spTree>
    <p:extLst>
      <p:ext uri="{BB962C8B-B14F-4D97-AF65-F5344CB8AC3E}">
        <p14:creationId xmlns:p14="http://schemas.microsoft.com/office/powerpoint/2010/main" val="279192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46.png"/><Relationship Id="rId4" Type="http://schemas.openxmlformats.org/officeDocument/2006/relationships/image" Target="../media/image59.sv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C3A31FDF-818D-74E8-EFD3-64A0C001BCAA}"/>
              </a:ext>
            </a:extLst>
          </p:cNvPr>
          <p:cNvSpPr txBox="1"/>
          <p:nvPr/>
        </p:nvSpPr>
        <p:spPr>
          <a:xfrm>
            <a:off x="2286000" y="723900"/>
            <a:ext cx="14224687" cy="1231106"/>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Chuyên</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mục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cuộc</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sống</a:t>
            </a:r>
            <a:endParaRPr lang="en-US" sz="8000" dirty="0">
              <a:solidFill>
                <a:srgbClr val="683E38"/>
              </a:solidFill>
              <a:latin typeface="#9Slide07 SVNGuerrilla" panose="00000500000000000000" pitchFamily="2" charset="0"/>
            </a:endParaRPr>
          </a:p>
        </p:txBody>
      </p:sp>
      <p:sp>
        <p:nvSpPr>
          <p:cNvPr id="3" name="TextBox 11">
            <a:extLst>
              <a:ext uri="{FF2B5EF4-FFF2-40B4-BE49-F238E27FC236}">
                <a16:creationId xmlns:a16="http://schemas.microsoft.com/office/drawing/2014/main" id="{4577171B-8DC2-2331-DC56-1E0FD0695D3D}"/>
              </a:ext>
            </a:extLst>
          </p:cNvPr>
          <p:cNvSpPr txBox="1"/>
          <p:nvPr/>
        </p:nvSpPr>
        <p:spPr>
          <a:xfrm>
            <a:off x="2031656" y="2746176"/>
            <a:ext cx="14224687" cy="1231106"/>
          </a:xfrm>
          <a:prstGeom prst="rect">
            <a:avLst/>
          </a:prstGeom>
        </p:spPr>
        <p:txBody>
          <a:bodyPr wrap="square" lIns="0" tIns="0" rIns="0" bIns="0" rtlCol="0" anchor="t">
            <a:spAutoFit/>
          </a:bodyPr>
          <a:lstStyle/>
          <a:p>
            <a:pPr algn="ctr"/>
            <a:r>
              <a:rPr lang="en-US" sz="8000" dirty="0">
                <a:solidFill>
                  <a:srgbClr val="683E38"/>
                </a:solidFill>
                <a:latin typeface="#9Slide07 SVNGuerrilla" panose="00000500000000000000" pitchFamily="2" charset="0"/>
              </a:rPr>
              <a:t>Ý </a:t>
            </a:r>
            <a:r>
              <a:rPr lang="en-US" sz="8000" dirty="0" err="1">
                <a:solidFill>
                  <a:srgbClr val="683E38"/>
                </a:solidFill>
                <a:latin typeface="#9Slide07 SVNGuerrilla" panose="00000500000000000000" pitchFamily="2" charset="0"/>
              </a:rPr>
              <a:t>nghĩa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của</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nụ</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endParaRPr lang="en-US" sz="8000" dirty="0">
              <a:solidFill>
                <a:srgbClr val="683E38"/>
              </a:solidFill>
              <a:latin typeface="#9Slide07 SVNGuerrilla" panose="00000500000000000000" pitchFamily="2" charset="0"/>
            </a:endParaRPr>
          </a:p>
        </p:txBody>
      </p:sp>
      <p:sp>
        <p:nvSpPr>
          <p:cNvPr id="4" name="Freeform 9">
            <a:extLst>
              <a:ext uri="{FF2B5EF4-FFF2-40B4-BE49-F238E27FC236}">
                <a16:creationId xmlns:a16="http://schemas.microsoft.com/office/drawing/2014/main" id="{25C2A824-1DAB-540D-732E-D297FED0570A}"/>
              </a:ext>
            </a:extLst>
          </p:cNvPr>
          <p:cNvSpPr/>
          <p:nvPr/>
        </p:nvSpPr>
        <p:spPr>
          <a:xfrm>
            <a:off x="429196" y="1714500"/>
            <a:ext cx="3713607" cy="41148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12">
            <a:extLst>
              <a:ext uri="{FF2B5EF4-FFF2-40B4-BE49-F238E27FC236}">
                <a16:creationId xmlns:a16="http://schemas.microsoft.com/office/drawing/2014/main" id="{8A5E7866-3368-5001-7953-763C238FB5BE}"/>
              </a:ext>
            </a:extLst>
          </p:cNvPr>
          <p:cNvSpPr txBox="1"/>
          <p:nvPr/>
        </p:nvSpPr>
        <p:spPr>
          <a:xfrm>
            <a:off x="1066800" y="5294056"/>
            <a:ext cx="15697200" cy="2031325"/>
          </a:xfrm>
          <a:prstGeom prst="rect">
            <a:avLst/>
          </a:prstGeom>
        </p:spPr>
        <p:txBody>
          <a:bodyPr wrap="square" lIns="0" tIns="0" rIns="0" bIns="0" rtlCol="0" anchor="t">
            <a:spAutoFit/>
          </a:bodyPr>
          <a:lstStyle/>
          <a:p>
            <a:pPr algn="ctr"/>
            <a:r>
              <a:rPr lang="en-US" sz="6600" i="1" dirty="0">
                <a:solidFill>
                  <a:srgbClr val="683E38"/>
                </a:solidFill>
                <a:latin typeface="#9Slide05 FS Blonde Script" panose="03000503000000000000" pitchFamily="65" charset="0"/>
              </a:rPr>
              <a:t>Theo </a:t>
            </a:r>
            <a:r>
              <a:rPr lang="en-US" sz="6600" i="1" dirty="0" err="1">
                <a:solidFill>
                  <a:srgbClr val="683E38"/>
                </a:solidFill>
                <a:latin typeface="#9Slide05 FS Blonde Script" panose="03000503000000000000" pitchFamily="65" charset="0"/>
              </a:rPr>
              <a:t>em</a:t>
            </a:r>
            <a:r>
              <a:rPr lang="en-US" sz="6600" i="1" dirty="0">
                <a:solidFill>
                  <a:srgbClr val="683E38"/>
                </a:solidFill>
                <a:latin typeface="#9Slide05 FS Blonde Script" panose="03000503000000000000" pitchFamily="65" charset="0"/>
              </a:rPr>
              <a:t>,</a:t>
            </a:r>
          </a:p>
          <a:p>
            <a:pPr algn="ct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nụ</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cười</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có</a:t>
            </a:r>
            <a:r>
              <a:rPr lang="en-US" sz="6600" i="1" dirty="0">
                <a:solidFill>
                  <a:srgbClr val="683E38"/>
                </a:solidFill>
                <a:latin typeface="#9Slide05 FS Blonde Script" panose="03000503000000000000" pitchFamily="65" charset="0"/>
              </a:rPr>
              <a:t> ý </a:t>
            </a:r>
            <a:r>
              <a:rPr lang="en-US" sz="6600" i="1" dirty="0" err="1">
                <a:solidFill>
                  <a:srgbClr val="683E38"/>
                </a:solidFill>
                <a:latin typeface="#9Slide05 FS Blonde Script" panose="03000503000000000000" pitchFamily="65" charset="0"/>
              </a:rPr>
              <a:t>nghĩa</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như</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thế</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nào</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trong</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cuộc</a:t>
            </a:r>
            <a:r>
              <a:rPr lang="en-US" sz="6600" i="1" dirty="0">
                <a:solidFill>
                  <a:srgbClr val="683E38"/>
                </a:solidFill>
                <a:latin typeface="#9Slide05 FS Blonde Script" panose="03000503000000000000" pitchFamily="65" charset="0"/>
              </a:rPr>
              <a:t> </a:t>
            </a:r>
            <a:r>
              <a:rPr lang="en-US" sz="6600" i="1" dirty="0" err="1">
                <a:solidFill>
                  <a:srgbClr val="683E38"/>
                </a:solidFill>
                <a:latin typeface="#9Slide05 FS Blonde Script" panose="03000503000000000000" pitchFamily="65" charset="0"/>
              </a:rPr>
              <a:t>sống</a:t>
            </a:r>
            <a:r>
              <a:rPr lang="en-US" sz="6600" i="1" dirty="0">
                <a:solidFill>
                  <a:srgbClr val="683E38"/>
                </a:solidFill>
                <a:latin typeface="#9Slide05 FS Blonde Script" panose="03000503000000000000" pitchFamily="65" charset="0"/>
              </a:rPr>
              <a:t>?</a:t>
            </a:r>
            <a:endParaRPr lang="en-US" sz="6600" dirty="0">
              <a:solidFill>
                <a:srgbClr val="683E38"/>
              </a:solidFill>
              <a:latin typeface="#9Slide05 FS Blonde Script" panose="03000503000000000000" pitchFamily="65" charset="0"/>
            </a:endParaRPr>
          </a:p>
        </p:txBody>
      </p:sp>
    </p:spTree>
    <p:extLst>
      <p:ext uri="{BB962C8B-B14F-4D97-AF65-F5344CB8AC3E}">
        <p14:creationId xmlns:p14="http://schemas.microsoft.com/office/powerpoint/2010/main" val="1690802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0C9EF-3CC6-4ECC-9C2D-9D0396C96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FAC232-7972-D490-16B1-47E50C7CCF76}"/>
              </a:ext>
            </a:extLst>
          </p:cNvPr>
          <p:cNvSpPr txBox="1"/>
          <p:nvPr/>
        </p:nvSpPr>
        <p:spPr>
          <a:xfrm>
            <a:off x="1193292" y="580395"/>
            <a:ext cx="15212698" cy="19508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a:latin typeface="#9Slide05 Fourth Medium" panose="00000600000000000000" pitchFamily="2" charset="0"/>
                <a:ea typeface="+mj-ea"/>
                <a:cs typeface="+mj-cs"/>
              </a:rPr>
              <a:t>Ba </a:t>
            </a:r>
            <a:r>
              <a:rPr lang="en-US" sz="7200" dirty="0" err="1">
                <a:latin typeface="#9Slide05 Fourth Medium" panose="00000600000000000000" pitchFamily="2" charset="0"/>
                <a:ea typeface="+mj-ea"/>
                <a:cs typeface="+mj-cs"/>
              </a:rPr>
              <a:t>cái</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lăng</a:t>
            </a:r>
            <a:r>
              <a:rPr lang="en-US" sz="7200" dirty="0">
                <a:latin typeface="#9Slide05 Fourth Medium" panose="00000600000000000000" pitchFamily="2" charset="0"/>
                <a:ea typeface="+mj-ea"/>
                <a:cs typeface="+mj-cs"/>
              </a:rPr>
              <a:t> </a:t>
            </a:r>
            <a:r>
              <a:rPr lang="en-US" sz="7200" dirty="0" err="1">
                <a:latin typeface="#9Slide05 Fourth Medium" panose="00000600000000000000" pitchFamily="2" charset="0"/>
                <a:ea typeface="+mj-ea"/>
                <a:cs typeface="+mj-cs"/>
              </a:rPr>
              <a:t>nhăng</a:t>
            </a:r>
            <a:endParaRPr lang="en-US" sz="7200" dirty="0">
              <a:latin typeface="#9Slide05 Fourth Medium" panose="00000600000000000000" pitchFamily="2" charset="0"/>
              <a:ea typeface="+mj-ea"/>
              <a:cs typeface="+mj-cs"/>
            </a:endParaRPr>
          </a:p>
        </p:txBody>
      </p:sp>
      <p:sp>
        <p:nvSpPr>
          <p:cNvPr id="13" name="Rectangle 12">
            <a:extLst>
              <a:ext uri="{FF2B5EF4-FFF2-40B4-BE49-F238E27FC236}">
                <a16:creationId xmlns:a16="http://schemas.microsoft.com/office/drawing/2014/main" id="{5DA32751-37A2-45C0-BE94-63D375E270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 y="2998267"/>
            <a:ext cx="17181892" cy="1172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4618"/>
            <a:ext cx="17075043" cy="64019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6708F9-849E-0D6A-25C4-4F06274173E1}"/>
              </a:ext>
            </a:extLst>
          </p:cNvPr>
          <p:cNvPicPr>
            <a:picLocks noChangeAspect="1"/>
          </p:cNvPicPr>
          <p:nvPr/>
        </p:nvPicPr>
        <p:blipFill rotWithShape="1">
          <a:blip r:embed="rId3"/>
          <a:srcRect l="13027" r="14975"/>
          <a:stretch/>
        </p:blipFill>
        <p:spPr>
          <a:xfrm>
            <a:off x="745378" y="3787072"/>
            <a:ext cx="7725416" cy="5571366"/>
          </a:xfrm>
          <a:prstGeom prst="rect">
            <a:avLst/>
          </a:prstGeom>
        </p:spPr>
      </p:pic>
      <p:sp>
        <p:nvSpPr>
          <p:cNvPr id="3" name="TextBox 2">
            <a:extLst>
              <a:ext uri="{FF2B5EF4-FFF2-40B4-BE49-F238E27FC236}">
                <a16:creationId xmlns:a16="http://schemas.microsoft.com/office/drawing/2014/main" id="{F44B9CA9-F72C-DD2D-FA68-EA9154A905B0}"/>
              </a:ext>
            </a:extLst>
          </p:cNvPr>
          <p:cNvSpPr txBox="1"/>
          <p:nvPr/>
        </p:nvSpPr>
        <p:spPr>
          <a:xfrm>
            <a:off x="8799641" y="3764144"/>
            <a:ext cx="8293206" cy="5459175"/>
          </a:xfrm>
          <a:prstGeom prst="rect">
            <a:avLst/>
          </a:prstGeom>
        </p:spPr>
        <p:txBody>
          <a:bodyPr vert="horz" lIns="91440" tIns="45720" rIns="91440" bIns="45720" rtlCol="0" anchor="ctr">
            <a:normAutofit/>
          </a:bodyPr>
          <a:lstStyle/>
          <a:p>
            <a:pPr>
              <a:lnSpc>
                <a:spcPct val="90000"/>
              </a:lnSpc>
              <a:spcAft>
                <a:spcPts val="600"/>
              </a:spcAft>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a:latin typeface="Times New Roman" panose="02020603050405020304" pitchFamily="18" charset="0"/>
                <a:cs typeface="Times New Roman" panose="02020603050405020304" pitchFamily="18" charset="0"/>
              </a:rPr>
              <a:t>Ba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quấy</a:t>
            </a:r>
            <a:r>
              <a:rPr lang="en-US" sz="4400" dirty="0">
                <a:latin typeface="Times New Roman" panose="02020603050405020304" pitchFamily="18" charset="0"/>
                <a:cs typeface="Times New Roman" panose="02020603050405020304" pitchFamily="18" charset="0"/>
              </a:rPr>
              <a:t> ta</a:t>
            </a: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nấy</a:t>
            </a:r>
            <a:endParaRPr lang="en-US" sz="4400"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rượu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a:t>
            </a:r>
            <a:r>
              <a:rPr lang="en-US" sz="4400"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5A55FBCD-CD42-40F5-8A1B-3203F9CAEE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842060" y="3469541"/>
            <a:ext cx="1172550"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430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2. </a:t>
            </a:r>
            <a:r>
              <a:rPr lang="en-US" sz="6000" b="1" dirty="0" err="1">
                <a:solidFill>
                  <a:srgbClr val="683E38"/>
                </a:solidFill>
                <a:latin typeface="Times New Roman" panose="02020603050405020304" pitchFamily="18" charset="0"/>
                <a:cs typeface="Times New Roman" panose="02020603050405020304" pitchFamily="18" charset="0"/>
              </a:rPr>
              <a:t>Đặc</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trưng</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5EA69529-C195-E018-5848-3E3084CBC922}"/>
              </a:ext>
            </a:extLst>
          </p:cNvPr>
          <p:cNvGraphicFramePr/>
          <p:nvPr>
            <p:extLst>
              <p:ext uri="{D42A27DB-BD31-4B8C-83A1-F6EECF244321}">
                <p14:modId xmlns:p14="http://schemas.microsoft.com/office/powerpoint/2010/main" val="2064780636"/>
              </p:ext>
            </p:extLst>
          </p:nvPr>
        </p:nvGraphicFramePr>
        <p:xfrm>
          <a:off x="152400" y="1493202"/>
          <a:ext cx="17907000" cy="7749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643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Muốn lấy chồng của Nguyễn Khuyến">
            <a:extLst>
              <a:ext uri="{FF2B5EF4-FFF2-40B4-BE49-F238E27FC236}">
                <a16:creationId xmlns:a16="http://schemas.microsoft.com/office/drawing/2014/main" id="{5F3D4A03-90E6-B2B8-5CD5-97F1353E7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05" r="723"/>
          <a:stretch/>
        </p:blipFill>
        <p:spPr bwMode="auto">
          <a:xfrm>
            <a:off x="7772400" y="-9268"/>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a:extLst>
              <a:ext uri="{FF2B5EF4-FFF2-40B4-BE49-F238E27FC236}">
                <a16:creationId xmlns:a16="http://schemas.microsoft.com/office/drawing/2014/main" id="{E0255F08-E539-37A2-81E7-58354D071DB1}"/>
              </a:ext>
            </a:extLst>
          </p:cNvPr>
          <p:cNvPicPr>
            <a:picLocks noChangeAspect="1"/>
          </p:cNvPicPr>
          <p:nvPr/>
        </p:nvPicPr>
        <p:blipFill>
          <a:blip r:embed="rId4"/>
          <a:srcRect l="26315" r="26315"/>
          <a:stretch>
            <a:fillRect/>
          </a:stretch>
        </p:blipFill>
        <p:spPr>
          <a:xfrm rot="-5400000">
            <a:off x="-471961" y="-1024917"/>
            <a:ext cx="10541705" cy="12573003"/>
          </a:xfrm>
          <a:prstGeom prst="rect">
            <a:avLst/>
          </a:prstGeom>
        </p:spPr>
      </p:pic>
      <p:sp>
        <p:nvSpPr>
          <p:cNvPr id="4" name="TextBox 3">
            <a:extLst>
              <a:ext uri="{FF2B5EF4-FFF2-40B4-BE49-F238E27FC236}">
                <a16:creationId xmlns:a16="http://schemas.microsoft.com/office/drawing/2014/main" id="{6A7FAF7B-D5A8-1BD5-2A55-2DDC4BE834C9}"/>
              </a:ext>
            </a:extLst>
          </p:cNvPr>
          <p:cNvSpPr txBox="1"/>
          <p:nvPr/>
        </p:nvSpPr>
        <p:spPr>
          <a:xfrm>
            <a:off x="1257300" y="547687"/>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Muốn</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lấy</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chồng</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685800" y="3397555"/>
            <a:ext cx="9410700" cy="5614143"/>
          </a:xfrm>
          <a:prstGeom prst="rect">
            <a:avLst/>
          </a:prstGeom>
        </p:spPr>
        <p:txBody>
          <a:bodyPr vert="horz" lIns="91440" tIns="45720" rIns="91440" bIns="45720" rtlCol="0">
            <a:noAutofit/>
          </a:bodyPr>
          <a:lstStyle/>
          <a:p>
            <a:pPr>
              <a:lnSpc>
                <a:spcPct val="90000"/>
              </a:lnSpc>
              <a:spcAft>
                <a:spcPts val="600"/>
              </a:spcAft>
            </a:pPr>
            <a:r>
              <a:rPr lang="en-US" sz="4400" b="0" i="1" dirty="0" err="1">
                <a:effectLst/>
                <a:latin typeface="Times New Roman" panose="02020603050405020304" pitchFamily="18" charset="0"/>
                <a:cs typeface="Times New Roman" panose="02020603050405020304" pitchFamily="18" charset="0"/>
              </a:rPr>
              <a:t>Bực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trực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phòng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không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vì</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chưng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một</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tấm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Trên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rồng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mây</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ngao</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đợi</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Bên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nước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ngẩn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ngơ</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trông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Mua </a:t>
            </a:r>
            <a:r>
              <a:rPr lang="en-US" sz="4400" b="0" i="1" dirty="0" err="1">
                <a:effectLst/>
                <a:latin typeface="Times New Roman" panose="02020603050405020304" pitchFamily="18" charset="0"/>
                <a:cs typeface="Times New Roman" panose="02020603050405020304" pitchFamily="18" charset="0"/>
              </a:rPr>
              <a:t>vui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lắm</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lúc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cười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gượng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Bán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muộn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nhiều</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phen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nói</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err="1">
                <a:effectLst/>
                <a:latin typeface="Times New Roman" panose="02020603050405020304" pitchFamily="18" charset="0"/>
                <a:cs typeface="Times New Roman" panose="02020603050405020304" pitchFamily="18" charset="0"/>
              </a:rPr>
              <a:t>Vẫn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tưởng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chồng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như</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có</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cánh</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
            </a:r>
            <a:br>
              <a:rPr lang="en-US" sz="4400" i="1" dirty="0">
                <a:latin typeface="Times New Roman" panose="02020603050405020304" pitchFamily="18" charset="0"/>
                <a:cs typeface="Times New Roman" panose="02020603050405020304" pitchFamily="18" charset="0"/>
              </a:rPr>
            </a:br>
            <a:r>
              <a:rPr lang="en-US" sz="4400" b="0" i="1" dirty="0">
                <a:effectLst/>
                <a:latin typeface="Times New Roman" panose="02020603050405020304" pitchFamily="18" charset="0"/>
                <a:cs typeface="Times New Roman" panose="02020603050405020304" pitchFamily="18" charset="0"/>
              </a:rPr>
              <a:t>Giang </a:t>
            </a:r>
            <a:r>
              <a:rPr lang="en-US" sz="4400" b="0" i="1" dirty="0" err="1">
                <a:effectLst/>
                <a:latin typeface="Times New Roman" panose="02020603050405020304" pitchFamily="18" charset="0"/>
                <a:cs typeface="Times New Roman" panose="02020603050405020304" pitchFamily="18" charset="0"/>
              </a:rPr>
              <a:t>sơn</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gánh</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vác</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nhẹ</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bằng</a:t>
            </a:r>
            <a:r>
              <a:rPr lang="en-US" sz="4400" b="0" i="1" dirty="0">
                <a:effectLst/>
                <a:latin typeface="Times New Roman" panose="02020603050405020304" pitchFamily="18" charset="0"/>
                <a:cs typeface="Times New Roman" panose="02020603050405020304" pitchFamily="18" charset="0"/>
              </a:rPr>
              <a:t> </a:t>
            </a:r>
            <a:r>
              <a:rPr lang="en-US" sz="4400" b="0" i="1" dirty="0" err="1">
                <a:effectLst/>
                <a:latin typeface="Times New Roman" panose="02020603050405020304" pitchFamily="18" charset="0"/>
                <a:cs typeface="Times New Roman" panose="02020603050405020304" pitchFamily="18" charset="0"/>
              </a:rPr>
              <a:t>lông</a:t>
            </a:r>
            <a:r>
              <a:rPr lang="en-US" sz="4400" b="0" i="1" dirty="0">
                <a:effectLst/>
                <a:latin typeface="Times New Roman" panose="02020603050405020304" pitchFamily="18" charset="0"/>
                <a:cs typeface="Times New Roman" panose="02020603050405020304" pitchFamily="18" charset="0"/>
              </a:rPr>
              <a:t>.</a:t>
            </a:r>
            <a:r>
              <a:rPr lang="en-US" sz="4400" i="1" dirty="0">
                <a:latin typeface="Times New Roman" panose="02020603050405020304" pitchFamily="18" charset="0"/>
                <a:cs typeface="Times New Roman" panose="02020603050405020304" pitchFamily="18" charset="0"/>
              </a:rPr>
              <a:t>.</a:t>
            </a: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Khuyến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2156797"/>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7FAF7B-D5A8-1BD5-2A55-2DDC4BE834C9}"/>
              </a:ext>
            </a:extLst>
          </p:cNvPr>
          <p:cNvSpPr txBox="1"/>
          <p:nvPr/>
        </p:nvSpPr>
        <p:spPr>
          <a:xfrm>
            <a:off x="7010400" y="-647700"/>
            <a:ext cx="5733283" cy="28498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err="1">
                <a:latin typeface="#9Slide05 Fourth Medium" panose="00000600000000000000" pitchFamily="2" charset="0"/>
                <a:ea typeface="+mj-ea"/>
                <a:cs typeface="+mj-cs"/>
              </a:rPr>
              <a:t>Đóng</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thuế</a:t>
            </a:r>
            <a:r>
              <a:rPr lang="en-US" sz="6000" dirty="0">
                <a:latin typeface="#9Slide05 Fourth Medium" panose="00000600000000000000" pitchFamily="2" charset="0"/>
                <a:ea typeface="+mj-ea"/>
                <a:cs typeface="+mj-cs"/>
              </a:rPr>
              <a:t> </a:t>
            </a:r>
            <a:r>
              <a:rPr lang="en-US" sz="6000" dirty="0" err="1">
                <a:latin typeface="#9Slide05 Fourth Medium" panose="00000600000000000000" pitchFamily="2" charset="0"/>
                <a:ea typeface="+mj-ea"/>
                <a:cs typeface="+mj-cs"/>
              </a:rPr>
              <a:t>thân</a:t>
            </a:r>
            <a:endParaRPr lang="en-US" sz="6000" dirty="0">
              <a:latin typeface="#9Slide05 Fourth Medium" panose="00000600000000000000" pitchFamily="2" charset="0"/>
              <a:ea typeface="+mj-ea"/>
              <a:cs typeface="+mj-cs"/>
            </a:endParaRPr>
          </a:p>
        </p:txBody>
      </p:sp>
      <p:sp>
        <p:nvSpPr>
          <p:cNvPr id="3" name="TextBox 2">
            <a:extLst>
              <a:ext uri="{FF2B5EF4-FFF2-40B4-BE49-F238E27FC236}">
                <a16:creationId xmlns:a16="http://schemas.microsoft.com/office/drawing/2014/main" id="{C256CE37-A657-69D3-4E31-8A6D98E4FE83}"/>
              </a:ext>
            </a:extLst>
          </p:cNvPr>
          <p:cNvSpPr txBox="1"/>
          <p:nvPr/>
        </p:nvSpPr>
        <p:spPr>
          <a:xfrm>
            <a:off x="762000" y="2348757"/>
            <a:ext cx="94107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Biết cơ đầu tháng tiền chưa cạn</a:t>
            </a:r>
            <a:r>
              <a:rPr lang="vi-VN" sz="4400" i="1" dirty="0">
                <a:latin typeface="+mj-lt"/>
              </a:rPr>
              <a:t/>
            </a:r>
            <a:br>
              <a:rPr lang="vi-VN" sz="4400" i="1" dirty="0">
                <a:latin typeface="+mj-lt"/>
              </a:rPr>
            </a:br>
            <a:r>
              <a:rPr lang="vi-VN" sz="4400" b="0" i="1" dirty="0">
                <a:effectLst/>
                <a:latin typeface="+mj-lt"/>
              </a:rPr>
              <a:t>Toà thuế Hà Thành rất mẫn cán</a:t>
            </a:r>
            <a:r>
              <a:rPr lang="vi-VN" sz="4400" i="1" dirty="0">
                <a:latin typeface="+mj-lt"/>
              </a:rPr>
              <a:t/>
            </a:r>
            <a:br>
              <a:rPr lang="vi-VN" sz="4400" i="1" dirty="0">
                <a:latin typeface="+mj-lt"/>
              </a:rPr>
            </a:br>
            <a:r>
              <a:rPr lang="vi-VN" sz="4400" b="0" i="1" dirty="0">
                <a:effectLst/>
                <a:latin typeface="+mj-lt"/>
              </a:rPr>
              <a:t>Giục giã các thầy đóng thuế thân</a:t>
            </a:r>
            <a:r>
              <a:rPr lang="vi-VN" sz="4400" i="1" dirty="0">
                <a:latin typeface="+mj-lt"/>
              </a:rPr>
              <a:t/>
            </a:r>
            <a:br>
              <a:rPr lang="vi-VN" sz="4400" i="1" dirty="0">
                <a:latin typeface="+mj-lt"/>
              </a:rPr>
            </a:br>
            <a:r>
              <a:rPr lang="vi-VN" sz="4400" b="0" i="1" dirty="0">
                <a:effectLst/>
                <a:latin typeface="+mj-lt"/>
              </a:rPr>
              <a:t>Khiến mình trong dạ đâm ngao ngán!</a:t>
            </a:r>
            <a:r>
              <a:rPr lang="vi-VN" sz="4400" i="1" dirty="0">
                <a:latin typeface="+mj-lt"/>
              </a:rPr>
              <a:t/>
            </a:r>
            <a:br>
              <a:rPr lang="vi-VN" sz="4400" i="1" dirty="0">
                <a:latin typeface="+mj-lt"/>
              </a:rPr>
            </a:br>
            <a:r>
              <a:rPr lang="vi-VN" sz="4400" i="1" dirty="0">
                <a:latin typeface="+mj-lt"/>
              </a:rPr>
              <a:t/>
            </a:r>
            <a:br>
              <a:rPr lang="vi-VN" sz="4400" i="1" dirty="0">
                <a:latin typeface="+mj-lt"/>
              </a:rPr>
            </a:br>
            <a:r>
              <a:rPr lang="vi-VN" sz="4400" b="0" i="1" dirty="0">
                <a:effectLst/>
                <a:latin typeface="+mj-lt"/>
              </a:rPr>
              <a:t>Ơn nhờ cái miệng mấy "ông dân"</a:t>
            </a:r>
            <a:r>
              <a:rPr lang="vi-VN" sz="4400" i="1" dirty="0">
                <a:latin typeface="+mj-lt"/>
              </a:rPr>
              <a:t/>
            </a:r>
            <a:br>
              <a:rPr lang="vi-VN" sz="4400" i="1" dirty="0">
                <a:latin typeface="+mj-lt"/>
              </a:rPr>
            </a:br>
            <a:r>
              <a:rPr lang="vi-VN" sz="4400" b="0" i="1" dirty="0">
                <a:effectLst/>
                <a:latin typeface="+mj-lt"/>
              </a:rPr>
              <a:t>Sưu tớ năm nay gấp bộn phần:</a:t>
            </a:r>
            <a:r>
              <a:rPr lang="vi-VN" sz="4400" i="1" dirty="0">
                <a:latin typeface="+mj-lt"/>
              </a:rPr>
              <a:t/>
            </a:r>
            <a:br>
              <a:rPr lang="vi-VN" sz="4400" i="1" dirty="0">
                <a:latin typeface="+mj-lt"/>
              </a:rPr>
            </a:br>
            <a:r>
              <a:rPr lang="vi-VN" sz="4400" b="0" i="1" dirty="0">
                <a:effectLst/>
                <a:latin typeface="+mj-lt"/>
              </a:rPr>
              <a:t>Hai chục bảy đồng, đau quá hoạn!</a:t>
            </a:r>
            <a:r>
              <a:rPr lang="vi-VN" sz="4400" i="1" dirty="0">
                <a:latin typeface="+mj-lt"/>
              </a:rPr>
              <a:t/>
            </a:r>
            <a:br>
              <a:rPr lang="vi-VN" sz="4400" i="1" dirty="0">
                <a:latin typeface="+mj-lt"/>
              </a:rPr>
            </a:br>
            <a:r>
              <a:rPr lang="vi-VN" sz="4400" b="0" i="1" dirty="0">
                <a:effectLst/>
                <a:latin typeface="+mj-lt"/>
              </a:rPr>
              <a:t>Cắn răng nộp vậy, dám lần khân</a:t>
            </a:r>
            <a:r>
              <a:rPr lang="vi-VN" sz="4400" i="1" dirty="0">
                <a:latin typeface="+mj-lt"/>
              </a:rPr>
              <a:t/>
            </a:r>
            <a:br>
              <a:rPr lang="vi-VN" sz="4400" i="1" dirty="0">
                <a:latin typeface="+mj-lt"/>
              </a:rPr>
            </a:br>
            <a:r>
              <a:rPr lang="vi-VN" sz="4400" i="1" dirty="0">
                <a:latin typeface="+mj-lt"/>
              </a:rPr>
              <a:t/>
            </a:r>
            <a:br>
              <a:rPr lang="vi-VN" sz="4400" i="1" dirty="0">
                <a:latin typeface="+mj-lt"/>
              </a:rPr>
            </a:br>
            <a:endParaRPr lang="en-US" sz="4400" i="1" dirty="0">
              <a:latin typeface="+mj-lt"/>
              <a:cs typeface="Times New Roman" panose="02020603050405020304" pitchFamily="18" charset="0"/>
            </a:endParaRPr>
          </a:p>
        </p:txBody>
      </p:sp>
      <p:sp>
        <p:nvSpPr>
          <p:cNvPr id="2" name="TextBox 1">
            <a:extLst>
              <a:ext uri="{FF2B5EF4-FFF2-40B4-BE49-F238E27FC236}">
                <a16:creationId xmlns:a16="http://schemas.microsoft.com/office/drawing/2014/main" id="{FAFEAF43-B5A3-FFBC-651F-BE7BCA6B2A51}"/>
              </a:ext>
            </a:extLst>
          </p:cNvPr>
          <p:cNvSpPr txBox="1"/>
          <p:nvPr/>
        </p:nvSpPr>
        <p:spPr>
          <a:xfrm>
            <a:off x="9372600" y="2312716"/>
            <a:ext cx="8610600" cy="5614143"/>
          </a:xfrm>
          <a:prstGeom prst="rect">
            <a:avLst/>
          </a:prstGeom>
        </p:spPr>
        <p:txBody>
          <a:bodyPr vert="horz" lIns="91440" tIns="45720" rIns="91440" bIns="45720" rtlCol="0">
            <a:noAutofit/>
          </a:bodyPr>
          <a:lstStyle/>
          <a:p>
            <a:pPr>
              <a:lnSpc>
                <a:spcPct val="90000"/>
              </a:lnSpc>
              <a:spcAft>
                <a:spcPts val="600"/>
              </a:spcAft>
            </a:pPr>
            <a:r>
              <a:rPr lang="vi-VN" sz="4400" b="0" i="1" dirty="0">
                <a:effectLst/>
                <a:latin typeface="+mj-lt"/>
              </a:rPr>
              <a:t>Lấy bát họ con vừa giốc ống</a:t>
            </a:r>
            <a:r>
              <a:rPr lang="vi-VN" sz="4400" i="1" dirty="0">
                <a:latin typeface="+mj-lt"/>
              </a:rPr>
              <a:t/>
            </a:r>
            <a:br>
              <a:rPr lang="vi-VN" sz="4400" i="1" dirty="0">
                <a:latin typeface="+mj-lt"/>
              </a:rPr>
            </a:br>
            <a:r>
              <a:rPr lang="vi-VN" sz="4400" b="0" i="1" dirty="0">
                <a:effectLst/>
                <a:latin typeface="+mj-lt"/>
              </a:rPr>
              <a:t>Gạt thầm giọt lệ đem đi cống...</a:t>
            </a:r>
            <a:r>
              <a:rPr lang="vi-VN" sz="4400" i="1" dirty="0">
                <a:latin typeface="+mj-lt"/>
              </a:rPr>
              <a:t/>
            </a:r>
            <a:br>
              <a:rPr lang="vi-VN" sz="4400" i="1" dirty="0">
                <a:latin typeface="+mj-lt"/>
              </a:rPr>
            </a:br>
            <a:r>
              <a:rPr lang="vi-VN" sz="4400" b="0" i="1" dirty="0">
                <a:effectLst/>
                <a:latin typeface="+mj-lt"/>
              </a:rPr>
              <a:t>Làm tròn bổn phận một thằng dân</a:t>
            </a:r>
            <a:r>
              <a:rPr lang="vi-VN" sz="4400" i="1" dirty="0">
                <a:latin typeface="+mj-lt"/>
              </a:rPr>
              <a:t/>
            </a:r>
            <a:br>
              <a:rPr lang="vi-VN" sz="4400" i="1" dirty="0">
                <a:latin typeface="+mj-lt"/>
              </a:rPr>
            </a:br>
            <a:r>
              <a:rPr lang="vi-VN" sz="4400" b="0" i="1" dirty="0">
                <a:effectLst/>
                <a:latin typeface="+mj-lt"/>
              </a:rPr>
              <a:t>Có những đoàn trùm vô sở vọng</a:t>
            </a:r>
            <a:r>
              <a:rPr lang="vi-VN" sz="4400" i="1" dirty="0">
                <a:latin typeface="+mj-lt"/>
              </a:rPr>
              <a:t/>
            </a:r>
            <a:br>
              <a:rPr lang="vi-VN" sz="4400" i="1" dirty="0">
                <a:latin typeface="+mj-lt"/>
              </a:rPr>
            </a:br>
            <a:r>
              <a:rPr lang="vi-VN" sz="4400" i="1" dirty="0">
                <a:latin typeface="+mj-lt"/>
              </a:rPr>
              <a:t/>
            </a:r>
            <a:br>
              <a:rPr lang="vi-VN" sz="4400" i="1" dirty="0">
                <a:latin typeface="+mj-lt"/>
              </a:rPr>
            </a:br>
            <a:r>
              <a:rPr lang="vi-VN" sz="4400" b="0" i="1" dirty="0">
                <a:effectLst/>
                <a:latin typeface="+mj-lt"/>
              </a:rPr>
              <a:t>Ngẫm nghĩ, song le cũng tự hào</a:t>
            </a:r>
            <a:r>
              <a:rPr lang="vi-VN" sz="4400" i="1" dirty="0">
                <a:latin typeface="+mj-lt"/>
              </a:rPr>
              <a:t/>
            </a:r>
            <a:br>
              <a:rPr lang="vi-VN" sz="4400" i="1" dirty="0">
                <a:latin typeface="+mj-lt"/>
              </a:rPr>
            </a:br>
            <a:r>
              <a:rPr lang="vi-VN" sz="4400" b="0" i="1" dirty="0">
                <a:effectLst/>
                <a:latin typeface="+mj-lt"/>
              </a:rPr>
              <a:t>Dân mình há chịu kém ai sao!</a:t>
            </a:r>
            <a:r>
              <a:rPr lang="vi-VN" sz="4400" i="1" dirty="0">
                <a:latin typeface="+mj-lt"/>
              </a:rPr>
              <a:t/>
            </a:r>
            <a:br>
              <a:rPr lang="vi-VN" sz="4400" i="1" dirty="0">
                <a:latin typeface="+mj-lt"/>
              </a:rPr>
            </a:br>
            <a:r>
              <a:rPr lang="vi-VN" sz="4400" b="0" i="1" dirty="0">
                <a:effectLst/>
                <a:latin typeface="+mj-lt"/>
              </a:rPr>
              <a:t>Tự do bình đẳng tuy thua thiệt</a:t>
            </a:r>
            <a:r>
              <a:rPr lang="vi-VN" sz="4400" i="1" dirty="0">
                <a:latin typeface="+mj-lt"/>
              </a:rPr>
              <a:t/>
            </a:r>
            <a:br>
              <a:rPr lang="vi-VN" sz="4400" i="1" dirty="0">
                <a:latin typeface="+mj-lt"/>
              </a:rPr>
            </a:br>
            <a:r>
              <a:rPr lang="vi-VN" sz="4400" b="0" i="1" dirty="0">
                <a:effectLst/>
                <a:latin typeface="+mj-lt"/>
              </a:rPr>
              <a:t>Nhưng đã bằng người cái... thuế cao!</a:t>
            </a:r>
            <a:endParaRPr lang="en-US" sz="4400" b="0" i="1" dirty="0">
              <a:effectLst/>
              <a:latin typeface="+mj-lt"/>
            </a:endParaRPr>
          </a:p>
          <a:p>
            <a:pPr algn="r">
              <a:lnSpc>
                <a:spcPct val="90000"/>
              </a:lnSpc>
              <a:spcAft>
                <a:spcPts val="600"/>
              </a:spcAft>
            </a:pPr>
            <a:r>
              <a:rPr lang="en-US" sz="4400" dirty="0">
                <a:latin typeface="Times New Roman" panose="02020603050405020304" pitchFamily="18" charset="0"/>
                <a:cs typeface="Times New Roman" panose="02020603050405020304" pitchFamily="18" charset="0"/>
              </a:rPr>
              <a:t>(Tú </a:t>
            </a:r>
            <a:r>
              <a:rPr lang="en-US" sz="4400" dirty="0" err="1">
                <a:latin typeface="Times New Roman" panose="02020603050405020304" pitchFamily="18" charset="0"/>
                <a:cs typeface="Times New Roman" panose="02020603050405020304" pitchFamily="18" charset="0"/>
              </a:rPr>
              <a:t>Mỡ</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2136032"/>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DD8E39-EA14-4679-9655-1BFF5A7B63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0DA7D10-16A1-E60A-A77A-97BD712F2B9D}"/>
              </a:ext>
            </a:extLst>
          </p:cNvPr>
          <p:cNvPicPr>
            <a:picLocks noChangeAspect="1"/>
          </p:cNvPicPr>
          <p:nvPr/>
        </p:nvPicPr>
        <p:blipFill rotWithShape="1">
          <a:blip r:embed="rId3"/>
          <a:srcRect t="11067"/>
          <a:stretch/>
        </p:blipFill>
        <p:spPr>
          <a:xfrm>
            <a:off x="20" y="10"/>
            <a:ext cx="18287980" cy="10286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extBox 1">
            <a:extLst>
              <a:ext uri="{FF2B5EF4-FFF2-40B4-BE49-F238E27FC236}">
                <a16:creationId xmlns:a16="http://schemas.microsoft.com/office/drawing/2014/main" id="{31A10197-975E-1665-3993-0E9D29BD2300}"/>
              </a:ext>
            </a:extLst>
          </p:cNvPr>
          <p:cNvSpPr txBox="1"/>
          <p:nvPr/>
        </p:nvSpPr>
        <p:spPr>
          <a:xfrm>
            <a:off x="8610600" y="5448300"/>
            <a:ext cx="8328134" cy="2471737"/>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2. Sau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4005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1595A09-E336-4D1B-9B3A-06A2287A5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ài thơ: Lễ xướng danh khoa Đinh Dậu (1897) (Trần Tế Xương - 陳濟昌)">
            <a:extLst>
              <a:ext uri="{FF2B5EF4-FFF2-40B4-BE49-F238E27FC236}">
                <a16:creationId xmlns:a16="http://schemas.microsoft.com/office/drawing/2014/main" id="{153E25A2-64B9-43BB-1E3F-2CEA20E35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 t="24676" r="1250" b="22849"/>
          <a:stretch/>
        </p:blipFill>
        <p:spPr bwMode="auto">
          <a:xfrm>
            <a:off x="-23446" y="0"/>
            <a:ext cx="18311446"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3540989C-C7B8-473B-BF87-6F2DA6A900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7EB152-2579-A24E-0E0C-F4D8B02ECDF8}"/>
              </a:ext>
            </a:extLst>
          </p:cNvPr>
          <p:cNvSpPr txBox="1"/>
          <p:nvPr/>
        </p:nvSpPr>
        <p:spPr>
          <a:xfrm>
            <a:off x="6858000" y="7187325"/>
            <a:ext cx="10974327" cy="2822859"/>
          </a:xfrm>
          <a:prstGeom prst="rect">
            <a:avLst/>
          </a:prstGeom>
        </p:spPr>
        <p:txBody>
          <a:bodyPr vert="horz" lIns="91440" tIns="45720" rIns="91440" bIns="45720" rtlCol="0" anchor="ctr">
            <a:normAutofit/>
          </a:bodyPr>
          <a:lstStyle/>
          <a:p>
            <a:pPr>
              <a:lnSpc>
                <a:spcPct val="90000"/>
              </a:lnSpc>
              <a:spcAft>
                <a:spcPts val="600"/>
              </a:spcAft>
            </a:pPr>
            <a:r>
              <a:rPr lang="en-US" sz="6600" dirty="0" err="1">
                <a:latin typeface="#9Slide07 SVNGuerrilla" panose="00000500000000000000" pitchFamily="2" charset="0"/>
              </a:rPr>
              <a:t>Lễ</a:t>
            </a:r>
            <a:r>
              <a:rPr lang="en-US" sz="6600" dirty="0">
                <a:latin typeface="#9Slide07 SVNGuerrilla" panose="00000500000000000000" pitchFamily="2" charset="0"/>
              </a:rPr>
              <a:t> </a:t>
            </a:r>
            <a:r>
              <a:rPr lang="en-US" sz="6600" dirty="0" err="1">
                <a:latin typeface="#9Slide07 SVNGuerrilla" panose="00000500000000000000" pitchFamily="2" charset="0"/>
              </a:rPr>
              <a:t>xướng</a:t>
            </a:r>
            <a:r>
              <a:rPr lang="en-US" sz="6600" dirty="0">
                <a:latin typeface="#9Slide07 SVNGuerrilla" panose="00000500000000000000" pitchFamily="2" charset="0"/>
              </a:rPr>
              <a:t> </a:t>
            </a:r>
            <a:r>
              <a:rPr lang="en-US" sz="6600" dirty="0" err="1">
                <a:latin typeface="#9Slide07 SVNGuerrilla" panose="00000500000000000000" pitchFamily="2" charset="0"/>
              </a:rPr>
              <a:t>danh</a:t>
            </a:r>
            <a:r>
              <a:rPr lang="en-US" sz="6600" dirty="0">
                <a:latin typeface="#9Slide07 SVNGuerrilla" panose="00000500000000000000" pitchFamily="2" charset="0"/>
              </a:rPr>
              <a:t> khoa </a:t>
            </a:r>
            <a:r>
              <a:rPr lang="en-US" sz="6600" dirty="0" err="1">
                <a:latin typeface="#9Slide07 SVNGuerrilla" panose="00000500000000000000" pitchFamily="2" charset="0"/>
              </a:rPr>
              <a:t>Đinh</a:t>
            </a:r>
            <a:r>
              <a:rPr lang="en-US" sz="6600" dirty="0">
                <a:latin typeface="#9Slide07 SVNGuerrilla" panose="00000500000000000000" pitchFamily="2" charset="0"/>
              </a:rPr>
              <a:t> </a:t>
            </a:r>
            <a:r>
              <a:rPr lang="en-US" sz="6600" dirty="0" err="1">
                <a:latin typeface="#9Slide07 SVNGuerrilla" panose="00000500000000000000" pitchFamily="2" charset="0"/>
              </a:rPr>
              <a:t>Dậu</a:t>
            </a:r>
            <a:endParaRPr lang="en-US" sz="6600" dirty="0">
              <a:latin typeface="#9Slide07 SVNGuerrilla" panose="00000500000000000000" pitchFamily="2" charset="0"/>
            </a:endParaRPr>
          </a:p>
          <a:p>
            <a:pPr algn="r">
              <a:lnSpc>
                <a:spcPct val="90000"/>
              </a:lnSpc>
              <a:spcAft>
                <a:spcPts val="600"/>
              </a:spcAft>
            </a:pPr>
            <a:r>
              <a:rPr lang="en-US" sz="6000" dirty="0">
                <a:latin typeface="#9Slide07 SVNGuerrilla" panose="00000500000000000000" pitchFamily="2" charset="0"/>
              </a:rPr>
              <a:t>- </a:t>
            </a:r>
            <a:r>
              <a:rPr lang="en-US" sz="6000" dirty="0" err="1">
                <a:latin typeface="#9Slide07 SVNGuerrilla" panose="00000500000000000000" pitchFamily="2" charset="0"/>
              </a:rPr>
              <a:t>Trần</a:t>
            </a:r>
            <a:r>
              <a:rPr lang="en-US" sz="6000" dirty="0">
                <a:latin typeface="#9Slide07 SVNGuerrilla" panose="00000500000000000000" pitchFamily="2" charset="0"/>
              </a:rPr>
              <a:t> </a:t>
            </a:r>
            <a:r>
              <a:rPr lang="en-US" sz="6000" dirty="0" err="1">
                <a:latin typeface="#9Slide07 SVNGuerrilla" panose="00000500000000000000" pitchFamily="2" charset="0"/>
              </a:rPr>
              <a:t>Tế</a:t>
            </a:r>
            <a:r>
              <a:rPr lang="en-US" sz="6000" dirty="0">
                <a:latin typeface="#9Slide07 SVNGuerrilla" panose="00000500000000000000" pitchFamily="2" charset="0"/>
              </a:rPr>
              <a:t> </a:t>
            </a:r>
            <a:r>
              <a:rPr lang="en-US" sz="6000" dirty="0" err="1">
                <a:latin typeface="#9Slide07 SVNGuerrilla" panose="00000500000000000000" pitchFamily="2" charset="0"/>
              </a:rPr>
              <a:t>Xương</a:t>
            </a:r>
            <a:r>
              <a:rPr lang="en-US" sz="6000" dirty="0">
                <a:latin typeface="#9Slide07 SVNGuerrilla" panose="00000500000000000000" pitchFamily="2" charset="0"/>
              </a:rPr>
              <a:t>- </a:t>
            </a:r>
          </a:p>
        </p:txBody>
      </p:sp>
      <p:sp>
        <p:nvSpPr>
          <p:cNvPr id="3" name="TextBox 2">
            <a:extLst>
              <a:ext uri="{FF2B5EF4-FFF2-40B4-BE49-F238E27FC236}">
                <a16:creationId xmlns:a16="http://schemas.microsoft.com/office/drawing/2014/main" id="{2E3CA949-2990-14C1-DF47-D7D6BD6B164F}"/>
              </a:ext>
            </a:extLst>
          </p:cNvPr>
          <p:cNvSpPr txBox="1"/>
          <p:nvPr/>
        </p:nvSpPr>
        <p:spPr>
          <a:xfrm>
            <a:off x="2120600" y="7048500"/>
            <a:ext cx="3939275" cy="2098835"/>
          </a:xfrm>
          <a:prstGeom prst="rect">
            <a:avLst/>
          </a:prstGeom>
        </p:spPr>
        <p:txBody>
          <a:bodyPr vert="horz" lIns="91440" tIns="45720" rIns="91440" bIns="45720" rtlCol="0" anchor="ctr">
            <a:normAutofit/>
          </a:bodyPr>
          <a:lstStyle/>
          <a:p>
            <a:pPr>
              <a:lnSpc>
                <a:spcPct val="90000"/>
              </a:lnSpc>
              <a:spcAft>
                <a:spcPts val="600"/>
              </a:spcAft>
            </a:pPr>
            <a:r>
              <a:rPr lang="en-US" sz="6000" dirty="0">
                <a:solidFill>
                  <a:srgbClr val="514053"/>
                </a:solidFill>
                <a:latin typeface="#9Slide07 SVNGuerrilla" panose="00000500000000000000" pitchFamily="2" charset="0"/>
              </a:rPr>
              <a:t>Văn </a:t>
            </a:r>
            <a:r>
              <a:rPr lang="en-US" sz="6000" dirty="0" err="1">
                <a:solidFill>
                  <a:srgbClr val="514053"/>
                </a:solidFill>
                <a:latin typeface="#9Slide07 SVNGuerrilla" panose="00000500000000000000" pitchFamily="2" charset="0"/>
              </a:rPr>
              <a:t>bản</a:t>
            </a:r>
            <a:endParaRPr lang="en-US" sz="6000" dirty="0">
              <a:solidFill>
                <a:srgbClr val="514053"/>
              </a:solidFill>
              <a:latin typeface="#9Slide07 SVNGuerrilla" panose="00000500000000000000" pitchFamily="2" charset="0"/>
            </a:endParaRPr>
          </a:p>
        </p:txBody>
      </p:sp>
    </p:spTree>
    <p:extLst>
      <p:ext uri="{BB962C8B-B14F-4D97-AF65-F5344CB8AC3E}">
        <p14:creationId xmlns:p14="http://schemas.microsoft.com/office/powerpoint/2010/main" val="32085471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70A1295-61BC-4214-AA3E-D39667302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 </a:t>
            </a:r>
            <a:r>
              <a:rPr lang="en-US" sz="8000" dirty="0" err="1">
                <a:latin typeface="#9Slide07 SVNGuerrilla" panose="00000500000000000000" pitchFamily="2" charset="0"/>
                <a:ea typeface="+mj-ea"/>
                <a:cs typeface="+mj-cs"/>
              </a:rPr>
              <a:t>Tìm</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hiểu</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chung</a:t>
            </a:r>
            <a:endParaRPr lang="en-US" sz="8000" dirty="0">
              <a:latin typeface="#9Slide07 SVNGuerrilla" panose="00000500000000000000" pitchFamily="2" charset="0"/>
              <a:ea typeface="+mj-ea"/>
              <a:cs typeface="+mj-cs"/>
            </a:endParaRPr>
          </a:p>
        </p:txBody>
      </p:sp>
      <p:pic>
        <p:nvPicPr>
          <p:cNvPr id="2050" name="Picture 2" descr="Văn phân tích: Lễ Xướng Danh Khoa Thi Đinh Dậu">
            <a:extLst>
              <a:ext uri="{FF2B5EF4-FFF2-40B4-BE49-F238E27FC236}">
                <a16:creationId xmlns:a16="http://schemas.microsoft.com/office/drawing/2014/main" id="{9EBE2D0B-D323-111A-7885-A45B2CD46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70" b="15833"/>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0B139475-2B26-4CA9-9413-DE741E49F7B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58" name="Freeform: Shape 2057">
              <a:extLst>
                <a:ext uri="{FF2B5EF4-FFF2-40B4-BE49-F238E27FC236}">
                  <a16:creationId xmlns:a16="http://schemas.microsoft.com/office/drawing/2014/main" id="{16C6BF63-6277-4C39-BE5D-3C341662CE4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59" name="Freeform: Shape 2058">
              <a:extLst>
                <a:ext uri="{FF2B5EF4-FFF2-40B4-BE49-F238E27FC236}">
                  <a16:creationId xmlns:a16="http://schemas.microsoft.com/office/drawing/2014/main" id="{6EA3BAD9-C130-4A9C-9086-20D132A6CF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2587D38B-9E07-4A8B-B285-5FEBF6A60DC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5EF4DD4B-217B-4346-A2B8-4327936399C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1923060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7696200" y="419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914400" y="2019300"/>
            <a:ext cx="101346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4400" dirty="0">
                <a:latin typeface="Times New Roman" panose="02020603050405020304" pitchFamily="18" charset="0"/>
                <a:ea typeface="Cambria" panose="02040503050406030204" pitchFamily="18" charset="0"/>
                <a:cs typeface="Times New Roman" panose="02020603050405020304" pitchFamily="18" charset="0"/>
              </a:rPr>
              <a:t>: 4/3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hoặc</a:t>
            </a:r>
            <a:r>
              <a:rPr lang="en-US" sz="4400" dirty="0">
                <a:latin typeface="Times New Roman" panose="02020603050405020304" pitchFamily="18" charset="0"/>
                <a:ea typeface="Cambria" panose="02040503050406030204" pitchFamily="18" charset="0"/>
                <a:cs typeface="Times New Roman" panose="02020603050405020304" pitchFamily="18" charset="0"/>
              </a:rPr>
              <a:t> 3/4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hết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979392-98BF-906B-B83A-1E4A134A64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20400" y="1436077"/>
            <a:ext cx="8817778" cy="9658350"/>
          </a:xfrm>
          <a:prstGeom prst="rect">
            <a:avLst/>
          </a:prstGeom>
        </p:spPr>
      </p:pic>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72EB9B-95BC-0D5F-4628-623FF319A5DB}"/>
              </a:ext>
            </a:extLst>
          </p:cNvPr>
          <p:cNvSpPr txBox="1"/>
          <p:nvPr/>
        </p:nvSpPr>
        <p:spPr>
          <a:xfrm>
            <a:off x="858739" y="357808"/>
            <a:ext cx="16527780" cy="21516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dirty="0" err="1">
                <a:latin typeface="#9Slide05 FS Blonde Script" panose="03000503000000000000" pitchFamily="65" charset="0"/>
                <a:ea typeface="+mj-ea"/>
                <a:cs typeface="+mj-cs"/>
              </a:rPr>
              <a:t>Lễ</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xướng</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danh</a:t>
            </a:r>
            <a:r>
              <a:rPr lang="en-US" sz="6900" b="1" dirty="0">
                <a:latin typeface="#9Slide05 FS Blonde Script" panose="03000503000000000000" pitchFamily="65" charset="0"/>
                <a:ea typeface="+mj-ea"/>
                <a:cs typeface="+mj-cs"/>
              </a:rPr>
              <a:t> khoa </a:t>
            </a:r>
            <a:r>
              <a:rPr lang="en-US" sz="6900" b="1" dirty="0" err="1">
                <a:latin typeface="#9Slide05 FS Blonde Script" panose="03000503000000000000" pitchFamily="65" charset="0"/>
                <a:ea typeface="+mj-ea"/>
                <a:cs typeface="+mj-cs"/>
              </a:rPr>
              <a:t>Đinh</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Dậu</a:t>
            </a:r>
            <a:endParaRPr lang="en-US" sz="6900" b="1" dirty="0">
              <a:latin typeface="#9Slide05 FS Blonde Script" panose="03000503000000000000" pitchFamily="65" charset="0"/>
              <a:ea typeface="+mj-ea"/>
              <a:cs typeface="+mj-cs"/>
            </a:endParaRPr>
          </a:p>
          <a:p>
            <a:pPr>
              <a:lnSpc>
                <a:spcPct val="90000"/>
              </a:lnSpc>
              <a:spcBef>
                <a:spcPct val="0"/>
              </a:spcBef>
              <a:spcAft>
                <a:spcPts val="600"/>
              </a:spcAft>
            </a:pPr>
            <a:r>
              <a:rPr lang="en-US" sz="6900" b="1" dirty="0">
                <a:latin typeface="#9Slide05 FS Blonde Script" panose="03000503000000000000" pitchFamily="65" charset="0"/>
                <a:ea typeface="+mj-ea"/>
                <a:cs typeface="+mj-cs"/>
              </a:rPr>
              <a:t>-</a:t>
            </a:r>
            <a:r>
              <a:rPr lang="en-US" sz="6900" b="1" dirty="0" err="1">
                <a:latin typeface="#9Slide05 FS Blonde Script" panose="03000503000000000000" pitchFamily="65" charset="0"/>
                <a:ea typeface="+mj-ea"/>
                <a:cs typeface="+mj-cs"/>
              </a:rPr>
              <a:t>Trần</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Tế</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Xương</a:t>
            </a:r>
            <a:r>
              <a:rPr lang="en-US" sz="6900" b="1" dirty="0">
                <a:latin typeface="#9Slide05 FS Blonde Script" panose="03000503000000000000" pitchFamily="65" charset="0"/>
                <a:ea typeface="+mj-ea"/>
                <a:cs typeface="+mj-cs"/>
              </a:rPr>
              <a: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DD69A5-1073-B0D8-AEBA-CDEC87FEA044}"/>
              </a:ext>
            </a:extLst>
          </p:cNvPr>
          <p:cNvSpPr txBox="1"/>
          <p:nvPr/>
        </p:nvSpPr>
        <p:spPr>
          <a:xfrm>
            <a:off x="917378" y="3272526"/>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B2D7B0-13C0-F434-D976-5C43F0B24BF8}"/>
              </a:ext>
            </a:extLst>
          </p:cNvPr>
          <p:cNvPicPr>
            <a:picLocks noChangeAspect="1"/>
          </p:cNvPicPr>
          <p:nvPr/>
        </p:nvPicPr>
        <p:blipFill rotWithShape="1">
          <a:blip r:embed="rId3"/>
          <a:srcRect l="22773" r="14452" b="-1"/>
          <a:stretch/>
        </p:blipFill>
        <p:spPr>
          <a:xfrm>
            <a:off x="11513487" y="3140964"/>
            <a:ext cx="5911596" cy="6144768"/>
          </a:xfrm>
          <a:prstGeom prst="rect">
            <a:avLst/>
          </a:prstGeom>
        </p:spPr>
      </p:pic>
    </p:spTree>
    <p:extLst>
      <p:ext uri="{BB962C8B-B14F-4D97-AF65-F5344CB8AC3E}">
        <p14:creationId xmlns:p14="http://schemas.microsoft.com/office/powerpoint/2010/main" val="156172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7" name="Freeform 8">
            <a:extLst>
              <a:ext uri="{FF2B5EF4-FFF2-40B4-BE49-F238E27FC236}">
                <a16:creationId xmlns:a16="http://schemas.microsoft.com/office/drawing/2014/main" id="{240E3BA6-C9DC-DFEE-A90E-27A655982233}"/>
              </a:ext>
            </a:extLst>
          </p:cNvPr>
          <p:cNvSpPr/>
          <p:nvPr/>
        </p:nvSpPr>
        <p:spPr>
          <a:xfrm>
            <a:off x="11811000" y="-72390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id="{B9D85E05-E7A0-153E-79B3-E71B59454A75}"/>
              </a:ext>
            </a:extLst>
          </p:cNvPr>
          <p:cNvPicPr>
            <a:picLocks noChangeAspect="1"/>
          </p:cNvPicPr>
          <p:nvPr/>
        </p:nvPicPr>
        <p:blipFill>
          <a:blip r:embed="rId5"/>
          <a:stretch>
            <a:fillRect/>
          </a:stretch>
        </p:blipFill>
        <p:spPr>
          <a:xfrm>
            <a:off x="1219200" y="1409700"/>
            <a:ext cx="6120404" cy="8744223"/>
          </a:xfrm>
          <a:prstGeom prst="rect">
            <a:avLst/>
          </a:prstGeom>
        </p:spPr>
      </p:pic>
      <p:grpSp>
        <p:nvGrpSpPr>
          <p:cNvPr id="9" name="Group 5">
            <a:extLst>
              <a:ext uri="{FF2B5EF4-FFF2-40B4-BE49-F238E27FC236}">
                <a16:creationId xmlns:a16="http://schemas.microsoft.com/office/drawing/2014/main" id="{A0C6AF44-8AB6-CA6C-4EA5-91389701AD53}"/>
              </a:ext>
            </a:extLst>
          </p:cNvPr>
          <p:cNvGrpSpPr/>
          <p:nvPr/>
        </p:nvGrpSpPr>
        <p:grpSpPr>
          <a:xfrm>
            <a:off x="8458200" y="2705100"/>
            <a:ext cx="8991600" cy="4876800"/>
            <a:chOff x="0" y="0"/>
            <a:chExt cx="14777713" cy="2254270"/>
          </a:xfrm>
        </p:grpSpPr>
        <p:sp>
          <p:nvSpPr>
            <p:cNvPr id="10" name="Freeform 6">
              <a:extLst>
                <a:ext uri="{FF2B5EF4-FFF2-40B4-BE49-F238E27FC236}">
                  <a16:creationId xmlns:a16="http://schemas.microsoft.com/office/drawing/2014/main" id="{B1A2CB9F-0023-324B-4A63-DC2FBFFE6A0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1" name="TextBox 7">
              <a:extLst>
                <a:ext uri="{FF2B5EF4-FFF2-40B4-BE49-F238E27FC236}">
                  <a16:creationId xmlns:a16="http://schemas.microsoft.com/office/drawing/2014/main" id="{E4A88B3A-DFD4-9476-FD65-748B7AAEF505}"/>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2" name="TextBox 11">
            <a:extLst>
              <a:ext uri="{FF2B5EF4-FFF2-40B4-BE49-F238E27FC236}">
                <a16:creationId xmlns:a16="http://schemas.microsoft.com/office/drawing/2014/main" id="{A7B153BF-5175-CF1A-DF78-CFA79DC1F238}"/>
              </a:ext>
            </a:extLst>
          </p:cNvPr>
          <p:cNvSpPr txBox="1"/>
          <p:nvPr/>
        </p:nvSpPr>
        <p:spPr>
          <a:xfrm>
            <a:off x="8458200" y="32549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91917" y="1269016"/>
            <a:ext cx="15781683" cy="8055665"/>
          </a:xfrm>
          <a:custGeom>
            <a:avLst/>
            <a:gdLst/>
            <a:ahLst/>
            <a:cxnLst/>
            <a:rect l="l" t="t" r="r" b="b"/>
            <a:pathLst>
              <a:path w="12922113" h="6706749">
                <a:moveTo>
                  <a:pt x="0" y="0"/>
                </a:moveTo>
                <a:lnTo>
                  <a:pt x="12922113" y="0"/>
                </a:lnTo>
                <a:lnTo>
                  <a:pt x="12922113" y="6706749"/>
                </a:lnTo>
                <a:lnTo>
                  <a:pt x="0" y="67067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9"/>
          <p:cNvSpPr/>
          <p:nvPr/>
        </p:nvSpPr>
        <p:spPr>
          <a:xfrm>
            <a:off x="-852739" y="6456717"/>
            <a:ext cx="3610804" cy="4472843"/>
          </a:xfrm>
          <a:custGeom>
            <a:avLst/>
            <a:gdLst/>
            <a:ahLst/>
            <a:cxnLst/>
            <a:rect l="l" t="t" r="r" b="b"/>
            <a:pathLst>
              <a:path w="3610804" h="4472843">
                <a:moveTo>
                  <a:pt x="0" y="0"/>
                </a:moveTo>
                <a:lnTo>
                  <a:pt x="3610804" y="0"/>
                </a:lnTo>
                <a:lnTo>
                  <a:pt x="3610804" y="4472843"/>
                </a:lnTo>
                <a:lnTo>
                  <a:pt x="0" y="44728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TextBox 11"/>
          <p:cNvSpPr txBox="1"/>
          <p:nvPr/>
        </p:nvSpPr>
        <p:spPr>
          <a:xfrm>
            <a:off x="2310713" y="1744341"/>
            <a:ext cx="14224687" cy="2462213"/>
          </a:xfrm>
          <a:prstGeom prst="rect">
            <a:avLst/>
          </a:prstGeom>
        </p:spPr>
        <p:txBody>
          <a:bodyPr wrap="square" lIns="0" tIns="0" rIns="0" bIns="0" rtlCol="0" anchor="t">
            <a:spAutoFit/>
          </a:bodyPr>
          <a:lstStyle/>
          <a:p>
            <a:pPr algn="ctr"/>
            <a:r>
              <a:rPr lang="en-US" sz="8000" dirty="0" err="1">
                <a:solidFill>
                  <a:srgbClr val="683E38"/>
                </a:solidFill>
                <a:latin typeface="#9Slide07 SVNGuerrilla" panose="00000500000000000000" pitchFamily="2" charset="0"/>
              </a:rPr>
              <a:t>Bài</a:t>
            </a:r>
            <a:r>
              <a:rPr lang="en-US" sz="8000" dirty="0">
                <a:solidFill>
                  <a:srgbClr val="683E38"/>
                </a:solidFill>
                <a:latin typeface="#9Slide07 SVNGuerrilla" panose="00000500000000000000" pitchFamily="2" charset="0"/>
              </a:rPr>
              <a:t> 4: </a:t>
            </a:r>
          </a:p>
          <a:p>
            <a:pPr algn="ctr"/>
            <a:r>
              <a:rPr lang="en-US" sz="8000" dirty="0" err="1">
                <a:solidFill>
                  <a:srgbClr val="683E38"/>
                </a:solidFill>
                <a:latin typeface="#9Slide07 SVNGuerrilla" panose="00000500000000000000" pitchFamily="2" charset="0"/>
              </a:rPr>
              <a:t>Tiếng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cười</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trào</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phúng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trong</a:t>
            </a:r>
            <a:r>
              <a:rPr lang="en-US" sz="8000" dirty="0">
                <a:solidFill>
                  <a:srgbClr val="683E38"/>
                </a:solidFill>
                <a:latin typeface="#9Slide07 SVNGuerrilla" panose="00000500000000000000" pitchFamily="2" charset="0"/>
              </a:rPr>
              <a:t> </a:t>
            </a:r>
            <a:r>
              <a:rPr lang="en-US" sz="8000" dirty="0" err="1">
                <a:solidFill>
                  <a:srgbClr val="683E38"/>
                </a:solidFill>
                <a:latin typeface="#9Slide07 SVNGuerrilla" panose="00000500000000000000" pitchFamily="2" charset="0"/>
              </a:rPr>
              <a:t>thơ</a:t>
            </a:r>
            <a:endParaRPr lang="en-US" sz="8000" dirty="0">
              <a:solidFill>
                <a:srgbClr val="683E38"/>
              </a:solidFill>
              <a:latin typeface="#9Slide07 SVNGuerrilla" panose="00000500000000000000" pitchFamily="2" charset="0"/>
            </a:endParaRPr>
          </a:p>
        </p:txBody>
      </p:sp>
      <p:sp>
        <p:nvSpPr>
          <p:cNvPr id="12" name="TextBox 12"/>
          <p:cNvSpPr txBox="1"/>
          <p:nvPr/>
        </p:nvSpPr>
        <p:spPr>
          <a:xfrm>
            <a:off x="4038600" y="5143500"/>
            <a:ext cx="12134493" cy="2215991"/>
          </a:xfrm>
          <a:prstGeom prst="rect">
            <a:avLst/>
          </a:prstGeom>
        </p:spPr>
        <p:txBody>
          <a:bodyPr wrap="square" lIns="0" tIns="0" rIns="0" bIns="0" rtlCol="0" anchor="t">
            <a:spAutoFit/>
          </a:bodyPr>
          <a:lstStyle/>
          <a:p>
            <a:pPr algn="r"/>
            <a:r>
              <a:rPr lang="en-US" sz="4800" i="1" dirty="0" err="1">
                <a:solidFill>
                  <a:srgbClr val="683E38"/>
                </a:solidFill>
                <a:latin typeface="Dekko"/>
              </a:rPr>
              <a:t>Tiếng</a:t>
            </a:r>
            <a:r>
              <a:rPr lang="en-US" sz="4800" i="1" dirty="0">
                <a:solidFill>
                  <a:srgbClr val="683E38"/>
                </a:solidFill>
                <a:latin typeface="Dekko"/>
              </a:rPr>
              <a:t> </a:t>
            </a:r>
            <a:r>
              <a:rPr lang="en-US" sz="4800" i="1" dirty="0" err="1">
                <a:solidFill>
                  <a:srgbClr val="683E38"/>
                </a:solidFill>
                <a:latin typeface="Dekko"/>
              </a:rPr>
              <a:t>cười</a:t>
            </a:r>
            <a:r>
              <a:rPr lang="en-US" sz="4800" i="1" dirty="0">
                <a:solidFill>
                  <a:srgbClr val="683E38"/>
                </a:solidFill>
                <a:latin typeface="Dekko"/>
              </a:rPr>
              <a:t> </a:t>
            </a:r>
            <a:r>
              <a:rPr lang="en-US" sz="4800" i="1" dirty="0" err="1">
                <a:solidFill>
                  <a:srgbClr val="683E38"/>
                </a:solidFill>
                <a:latin typeface="Dekko"/>
              </a:rPr>
              <a:t>là</a:t>
            </a:r>
            <a:r>
              <a:rPr lang="en-US" sz="4800" i="1" dirty="0">
                <a:solidFill>
                  <a:srgbClr val="683E38"/>
                </a:solidFill>
                <a:latin typeface="Dekko"/>
              </a:rPr>
              <a:t> </a:t>
            </a:r>
            <a:r>
              <a:rPr lang="en-US" sz="4800" i="1" dirty="0" err="1">
                <a:solidFill>
                  <a:srgbClr val="683E38"/>
                </a:solidFill>
                <a:latin typeface="Dekko"/>
              </a:rPr>
              <a:t>một</a:t>
            </a:r>
            <a:r>
              <a:rPr lang="en-US" sz="4800" i="1" dirty="0">
                <a:solidFill>
                  <a:srgbClr val="683E38"/>
                </a:solidFill>
                <a:latin typeface="Dekko"/>
              </a:rPr>
              <a:t> </a:t>
            </a:r>
            <a:r>
              <a:rPr lang="en-US" sz="4800" i="1" dirty="0" err="1">
                <a:solidFill>
                  <a:srgbClr val="683E38"/>
                </a:solidFill>
                <a:latin typeface="Dekko"/>
              </a:rPr>
              <a:t>trong</a:t>
            </a:r>
            <a:r>
              <a:rPr lang="en-US" sz="4800" i="1" dirty="0">
                <a:solidFill>
                  <a:srgbClr val="683E38"/>
                </a:solidFill>
                <a:latin typeface="Dekko"/>
              </a:rPr>
              <a:t> </a:t>
            </a:r>
            <a:r>
              <a:rPr lang="en-US" sz="4800" i="1" dirty="0" err="1">
                <a:solidFill>
                  <a:srgbClr val="683E38"/>
                </a:solidFill>
                <a:latin typeface="Dekko"/>
              </a:rPr>
              <a:t>những</a:t>
            </a:r>
            <a:r>
              <a:rPr lang="en-US" sz="4800" i="1" dirty="0">
                <a:solidFill>
                  <a:srgbClr val="683E38"/>
                </a:solidFill>
                <a:latin typeface="Dekko"/>
              </a:rPr>
              <a:t> </a:t>
            </a:r>
            <a:r>
              <a:rPr lang="en-US" sz="4800" i="1" dirty="0" err="1">
                <a:solidFill>
                  <a:srgbClr val="683E38"/>
                </a:solidFill>
                <a:latin typeface="Dekko"/>
              </a:rPr>
              <a:t>đặc</a:t>
            </a:r>
            <a:r>
              <a:rPr lang="en-US" sz="4800" i="1" dirty="0">
                <a:solidFill>
                  <a:srgbClr val="683E38"/>
                </a:solidFill>
                <a:latin typeface="Dekko"/>
              </a:rPr>
              <a:t> </a:t>
            </a:r>
            <a:r>
              <a:rPr lang="en-US" sz="4800" i="1" dirty="0" err="1">
                <a:solidFill>
                  <a:srgbClr val="683E38"/>
                </a:solidFill>
                <a:latin typeface="Dekko"/>
              </a:rPr>
              <a:t>quyền</a:t>
            </a:r>
            <a:r>
              <a:rPr lang="en-US" sz="4800" i="1" dirty="0">
                <a:solidFill>
                  <a:srgbClr val="683E38"/>
                </a:solidFill>
                <a:latin typeface="Dekko"/>
              </a:rPr>
              <a:t> </a:t>
            </a:r>
            <a:r>
              <a:rPr lang="en-US" sz="4800" i="1" dirty="0" err="1">
                <a:solidFill>
                  <a:srgbClr val="683E38"/>
                </a:solidFill>
                <a:latin typeface="Dekko"/>
              </a:rPr>
              <a:t>của</a:t>
            </a:r>
            <a:r>
              <a:rPr lang="en-US" sz="4800" i="1" dirty="0">
                <a:solidFill>
                  <a:srgbClr val="683E38"/>
                </a:solidFill>
                <a:latin typeface="Dekko"/>
              </a:rPr>
              <a:t> </a:t>
            </a:r>
            <a:r>
              <a:rPr lang="en-US" sz="4800" i="1" dirty="0" err="1">
                <a:solidFill>
                  <a:srgbClr val="683E38"/>
                </a:solidFill>
                <a:latin typeface="Dekko"/>
              </a:rPr>
              <a:t>lí</a:t>
            </a:r>
            <a:r>
              <a:rPr lang="en-US" sz="4800" i="1" dirty="0">
                <a:solidFill>
                  <a:srgbClr val="683E38"/>
                </a:solidFill>
                <a:latin typeface="Dekko"/>
              </a:rPr>
              <a:t> </a:t>
            </a:r>
            <a:r>
              <a:rPr lang="en-US" sz="4800" i="1" dirty="0" err="1">
                <a:solidFill>
                  <a:srgbClr val="683E38"/>
                </a:solidFill>
                <a:latin typeface="Dekko"/>
              </a:rPr>
              <a:t>trí</a:t>
            </a:r>
            <a:r>
              <a:rPr lang="en-US" sz="4800" i="1" dirty="0">
                <a:solidFill>
                  <a:srgbClr val="683E38"/>
                </a:solidFill>
                <a:latin typeface="Dekko"/>
              </a:rPr>
              <a:t>, </a:t>
            </a:r>
            <a:r>
              <a:rPr lang="en-US" sz="4800" i="1" dirty="0" err="1">
                <a:solidFill>
                  <a:srgbClr val="683E38"/>
                </a:solidFill>
                <a:latin typeface="Dekko"/>
              </a:rPr>
              <a:t>chỉ</a:t>
            </a:r>
            <a:r>
              <a:rPr lang="en-US" sz="4800" i="1" dirty="0">
                <a:solidFill>
                  <a:srgbClr val="683E38"/>
                </a:solidFill>
                <a:latin typeface="Dekko"/>
              </a:rPr>
              <a:t> </a:t>
            </a:r>
            <a:r>
              <a:rPr lang="en-US" sz="4800" i="1" dirty="0" err="1">
                <a:solidFill>
                  <a:srgbClr val="683E38"/>
                </a:solidFill>
                <a:latin typeface="Dekko"/>
              </a:rPr>
              <a:t>xuất</a:t>
            </a:r>
            <a:r>
              <a:rPr lang="en-US" sz="4800" i="1" dirty="0">
                <a:solidFill>
                  <a:srgbClr val="683E38"/>
                </a:solidFill>
                <a:latin typeface="Dekko"/>
              </a:rPr>
              <a:t> </a:t>
            </a:r>
            <a:r>
              <a:rPr lang="en-US" sz="4800" i="1" dirty="0" err="1">
                <a:solidFill>
                  <a:srgbClr val="683E38"/>
                </a:solidFill>
                <a:latin typeface="Dekko"/>
              </a:rPr>
              <a:t>hiện</a:t>
            </a:r>
            <a:r>
              <a:rPr lang="en-US" sz="4800" i="1" dirty="0">
                <a:solidFill>
                  <a:srgbClr val="683E38"/>
                </a:solidFill>
                <a:latin typeface="Dekko"/>
              </a:rPr>
              <a:t> ở </a:t>
            </a:r>
            <a:r>
              <a:rPr lang="en-US" sz="4800" i="1" dirty="0" err="1">
                <a:solidFill>
                  <a:srgbClr val="683E38"/>
                </a:solidFill>
                <a:latin typeface="Dekko"/>
              </a:rPr>
              <a:t>loài</a:t>
            </a:r>
            <a:r>
              <a:rPr lang="en-US" sz="4800" i="1" dirty="0">
                <a:solidFill>
                  <a:srgbClr val="683E38"/>
                </a:solidFill>
                <a:latin typeface="Dekko"/>
              </a:rPr>
              <a:t> </a:t>
            </a:r>
            <a:r>
              <a:rPr lang="en-US" sz="4800" i="1" dirty="0" err="1">
                <a:solidFill>
                  <a:srgbClr val="683E38"/>
                </a:solidFill>
                <a:latin typeface="Dekko"/>
              </a:rPr>
              <a:t>người</a:t>
            </a:r>
            <a:r>
              <a:rPr lang="en-US" sz="4800" i="1" dirty="0">
                <a:solidFill>
                  <a:srgbClr val="683E38"/>
                </a:solidFill>
                <a:latin typeface="Dekko"/>
              </a:rPr>
              <a:t>.</a:t>
            </a:r>
          </a:p>
          <a:p>
            <a:pPr algn="r"/>
            <a:r>
              <a:rPr lang="en-US" sz="4800" dirty="0" err="1">
                <a:solidFill>
                  <a:srgbClr val="683E38"/>
                </a:solidFill>
                <a:latin typeface="Dekko"/>
              </a:rPr>
              <a:t>Thô-mát</a:t>
            </a:r>
            <a:r>
              <a:rPr lang="en-US" sz="4800" dirty="0">
                <a:solidFill>
                  <a:srgbClr val="683E38"/>
                </a:solidFill>
                <a:latin typeface="Dekko"/>
              </a:rPr>
              <a:t> Ca-</a:t>
            </a:r>
            <a:r>
              <a:rPr lang="en-US" sz="4800" dirty="0" err="1">
                <a:solidFill>
                  <a:srgbClr val="683E38"/>
                </a:solidFill>
                <a:latin typeface="Dekko"/>
              </a:rPr>
              <a:t>lai</a:t>
            </a:r>
            <a:r>
              <a:rPr lang="en-US" sz="4800" dirty="0">
                <a:solidFill>
                  <a:srgbClr val="683E38"/>
                </a:solidFill>
                <a:latin typeface="Dekko"/>
              </a:rPr>
              <a:t> (Thomas </a:t>
            </a:r>
            <a:r>
              <a:rPr lang="en-US" sz="4800" dirty="0" err="1">
                <a:solidFill>
                  <a:srgbClr val="683E38"/>
                </a:solidFill>
                <a:latin typeface="Dekko"/>
              </a:rPr>
              <a:t>Carlye</a:t>
            </a:r>
            <a:r>
              <a:rPr lang="en-US" sz="4800" dirty="0">
                <a:solidFill>
                  <a:srgbClr val="683E38"/>
                </a:solidFill>
                <a:latin typeface="Dekko"/>
              </a:rPr>
              <a:t>)</a:t>
            </a:r>
          </a:p>
        </p:txBody>
      </p:sp>
      <p:sp>
        <p:nvSpPr>
          <p:cNvPr id="2" name="Freeform 10">
            <a:extLst>
              <a:ext uri="{FF2B5EF4-FFF2-40B4-BE49-F238E27FC236}">
                <a16:creationId xmlns:a16="http://schemas.microsoft.com/office/drawing/2014/main" id="{4CA5B9B6-7BBF-5868-1182-7AE15F038371}"/>
              </a:ext>
            </a:extLst>
          </p:cNvPr>
          <p:cNvSpPr/>
          <p:nvPr/>
        </p:nvSpPr>
        <p:spPr>
          <a:xfrm>
            <a:off x="14819184" y="164565"/>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16CBF6-0F24-05F9-E178-D6601AC01BDB}"/>
              </a:ext>
            </a:extLst>
          </p:cNvPr>
          <p:cNvSpPr txBox="1"/>
          <p:nvPr/>
        </p:nvSpPr>
        <p:spPr>
          <a:xfrm>
            <a:off x="1130005" y="8343900"/>
            <a:ext cx="43434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(1870-1907)</a:t>
            </a:r>
          </a:p>
        </p:txBody>
      </p:sp>
      <p:pic>
        <p:nvPicPr>
          <p:cNvPr id="5" name="Picture 4">
            <a:extLst>
              <a:ext uri="{FF2B5EF4-FFF2-40B4-BE49-F238E27FC236}">
                <a16:creationId xmlns:a16="http://schemas.microsoft.com/office/drawing/2014/main" id="{FB0460A3-57FB-6202-090E-89FE59D40B58}"/>
              </a:ext>
            </a:extLst>
          </p:cNvPr>
          <p:cNvPicPr>
            <a:picLocks noChangeAspect="1"/>
          </p:cNvPicPr>
          <p:nvPr/>
        </p:nvPicPr>
        <p:blipFill>
          <a:blip r:embed="rId3"/>
          <a:stretch>
            <a:fillRect/>
          </a:stretch>
        </p:blipFill>
        <p:spPr>
          <a:xfrm>
            <a:off x="1366761" y="2628900"/>
            <a:ext cx="3869887" cy="5604290"/>
          </a:xfrm>
          <a:prstGeom prst="rect">
            <a:avLst/>
          </a:prstGeom>
        </p:spPr>
      </p:pic>
      <p:sp>
        <p:nvSpPr>
          <p:cNvPr id="6" name="TextBox 5">
            <a:extLst>
              <a:ext uri="{FF2B5EF4-FFF2-40B4-BE49-F238E27FC236}">
                <a16:creationId xmlns:a16="http://schemas.microsoft.com/office/drawing/2014/main" id="{7D3AEE2E-C8CC-987D-A8CC-E0EE92E1A702}"/>
              </a:ext>
            </a:extLst>
          </p:cNvPr>
          <p:cNvSpPr txBox="1"/>
          <p:nvPr/>
        </p:nvSpPr>
        <p:spPr>
          <a:xfrm>
            <a:off x="6623538" y="1832074"/>
            <a:ext cx="109728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Định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XX.</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Lấp</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6AA2DA-281A-4806-8977-D617AEAC83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185774-6FC0-4B8D-A8DB-A885468896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1967" y="0"/>
            <a:ext cx="3726033" cy="10287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B4F224CC-03ED-F6E9-0868-AB85C4FD0DD0}"/>
              </a:ext>
            </a:extLst>
          </p:cNvPr>
          <p:cNvSpPr txBox="1"/>
          <p:nvPr/>
        </p:nvSpPr>
        <p:spPr>
          <a:xfrm>
            <a:off x="-220828" y="1714500"/>
            <a:ext cx="10591799" cy="7724254"/>
          </a:xfrm>
          <a:prstGeom prst="rect">
            <a:avLst/>
          </a:prstGeom>
        </p:spPr>
        <p:txBody>
          <a:bodyPr vert="horz" lIns="91440" tIns="45720" rIns="91440" bIns="45720" rtlCol="0">
            <a:normAutofit/>
          </a:bodyPr>
          <a:lstStyle/>
          <a:p>
            <a:pPr algn="ctr" fontAlgn="base">
              <a:spcAft>
                <a:spcPts val="600"/>
              </a:spcAft>
            </a:pPr>
            <a:r>
              <a:rPr lang="en-US" sz="3800" b="0" i="1" spc="10" dirty="0">
                <a:effectLst/>
                <a:latin typeface="#9Slide03 Jura SemiBold" panose="00000700000000000000" pitchFamily="2" charset="0"/>
              </a:rPr>
              <a:t>“</a:t>
            </a:r>
            <a:r>
              <a:rPr lang="en-US" sz="3800" b="0" i="1" spc="10" dirty="0" err="1">
                <a:effectLst/>
                <a:latin typeface="#9Slide03 Jura SemiBold" panose="00000700000000000000" pitchFamily="2" charset="0"/>
              </a:rPr>
              <a:t>Thật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giả</a:t>
            </a:r>
            <a:r>
              <a:rPr lang="en-US" sz="3800" b="0" i="1" spc="10" dirty="0">
                <a:effectLst/>
                <a:latin typeface="#9Slide03 Jura SemiBold" panose="00000700000000000000" pitchFamily="2" charset="0"/>
              </a:rPr>
              <a:t> Thành Nam, </a:t>
            </a:r>
            <a:r>
              <a:rPr lang="en-US" sz="3800" b="0" i="1" spc="10" dirty="0" err="1">
                <a:effectLst/>
                <a:latin typeface="#9Slide03 Jura SemiBold" panose="00000700000000000000" pitchFamily="2" charset="0"/>
              </a:rPr>
              <a:t>buổi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nhiễu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nhương</a:t>
            </a:r>
            <a:r>
              <a:rPr lang="en-US" sz="3800" b="0" i="1" spc="10" dirty="0">
                <a:effectLst/>
                <a:latin typeface="#9Slide03 Jura SemiBold" panose="00000700000000000000" pitchFamily="2" charset="0"/>
              </a:rPr>
              <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Đèn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xanh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ngọn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rạng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văn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Trường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lòng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chua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chát</a:t>
            </a:r>
            <a:r>
              <a:rPr lang="en-US" sz="3800" b="0" i="1" spc="10" dirty="0">
                <a:effectLst/>
                <a:latin typeface="#9Slide03 Jura SemiBold" panose="00000700000000000000" pitchFamily="2" charset="0"/>
              </a:rPr>
              <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Cảnh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sống</a:t>
            </a:r>
            <a:r>
              <a:rPr lang="en-US" sz="3800" b="0" i="1" spc="10" dirty="0">
                <a:effectLst/>
                <a:latin typeface="#9Slide03 Jura SemiBold" panose="00000700000000000000" pitchFamily="2" charset="0"/>
              </a:rPr>
              <a:t> long </a:t>
            </a:r>
            <a:r>
              <a:rPr lang="en-US" sz="3800" b="0" i="1" spc="10" dirty="0" err="1">
                <a:effectLst/>
                <a:latin typeface="#9Slide03 Jura SemiBold" panose="00000700000000000000" pitchFamily="2" charset="0"/>
              </a:rPr>
              <a:t>đong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dạ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vấn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Sắc</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sảo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tâm</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hồn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ưa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đả</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kích</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Thiết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nghệ</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thuật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nặng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yêu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Tài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cao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phận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không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Ngạo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nghễ</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đàn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Tú </a:t>
            </a:r>
            <a:r>
              <a:rPr lang="en-US" sz="3800" b="0" i="1" spc="10" dirty="0" err="1">
                <a:effectLst/>
                <a:latin typeface="#9Slide03 Jura SemiBold" panose="00000700000000000000" pitchFamily="2" charset="0"/>
              </a:rPr>
              <a:t>Xương</a:t>
            </a:r>
            <a:r>
              <a:rPr lang="en-US" sz="3800" b="0" i="1" spc="10" dirty="0">
                <a:effectLst/>
                <a:latin typeface="#9Slide03 Jura SemiBold" panose="00000700000000000000" pitchFamily="2" charset="0"/>
              </a:rPr>
              <a:t>”.</a:t>
            </a:r>
            <a:endParaRPr lang="en-US" sz="3800" i="1" dirty="0">
              <a:latin typeface="#9Slide03 Jura SemiBold" panose="00000700000000000000" pitchFamily="2" charset="0"/>
            </a:endParaRPr>
          </a:p>
          <a:p>
            <a:pPr algn="r" fontAlgn="base">
              <a:spcAft>
                <a:spcPts val="600"/>
              </a:spcAft>
            </a:pPr>
            <a:r>
              <a:rPr lang="en-US" sz="3800" b="0" spc="10" dirty="0" err="1">
                <a:effectLst/>
                <a:latin typeface="#9Slide03 Jura SemiBold" panose="00000700000000000000" pitchFamily="2" charset="0"/>
              </a:rPr>
              <a:t>Nguyễn</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Công</a:t>
            </a:r>
            <a:r>
              <a:rPr lang="en-US" sz="3800" b="0" spc="10" dirty="0">
                <a:effectLst/>
                <a:latin typeface="#9Slide03 Jura SemiBold" panose="00000700000000000000" pitchFamily="2" charset="0"/>
              </a:rPr>
              <a:t> Thành</a:t>
            </a:r>
            <a:r>
              <a:rPr lang="en-US" sz="3800" b="0" dirty="0">
                <a:effectLst/>
                <a:latin typeface="#9Slide03 Jura SemiBold" panose="00000700000000000000" pitchFamily="2" charset="0"/>
              </a:rPr>
              <a:t/>
            </a:r>
            <a:br>
              <a:rPr lang="en-US" sz="3800" b="0" dirty="0">
                <a:effectLst/>
                <a:latin typeface="#9Slide03 Jura SemiBold" panose="00000700000000000000" pitchFamily="2" charset="0"/>
              </a:rPr>
            </a:br>
            <a:r>
              <a:rPr lang="en-US" sz="3800" b="0" spc="10" dirty="0">
                <a:effectLst/>
                <a:latin typeface="#9Slide03 Jura SemiBold" panose="00000700000000000000" pitchFamily="2" charset="0"/>
              </a:rPr>
              <a:t>(</a:t>
            </a:r>
            <a:r>
              <a:rPr lang="en-US" sz="3800" b="0" spc="10" dirty="0" err="1">
                <a:effectLst/>
                <a:latin typeface="#9Slide03 Jura SemiBold" panose="00000700000000000000" pitchFamily="2" charset="0"/>
              </a:rPr>
              <a:t>Chủ</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tịch</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Hội</a:t>
            </a:r>
            <a:r>
              <a:rPr lang="en-US" sz="3800" b="0" spc="10" dirty="0">
                <a:effectLst/>
                <a:latin typeface="#9Slide03 Jura SemiBold" panose="00000700000000000000" pitchFamily="2" charset="0"/>
              </a:rPr>
              <a:t> VHNT </a:t>
            </a:r>
            <a:r>
              <a:rPr lang="en-US" sz="3800" b="0" spc="10" dirty="0" err="1">
                <a:effectLst/>
                <a:latin typeface="#9Slide03 Jura SemiBold" panose="00000700000000000000" pitchFamily="2" charset="0"/>
              </a:rPr>
              <a:t>tỉnh</a:t>
            </a:r>
            <a:r>
              <a:rPr lang="en-US" sz="3800" b="0" spc="10" dirty="0">
                <a:effectLst/>
                <a:latin typeface="#9Slide03 Jura SemiBold" panose="00000700000000000000" pitchFamily="2" charset="0"/>
              </a:rPr>
              <a:t>)</a:t>
            </a:r>
            <a:endParaRPr lang="en-US" sz="3800" b="0" dirty="0">
              <a:effectLst/>
              <a:latin typeface="#9Slide03 Jura SemiBold" panose="00000700000000000000" pitchFamily="2" charset="0"/>
            </a:endParaRPr>
          </a:p>
        </p:txBody>
      </p:sp>
      <p:sp>
        <p:nvSpPr>
          <p:cNvPr id="13" name="Freeform: Shape 12">
            <a:extLst>
              <a:ext uri="{FF2B5EF4-FFF2-40B4-BE49-F238E27FC236}">
                <a16:creationId xmlns:a16="http://schemas.microsoft.com/office/drawing/2014/main" id="{B7D3B4FC-79F4-47D2-9D79-DA876E6AD8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91482" y="3033744"/>
            <a:ext cx="6996820" cy="606590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oogle Shape;369;p13">
            <a:extLst>
              <a:ext uri="{FF2B5EF4-FFF2-40B4-BE49-F238E27FC236}">
                <a16:creationId xmlns:a16="http://schemas.microsoft.com/office/drawing/2014/main" id="{BA488B4A-6FA7-162B-9B12-3898EAFF9BE0}"/>
              </a:ext>
            </a:extLst>
          </p:cNvPr>
          <p:cNvPicPr preferRelativeResize="0"/>
          <p:nvPr/>
        </p:nvPicPr>
        <p:blipFill rotWithShape="1">
          <a:blip r:embed="rId3"/>
          <a:srcRect l="10948" r="11223" b="-1"/>
          <a:stretch/>
        </p:blipFill>
        <p:spPr>
          <a:xfrm>
            <a:off x="10524564" y="3275043"/>
            <a:ext cx="6536844" cy="5599411"/>
          </a:xfrm>
          <a:prstGeom prst="rect">
            <a:avLst/>
          </a:prstGeom>
          <a:noFill/>
        </p:spPr>
      </p:pic>
      <p:sp>
        <p:nvSpPr>
          <p:cNvPr id="15" name="Rectangle 6">
            <a:extLst>
              <a:ext uri="{FF2B5EF4-FFF2-40B4-BE49-F238E27FC236}">
                <a16:creationId xmlns:a16="http://schemas.microsoft.com/office/drawing/2014/main" id="{EFF9196C-3887-4B80-8671-3CA6705C18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17814" y="8760534"/>
            <a:ext cx="1544153" cy="678220"/>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4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85D865-448C-C1AB-F709-A9077E3F9FF2}"/>
              </a:ext>
            </a:extLst>
          </p:cNvPr>
          <p:cNvSpPr txBox="1"/>
          <p:nvPr/>
        </p:nvSpPr>
        <p:spPr>
          <a:xfrm>
            <a:off x="5219700" y="2857500"/>
            <a:ext cx="119253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Vịnh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Đinh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1897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a:t>
            </a:r>
          </a:p>
        </p:txBody>
      </p:sp>
      <p:sp>
        <p:nvSpPr>
          <p:cNvPr id="9" name="Google Shape;388;p14">
            <a:extLst>
              <a:ext uri="{FF2B5EF4-FFF2-40B4-BE49-F238E27FC236}">
                <a16:creationId xmlns:a16="http://schemas.microsoft.com/office/drawing/2014/main" id="{835D133B-93D1-CAC7-BA2D-754F48468D62}"/>
              </a:ext>
            </a:extLst>
          </p:cNvPr>
          <p:cNvSpPr/>
          <p:nvPr/>
        </p:nvSpPr>
        <p:spPr>
          <a:xfrm flipH="1">
            <a:off x="8231135" y="6327791"/>
            <a:ext cx="10056865" cy="3912536"/>
          </a:xfrm>
          <a:custGeom>
            <a:avLst/>
            <a:gdLst/>
            <a:ahLst/>
            <a:cxnLst/>
            <a:rect l="l" t="t" r="r" b="b"/>
            <a:pathLst>
              <a:path w="11676680" h="6551413" extrusionOk="0">
                <a:moveTo>
                  <a:pt x="11676680" y="0"/>
                </a:moveTo>
                <a:lnTo>
                  <a:pt x="0" y="0"/>
                </a:lnTo>
                <a:lnTo>
                  <a:pt x="0" y="6551413"/>
                </a:lnTo>
                <a:lnTo>
                  <a:pt x="11676680" y="6551413"/>
                </a:lnTo>
                <a:lnTo>
                  <a:pt x="11676680" y="0"/>
                </a:lnTo>
                <a:close/>
              </a:path>
            </a:pathLst>
          </a:custGeom>
          <a:blipFill rotWithShape="1">
            <a:blip r:embed="rId5">
              <a:alphaModFix/>
            </a:blip>
            <a:stretch>
              <a:fillRect l="-2550" t="-11314" b="-28540"/>
            </a:stretch>
          </a:blipFill>
          <a:ln>
            <a:noFill/>
          </a:ln>
        </p:spPr>
      </p:sp>
      <p:sp>
        <p:nvSpPr>
          <p:cNvPr id="11" name="TextBox 10">
            <a:extLst>
              <a:ext uri="{FF2B5EF4-FFF2-40B4-BE49-F238E27FC236}">
                <a16:creationId xmlns:a16="http://schemas.microsoft.com/office/drawing/2014/main" id="{1E2564C9-F796-AC3F-D82F-45E384B333F7}"/>
              </a:ext>
            </a:extLst>
          </p:cNvPr>
          <p:cNvSpPr txBox="1"/>
          <p:nvPr/>
        </p:nvSpPr>
        <p:spPr>
          <a:xfrm>
            <a:off x="1905000" y="594307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CACB50C-A8A3-2CCD-3D07-5D9E834D1CD9}"/>
              </a:ext>
            </a:extLst>
          </p:cNvPr>
          <p:cNvSpPr txBox="1"/>
          <p:nvPr/>
        </p:nvSpPr>
        <p:spPr>
          <a:xfrm>
            <a:off x="5219700" y="5943070"/>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65BE38-E26E-41A9-AA50-1B2454E36E47}"/>
              </a:ext>
            </a:extLst>
          </p:cNvPr>
          <p:cNvSpPr txBox="1"/>
          <p:nvPr/>
        </p:nvSpPr>
        <p:spPr>
          <a:xfrm>
            <a:off x="3048000" y="3771900"/>
            <a:ext cx="14020800" cy="4832092"/>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Đề (hai câu đầu): giới thiệu </a:t>
            </a:r>
            <a:r>
              <a:rPr lang="en-US" sz="4400" dirty="0" err="1">
                <a:latin typeface="Times New Roman" panose="02020603050405020304" pitchFamily="18" charset="0"/>
                <a:cs typeface="Times New Roman" panose="02020603050405020304" pitchFamily="18" charset="0"/>
              </a:rPr>
              <a:t>về</a:t>
            </a:r>
            <a:r>
              <a:rPr lang="vi-VN" sz="4400" dirty="0">
                <a:latin typeface="Times New Roman" panose="02020603050405020304" pitchFamily="18" charset="0"/>
                <a:cs typeface="Times New Roman" panose="02020603050405020304" pitchFamily="18" charset="0"/>
              </a:rPr>
              <a:t> kì thi Hương được diễn ra năm 1897 </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Thực (câu 3 và câu 4): hình ảnh các nhân vật trong kì thi.</a:t>
            </a:r>
          </a:p>
          <a:p>
            <a:pPr algn="just"/>
            <a:r>
              <a:rPr lang="vi-VN" sz="4400" dirty="0">
                <a:latin typeface="Times New Roman" panose="02020603050405020304" pitchFamily="18" charset="0"/>
                <a:cs typeface="Times New Roman" panose="02020603050405020304" pitchFamily="18" charset="0"/>
              </a:rPr>
              <a:t>- Luận (câu 5 và câu 6): sự hiện diện của những người nước ngoài “phủ bóng” lên khung cảnh của kì thi</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Kết (hai câu cuối): thực trạng bi hài của kì thi nói riêng và của đất nước nói chung trong hoàn cảnh thực dân Pháp đô hộ.</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9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arn(inVertical)">
                                      <p:cBhvr>
                                        <p:cTn id="15" dur="500"/>
                                        <p:tgtEl>
                                          <p:spTgt spid="8">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barn(inVertical)">
                                      <p:cBhvr>
                                        <p:cTn id="2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văn 8 Lễ xướng danh khoa Đinh Dậu Kết nối tri thức">
            <a:extLst>
              <a:ext uri="{FF2B5EF4-FFF2-40B4-BE49-F238E27FC236}">
                <a16:creationId xmlns:a16="http://schemas.microsoft.com/office/drawing/2014/main" id="{B9DE5247-A49D-104E-F242-B80913032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0" y="7975860"/>
            <a:ext cx="17602200"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solidFill>
                  <a:schemeClr val="tx1">
                    <a:lumMod val="85000"/>
                    <a:lumOff val="15000"/>
                  </a:schemeClr>
                </a:solidFill>
                <a:latin typeface="#9Slide07 SVNGuerrilla" panose="00000500000000000000" pitchFamily="2" charset="0"/>
                <a:ea typeface="+mj-ea"/>
                <a:cs typeface="+mj-cs"/>
              </a:rPr>
              <a:t>II. </a:t>
            </a:r>
            <a:r>
              <a:rPr lang="en-US" sz="7200" dirty="0" err="1">
                <a:solidFill>
                  <a:schemeClr val="tx1">
                    <a:lumMod val="85000"/>
                    <a:lumOff val="15000"/>
                  </a:schemeClr>
                </a:solidFill>
                <a:latin typeface="#9Slide07 SVNGuerrilla" panose="00000500000000000000" pitchFamily="2" charset="0"/>
                <a:ea typeface="+mj-ea"/>
                <a:cs typeface="+mj-cs"/>
              </a:rPr>
              <a:t>Khám</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phá</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văn</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bản</a:t>
            </a:r>
            <a:endParaRPr lang="en-US" sz="72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3702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5032E-663B-41F3-83FA-03E700CF1A5E}"/>
              </a:ext>
            </a:extLst>
          </p:cNvPr>
          <p:cNvPicPr>
            <a:picLocks noChangeAspect="1"/>
          </p:cNvPicPr>
          <p:nvPr/>
        </p:nvPicPr>
        <p:blipFill>
          <a:blip r:embed="rId3"/>
          <a:stretch>
            <a:fillRect/>
          </a:stretch>
        </p:blipFill>
        <p:spPr>
          <a:xfrm>
            <a:off x="1828800" y="196516"/>
            <a:ext cx="6477000" cy="9532346"/>
          </a:xfrm>
          <a:prstGeom prst="rect">
            <a:avLst/>
          </a:prstGeom>
        </p:spPr>
      </p:pic>
      <p:pic>
        <p:nvPicPr>
          <p:cNvPr id="5" name="Picture 4">
            <a:extLst>
              <a:ext uri="{FF2B5EF4-FFF2-40B4-BE49-F238E27FC236}">
                <a16:creationId xmlns:a16="http://schemas.microsoft.com/office/drawing/2014/main" id="{01EAF02E-7D0F-B092-2CD3-E04CF89C6C0F}"/>
              </a:ext>
            </a:extLst>
          </p:cNvPr>
          <p:cNvPicPr>
            <a:picLocks noChangeAspect="1"/>
          </p:cNvPicPr>
          <p:nvPr/>
        </p:nvPicPr>
        <p:blipFill>
          <a:blip r:embed="rId4"/>
          <a:stretch>
            <a:fillRect/>
          </a:stretch>
        </p:blipFill>
        <p:spPr>
          <a:xfrm>
            <a:off x="9677400" y="196516"/>
            <a:ext cx="6324600" cy="9532346"/>
          </a:xfrm>
          <a:prstGeom prst="rect">
            <a:avLst/>
          </a:prstGeom>
        </p:spPr>
      </p:pic>
    </p:spTree>
    <p:extLst>
      <p:ext uri="{BB962C8B-B14F-4D97-AF65-F5344CB8AC3E}">
        <p14:creationId xmlns:p14="http://schemas.microsoft.com/office/powerpoint/2010/main" val="3205659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5D960-8C1A-7F53-B7FA-FF1592D446CC}"/>
              </a:ext>
            </a:extLst>
          </p:cNvPr>
          <p:cNvPicPr>
            <a:picLocks noChangeAspect="1"/>
          </p:cNvPicPr>
          <p:nvPr/>
        </p:nvPicPr>
        <p:blipFill>
          <a:blip r:embed="rId3"/>
          <a:stretch>
            <a:fillRect/>
          </a:stretch>
        </p:blipFill>
        <p:spPr>
          <a:xfrm>
            <a:off x="1905000" y="266700"/>
            <a:ext cx="6767660" cy="9601200"/>
          </a:xfrm>
          <a:prstGeom prst="rect">
            <a:avLst/>
          </a:prstGeom>
        </p:spPr>
      </p:pic>
      <p:pic>
        <p:nvPicPr>
          <p:cNvPr id="5" name="Picture 4">
            <a:extLst>
              <a:ext uri="{FF2B5EF4-FFF2-40B4-BE49-F238E27FC236}">
                <a16:creationId xmlns:a16="http://schemas.microsoft.com/office/drawing/2014/main" id="{6FB72C01-F705-45B2-50A1-8CFFFE73AB9F}"/>
              </a:ext>
            </a:extLst>
          </p:cNvPr>
          <p:cNvPicPr>
            <a:picLocks noChangeAspect="1"/>
          </p:cNvPicPr>
          <p:nvPr/>
        </p:nvPicPr>
        <p:blipFill>
          <a:blip r:embed="rId4"/>
          <a:stretch>
            <a:fillRect/>
          </a:stretch>
        </p:blipFill>
        <p:spPr>
          <a:xfrm>
            <a:off x="9131968" y="264695"/>
            <a:ext cx="6767660" cy="9601200"/>
          </a:xfrm>
          <a:prstGeom prst="rect">
            <a:avLst/>
          </a:prstGeom>
        </p:spPr>
      </p:pic>
    </p:spTree>
    <p:extLst>
      <p:ext uri="{BB962C8B-B14F-4D97-AF65-F5344CB8AC3E}">
        <p14:creationId xmlns:p14="http://schemas.microsoft.com/office/powerpoint/2010/main" val="1639035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am Định, 28-12-1897 - Khoa thi Hương năm Đinh Dậu - Các t… | Flickr">
            <a:extLst>
              <a:ext uri="{FF2B5EF4-FFF2-40B4-BE49-F238E27FC236}">
                <a16:creationId xmlns:a16="http://schemas.microsoft.com/office/drawing/2014/main" id="{DAAF7964-7E0C-6909-A3EF-633658D6D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0"/>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66ECAD3-4074-8C36-18D9-379DEC39EB0E}"/>
              </a:ext>
            </a:extLst>
          </p:cNvPr>
          <p:cNvSpPr txBox="1"/>
          <p:nvPr/>
        </p:nvSpPr>
        <p:spPr>
          <a:xfrm>
            <a:off x="11887200" y="419100"/>
            <a:ext cx="6003897" cy="5538042"/>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8800" b="1" dirty="0">
                <a:latin typeface="#9Slide07 SVNGuerrilla" panose="00000500000000000000" pitchFamily="2" charset="0"/>
                <a:ea typeface="+mj-ea"/>
                <a:cs typeface="+mj-cs"/>
              </a:rPr>
              <a:t>1. Hai </a:t>
            </a:r>
            <a:r>
              <a:rPr lang="en-US" sz="8800" b="1" dirty="0" err="1">
                <a:latin typeface="#9Slide07 SVNGuerrilla" panose="00000500000000000000" pitchFamily="2" charset="0"/>
                <a:ea typeface="+mj-ea"/>
                <a:cs typeface="+mj-cs"/>
              </a:rPr>
              <a:t>câu</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đề</a:t>
            </a:r>
            <a:endParaRPr lang="en-US" sz="88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3792955124"/>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A09B3C-A8DB-B721-8A48-6D58A70A0CA9}"/>
              </a:ext>
            </a:extLst>
          </p:cNvPr>
          <p:cNvSpPr txBox="1"/>
          <p:nvPr/>
        </p:nvSpPr>
        <p:spPr>
          <a:xfrm>
            <a:off x="4724400" y="495300"/>
            <a:ext cx="10070328" cy="17185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p:txBody>
      </p:sp>
      <p:sp>
        <p:nvSpPr>
          <p:cNvPr id="3" name="TextBox 2">
            <a:extLst>
              <a:ext uri="{FF2B5EF4-FFF2-40B4-BE49-F238E27FC236}">
                <a16:creationId xmlns:a16="http://schemas.microsoft.com/office/drawing/2014/main" id="{AE8FC0C5-736E-5546-E1F1-8C28170F6899}"/>
              </a:ext>
            </a:extLst>
          </p:cNvPr>
          <p:cNvSpPr txBox="1"/>
          <p:nvPr/>
        </p:nvSpPr>
        <p:spPr>
          <a:xfrm>
            <a:off x="838200" y="3009900"/>
            <a:ext cx="92583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Sự kiện: theo lệ thường thời phong kiến cứ ba năm có một khoa thi Hương</a:t>
            </a:r>
          </a:p>
        </p:txBody>
      </p:sp>
      <p:sp>
        <p:nvSpPr>
          <p:cNvPr id="4" name="TextBox 3">
            <a:extLst>
              <a:ext uri="{FF2B5EF4-FFF2-40B4-BE49-F238E27FC236}">
                <a16:creationId xmlns:a16="http://schemas.microsoft.com/office/drawing/2014/main" id="{4113B66B-748F-1160-D81E-AABB95C44A48}"/>
              </a:ext>
            </a:extLst>
          </p:cNvPr>
          <p:cNvSpPr txBox="1"/>
          <p:nvPr/>
        </p:nvSpPr>
        <p:spPr>
          <a:xfrm>
            <a:off x="1143000" y="4764184"/>
            <a:ext cx="89535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sự kiện tưởng như không có gì đặc biệt, chỉ có tính chất thông báo</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1FCD9C-686F-1B34-300F-092B562BCEC6}"/>
              </a:ext>
            </a:extLst>
          </p:cNvPr>
          <p:cNvSpPr txBox="1"/>
          <p:nvPr/>
        </p:nvSpPr>
        <p:spPr>
          <a:xfrm>
            <a:off x="838200" y="6515100"/>
            <a:ext cx="92583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0" i="0" u="none" strike="noStrike" cap="none" dirty="0">
                <a:latin typeface="+mj-lt"/>
                <a:ea typeface="Roboto Condensed"/>
                <a:cs typeface="Roboto Condensed"/>
                <a:sym typeface="Roboto Condensed"/>
              </a:rPr>
              <a:t>- Từ “lẫn”: thể hiện sự ô hợp, hỗn tạp của kì thi. </a:t>
            </a:r>
            <a:r>
              <a:rPr lang="vi-VN" sz="4400" b="0" i="0" u="none" strike="noStrike" cap="none" dirty="0">
                <a:latin typeface="+mj-lt"/>
                <a:ea typeface="Roboto Condensed"/>
                <a:cs typeface="Roboto Condensed"/>
                <a:sym typeface="Wingdings" panose="05000000000000000000" pitchFamily="2" charset="2"/>
              </a:rPr>
              <a:t> </a:t>
            </a:r>
            <a:r>
              <a:rPr lang="vi-VN" sz="4400" b="0" i="0" u="none" strike="noStrike" cap="none" dirty="0">
                <a:latin typeface="+mj-lt"/>
                <a:ea typeface="Roboto Condensed"/>
                <a:cs typeface="Roboto Condensed"/>
                <a:sym typeface="Roboto Condensed"/>
              </a:rPr>
              <a:t>điều bất thường của kì thi.</a:t>
            </a:r>
            <a:endParaRPr lang="vi-VN" sz="4400" b="0" i="0" u="none" strike="noStrike" cap="none" dirty="0">
              <a:latin typeface="+mj-lt"/>
              <a:ea typeface="Arial"/>
              <a:cs typeface="Arial"/>
              <a:sym typeface="Arial"/>
            </a:endParaRPr>
          </a:p>
        </p:txBody>
      </p:sp>
      <p:sp>
        <p:nvSpPr>
          <p:cNvPr id="7" name="Oval 6">
            <a:extLst>
              <a:ext uri="{FF2B5EF4-FFF2-40B4-BE49-F238E27FC236}">
                <a16:creationId xmlns:a16="http://schemas.microsoft.com/office/drawing/2014/main" id="{4D56A70C-2079-E601-BAB8-D8901C7A7407}"/>
              </a:ext>
            </a:extLst>
          </p:cNvPr>
          <p:cNvSpPr/>
          <p:nvPr/>
        </p:nvSpPr>
        <p:spPr>
          <a:xfrm>
            <a:off x="8458200" y="1104900"/>
            <a:ext cx="838200" cy="990600"/>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8F84BE-BFDD-E54F-5611-5BEFE78CD2F6}"/>
              </a:ext>
            </a:extLst>
          </p:cNvPr>
          <p:cNvSpPr txBox="1"/>
          <p:nvPr/>
        </p:nvSpPr>
        <p:spPr>
          <a:xfrm>
            <a:off x="8191500" y="2068069"/>
            <a:ext cx="1905000" cy="707886"/>
          </a:xfrm>
          <a:prstGeom prst="rect">
            <a:avLst/>
          </a:prstGeom>
          <a:noFill/>
        </p:spPr>
        <p:txBody>
          <a:bodyPr wrap="square" rtlCol="0">
            <a:spAutoFit/>
          </a:bodyPr>
          <a:lstStyle/>
          <a:p>
            <a:pPr algn="just"/>
            <a:r>
              <a:rPr lang="vi-VN" sz="40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lẫn lộn</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C8A7CEE-BCB7-CE93-4B3F-81CF6302F734}"/>
              </a:ext>
            </a:extLst>
          </p:cNvPr>
          <p:cNvSpPr txBox="1"/>
          <p:nvPr/>
        </p:nvSpPr>
        <p:spPr>
          <a:xfrm>
            <a:off x="12496800" y="3733175"/>
            <a:ext cx="5061857" cy="4358116"/>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latin typeface="Times New Roman" panose="02020603050405020304" pitchFamily="18" charset="0"/>
                <a:ea typeface="Roboto Condensed"/>
                <a:cs typeface="Times New Roman" panose="02020603050405020304" pitchFamily="18" charset="0"/>
                <a:sym typeface="Roboto Condensed"/>
              </a:rPr>
              <a:t>V</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kiểu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câu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có</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tính</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chất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kể</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lại</a:t>
            </a:r>
            <a:r>
              <a:rPr lang="vi-VN" sz="4400" b="1" dirty="0">
                <a:latin typeface="Times New Roman" panose="02020603050405020304" pitchFamily="18" charset="0"/>
                <a:ea typeface="Roboto Condensed"/>
                <a:cs typeface="Times New Roman" panose="02020603050405020304" pitchFamily="18" charset="0"/>
                <a:sym typeface="Roboto Condensed"/>
              </a:rPr>
              <a:t>, hai câu đề cho thấy</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kì</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với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tất</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cả</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ô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hợp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hỗn</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tạp</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thiếu</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nghiêm</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túc</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trong</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buổi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giao</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Roboto Condensed"/>
              </a:rPr>
              <a:t>thời</a:t>
            </a:r>
            <a:r>
              <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rPr>
              <a:t>.</a:t>
            </a:r>
          </a:p>
        </p:txBody>
      </p:sp>
      <p:sp>
        <p:nvSpPr>
          <p:cNvPr id="11" name="Right Brace 10">
            <a:extLst>
              <a:ext uri="{FF2B5EF4-FFF2-40B4-BE49-F238E27FC236}">
                <a16:creationId xmlns:a16="http://schemas.microsoft.com/office/drawing/2014/main" id="{CAAE8A4E-2BC6-56C9-AF3F-34B92FA8D2C7}"/>
              </a:ext>
            </a:extLst>
          </p:cNvPr>
          <p:cNvSpPr/>
          <p:nvPr/>
        </p:nvSpPr>
        <p:spPr>
          <a:xfrm>
            <a:off x="10210800" y="3009900"/>
            <a:ext cx="2057400" cy="5181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7638FFC-AADF-25D5-CE06-409DBDECA1A0}"/>
              </a:ext>
            </a:extLst>
          </p:cNvPr>
          <p:cNvSpPr txBox="1"/>
          <p:nvPr/>
        </p:nvSpPr>
        <p:spPr>
          <a:xfrm>
            <a:off x="762000" y="8648700"/>
            <a:ext cx="16916400" cy="1311128"/>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Thái độ mỉa mai, châm biếm kín đáo cùng nỗi buồn sầu, lo lắng của tác giả trước cảnh đất nước bị mất quyền độc lập, tự chủ. </a:t>
            </a:r>
            <a:endParaRPr lang="en-US" sz="4400" b="1" i="0" u="none" strike="noStrike" cap="none" dirty="0">
              <a:solidFill>
                <a:srgbClr val="FF0000"/>
              </a:solidFill>
              <a:latin typeface="Times New Roman" panose="02020603050405020304" pitchFamily="18" charset="0"/>
              <a:ea typeface="Roboto Condensed"/>
              <a:cs typeface="Times New Roman" panose="02020603050405020304" pitchFamily="18" charset="0"/>
              <a:sym typeface="Roboto Condensed"/>
            </a:endParaRPr>
          </a:p>
        </p:txBody>
      </p:sp>
    </p:spTree>
    <p:extLst>
      <p:ext uri="{BB962C8B-B14F-4D97-AF65-F5344CB8AC3E}">
        <p14:creationId xmlns:p14="http://schemas.microsoft.com/office/powerpoint/2010/main" val="25784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animBg="1"/>
      <p:bldP spid="8" grpId="0"/>
      <p:bldP spid="10" grpId="0"/>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C867835-A917-4A2B-8424-3AFAF74363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ED8D03E-F375-4E67-B932-FF9B007BB4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D66ECAD3-4074-8C36-18D9-379DEC39EB0E}"/>
              </a:ext>
            </a:extLst>
          </p:cNvPr>
          <p:cNvSpPr txBox="1"/>
          <p:nvPr/>
        </p:nvSpPr>
        <p:spPr>
          <a:xfrm>
            <a:off x="768927" y="3372394"/>
            <a:ext cx="9137073" cy="29348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9600" b="1" dirty="0">
                <a:latin typeface="#9Slide07 SVNGuerrilla" panose="00000500000000000000" pitchFamily="2" charset="0"/>
                <a:ea typeface="+mj-ea"/>
                <a:cs typeface="+mj-cs"/>
              </a:rPr>
              <a:t>2</a:t>
            </a:r>
            <a:r>
              <a:rPr lang="en-US" sz="9600" b="1" kern="1200" dirty="0">
                <a:solidFill>
                  <a:schemeClr val="tx1"/>
                </a:solidFill>
                <a:latin typeface="#9Slide07 SVNGuerrilla" panose="00000500000000000000" pitchFamily="2" charset="0"/>
                <a:ea typeface="+mj-ea"/>
                <a:cs typeface="+mj-cs"/>
              </a:rPr>
              <a:t>. Hai </a:t>
            </a:r>
            <a:r>
              <a:rPr lang="en-US" sz="9600" b="1" kern="1200" dirty="0" err="1">
                <a:solidFill>
                  <a:schemeClr val="tx1"/>
                </a:solidFill>
                <a:latin typeface="#9Slide07 SVNGuerrilla" panose="00000500000000000000" pitchFamily="2" charset="0"/>
                <a:ea typeface="+mj-ea"/>
                <a:cs typeface="+mj-cs"/>
              </a:rPr>
              <a:t>câu</a:t>
            </a:r>
            <a:r>
              <a:rPr lang="en-US" sz="9600" b="1" kern="1200" dirty="0">
                <a:solidFill>
                  <a:schemeClr val="tx1"/>
                </a:solidFill>
                <a:latin typeface="#9Slide07 SVNGuerrilla" panose="00000500000000000000" pitchFamily="2" charset="0"/>
                <a:ea typeface="+mj-ea"/>
                <a:cs typeface="+mj-cs"/>
              </a:rPr>
              <a:t> </a:t>
            </a:r>
            <a:r>
              <a:rPr lang="en-US" sz="9600" b="1" dirty="0" err="1">
                <a:latin typeface="#9Slide07 SVNGuerrilla" panose="00000500000000000000" pitchFamily="2" charset="0"/>
                <a:ea typeface="+mj-ea"/>
                <a:cs typeface="+mj-cs"/>
              </a:rPr>
              <a:t>thực</a:t>
            </a:r>
            <a:endParaRPr lang="en-US" sz="9600" b="1" kern="1200" dirty="0">
              <a:solidFill>
                <a:schemeClr val="tx1"/>
              </a:solidFill>
              <a:latin typeface="#9Slide07 SVNGuerrilla" panose="00000500000000000000" pitchFamily="2" charset="0"/>
              <a:ea typeface="+mj-ea"/>
              <a:cs typeface="+mj-cs"/>
            </a:endParaRPr>
          </a:p>
        </p:txBody>
      </p:sp>
      <p:pic>
        <p:nvPicPr>
          <p:cNvPr id="3" name="Picture 2">
            <a:extLst>
              <a:ext uri="{FF2B5EF4-FFF2-40B4-BE49-F238E27FC236}">
                <a16:creationId xmlns:a16="http://schemas.microsoft.com/office/drawing/2014/main" id="{EFDB248B-72B8-9E2D-8833-D7F17403D003}"/>
              </a:ext>
            </a:extLst>
          </p:cNvPr>
          <p:cNvPicPr>
            <a:picLocks noChangeAspect="1"/>
          </p:cNvPicPr>
          <p:nvPr/>
        </p:nvPicPr>
        <p:blipFill>
          <a:blip r:embed="rId3"/>
          <a:stretch>
            <a:fillRect/>
          </a:stretch>
        </p:blipFill>
        <p:spPr>
          <a:xfrm>
            <a:off x="10875994" y="965200"/>
            <a:ext cx="6351016" cy="8356599"/>
          </a:xfrm>
          <a:prstGeom prst="rect">
            <a:avLst/>
          </a:prstGeom>
        </p:spPr>
      </p:pic>
    </p:spTree>
    <p:extLst>
      <p:ext uri="{BB962C8B-B14F-4D97-AF65-F5344CB8AC3E}">
        <p14:creationId xmlns:p14="http://schemas.microsoft.com/office/powerpoint/2010/main" val="33448946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 xmlns:asvg="http://schemas.microsoft.com/office/drawing/2016/SVG/main" r:embed="rId4"/>
                </a:ext>
              </a:extLst>
            </a:blip>
            <a:stretch>
              <a:fillRect t="-48685" r="-145"/>
            </a:stretch>
          </a:blipFill>
        </p:spPr>
      </p:sp>
      <p:sp>
        <p:nvSpPr>
          <p:cNvPr id="5" name="TextBox 5"/>
          <p:cNvSpPr txBox="1"/>
          <p:nvPr/>
        </p:nvSpPr>
        <p:spPr>
          <a:xfrm>
            <a:off x="1295400" y="1257300"/>
            <a:ext cx="6858000" cy="5309146"/>
          </a:xfrm>
          <a:prstGeom prst="rect">
            <a:avLst/>
          </a:prstGeom>
        </p:spPr>
        <p:txBody>
          <a:bodyPr wrap="square" lIns="0" tIns="0" rIns="0" bIns="0" rtlCol="0" anchor="t">
            <a:spAutoFit/>
          </a:bodyPr>
          <a:lstStyle/>
          <a:p>
            <a:pPr algn="ctr"/>
            <a:r>
              <a:rPr lang="en-US" sz="11500" dirty="0">
                <a:solidFill>
                  <a:srgbClr val="683E38"/>
                </a:solidFill>
                <a:latin typeface="#9Slide07 SVNGuerrilla" panose="00000500000000000000" pitchFamily="2" charset="0"/>
              </a:rPr>
              <a:t>I. </a:t>
            </a:r>
          </a:p>
          <a:p>
            <a:pPr algn="ctr"/>
            <a:r>
              <a:rPr lang="vi-VN" sz="11500" dirty="0">
                <a:solidFill>
                  <a:srgbClr val="683E38"/>
                </a:solidFill>
                <a:latin typeface="#9Slide07 SVNGuerrilla" panose="00000500000000000000" pitchFamily="2" charset="0"/>
              </a:rPr>
              <a:t>Giới thiệu bài học</a:t>
            </a:r>
            <a:endParaRPr lang="en-US" sz="11500" dirty="0">
              <a:solidFill>
                <a:srgbClr val="683E38"/>
              </a:solidFill>
              <a:latin typeface="#9Slide07 SVNGuerrilla" panose="00000500000000000000" pitchFamily="2" charset="0"/>
            </a:endParaRPr>
          </a:p>
        </p:txBody>
      </p:sp>
      <p:sp>
        <p:nvSpPr>
          <p:cNvPr id="2" name="Freeform 2">
            <a:extLst>
              <a:ext uri="{FF2B5EF4-FFF2-40B4-BE49-F238E27FC236}">
                <a16:creationId xmlns:a16="http://schemas.microsoft.com/office/drawing/2014/main" id="{CFC9FB66-DDCE-DBC4-9537-47EF433E000A}"/>
              </a:ext>
            </a:extLst>
          </p:cNvPr>
          <p:cNvSpPr/>
          <p:nvPr/>
        </p:nvSpPr>
        <p:spPr>
          <a:xfrm>
            <a:off x="9372600" y="2324100"/>
            <a:ext cx="9440996" cy="8048213"/>
          </a:xfrm>
          <a:custGeom>
            <a:avLst/>
            <a:gdLst/>
            <a:ahLst/>
            <a:cxnLst/>
            <a:rect l="l" t="t" r="r" b="b"/>
            <a:pathLst>
              <a:path w="4412323" h="3546404">
                <a:moveTo>
                  <a:pt x="0" y="0"/>
                </a:moveTo>
                <a:lnTo>
                  <a:pt x="4412323" y="0"/>
                </a:lnTo>
                <a:lnTo>
                  <a:pt x="4412323" y="3546404"/>
                </a:lnTo>
                <a:lnTo>
                  <a:pt x="0" y="354640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825698-D2D8-8C02-5562-4B0C591395CE}"/>
              </a:ext>
            </a:extLst>
          </p:cNvPr>
          <p:cNvSpPr txBox="1"/>
          <p:nvPr/>
        </p:nvSpPr>
        <p:spPr>
          <a:xfrm>
            <a:off x="5562600" y="72126"/>
            <a:ext cx="10070328" cy="16423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409;p16">
            <a:extLst>
              <a:ext uri="{FF2B5EF4-FFF2-40B4-BE49-F238E27FC236}">
                <a16:creationId xmlns:a16="http://schemas.microsoft.com/office/drawing/2014/main" id="{29DC5DA1-8555-EA1F-D68B-965B026D6C3F}"/>
              </a:ext>
            </a:extLst>
          </p:cNvPr>
          <p:cNvSpPr/>
          <p:nvPr/>
        </p:nvSpPr>
        <p:spPr>
          <a:xfrm>
            <a:off x="-76200" y="7339018"/>
            <a:ext cx="5638800" cy="2722677"/>
          </a:xfrm>
          <a:custGeom>
            <a:avLst/>
            <a:gdLst/>
            <a:ahLst/>
            <a:cxnLst/>
            <a:rect l="l" t="t" r="r" b="b"/>
            <a:pathLst>
              <a:path w="9489980" h="5143500" extrusionOk="0">
                <a:moveTo>
                  <a:pt x="0" y="0"/>
                </a:moveTo>
                <a:lnTo>
                  <a:pt x="9489980" y="0"/>
                </a:lnTo>
                <a:lnTo>
                  <a:pt x="9489980" y="5143500"/>
                </a:lnTo>
                <a:lnTo>
                  <a:pt x="0" y="5143500"/>
                </a:lnTo>
                <a:lnTo>
                  <a:pt x="0" y="0"/>
                </a:lnTo>
                <a:close/>
              </a:path>
            </a:pathLst>
          </a:custGeom>
          <a:blipFill rotWithShape="1">
            <a:blip r:embed="rId3">
              <a:alphaModFix/>
            </a:blip>
            <a:stretch>
              <a:fillRect l="-2313" b="-16848"/>
            </a:stretch>
          </a:blipFill>
          <a:ln>
            <a:noFill/>
          </a:ln>
        </p:spPr>
      </p:sp>
      <p:sp>
        <p:nvSpPr>
          <p:cNvPr id="4" name="TextBox 3">
            <a:extLst>
              <a:ext uri="{FF2B5EF4-FFF2-40B4-BE49-F238E27FC236}">
                <a16:creationId xmlns:a16="http://schemas.microsoft.com/office/drawing/2014/main" id="{C991AF4E-E69E-EB4C-4C32-2EB4C43D371D}"/>
              </a:ext>
            </a:extLst>
          </p:cNvPr>
          <p:cNvSpPr txBox="1"/>
          <p:nvPr/>
        </p:nvSpPr>
        <p:spPr>
          <a:xfrm>
            <a:off x="5334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tử</a:t>
            </a:r>
            <a:r>
              <a:rPr lang="en-US" sz="4400" b="1" dirty="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61EDA05-3A36-EDC4-0644-075435D56116}"/>
              </a:ext>
            </a:extLst>
          </p:cNvPr>
          <p:cNvSpPr txBox="1"/>
          <p:nvPr/>
        </p:nvSpPr>
        <p:spPr>
          <a:xfrm>
            <a:off x="244929" y="2433938"/>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C73A862-28FA-6F7E-B07C-0762E9DA9FAA}"/>
              </a:ext>
            </a:extLst>
          </p:cNvPr>
          <p:cNvSpPr txBox="1"/>
          <p:nvPr/>
        </p:nvSpPr>
        <p:spPr>
          <a:xfrm>
            <a:off x="576943" y="416226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trường</a:t>
            </a:r>
            <a:endParaRPr lang="vi-VN"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C00C2C2-5321-A2BE-9AC7-8BE827527BA4}"/>
              </a:ext>
            </a:extLst>
          </p:cNvPr>
          <p:cNvSpPr txBox="1"/>
          <p:nvPr/>
        </p:nvSpPr>
        <p:spPr>
          <a:xfrm>
            <a:off x="315686" y="4932194"/>
            <a:ext cx="52578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endParaRPr lang="vi-VN" sz="4400"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C7F608-2B43-32F2-EFD5-8977EF60D1CE}"/>
              </a:ext>
            </a:extLst>
          </p:cNvPr>
          <p:cNvSpPr txBox="1"/>
          <p:nvPr/>
        </p:nvSpPr>
        <p:spPr>
          <a:xfrm>
            <a:off x="244928" y="3420800"/>
            <a:ext cx="6536869"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nhác</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8F03191-FB41-BFCA-B3A1-2413C4599DBE}"/>
              </a:ext>
            </a:extLst>
          </p:cNvPr>
          <p:cNvSpPr txBox="1"/>
          <p:nvPr/>
        </p:nvSpPr>
        <p:spPr>
          <a:xfrm>
            <a:off x="244928" y="5794330"/>
            <a:ext cx="653687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vờ</a:t>
            </a:r>
            <a:endParaRPr lang="vi-VN" sz="4400"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9A2BD1A1-9EB6-8F58-F519-8544427A052A}"/>
              </a:ext>
            </a:extLst>
          </p:cNvPr>
          <p:cNvCxnSpPr>
            <a:cxnSpLocks/>
          </p:cNvCxnSpPr>
          <p:nvPr/>
        </p:nvCxnSpPr>
        <p:spPr>
          <a:xfrm>
            <a:off x="6934200" y="1773280"/>
            <a:ext cx="0" cy="546760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F7B5CE96-D282-71C5-6918-57FA8F50281E}"/>
              </a:ext>
            </a:extLst>
          </p:cNvPr>
          <p:cNvSpPr txBox="1"/>
          <p:nvPr/>
        </p:nvSpPr>
        <p:spPr>
          <a:xfrm>
            <a:off x="7162800" y="1557775"/>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vi-VN"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AB61DB73-3443-9733-9959-1CA901DF85C1}"/>
              </a:ext>
            </a:extLst>
          </p:cNvPr>
          <p:cNvSpPr txBox="1"/>
          <p:nvPr/>
        </p:nvSpPr>
        <p:spPr>
          <a:xfrm>
            <a:off x="7592785" y="2433938"/>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Đảo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“lôi thôi sĩ tử”, “ậm ọe quan trường”.</a:t>
            </a:r>
          </a:p>
        </p:txBody>
      </p:sp>
      <p:sp>
        <p:nvSpPr>
          <p:cNvPr id="16" name="TextBox 15">
            <a:extLst>
              <a:ext uri="{FF2B5EF4-FFF2-40B4-BE49-F238E27FC236}">
                <a16:creationId xmlns:a16="http://schemas.microsoft.com/office/drawing/2014/main" id="{41A1BB51-C423-2D0B-371B-9BD0F5AE20CD}"/>
              </a:ext>
            </a:extLst>
          </p:cNvPr>
          <p:cNvSpPr txBox="1"/>
          <p:nvPr/>
        </p:nvSpPr>
        <p:spPr>
          <a:xfrm>
            <a:off x="7592784" y="3915022"/>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Đối: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 sĩ tử</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&gt;&lt;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 quan trường.</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7" name="TextBox 16">
            <a:extLst>
              <a:ext uri="{FF2B5EF4-FFF2-40B4-BE49-F238E27FC236}">
                <a16:creationId xmlns:a16="http://schemas.microsoft.com/office/drawing/2014/main" id="{74B89897-30CE-F0EB-BA07-C0DF2AA8F282}"/>
              </a:ext>
            </a:extLst>
          </p:cNvPr>
          <p:cNvSpPr txBox="1"/>
          <p:nvPr/>
        </p:nvSpPr>
        <p:spPr>
          <a:xfrm>
            <a:off x="7614563" y="5468294"/>
            <a:ext cx="10314209"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sym typeface="Wingdings" panose="05000000000000000000" pitchFamily="2" charset="2"/>
              </a:rPr>
              <a:t>Sử dụng từ láy tượng thanh và tượng hình: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ậm ọe</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sym typeface="Wingdings" panose="05000000000000000000" pitchFamily="2" charset="2"/>
              </a:rPr>
              <a:t>lôi thôi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8" name="Google Shape;522;p21">
            <a:extLst>
              <a:ext uri="{FF2B5EF4-FFF2-40B4-BE49-F238E27FC236}">
                <a16:creationId xmlns:a16="http://schemas.microsoft.com/office/drawing/2014/main" id="{945FA2DE-92CE-1C4D-F845-8EB34F208514}"/>
              </a:ext>
            </a:extLst>
          </p:cNvPr>
          <p:cNvSpPr txBox="1"/>
          <p:nvPr/>
        </p:nvSpPr>
        <p:spPr>
          <a:xfrm>
            <a:off x="5715001" y="7339018"/>
            <a:ext cx="12268198" cy="28520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xộn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ô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hợp</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dù</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đây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kì</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trọng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0" marR="0" lvl="0" indent="0" algn="just" rtl="0">
              <a:lnSpc>
                <a:spcPct val="100000"/>
              </a:lnSpc>
              <a:spcBef>
                <a:spcPts val="40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Phản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ánh</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suy</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vong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nền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học</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vấn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lỗi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19302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8">
                                            <p:txEl>
                                              <p:pRg st="0" end="0"/>
                                            </p:txEl>
                                          </p:spTgt>
                                        </p:tgtEl>
                                        <p:attrNameLst>
                                          <p:attrName>style.visibility</p:attrName>
                                        </p:attrNameLst>
                                      </p:cBhvr>
                                      <p:to>
                                        <p:strVal val="visible"/>
                                      </p:to>
                                    </p:set>
                                    <p:animEffect transition="in" filter="barn(inVertical)">
                                      <p:cBhvr>
                                        <p:cTn id="66" dur="500"/>
                                        <p:tgtEl>
                                          <p:spTgt spid="18">
                                            <p:txEl>
                                              <p:pRg st="0" end="0"/>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18">
                                            <p:txEl>
                                              <p:pRg st="1" end="1"/>
                                            </p:txEl>
                                          </p:spTgt>
                                        </p:tgtEl>
                                        <p:attrNameLst>
                                          <p:attrName>style.visibility</p:attrName>
                                        </p:attrNameLst>
                                      </p:cBhvr>
                                      <p:to>
                                        <p:strVal val="visible"/>
                                      </p:to>
                                    </p:set>
                                    <p:animEffect transition="in" filter="barn(inVertical)">
                                      <p:cBhvr>
                                        <p:cTn id="6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3" grpId="0"/>
      <p:bldP spid="14"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ăm Đinh Dậu (2017) nhớ về vị đỗ đầu khoa thi Hương Đinh Dậu (1837) ở  trường thi Nghệ An | Nghiên Cứu Lịch Sử">
            <a:extLst>
              <a:ext uri="{FF2B5EF4-FFF2-40B4-BE49-F238E27FC236}">
                <a16:creationId xmlns:a16="http://schemas.microsoft.com/office/drawing/2014/main" id="{7875CCEA-94BF-2E6F-DEB4-5329E7F563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3"/>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B4916930-E76E-4100-9DCF-4981566A37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7DC4F5-782D-E28B-87DC-E962CBF333C6}"/>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3.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dirty="0" err="1">
                <a:solidFill>
                  <a:schemeClr val="tx1">
                    <a:lumMod val="75000"/>
                    <a:lumOff val="25000"/>
                  </a:schemeClr>
                </a:solidFill>
                <a:latin typeface="#9Slide07 SVNGuerrilla" panose="00000500000000000000" pitchFamily="2" charset="0"/>
                <a:ea typeface="+mj-ea"/>
                <a:cs typeface="+mj-cs"/>
              </a:rPr>
              <a:t>luận</a:t>
            </a:r>
            <a:endParaRPr lang="en-US" sz="9900" b="1" dirty="0">
              <a:solidFill>
                <a:schemeClr val="tx1">
                  <a:lumMod val="75000"/>
                  <a:lumOff val="25000"/>
                </a:schemeClr>
              </a:solidFill>
              <a:latin typeface="#9Slide07 SVNGuerrilla" panose="00000500000000000000" pitchFamily="2" charset="0"/>
              <a:ea typeface="+mj-ea"/>
              <a:cs typeface="+mj-cs"/>
            </a:endParaRPr>
          </a:p>
        </p:txBody>
      </p:sp>
    </p:spTree>
    <p:extLst>
      <p:ext uri="{BB962C8B-B14F-4D97-AF65-F5344CB8AC3E}">
        <p14:creationId xmlns:p14="http://schemas.microsoft.com/office/powerpoint/2010/main" val="32779438"/>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4C791A-BC3B-11ED-239F-A192C48A9936}"/>
              </a:ext>
            </a:extLst>
          </p:cNvPr>
          <p:cNvSpPr txBox="1"/>
          <p:nvPr/>
        </p:nvSpPr>
        <p:spPr>
          <a:xfrm>
            <a:off x="190395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Quan </a:t>
            </a:r>
            <a:r>
              <a:rPr lang="en-US" sz="4400" b="1" dirty="0" err="1">
                <a:latin typeface="Times New Roman" panose="02020603050405020304" pitchFamily="18" charset="0"/>
                <a:cs typeface="Times New Roman" panose="02020603050405020304" pitchFamily="18" charset="0"/>
              </a:rPr>
              <a:t>sứ</a:t>
            </a:r>
            <a:endParaRPr lang="vi-VN"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B8CDD51-9120-ABDA-7FC7-24EA96013576}"/>
              </a:ext>
            </a:extLst>
          </p:cNvPr>
          <p:cNvSpPr txBox="1"/>
          <p:nvPr/>
        </p:nvSpPr>
        <p:spPr>
          <a:xfrm>
            <a:off x="161548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endParaRPr lang="vi-VN" sz="4400"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BE79674-05B0-0C16-4FF5-F0A42034B225}"/>
              </a:ext>
            </a:extLst>
          </p:cNvPr>
          <p:cNvSpPr txBox="1"/>
          <p:nvPr/>
        </p:nvSpPr>
        <p:spPr>
          <a:xfrm>
            <a:off x="11518128" y="1745296"/>
            <a:ext cx="3962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đầm</a:t>
            </a:r>
            <a:endParaRPr lang="vi-VN"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6F7A8DC-EC8B-6F83-C037-6D4AD91281FF}"/>
              </a:ext>
            </a:extLst>
          </p:cNvPr>
          <p:cNvSpPr txBox="1"/>
          <p:nvPr/>
        </p:nvSpPr>
        <p:spPr>
          <a:xfrm>
            <a:off x="11229657" y="2621459"/>
            <a:ext cx="4953000" cy="769441"/>
          </a:xfrm>
          <a:prstGeom prst="rect">
            <a:avLst/>
          </a:prstGeom>
          <a:noFill/>
        </p:spPr>
        <p:txBody>
          <a:bodyPr wrap="square" rtlCol="0">
            <a:spAutoFit/>
          </a:bodyPr>
          <a:lstStyle/>
          <a:p>
            <a:pPr algn="ct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endParaRPr lang="vi-VN" sz="4400"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D87430B-0537-0141-DAF1-24BBA6A92DFA}"/>
              </a:ext>
            </a:extLst>
          </p:cNvPr>
          <p:cNvSpPr txBox="1"/>
          <p:nvPr/>
        </p:nvSpPr>
        <p:spPr>
          <a:xfrm>
            <a:off x="653143" y="3519886"/>
            <a:ext cx="70866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nghiêm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đình</a:t>
            </a:r>
            <a:endParaRPr lang="vi-VN"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A48C8C4-C8DF-95F6-F035-17C2572B8A90}"/>
              </a:ext>
            </a:extLst>
          </p:cNvPr>
          <p:cNvSpPr txBox="1"/>
          <p:nvPr/>
        </p:nvSpPr>
        <p:spPr>
          <a:xfrm>
            <a:off x="9144000" y="3519886"/>
            <a:ext cx="8458200"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lòe</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loẹt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lăng</a:t>
            </a:r>
            <a:endParaRPr lang="vi-VN"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E8950A-667A-BC8B-915B-0EA502F1994C}"/>
              </a:ext>
            </a:extLst>
          </p:cNvPr>
          <p:cNvSpPr txBox="1"/>
          <p:nvPr/>
        </p:nvSpPr>
        <p:spPr>
          <a:xfrm>
            <a:off x="653143" y="5095422"/>
            <a:ext cx="17025257"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Phô</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trương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thị</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oai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kệch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cỡm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lễ</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kì</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đả</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kích</a:t>
            </a:r>
            <a:endParaRPr lang="vi-VN" sz="44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4A3DCDCB-468C-5DC5-4353-400A2AB9C928}"/>
              </a:ext>
            </a:extLst>
          </p:cNvPr>
          <p:cNvSpPr/>
          <p:nvPr/>
        </p:nvSpPr>
        <p:spPr>
          <a:xfrm>
            <a:off x="1615487"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Cờ</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B077043-5CDA-061E-1E1F-AFE33E1DAB62}"/>
              </a:ext>
            </a:extLst>
          </p:cNvPr>
          <p:cNvSpPr/>
          <p:nvPr/>
        </p:nvSpPr>
        <p:spPr>
          <a:xfrm>
            <a:off x="1615487"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Váy</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D8085CB-AF53-3317-CDA7-4AFAD5E8E594}"/>
              </a:ext>
            </a:extLst>
          </p:cNvPr>
          <p:cNvSpPr txBox="1"/>
          <p:nvPr/>
        </p:nvSpPr>
        <p:spPr>
          <a:xfrm>
            <a:off x="243887" y="7734300"/>
            <a:ext cx="13716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Đối</a:t>
            </a:r>
            <a:endParaRPr lang="vi-VN" sz="4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8F2CB07-E178-DFFA-8929-14E780B07AA9}"/>
              </a:ext>
            </a:extLst>
          </p:cNvPr>
          <p:cNvSpPr/>
          <p:nvPr/>
        </p:nvSpPr>
        <p:spPr>
          <a:xfrm>
            <a:off x="4428403"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Trời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36F542A5-C43E-43B7-92BB-499834B98CD8}"/>
              </a:ext>
            </a:extLst>
          </p:cNvPr>
          <p:cNvSpPr/>
          <p:nvPr/>
        </p:nvSpPr>
        <p:spPr>
          <a:xfrm>
            <a:off x="4428403"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Đất</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62F9D97-44FB-7FC2-6E77-C066B43CEE5D}"/>
              </a:ext>
            </a:extLst>
          </p:cNvPr>
          <p:cNvSpPr/>
          <p:nvPr/>
        </p:nvSpPr>
        <p:spPr>
          <a:xfrm>
            <a:off x="7252205" y="6972300"/>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Quan </a:t>
            </a:r>
            <a:r>
              <a:rPr lang="en-US" sz="4400" dirty="0" err="1">
                <a:solidFill>
                  <a:schemeClr val="tx1"/>
                </a:solidFill>
                <a:latin typeface="Times New Roman" panose="02020603050405020304" pitchFamily="18" charset="0"/>
                <a:cs typeface="Times New Roman" panose="02020603050405020304" pitchFamily="18" charset="0"/>
              </a:rPr>
              <a:t>sứ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934C9E86-E124-A2D5-DC59-3B1051D5D5BD}"/>
              </a:ext>
            </a:extLst>
          </p:cNvPr>
          <p:cNvSpPr/>
          <p:nvPr/>
        </p:nvSpPr>
        <p:spPr>
          <a:xfrm>
            <a:off x="7252205" y="8594614"/>
            <a:ext cx="2118313"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Mụ</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đầm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399903-93EE-D8A8-3399-4765FF1E5599}"/>
              </a:ext>
            </a:extLst>
          </p:cNvPr>
          <p:cNvSpPr txBox="1"/>
          <p:nvPr/>
        </p:nvSpPr>
        <p:spPr>
          <a:xfrm>
            <a:off x="9912484" y="7395745"/>
            <a:ext cx="7772399" cy="1446550"/>
          </a:xfrm>
          <a:prstGeom prst="rect">
            <a:avLst/>
          </a:prstGeom>
          <a:noFill/>
        </p:spPr>
        <p:txBody>
          <a:bodyPr wrap="square" rtlCol="0">
            <a:spAutoFit/>
          </a:bodyPr>
          <a:lstStyle/>
          <a:p>
            <a:pPr marL="571500" indent="-571500" algn="just">
              <a:buFont typeface="Wingdings" panose="05000000000000000000" pitchFamily="2" charset="2"/>
              <a:buChar char="à"/>
            </a:pP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Mỉa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mai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châm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biếm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bọn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dân</a:t>
            </a:r>
            <a:endParaRPr lang="vi-VN" sz="4400" b="1"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5CC2B6A-F91F-47E0-DC89-704F3E361CA0}"/>
              </a:ext>
            </a:extLst>
          </p:cNvPr>
          <p:cNvCxnSpPr>
            <a:cxnSpLocks/>
          </p:cNvCxnSpPr>
          <p:nvPr/>
        </p:nvCxnSpPr>
        <p:spPr>
          <a:xfrm>
            <a:off x="8534400" y="1756674"/>
            <a:ext cx="0" cy="320976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596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barn(inVertical)">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arn(inVertical)">
                                      <p:cBhvr>
                                        <p:cTn id="69" dur="500"/>
                                        <p:tgtEl>
                                          <p:spTgt spid="1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
                                            <p:txEl>
                                              <p:pRg st="0" end="0"/>
                                            </p:txEl>
                                          </p:spTgt>
                                        </p:tgtEl>
                                        <p:attrNameLst>
                                          <p:attrName>style.visibility</p:attrName>
                                        </p:attrNameLst>
                                      </p:cBhvr>
                                      <p:to>
                                        <p:strVal val="visible"/>
                                      </p:to>
                                    </p:set>
                                    <p:animEffect transition="in" filter="barn(inVertical)">
                                      <p:cBhvr>
                                        <p:cTn id="7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3" grpId="0" animBg="1"/>
      <p:bldP spid="14" grpId="0" animBg="1"/>
      <p:bldP spid="15" grpId="0"/>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C4B179-833A-AA4F-B68C-4C82B217FF1E}"/>
              </a:ext>
            </a:extLst>
          </p:cNvPr>
          <p:cNvSpPr txBox="1"/>
          <p:nvPr/>
        </p:nvSpPr>
        <p:spPr>
          <a:xfrm>
            <a:off x="5410200" y="2667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Cờ</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kéo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7462F40-BE51-B711-CDE0-1AD4AA22A8C1}"/>
              </a:ext>
            </a:extLst>
          </p:cNvPr>
          <p:cNvSpPr txBox="1"/>
          <p:nvPr/>
        </p:nvSpPr>
        <p:spPr>
          <a:xfrm>
            <a:off x="815340" y="3314700"/>
            <a:ext cx="1053846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Vạch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nhếch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nhác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khoa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bấy</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sút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ngầm</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chua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vi-VN" sz="44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15DE321-DB02-6C6A-074F-037848FD97A8}"/>
              </a:ext>
            </a:extLst>
          </p:cNvPr>
          <p:cNvPicPr>
            <a:picLocks noChangeAspect="1"/>
          </p:cNvPicPr>
          <p:nvPr/>
        </p:nvPicPr>
        <p:blipFill>
          <a:blip r:embed="rId3"/>
          <a:stretch>
            <a:fillRect/>
          </a:stretch>
        </p:blipFill>
        <p:spPr>
          <a:xfrm>
            <a:off x="11783976" y="1943100"/>
            <a:ext cx="5703924" cy="7848600"/>
          </a:xfrm>
          <a:prstGeom prst="rect">
            <a:avLst/>
          </a:prstGeom>
        </p:spPr>
      </p:pic>
    </p:spTree>
    <p:extLst>
      <p:ext uri="{BB962C8B-B14F-4D97-AF65-F5344CB8AC3E}">
        <p14:creationId xmlns:p14="http://schemas.microsoft.com/office/powerpoint/2010/main" val="352577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7DC4F5-782D-E28B-87DC-E962CBF333C6}"/>
              </a:ext>
            </a:extLst>
          </p:cNvPr>
          <p:cNvSpPr txBox="1"/>
          <p:nvPr/>
        </p:nvSpPr>
        <p:spPr>
          <a:xfrm>
            <a:off x="7086600" y="300990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9900" b="1" dirty="0">
                <a:solidFill>
                  <a:schemeClr val="tx1">
                    <a:lumMod val="75000"/>
                    <a:lumOff val="25000"/>
                  </a:schemeClr>
                </a:solidFill>
                <a:latin typeface="#9Slide07 SVNGuerrilla" panose="00000500000000000000" pitchFamily="2" charset="0"/>
                <a:ea typeface="+mj-ea"/>
                <a:cs typeface="+mj-cs"/>
              </a:rPr>
              <a:t>4. Hai </a:t>
            </a:r>
            <a:r>
              <a:rPr lang="en-US" sz="9900" b="1" dirty="0" err="1">
                <a:solidFill>
                  <a:schemeClr val="tx1">
                    <a:lumMod val="75000"/>
                    <a:lumOff val="25000"/>
                  </a:schemeClr>
                </a:solidFill>
                <a:latin typeface="#9Slide07 SVNGuerrilla" panose="00000500000000000000" pitchFamily="2" charset="0"/>
                <a:ea typeface="+mj-ea"/>
                <a:cs typeface="+mj-cs"/>
              </a:rPr>
              <a:t>câu</a:t>
            </a:r>
            <a:r>
              <a:rPr lang="en-US" sz="9900" b="1" dirty="0">
                <a:solidFill>
                  <a:schemeClr val="tx1">
                    <a:lumMod val="75000"/>
                    <a:lumOff val="25000"/>
                  </a:schemeClr>
                </a:solidFill>
                <a:latin typeface="#9Slide07 SVNGuerrilla" panose="00000500000000000000" pitchFamily="2" charset="0"/>
                <a:ea typeface="+mj-ea"/>
                <a:cs typeface="+mj-cs"/>
              </a:rPr>
              <a:t> </a:t>
            </a:r>
            <a:r>
              <a:rPr lang="en-US" sz="9900" b="1">
                <a:solidFill>
                  <a:schemeClr val="tx1">
                    <a:lumMod val="75000"/>
                    <a:lumOff val="25000"/>
                  </a:schemeClr>
                </a:solidFill>
                <a:latin typeface="#9Slide07 SVNGuerrilla" panose="00000500000000000000" pitchFamily="2" charset="0"/>
                <a:ea typeface="+mj-ea"/>
                <a:cs typeface="+mj-cs"/>
              </a:rPr>
              <a:t>Kết</a:t>
            </a:r>
            <a:endParaRPr lang="en-US" sz="9900" b="1" dirty="0">
              <a:solidFill>
                <a:schemeClr val="tx1">
                  <a:lumMod val="75000"/>
                  <a:lumOff val="25000"/>
                </a:schemeClr>
              </a:solidFill>
              <a:latin typeface="#9Slide07 SVNGuerrilla" panose="00000500000000000000" pitchFamily="2" charset="0"/>
              <a:ea typeface="+mj-ea"/>
              <a:cs typeface="+mj-cs"/>
            </a:endParaRPr>
          </a:p>
        </p:txBody>
      </p:sp>
      <p:pic>
        <p:nvPicPr>
          <p:cNvPr id="6146" name="Picture 2" descr="Năm Đinh Dậu (2017) nhớ về vị đỗ đầu khoa thi Hương Đinh Dậu (1837) ở  trường thi Nghệ An | Nghiên Cứu Lịch Sử">
            <a:extLst>
              <a:ext uri="{FF2B5EF4-FFF2-40B4-BE49-F238E27FC236}">
                <a16:creationId xmlns:a16="http://schemas.microsoft.com/office/drawing/2014/main" id="{8F13098F-37C2-18FD-F85C-8A3C4CCEA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1346"/>
            <a:ext cx="7010400" cy="9231802"/>
          </a:xfrm>
          <a:custGeom>
            <a:avLst/>
            <a:gdLst>
              <a:gd name="connsiteX0" fmla="*/ 0 w 7010400"/>
              <a:gd name="connsiteY0" fmla="*/ 0 h 9231802"/>
              <a:gd name="connsiteX1" fmla="*/ 567205 w 7010400"/>
              <a:gd name="connsiteY1" fmla="*/ 0 h 9231802"/>
              <a:gd name="connsiteX2" fmla="*/ 1274618 w 7010400"/>
              <a:gd name="connsiteY2" fmla="*/ 0 h 9231802"/>
              <a:gd name="connsiteX3" fmla="*/ 1841823 w 7010400"/>
              <a:gd name="connsiteY3" fmla="*/ 0 h 9231802"/>
              <a:gd name="connsiteX4" fmla="*/ 2479132 w 7010400"/>
              <a:gd name="connsiteY4" fmla="*/ 0 h 9231802"/>
              <a:gd name="connsiteX5" fmla="*/ 2906129 w 7010400"/>
              <a:gd name="connsiteY5" fmla="*/ 0 h 9231802"/>
              <a:gd name="connsiteX6" fmla="*/ 3543439 w 7010400"/>
              <a:gd name="connsiteY6" fmla="*/ 0 h 9231802"/>
              <a:gd name="connsiteX7" fmla="*/ 4250852 w 7010400"/>
              <a:gd name="connsiteY7" fmla="*/ 0 h 9231802"/>
              <a:gd name="connsiteX8" fmla="*/ 4747953 w 7010400"/>
              <a:gd name="connsiteY8" fmla="*/ 0 h 9231802"/>
              <a:gd name="connsiteX9" fmla="*/ 5525470 w 7010400"/>
              <a:gd name="connsiteY9" fmla="*/ 0 h 9231802"/>
              <a:gd name="connsiteX10" fmla="*/ 6232883 w 7010400"/>
              <a:gd name="connsiteY10" fmla="*/ 0 h 9231802"/>
              <a:gd name="connsiteX11" fmla="*/ 7010400 w 7010400"/>
              <a:gd name="connsiteY11" fmla="*/ 0 h 9231802"/>
              <a:gd name="connsiteX12" fmla="*/ 7010400 w 7010400"/>
              <a:gd name="connsiteY12" fmla="*/ 382460 h 9231802"/>
              <a:gd name="connsiteX13" fmla="*/ 7010400 w 7010400"/>
              <a:gd name="connsiteY13" fmla="*/ 857239 h 9231802"/>
              <a:gd name="connsiteX14" fmla="*/ 7010400 w 7010400"/>
              <a:gd name="connsiteY14" fmla="*/ 1516653 h 9231802"/>
              <a:gd name="connsiteX15" fmla="*/ 7010400 w 7010400"/>
              <a:gd name="connsiteY15" fmla="*/ 1991432 h 9231802"/>
              <a:gd name="connsiteX16" fmla="*/ 7010400 w 7010400"/>
              <a:gd name="connsiteY16" fmla="*/ 2466210 h 9231802"/>
              <a:gd name="connsiteX17" fmla="*/ 7010400 w 7010400"/>
              <a:gd name="connsiteY17" fmla="*/ 3033306 h 9231802"/>
              <a:gd name="connsiteX18" fmla="*/ 7010400 w 7010400"/>
              <a:gd name="connsiteY18" fmla="*/ 3785039 h 9231802"/>
              <a:gd name="connsiteX19" fmla="*/ 7010400 w 7010400"/>
              <a:gd name="connsiteY19" fmla="*/ 4536771 h 9231802"/>
              <a:gd name="connsiteX20" fmla="*/ 7010400 w 7010400"/>
              <a:gd name="connsiteY20" fmla="*/ 5011550 h 9231802"/>
              <a:gd name="connsiteX21" fmla="*/ 7010400 w 7010400"/>
              <a:gd name="connsiteY21" fmla="*/ 5855600 h 9231802"/>
              <a:gd name="connsiteX22" fmla="*/ 7010400 w 7010400"/>
              <a:gd name="connsiteY22" fmla="*/ 6422697 h 9231802"/>
              <a:gd name="connsiteX23" fmla="*/ 7010400 w 7010400"/>
              <a:gd name="connsiteY23" fmla="*/ 7174429 h 9231802"/>
              <a:gd name="connsiteX24" fmla="*/ 7010400 w 7010400"/>
              <a:gd name="connsiteY24" fmla="*/ 7649207 h 9231802"/>
              <a:gd name="connsiteX25" fmla="*/ 7010400 w 7010400"/>
              <a:gd name="connsiteY25" fmla="*/ 8493258 h 9231802"/>
              <a:gd name="connsiteX26" fmla="*/ 7010400 w 7010400"/>
              <a:gd name="connsiteY26" fmla="*/ 9231802 h 9231802"/>
              <a:gd name="connsiteX27" fmla="*/ 6583403 w 7010400"/>
              <a:gd name="connsiteY27" fmla="*/ 9231802 h 9231802"/>
              <a:gd name="connsiteX28" fmla="*/ 6086302 w 7010400"/>
              <a:gd name="connsiteY28" fmla="*/ 9231802 h 9231802"/>
              <a:gd name="connsiteX29" fmla="*/ 5659305 w 7010400"/>
              <a:gd name="connsiteY29" fmla="*/ 9231802 h 9231802"/>
              <a:gd name="connsiteX30" fmla="*/ 5162204 w 7010400"/>
              <a:gd name="connsiteY30" fmla="*/ 9231802 h 9231802"/>
              <a:gd name="connsiteX31" fmla="*/ 4594999 w 7010400"/>
              <a:gd name="connsiteY31" fmla="*/ 9231802 h 9231802"/>
              <a:gd name="connsiteX32" fmla="*/ 4168001 w 7010400"/>
              <a:gd name="connsiteY32" fmla="*/ 9231802 h 9231802"/>
              <a:gd name="connsiteX33" fmla="*/ 3741004 w 7010400"/>
              <a:gd name="connsiteY33" fmla="*/ 9231802 h 9231802"/>
              <a:gd name="connsiteX34" fmla="*/ 3173799 w 7010400"/>
              <a:gd name="connsiteY34" fmla="*/ 9231802 h 9231802"/>
              <a:gd name="connsiteX35" fmla="*/ 2746802 w 7010400"/>
              <a:gd name="connsiteY35" fmla="*/ 9231802 h 9231802"/>
              <a:gd name="connsiteX36" fmla="*/ 1969285 w 7010400"/>
              <a:gd name="connsiteY36" fmla="*/ 9231802 h 9231802"/>
              <a:gd name="connsiteX37" fmla="*/ 1191768 w 7010400"/>
              <a:gd name="connsiteY37" fmla="*/ 9231802 h 9231802"/>
              <a:gd name="connsiteX38" fmla="*/ 0 w 7010400"/>
              <a:gd name="connsiteY38" fmla="*/ 9231802 h 9231802"/>
              <a:gd name="connsiteX39" fmla="*/ 0 w 7010400"/>
              <a:gd name="connsiteY39" fmla="*/ 8572388 h 9231802"/>
              <a:gd name="connsiteX40" fmla="*/ 0 w 7010400"/>
              <a:gd name="connsiteY40" fmla="*/ 7820655 h 9231802"/>
              <a:gd name="connsiteX41" fmla="*/ 0 w 7010400"/>
              <a:gd name="connsiteY41" fmla="*/ 7253559 h 9231802"/>
              <a:gd name="connsiteX42" fmla="*/ 0 w 7010400"/>
              <a:gd name="connsiteY42" fmla="*/ 6778780 h 9231802"/>
              <a:gd name="connsiteX43" fmla="*/ 0 w 7010400"/>
              <a:gd name="connsiteY43" fmla="*/ 6304002 h 9231802"/>
              <a:gd name="connsiteX44" fmla="*/ 0 w 7010400"/>
              <a:gd name="connsiteY44" fmla="*/ 5829224 h 9231802"/>
              <a:gd name="connsiteX45" fmla="*/ 0 w 7010400"/>
              <a:gd name="connsiteY45" fmla="*/ 5262127 h 9231802"/>
              <a:gd name="connsiteX46" fmla="*/ 0 w 7010400"/>
              <a:gd name="connsiteY46" fmla="*/ 4510395 h 9231802"/>
              <a:gd name="connsiteX47" fmla="*/ 0 w 7010400"/>
              <a:gd name="connsiteY47" fmla="*/ 3943298 h 9231802"/>
              <a:gd name="connsiteX48" fmla="*/ 0 w 7010400"/>
              <a:gd name="connsiteY48" fmla="*/ 3283884 h 9231802"/>
              <a:gd name="connsiteX49" fmla="*/ 0 w 7010400"/>
              <a:gd name="connsiteY49" fmla="*/ 2901423 h 9231802"/>
              <a:gd name="connsiteX50" fmla="*/ 0 w 7010400"/>
              <a:gd name="connsiteY50" fmla="*/ 2149691 h 9231802"/>
              <a:gd name="connsiteX51" fmla="*/ 0 w 7010400"/>
              <a:gd name="connsiteY51" fmla="*/ 1767231 h 9231802"/>
              <a:gd name="connsiteX52" fmla="*/ 0 w 7010400"/>
              <a:gd name="connsiteY52" fmla="*/ 1015498 h 9231802"/>
              <a:gd name="connsiteX53" fmla="*/ 0 w 7010400"/>
              <a:gd name="connsiteY53" fmla="*/ 0 h 923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010400" h="9231802" extrusionOk="0">
                <a:moveTo>
                  <a:pt x="0" y="0"/>
                </a:moveTo>
                <a:cubicBezTo>
                  <a:pt x="221722" y="8874"/>
                  <a:pt x="319930" y="-17514"/>
                  <a:pt x="567205" y="0"/>
                </a:cubicBezTo>
                <a:cubicBezTo>
                  <a:pt x="814481" y="17514"/>
                  <a:pt x="966162" y="-22629"/>
                  <a:pt x="1274618" y="0"/>
                </a:cubicBezTo>
                <a:cubicBezTo>
                  <a:pt x="1583074" y="22629"/>
                  <a:pt x="1687555" y="23736"/>
                  <a:pt x="1841823" y="0"/>
                </a:cubicBezTo>
                <a:cubicBezTo>
                  <a:pt x="1996091" y="-23736"/>
                  <a:pt x="2283285" y="-16941"/>
                  <a:pt x="2479132" y="0"/>
                </a:cubicBezTo>
                <a:cubicBezTo>
                  <a:pt x="2674979" y="16941"/>
                  <a:pt x="2704216" y="3854"/>
                  <a:pt x="2906129" y="0"/>
                </a:cubicBezTo>
                <a:cubicBezTo>
                  <a:pt x="3108042" y="-3854"/>
                  <a:pt x="3413742" y="-29033"/>
                  <a:pt x="3543439" y="0"/>
                </a:cubicBezTo>
                <a:cubicBezTo>
                  <a:pt x="3673136" y="29033"/>
                  <a:pt x="4063251" y="6171"/>
                  <a:pt x="4250852" y="0"/>
                </a:cubicBezTo>
                <a:cubicBezTo>
                  <a:pt x="4438453" y="-6171"/>
                  <a:pt x="4561641" y="11325"/>
                  <a:pt x="4747953" y="0"/>
                </a:cubicBezTo>
                <a:cubicBezTo>
                  <a:pt x="4934265" y="-11325"/>
                  <a:pt x="5346433" y="15873"/>
                  <a:pt x="5525470" y="0"/>
                </a:cubicBezTo>
                <a:cubicBezTo>
                  <a:pt x="5704507" y="-15873"/>
                  <a:pt x="5951269" y="19172"/>
                  <a:pt x="6232883" y="0"/>
                </a:cubicBezTo>
                <a:cubicBezTo>
                  <a:pt x="6514497" y="-19172"/>
                  <a:pt x="6668128" y="-889"/>
                  <a:pt x="7010400" y="0"/>
                </a:cubicBezTo>
                <a:cubicBezTo>
                  <a:pt x="7023837" y="107283"/>
                  <a:pt x="7016968" y="256824"/>
                  <a:pt x="7010400" y="382460"/>
                </a:cubicBezTo>
                <a:cubicBezTo>
                  <a:pt x="7003832" y="508096"/>
                  <a:pt x="7028476" y="714628"/>
                  <a:pt x="7010400" y="857239"/>
                </a:cubicBezTo>
                <a:cubicBezTo>
                  <a:pt x="6992324" y="999850"/>
                  <a:pt x="7008666" y="1287243"/>
                  <a:pt x="7010400" y="1516653"/>
                </a:cubicBezTo>
                <a:cubicBezTo>
                  <a:pt x="7012134" y="1746063"/>
                  <a:pt x="6987058" y="1794691"/>
                  <a:pt x="7010400" y="1991432"/>
                </a:cubicBezTo>
                <a:cubicBezTo>
                  <a:pt x="7033742" y="2188173"/>
                  <a:pt x="7008947" y="2307371"/>
                  <a:pt x="7010400" y="2466210"/>
                </a:cubicBezTo>
                <a:cubicBezTo>
                  <a:pt x="7011853" y="2625049"/>
                  <a:pt x="7031486" y="2802630"/>
                  <a:pt x="7010400" y="3033306"/>
                </a:cubicBezTo>
                <a:cubicBezTo>
                  <a:pt x="6989314" y="3263982"/>
                  <a:pt x="6974540" y="3612081"/>
                  <a:pt x="7010400" y="3785039"/>
                </a:cubicBezTo>
                <a:cubicBezTo>
                  <a:pt x="7046260" y="3957997"/>
                  <a:pt x="6986062" y="4348000"/>
                  <a:pt x="7010400" y="4536771"/>
                </a:cubicBezTo>
                <a:cubicBezTo>
                  <a:pt x="7034738" y="4725542"/>
                  <a:pt x="7010290" y="4823219"/>
                  <a:pt x="7010400" y="5011550"/>
                </a:cubicBezTo>
                <a:cubicBezTo>
                  <a:pt x="7010510" y="5199881"/>
                  <a:pt x="6991746" y="5595854"/>
                  <a:pt x="7010400" y="5855600"/>
                </a:cubicBezTo>
                <a:cubicBezTo>
                  <a:pt x="7029055" y="6115346"/>
                  <a:pt x="6986749" y="6189118"/>
                  <a:pt x="7010400" y="6422697"/>
                </a:cubicBezTo>
                <a:cubicBezTo>
                  <a:pt x="7034051" y="6656276"/>
                  <a:pt x="7044573" y="6954036"/>
                  <a:pt x="7010400" y="7174429"/>
                </a:cubicBezTo>
                <a:cubicBezTo>
                  <a:pt x="6976227" y="7394822"/>
                  <a:pt x="7000285" y="7435254"/>
                  <a:pt x="7010400" y="7649207"/>
                </a:cubicBezTo>
                <a:cubicBezTo>
                  <a:pt x="7020515" y="7863160"/>
                  <a:pt x="6996302" y="8093095"/>
                  <a:pt x="7010400" y="8493258"/>
                </a:cubicBezTo>
                <a:cubicBezTo>
                  <a:pt x="7024498" y="8893422"/>
                  <a:pt x="6994545" y="8989290"/>
                  <a:pt x="7010400" y="9231802"/>
                </a:cubicBezTo>
                <a:cubicBezTo>
                  <a:pt x="6857838" y="9212804"/>
                  <a:pt x="6792379" y="9229737"/>
                  <a:pt x="6583403" y="9231802"/>
                </a:cubicBezTo>
                <a:cubicBezTo>
                  <a:pt x="6374427" y="9233867"/>
                  <a:pt x="6282844" y="9220316"/>
                  <a:pt x="6086302" y="9231802"/>
                </a:cubicBezTo>
                <a:cubicBezTo>
                  <a:pt x="5889760" y="9243288"/>
                  <a:pt x="5815848" y="9214955"/>
                  <a:pt x="5659305" y="9231802"/>
                </a:cubicBezTo>
                <a:cubicBezTo>
                  <a:pt x="5502762" y="9248649"/>
                  <a:pt x="5266755" y="9255801"/>
                  <a:pt x="5162204" y="9231802"/>
                </a:cubicBezTo>
                <a:cubicBezTo>
                  <a:pt x="5057653" y="9207803"/>
                  <a:pt x="4843976" y="9219335"/>
                  <a:pt x="4594999" y="9231802"/>
                </a:cubicBezTo>
                <a:cubicBezTo>
                  <a:pt x="4346022" y="9244269"/>
                  <a:pt x="4379538" y="9242844"/>
                  <a:pt x="4168001" y="9231802"/>
                </a:cubicBezTo>
                <a:cubicBezTo>
                  <a:pt x="3956464" y="9220760"/>
                  <a:pt x="3857401" y="9230062"/>
                  <a:pt x="3741004" y="9231802"/>
                </a:cubicBezTo>
                <a:cubicBezTo>
                  <a:pt x="3624607" y="9233542"/>
                  <a:pt x="3346200" y="9258993"/>
                  <a:pt x="3173799" y="9231802"/>
                </a:cubicBezTo>
                <a:cubicBezTo>
                  <a:pt x="3001398" y="9204611"/>
                  <a:pt x="2855001" y="9235419"/>
                  <a:pt x="2746802" y="9231802"/>
                </a:cubicBezTo>
                <a:cubicBezTo>
                  <a:pt x="2638603" y="9228185"/>
                  <a:pt x="2329652" y="9261693"/>
                  <a:pt x="1969285" y="9231802"/>
                </a:cubicBezTo>
                <a:cubicBezTo>
                  <a:pt x="1608918" y="9201911"/>
                  <a:pt x="1438938" y="9231478"/>
                  <a:pt x="1191768" y="9231802"/>
                </a:cubicBezTo>
                <a:cubicBezTo>
                  <a:pt x="944598" y="9232126"/>
                  <a:pt x="491933" y="9275190"/>
                  <a:pt x="0" y="9231802"/>
                </a:cubicBezTo>
                <a:cubicBezTo>
                  <a:pt x="32532" y="9059692"/>
                  <a:pt x="-11916" y="8894491"/>
                  <a:pt x="0" y="8572388"/>
                </a:cubicBezTo>
                <a:cubicBezTo>
                  <a:pt x="11916" y="8250285"/>
                  <a:pt x="37118" y="8032353"/>
                  <a:pt x="0" y="7820655"/>
                </a:cubicBezTo>
                <a:cubicBezTo>
                  <a:pt x="-37118" y="7608957"/>
                  <a:pt x="5431" y="7383326"/>
                  <a:pt x="0" y="7253559"/>
                </a:cubicBezTo>
                <a:cubicBezTo>
                  <a:pt x="-5431" y="7123792"/>
                  <a:pt x="18757" y="7008710"/>
                  <a:pt x="0" y="6778780"/>
                </a:cubicBezTo>
                <a:cubicBezTo>
                  <a:pt x="-18757" y="6548850"/>
                  <a:pt x="-5930" y="6436112"/>
                  <a:pt x="0" y="6304002"/>
                </a:cubicBezTo>
                <a:cubicBezTo>
                  <a:pt x="5930" y="6171892"/>
                  <a:pt x="20801" y="5937530"/>
                  <a:pt x="0" y="5829224"/>
                </a:cubicBezTo>
                <a:cubicBezTo>
                  <a:pt x="-20801" y="5720918"/>
                  <a:pt x="-10580" y="5459217"/>
                  <a:pt x="0" y="5262127"/>
                </a:cubicBezTo>
                <a:cubicBezTo>
                  <a:pt x="10580" y="5065037"/>
                  <a:pt x="-35098" y="4824695"/>
                  <a:pt x="0" y="4510395"/>
                </a:cubicBezTo>
                <a:cubicBezTo>
                  <a:pt x="35098" y="4196095"/>
                  <a:pt x="4053" y="4186203"/>
                  <a:pt x="0" y="3943298"/>
                </a:cubicBezTo>
                <a:cubicBezTo>
                  <a:pt x="-4053" y="3700393"/>
                  <a:pt x="-4644" y="3549005"/>
                  <a:pt x="0" y="3283884"/>
                </a:cubicBezTo>
                <a:cubicBezTo>
                  <a:pt x="4644" y="3018763"/>
                  <a:pt x="-5935" y="3042407"/>
                  <a:pt x="0" y="2901423"/>
                </a:cubicBezTo>
                <a:cubicBezTo>
                  <a:pt x="5935" y="2760439"/>
                  <a:pt x="21194" y="2381783"/>
                  <a:pt x="0" y="2149691"/>
                </a:cubicBezTo>
                <a:cubicBezTo>
                  <a:pt x="-21194" y="1917599"/>
                  <a:pt x="-6745" y="1923026"/>
                  <a:pt x="0" y="1767231"/>
                </a:cubicBezTo>
                <a:cubicBezTo>
                  <a:pt x="6745" y="1611436"/>
                  <a:pt x="14531" y="1344775"/>
                  <a:pt x="0" y="1015498"/>
                </a:cubicBezTo>
                <a:cubicBezTo>
                  <a:pt x="-14531" y="686221"/>
                  <a:pt x="-31438" y="479792"/>
                  <a:pt x="0" y="0"/>
                </a:cubicBezTo>
                <a:close/>
              </a:path>
            </a:pathLst>
          </a:custGeom>
          <a:noFill/>
          <a:ln>
            <a:solidFill>
              <a:schemeClr val="tx1"/>
            </a:solidFill>
            <a:extLst>
              <a:ext uri="{C807C97D-BFC1-408E-A445-0C87EB9F89A2}">
                <ask:lineSketchStyleProps xmlns="" xmlns:ask="http://schemas.microsoft.com/office/drawing/2018/sketchyshapes" sd="1057945570">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78204"/>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457200" y="32385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Bắc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6096000" y="2032058"/>
            <a:ext cx="11430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chẳng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phải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cười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giễu</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6" name="Google Shape;568;p23">
            <a:extLst>
              <a:ext uri="{FF2B5EF4-FFF2-40B4-BE49-F238E27FC236}">
                <a16:creationId xmlns:a16="http://schemas.microsoft.com/office/drawing/2014/main" id="{0B52480A-EF82-482A-3E25-61D05C1BA611}"/>
              </a:ext>
            </a:extLst>
          </p:cNvPr>
          <p:cNvSpPr txBox="1"/>
          <p:nvPr/>
        </p:nvSpPr>
        <p:spPr>
          <a:xfrm>
            <a:off x="6096000" y="3742247"/>
            <a:ext cx="11430000" cy="2239453"/>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gồm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những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tác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giả</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7" name="Google Shape;565;p23">
            <a:extLst>
              <a:ext uri="{FF2B5EF4-FFF2-40B4-BE49-F238E27FC236}">
                <a16:creationId xmlns:a16="http://schemas.microsoft.com/office/drawing/2014/main" id="{6942F715-8136-2519-0DA4-E18B026B2553}"/>
              </a:ext>
            </a:extLst>
          </p:cNvPr>
          <p:cNvSpPr txBox="1"/>
          <p:nvPr/>
        </p:nvSpPr>
        <p:spPr>
          <a:xfrm>
            <a:off x="457200" y="62103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ngoảnh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cổ</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8" name="Google Shape;568;p23">
            <a:extLst>
              <a:ext uri="{FF2B5EF4-FFF2-40B4-BE49-F238E27FC236}">
                <a16:creationId xmlns:a16="http://schemas.microsoft.com/office/drawing/2014/main" id="{97A5FB67-ED43-FB0D-37AD-FA467640C225}"/>
              </a:ext>
            </a:extLst>
          </p:cNvPr>
          <p:cNvSpPr txBox="1"/>
          <p:nvPr/>
        </p:nvSpPr>
        <p:spPr>
          <a:xfrm>
            <a:off x="6096000" y="61939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không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cam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sống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mãi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trong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nô</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lệ</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9" name="Google Shape;565;p23">
            <a:extLst>
              <a:ext uri="{FF2B5EF4-FFF2-40B4-BE49-F238E27FC236}">
                <a16:creationId xmlns:a16="http://schemas.microsoft.com/office/drawing/2014/main" id="{E2C6D207-AEDE-3B10-C50A-F407D2425EA2}"/>
              </a:ext>
            </a:extLst>
          </p:cNvPr>
          <p:cNvSpPr txBox="1"/>
          <p:nvPr/>
        </p:nvSpPr>
        <p:spPr>
          <a:xfrm>
            <a:off x="457200" y="8039100"/>
            <a:ext cx="4495800" cy="1007495"/>
          </a:xfrm>
          <a:prstGeom prst="rect">
            <a:avLst/>
          </a:prstGeom>
          <a:solidFill>
            <a:schemeClr val="accent4">
              <a:lumMod val="20000"/>
              <a:lumOff val="80000"/>
            </a:schemeClr>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10" name="Google Shape;568;p23">
            <a:extLst>
              <a:ext uri="{FF2B5EF4-FFF2-40B4-BE49-F238E27FC236}">
                <a16:creationId xmlns:a16="http://schemas.microsoft.com/office/drawing/2014/main" id="{48AB6B00-71C4-CCE2-9EB7-AC3C2012B072}"/>
              </a:ext>
            </a:extLst>
          </p:cNvPr>
          <p:cNvSpPr txBox="1"/>
          <p:nvPr/>
        </p:nvSpPr>
        <p:spPr>
          <a:xfrm>
            <a:off x="6096000" y="80227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Hiện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23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P spid="7" grpId="0" animBg="1"/>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2057400" y="3297805"/>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spcBef>
                <a:spcPts val="0"/>
              </a:spcBef>
              <a:spcAft>
                <a:spcPts val="0"/>
              </a:spcAft>
              <a:buClr>
                <a:schemeClr val="dk1"/>
              </a:buClr>
              <a:buSzPts val="2500"/>
              <a:buFont typeface="Roboto Condensed"/>
              <a:buNone/>
            </a:pP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thái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1"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p>
          <a:p>
            <a:pPr marL="0" marR="0" lvl="0" indent="0" algn="just" rtl="0">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Ngao</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ngán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sút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p>
          <a:p>
            <a:pPr marL="0" marR="0" lvl="0" indent="0" algn="just" rtl="0">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mỉa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mai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phẫn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uất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đương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con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khoa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riêng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ông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2057400" y="6134100"/>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Hai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câu</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cuối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các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về</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cũng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chính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mình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Oval 4">
            <a:extLst>
              <a:ext uri="{FF2B5EF4-FFF2-40B4-BE49-F238E27FC236}">
                <a16:creationId xmlns:a16="http://schemas.microsoft.com/office/drawing/2014/main" id="{8610CEE2-9496-127C-419C-75402B9B0600}"/>
              </a:ext>
            </a:extLst>
          </p:cNvPr>
          <p:cNvSpPr/>
          <p:nvPr/>
        </p:nvSpPr>
        <p:spPr>
          <a:xfrm>
            <a:off x="-3441032"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29D914-DFDB-3B57-FF09-252F5EDC64CF}"/>
              </a:ext>
            </a:extLst>
          </p:cNvPr>
          <p:cNvSpPr txBox="1"/>
          <p:nvPr/>
        </p:nvSpPr>
        <p:spPr>
          <a:xfrm>
            <a:off x="2057400" y="8343900"/>
            <a:ext cx="15621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hòa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khóc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endParaRPr lang="en-US" sz="4400" b="1" dirty="0"/>
          </a:p>
        </p:txBody>
      </p:sp>
    </p:spTree>
    <p:extLst>
      <p:ext uri="{BB962C8B-B14F-4D97-AF65-F5344CB8AC3E}">
        <p14:creationId xmlns:p14="http://schemas.microsoft.com/office/powerpoint/2010/main" val="25545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ường khoa cử từ đây dứt hẳn... - Tuổi Trẻ Online">
            <a:extLst>
              <a:ext uri="{FF2B5EF4-FFF2-40B4-BE49-F238E27FC236}">
                <a16:creationId xmlns:a16="http://schemas.microsoft.com/office/drawing/2014/main" id="{D9300C34-33D8-277C-5DE3-4CBE16340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366"/>
          <a:stretch/>
        </p:blipFill>
        <p:spPr bwMode="auto">
          <a:xfrm>
            <a:off x="0" y="3771900"/>
            <a:ext cx="18288000" cy="66934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A10197-975E-1665-3993-0E9D29BD2300}"/>
              </a:ext>
            </a:extLst>
          </p:cNvPr>
          <p:cNvSpPr txBox="1"/>
          <p:nvPr/>
        </p:nvSpPr>
        <p:spPr>
          <a:xfrm>
            <a:off x="1219200" y="1958777"/>
            <a:ext cx="16611600" cy="769441"/>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Nhân vật nào trong bài thơ để lại ấn tượng cho em nhiều nhất? Vì sao?</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3530A90-D8DE-E75F-8415-DF2C9DF29027}"/>
              </a:ext>
            </a:extLst>
          </p:cNvPr>
          <p:cNvSpPr txBox="1"/>
          <p:nvPr/>
        </p:nvSpPr>
        <p:spPr>
          <a:xfrm>
            <a:off x="533400" y="266700"/>
            <a:ext cx="16611600" cy="1569660"/>
          </a:xfrm>
          <a:prstGeom prst="rect">
            <a:avLst/>
          </a:prstGeom>
          <a:noFill/>
        </p:spPr>
        <p:txBody>
          <a:bodyPr wrap="square" rtlCol="0">
            <a:spAutoFit/>
          </a:bodyPr>
          <a:lstStyle/>
          <a:p>
            <a:pPr algn="ctr"/>
            <a:r>
              <a:rPr lang="en-US" sz="9600" dirty="0">
                <a:solidFill>
                  <a:schemeClr val="accent6">
                    <a:lumMod val="50000"/>
                  </a:schemeClr>
                </a:solidFill>
                <a:latin typeface="#9Slide07 IcielKoni" pitchFamily="2" charset="0"/>
                <a:cs typeface="Times New Roman" panose="02020603050405020304" pitchFamily="18" charset="0"/>
              </a:rPr>
              <a:t>CHIA SẺ</a:t>
            </a:r>
          </a:p>
        </p:txBody>
      </p:sp>
    </p:spTree>
    <p:extLst>
      <p:ext uri="{BB962C8B-B14F-4D97-AF65-F5344CB8AC3E}">
        <p14:creationId xmlns:p14="http://schemas.microsoft.com/office/powerpoint/2010/main" val="206674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870A1295-61BC-4214-AA3E-D39667302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Vịnh khoa thi hương của Trần Tế Xương - HocTotNguVan.vn">
            <a:extLst>
              <a:ext uri="{FF2B5EF4-FFF2-40B4-BE49-F238E27FC236}">
                <a16:creationId xmlns:a16="http://schemas.microsoft.com/office/drawing/2014/main" id="{B8615FF9-B489-E26F-97C0-368AC34FE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28" b="21809"/>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68" name="Group 2067">
            <a:extLst>
              <a:ext uri="{FF2B5EF4-FFF2-40B4-BE49-F238E27FC236}">
                <a16:creationId xmlns:a16="http://schemas.microsoft.com/office/drawing/2014/main" id="{0B139475-2B26-4CA9-9413-DE741E49F7B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69" name="Freeform: Shape 2068">
              <a:extLst>
                <a:ext uri="{FF2B5EF4-FFF2-40B4-BE49-F238E27FC236}">
                  <a16:creationId xmlns:a16="http://schemas.microsoft.com/office/drawing/2014/main" id="{16C6BF63-6277-4C39-BE5D-3C341662CE4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0" name="Freeform: Shape 2069">
              <a:extLst>
                <a:ext uri="{FF2B5EF4-FFF2-40B4-BE49-F238E27FC236}">
                  <a16:creationId xmlns:a16="http://schemas.microsoft.com/office/drawing/2014/main" id="{6EA3BAD9-C130-4A9C-9086-20D132A6CF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1" name="Freeform: Shape 2070">
              <a:extLst>
                <a:ext uri="{FF2B5EF4-FFF2-40B4-BE49-F238E27FC236}">
                  <a16:creationId xmlns:a16="http://schemas.microsoft.com/office/drawing/2014/main" id="{2587D38B-9E07-4A8B-B285-5FEBF6A60DC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2" name="Freeform: Shape 2071">
              <a:extLst>
                <a:ext uri="{FF2B5EF4-FFF2-40B4-BE49-F238E27FC236}">
                  <a16:creationId xmlns:a16="http://schemas.microsoft.com/office/drawing/2014/main" id="{5EF4DD4B-217B-4346-A2B8-4327936399C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1292D554-639B-0F02-48C7-D331F92FF167}"/>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III. </a:t>
            </a:r>
            <a:r>
              <a:rPr lang="en-US" sz="8000" dirty="0" err="1">
                <a:latin typeface="#9Slide07 SVNGuerrilla" panose="00000500000000000000" pitchFamily="2" charset="0"/>
                <a:ea typeface="+mj-ea"/>
                <a:cs typeface="+mj-cs"/>
              </a:rPr>
              <a:t>Tổng</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kết</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865020685"/>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997260-BB92-615A-47BB-85FEC0452586}"/>
              </a:ext>
            </a:extLst>
          </p:cNvPr>
          <p:cNvSpPr/>
          <p:nvPr/>
        </p:nvSpPr>
        <p:spPr>
          <a:xfrm>
            <a:off x="-1219200" y="67437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TextBox 1">
            <a:extLst>
              <a:ext uri="{FF2B5EF4-FFF2-40B4-BE49-F238E27FC236}">
                <a16:creationId xmlns:a16="http://schemas.microsoft.com/office/drawing/2014/main" id="{31A10197-975E-1665-3993-0E9D29BD2300}"/>
              </a:ext>
            </a:extLst>
          </p:cNvPr>
          <p:cNvSpPr txBox="1"/>
          <p:nvPr/>
        </p:nvSpPr>
        <p:spPr>
          <a:xfrm>
            <a:off x="1219200" y="865415"/>
            <a:ext cx="10765482"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656EF8A-429E-B791-AD71-B8F1C4A64041}"/>
              </a:ext>
            </a:extLst>
          </p:cNvPr>
          <p:cNvSpPr txBox="1"/>
          <p:nvPr/>
        </p:nvSpPr>
        <p:spPr>
          <a:xfrm>
            <a:off x="1305796" y="5083629"/>
            <a:ext cx="10678886"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endParaRPr lang="en-US" sz="4400" dirty="0">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C02263C1-EF8E-C689-8E49-EA9DA8B9DADA}"/>
              </a:ext>
            </a:extLst>
          </p:cNvPr>
          <p:cNvSpPr/>
          <p:nvPr/>
        </p:nvSpPr>
        <p:spPr>
          <a:xfrm>
            <a:off x="13030200" y="17145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5"/>
            <a:stretch>
              <a:fillRect/>
            </a:stretch>
          </a:blipFill>
        </p:spPr>
      </p:sp>
      <p:sp>
        <p:nvSpPr>
          <p:cNvPr id="6" name="Freeform 10">
            <a:extLst>
              <a:ext uri="{FF2B5EF4-FFF2-40B4-BE49-F238E27FC236}">
                <a16:creationId xmlns:a16="http://schemas.microsoft.com/office/drawing/2014/main" id="{3F861F8E-9594-A785-DAD5-B639EE30007B}"/>
              </a:ext>
            </a:extLst>
          </p:cNvPr>
          <p:cNvSpPr/>
          <p:nvPr/>
        </p:nvSpPr>
        <p:spPr>
          <a:xfrm>
            <a:off x="15773400" y="-388510"/>
            <a:ext cx="3171422" cy="1462819"/>
          </a:xfrm>
          <a:custGeom>
            <a:avLst/>
            <a:gdLst/>
            <a:ahLst/>
            <a:cxnLst/>
            <a:rect l="l" t="t" r="r" b="b"/>
            <a:pathLst>
              <a:path w="3171422" h="1462819">
                <a:moveTo>
                  <a:pt x="0" y="0"/>
                </a:moveTo>
                <a:lnTo>
                  <a:pt x="3171423" y="0"/>
                </a:lnTo>
                <a:lnTo>
                  <a:pt x="3171423" y="1462819"/>
                </a:lnTo>
                <a:lnTo>
                  <a:pt x="0" y="1462819"/>
                </a:lnTo>
                <a:lnTo>
                  <a:pt x="0" y="0"/>
                </a:lnTo>
                <a:close/>
              </a:path>
            </a:pathLst>
          </a:custGeom>
          <a:blipFill>
            <a:blip r:embed="rId6"/>
            <a:stretch>
              <a:fillRect/>
            </a:stretch>
          </a:blipFill>
        </p:spPr>
      </p:sp>
    </p:spTree>
    <p:extLst>
      <p:ext uri="{BB962C8B-B14F-4D97-AF65-F5344CB8AC3E}">
        <p14:creationId xmlns:p14="http://schemas.microsoft.com/office/powerpoint/2010/main" val="2543378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Chủ đề</a:t>
            </a:r>
            <a:endParaRPr lang="en-US" sz="4800" b="1" dirty="0">
              <a:latin typeface="Times New Roman" panose="02020603050405020304" pitchFamily="18" charset="0"/>
              <a:cs typeface="Times New Roman" panose="02020603050405020304" pitchFamily="18" charset="0"/>
            </a:endParaRPr>
          </a:p>
        </p:txBody>
      </p:sp>
      <p:sp>
        <p:nvSpPr>
          <p:cNvPr id="4" name="TextBox 11">
            <a:extLst>
              <a:ext uri="{FF2B5EF4-FFF2-40B4-BE49-F238E27FC236}">
                <a16:creationId xmlns:a16="http://schemas.microsoft.com/office/drawing/2014/main" id="{F32E05F1-B2D9-7C76-9FC4-68CF09AD5D70}"/>
              </a:ext>
            </a:extLst>
          </p:cNvPr>
          <p:cNvSpPr txBox="1"/>
          <p:nvPr/>
        </p:nvSpPr>
        <p:spPr>
          <a:xfrm>
            <a:off x="2133600" y="1943100"/>
            <a:ext cx="14224687" cy="1015663"/>
          </a:xfrm>
          <a:prstGeom prst="rect">
            <a:avLst/>
          </a:prstGeom>
        </p:spPr>
        <p:txBody>
          <a:bodyPr wrap="square" lIns="0" tIns="0" rIns="0" bIns="0" rtlCol="0" anchor="t">
            <a:spAutoFit/>
          </a:bodyPr>
          <a:lstStyle/>
          <a:p>
            <a:pPr algn="ctr"/>
            <a:r>
              <a:rPr lang="en-US" sz="6600" dirty="0" err="1">
                <a:solidFill>
                  <a:srgbClr val="683E38"/>
                </a:solidFill>
                <a:latin typeface="#9Slide07 SVNGuerrilla" panose="00000500000000000000" pitchFamily="2" charset="0"/>
              </a:rPr>
              <a:t>Tiếng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cười</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trào</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phúng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trong</a:t>
            </a:r>
            <a:r>
              <a:rPr lang="en-US" sz="6600" dirty="0">
                <a:solidFill>
                  <a:srgbClr val="683E38"/>
                </a:solidFill>
                <a:latin typeface="#9Slide07 SVNGuerrilla" panose="00000500000000000000" pitchFamily="2" charset="0"/>
              </a:rPr>
              <a:t> </a:t>
            </a:r>
            <a:r>
              <a:rPr lang="en-US" sz="6600" dirty="0" err="1">
                <a:solidFill>
                  <a:srgbClr val="683E38"/>
                </a:solidFill>
                <a:latin typeface="#9Slide07 SVNGuerrilla" panose="00000500000000000000" pitchFamily="2" charset="0"/>
              </a:rPr>
              <a:t>thơ</a:t>
            </a:r>
            <a:endParaRPr lang="en-US" sz="6600" dirty="0">
              <a:solidFill>
                <a:srgbClr val="683E38"/>
              </a:solidFill>
              <a:latin typeface="#9Slide07 SVNGuerrilla" panose="00000500000000000000" pitchFamily="2" charset="0"/>
            </a:endParaRPr>
          </a:p>
        </p:txBody>
      </p:sp>
      <p:sp>
        <p:nvSpPr>
          <p:cNvPr id="5" name="Freeform 4">
            <a:extLst>
              <a:ext uri="{FF2B5EF4-FFF2-40B4-BE49-F238E27FC236}">
                <a16:creationId xmlns:a16="http://schemas.microsoft.com/office/drawing/2014/main" id="{E2F81D5A-AA15-2812-0C5F-526A86EC7746}"/>
              </a:ext>
            </a:extLst>
          </p:cNvPr>
          <p:cNvSpPr/>
          <p:nvPr/>
        </p:nvSpPr>
        <p:spPr>
          <a:xfrm>
            <a:off x="304800" y="4152900"/>
            <a:ext cx="5943600" cy="4343400"/>
          </a:xfrm>
          <a:custGeom>
            <a:avLst/>
            <a:gdLst/>
            <a:ahLst/>
            <a:cxnLst/>
            <a:rect l="l" t="t" r="r" b="b"/>
            <a:pathLst>
              <a:path w="5432079" h="4114800">
                <a:moveTo>
                  <a:pt x="0" y="0"/>
                </a:moveTo>
                <a:lnTo>
                  <a:pt x="5432079" y="0"/>
                </a:lnTo>
                <a:lnTo>
                  <a:pt x="543207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0D38103E-096D-2E1C-F66C-04D1AD4094FD}"/>
              </a:ext>
            </a:extLst>
          </p:cNvPr>
          <p:cNvSpPr txBox="1"/>
          <p:nvPr/>
        </p:nvSpPr>
        <p:spPr>
          <a:xfrm>
            <a:off x="6858000" y="3695700"/>
            <a:ext cx="10248900" cy="550920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Nó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9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7" name="Rectangle 2076">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p 10 Bài văn phân tích tác phẩm &quot;Vịnh khoa thi Hương&quot; của Trần Tế Xương -  toplist.vn">
            <a:extLst>
              <a:ext uri="{FF2B5EF4-FFF2-40B4-BE49-F238E27FC236}">
                <a16:creationId xmlns:a16="http://schemas.microsoft.com/office/drawing/2014/main" id="{1BAD741B-74C4-85B2-E6E1-8D839EF40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 t="3715" r="-170"/>
          <a:stretch/>
        </p:blipFill>
        <p:spPr bwMode="auto">
          <a:xfrm>
            <a:off x="4574" y="0"/>
            <a:ext cx="14890514" cy="10287000"/>
          </a:xfrm>
          <a:prstGeom prst="rect">
            <a:avLst/>
          </a:prstGeom>
          <a:noFill/>
          <a:extLst>
            <a:ext uri="{909E8E84-426E-40DD-AFC4-6F175D3DCCD1}">
              <a14:hiddenFill xmlns:a14="http://schemas.microsoft.com/office/drawing/2010/main">
                <a:solidFill>
                  <a:srgbClr val="FFFFFF"/>
                </a:solidFill>
              </a14:hiddenFill>
            </a:ext>
          </a:extLst>
        </p:spPr>
      </p:pic>
      <p:sp>
        <p:nvSpPr>
          <p:cNvPr id="2079" name="Rectangle 2078">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5F45DC5-1D01-C49C-AE83-7346877DEA56}"/>
              </a:ext>
            </a:extLst>
          </p:cNvPr>
          <p:cNvSpPr txBox="1"/>
          <p:nvPr/>
        </p:nvSpPr>
        <p:spPr>
          <a:xfrm>
            <a:off x="6781800" y="4393008"/>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IV. </a:t>
            </a:r>
            <a:r>
              <a:rPr lang="en-US" sz="8000" dirty="0" err="1">
                <a:latin typeface="#9Slide07 SVNGuerrilla" panose="00000500000000000000" pitchFamily="2" charset="0"/>
                <a:ea typeface="+mj-ea"/>
                <a:cs typeface="+mj-cs"/>
              </a:rPr>
              <a:t>Luyện</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tập</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539939385"/>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295400" y="3226117"/>
            <a:ext cx="7543800" cy="3477875"/>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Viết đoạn văn (khoảng 7-9 câu) phân tích một chi tiết có tính chất trào phúng mà em ấn tượng nhất trong bài thơ “Lễ xướng danh khoa Đinh Dậu”</a:t>
            </a:r>
            <a:endParaRPr lang="en-US" sz="4400"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198DAA63-1CA3-F7C9-1E87-3D3D3E1760D6}"/>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5">
            <a:extLst>
              <a:ext uri="{FF2B5EF4-FFF2-40B4-BE49-F238E27FC236}">
                <a16:creationId xmlns:a16="http://schemas.microsoft.com/office/drawing/2014/main" id="{AAB49767-819E-6473-54E7-B4C931847188}"/>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6" name="Picture 5">
            <a:extLst>
              <a:ext uri="{FF2B5EF4-FFF2-40B4-BE49-F238E27FC236}">
                <a16:creationId xmlns:a16="http://schemas.microsoft.com/office/drawing/2014/main" id="{D78C7200-ADDD-0A7A-3E7C-E622FC73BEA3}"/>
              </a:ext>
            </a:extLst>
          </p:cNvPr>
          <p:cNvPicPr>
            <a:picLocks noChangeAspect="1"/>
          </p:cNvPicPr>
          <p:nvPr/>
        </p:nvPicPr>
        <p:blipFill>
          <a:blip r:embed="rId7"/>
          <a:stretch>
            <a:fillRect/>
          </a:stretch>
        </p:blipFill>
        <p:spPr>
          <a:xfrm>
            <a:off x="9906000" y="342900"/>
            <a:ext cx="6400800" cy="9244310"/>
          </a:xfrm>
          <a:prstGeom prst="rect">
            <a:avLst/>
          </a:prstGeom>
        </p:spPr>
      </p:pic>
    </p:spTree>
    <p:extLst>
      <p:ext uri="{BB962C8B-B14F-4D97-AF65-F5344CB8AC3E}">
        <p14:creationId xmlns:p14="http://schemas.microsoft.com/office/powerpoint/2010/main" val="38255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á chép vượt vũ môn - Báo Công an Nhân dân điện tử">
            <a:extLst>
              <a:ext uri="{FF2B5EF4-FFF2-40B4-BE49-F238E27FC236}">
                <a16:creationId xmlns:a16="http://schemas.microsoft.com/office/drawing/2014/main" id="{CADFA38C-294C-A8F3-F17D-AB9E30CEC9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4"/>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0">
            <a:extLst>
              <a:ext uri="{FF2B5EF4-FFF2-40B4-BE49-F238E27FC236}">
                <a16:creationId xmlns:a16="http://schemas.microsoft.com/office/drawing/2014/main" id="{B4916930-E76E-4100-9DCF-4981566A37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B2D5F8-9203-99A7-A404-17F179B0D93E}"/>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3300" dirty="0" err="1">
                <a:solidFill>
                  <a:schemeClr val="accent6">
                    <a:lumMod val="50000"/>
                  </a:schemeClr>
                </a:solidFill>
                <a:latin typeface="#9Slide07 IcielKoni" pitchFamily="2" charset="0"/>
                <a:ea typeface="+mj-ea"/>
                <a:cs typeface="+mj-cs"/>
              </a:rPr>
              <a:t>Vượt</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vũ</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môn</a:t>
            </a:r>
            <a:endParaRPr lang="en-US" sz="13300" dirty="0">
              <a:solidFill>
                <a:schemeClr val="accent6">
                  <a:lumMod val="50000"/>
                </a:schemeClr>
              </a:solidFill>
              <a:latin typeface="#9Slide07 IcielKoni" pitchFamily="2" charset="0"/>
              <a:ea typeface="+mj-ea"/>
              <a:cs typeface="+mj-cs"/>
            </a:endParaRPr>
          </a:p>
        </p:txBody>
      </p:sp>
    </p:spTree>
    <p:extLst>
      <p:ext uri="{BB962C8B-B14F-4D97-AF65-F5344CB8AC3E}">
        <p14:creationId xmlns:p14="http://schemas.microsoft.com/office/powerpoint/2010/main" val="267058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752600" y="3695700"/>
            <a:ext cx="14478000" cy="3186963"/>
          </a:xfrm>
          <a:prstGeom prst="rect">
            <a:avLst/>
          </a:prstGeom>
          <a:noFill/>
        </p:spPr>
        <p:txBody>
          <a:bodyPr wrap="square">
            <a:spAutoFit/>
          </a:bodyPr>
          <a:lstStyle/>
          <a:p>
            <a:pPr marL="0" marR="0" algn="just">
              <a:lnSpc>
                <a:spcPct val="25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cú</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5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Ngũ</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53600" y="4000500"/>
            <a:ext cx="1143000" cy="1143000"/>
          </a:xfrm>
          <a:prstGeom prst="rect">
            <a:avLst/>
          </a:prstGeom>
        </p:spPr>
      </p:pic>
    </p:spTree>
    <p:extLst>
      <p:ext uri="{BB962C8B-B14F-4D97-AF65-F5344CB8AC3E}">
        <p14:creationId xmlns:p14="http://schemas.microsoft.com/office/powerpoint/2010/main" val="286953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2209800" y="3152224"/>
            <a:ext cx="14478000" cy="5509200"/>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Hà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Nam</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(1897)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5350" y="5777619"/>
            <a:ext cx="1143000" cy="1143000"/>
          </a:xfrm>
          <a:prstGeom prst="rect">
            <a:avLst/>
          </a:prstGeom>
        </p:spPr>
      </p:pic>
    </p:spTree>
    <p:extLst>
      <p:ext uri="{BB962C8B-B14F-4D97-AF65-F5344CB8AC3E}">
        <p14:creationId xmlns:p14="http://schemas.microsoft.com/office/powerpoint/2010/main" val="374637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nháo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quặc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lọ</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Ậm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oẹ</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thét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loa”?</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8000" y="3390900"/>
            <a:ext cx="1143000" cy="1143000"/>
          </a:xfrm>
          <a:prstGeom prst="rect">
            <a:avLst/>
          </a:prstGeom>
        </p:spPr>
      </p:pic>
    </p:spTree>
    <p:extLst>
      <p:ext uri="{BB962C8B-B14F-4D97-AF65-F5344CB8AC3E}">
        <p14:creationId xmlns:p14="http://schemas.microsoft.com/office/powerpoint/2010/main" val="289094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Chán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đớn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nuối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Phẫn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uất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ngậm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ngùi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7425957"/>
            <a:ext cx="1143000" cy="1143000"/>
          </a:xfrm>
          <a:prstGeom prst="rect">
            <a:avLst/>
          </a:prstGeom>
        </p:spPr>
      </p:pic>
    </p:spTree>
    <p:extLst>
      <p:ext uri="{BB962C8B-B14F-4D97-AF65-F5344CB8AC3E}">
        <p14:creationId xmlns:p14="http://schemas.microsoft.com/office/powerpoint/2010/main" val="424969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6064674"/>
          </a:xfrm>
          <a:prstGeom prst="rect">
            <a:avLst/>
          </a:prstGeom>
          <a:noFill/>
        </p:spPr>
        <p:txBody>
          <a:bodyPr wrap="square">
            <a:spAutoFit/>
          </a:bodyPr>
          <a:lstStyle/>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A. Nhà nước ba năm mở một khoa/ Trường Nam thi lẫn với trường Hà.</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B. Lôi thôi sĩ tử vai đeo Lọ/ Ậm oẹ quan trường miệng thét loa.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C. Lọng cắm rợp trời quan sứ đến/ Váy lê quét đất mụ đầm ra.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D. Nhân tài đất Bắc nào ai đó/ Ngoảnh cổ mà trông cảnh nước nhà.</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biếm</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lộc</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100" y="6172200"/>
            <a:ext cx="1143000" cy="1143000"/>
          </a:xfrm>
          <a:prstGeom prst="rect">
            <a:avLst/>
          </a:prstGeom>
        </p:spPr>
      </p:pic>
    </p:spTree>
    <p:extLst>
      <p:ext uri="{BB962C8B-B14F-4D97-AF65-F5344CB8AC3E}">
        <p14:creationId xmlns:p14="http://schemas.microsoft.com/office/powerpoint/2010/main" val="348627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839484"/>
          </a:xfrm>
          <a:prstGeom prst="rect">
            <a:avLst/>
          </a:prstGeom>
          <a:noFill/>
        </p:spPr>
        <p:txBody>
          <a:bodyPr wrap="square">
            <a:spAutoFit/>
          </a:bodyPr>
          <a:lstStyle/>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lễ</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xướng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chua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nhăng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Ca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Dậu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9572" y="7968530"/>
            <a:ext cx="1143000" cy="1143000"/>
          </a:xfrm>
          <a:prstGeom prst="rect">
            <a:avLst/>
          </a:prstGeom>
        </p:spPr>
      </p:pic>
    </p:spTree>
    <p:extLst>
      <p:ext uri="{BB962C8B-B14F-4D97-AF65-F5344CB8AC3E}">
        <p14:creationId xmlns:p14="http://schemas.microsoft.com/office/powerpoint/2010/main" val="21811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381000" y="1333500"/>
            <a:ext cx="9601200" cy="5632311"/>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Bán nhà ra ngụ bờ đê</a:t>
            </a:r>
          </a:p>
          <a:p>
            <a:pPr algn="ctr"/>
            <a:r>
              <a:rPr lang="vi-VN" sz="4000" i="1" dirty="0">
                <a:latin typeface="Times New Roman" panose="02020603050405020304" pitchFamily="18" charset="0"/>
                <a:cs typeface="Times New Roman" panose="02020603050405020304" pitchFamily="18" charset="0"/>
              </a:rPr>
              <a:t>Không cần quạt máy tràn trề gió tươi</a:t>
            </a:r>
          </a:p>
          <a:p>
            <a:pPr algn="ctr"/>
            <a:r>
              <a:rPr lang="vi-VN" sz="4000" i="1" dirty="0">
                <a:latin typeface="Times New Roman" panose="02020603050405020304" pitchFamily="18" charset="0"/>
                <a:cs typeface="Times New Roman" panose="02020603050405020304" pitchFamily="18" charset="0"/>
              </a:rPr>
              <a:t>Đêm đen ngắm ánh sao trời</a:t>
            </a:r>
          </a:p>
          <a:p>
            <a:pPr algn="ctr"/>
            <a:r>
              <a:rPr lang="vi-VN" sz="4000" i="1" dirty="0">
                <a:latin typeface="Times New Roman" panose="02020603050405020304" pitchFamily="18" charset="0"/>
                <a:cs typeface="Times New Roman" panose="02020603050405020304" pitchFamily="18" charset="0"/>
              </a:rPr>
              <a:t>Nắng ngày rực rỡ rạng ngời chói chang</a:t>
            </a:r>
          </a:p>
          <a:p>
            <a:pPr algn="ctr"/>
            <a:endParaRPr lang="vi-VN" sz="4000" i="1" dirty="0">
              <a:latin typeface="Times New Roman" panose="02020603050405020304" pitchFamily="18" charset="0"/>
              <a:cs typeface="Times New Roman" panose="02020603050405020304" pitchFamily="18" charset="0"/>
            </a:endParaRPr>
          </a:p>
          <a:p>
            <a:pPr algn="ctr"/>
            <a:r>
              <a:rPr lang="vi-VN" sz="4000" i="1" dirty="0">
                <a:latin typeface="Times New Roman" panose="02020603050405020304" pitchFamily="18" charset="0"/>
                <a:cs typeface="Times New Roman" panose="02020603050405020304" pitchFamily="18" charset="0"/>
              </a:rPr>
              <a:t>Bữa ăn ngô sắn khoai lang </a:t>
            </a:r>
          </a:p>
          <a:p>
            <a:pPr algn="ctr"/>
            <a:r>
              <a:rPr lang="vi-VN" sz="4000" i="1" dirty="0">
                <a:latin typeface="Times New Roman" panose="02020603050405020304" pitchFamily="18" charset="0"/>
                <a:cs typeface="Times New Roman" panose="02020603050405020304" pitchFamily="18" charset="0"/>
              </a:rPr>
              <a:t>Con cái mấy đứa dở dang học hành</a:t>
            </a:r>
          </a:p>
          <a:p>
            <a:pPr algn="ctr"/>
            <a:r>
              <a:rPr lang="vi-VN" sz="4000" i="1" dirty="0">
                <a:latin typeface="Times New Roman" panose="02020603050405020304" pitchFamily="18" charset="0"/>
                <a:cs typeface="Times New Roman" panose="02020603050405020304" pitchFamily="18" charset="0"/>
              </a:rPr>
              <a:t>Vì đâu xuống dốc không phanh</a:t>
            </a:r>
          </a:p>
          <a:p>
            <a:pPr algn="ctr"/>
            <a:r>
              <a:rPr lang="vi-VN" sz="4000" i="1" dirty="0">
                <a:latin typeface="Times New Roman" panose="02020603050405020304" pitchFamily="18" charset="0"/>
                <a:cs typeface="Times New Roman" panose="02020603050405020304" pitchFamily="18" charset="0"/>
              </a:rPr>
              <a:t>Tài sản phút chốc bỗng thành khói bay</a:t>
            </a:r>
          </a:p>
        </p:txBody>
      </p:sp>
      <p:sp>
        <p:nvSpPr>
          <p:cNvPr id="4" name="TextBox 3">
            <a:extLst>
              <a:ext uri="{FF2B5EF4-FFF2-40B4-BE49-F238E27FC236}">
                <a16:creationId xmlns:a16="http://schemas.microsoft.com/office/drawing/2014/main" id="{40CDD566-E419-42E6-AAE2-118300B77A06}"/>
              </a:ext>
            </a:extLst>
          </p:cNvPr>
          <p:cNvSpPr txBox="1"/>
          <p:nvPr/>
        </p:nvSpPr>
        <p:spPr>
          <a:xfrm>
            <a:off x="6781800" y="0"/>
            <a:ext cx="5334000" cy="1569660"/>
          </a:xfrm>
          <a:prstGeom prst="rect">
            <a:avLst/>
          </a:prstGeom>
          <a:noFill/>
        </p:spPr>
        <p:txBody>
          <a:bodyPr wrap="square" rtlCol="0">
            <a:spAutoFit/>
          </a:bodyPr>
          <a:lstStyle/>
          <a:p>
            <a:r>
              <a:rPr lang="en-US" sz="9600" dirty="0" err="1">
                <a:latin typeface="#9Slide05 Dinh Tran" panose="02040603050506020204" pitchFamily="18" charset="0"/>
              </a:rPr>
              <a:t>Chỉ</a:t>
            </a:r>
            <a:r>
              <a:rPr lang="en-US" sz="9600" dirty="0">
                <a:latin typeface="#9Slide05 Dinh Tran" panose="02040603050506020204" pitchFamily="18" charset="0"/>
              </a:rPr>
              <a:t> </a:t>
            </a:r>
            <a:r>
              <a:rPr lang="en-US" sz="9600" dirty="0" err="1">
                <a:latin typeface="#9Slide05 Dinh Tran" panose="02040603050506020204" pitchFamily="18" charset="0"/>
              </a:rPr>
              <a:t>tại</a:t>
            </a:r>
            <a:r>
              <a:rPr lang="en-US" sz="9600" dirty="0">
                <a:latin typeface="#9Slide05 Dinh Tran" panose="02040603050506020204" pitchFamily="18" charset="0"/>
              </a:rPr>
              <a:t> </a:t>
            </a:r>
            <a:r>
              <a:rPr lang="en-US" sz="9600" dirty="0" err="1">
                <a:latin typeface="#9Slide05 Dinh Tran" panose="02040603050506020204" pitchFamily="18" charset="0"/>
              </a:rPr>
              <a:t>lô</a:t>
            </a:r>
            <a:r>
              <a:rPr lang="en-US" sz="9600" dirty="0">
                <a:latin typeface="#9Slide05 Dinh Tran" panose="02040603050506020204" pitchFamily="18" charset="0"/>
              </a:rPr>
              <a:t> </a:t>
            </a:r>
            <a:r>
              <a:rPr lang="en-US" sz="9600" dirty="0" err="1">
                <a:latin typeface="#9Slide05 Dinh Tran" panose="02040603050506020204" pitchFamily="18" charset="0"/>
              </a:rPr>
              <a:t>đề</a:t>
            </a:r>
            <a:endParaRPr lang="en-US" sz="9600" dirty="0">
              <a:latin typeface="#9Slide05 Dinh Tran" panose="02040603050506020204" pitchFamily="18" charset="0"/>
            </a:endParaRPr>
          </a:p>
        </p:txBody>
      </p:sp>
      <p:pic>
        <p:nvPicPr>
          <p:cNvPr id="1026" name="Picture 2" descr="Tìm hiểu về lô đề i9bet? Cách đăng ký tham gia lô đề online chi tiết">
            <a:extLst>
              <a:ext uri="{FF2B5EF4-FFF2-40B4-BE49-F238E27FC236}">
                <a16:creationId xmlns:a16="http://schemas.microsoft.com/office/drawing/2014/main" id="{3EAED18C-B3CC-75CF-AD67-6F7B1EF024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5017" y="1028700"/>
            <a:ext cx="9581983" cy="638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41088F-2AEF-5696-1FBE-4F3A0BFD99B7}"/>
              </a:ext>
            </a:extLst>
          </p:cNvPr>
          <p:cNvSpPr txBox="1"/>
          <p:nvPr/>
        </p:nvSpPr>
        <p:spPr>
          <a:xfrm>
            <a:off x="4343400" y="6896100"/>
            <a:ext cx="15925800" cy="2554545"/>
          </a:xfrm>
          <a:prstGeom prst="rect">
            <a:avLst/>
          </a:prstGeom>
          <a:noFill/>
        </p:spPr>
        <p:txBody>
          <a:bodyPr wrap="square" rtlCol="0">
            <a:spAutoFit/>
          </a:bodyPr>
          <a:lstStyle/>
          <a:p>
            <a:pPr algn="ctr"/>
            <a:r>
              <a:rPr lang="vi-VN" sz="4000" i="1" dirty="0">
                <a:latin typeface="Times New Roman" panose="02020603050405020304" pitchFamily="18" charset="0"/>
                <a:cs typeface="Times New Roman" panose="02020603050405020304" pitchFamily="18" charset="0"/>
              </a:rPr>
              <a:t>Thì ra tại cái máu say</a:t>
            </a:r>
          </a:p>
          <a:p>
            <a:pPr algn="ctr"/>
            <a:r>
              <a:rPr lang="vi-VN" sz="4000" i="1" dirty="0">
                <a:latin typeface="Times New Roman" panose="02020603050405020304" pitchFamily="18" charset="0"/>
                <a:cs typeface="Times New Roman" panose="02020603050405020304" pitchFamily="18" charset="0"/>
              </a:rPr>
              <a:t>Lô đề cờ bạc tối ngày say sưa</a:t>
            </a:r>
          </a:p>
          <a:p>
            <a:pPr algn="ctr"/>
            <a:r>
              <a:rPr lang="vi-VN" sz="4000" i="1" dirty="0">
                <a:latin typeface="Times New Roman" panose="02020603050405020304" pitchFamily="18" charset="0"/>
                <a:cs typeface="Times New Roman" panose="02020603050405020304" pitchFamily="18" charset="0"/>
              </a:rPr>
              <a:t>Bỏ ngay cay cú ăn thua</a:t>
            </a:r>
          </a:p>
          <a:p>
            <a:pPr algn="ctr"/>
            <a:r>
              <a:rPr lang="vi-VN" sz="4000" i="1" dirty="0">
                <a:latin typeface="Times New Roman" panose="02020603050405020304" pitchFamily="18" charset="0"/>
                <a:cs typeface="Times New Roman" panose="02020603050405020304" pitchFamily="18" charset="0"/>
              </a:rPr>
              <a:t>Muốn không rách nát phải chừa Đề - Lô.</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76239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9917D0-FD9F-32D4-B518-25ED2AD82B4A}"/>
              </a:ext>
            </a:extLst>
          </p:cNvPr>
          <p:cNvSpPr txBox="1"/>
          <p:nvPr/>
        </p:nvSpPr>
        <p:spPr>
          <a:xfrm>
            <a:off x="1066800" y="2095500"/>
            <a:ext cx="4800600" cy="2123658"/>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Lễ xướng danh khoa Đinh Dậu</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658CFD1-35F2-FBF2-34E5-8D3522FE8BAE}"/>
              </a:ext>
            </a:extLst>
          </p:cNvPr>
          <p:cNvSpPr txBox="1"/>
          <p:nvPr/>
        </p:nvSpPr>
        <p:spPr>
          <a:xfrm>
            <a:off x="6172201" y="4587023"/>
            <a:ext cx="4724399"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Tứ tuyệt Đường luật</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EB8D2C-3618-C213-9C1C-30056B3143FD}"/>
              </a:ext>
            </a:extLst>
          </p:cNvPr>
          <p:cNvSpPr txBox="1"/>
          <p:nvPr/>
        </p:nvSpPr>
        <p:spPr>
          <a:xfrm>
            <a:off x="11963400" y="2095500"/>
            <a:ext cx="4953000" cy="2123658"/>
          </a:xfrm>
          <a:prstGeom prst="rect">
            <a:avLst/>
          </a:prstGeom>
          <a:noFill/>
        </p:spPr>
        <p:txBody>
          <a:bodyPr wrap="square" rtlCol="0">
            <a:spAutoFit/>
          </a:bodyPr>
          <a:lstStyle/>
          <a:p>
            <a:pPr algn="just"/>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điệu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phúng</a:t>
            </a:r>
            <a:r>
              <a:rPr lang="en-US" sz="4400" i="1" dirty="0">
                <a:latin typeface="Times New Roman" panose="02020603050405020304" pitchFamily="18" charset="0"/>
                <a:cs typeface="Times New Roman" panose="02020603050405020304" pitchFamily="18" charset="0"/>
              </a:rPr>
              <a:t>.</a:t>
            </a:r>
            <a:endParaRPr lang="vi-VN" sz="4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4B745F4-81C6-A675-8500-52F015A4AFD9}"/>
              </a:ext>
            </a:extLst>
          </p:cNvPr>
          <p:cNvSpPr txBox="1"/>
          <p:nvPr/>
        </p:nvSpPr>
        <p:spPr>
          <a:xfrm>
            <a:off x="7467600" y="495300"/>
            <a:ext cx="7620000" cy="830997"/>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Thể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loại</a:t>
            </a:r>
            <a:endParaRPr lang="en-US" sz="4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12B6805-898B-1A62-DE0D-5C03661C1458}"/>
              </a:ext>
            </a:extLst>
          </p:cNvPr>
          <p:cNvSpPr txBox="1"/>
          <p:nvPr/>
        </p:nvSpPr>
        <p:spPr>
          <a:xfrm>
            <a:off x="914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Thất ngôn bát cú Đường luật</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570DAA9-EB17-CF9F-BEFE-A426EDB43E26}"/>
              </a:ext>
            </a:extLst>
          </p:cNvPr>
          <p:cNvSpPr txBox="1"/>
          <p:nvPr/>
        </p:nvSpPr>
        <p:spPr>
          <a:xfrm>
            <a:off x="6477000" y="2095500"/>
            <a:ext cx="4267200" cy="1446550"/>
          </a:xfrm>
          <a:prstGeom prst="rect">
            <a:avLst/>
          </a:prstGeom>
          <a:noFill/>
        </p:spPr>
        <p:txBody>
          <a:bodyPr wrap="square" rtlCol="0">
            <a:spAutoFit/>
          </a:bodyPr>
          <a:lstStyle/>
          <a:p>
            <a:pPr algn="just"/>
            <a:r>
              <a:rPr lang="vi-VN" sz="4400" i="1" dirty="0">
                <a:latin typeface="Times New Roman" panose="02020603050405020304" pitchFamily="18" charset="0"/>
                <a:cs typeface="Times New Roman" panose="02020603050405020304" pitchFamily="18" charset="0"/>
              </a:rPr>
              <a:t>Lai Tân</a:t>
            </a:r>
            <a:endParaRPr lang="en-US" sz="4400" i="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endParaRPr lang="vi-VN"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230B710-CEC5-2B56-3443-FB9D0E03CAC9}"/>
              </a:ext>
            </a:extLst>
          </p:cNvPr>
          <p:cNvSpPr txBox="1"/>
          <p:nvPr/>
        </p:nvSpPr>
        <p:spPr>
          <a:xfrm>
            <a:off x="11963400" y="4585052"/>
            <a:ext cx="49530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Văn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minh</a:t>
            </a:r>
            <a:endParaRPr lang="en-US" sz="4400" dirty="0">
              <a:latin typeface="Times New Roman" panose="02020603050405020304" pitchFamily="18" charset="0"/>
              <a:cs typeface="Times New Roman" panose="02020603050405020304" pitchFamily="18" charset="0"/>
            </a:endParaRPr>
          </a:p>
        </p:txBody>
      </p:sp>
      <p:pic>
        <p:nvPicPr>
          <p:cNvPr id="2050" name="Picture 2" descr="Soạn văn 8 Lễ xướng danh khoa Đinh Dậu Kết nối tri thức">
            <a:extLst>
              <a:ext uri="{FF2B5EF4-FFF2-40B4-BE49-F238E27FC236}">
                <a16:creationId xmlns:a16="http://schemas.microsoft.com/office/drawing/2014/main" id="{E4A91D62-7E9B-1F3D-88AE-3847E331F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19900"/>
            <a:ext cx="5105400" cy="2962275"/>
          </a:xfrm>
          <a:custGeom>
            <a:avLst/>
            <a:gdLst>
              <a:gd name="connsiteX0" fmla="*/ 0 w 5105400"/>
              <a:gd name="connsiteY0" fmla="*/ 0 h 2962275"/>
              <a:gd name="connsiteX1" fmla="*/ 689229 w 5105400"/>
              <a:gd name="connsiteY1" fmla="*/ 0 h 2962275"/>
              <a:gd name="connsiteX2" fmla="*/ 1276350 w 5105400"/>
              <a:gd name="connsiteY2" fmla="*/ 0 h 2962275"/>
              <a:gd name="connsiteX3" fmla="*/ 1863471 w 5105400"/>
              <a:gd name="connsiteY3" fmla="*/ 0 h 2962275"/>
              <a:gd name="connsiteX4" fmla="*/ 2603754 w 5105400"/>
              <a:gd name="connsiteY4" fmla="*/ 0 h 2962275"/>
              <a:gd name="connsiteX5" fmla="*/ 3241929 w 5105400"/>
              <a:gd name="connsiteY5" fmla="*/ 0 h 2962275"/>
              <a:gd name="connsiteX6" fmla="*/ 3880104 w 5105400"/>
              <a:gd name="connsiteY6" fmla="*/ 0 h 2962275"/>
              <a:gd name="connsiteX7" fmla="*/ 4365117 w 5105400"/>
              <a:gd name="connsiteY7" fmla="*/ 0 h 2962275"/>
              <a:gd name="connsiteX8" fmla="*/ 5105400 w 5105400"/>
              <a:gd name="connsiteY8" fmla="*/ 0 h 2962275"/>
              <a:gd name="connsiteX9" fmla="*/ 5105400 w 5105400"/>
              <a:gd name="connsiteY9" fmla="*/ 533210 h 2962275"/>
              <a:gd name="connsiteX10" fmla="*/ 5105400 w 5105400"/>
              <a:gd name="connsiteY10" fmla="*/ 1125665 h 2962275"/>
              <a:gd name="connsiteX11" fmla="*/ 5105400 w 5105400"/>
              <a:gd name="connsiteY11" fmla="*/ 1747742 h 2962275"/>
              <a:gd name="connsiteX12" fmla="*/ 5105400 w 5105400"/>
              <a:gd name="connsiteY12" fmla="*/ 2280952 h 2962275"/>
              <a:gd name="connsiteX13" fmla="*/ 5105400 w 5105400"/>
              <a:gd name="connsiteY13" fmla="*/ 2962275 h 2962275"/>
              <a:gd name="connsiteX14" fmla="*/ 4416171 w 5105400"/>
              <a:gd name="connsiteY14" fmla="*/ 2962275 h 2962275"/>
              <a:gd name="connsiteX15" fmla="*/ 3675888 w 5105400"/>
              <a:gd name="connsiteY15" fmla="*/ 2962275 h 2962275"/>
              <a:gd name="connsiteX16" fmla="*/ 3139821 w 5105400"/>
              <a:gd name="connsiteY16" fmla="*/ 2962275 h 2962275"/>
              <a:gd name="connsiteX17" fmla="*/ 2501646 w 5105400"/>
              <a:gd name="connsiteY17" fmla="*/ 2962275 h 2962275"/>
              <a:gd name="connsiteX18" fmla="*/ 1812417 w 5105400"/>
              <a:gd name="connsiteY18" fmla="*/ 2962275 h 2962275"/>
              <a:gd name="connsiteX19" fmla="*/ 1174242 w 5105400"/>
              <a:gd name="connsiteY19" fmla="*/ 2962275 h 2962275"/>
              <a:gd name="connsiteX20" fmla="*/ 638175 w 5105400"/>
              <a:gd name="connsiteY20" fmla="*/ 2962275 h 2962275"/>
              <a:gd name="connsiteX21" fmla="*/ 0 w 5105400"/>
              <a:gd name="connsiteY21" fmla="*/ 2962275 h 2962275"/>
              <a:gd name="connsiteX22" fmla="*/ 0 w 5105400"/>
              <a:gd name="connsiteY22" fmla="*/ 2369820 h 2962275"/>
              <a:gd name="connsiteX23" fmla="*/ 0 w 5105400"/>
              <a:gd name="connsiteY23" fmla="*/ 1806988 h 2962275"/>
              <a:gd name="connsiteX24" fmla="*/ 0 w 5105400"/>
              <a:gd name="connsiteY24" fmla="*/ 1155287 h 2962275"/>
              <a:gd name="connsiteX25" fmla="*/ 0 w 5105400"/>
              <a:gd name="connsiteY25" fmla="*/ 651700 h 2962275"/>
              <a:gd name="connsiteX26" fmla="*/ 0 w 5105400"/>
              <a:gd name="connsiteY26"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05400" h="2962275" extrusionOk="0">
                <a:moveTo>
                  <a:pt x="0" y="0"/>
                </a:moveTo>
                <a:cubicBezTo>
                  <a:pt x="189670" y="32106"/>
                  <a:pt x="410220" y="24628"/>
                  <a:pt x="689229" y="0"/>
                </a:cubicBezTo>
                <a:cubicBezTo>
                  <a:pt x="968238" y="-24628"/>
                  <a:pt x="1064073" y="-8674"/>
                  <a:pt x="1276350" y="0"/>
                </a:cubicBezTo>
                <a:cubicBezTo>
                  <a:pt x="1488627" y="8674"/>
                  <a:pt x="1712323" y="24796"/>
                  <a:pt x="1863471" y="0"/>
                </a:cubicBezTo>
                <a:cubicBezTo>
                  <a:pt x="2014619" y="-24796"/>
                  <a:pt x="2427372" y="-22639"/>
                  <a:pt x="2603754" y="0"/>
                </a:cubicBezTo>
                <a:cubicBezTo>
                  <a:pt x="2780136" y="22639"/>
                  <a:pt x="2950842" y="-18836"/>
                  <a:pt x="3241929" y="0"/>
                </a:cubicBezTo>
                <a:cubicBezTo>
                  <a:pt x="3533017" y="18836"/>
                  <a:pt x="3577986" y="6930"/>
                  <a:pt x="3880104" y="0"/>
                </a:cubicBezTo>
                <a:cubicBezTo>
                  <a:pt x="4182222" y="-6930"/>
                  <a:pt x="4198012" y="-10154"/>
                  <a:pt x="4365117" y="0"/>
                </a:cubicBezTo>
                <a:cubicBezTo>
                  <a:pt x="4532222" y="10154"/>
                  <a:pt x="4819746" y="-32272"/>
                  <a:pt x="5105400" y="0"/>
                </a:cubicBezTo>
                <a:cubicBezTo>
                  <a:pt x="5124756" y="113137"/>
                  <a:pt x="5083126" y="318968"/>
                  <a:pt x="5105400" y="533210"/>
                </a:cubicBezTo>
                <a:cubicBezTo>
                  <a:pt x="5127675" y="747452"/>
                  <a:pt x="5129560" y="928864"/>
                  <a:pt x="5105400" y="1125665"/>
                </a:cubicBezTo>
                <a:cubicBezTo>
                  <a:pt x="5081240" y="1322466"/>
                  <a:pt x="5078092" y="1469562"/>
                  <a:pt x="5105400" y="1747742"/>
                </a:cubicBezTo>
                <a:cubicBezTo>
                  <a:pt x="5132708" y="2025922"/>
                  <a:pt x="5114630" y="2100958"/>
                  <a:pt x="5105400" y="2280952"/>
                </a:cubicBezTo>
                <a:cubicBezTo>
                  <a:pt x="5096171" y="2460946"/>
                  <a:pt x="5080282" y="2797516"/>
                  <a:pt x="5105400" y="2962275"/>
                </a:cubicBezTo>
                <a:cubicBezTo>
                  <a:pt x="4938094" y="2983332"/>
                  <a:pt x="4670522" y="2996350"/>
                  <a:pt x="4416171" y="2962275"/>
                </a:cubicBezTo>
                <a:cubicBezTo>
                  <a:pt x="4161820" y="2928200"/>
                  <a:pt x="3993418" y="2994021"/>
                  <a:pt x="3675888" y="2962275"/>
                </a:cubicBezTo>
                <a:cubicBezTo>
                  <a:pt x="3358358" y="2930529"/>
                  <a:pt x="3372287" y="2969563"/>
                  <a:pt x="3139821" y="2962275"/>
                </a:cubicBezTo>
                <a:cubicBezTo>
                  <a:pt x="2907355" y="2954987"/>
                  <a:pt x="2643644" y="2992994"/>
                  <a:pt x="2501646" y="2962275"/>
                </a:cubicBezTo>
                <a:cubicBezTo>
                  <a:pt x="2359648" y="2931556"/>
                  <a:pt x="1956752" y="2933266"/>
                  <a:pt x="1812417" y="2962275"/>
                </a:cubicBezTo>
                <a:cubicBezTo>
                  <a:pt x="1668082" y="2991284"/>
                  <a:pt x="1371790" y="2936122"/>
                  <a:pt x="1174242" y="2962275"/>
                </a:cubicBezTo>
                <a:cubicBezTo>
                  <a:pt x="976695" y="2988428"/>
                  <a:pt x="754683" y="2940745"/>
                  <a:pt x="638175" y="2962275"/>
                </a:cubicBezTo>
                <a:cubicBezTo>
                  <a:pt x="521667" y="2983805"/>
                  <a:pt x="190320" y="2970682"/>
                  <a:pt x="0" y="2962275"/>
                </a:cubicBezTo>
                <a:cubicBezTo>
                  <a:pt x="-4914" y="2815405"/>
                  <a:pt x="6748" y="2534696"/>
                  <a:pt x="0" y="2369820"/>
                </a:cubicBezTo>
                <a:cubicBezTo>
                  <a:pt x="-6748" y="2204944"/>
                  <a:pt x="-307" y="1989443"/>
                  <a:pt x="0" y="1806988"/>
                </a:cubicBezTo>
                <a:cubicBezTo>
                  <a:pt x="307" y="1624533"/>
                  <a:pt x="-30089" y="1387377"/>
                  <a:pt x="0" y="1155287"/>
                </a:cubicBezTo>
                <a:cubicBezTo>
                  <a:pt x="30089" y="923197"/>
                  <a:pt x="9559" y="795327"/>
                  <a:pt x="0" y="651700"/>
                </a:cubicBezTo>
                <a:cubicBezTo>
                  <a:pt x="-9559" y="508073"/>
                  <a:pt x="-25892" y="148703"/>
                  <a:pt x="0" y="0"/>
                </a:cubicBezTo>
                <a:close/>
              </a:path>
            </a:pathLst>
          </a:custGeom>
          <a:noFill/>
          <a:ln>
            <a:solidFill>
              <a:schemeClr val="tx1"/>
            </a:solidFill>
            <a:extLst>
              <a:ext uri="{C807C97D-BFC1-408E-A445-0C87EB9F89A2}">
                <ask:lineSketchStyleProps xmlns="" xmlns:ask="http://schemas.microsoft.com/office/drawing/2018/sketchyshapes" sd="755868447">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2052" name="Picture 4" descr="Soạn bài Lai tân (Hồ Chí Minh) | Soạn văn 11 hay nhất">
            <a:extLst>
              <a:ext uri="{FF2B5EF4-FFF2-40B4-BE49-F238E27FC236}">
                <a16:creationId xmlns:a16="http://schemas.microsoft.com/office/drawing/2014/main" id="{2C18C857-09C2-E54E-3AAF-F492808FE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6822455"/>
            <a:ext cx="4724400" cy="2981325"/>
          </a:xfrm>
          <a:custGeom>
            <a:avLst/>
            <a:gdLst>
              <a:gd name="connsiteX0" fmla="*/ 0 w 4724400"/>
              <a:gd name="connsiteY0" fmla="*/ 0 h 2981325"/>
              <a:gd name="connsiteX1" fmla="*/ 448818 w 4724400"/>
              <a:gd name="connsiteY1" fmla="*/ 0 h 2981325"/>
              <a:gd name="connsiteX2" fmla="*/ 1086612 w 4724400"/>
              <a:gd name="connsiteY2" fmla="*/ 0 h 2981325"/>
              <a:gd name="connsiteX3" fmla="*/ 1724406 w 4724400"/>
              <a:gd name="connsiteY3" fmla="*/ 0 h 2981325"/>
              <a:gd name="connsiteX4" fmla="*/ 2173224 w 4724400"/>
              <a:gd name="connsiteY4" fmla="*/ 0 h 2981325"/>
              <a:gd name="connsiteX5" fmla="*/ 2858262 w 4724400"/>
              <a:gd name="connsiteY5" fmla="*/ 0 h 2981325"/>
              <a:gd name="connsiteX6" fmla="*/ 3448812 w 4724400"/>
              <a:gd name="connsiteY6" fmla="*/ 0 h 2981325"/>
              <a:gd name="connsiteX7" fmla="*/ 3992118 w 4724400"/>
              <a:gd name="connsiteY7" fmla="*/ 0 h 2981325"/>
              <a:gd name="connsiteX8" fmla="*/ 4724400 w 4724400"/>
              <a:gd name="connsiteY8" fmla="*/ 0 h 2981325"/>
              <a:gd name="connsiteX9" fmla="*/ 4724400 w 4724400"/>
              <a:gd name="connsiteY9" fmla="*/ 626078 h 2981325"/>
              <a:gd name="connsiteX10" fmla="*/ 4724400 w 4724400"/>
              <a:gd name="connsiteY10" fmla="*/ 1222343 h 2981325"/>
              <a:gd name="connsiteX11" fmla="*/ 4724400 w 4724400"/>
              <a:gd name="connsiteY11" fmla="*/ 1729169 h 2981325"/>
              <a:gd name="connsiteX12" fmla="*/ 4724400 w 4724400"/>
              <a:gd name="connsiteY12" fmla="*/ 2385060 h 2981325"/>
              <a:gd name="connsiteX13" fmla="*/ 4724400 w 4724400"/>
              <a:gd name="connsiteY13" fmla="*/ 2981325 h 2981325"/>
              <a:gd name="connsiteX14" fmla="*/ 4086606 w 4724400"/>
              <a:gd name="connsiteY14" fmla="*/ 2981325 h 2981325"/>
              <a:gd name="connsiteX15" fmla="*/ 3496056 w 4724400"/>
              <a:gd name="connsiteY15" fmla="*/ 2981325 h 2981325"/>
              <a:gd name="connsiteX16" fmla="*/ 2811018 w 4724400"/>
              <a:gd name="connsiteY16" fmla="*/ 2981325 h 2981325"/>
              <a:gd name="connsiteX17" fmla="*/ 2267712 w 4724400"/>
              <a:gd name="connsiteY17" fmla="*/ 2981325 h 2981325"/>
              <a:gd name="connsiteX18" fmla="*/ 1818894 w 4724400"/>
              <a:gd name="connsiteY18" fmla="*/ 2981325 h 2981325"/>
              <a:gd name="connsiteX19" fmla="*/ 1322832 w 4724400"/>
              <a:gd name="connsiteY19" fmla="*/ 2981325 h 2981325"/>
              <a:gd name="connsiteX20" fmla="*/ 826770 w 4724400"/>
              <a:gd name="connsiteY20" fmla="*/ 2981325 h 2981325"/>
              <a:gd name="connsiteX21" fmla="*/ 0 w 4724400"/>
              <a:gd name="connsiteY21" fmla="*/ 2981325 h 2981325"/>
              <a:gd name="connsiteX22" fmla="*/ 0 w 4724400"/>
              <a:gd name="connsiteY22" fmla="*/ 2325434 h 2981325"/>
              <a:gd name="connsiteX23" fmla="*/ 0 w 4724400"/>
              <a:gd name="connsiteY23" fmla="*/ 1818608 h 2981325"/>
              <a:gd name="connsiteX24" fmla="*/ 0 w 4724400"/>
              <a:gd name="connsiteY24" fmla="*/ 1162717 h 2981325"/>
              <a:gd name="connsiteX25" fmla="*/ 0 w 4724400"/>
              <a:gd name="connsiteY25" fmla="*/ 536638 h 2981325"/>
              <a:gd name="connsiteX26" fmla="*/ 0 w 4724400"/>
              <a:gd name="connsiteY26" fmla="*/ 0 h 29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4400" h="2981325" extrusionOk="0">
                <a:moveTo>
                  <a:pt x="0" y="0"/>
                </a:moveTo>
                <a:cubicBezTo>
                  <a:pt x="159916" y="-28632"/>
                  <a:pt x="295622" y="47248"/>
                  <a:pt x="448818" y="0"/>
                </a:cubicBezTo>
                <a:cubicBezTo>
                  <a:pt x="602014" y="-47248"/>
                  <a:pt x="958210" y="31616"/>
                  <a:pt x="1086612" y="0"/>
                </a:cubicBezTo>
                <a:cubicBezTo>
                  <a:pt x="1215014" y="-31616"/>
                  <a:pt x="1407264" y="25118"/>
                  <a:pt x="1724406" y="0"/>
                </a:cubicBezTo>
                <a:cubicBezTo>
                  <a:pt x="2041548" y="-25118"/>
                  <a:pt x="2056226" y="17134"/>
                  <a:pt x="2173224" y="0"/>
                </a:cubicBezTo>
                <a:cubicBezTo>
                  <a:pt x="2290222" y="-17134"/>
                  <a:pt x="2629672" y="3015"/>
                  <a:pt x="2858262" y="0"/>
                </a:cubicBezTo>
                <a:cubicBezTo>
                  <a:pt x="3086852" y="-3015"/>
                  <a:pt x="3160311" y="5704"/>
                  <a:pt x="3448812" y="0"/>
                </a:cubicBezTo>
                <a:cubicBezTo>
                  <a:pt x="3737313" y="-5704"/>
                  <a:pt x="3790379" y="44740"/>
                  <a:pt x="3992118" y="0"/>
                </a:cubicBezTo>
                <a:cubicBezTo>
                  <a:pt x="4193857" y="-44740"/>
                  <a:pt x="4439007" y="59721"/>
                  <a:pt x="4724400" y="0"/>
                </a:cubicBezTo>
                <a:cubicBezTo>
                  <a:pt x="4782587" y="257161"/>
                  <a:pt x="4676472" y="438917"/>
                  <a:pt x="4724400" y="626078"/>
                </a:cubicBezTo>
                <a:cubicBezTo>
                  <a:pt x="4772328" y="813239"/>
                  <a:pt x="4714120" y="1044965"/>
                  <a:pt x="4724400" y="1222343"/>
                </a:cubicBezTo>
                <a:cubicBezTo>
                  <a:pt x="4734680" y="1399722"/>
                  <a:pt x="4683839" y="1526869"/>
                  <a:pt x="4724400" y="1729169"/>
                </a:cubicBezTo>
                <a:cubicBezTo>
                  <a:pt x="4764961" y="1931469"/>
                  <a:pt x="4647530" y="2058926"/>
                  <a:pt x="4724400" y="2385060"/>
                </a:cubicBezTo>
                <a:cubicBezTo>
                  <a:pt x="4801270" y="2711194"/>
                  <a:pt x="4716999" y="2831052"/>
                  <a:pt x="4724400" y="2981325"/>
                </a:cubicBezTo>
                <a:cubicBezTo>
                  <a:pt x="4587652" y="3053820"/>
                  <a:pt x="4380885" y="2962396"/>
                  <a:pt x="4086606" y="2981325"/>
                </a:cubicBezTo>
                <a:cubicBezTo>
                  <a:pt x="3792327" y="3000254"/>
                  <a:pt x="3749910" y="2932539"/>
                  <a:pt x="3496056" y="2981325"/>
                </a:cubicBezTo>
                <a:cubicBezTo>
                  <a:pt x="3242202" y="3030111"/>
                  <a:pt x="3070410" y="2930016"/>
                  <a:pt x="2811018" y="2981325"/>
                </a:cubicBezTo>
                <a:cubicBezTo>
                  <a:pt x="2551626" y="3032634"/>
                  <a:pt x="2471319" y="2940130"/>
                  <a:pt x="2267712" y="2981325"/>
                </a:cubicBezTo>
                <a:cubicBezTo>
                  <a:pt x="2064105" y="3022520"/>
                  <a:pt x="2025172" y="2937698"/>
                  <a:pt x="1818894" y="2981325"/>
                </a:cubicBezTo>
                <a:cubicBezTo>
                  <a:pt x="1612616" y="3024952"/>
                  <a:pt x="1570497" y="2935051"/>
                  <a:pt x="1322832" y="2981325"/>
                </a:cubicBezTo>
                <a:cubicBezTo>
                  <a:pt x="1075167" y="3027599"/>
                  <a:pt x="994198" y="2959111"/>
                  <a:pt x="826770" y="2981325"/>
                </a:cubicBezTo>
                <a:cubicBezTo>
                  <a:pt x="659342" y="3003539"/>
                  <a:pt x="175278" y="2888865"/>
                  <a:pt x="0" y="2981325"/>
                </a:cubicBezTo>
                <a:cubicBezTo>
                  <a:pt x="-13921" y="2711872"/>
                  <a:pt x="52907" y="2532644"/>
                  <a:pt x="0" y="2325434"/>
                </a:cubicBezTo>
                <a:cubicBezTo>
                  <a:pt x="-52907" y="2118224"/>
                  <a:pt x="34463" y="1923150"/>
                  <a:pt x="0" y="1818608"/>
                </a:cubicBezTo>
                <a:cubicBezTo>
                  <a:pt x="-34463" y="1714066"/>
                  <a:pt x="42990" y="1383283"/>
                  <a:pt x="0" y="1162717"/>
                </a:cubicBezTo>
                <a:cubicBezTo>
                  <a:pt x="-42990" y="942151"/>
                  <a:pt x="51287" y="776814"/>
                  <a:pt x="0" y="536638"/>
                </a:cubicBezTo>
                <a:cubicBezTo>
                  <a:pt x="-51287" y="296462"/>
                  <a:pt x="14619" y="240025"/>
                  <a:pt x="0" y="0"/>
                </a:cubicBezTo>
                <a:close/>
              </a:path>
            </a:pathLst>
          </a:custGeom>
          <a:noFill/>
          <a:ln>
            <a:solidFill>
              <a:schemeClr val="tx1"/>
            </a:solidFill>
            <a:extLst>
              <a:ext uri="{C807C97D-BFC1-408E-A445-0C87EB9F89A2}">
                <ask:lineSketchStyleProps xmlns="" xmlns:ask="http://schemas.microsoft.com/office/drawing/2018/sketchyshapes" sd="2460983544">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pic>
        <p:nvPicPr>
          <p:cNvPr id="2054" name="Picture 6" descr="Bố cục bài Một số giọng điệu của tiếng cười trong thơ trào phúng chuẩn nhất  - Kết nối tri thức">
            <a:extLst>
              <a:ext uri="{FF2B5EF4-FFF2-40B4-BE49-F238E27FC236}">
                <a16:creationId xmlns:a16="http://schemas.microsoft.com/office/drawing/2014/main" id="{BDD161DA-5A8D-808B-D701-D49EC77D0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8600" y="6819899"/>
            <a:ext cx="5660931" cy="2962275"/>
          </a:xfrm>
          <a:custGeom>
            <a:avLst/>
            <a:gdLst>
              <a:gd name="connsiteX0" fmla="*/ 0 w 5660931"/>
              <a:gd name="connsiteY0" fmla="*/ 0 h 2962275"/>
              <a:gd name="connsiteX1" fmla="*/ 679312 w 5660931"/>
              <a:gd name="connsiteY1" fmla="*/ 0 h 2962275"/>
              <a:gd name="connsiteX2" fmla="*/ 1358623 w 5660931"/>
              <a:gd name="connsiteY2" fmla="*/ 0 h 2962275"/>
              <a:gd name="connsiteX3" fmla="*/ 1811498 w 5660931"/>
              <a:gd name="connsiteY3" fmla="*/ 0 h 2962275"/>
              <a:gd name="connsiteX4" fmla="*/ 2320982 w 5660931"/>
              <a:gd name="connsiteY4" fmla="*/ 0 h 2962275"/>
              <a:gd name="connsiteX5" fmla="*/ 2887075 w 5660931"/>
              <a:gd name="connsiteY5" fmla="*/ 0 h 2962275"/>
              <a:gd name="connsiteX6" fmla="*/ 3283340 w 5660931"/>
              <a:gd name="connsiteY6" fmla="*/ 0 h 2962275"/>
              <a:gd name="connsiteX7" fmla="*/ 3679605 w 5660931"/>
              <a:gd name="connsiteY7" fmla="*/ 0 h 2962275"/>
              <a:gd name="connsiteX8" fmla="*/ 4245698 w 5660931"/>
              <a:gd name="connsiteY8" fmla="*/ 0 h 2962275"/>
              <a:gd name="connsiteX9" fmla="*/ 4698573 w 5660931"/>
              <a:gd name="connsiteY9" fmla="*/ 0 h 2962275"/>
              <a:gd name="connsiteX10" fmla="*/ 5660931 w 5660931"/>
              <a:gd name="connsiteY10" fmla="*/ 0 h 2962275"/>
              <a:gd name="connsiteX11" fmla="*/ 5660931 w 5660931"/>
              <a:gd name="connsiteY11" fmla="*/ 533210 h 2962275"/>
              <a:gd name="connsiteX12" fmla="*/ 5660931 w 5660931"/>
              <a:gd name="connsiteY12" fmla="*/ 1184910 h 2962275"/>
              <a:gd name="connsiteX13" fmla="*/ 5660931 w 5660931"/>
              <a:gd name="connsiteY13" fmla="*/ 1747742 h 2962275"/>
              <a:gd name="connsiteX14" fmla="*/ 5660931 w 5660931"/>
              <a:gd name="connsiteY14" fmla="*/ 2340197 h 2962275"/>
              <a:gd name="connsiteX15" fmla="*/ 5660931 w 5660931"/>
              <a:gd name="connsiteY15" fmla="*/ 2962275 h 2962275"/>
              <a:gd name="connsiteX16" fmla="*/ 5094838 w 5660931"/>
              <a:gd name="connsiteY16" fmla="*/ 2962275 h 2962275"/>
              <a:gd name="connsiteX17" fmla="*/ 4415526 w 5660931"/>
              <a:gd name="connsiteY17" fmla="*/ 2962275 h 2962275"/>
              <a:gd name="connsiteX18" fmla="*/ 3792824 w 5660931"/>
              <a:gd name="connsiteY18" fmla="*/ 2962275 h 2962275"/>
              <a:gd name="connsiteX19" fmla="*/ 3226731 w 5660931"/>
              <a:gd name="connsiteY19" fmla="*/ 2962275 h 2962275"/>
              <a:gd name="connsiteX20" fmla="*/ 2830466 w 5660931"/>
              <a:gd name="connsiteY20" fmla="*/ 2962275 h 2962275"/>
              <a:gd name="connsiteX21" fmla="*/ 2434200 w 5660931"/>
              <a:gd name="connsiteY21" fmla="*/ 2962275 h 2962275"/>
              <a:gd name="connsiteX22" fmla="*/ 1868107 w 5660931"/>
              <a:gd name="connsiteY22" fmla="*/ 2962275 h 2962275"/>
              <a:gd name="connsiteX23" fmla="*/ 1188796 w 5660931"/>
              <a:gd name="connsiteY23" fmla="*/ 2962275 h 2962275"/>
              <a:gd name="connsiteX24" fmla="*/ 679312 w 5660931"/>
              <a:gd name="connsiteY24" fmla="*/ 2962275 h 2962275"/>
              <a:gd name="connsiteX25" fmla="*/ 0 w 5660931"/>
              <a:gd name="connsiteY25" fmla="*/ 2962275 h 2962275"/>
              <a:gd name="connsiteX26" fmla="*/ 0 w 5660931"/>
              <a:gd name="connsiteY26" fmla="*/ 2340197 h 2962275"/>
              <a:gd name="connsiteX27" fmla="*/ 0 w 5660931"/>
              <a:gd name="connsiteY27" fmla="*/ 1688497 h 2962275"/>
              <a:gd name="connsiteX28" fmla="*/ 0 w 5660931"/>
              <a:gd name="connsiteY28" fmla="*/ 1066419 h 2962275"/>
              <a:gd name="connsiteX29" fmla="*/ 0 w 5660931"/>
              <a:gd name="connsiteY29" fmla="*/ 0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60931" h="2962275" extrusionOk="0">
                <a:moveTo>
                  <a:pt x="0" y="0"/>
                </a:moveTo>
                <a:cubicBezTo>
                  <a:pt x="319936" y="-26734"/>
                  <a:pt x="438408" y="55218"/>
                  <a:pt x="679312" y="0"/>
                </a:cubicBezTo>
                <a:cubicBezTo>
                  <a:pt x="920216" y="-55218"/>
                  <a:pt x="1132455" y="26688"/>
                  <a:pt x="1358623" y="0"/>
                </a:cubicBezTo>
                <a:cubicBezTo>
                  <a:pt x="1584791" y="-26688"/>
                  <a:pt x="1632585" y="44507"/>
                  <a:pt x="1811498" y="0"/>
                </a:cubicBezTo>
                <a:cubicBezTo>
                  <a:pt x="1990411" y="-44507"/>
                  <a:pt x="2215913" y="30813"/>
                  <a:pt x="2320982" y="0"/>
                </a:cubicBezTo>
                <a:cubicBezTo>
                  <a:pt x="2426051" y="-30813"/>
                  <a:pt x="2637874" y="29385"/>
                  <a:pt x="2887075" y="0"/>
                </a:cubicBezTo>
                <a:cubicBezTo>
                  <a:pt x="3136276" y="-29385"/>
                  <a:pt x="3170662" y="20174"/>
                  <a:pt x="3283340" y="0"/>
                </a:cubicBezTo>
                <a:cubicBezTo>
                  <a:pt x="3396019" y="-20174"/>
                  <a:pt x="3496658" y="18455"/>
                  <a:pt x="3679605" y="0"/>
                </a:cubicBezTo>
                <a:cubicBezTo>
                  <a:pt x="3862553" y="-18455"/>
                  <a:pt x="4012812" y="36350"/>
                  <a:pt x="4245698" y="0"/>
                </a:cubicBezTo>
                <a:cubicBezTo>
                  <a:pt x="4478584" y="-36350"/>
                  <a:pt x="4524630" y="7860"/>
                  <a:pt x="4698573" y="0"/>
                </a:cubicBezTo>
                <a:cubicBezTo>
                  <a:pt x="4872516" y="-7860"/>
                  <a:pt x="5272878" y="93026"/>
                  <a:pt x="5660931" y="0"/>
                </a:cubicBezTo>
                <a:cubicBezTo>
                  <a:pt x="5661150" y="204294"/>
                  <a:pt x="5636907" y="281424"/>
                  <a:pt x="5660931" y="533210"/>
                </a:cubicBezTo>
                <a:cubicBezTo>
                  <a:pt x="5684955" y="784996"/>
                  <a:pt x="5629875" y="887548"/>
                  <a:pt x="5660931" y="1184910"/>
                </a:cubicBezTo>
                <a:cubicBezTo>
                  <a:pt x="5691987" y="1482272"/>
                  <a:pt x="5645739" y="1601793"/>
                  <a:pt x="5660931" y="1747742"/>
                </a:cubicBezTo>
                <a:cubicBezTo>
                  <a:pt x="5676123" y="1893691"/>
                  <a:pt x="5626188" y="2138421"/>
                  <a:pt x="5660931" y="2340197"/>
                </a:cubicBezTo>
                <a:cubicBezTo>
                  <a:pt x="5695674" y="2541973"/>
                  <a:pt x="5603169" y="2664417"/>
                  <a:pt x="5660931" y="2962275"/>
                </a:cubicBezTo>
                <a:cubicBezTo>
                  <a:pt x="5462069" y="3004395"/>
                  <a:pt x="5237694" y="2900566"/>
                  <a:pt x="5094838" y="2962275"/>
                </a:cubicBezTo>
                <a:cubicBezTo>
                  <a:pt x="4951982" y="3023984"/>
                  <a:pt x="4729712" y="2905273"/>
                  <a:pt x="4415526" y="2962275"/>
                </a:cubicBezTo>
                <a:cubicBezTo>
                  <a:pt x="4101340" y="3019277"/>
                  <a:pt x="4058015" y="2931184"/>
                  <a:pt x="3792824" y="2962275"/>
                </a:cubicBezTo>
                <a:cubicBezTo>
                  <a:pt x="3527633" y="2993366"/>
                  <a:pt x="3390726" y="2918246"/>
                  <a:pt x="3226731" y="2962275"/>
                </a:cubicBezTo>
                <a:cubicBezTo>
                  <a:pt x="3062736" y="3006304"/>
                  <a:pt x="2945929" y="2948044"/>
                  <a:pt x="2830466" y="2962275"/>
                </a:cubicBezTo>
                <a:cubicBezTo>
                  <a:pt x="2715003" y="2976506"/>
                  <a:pt x="2551313" y="2918507"/>
                  <a:pt x="2434200" y="2962275"/>
                </a:cubicBezTo>
                <a:cubicBezTo>
                  <a:pt x="2317087" y="3006043"/>
                  <a:pt x="2088496" y="2915655"/>
                  <a:pt x="1868107" y="2962275"/>
                </a:cubicBezTo>
                <a:cubicBezTo>
                  <a:pt x="1647718" y="3008895"/>
                  <a:pt x="1492300" y="2939577"/>
                  <a:pt x="1188796" y="2962275"/>
                </a:cubicBezTo>
                <a:cubicBezTo>
                  <a:pt x="885292" y="2984973"/>
                  <a:pt x="884760" y="2909566"/>
                  <a:pt x="679312" y="2962275"/>
                </a:cubicBezTo>
                <a:cubicBezTo>
                  <a:pt x="473864" y="3014984"/>
                  <a:pt x="296491" y="2947102"/>
                  <a:pt x="0" y="2962275"/>
                </a:cubicBezTo>
                <a:cubicBezTo>
                  <a:pt x="-19528" y="2798786"/>
                  <a:pt x="71707" y="2500407"/>
                  <a:pt x="0" y="2340197"/>
                </a:cubicBezTo>
                <a:cubicBezTo>
                  <a:pt x="-71707" y="2179987"/>
                  <a:pt x="32261" y="1983151"/>
                  <a:pt x="0" y="1688497"/>
                </a:cubicBezTo>
                <a:cubicBezTo>
                  <a:pt x="-32261" y="1393843"/>
                  <a:pt x="10620" y="1320315"/>
                  <a:pt x="0" y="1066419"/>
                </a:cubicBezTo>
                <a:cubicBezTo>
                  <a:pt x="-10620" y="812523"/>
                  <a:pt x="123004" y="391936"/>
                  <a:pt x="0" y="0"/>
                </a:cubicBezTo>
                <a:close/>
              </a:path>
            </a:pathLst>
          </a:custGeom>
          <a:noFill/>
          <a:ln>
            <a:solidFill>
              <a:schemeClr val="tx1"/>
            </a:solidFill>
            <a:extLst>
              <a:ext uri="{C807C97D-BFC1-408E-A445-0C87EB9F89A2}">
                <ask:lineSketchStyleProps xmlns="" xmlns:ask="http://schemas.microsoft.com/office/drawing/2018/sketchyshapes" sd="106480173">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5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2054"/>
                                        </p:tgtEl>
                                        <p:attrNameLst>
                                          <p:attrName>style.visibility</p:attrName>
                                        </p:attrNameLst>
                                      </p:cBhvr>
                                      <p:to>
                                        <p:strVal val="visible"/>
                                      </p:to>
                                    </p:set>
                                    <p:animEffect transition="in" filter="barn(inVertical)">
                                      <p:cBhvr>
                                        <p:cTn id="41" dur="500"/>
                                        <p:tgtEl>
                                          <p:spTgt spid="205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2600" y="8489321"/>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 xmlns:asvg="http://schemas.microsoft.com/office/drawing/2016/SVG/main" r:embed="rId4"/>
                </a:ext>
              </a:extLst>
            </a:blip>
            <a:stretch>
              <a:fillRect t="-48685" r="-145"/>
            </a:stretch>
          </a:blipFill>
        </p:spPr>
      </p:sp>
      <p:sp>
        <p:nvSpPr>
          <p:cNvPr id="5" name="TextBox 5"/>
          <p:cNvSpPr txBox="1"/>
          <p:nvPr/>
        </p:nvSpPr>
        <p:spPr>
          <a:xfrm>
            <a:off x="6781800" y="3060235"/>
            <a:ext cx="11277600" cy="2180084"/>
          </a:xfrm>
          <a:prstGeom prst="rect">
            <a:avLst/>
          </a:prstGeom>
        </p:spPr>
        <p:txBody>
          <a:bodyPr wrap="square" lIns="0" tIns="0" rIns="0" bIns="0" rtlCol="0" anchor="t">
            <a:spAutoFit/>
          </a:bodyPr>
          <a:lstStyle/>
          <a:p>
            <a:pPr algn="ctr">
              <a:lnSpc>
                <a:spcPts val="8513"/>
              </a:lnSpc>
            </a:pPr>
            <a:r>
              <a:rPr lang="en-US" sz="11500" dirty="0">
                <a:solidFill>
                  <a:srgbClr val="683E38"/>
                </a:solidFill>
                <a:latin typeface="#9Slide07 SVNGuerrilla" panose="00000500000000000000" pitchFamily="2" charset="0"/>
              </a:rPr>
              <a:t>II. </a:t>
            </a:r>
          </a:p>
          <a:p>
            <a:pPr algn="ctr">
              <a:lnSpc>
                <a:spcPts val="8513"/>
              </a:lnSpc>
            </a:pPr>
            <a:r>
              <a:rPr lang="en-US" sz="11500" dirty="0">
                <a:solidFill>
                  <a:srgbClr val="683E38"/>
                </a:solidFill>
                <a:latin typeface="#9Slide07 SVNGuerrilla" panose="00000500000000000000" pitchFamily="2" charset="0"/>
              </a:rPr>
              <a:t>Tri </a:t>
            </a:r>
            <a:r>
              <a:rPr lang="en-US" sz="11500" dirty="0" err="1">
                <a:solidFill>
                  <a:srgbClr val="683E38"/>
                </a:solidFill>
                <a:latin typeface="#9Slide07 SVNGuerrilla" panose="00000500000000000000" pitchFamily="2" charset="0"/>
              </a:rPr>
              <a:t>thức</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Ngữ</a:t>
            </a:r>
            <a:r>
              <a:rPr lang="en-US" sz="11500" dirty="0">
                <a:solidFill>
                  <a:srgbClr val="683E38"/>
                </a:solidFill>
                <a:latin typeface="#9Slide07 SVNGuerrilla" panose="00000500000000000000" pitchFamily="2" charset="0"/>
              </a:rPr>
              <a:t> </a:t>
            </a:r>
            <a:r>
              <a:rPr lang="en-US" sz="11500" dirty="0" err="1">
                <a:solidFill>
                  <a:srgbClr val="683E38"/>
                </a:solidFill>
                <a:latin typeface="#9Slide07 SVNGuerrilla" panose="00000500000000000000" pitchFamily="2" charset="0"/>
              </a:rPr>
              <a:t>văn</a:t>
            </a:r>
            <a:endParaRPr lang="en-US" sz="11500" dirty="0">
              <a:solidFill>
                <a:srgbClr val="683E38"/>
              </a:solidFill>
              <a:latin typeface="#9Slide07 SVNGuerrilla" panose="00000500000000000000" pitchFamily="2" charset="0"/>
            </a:endParaRPr>
          </a:p>
        </p:txBody>
      </p:sp>
      <p:sp>
        <p:nvSpPr>
          <p:cNvPr id="8" name="Freeform 8"/>
          <p:cNvSpPr/>
          <p:nvPr/>
        </p:nvSpPr>
        <p:spPr>
          <a:xfrm>
            <a:off x="-914400" y="800100"/>
            <a:ext cx="8803359" cy="10697316"/>
          </a:xfrm>
          <a:custGeom>
            <a:avLst/>
            <a:gdLst/>
            <a:ahLst/>
            <a:cxnLst/>
            <a:rect l="l" t="t" r="r" b="b"/>
            <a:pathLst>
              <a:path w="9412959" h="11353350">
                <a:moveTo>
                  <a:pt x="0" y="0"/>
                </a:moveTo>
                <a:lnTo>
                  <a:pt x="9412959" y="0"/>
                </a:lnTo>
                <a:lnTo>
                  <a:pt x="9412959" y="11353350"/>
                </a:lnTo>
                <a:lnTo>
                  <a:pt x="0" y="113533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41655441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275216-7AAC-A33A-35A2-4F9E7C1BA81E}"/>
              </a:ext>
            </a:extLst>
          </p:cNvPr>
          <p:cNvSpPr txBox="1"/>
          <p:nvPr/>
        </p:nvSpPr>
        <p:spPr>
          <a:xfrm>
            <a:off x="1905000" y="5143500"/>
            <a:ext cx="109728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7" name="TextBox 6">
            <a:extLst>
              <a:ext uri="{FF2B5EF4-FFF2-40B4-BE49-F238E27FC236}">
                <a16:creationId xmlns:a16="http://schemas.microsoft.com/office/drawing/2014/main" id="{86C9A10C-4E5C-4AF2-D470-B9115F648A3F}"/>
              </a:ext>
            </a:extLst>
          </p:cNvPr>
          <p:cNvSpPr txBox="1"/>
          <p:nvPr/>
        </p:nvSpPr>
        <p:spPr>
          <a:xfrm>
            <a:off x="2042746" y="3238500"/>
            <a:ext cx="10835054"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a:t>
            </a:r>
          </a:p>
        </p:txBody>
      </p:sp>
      <p:sp>
        <p:nvSpPr>
          <p:cNvPr id="8" name="Freeform 5">
            <a:extLst>
              <a:ext uri="{FF2B5EF4-FFF2-40B4-BE49-F238E27FC236}">
                <a16:creationId xmlns:a16="http://schemas.microsoft.com/office/drawing/2014/main" id="{08C27E5A-FC39-389D-40F0-8F082B41D2D5}"/>
              </a:ext>
            </a:extLst>
          </p:cNvPr>
          <p:cNvSpPr/>
          <p:nvPr/>
        </p:nvSpPr>
        <p:spPr>
          <a:xfrm>
            <a:off x="12725400" y="6205329"/>
            <a:ext cx="5410200" cy="3814971"/>
          </a:xfrm>
          <a:custGeom>
            <a:avLst/>
            <a:gdLst/>
            <a:ahLst/>
            <a:cxnLst/>
            <a:rect l="l" t="t" r="r" b="b"/>
            <a:pathLst>
              <a:path w="3636142" h="2349856">
                <a:moveTo>
                  <a:pt x="0" y="0"/>
                </a:moveTo>
                <a:lnTo>
                  <a:pt x="3636141" y="0"/>
                </a:lnTo>
                <a:lnTo>
                  <a:pt x="3636141" y="2349857"/>
                </a:lnTo>
                <a:lnTo>
                  <a:pt x="0" y="23498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484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950B7AF-AB8E-85A6-787C-634C388F072A}"/>
              </a:ext>
            </a:extLst>
          </p:cNvPr>
          <p:cNvSpPr txBox="1"/>
          <p:nvPr/>
        </p:nvSpPr>
        <p:spPr>
          <a:xfrm>
            <a:off x="1905000" y="495300"/>
            <a:ext cx="14249400" cy="997902"/>
          </a:xfrm>
          <a:prstGeom prst="rect">
            <a:avLst/>
          </a:prstGeom>
        </p:spPr>
        <p:txBody>
          <a:bodyPr wrap="square" lIns="0" tIns="0" rIns="0" bIns="0" rtlCol="0" anchor="t">
            <a:spAutoFit/>
          </a:bodyPr>
          <a:lstStyle/>
          <a:p>
            <a:pPr algn="ctr">
              <a:lnSpc>
                <a:spcPts val="8513"/>
              </a:lnSpc>
            </a:pPr>
            <a:r>
              <a:rPr lang="en-US" sz="6000" b="1" dirty="0">
                <a:solidFill>
                  <a:srgbClr val="683E38"/>
                </a:solidFill>
                <a:latin typeface="Times New Roman" panose="02020603050405020304" pitchFamily="18" charset="0"/>
                <a:cs typeface="Times New Roman" panose="02020603050405020304" pitchFamily="18" charset="0"/>
              </a:rPr>
              <a:t>1. </a:t>
            </a:r>
            <a:r>
              <a:rPr lang="en-US" sz="6000" b="1" dirty="0" err="1">
                <a:solidFill>
                  <a:srgbClr val="683E38"/>
                </a:solidFill>
                <a:latin typeface="Times New Roman" panose="02020603050405020304" pitchFamily="18" charset="0"/>
                <a:cs typeface="Times New Roman" panose="02020603050405020304" pitchFamily="18" charset="0"/>
              </a:rPr>
              <a:t>Thơ</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trào</a:t>
            </a:r>
            <a:r>
              <a:rPr lang="en-US" sz="6000" b="1" dirty="0">
                <a:solidFill>
                  <a:srgbClr val="683E38"/>
                </a:solidFill>
                <a:latin typeface="Times New Roman" panose="02020603050405020304" pitchFamily="18" charset="0"/>
                <a:cs typeface="Times New Roman" panose="02020603050405020304" pitchFamily="18" charset="0"/>
              </a:rPr>
              <a:t> </a:t>
            </a:r>
            <a:r>
              <a:rPr lang="en-US" sz="6000" b="1" dirty="0" err="1">
                <a:solidFill>
                  <a:srgbClr val="683E38"/>
                </a:solidFill>
                <a:latin typeface="Times New Roman" panose="02020603050405020304" pitchFamily="18" charset="0"/>
                <a:cs typeface="Times New Roman" panose="02020603050405020304" pitchFamily="18" charset="0"/>
              </a:rPr>
              <a:t>phúng</a:t>
            </a:r>
            <a:endParaRPr lang="en-US" sz="6000" b="1" dirty="0">
              <a:solidFill>
                <a:srgbClr val="683E38"/>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228EDB4-7FC4-E1CB-6990-808742A360A6}"/>
              </a:ext>
            </a:extLst>
          </p:cNvPr>
          <p:cNvSpPr txBox="1"/>
          <p:nvPr/>
        </p:nvSpPr>
        <p:spPr>
          <a:xfrm>
            <a:off x="1143000" y="2324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6C9A10C-4E5C-4AF2-D470-B9115F648A3F}"/>
              </a:ext>
            </a:extLst>
          </p:cNvPr>
          <p:cNvSpPr txBox="1"/>
          <p:nvPr/>
        </p:nvSpPr>
        <p:spPr>
          <a:xfrm>
            <a:off x="2133600" y="3467100"/>
            <a:ext cx="151638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cay.</a:t>
            </a:r>
          </a:p>
        </p:txBody>
      </p:sp>
      <p:sp>
        <p:nvSpPr>
          <p:cNvPr id="4" name="Freeform 3">
            <a:extLst>
              <a:ext uri="{FF2B5EF4-FFF2-40B4-BE49-F238E27FC236}">
                <a16:creationId xmlns:a16="http://schemas.microsoft.com/office/drawing/2014/main" id="{100B486E-5D4F-E80B-5510-8B60AB751592}"/>
              </a:ext>
            </a:extLst>
          </p:cNvPr>
          <p:cNvSpPr/>
          <p:nvPr/>
        </p:nvSpPr>
        <p:spPr>
          <a:xfrm>
            <a:off x="762000" y="5829300"/>
            <a:ext cx="3886200" cy="3962400"/>
          </a:xfrm>
          <a:custGeom>
            <a:avLst/>
            <a:gdLst/>
            <a:ahLst/>
            <a:cxnLst/>
            <a:rect l="l" t="t" r="r" b="b"/>
            <a:pathLst>
              <a:path w="1873390" h="1916512">
                <a:moveTo>
                  <a:pt x="0" y="0"/>
                </a:moveTo>
                <a:lnTo>
                  <a:pt x="1873390" y="0"/>
                </a:lnTo>
                <a:lnTo>
                  <a:pt x="1873390" y="1916512"/>
                </a:lnTo>
                <a:lnTo>
                  <a:pt x="0" y="19165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87147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TotalTime>
  <Words>3740</Words>
  <Application>Microsoft Office PowerPoint</Application>
  <PresentationFormat>Custom</PresentationFormat>
  <Paragraphs>336</Paragraphs>
  <Slides>48</Slides>
  <Notes>48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48</vt:i4>
      </vt:variant>
    </vt:vector>
  </HeadingPairs>
  <TitlesOfParts>
    <vt:vector size="68" baseType="lpstr">
      <vt:lpstr>Dekko</vt:lpstr>
      <vt:lpstr>Wingdings</vt:lpstr>
      <vt:lpstr>#9Slide07 IcielKoni</vt:lpstr>
      <vt:lpstr>#9Slide05 FS Blonde Script</vt:lpstr>
      <vt:lpstr>Cambria</vt:lpstr>
      <vt:lpstr>OpenSans</vt:lpstr>
      <vt:lpstr>NotoSerif</vt:lpstr>
      <vt:lpstr>#9Slide07 SVNGuerrilla</vt:lpstr>
      <vt:lpstr>#9Slide03 Jura SemiBold</vt:lpstr>
      <vt:lpstr>Quicksand</vt:lpstr>
      <vt:lpstr>Roboto</vt:lpstr>
      <vt:lpstr>Times New Roman</vt:lpstr>
      <vt:lpstr>Arial</vt:lpstr>
      <vt:lpstr>Times New Roman</vt:lpstr>
      <vt:lpstr>#9Slide05 Dinh Tran</vt:lpstr>
      <vt:lpstr>Muli</vt:lpstr>
      <vt:lpstr>Roboto Condensed</vt:lpstr>
      <vt:lpstr>Calibri</vt:lpstr>
      <vt:lpstr>#9Slide05 Fourth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cp:lastModifiedBy>DELL</cp:lastModifiedBy>
  <cp:revision>75</cp:revision>
  <dcterms:created xsi:type="dcterms:W3CDTF">2006-08-16T00:00:00Z</dcterms:created>
  <dcterms:modified xsi:type="dcterms:W3CDTF">2023-10-05T02:58:13Z</dcterms:modified>
  <dc:identifier>DAFtBqhgIv4</dc:identifier>
</cp:coreProperties>
</file>