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7" r:id="rId2"/>
    <p:sldId id="256" r:id="rId3"/>
    <p:sldId id="258" r:id="rId4"/>
    <p:sldId id="263" r:id="rId5"/>
    <p:sldId id="266" r:id="rId6"/>
    <p:sldId id="267" r:id="rId7"/>
    <p:sldId id="268" r:id="rId8"/>
    <p:sldId id="269" r:id="rId9"/>
    <p:sldId id="270" r:id="rId10"/>
    <p:sldId id="271" r:id="rId11"/>
    <p:sldId id="272" r:id="rId12"/>
    <p:sldId id="273" r:id="rId13"/>
    <p:sldId id="260" r:id="rId14"/>
    <p:sldId id="274" r:id="rId15"/>
    <p:sldId id="259"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42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E3D7A-C8C5-4091-A59D-74E7A63AB68D}" type="datetimeFigureOut">
              <a:rPr lang="en-US" smtClean="0"/>
              <a:t>6/10/2023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829BC-ADB1-4A67-A2E7-28C7D001EA4C}" type="slidenum">
              <a:rPr lang="en-US" smtClean="0"/>
              <a:t>‹#›</a:t>
            </a:fld>
            <a:endParaRPr lang="en-US"/>
          </a:p>
        </p:txBody>
      </p:sp>
    </p:spTree>
    <p:extLst>
      <p:ext uri="{BB962C8B-B14F-4D97-AF65-F5344CB8AC3E}">
        <p14:creationId xmlns:p14="http://schemas.microsoft.com/office/powerpoint/2010/main" val="335652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1</a:t>
            </a:fld>
            <a:endParaRPr lang="en-US"/>
          </a:p>
        </p:txBody>
      </p:sp>
    </p:spTree>
    <p:extLst>
      <p:ext uri="{BB962C8B-B14F-4D97-AF65-F5344CB8AC3E}">
        <p14:creationId xmlns:p14="http://schemas.microsoft.com/office/powerpoint/2010/main" val="417497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10</a:t>
            </a:fld>
            <a:endParaRPr lang="en-US"/>
          </a:p>
        </p:txBody>
      </p:sp>
    </p:spTree>
    <p:extLst>
      <p:ext uri="{BB962C8B-B14F-4D97-AF65-F5344CB8AC3E}">
        <p14:creationId xmlns:p14="http://schemas.microsoft.com/office/powerpoint/2010/main" val="28097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11</a:t>
            </a:fld>
            <a:endParaRPr lang="en-US"/>
          </a:p>
        </p:txBody>
      </p:sp>
    </p:spTree>
    <p:extLst>
      <p:ext uri="{BB962C8B-B14F-4D97-AF65-F5344CB8AC3E}">
        <p14:creationId xmlns:p14="http://schemas.microsoft.com/office/powerpoint/2010/main" val="31587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12</a:t>
            </a:fld>
            <a:endParaRPr lang="en-US"/>
          </a:p>
        </p:txBody>
      </p:sp>
    </p:spTree>
    <p:extLst>
      <p:ext uri="{BB962C8B-B14F-4D97-AF65-F5344CB8AC3E}">
        <p14:creationId xmlns:p14="http://schemas.microsoft.com/office/powerpoint/2010/main" val="375656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13</a:t>
            </a:fld>
            <a:endParaRPr lang="en-US"/>
          </a:p>
        </p:txBody>
      </p:sp>
    </p:spTree>
    <p:extLst>
      <p:ext uri="{BB962C8B-B14F-4D97-AF65-F5344CB8AC3E}">
        <p14:creationId xmlns:p14="http://schemas.microsoft.com/office/powerpoint/2010/main" val="1286585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14</a:t>
            </a:fld>
            <a:endParaRPr lang="en-US"/>
          </a:p>
        </p:txBody>
      </p:sp>
    </p:spTree>
    <p:extLst>
      <p:ext uri="{BB962C8B-B14F-4D97-AF65-F5344CB8AC3E}">
        <p14:creationId xmlns:p14="http://schemas.microsoft.com/office/powerpoint/2010/main" val="47434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15</a:t>
            </a:fld>
            <a:endParaRPr lang="en-US"/>
          </a:p>
        </p:txBody>
      </p:sp>
    </p:spTree>
    <p:extLst>
      <p:ext uri="{BB962C8B-B14F-4D97-AF65-F5344CB8AC3E}">
        <p14:creationId xmlns:p14="http://schemas.microsoft.com/office/powerpoint/2010/main" val="378359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2</a:t>
            </a:fld>
            <a:endParaRPr lang="en-US"/>
          </a:p>
        </p:txBody>
      </p:sp>
    </p:spTree>
    <p:extLst>
      <p:ext uri="{BB962C8B-B14F-4D97-AF65-F5344CB8AC3E}">
        <p14:creationId xmlns:p14="http://schemas.microsoft.com/office/powerpoint/2010/main" val="3570820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3</a:t>
            </a:fld>
            <a:endParaRPr lang="en-US"/>
          </a:p>
        </p:txBody>
      </p:sp>
    </p:spTree>
    <p:extLst>
      <p:ext uri="{BB962C8B-B14F-4D97-AF65-F5344CB8AC3E}">
        <p14:creationId xmlns:p14="http://schemas.microsoft.com/office/powerpoint/2010/main" val="361761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4</a:t>
            </a:fld>
            <a:endParaRPr lang="en-US"/>
          </a:p>
        </p:txBody>
      </p:sp>
    </p:spTree>
    <p:extLst>
      <p:ext uri="{BB962C8B-B14F-4D97-AF65-F5344CB8AC3E}">
        <p14:creationId xmlns:p14="http://schemas.microsoft.com/office/powerpoint/2010/main" val="331250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5</a:t>
            </a:fld>
            <a:endParaRPr lang="en-US"/>
          </a:p>
        </p:txBody>
      </p:sp>
    </p:spTree>
    <p:extLst>
      <p:ext uri="{BB962C8B-B14F-4D97-AF65-F5344CB8AC3E}">
        <p14:creationId xmlns:p14="http://schemas.microsoft.com/office/powerpoint/2010/main" val="345439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6</a:t>
            </a:fld>
            <a:endParaRPr lang="en-US"/>
          </a:p>
        </p:txBody>
      </p:sp>
    </p:spTree>
    <p:extLst>
      <p:ext uri="{BB962C8B-B14F-4D97-AF65-F5344CB8AC3E}">
        <p14:creationId xmlns:p14="http://schemas.microsoft.com/office/powerpoint/2010/main" val="386545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7</a:t>
            </a:fld>
            <a:endParaRPr lang="en-US"/>
          </a:p>
        </p:txBody>
      </p:sp>
    </p:spTree>
    <p:extLst>
      <p:ext uri="{BB962C8B-B14F-4D97-AF65-F5344CB8AC3E}">
        <p14:creationId xmlns:p14="http://schemas.microsoft.com/office/powerpoint/2010/main" val="153843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8</a:t>
            </a:fld>
            <a:endParaRPr lang="en-US"/>
          </a:p>
        </p:txBody>
      </p:sp>
    </p:spTree>
    <p:extLst>
      <p:ext uri="{BB962C8B-B14F-4D97-AF65-F5344CB8AC3E}">
        <p14:creationId xmlns:p14="http://schemas.microsoft.com/office/powerpoint/2010/main" val="53819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09D829BC-ADB1-4A67-A2E7-28C7D001EA4C}" type="slidenum">
              <a:rPr lang="en-US" smtClean="0"/>
              <a:t>9</a:t>
            </a:fld>
            <a:endParaRPr lang="en-US"/>
          </a:p>
        </p:txBody>
      </p:sp>
    </p:spTree>
    <p:extLst>
      <p:ext uri="{BB962C8B-B14F-4D97-AF65-F5344CB8AC3E}">
        <p14:creationId xmlns:p14="http://schemas.microsoft.com/office/powerpoint/2010/main" val="113214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22.svg"/><Relationship Id="rId4" Type="http://schemas.openxmlformats.org/officeDocument/2006/relationships/image" Target="../media/image12.sv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2.sv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6.png"/><Relationship Id="rId3" Type="http://schemas.openxmlformats.org/officeDocument/2006/relationships/image" Target="../media/image19.png"/><Relationship Id="rId7" Type="http://schemas.openxmlformats.org/officeDocument/2006/relationships/image" Target="../media/image20.png"/><Relationship Id="rId12"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21.png"/><Relationship Id="rId14"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12.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2.svg"/><Relationship Id="rId4" Type="http://schemas.openxmlformats.org/officeDocument/2006/relationships/image" Target="../media/image1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1792545" y="1641979"/>
            <a:ext cx="14719537" cy="6347456"/>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FE9DF"/>
            </a:solidFill>
            <a:ln w="12700">
              <a:solidFill>
                <a:srgbClr val="000000"/>
              </a:solidFill>
            </a:ln>
          </p:spPr>
        </p:sp>
      </p:grpSp>
      <p:sp>
        <p:nvSpPr>
          <p:cNvPr id="7" name="Freeform 7"/>
          <p:cNvSpPr/>
          <p:nvPr/>
        </p:nvSpPr>
        <p:spPr>
          <a:xfrm>
            <a:off x="13128753" y="-1220379"/>
            <a:ext cx="8286255" cy="4567798"/>
          </a:xfrm>
          <a:custGeom>
            <a:avLst/>
            <a:gdLst/>
            <a:ahLst/>
            <a:cxnLst/>
            <a:rect l="l" t="t" r="r" b="b"/>
            <a:pathLst>
              <a:path w="8286255" h="4567798">
                <a:moveTo>
                  <a:pt x="0" y="0"/>
                </a:moveTo>
                <a:lnTo>
                  <a:pt x="8286255" y="0"/>
                </a:lnTo>
                <a:lnTo>
                  <a:pt x="8286255" y="4567798"/>
                </a:lnTo>
                <a:lnTo>
                  <a:pt x="0" y="45677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rot="2930141">
            <a:off x="2772743" y="1886107"/>
            <a:ext cx="1738280" cy="1884314"/>
          </a:xfrm>
          <a:custGeom>
            <a:avLst/>
            <a:gdLst/>
            <a:ahLst/>
            <a:cxnLst/>
            <a:rect l="l" t="t" r="r" b="b"/>
            <a:pathLst>
              <a:path w="1738280" h="1884314">
                <a:moveTo>
                  <a:pt x="0" y="0"/>
                </a:moveTo>
                <a:lnTo>
                  <a:pt x="1738280" y="0"/>
                </a:lnTo>
                <a:lnTo>
                  <a:pt x="1738280" y="1884315"/>
                </a:lnTo>
                <a:lnTo>
                  <a:pt x="0" y="188431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flipH="1">
            <a:off x="478195" y="7938080"/>
            <a:ext cx="2628700" cy="2224538"/>
          </a:xfrm>
          <a:custGeom>
            <a:avLst/>
            <a:gdLst/>
            <a:ahLst/>
            <a:cxnLst/>
            <a:rect l="l" t="t" r="r" b="b"/>
            <a:pathLst>
              <a:path w="2628700" h="2224538">
                <a:moveTo>
                  <a:pt x="2628701" y="0"/>
                </a:moveTo>
                <a:lnTo>
                  <a:pt x="0" y="0"/>
                </a:lnTo>
                <a:lnTo>
                  <a:pt x="0" y="2224538"/>
                </a:lnTo>
                <a:lnTo>
                  <a:pt x="2628701" y="2224538"/>
                </a:lnTo>
                <a:lnTo>
                  <a:pt x="2628701"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133669">
            <a:off x="11521732" y="696584"/>
            <a:ext cx="3461836" cy="878441"/>
          </a:xfrm>
          <a:custGeom>
            <a:avLst/>
            <a:gdLst/>
            <a:ahLst/>
            <a:cxnLst/>
            <a:rect l="l" t="t" r="r" b="b"/>
            <a:pathLst>
              <a:path w="3461836" h="878441">
                <a:moveTo>
                  <a:pt x="0" y="0"/>
                </a:moveTo>
                <a:lnTo>
                  <a:pt x="3461836" y="0"/>
                </a:lnTo>
                <a:lnTo>
                  <a:pt x="3461836" y="878441"/>
                </a:lnTo>
                <a:lnTo>
                  <a:pt x="0" y="87844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TextBox 12"/>
          <p:cNvSpPr txBox="1"/>
          <p:nvPr/>
        </p:nvSpPr>
        <p:spPr>
          <a:xfrm>
            <a:off x="2614687" y="3890054"/>
            <a:ext cx="12954000" cy="1661993"/>
          </a:xfrm>
          <a:prstGeom prst="rect">
            <a:avLst/>
          </a:prstGeom>
        </p:spPr>
        <p:txBody>
          <a:bodyPr wrap="square" lIns="0" tIns="0" rIns="0" bIns="0" rtlCol="0" anchor="t">
            <a:spAutoFit/>
          </a:bodyPr>
          <a:lstStyle/>
          <a:p>
            <a:pPr algn="just"/>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hãy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phẩm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được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4: </a:t>
            </a:r>
            <a:r>
              <a:rPr lang="en-US" sz="5400" dirty="0" err="1">
                <a:latin typeface="Times New Roman" panose="02020603050405020304" pitchFamily="18" charset="0"/>
                <a:cs typeface="Times New Roman" panose="02020603050405020304" pitchFamily="18" charset="0"/>
              </a:rPr>
              <a:t>Tiếng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cười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trào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phúng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trong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thơ</a:t>
            </a:r>
            <a:endParaRPr lang="en-US" sz="5400" dirty="0">
              <a:latin typeface="Times New Roman" panose="02020603050405020304" pitchFamily="18" charset="0"/>
              <a:cs typeface="Times New Roman" panose="02020603050405020304" pitchFamily="18" charset="0"/>
            </a:endParaRPr>
          </a:p>
        </p:txBody>
      </p:sp>
      <p:sp>
        <p:nvSpPr>
          <p:cNvPr id="14" name="Freeform 14"/>
          <p:cNvSpPr/>
          <p:nvPr/>
        </p:nvSpPr>
        <p:spPr>
          <a:xfrm>
            <a:off x="1419014" y="2082373"/>
            <a:ext cx="600082" cy="1081228"/>
          </a:xfrm>
          <a:custGeom>
            <a:avLst/>
            <a:gdLst/>
            <a:ahLst/>
            <a:cxnLst/>
            <a:rect l="l" t="t" r="r" b="b"/>
            <a:pathLst>
              <a:path w="600082" h="1081228">
                <a:moveTo>
                  <a:pt x="0" y="0"/>
                </a:moveTo>
                <a:lnTo>
                  <a:pt x="600082" y="0"/>
                </a:lnTo>
                <a:lnTo>
                  <a:pt x="600082" y="1081228"/>
                </a:lnTo>
                <a:lnTo>
                  <a:pt x="0" y="10812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5" name="Freeform 15"/>
          <p:cNvSpPr/>
          <p:nvPr/>
        </p:nvSpPr>
        <p:spPr>
          <a:xfrm rot="-388993">
            <a:off x="16165783" y="8219004"/>
            <a:ext cx="600082" cy="1081228"/>
          </a:xfrm>
          <a:custGeom>
            <a:avLst/>
            <a:gdLst/>
            <a:ahLst/>
            <a:cxnLst/>
            <a:rect l="l" t="t" r="r" b="b"/>
            <a:pathLst>
              <a:path w="600082" h="1081228">
                <a:moveTo>
                  <a:pt x="0" y="0"/>
                </a:moveTo>
                <a:lnTo>
                  <a:pt x="600081" y="0"/>
                </a:lnTo>
                <a:lnTo>
                  <a:pt x="600081" y="1081228"/>
                </a:lnTo>
                <a:lnTo>
                  <a:pt x="0" y="108122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AAD38ECF-2240-C88A-38B8-71E7A8F80E80}"/>
              </a:ext>
            </a:extLst>
          </p:cNvPr>
          <p:cNvGraphicFramePr>
            <a:graphicFrameLocks noGrp="1"/>
          </p:cNvGraphicFramePr>
          <p:nvPr>
            <p:extLst>
              <p:ext uri="{D42A27DB-BD31-4B8C-83A1-F6EECF244321}">
                <p14:modId xmlns:p14="http://schemas.microsoft.com/office/powerpoint/2010/main" val="1355439341"/>
              </p:ext>
            </p:extLst>
          </p:nvPr>
        </p:nvGraphicFramePr>
        <p:xfrm>
          <a:off x="381000" y="266700"/>
          <a:ext cx="17221200" cy="9753600"/>
        </p:xfrm>
        <a:graphic>
          <a:graphicData uri="http://schemas.openxmlformats.org/drawingml/2006/table">
            <a:tbl>
              <a:tblPr firstRow="1" bandRow="1">
                <a:tableStyleId>{5C22544A-7EE6-4342-B048-85BDC9FD1C3A}</a:tableStyleId>
              </a:tblPr>
              <a:tblGrid>
                <a:gridCol w="4696691">
                  <a:extLst>
                    <a:ext uri="{9D8B030D-6E8A-4147-A177-3AD203B41FA5}">
                      <a16:colId xmlns:a16="http://schemas.microsoft.com/office/drawing/2014/main" val="3726736282"/>
                    </a:ext>
                  </a:extLst>
                </a:gridCol>
                <a:gridCol w="6784109">
                  <a:extLst>
                    <a:ext uri="{9D8B030D-6E8A-4147-A177-3AD203B41FA5}">
                      <a16:colId xmlns:a16="http://schemas.microsoft.com/office/drawing/2014/main" val="4107354547"/>
                    </a:ext>
                  </a:extLst>
                </a:gridCol>
                <a:gridCol w="5740400">
                  <a:extLst>
                    <a:ext uri="{9D8B030D-6E8A-4147-A177-3AD203B41FA5}">
                      <a16:colId xmlns:a16="http://schemas.microsoft.com/office/drawing/2014/main" val="355123443"/>
                    </a:ext>
                  </a:extLst>
                </a:gridCol>
              </a:tblGrid>
              <a:tr h="1121647">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Giọng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điệu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trào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phúng</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Đặc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điểm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giọng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điệu</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Ví</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dụ</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minh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họa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tên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giả</a:t>
                      </a:r>
                      <a:r>
                        <a:rPr lang="en-US" sz="44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56566342"/>
                  </a:ext>
                </a:extLst>
              </a:tr>
              <a:tr h="1646673">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err="1">
                          <a:solidFill>
                            <a:schemeClr val="tx1"/>
                          </a:solidFill>
                          <a:latin typeface="Times New Roman" panose="02020603050405020304" pitchFamily="18" charset="0"/>
                          <a:cs typeface="Times New Roman" panose="02020603050405020304" pitchFamily="18" charset="0"/>
                        </a:rPr>
                        <a:t>Hài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hước</a:t>
                      </a: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Chủ</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yếu</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mua</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vui</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mức</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độ</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phê</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phán</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nhẹ</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nhàng</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i="1" kern="1200" dirty="0" err="1">
                          <a:solidFill>
                            <a:schemeClr val="dk1"/>
                          </a:solidFill>
                          <a:effectLst/>
                          <a:latin typeface="Times New Roman" panose="02020603050405020304" pitchFamily="18" charset="0"/>
                          <a:ea typeface="+mn-ea"/>
                          <a:cs typeface="Times New Roman" panose="02020603050405020304" pitchFamily="18" charset="0"/>
                        </a:rPr>
                        <a:t>Tự</a:t>
                      </a:r>
                      <a:r>
                        <a:rPr lang="en-US" sz="4400" b="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1" kern="1200" dirty="0" err="1">
                          <a:solidFill>
                            <a:schemeClr val="dk1"/>
                          </a:solidFill>
                          <a:effectLst/>
                          <a:latin typeface="Times New Roman" panose="02020603050405020304" pitchFamily="18" charset="0"/>
                          <a:ea typeface="+mn-ea"/>
                          <a:cs typeface="Times New Roman" panose="02020603050405020304" pitchFamily="18" charset="0"/>
                        </a:rPr>
                        <a:t>trào</a:t>
                      </a:r>
                      <a:r>
                        <a:rPr lang="en-US" sz="4400" b="0" i="1" kern="1200" dirty="0">
                          <a:solidFill>
                            <a:schemeClr val="dk1"/>
                          </a:solidFill>
                          <a:effectLst/>
                          <a:latin typeface="Times New Roman" panose="02020603050405020304" pitchFamily="18" charset="0"/>
                          <a:ea typeface="+mn-ea"/>
                          <a:cs typeface="Times New Roman" panose="02020603050405020304" pitchFamily="18" charset="0"/>
                        </a:rPr>
                        <a:t> 1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Phạm</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Thái</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1096184"/>
                  </a:ext>
                </a:extLst>
              </a:tr>
              <a:tr h="3221752">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Mỉa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mai</a:t>
                      </a:r>
                      <a:r>
                        <a:rPr lang="en-US" sz="4400" dirty="0">
                          <a:solidFill>
                            <a:schemeClr val="tx1"/>
                          </a:solidFill>
                          <a:latin typeface="Times New Roman" panose="02020603050405020304" pitchFamily="18" charset="0"/>
                          <a:cs typeface="Times New Roman" panose="02020603050405020304" pitchFamily="18" charset="0"/>
                        </a:rPr>
                        <a:t> – </a:t>
                      </a:r>
                      <a:r>
                        <a:rPr lang="en-US" sz="4400" dirty="0" err="1">
                          <a:solidFill>
                            <a:schemeClr val="tx1"/>
                          </a:solidFill>
                          <a:latin typeface="Times New Roman" panose="02020603050405020304" pitchFamily="18" charset="0"/>
                          <a:cs typeface="Times New Roman" panose="02020603050405020304" pitchFamily="18" charset="0"/>
                        </a:rPr>
                        <a:t>châm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biếm</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Nhằm vạch trần bản chất xấu xa của đối tượng trào phúng, mức độ phê phán gay gắt, hình tượng nghệ thuật đạt đến độ sâu sắc</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vi-VN" sz="4400" b="0" i="1" kern="1200" dirty="0">
                          <a:solidFill>
                            <a:schemeClr val="dk1"/>
                          </a:solidFill>
                          <a:effectLst/>
                          <a:latin typeface="Times New Roman" panose="02020603050405020304" pitchFamily="18" charset="0"/>
                          <a:ea typeface="+mn-ea"/>
                          <a:cs typeface="Times New Roman" panose="02020603050405020304" pitchFamily="18" charset="0"/>
                        </a:rPr>
                        <a:t>Hỏi thăm quan tuần mất cướp </a:t>
                      </a:r>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của Nguyễn Khuyến</a:t>
                      </a:r>
                      <a:br>
                        <a:rPr lang="vi-VN" sz="4400" b="0" i="0" kern="1200" dirty="0">
                          <a:solidFill>
                            <a:schemeClr val="dk1"/>
                          </a:solidFill>
                          <a:effectLst/>
                          <a:latin typeface="Times New Roman" panose="02020603050405020304" pitchFamily="18" charset="0"/>
                          <a:ea typeface="+mn-ea"/>
                          <a:cs typeface="Times New Roman" panose="02020603050405020304" pitchFamily="18" charset="0"/>
                        </a:rPr>
                      </a:br>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a:r>
                      <a:br>
                        <a:rPr lang="vi-VN" sz="4400" b="0" i="0" kern="1200" dirty="0">
                          <a:solidFill>
                            <a:schemeClr val="dk1"/>
                          </a:solidFill>
                          <a:effectLst/>
                          <a:latin typeface="Times New Roman" panose="02020603050405020304" pitchFamily="18" charset="0"/>
                          <a:ea typeface="+mn-ea"/>
                          <a:cs typeface="Times New Roman" panose="02020603050405020304" pitchFamily="18" charset="0"/>
                        </a:rPr>
                      </a:b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082906"/>
                  </a:ext>
                </a:extLst>
              </a:tr>
              <a:tr h="2696726">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Đả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kích</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Mang giọng điệu phủ nhận gay gắt đối tượng, thể hiện quan niệm nhân sinh, đạo đức của tác giả.</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vi-VN" sz="4400" b="0" i="1" kern="1200" dirty="0">
                          <a:solidFill>
                            <a:schemeClr val="dk1"/>
                          </a:solidFill>
                          <a:effectLst/>
                          <a:latin typeface="Times New Roman" panose="02020603050405020304" pitchFamily="18" charset="0"/>
                          <a:ea typeface="+mn-ea"/>
                          <a:cs typeface="Times New Roman" panose="02020603050405020304" pitchFamily="18" charset="0"/>
                        </a:rPr>
                        <a:t>Đất Vị Hoàng </a:t>
                      </a:r>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của Trần Tế Xương</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0682037"/>
                  </a:ext>
                </a:extLst>
              </a:tr>
            </a:tbl>
          </a:graphicData>
        </a:graphic>
      </p:graphicFrame>
    </p:spTree>
    <p:extLst>
      <p:ext uri="{BB962C8B-B14F-4D97-AF65-F5344CB8AC3E}">
        <p14:creationId xmlns:p14="http://schemas.microsoft.com/office/powerpoint/2010/main" val="5298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9A9344-386C-A771-DC72-2066013DCC06}"/>
              </a:ext>
            </a:extLst>
          </p:cNvPr>
          <p:cNvSpPr txBox="1"/>
          <p:nvPr/>
        </p:nvSpPr>
        <p:spPr>
          <a:xfrm>
            <a:off x="533400" y="342900"/>
            <a:ext cx="17373600" cy="2800767"/>
          </a:xfrm>
          <a:prstGeom prst="rect">
            <a:avLst/>
          </a:prstGeom>
          <a:noFill/>
        </p:spPr>
        <p:txBody>
          <a:bodyPr wrap="square" rtlCol="0">
            <a:spAutoFit/>
          </a:bodyPr>
          <a:lstStyle/>
          <a:p>
            <a:pPr algn="l"/>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4: </a:t>
            </a:r>
            <a:r>
              <a:rPr lang="en-US" sz="4400" b="1" i="1" dirty="0">
                <a:latin typeface="Times New Roman" panose="02020603050405020304" pitchFamily="18" charset="0"/>
                <a:cs typeface="Times New Roman" panose="02020603050405020304" pitchFamily="18" charset="0"/>
              </a:rPr>
              <a:t>T</a:t>
            </a:r>
            <a:r>
              <a:rPr lang="vi-VN" sz="4400" b="1" i="1" dirty="0">
                <a:solidFill>
                  <a:srgbClr val="000000"/>
                </a:solidFill>
                <a:effectLst/>
                <a:latin typeface="+mj-lt"/>
              </a:rPr>
              <a:t>iếng cười trào phúng nhằm giễu cợt, mỉa mai, châm biếm, đả kích những cái chưa hay, chưa đẹp hoặc cái tiêu cực, xấu xa nhưng mục đích cao nhất của nó là hướng tới cuộc sống tốt đẹp hơn.</a:t>
            </a:r>
          </a:p>
          <a:p>
            <a:pPr algn="l"/>
            <a:r>
              <a:rPr lang="vi-VN" sz="4400" b="1" dirty="0">
                <a:solidFill>
                  <a:srgbClr val="000000"/>
                </a:solidFill>
                <a:effectLst/>
                <a:latin typeface="+mj-lt"/>
              </a:rPr>
              <a:t>Em hãy nêu những suy nghĩ của mình về ý kiến trên.</a:t>
            </a:r>
          </a:p>
        </p:txBody>
      </p:sp>
      <p:sp>
        <p:nvSpPr>
          <p:cNvPr id="4" name="TextBox 3">
            <a:extLst>
              <a:ext uri="{FF2B5EF4-FFF2-40B4-BE49-F238E27FC236}">
                <a16:creationId xmlns:a16="http://schemas.microsoft.com/office/drawing/2014/main" id="{2671C644-BE51-818E-1038-7389D3715568}"/>
              </a:ext>
            </a:extLst>
          </p:cNvPr>
          <p:cNvSpPr txBox="1"/>
          <p:nvPr/>
        </p:nvSpPr>
        <p:spPr>
          <a:xfrm>
            <a:off x="533400" y="3155263"/>
            <a:ext cx="17221200" cy="6863417"/>
          </a:xfrm>
          <a:prstGeom prst="rect">
            <a:avLst/>
          </a:prstGeom>
          <a:noFill/>
        </p:spPr>
        <p:txBody>
          <a:bodyPr wrap="square">
            <a:spAutoFit/>
          </a:bodyPr>
          <a:lstStyle/>
          <a:p>
            <a:pPr algn="just"/>
            <a:r>
              <a:rPr lang="en-US" sz="4400" b="0" i="0" dirty="0" err="1">
                <a:solidFill>
                  <a:srgbClr val="000000"/>
                </a:solidFill>
                <a:effectLst/>
                <a:latin typeface="Times New Roman" panose="02020603050405020304" pitchFamily="18" charset="0"/>
                <a:cs typeface="Times New Roman" panose="02020603050405020304" pitchFamily="18" charset="0"/>
              </a:rPr>
              <a:t>Gợi</a:t>
            </a:r>
            <a:r>
              <a:rPr lang="en-US" sz="4400" b="0" i="0" dirty="0">
                <a:solidFill>
                  <a:srgbClr val="000000"/>
                </a:solidFill>
                <a:effectLst/>
                <a:latin typeface="Times New Roman" panose="02020603050405020304" pitchFamily="18" charset="0"/>
                <a:cs typeface="Times New Roman" panose="02020603050405020304" pitchFamily="18" charset="0"/>
              </a:rPr>
              <a:t> ý:</a:t>
            </a:r>
            <a:r>
              <a:rPr lang="en-US" sz="4400" b="0" i="0" dirty="0">
                <a:solidFill>
                  <a:srgbClr val="000000"/>
                </a:solidFill>
                <a:effectLst/>
                <a:latin typeface="+mj-lt"/>
              </a:rPr>
              <a:t> </a:t>
            </a:r>
            <a:r>
              <a:rPr lang="vi-VN" sz="4400" b="0" i="0" dirty="0">
                <a:solidFill>
                  <a:srgbClr val="000000"/>
                </a:solidFill>
                <a:effectLst/>
                <a:latin typeface="+mj-lt"/>
              </a:rPr>
              <a:t>Nghệ thuật trào phúng là nghệ thuật gây cười nhằm đả kích, châm biếm những hiện tượng xấu xa trong đời sống xã hội. Nó được biểu hiện qua việc xây dựng những mâu thuẫn trào phúng, nhân vật trào phúng, cảnh tượng trào phúng, ngôn ngữ trào phúng, giọng điệu trào phúng... Ý kiến "Tiếng cười trào phúng nhằm giễu cợt, mỉa mai, châm biếm, đả kích những cái chưa hay, chưa đẹp hoặc cái tiêu cực, xấu xa nhưng mục đích cao nhất của nó là hướng tới cuộc sống tốt đẹp hơn" là ý kiến đúng bởi nó đã khái quát được nghệ thuật của tiếng cười trào phúng. Các nhà văn, nhà thơ sử dụng nghệ thuật ấy nhằm tố cáo xã hội đương thời mục nát. những con người thực dụng nửa mùa, đưa tới những bài học giá trị nhân văn sâu sắc.</a:t>
            </a:r>
            <a:endParaRPr lang="en-US" sz="4400" dirty="0">
              <a:latin typeface="+mj-lt"/>
            </a:endParaRPr>
          </a:p>
        </p:txBody>
      </p:sp>
    </p:spTree>
    <p:extLst>
      <p:ext uri="{BB962C8B-B14F-4D97-AF65-F5344CB8AC3E}">
        <p14:creationId xmlns:p14="http://schemas.microsoft.com/office/powerpoint/2010/main" val="24150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390897" y="3325003"/>
            <a:ext cx="5794205" cy="3194056"/>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2897103" y="3546472"/>
            <a:ext cx="5794205" cy="3194056"/>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rot="-217397">
            <a:off x="1040976" y="1049816"/>
            <a:ext cx="5477528" cy="1389923"/>
          </a:xfrm>
          <a:custGeom>
            <a:avLst/>
            <a:gdLst/>
            <a:ahLst/>
            <a:cxnLst/>
            <a:rect l="l" t="t" r="r" b="b"/>
            <a:pathLst>
              <a:path w="5477528" h="1389923">
                <a:moveTo>
                  <a:pt x="0" y="0"/>
                </a:moveTo>
                <a:lnTo>
                  <a:pt x="5477527" y="0"/>
                </a:lnTo>
                <a:lnTo>
                  <a:pt x="5477527" y="1389923"/>
                </a:lnTo>
                <a:lnTo>
                  <a:pt x="0" y="138992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10319961" y="7650051"/>
            <a:ext cx="6939339" cy="2636949"/>
          </a:xfrm>
          <a:custGeom>
            <a:avLst/>
            <a:gdLst/>
            <a:ahLst/>
            <a:cxnLst/>
            <a:rect l="l" t="t" r="r" b="b"/>
            <a:pathLst>
              <a:path w="6939339" h="2636949">
                <a:moveTo>
                  <a:pt x="0" y="0"/>
                </a:moveTo>
                <a:lnTo>
                  <a:pt x="6939339" y="0"/>
                </a:lnTo>
                <a:lnTo>
                  <a:pt x="6939339" y="2636949"/>
                </a:lnTo>
                <a:lnTo>
                  <a:pt x="0" y="26369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711694">
            <a:off x="14888884" y="1278682"/>
            <a:ext cx="600082" cy="1081228"/>
          </a:xfrm>
          <a:custGeom>
            <a:avLst/>
            <a:gdLst/>
            <a:ahLst/>
            <a:cxnLst/>
            <a:rect l="l" t="t" r="r" b="b"/>
            <a:pathLst>
              <a:path w="600082" h="1081228">
                <a:moveTo>
                  <a:pt x="0" y="0"/>
                </a:moveTo>
                <a:lnTo>
                  <a:pt x="600082" y="0"/>
                </a:lnTo>
                <a:lnTo>
                  <a:pt x="600082" y="1081228"/>
                </a:lnTo>
                <a:lnTo>
                  <a:pt x="0" y="10812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5" name="Picture 4">
            <a:extLst>
              <a:ext uri="{FF2B5EF4-FFF2-40B4-BE49-F238E27FC236}">
                <a16:creationId xmlns:a16="http://schemas.microsoft.com/office/drawing/2014/main" id="{BEC19203-3FE6-6289-1A44-CFCC804B4F77}"/>
              </a:ext>
            </a:extLst>
          </p:cNvPr>
          <p:cNvPicPr>
            <a:picLocks noChangeAspect="1"/>
          </p:cNvPicPr>
          <p:nvPr/>
        </p:nvPicPr>
        <p:blipFill>
          <a:blip r:embed="rId11"/>
          <a:stretch>
            <a:fillRect/>
          </a:stretch>
        </p:blipFill>
        <p:spPr>
          <a:xfrm>
            <a:off x="1029520" y="2595151"/>
            <a:ext cx="16228959" cy="5096698"/>
          </a:xfrm>
          <a:prstGeom prst="rect">
            <a:avLst/>
          </a:prstGeom>
        </p:spPr>
      </p:pic>
    </p:spTree>
    <p:extLst>
      <p:ext uri="{BB962C8B-B14F-4D97-AF65-F5344CB8AC3E}">
        <p14:creationId xmlns:p14="http://schemas.microsoft.com/office/powerpoint/2010/main" val="6012601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1968915" y="-219751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0800000">
            <a:off x="5984457" y="-2197515"/>
            <a:ext cx="6319085" cy="3483396"/>
          </a:xfrm>
          <a:custGeom>
            <a:avLst/>
            <a:gdLst/>
            <a:ahLst/>
            <a:cxnLst/>
            <a:rect l="l" t="t" r="r" b="b"/>
            <a:pathLst>
              <a:path w="6319085" h="3483396">
                <a:moveTo>
                  <a:pt x="0" y="0"/>
                </a:moveTo>
                <a:lnTo>
                  <a:pt x="6319086" y="0"/>
                </a:lnTo>
                <a:lnTo>
                  <a:pt x="6319086" y="3483396"/>
                </a:lnTo>
                <a:lnTo>
                  <a:pt x="0" y="34833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800000">
            <a:off x="0" y="-219751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a:off x="11968915" y="925300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10800000">
            <a:off x="5984457" y="9253005"/>
            <a:ext cx="6319085" cy="3483396"/>
          </a:xfrm>
          <a:custGeom>
            <a:avLst/>
            <a:gdLst/>
            <a:ahLst/>
            <a:cxnLst/>
            <a:rect l="l" t="t" r="r" b="b"/>
            <a:pathLst>
              <a:path w="6319085" h="3483396">
                <a:moveTo>
                  <a:pt x="0" y="0"/>
                </a:moveTo>
                <a:lnTo>
                  <a:pt x="6319086" y="0"/>
                </a:lnTo>
                <a:lnTo>
                  <a:pt x="6319086" y="3483396"/>
                </a:lnTo>
                <a:lnTo>
                  <a:pt x="0" y="34833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0800000">
            <a:off x="0" y="9253005"/>
            <a:ext cx="6319085" cy="3483396"/>
          </a:xfrm>
          <a:custGeom>
            <a:avLst/>
            <a:gdLst/>
            <a:ahLst/>
            <a:cxnLst/>
            <a:rect l="l" t="t" r="r" b="b"/>
            <a:pathLst>
              <a:path w="6319085" h="3483396">
                <a:moveTo>
                  <a:pt x="0" y="0"/>
                </a:moveTo>
                <a:lnTo>
                  <a:pt x="6319085" y="0"/>
                </a:lnTo>
                <a:lnTo>
                  <a:pt x="6319085" y="3483396"/>
                </a:lnTo>
                <a:lnTo>
                  <a:pt x="0" y="34833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rot="107391" flipH="1">
            <a:off x="13474705" y="2577600"/>
            <a:ext cx="4077860" cy="1034757"/>
          </a:xfrm>
          <a:custGeom>
            <a:avLst/>
            <a:gdLst/>
            <a:ahLst/>
            <a:cxnLst/>
            <a:rect l="l" t="t" r="r" b="b"/>
            <a:pathLst>
              <a:path w="4077860" h="1034757">
                <a:moveTo>
                  <a:pt x="4077860" y="0"/>
                </a:moveTo>
                <a:lnTo>
                  <a:pt x="0" y="0"/>
                </a:lnTo>
                <a:lnTo>
                  <a:pt x="0" y="1034757"/>
                </a:lnTo>
                <a:lnTo>
                  <a:pt x="4077860" y="1034757"/>
                </a:lnTo>
                <a:lnTo>
                  <a:pt x="407786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0" name="Freeform 20"/>
          <p:cNvSpPr/>
          <p:nvPr/>
        </p:nvSpPr>
        <p:spPr>
          <a:xfrm rot="200325">
            <a:off x="1686197" y="2223978"/>
            <a:ext cx="479841" cy="864579"/>
          </a:xfrm>
          <a:custGeom>
            <a:avLst/>
            <a:gdLst/>
            <a:ahLst/>
            <a:cxnLst/>
            <a:rect l="l" t="t" r="r" b="b"/>
            <a:pathLst>
              <a:path w="479841" h="864579">
                <a:moveTo>
                  <a:pt x="0" y="0"/>
                </a:moveTo>
                <a:lnTo>
                  <a:pt x="479841" y="0"/>
                </a:lnTo>
                <a:lnTo>
                  <a:pt x="479841" y="864579"/>
                </a:lnTo>
                <a:lnTo>
                  <a:pt x="0" y="86457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2" name="TextBox 21">
            <a:extLst>
              <a:ext uri="{FF2B5EF4-FFF2-40B4-BE49-F238E27FC236}">
                <a16:creationId xmlns:a16="http://schemas.microsoft.com/office/drawing/2014/main" id="{B3F19001-77C0-A0D9-F43F-26B89484AFD0}"/>
              </a:ext>
            </a:extLst>
          </p:cNvPr>
          <p:cNvSpPr txBox="1"/>
          <p:nvPr/>
        </p:nvSpPr>
        <p:spPr>
          <a:xfrm>
            <a:off x="5181600" y="3881638"/>
            <a:ext cx="9448800" cy="5509200"/>
          </a:xfrm>
          <a:prstGeom prst="rect">
            <a:avLst/>
          </a:prstGeom>
          <a:noFill/>
        </p:spPr>
        <p:txBody>
          <a:bodyPr wrap="square" rtlCol="0">
            <a:spAutoFit/>
          </a:bodyPr>
          <a:lstStyle/>
          <a:p>
            <a:pPr algn="l"/>
            <a:r>
              <a:rPr lang="en-US" sz="4400" i="1" dirty="0" err="1">
                <a:solidFill>
                  <a:srgbClr val="000000"/>
                </a:solidFill>
                <a:effectLst/>
                <a:latin typeface="Times New Roman" panose="02020603050405020304" pitchFamily="18" charset="0"/>
                <a:cs typeface="Times New Roman" panose="02020603050405020304" pitchFamily="18" charset="0"/>
              </a:rPr>
              <a:t>Biền</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nam</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khởi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tử</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chẳng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vun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trồng</a:t>
            </a:r>
            <a:r>
              <a:rPr lang="en-US" sz="4400" i="1" dirty="0">
                <a:solidFill>
                  <a:srgbClr val="000000"/>
                </a:solidFill>
                <a:latin typeface="Times New Roman" panose="02020603050405020304" pitchFamily="18" charset="0"/>
                <a:cs typeface="Times New Roman" panose="02020603050405020304" pitchFamily="18" charset="0"/>
              </a:rPr>
              <a:t>,</a:t>
            </a:r>
          </a:p>
          <a:p>
            <a:pPr algn="l"/>
            <a:r>
              <a:rPr lang="en-US" sz="4400" i="1" dirty="0">
                <a:solidFill>
                  <a:srgbClr val="000000"/>
                </a:solidFill>
                <a:effectLst/>
                <a:latin typeface="Times New Roman" panose="02020603050405020304" pitchFamily="18" charset="0"/>
                <a:cs typeface="Times New Roman" panose="02020603050405020304" pitchFamily="18" charset="0"/>
              </a:rPr>
              <a:t>Cao </a:t>
            </a:r>
            <a:r>
              <a:rPr lang="en-US" sz="4400" i="1" dirty="0" err="1">
                <a:solidFill>
                  <a:srgbClr val="000000"/>
                </a:solidFill>
                <a:effectLst/>
                <a:latin typeface="Times New Roman" panose="02020603050405020304" pitchFamily="18" charset="0"/>
                <a:cs typeface="Times New Roman" panose="02020603050405020304" pitchFamily="18" charset="0"/>
              </a:rPr>
              <a:t>lớn</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l</a:t>
            </a:r>
            <a:r>
              <a:rPr lang="en-US" sz="4400" i="1" dirty="0" err="1">
                <a:solidFill>
                  <a:srgbClr val="000000"/>
                </a:solidFill>
                <a:latin typeface="Times New Roman" panose="02020603050405020304" pitchFamily="18" charset="0"/>
                <a:cs typeface="Times New Roman" panose="02020603050405020304" pitchFamily="18" charset="0"/>
              </a:rPr>
              <a:t>àm</a:t>
            </a:r>
            <a:r>
              <a:rPr lang="en-US" sz="4400" i="1" dirty="0">
                <a:solidFill>
                  <a:srgbClr val="000000"/>
                </a:solidFill>
                <a:latin typeface="Times New Roman" panose="02020603050405020304" pitchFamily="18" charset="0"/>
                <a:cs typeface="Times New Roman" panose="02020603050405020304" pitchFamily="18" charset="0"/>
              </a:rPr>
              <a:t> chi </a:t>
            </a:r>
            <a:r>
              <a:rPr lang="en-US" sz="4400" i="1" dirty="0" err="1">
                <a:solidFill>
                  <a:srgbClr val="000000"/>
                </a:solidFill>
                <a:latin typeface="Times New Roman" panose="02020603050405020304" pitchFamily="18" charset="0"/>
                <a:cs typeface="Times New Roman" panose="02020603050405020304" pitchFamily="18" charset="0"/>
              </a:rPr>
              <a:t>những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thứ</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vông</a:t>
            </a:r>
            <a:r>
              <a:rPr lang="en-US" sz="4400" i="1" dirty="0">
                <a:solidFill>
                  <a:srgbClr val="000000"/>
                </a:solidFill>
                <a:latin typeface="Times New Roman" panose="02020603050405020304" pitchFamily="18" charset="0"/>
                <a:cs typeface="Times New Roman" panose="02020603050405020304" pitchFamily="18" charset="0"/>
              </a:rPr>
              <a:t>.</a:t>
            </a:r>
          </a:p>
          <a:p>
            <a:pPr algn="l"/>
            <a:r>
              <a:rPr lang="en-US" sz="4400" i="1" dirty="0" err="1">
                <a:solidFill>
                  <a:srgbClr val="000000"/>
                </a:solidFill>
                <a:latin typeface="Times New Roman" panose="02020603050405020304" pitchFamily="18" charset="0"/>
                <a:cs typeface="Times New Roman" panose="02020603050405020304" pitchFamily="18" charset="0"/>
              </a:rPr>
              <a:t>Tuổi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tác</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càng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già</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càng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xốp</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xáp</a:t>
            </a:r>
            <a:r>
              <a:rPr lang="en-US" sz="4400" i="1" dirty="0">
                <a:solidFill>
                  <a:srgbClr val="000000"/>
                </a:solidFill>
                <a:latin typeface="Times New Roman" panose="02020603050405020304" pitchFamily="18" charset="0"/>
                <a:cs typeface="Times New Roman" panose="02020603050405020304" pitchFamily="18" charset="0"/>
              </a:rPr>
              <a:t>,</a:t>
            </a:r>
          </a:p>
          <a:p>
            <a:pPr algn="l"/>
            <a:r>
              <a:rPr lang="en-US" sz="4400" i="1" dirty="0" err="1">
                <a:solidFill>
                  <a:srgbClr val="000000"/>
                </a:solidFill>
                <a:effectLst/>
                <a:latin typeface="Times New Roman" panose="02020603050405020304" pitchFamily="18" charset="0"/>
                <a:cs typeface="Times New Roman" panose="02020603050405020304" pitchFamily="18" charset="0"/>
              </a:rPr>
              <a:t>Ruột</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gan</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không</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có</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có</a:t>
            </a:r>
            <a:r>
              <a:rPr lang="en-US" sz="4400" i="1" dirty="0">
                <a:solidFill>
                  <a:srgbClr val="000000"/>
                </a:solidFill>
                <a:effectLst/>
                <a:latin typeface="Times New Roman" panose="02020603050405020304" pitchFamily="18" charset="0"/>
                <a:cs typeface="Times New Roman" panose="02020603050405020304" pitchFamily="18" charset="0"/>
              </a:rPr>
              <a:t> gai </a:t>
            </a:r>
            <a:r>
              <a:rPr lang="en-US" sz="4400" i="1" dirty="0" err="1">
                <a:solidFill>
                  <a:srgbClr val="000000"/>
                </a:solidFill>
                <a:effectLst/>
                <a:latin typeface="Times New Roman" panose="02020603050405020304" pitchFamily="18" charset="0"/>
                <a:cs typeface="Times New Roman" panose="02020603050405020304" pitchFamily="18" charset="0"/>
              </a:rPr>
              <a:t>chông</a:t>
            </a:r>
            <a:r>
              <a:rPr lang="en-US" sz="4400" i="1" dirty="0">
                <a:solidFill>
                  <a:srgbClr val="000000"/>
                </a:solidFill>
                <a:effectLst/>
                <a:latin typeface="Times New Roman" panose="02020603050405020304" pitchFamily="18" charset="0"/>
                <a:cs typeface="Times New Roman" panose="02020603050405020304" pitchFamily="18" charset="0"/>
              </a:rPr>
              <a:t>.</a:t>
            </a:r>
          </a:p>
          <a:p>
            <a:pPr algn="l"/>
            <a:r>
              <a:rPr lang="en-US" sz="4400" i="1" dirty="0">
                <a:solidFill>
                  <a:srgbClr val="000000"/>
                </a:solidFill>
                <a:latin typeface="Times New Roman" panose="02020603050405020304" pitchFamily="18" charset="0"/>
                <a:cs typeface="Times New Roman" panose="02020603050405020304" pitchFamily="18" charset="0"/>
              </a:rPr>
              <a:t>Ra </a:t>
            </a:r>
            <a:r>
              <a:rPr lang="en-US" sz="4400" i="1" dirty="0" err="1">
                <a:solidFill>
                  <a:srgbClr val="000000"/>
                </a:solidFill>
                <a:latin typeface="Times New Roman" panose="02020603050405020304" pitchFamily="18" charset="0"/>
                <a:cs typeface="Times New Roman" panose="02020603050405020304" pitchFamily="18" charset="0"/>
              </a:rPr>
              <a:t>tài</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lương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đống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không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nên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mặt</a:t>
            </a:r>
            <a:r>
              <a:rPr lang="en-US" sz="4400" i="1" dirty="0">
                <a:solidFill>
                  <a:srgbClr val="000000"/>
                </a:solidFill>
                <a:latin typeface="Times New Roman" panose="02020603050405020304" pitchFamily="18" charset="0"/>
                <a:cs typeface="Times New Roman" panose="02020603050405020304" pitchFamily="18" charset="0"/>
              </a:rPr>
              <a:t>,</a:t>
            </a:r>
          </a:p>
          <a:p>
            <a:pPr algn="l"/>
            <a:r>
              <a:rPr lang="en-US" sz="4400" i="1" dirty="0" err="1">
                <a:solidFill>
                  <a:srgbClr val="000000"/>
                </a:solidFill>
                <a:effectLst/>
                <a:latin typeface="Times New Roman" panose="02020603050405020304" pitchFamily="18" charset="0"/>
                <a:cs typeface="Times New Roman" panose="02020603050405020304" pitchFamily="18" charset="0"/>
              </a:rPr>
              <a:t>Dựa</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chốn</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phiên</a:t>
            </a:r>
            <a:r>
              <a:rPr lang="en-US" sz="4400" i="1" dirty="0">
                <a:solidFill>
                  <a:srgbClr val="000000"/>
                </a:solidFill>
                <a:effectLst/>
                <a:latin typeface="Times New Roman" panose="02020603050405020304" pitchFamily="18" charset="0"/>
                <a:cs typeface="Times New Roman" panose="02020603050405020304" pitchFamily="18" charset="0"/>
              </a:rPr>
              <a:t> li </a:t>
            </a:r>
            <a:r>
              <a:rPr lang="en-US" sz="4400" i="1" dirty="0" err="1">
                <a:solidFill>
                  <a:srgbClr val="000000"/>
                </a:solidFill>
                <a:effectLst/>
                <a:latin typeface="Times New Roman" panose="02020603050405020304" pitchFamily="18" charset="0"/>
                <a:cs typeface="Times New Roman" panose="02020603050405020304" pitchFamily="18" charset="0"/>
              </a:rPr>
              <a:t>chút</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đỡ</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lòng</a:t>
            </a:r>
            <a:r>
              <a:rPr lang="en-US" sz="4400" i="1" dirty="0">
                <a:solidFill>
                  <a:srgbClr val="000000"/>
                </a:solidFill>
                <a:latin typeface="Times New Roman" panose="02020603050405020304" pitchFamily="18" charset="0"/>
                <a:cs typeface="Times New Roman" panose="02020603050405020304" pitchFamily="18" charset="0"/>
              </a:rPr>
              <a:t>.</a:t>
            </a:r>
          </a:p>
          <a:p>
            <a:pPr algn="l"/>
            <a:r>
              <a:rPr lang="en-US" sz="4400" i="1" dirty="0" err="1">
                <a:solidFill>
                  <a:srgbClr val="000000"/>
                </a:solidFill>
                <a:effectLst/>
                <a:latin typeface="Times New Roman" panose="02020603050405020304" pitchFamily="18" charset="0"/>
                <a:cs typeface="Times New Roman" panose="02020603050405020304" pitchFamily="18" charset="0"/>
              </a:rPr>
              <a:t>Đã</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biết</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nòi</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nào</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thời</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giống</a:t>
            </a:r>
            <a:r>
              <a:rPr lang="en-US" sz="4400" i="1" dirty="0">
                <a:solidFill>
                  <a:srgbClr val="000000"/>
                </a:solidFill>
                <a:effectLst/>
                <a:latin typeface="Times New Roman" panose="02020603050405020304" pitchFamily="18" charset="0"/>
                <a:cs typeface="Times New Roman" panose="02020603050405020304" pitchFamily="18" charset="0"/>
              </a:rPr>
              <a:t> </a:t>
            </a:r>
            <a:r>
              <a:rPr lang="en-US" sz="4400" i="1" dirty="0" err="1">
                <a:solidFill>
                  <a:srgbClr val="000000"/>
                </a:solidFill>
                <a:effectLst/>
                <a:latin typeface="Times New Roman" panose="02020603050405020304" pitchFamily="18" charset="0"/>
                <a:cs typeface="Times New Roman" panose="02020603050405020304" pitchFamily="18" charset="0"/>
              </a:rPr>
              <a:t>nấy</a:t>
            </a:r>
            <a:r>
              <a:rPr lang="en-US" sz="4400" i="1" dirty="0">
                <a:solidFill>
                  <a:srgbClr val="000000"/>
                </a:solidFill>
                <a:effectLst/>
                <a:latin typeface="Times New Roman" panose="02020603050405020304" pitchFamily="18" charset="0"/>
                <a:cs typeface="Times New Roman" panose="02020603050405020304" pitchFamily="18" charset="0"/>
              </a:rPr>
              <a:t>,</a:t>
            </a:r>
          </a:p>
          <a:p>
            <a:pPr algn="l"/>
            <a:r>
              <a:rPr lang="en-US" sz="4400" i="1" dirty="0" err="1">
                <a:solidFill>
                  <a:srgbClr val="000000"/>
                </a:solidFill>
                <a:latin typeface="Times New Roman" panose="02020603050405020304" pitchFamily="18" charset="0"/>
                <a:cs typeface="Times New Roman" panose="02020603050405020304" pitchFamily="18" charset="0"/>
              </a:rPr>
              <a:t>Khen</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cho</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rứa</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cũng</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trổ</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ra</a:t>
            </a:r>
            <a:r>
              <a:rPr lang="en-US" sz="4400" i="1" dirty="0">
                <a:solidFill>
                  <a:srgbClr val="000000"/>
                </a:solidFill>
                <a:latin typeface="Times New Roman" panose="02020603050405020304" pitchFamily="18" charset="0"/>
                <a:cs typeface="Times New Roman" panose="02020603050405020304" pitchFamily="18" charset="0"/>
              </a:rPr>
              <a:t> </a:t>
            </a:r>
            <a:r>
              <a:rPr lang="en-US" sz="4400" i="1" dirty="0" err="1">
                <a:solidFill>
                  <a:srgbClr val="000000"/>
                </a:solidFill>
                <a:latin typeface="Times New Roman" panose="02020603050405020304" pitchFamily="18" charset="0"/>
                <a:cs typeface="Times New Roman" panose="02020603050405020304" pitchFamily="18" charset="0"/>
              </a:rPr>
              <a:t>bông</a:t>
            </a:r>
            <a:r>
              <a:rPr lang="en-US" sz="4400" i="1" dirty="0">
                <a:solidFill>
                  <a:srgbClr val="000000"/>
                </a:solidFill>
                <a:latin typeface="Times New Roman" panose="02020603050405020304" pitchFamily="18" charset="0"/>
                <a:cs typeface="Times New Roman" panose="02020603050405020304" pitchFamily="18" charset="0"/>
              </a:rPr>
              <a:t>.</a:t>
            </a:r>
            <a:endParaRPr lang="vi-VN" sz="4400" i="1" dirty="0">
              <a:solidFill>
                <a:srgbClr val="000000"/>
              </a:solidFill>
              <a:effectLst/>
              <a:latin typeface="+mj-lt"/>
            </a:endParaRPr>
          </a:p>
        </p:txBody>
      </p:sp>
      <p:pic>
        <p:nvPicPr>
          <p:cNvPr id="1026" name="Picture 2" descr="Lá vông nem an thần">
            <a:extLst>
              <a:ext uri="{FF2B5EF4-FFF2-40B4-BE49-F238E27FC236}">
                <a16:creationId xmlns:a16="http://schemas.microsoft.com/office/drawing/2014/main" id="{2C247AAD-715D-F76E-C32E-36CD99CCA0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616" y="3920042"/>
            <a:ext cx="4253279" cy="53591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8E971795-2A6C-7091-F42A-8E464D73F161}"/>
              </a:ext>
            </a:extLst>
          </p:cNvPr>
          <p:cNvPicPr>
            <a:picLocks noChangeAspect="1"/>
          </p:cNvPicPr>
          <p:nvPr/>
        </p:nvPicPr>
        <p:blipFill>
          <a:blip r:embed="rId10"/>
          <a:stretch>
            <a:fillRect/>
          </a:stretch>
        </p:blipFill>
        <p:spPr>
          <a:xfrm>
            <a:off x="1143000" y="266700"/>
            <a:ext cx="16228959" cy="40298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9FAF0B-0FB2-E5A6-6264-FC247D2868E2}"/>
              </a:ext>
            </a:extLst>
          </p:cNvPr>
          <p:cNvSpPr txBox="1"/>
          <p:nvPr/>
        </p:nvSpPr>
        <p:spPr>
          <a:xfrm>
            <a:off x="533400" y="775274"/>
            <a:ext cx="9144000" cy="769441"/>
          </a:xfrm>
          <a:prstGeom prst="rect">
            <a:avLst/>
          </a:prstGeom>
          <a:noFill/>
        </p:spPr>
        <p:txBody>
          <a:bodyPr wrap="square">
            <a:spAutoFit/>
          </a:bodyPr>
          <a:lstStyle/>
          <a:p>
            <a:pPr algn="just"/>
            <a:r>
              <a:rPr lang="vi-VN" sz="4400" b="0" i="0" dirty="0">
                <a:effectLst/>
                <a:latin typeface="+mj-lt"/>
              </a:rPr>
              <a:t>1. Thể thơ thất ngôn bát cú Đường luật</a:t>
            </a:r>
            <a:endParaRPr lang="en-US" sz="4400" dirty="0">
              <a:latin typeface="+mj-lt"/>
            </a:endParaRPr>
          </a:p>
        </p:txBody>
      </p:sp>
      <p:sp>
        <p:nvSpPr>
          <p:cNvPr id="5" name="TextBox 4">
            <a:extLst>
              <a:ext uri="{FF2B5EF4-FFF2-40B4-BE49-F238E27FC236}">
                <a16:creationId xmlns:a16="http://schemas.microsoft.com/office/drawing/2014/main" id="{910496BF-5B84-B1F8-1F98-ED9DB5556754}"/>
              </a:ext>
            </a:extLst>
          </p:cNvPr>
          <p:cNvSpPr txBox="1"/>
          <p:nvPr/>
        </p:nvSpPr>
        <p:spPr>
          <a:xfrm>
            <a:off x="533400" y="1757570"/>
            <a:ext cx="16840200" cy="3477875"/>
          </a:xfrm>
          <a:prstGeom prst="rect">
            <a:avLst/>
          </a:prstGeom>
          <a:noFill/>
        </p:spPr>
        <p:txBody>
          <a:bodyPr wrap="square">
            <a:spAutoFit/>
          </a:bodyPr>
          <a:lstStyle/>
          <a:p>
            <a:pPr algn="just"/>
            <a:r>
              <a:rPr lang="vi-VN" sz="4400" b="0" i="0" dirty="0">
                <a:effectLst/>
                <a:latin typeface="+mj-lt"/>
              </a:rPr>
              <a:t>2. Đối tượng của tiếng cười trào phúng</a:t>
            </a:r>
          </a:p>
          <a:p>
            <a:pPr algn="just">
              <a:buFont typeface="Arial" panose="020B0604020202020204" pitchFamily="34" charset="0"/>
              <a:buChar char="•"/>
            </a:pPr>
            <a:r>
              <a:rPr lang="en-US" sz="4400" b="0" i="0" dirty="0">
                <a:effectLst/>
                <a:latin typeface="+mj-lt"/>
              </a:rPr>
              <a:t> </a:t>
            </a:r>
            <a:r>
              <a:rPr lang="vi-VN" sz="4400" b="0" i="0" dirty="0">
                <a:effectLst/>
                <a:latin typeface="+mj-lt"/>
              </a:rPr>
              <a:t>“Cây vông” là một loại cây thân gỗ, sinh trưởng nhanh nhưng thớ gỗ xốp mềm, chịu lực kém, dễ bị mối, mọt và không bền.</a:t>
            </a:r>
          </a:p>
          <a:p>
            <a:pPr algn="just">
              <a:buFont typeface="Arial" panose="020B0604020202020204" pitchFamily="34" charset="0"/>
              <a:buChar char="•"/>
            </a:pPr>
            <a:r>
              <a:rPr lang="en-US" sz="4400" b="0" i="0" dirty="0">
                <a:effectLst/>
                <a:latin typeface="+mj-lt"/>
              </a:rPr>
              <a:t> </a:t>
            </a:r>
            <a:r>
              <a:rPr lang="vi-VN" sz="4400" b="0" i="0" dirty="0">
                <a:effectLst/>
                <a:latin typeface="+mj-lt"/>
              </a:rPr>
              <a:t>Tương truyền bài này làm để nhạo quan Lại bộ tham tri Hà Tôn Quyền triều Minh Mạng (1820-1840), trong bữa tiệc họ Hà mừng con thi đậu</a:t>
            </a:r>
          </a:p>
        </p:txBody>
      </p:sp>
      <p:sp>
        <p:nvSpPr>
          <p:cNvPr id="7" name="TextBox 6">
            <a:extLst>
              <a:ext uri="{FF2B5EF4-FFF2-40B4-BE49-F238E27FC236}">
                <a16:creationId xmlns:a16="http://schemas.microsoft.com/office/drawing/2014/main" id="{62B542D9-2528-B094-7F4C-235742840821}"/>
              </a:ext>
            </a:extLst>
          </p:cNvPr>
          <p:cNvSpPr txBox="1"/>
          <p:nvPr/>
        </p:nvSpPr>
        <p:spPr>
          <a:xfrm>
            <a:off x="533400" y="5448300"/>
            <a:ext cx="16840200" cy="3477875"/>
          </a:xfrm>
          <a:prstGeom prst="rect">
            <a:avLst/>
          </a:prstGeom>
          <a:noFill/>
        </p:spPr>
        <p:txBody>
          <a:bodyPr wrap="square">
            <a:spAutoFit/>
          </a:bodyPr>
          <a:lstStyle/>
          <a:p>
            <a:pPr algn="just"/>
            <a:r>
              <a:rPr lang="vi-VN" sz="4400" b="0" i="0" dirty="0">
                <a:effectLst/>
                <a:latin typeface="+mj-lt"/>
              </a:rPr>
              <a:t>3. Nghệ thuật ẩn dụ</a:t>
            </a:r>
          </a:p>
          <a:p>
            <a:pPr algn="just">
              <a:buFont typeface="Arial" panose="020B0604020202020204" pitchFamily="34" charset="0"/>
              <a:buChar char="•"/>
            </a:pPr>
            <a:r>
              <a:rPr lang="en-US" sz="4400" b="0" i="0" dirty="0">
                <a:effectLst/>
                <a:latin typeface="+mj-lt"/>
              </a:rPr>
              <a:t> </a:t>
            </a:r>
            <a:r>
              <a:rPr lang="vi-VN" sz="4400" b="0" i="0" dirty="0">
                <a:effectLst/>
                <a:latin typeface="+mj-lt"/>
              </a:rPr>
              <a:t>Dùng hình tượng cây vông để châm biếm, đả kích.</a:t>
            </a:r>
          </a:p>
          <a:p>
            <a:pPr algn="just">
              <a:buFont typeface="Arial" panose="020B0604020202020204" pitchFamily="34" charset="0"/>
              <a:buChar char="•"/>
            </a:pPr>
            <a:r>
              <a:rPr lang="en-US" sz="4400" b="0" i="0" dirty="0">
                <a:effectLst/>
                <a:latin typeface="+mj-lt"/>
              </a:rPr>
              <a:t> </a:t>
            </a:r>
            <a:r>
              <a:rPr lang="vi-VN" sz="4400" b="0" i="0" dirty="0">
                <a:effectLst/>
                <a:latin typeface="+mj-lt"/>
              </a:rPr>
              <a:t>Cây vông mang ý nghĩa biểu tượng, là hình ảnh ẩn dụ cho Quan lại bộ tham tri Hà Tôn Quyền triều Minh Mạng - đại diện cho bộ máy quan lại bất tài, vô dụng.</a:t>
            </a:r>
          </a:p>
        </p:txBody>
      </p:sp>
    </p:spTree>
    <p:extLst>
      <p:ext uri="{BB962C8B-B14F-4D97-AF65-F5344CB8AC3E}">
        <p14:creationId xmlns:p14="http://schemas.microsoft.com/office/powerpoint/2010/main" val="849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712" y="2975774"/>
            <a:ext cx="17352573" cy="2864502"/>
          </a:xfrm>
          <a:prstGeom prst="rect">
            <a:avLst/>
          </a:prstGeom>
        </p:spPr>
        <p:txBody>
          <a:bodyPr lIns="0" tIns="0" rIns="0" bIns="0" rtlCol="0" anchor="t">
            <a:spAutoFit/>
          </a:bodyPr>
          <a:lstStyle/>
          <a:p>
            <a:pPr algn="ctr">
              <a:lnSpc>
                <a:spcPct val="150000"/>
              </a:lnSpc>
            </a:pPr>
            <a:r>
              <a:rPr lang="en-US" sz="6600" dirty="0" err="1">
                <a:latin typeface="Times New Roman" panose="02020603050405020304" pitchFamily="18" charset="0"/>
                <a:cs typeface="Times New Roman" panose="02020603050405020304" pitchFamily="18" charset="0"/>
              </a:rPr>
              <a:t>Nhiệm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vụ</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Vẽ</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sơ</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đồ</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khái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quát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nội</a:t>
            </a:r>
            <a:r>
              <a:rPr lang="en-US" sz="6600" dirty="0">
                <a:latin typeface="Times New Roman" panose="02020603050405020304" pitchFamily="18" charset="0"/>
                <a:cs typeface="Times New Roman" panose="02020603050405020304" pitchFamily="18" charset="0"/>
              </a:rPr>
              <a:t> dung </a:t>
            </a:r>
            <a:r>
              <a:rPr lang="en-US" sz="6600" dirty="0" err="1">
                <a:latin typeface="Times New Roman" panose="02020603050405020304" pitchFamily="18" charset="0"/>
                <a:cs typeface="Times New Roman" panose="02020603050405020304" pitchFamily="18" charset="0"/>
              </a:rPr>
              <a:t>đã</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học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trong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bài</a:t>
            </a:r>
            <a:r>
              <a:rPr lang="en-US" sz="6600" dirty="0">
                <a:latin typeface="Times New Roman" panose="02020603050405020304" pitchFamily="18" charset="0"/>
                <a:cs typeface="Times New Roman" panose="02020603050405020304" pitchFamily="18" charset="0"/>
              </a:rPr>
              <a:t> 4: </a:t>
            </a:r>
            <a:r>
              <a:rPr lang="en-US" sz="6600" dirty="0" err="1">
                <a:latin typeface="Times New Roman" panose="02020603050405020304" pitchFamily="18" charset="0"/>
                <a:cs typeface="Times New Roman" panose="02020603050405020304" pitchFamily="18" charset="0"/>
              </a:rPr>
              <a:t>Tiếng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cười</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trào</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phúng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trong</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thơ</a:t>
            </a:r>
            <a:endParaRPr lang="en-US" sz="6600" dirty="0">
              <a:latin typeface="Times New Roman" panose="02020603050405020304" pitchFamily="18" charset="0"/>
              <a:cs typeface="Times New Roman" panose="02020603050405020304" pitchFamily="18" charset="0"/>
            </a:endParaRPr>
          </a:p>
        </p:txBody>
      </p:sp>
      <p:sp>
        <p:nvSpPr>
          <p:cNvPr id="3" name="Freeform 3"/>
          <p:cNvSpPr/>
          <p:nvPr/>
        </p:nvSpPr>
        <p:spPr>
          <a:xfrm rot="-1178898" flipH="1">
            <a:off x="7745079" y="6838230"/>
            <a:ext cx="2797842" cy="1189083"/>
          </a:xfrm>
          <a:custGeom>
            <a:avLst/>
            <a:gdLst/>
            <a:ahLst/>
            <a:cxnLst/>
            <a:rect l="l" t="t" r="r" b="b"/>
            <a:pathLst>
              <a:path w="2797842" h="1189083">
                <a:moveTo>
                  <a:pt x="2797842" y="0"/>
                </a:moveTo>
                <a:lnTo>
                  <a:pt x="0" y="0"/>
                </a:lnTo>
                <a:lnTo>
                  <a:pt x="0" y="1189083"/>
                </a:lnTo>
                <a:lnTo>
                  <a:pt x="2797842" y="1189083"/>
                </a:lnTo>
                <a:lnTo>
                  <a:pt x="2797842"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4254842" y="-988956"/>
            <a:ext cx="6087544" cy="3355758"/>
          </a:xfrm>
          <a:custGeom>
            <a:avLst/>
            <a:gdLst/>
            <a:ahLst/>
            <a:cxnLst/>
            <a:rect l="l" t="t" r="r" b="b"/>
            <a:pathLst>
              <a:path w="6087544" h="3355758">
                <a:moveTo>
                  <a:pt x="0" y="0"/>
                </a:moveTo>
                <a:lnTo>
                  <a:pt x="6087544" y="0"/>
                </a:lnTo>
                <a:lnTo>
                  <a:pt x="6087544" y="3355758"/>
                </a:lnTo>
                <a:lnTo>
                  <a:pt x="0" y="335575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14214488" y="7482590"/>
            <a:ext cx="4711243" cy="3422830"/>
          </a:xfrm>
          <a:custGeom>
            <a:avLst/>
            <a:gdLst/>
            <a:ahLst/>
            <a:cxnLst/>
            <a:rect l="l" t="t" r="r" b="b"/>
            <a:pathLst>
              <a:path w="4711243" h="3422830">
                <a:moveTo>
                  <a:pt x="0" y="0"/>
                </a:moveTo>
                <a:lnTo>
                  <a:pt x="4711243" y="0"/>
                </a:lnTo>
                <a:lnTo>
                  <a:pt x="4711243" y="3422830"/>
                </a:lnTo>
                <a:lnTo>
                  <a:pt x="0" y="342283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499288">
            <a:off x="-719548" y="379194"/>
            <a:ext cx="3563739" cy="2041050"/>
          </a:xfrm>
          <a:custGeom>
            <a:avLst/>
            <a:gdLst/>
            <a:ahLst/>
            <a:cxnLst/>
            <a:rect l="l" t="t" r="r" b="b"/>
            <a:pathLst>
              <a:path w="3563739" h="2041050">
                <a:moveTo>
                  <a:pt x="0" y="0"/>
                </a:moveTo>
                <a:lnTo>
                  <a:pt x="3563739" y="0"/>
                </a:lnTo>
                <a:lnTo>
                  <a:pt x="3563739" y="2041051"/>
                </a:lnTo>
                <a:lnTo>
                  <a:pt x="0" y="204105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rot="-206562">
            <a:off x="6298666" y="8240130"/>
            <a:ext cx="5690667" cy="1586273"/>
          </a:xfrm>
          <a:custGeom>
            <a:avLst/>
            <a:gdLst/>
            <a:ahLst/>
            <a:cxnLst/>
            <a:rect l="l" t="t" r="r" b="b"/>
            <a:pathLst>
              <a:path w="5690667" h="1586273">
                <a:moveTo>
                  <a:pt x="0" y="0"/>
                </a:moveTo>
                <a:lnTo>
                  <a:pt x="5690668" y="0"/>
                </a:lnTo>
                <a:lnTo>
                  <a:pt x="5690668" y="1586273"/>
                </a:lnTo>
                <a:lnTo>
                  <a:pt x="0" y="15862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711694">
            <a:off x="8843959" y="859105"/>
            <a:ext cx="600082" cy="1081228"/>
          </a:xfrm>
          <a:custGeom>
            <a:avLst/>
            <a:gdLst/>
            <a:ahLst/>
            <a:cxnLst/>
            <a:rect l="l" t="t" r="r" b="b"/>
            <a:pathLst>
              <a:path w="600082" h="1081228">
                <a:moveTo>
                  <a:pt x="0" y="0"/>
                </a:moveTo>
                <a:lnTo>
                  <a:pt x="600082" y="0"/>
                </a:lnTo>
                <a:lnTo>
                  <a:pt x="600082" y="1081228"/>
                </a:lnTo>
                <a:lnTo>
                  <a:pt x="0" y="108122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51658" y="3425929"/>
            <a:ext cx="2789723" cy="1537835"/>
          </a:xfrm>
          <a:custGeom>
            <a:avLst/>
            <a:gdLst/>
            <a:ahLst/>
            <a:cxnLst/>
            <a:rect l="l" t="t" r="r" b="b"/>
            <a:pathLst>
              <a:path w="2789723" h="1537835">
                <a:moveTo>
                  <a:pt x="0" y="0"/>
                </a:moveTo>
                <a:lnTo>
                  <a:pt x="2789724" y="0"/>
                </a:lnTo>
                <a:lnTo>
                  <a:pt x="2789724" y="1537835"/>
                </a:lnTo>
                <a:lnTo>
                  <a:pt x="0" y="15378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4144872" y="7505700"/>
            <a:ext cx="8286255" cy="4567798"/>
          </a:xfrm>
          <a:custGeom>
            <a:avLst/>
            <a:gdLst/>
            <a:ahLst/>
            <a:cxnLst/>
            <a:rect l="l" t="t" r="r" b="b"/>
            <a:pathLst>
              <a:path w="8286255" h="4567798">
                <a:moveTo>
                  <a:pt x="0" y="0"/>
                </a:moveTo>
                <a:lnTo>
                  <a:pt x="8286255" y="0"/>
                </a:lnTo>
                <a:lnTo>
                  <a:pt x="8286255" y="4567798"/>
                </a:lnTo>
                <a:lnTo>
                  <a:pt x="0" y="45677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2743200" y="7048500"/>
            <a:ext cx="8286255" cy="4567798"/>
          </a:xfrm>
          <a:custGeom>
            <a:avLst/>
            <a:gdLst/>
            <a:ahLst/>
            <a:cxnLst/>
            <a:rect l="l" t="t" r="r" b="b"/>
            <a:pathLst>
              <a:path w="8286255" h="4567798">
                <a:moveTo>
                  <a:pt x="0" y="0"/>
                </a:moveTo>
                <a:lnTo>
                  <a:pt x="8286254" y="0"/>
                </a:lnTo>
                <a:lnTo>
                  <a:pt x="8286254" y="4567798"/>
                </a:lnTo>
                <a:lnTo>
                  <a:pt x="0" y="45677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927792" y="4296989"/>
            <a:ext cx="600082" cy="1081228"/>
          </a:xfrm>
          <a:custGeom>
            <a:avLst/>
            <a:gdLst/>
            <a:ahLst/>
            <a:cxnLst/>
            <a:rect l="l" t="t" r="r" b="b"/>
            <a:pathLst>
              <a:path w="600082" h="1081228">
                <a:moveTo>
                  <a:pt x="0" y="0"/>
                </a:moveTo>
                <a:lnTo>
                  <a:pt x="600081" y="0"/>
                </a:lnTo>
                <a:lnTo>
                  <a:pt x="600081" y="1081228"/>
                </a:lnTo>
                <a:lnTo>
                  <a:pt x="0" y="108122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a:off x="16249423" y="5579232"/>
            <a:ext cx="497097" cy="895670"/>
          </a:xfrm>
          <a:custGeom>
            <a:avLst/>
            <a:gdLst/>
            <a:ahLst/>
            <a:cxnLst/>
            <a:rect l="l" t="t" r="r" b="b"/>
            <a:pathLst>
              <a:path w="497097" h="895670">
                <a:moveTo>
                  <a:pt x="0" y="0"/>
                </a:moveTo>
                <a:lnTo>
                  <a:pt x="497096" y="0"/>
                </a:lnTo>
                <a:lnTo>
                  <a:pt x="497096" y="895669"/>
                </a:lnTo>
                <a:lnTo>
                  <a:pt x="0" y="8956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18" name="Picture 17" descr="A feather on a book&#10;&#10;Description automatically generated">
            <a:extLst>
              <a:ext uri="{FF2B5EF4-FFF2-40B4-BE49-F238E27FC236}">
                <a16:creationId xmlns:a16="http://schemas.microsoft.com/office/drawing/2014/main" id="{D53FBC12-B59B-E265-AABB-BD1FBEF9C177}"/>
              </a:ext>
            </a:extLst>
          </p:cNvPr>
          <p:cNvPicPr>
            <a:picLocks noChangeAspect="1"/>
          </p:cNvPicPr>
          <p:nvPr/>
        </p:nvPicPr>
        <p:blipFill rotWithShape="1">
          <a:blip r:embed="rId9">
            <a:extLst>
              <a:ext uri="{28A0092B-C50C-407E-A947-70E740481C1C}">
                <a14:useLocalDpi xmlns:a14="http://schemas.microsoft.com/office/drawing/2010/main" val="0"/>
              </a:ext>
            </a:extLst>
          </a:blip>
          <a:srcRect b="7778"/>
          <a:stretch/>
        </p:blipFill>
        <p:spPr>
          <a:xfrm>
            <a:off x="11201400" y="3461489"/>
            <a:ext cx="8001000" cy="7378700"/>
          </a:xfrm>
          <a:prstGeom prst="rect">
            <a:avLst/>
          </a:prstGeom>
        </p:spPr>
      </p:pic>
      <p:pic>
        <p:nvPicPr>
          <p:cNvPr id="19" name="Picture 18">
            <a:extLst>
              <a:ext uri="{FF2B5EF4-FFF2-40B4-BE49-F238E27FC236}">
                <a16:creationId xmlns:a16="http://schemas.microsoft.com/office/drawing/2014/main" id="{4D1C4FEE-D286-D15B-3891-0588F8C2E54A}"/>
              </a:ext>
            </a:extLst>
          </p:cNvPr>
          <p:cNvPicPr>
            <a:picLocks noChangeAspect="1"/>
          </p:cNvPicPr>
          <p:nvPr/>
        </p:nvPicPr>
        <p:blipFill>
          <a:blip r:embed="rId10"/>
          <a:stretch>
            <a:fillRect/>
          </a:stretch>
        </p:blipFill>
        <p:spPr>
          <a:xfrm>
            <a:off x="2160426" y="647700"/>
            <a:ext cx="13967147" cy="629161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390897" y="3325003"/>
            <a:ext cx="5794205" cy="3194056"/>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2897103" y="3546472"/>
            <a:ext cx="5794205" cy="3194056"/>
          </a:xfrm>
          <a:custGeom>
            <a:avLst/>
            <a:gdLst/>
            <a:ahLst/>
            <a:cxnLst/>
            <a:rect l="l" t="t" r="r" b="b"/>
            <a:pathLst>
              <a:path w="5794205" h="3194056">
                <a:moveTo>
                  <a:pt x="0" y="0"/>
                </a:moveTo>
                <a:lnTo>
                  <a:pt x="5794206" y="0"/>
                </a:lnTo>
                <a:lnTo>
                  <a:pt x="5794206" y="3194056"/>
                </a:lnTo>
                <a:lnTo>
                  <a:pt x="0" y="319405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rot="-217397">
            <a:off x="1040976" y="1049816"/>
            <a:ext cx="5477528" cy="1389923"/>
          </a:xfrm>
          <a:custGeom>
            <a:avLst/>
            <a:gdLst/>
            <a:ahLst/>
            <a:cxnLst/>
            <a:rect l="l" t="t" r="r" b="b"/>
            <a:pathLst>
              <a:path w="5477528" h="1389923">
                <a:moveTo>
                  <a:pt x="0" y="0"/>
                </a:moveTo>
                <a:lnTo>
                  <a:pt x="5477527" y="0"/>
                </a:lnTo>
                <a:lnTo>
                  <a:pt x="5477527" y="1389923"/>
                </a:lnTo>
                <a:lnTo>
                  <a:pt x="0" y="138992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10319961" y="7650051"/>
            <a:ext cx="6939339" cy="2636949"/>
          </a:xfrm>
          <a:custGeom>
            <a:avLst/>
            <a:gdLst/>
            <a:ahLst/>
            <a:cxnLst/>
            <a:rect l="l" t="t" r="r" b="b"/>
            <a:pathLst>
              <a:path w="6939339" h="2636949">
                <a:moveTo>
                  <a:pt x="0" y="0"/>
                </a:moveTo>
                <a:lnTo>
                  <a:pt x="6939339" y="0"/>
                </a:lnTo>
                <a:lnTo>
                  <a:pt x="6939339" y="2636949"/>
                </a:lnTo>
                <a:lnTo>
                  <a:pt x="0" y="26369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711694">
            <a:off x="14888884" y="1278682"/>
            <a:ext cx="600082" cy="1081228"/>
          </a:xfrm>
          <a:custGeom>
            <a:avLst/>
            <a:gdLst/>
            <a:ahLst/>
            <a:cxnLst/>
            <a:rect l="l" t="t" r="r" b="b"/>
            <a:pathLst>
              <a:path w="600082" h="1081228">
                <a:moveTo>
                  <a:pt x="0" y="0"/>
                </a:moveTo>
                <a:lnTo>
                  <a:pt x="600082" y="0"/>
                </a:lnTo>
                <a:lnTo>
                  <a:pt x="600082" y="1081228"/>
                </a:lnTo>
                <a:lnTo>
                  <a:pt x="0" y="108122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12" name="Picture 11">
            <a:extLst>
              <a:ext uri="{FF2B5EF4-FFF2-40B4-BE49-F238E27FC236}">
                <a16:creationId xmlns:a16="http://schemas.microsoft.com/office/drawing/2014/main" id="{F9666392-25C7-EA22-4B9F-177536B27EB9}"/>
              </a:ext>
            </a:extLst>
          </p:cNvPr>
          <p:cNvPicPr>
            <a:picLocks noChangeAspect="1"/>
          </p:cNvPicPr>
          <p:nvPr/>
        </p:nvPicPr>
        <p:blipFill>
          <a:blip r:embed="rId11"/>
          <a:stretch>
            <a:fillRect/>
          </a:stretch>
        </p:blipFill>
        <p:spPr>
          <a:xfrm>
            <a:off x="1029520" y="2595151"/>
            <a:ext cx="16228959" cy="5096698"/>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77601" y="1087068"/>
            <a:ext cx="9221573" cy="5083392"/>
          </a:xfrm>
          <a:custGeom>
            <a:avLst/>
            <a:gdLst/>
            <a:ahLst/>
            <a:cxnLst/>
            <a:rect l="l" t="t" r="r" b="b"/>
            <a:pathLst>
              <a:path w="9221573" h="5083392">
                <a:moveTo>
                  <a:pt x="0" y="0"/>
                </a:moveTo>
                <a:lnTo>
                  <a:pt x="9221573" y="0"/>
                </a:lnTo>
                <a:lnTo>
                  <a:pt x="9221573" y="5083392"/>
                </a:lnTo>
                <a:lnTo>
                  <a:pt x="0" y="50833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959987" y="8823537"/>
            <a:ext cx="5309617" cy="2926926"/>
          </a:xfrm>
          <a:custGeom>
            <a:avLst/>
            <a:gdLst/>
            <a:ahLst/>
            <a:cxnLst/>
            <a:rect l="l" t="t" r="r" b="b"/>
            <a:pathLst>
              <a:path w="5309617" h="2926926">
                <a:moveTo>
                  <a:pt x="0" y="0"/>
                </a:moveTo>
                <a:lnTo>
                  <a:pt x="5309617" y="0"/>
                </a:lnTo>
                <a:lnTo>
                  <a:pt x="5309617" y="2926926"/>
                </a:lnTo>
                <a:lnTo>
                  <a:pt x="0" y="292692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11152336" y="2812995"/>
            <a:ext cx="6106964" cy="7474005"/>
          </a:xfrm>
          <a:custGeom>
            <a:avLst/>
            <a:gdLst/>
            <a:ahLst/>
            <a:cxnLst/>
            <a:rect l="l" t="t" r="r" b="b"/>
            <a:pathLst>
              <a:path w="6106964" h="7474005">
                <a:moveTo>
                  <a:pt x="0" y="0"/>
                </a:moveTo>
                <a:lnTo>
                  <a:pt x="6106964" y="0"/>
                </a:lnTo>
                <a:lnTo>
                  <a:pt x="6106964" y="7474005"/>
                </a:lnTo>
                <a:lnTo>
                  <a:pt x="0" y="7474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TextBox 5"/>
          <p:cNvSpPr txBox="1"/>
          <p:nvPr/>
        </p:nvSpPr>
        <p:spPr>
          <a:xfrm>
            <a:off x="2172227" y="2677257"/>
            <a:ext cx="8980109" cy="1490793"/>
          </a:xfrm>
          <a:prstGeom prst="rect">
            <a:avLst/>
          </a:prstGeom>
        </p:spPr>
        <p:txBody>
          <a:bodyPr lIns="0" tIns="0" rIns="0" bIns="0" rtlCol="0" anchor="t">
            <a:spAutoFit/>
          </a:bodyPr>
          <a:lstStyle/>
          <a:p>
            <a:pPr>
              <a:lnSpc>
                <a:spcPts val="12480"/>
              </a:lnSpc>
            </a:pPr>
            <a:r>
              <a:rPr lang="en-US" sz="8000" b="1" dirty="0" err="1">
                <a:solidFill>
                  <a:srgbClr val="FF7669"/>
                </a:solidFill>
                <a:latin typeface="Times New Roman" panose="02020603050405020304" pitchFamily="18" charset="0"/>
                <a:cs typeface="Times New Roman" panose="02020603050405020304" pitchFamily="18" charset="0"/>
              </a:rPr>
              <a:t>Hoạt</a:t>
            </a:r>
            <a:r>
              <a:rPr lang="en-US" sz="8000" b="1" dirty="0">
                <a:solidFill>
                  <a:srgbClr val="FF7669"/>
                </a:solidFill>
                <a:latin typeface="Times New Roman" panose="02020603050405020304" pitchFamily="18" charset="0"/>
                <a:cs typeface="Times New Roman" panose="02020603050405020304" pitchFamily="18" charset="0"/>
              </a:rPr>
              <a:t> </a:t>
            </a:r>
            <a:r>
              <a:rPr lang="en-US" sz="8000" b="1" dirty="0" err="1">
                <a:solidFill>
                  <a:srgbClr val="FF7669"/>
                </a:solidFill>
                <a:latin typeface="Times New Roman" panose="02020603050405020304" pitchFamily="18" charset="0"/>
                <a:cs typeface="Times New Roman" panose="02020603050405020304" pitchFamily="18" charset="0"/>
              </a:rPr>
              <a:t>động</a:t>
            </a:r>
            <a:r>
              <a:rPr lang="en-US" sz="8000" b="1" dirty="0">
                <a:solidFill>
                  <a:srgbClr val="FF7669"/>
                </a:solidFill>
                <a:latin typeface="Times New Roman" panose="02020603050405020304" pitchFamily="18" charset="0"/>
                <a:cs typeface="Times New Roman" panose="02020603050405020304" pitchFamily="18" charset="0"/>
              </a:rPr>
              <a:t> </a:t>
            </a:r>
            <a:r>
              <a:rPr lang="en-US" sz="8000" b="1" dirty="0" err="1">
                <a:solidFill>
                  <a:srgbClr val="FF7669"/>
                </a:solidFill>
                <a:latin typeface="Times New Roman" panose="02020603050405020304" pitchFamily="18" charset="0"/>
                <a:cs typeface="Times New Roman" panose="02020603050405020304" pitchFamily="18" charset="0"/>
              </a:rPr>
              <a:t>nhóm</a:t>
            </a:r>
            <a:endParaRPr lang="en-US" sz="8000" b="1" dirty="0">
              <a:solidFill>
                <a:srgbClr val="FF7669"/>
              </a:solidFill>
              <a:latin typeface="Times New Roman" panose="02020603050405020304" pitchFamily="18" charset="0"/>
              <a:cs typeface="Times New Roman" panose="02020603050405020304" pitchFamily="18" charset="0"/>
            </a:endParaRPr>
          </a:p>
        </p:txBody>
      </p:sp>
      <p:sp>
        <p:nvSpPr>
          <p:cNvPr id="7" name="Freeform 7"/>
          <p:cNvSpPr/>
          <p:nvPr/>
        </p:nvSpPr>
        <p:spPr>
          <a:xfrm>
            <a:off x="16951912" y="6382923"/>
            <a:ext cx="497097" cy="895670"/>
          </a:xfrm>
          <a:custGeom>
            <a:avLst/>
            <a:gdLst/>
            <a:ahLst/>
            <a:cxnLst/>
            <a:rect l="l" t="t" r="r" b="b"/>
            <a:pathLst>
              <a:path w="497097" h="895670">
                <a:moveTo>
                  <a:pt x="0" y="0"/>
                </a:moveTo>
                <a:lnTo>
                  <a:pt x="497097" y="0"/>
                </a:lnTo>
                <a:lnTo>
                  <a:pt x="497097" y="895670"/>
                </a:lnTo>
                <a:lnTo>
                  <a:pt x="0" y="89567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a:off x="-868570" y="-422041"/>
            <a:ext cx="3507598" cy="1933563"/>
          </a:xfrm>
          <a:custGeom>
            <a:avLst/>
            <a:gdLst/>
            <a:ahLst/>
            <a:cxnLst/>
            <a:rect l="l" t="t" r="r" b="b"/>
            <a:pathLst>
              <a:path w="3507598" h="1933563">
                <a:moveTo>
                  <a:pt x="0" y="0"/>
                </a:moveTo>
                <a:lnTo>
                  <a:pt x="3507598" y="0"/>
                </a:lnTo>
                <a:lnTo>
                  <a:pt x="3507598" y="1933563"/>
                </a:lnTo>
                <a:lnTo>
                  <a:pt x="0" y="193356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10"/>
          <p:cNvSpPr txBox="1"/>
          <p:nvPr/>
        </p:nvSpPr>
        <p:spPr>
          <a:xfrm>
            <a:off x="3126333" y="4627761"/>
            <a:ext cx="8913434" cy="2031325"/>
          </a:xfrm>
          <a:prstGeom prst="rect">
            <a:avLst/>
          </a:prstGeom>
        </p:spPr>
        <p:txBody>
          <a:bodyPr lIns="0" tIns="0" rIns="0" bIns="0" rtlCol="0" anchor="t">
            <a:spAutoFit/>
          </a:bodyPr>
          <a:lstStyle/>
          <a:p>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1 –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1</a:t>
            </a:r>
          </a:p>
          <a:p>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 –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2</a:t>
            </a:r>
          </a:p>
          <a:p>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3 –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3</a:t>
            </a:r>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E7C93-115D-A167-8C10-8BBE1195344F}"/>
              </a:ext>
            </a:extLst>
          </p:cNvPr>
          <p:cNvSpPr txBox="1"/>
          <p:nvPr/>
        </p:nvSpPr>
        <p:spPr>
          <a:xfrm>
            <a:off x="533400" y="723900"/>
            <a:ext cx="1737360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1: </a:t>
            </a:r>
            <a:r>
              <a:rPr lang="en-US" sz="4400" b="1" dirty="0" err="1">
                <a:latin typeface="Times New Roman" panose="02020603050405020304" pitchFamily="18" charset="0"/>
                <a:cs typeface="Times New Roman" panose="02020603050405020304" pitchFamily="18" charset="0"/>
              </a:rPr>
              <a:t>Kẻ</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mẫu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 </a:t>
            </a:r>
            <a:r>
              <a:rPr lang="en-US" sz="4400" b="1" dirty="0" err="1">
                <a:latin typeface="Times New Roman" panose="02020603050405020304" pitchFamily="18" charset="0"/>
                <a:cs typeface="Times New Roman" panose="02020603050405020304" pitchFamily="18" charset="0"/>
              </a:rPr>
              <a:t>phù</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9DBD68C6-2B36-996F-959F-D889A9C81B83}"/>
              </a:ext>
            </a:extLst>
          </p:cNvPr>
          <p:cNvGraphicFramePr>
            <a:graphicFrameLocks noGrp="1"/>
          </p:cNvGraphicFramePr>
          <p:nvPr>
            <p:extLst>
              <p:ext uri="{D42A27DB-BD31-4B8C-83A1-F6EECF244321}">
                <p14:modId xmlns:p14="http://schemas.microsoft.com/office/powerpoint/2010/main" val="2686707548"/>
              </p:ext>
            </p:extLst>
          </p:nvPr>
        </p:nvGraphicFramePr>
        <p:xfrm>
          <a:off x="533400" y="1943100"/>
          <a:ext cx="17145000" cy="7629451"/>
        </p:xfrm>
        <a:graphic>
          <a:graphicData uri="http://schemas.openxmlformats.org/drawingml/2006/table">
            <a:tbl>
              <a:tblPr firstRow="1" bandRow="1">
                <a:tableStyleId>{5C22544A-7EE6-4342-B048-85BDC9FD1C3A}</a:tableStyleId>
              </a:tblPr>
              <a:tblGrid>
                <a:gridCol w="4286250">
                  <a:extLst>
                    <a:ext uri="{9D8B030D-6E8A-4147-A177-3AD203B41FA5}">
                      <a16:colId xmlns:a16="http://schemas.microsoft.com/office/drawing/2014/main" val="3726736282"/>
                    </a:ext>
                  </a:extLst>
                </a:gridCol>
                <a:gridCol w="4286250">
                  <a:extLst>
                    <a:ext uri="{9D8B030D-6E8A-4147-A177-3AD203B41FA5}">
                      <a16:colId xmlns:a16="http://schemas.microsoft.com/office/drawing/2014/main" val="4107354547"/>
                    </a:ext>
                  </a:extLst>
                </a:gridCol>
                <a:gridCol w="4286250">
                  <a:extLst>
                    <a:ext uri="{9D8B030D-6E8A-4147-A177-3AD203B41FA5}">
                      <a16:colId xmlns:a16="http://schemas.microsoft.com/office/drawing/2014/main" val="355123443"/>
                    </a:ext>
                  </a:extLst>
                </a:gridCol>
                <a:gridCol w="4286250">
                  <a:extLst>
                    <a:ext uri="{9D8B030D-6E8A-4147-A177-3AD203B41FA5}">
                      <a16:colId xmlns:a16="http://schemas.microsoft.com/office/drawing/2014/main" val="847417871"/>
                    </a:ext>
                  </a:extLst>
                </a:gridCol>
              </a:tblGrid>
              <a:tr h="2082091">
                <a:tc>
                  <a:txBody>
                    <a:bodyPr/>
                    <a:lstStyle/>
                    <a:p>
                      <a:pPr algn="ctr"/>
                      <a:r>
                        <a:rPr lang="en-US" sz="4400" dirty="0">
                          <a:solidFill>
                            <a:schemeClr val="tx1"/>
                          </a:solidFill>
                          <a:latin typeface="Times New Roman" panose="02020603050405020304" pitchFamily="18" charset="0"/>
                          <a:cs typeface="Times New Roman" panose="02020603050405020304" pitchFamily="18" charset="0"/>
                        </a:rPr>
                        <a:t>Văn </a:t>
                      </a:r>
                      <a:r>
                        <a:rPr lang="en-US" sz="4400" dirty="0" err="1">
                          <a:solidFill>
                            <a:schemeClr val="tx1"/>
                          </a:solidFill>
                          <a:latin typeface="Times New Roman" panose="02020603050405020304" pitchFamily="18" charset="0"/>
                          <a:cs typeface="Times New Roman" panose="02020603050405020304" pitchFamily="18" charset="0"/>
                        </a:rPr>
                        <a:t>bản</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Thể</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Các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phần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trong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bố</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cục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Câu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tương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ứng</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56566342"/>
                  </a:ext>
                </a:extLst>
              </a:tr>
              <a:tr h="1118309">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Lễ</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xướng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danh</a:t>
                      </a:r>
                      <a:r>
                        <a:rPr lang="en-US" sz="4400" dirty="0">
                          <a:solidFill>
                            <a:schemeClr val="tx1"/>
                          </a:solidFill>
                          <a:latin typeface="Times New Roman" panose="02020603050405020304" pitchFamily="18" charset="0"/>
                          <a:cs typeface="Times New Roman" panose="02020603050405020304" pitchFamily="18" charset="0"/>
                        </a:rPr>
                        <a:t> khoa </a:t>
                      </a:r>
                      <a:r>
                        <a:rPr lang="en-US" sz="4400" dirty="0" err="1">
                          <a:solidFill>
                            <a:schemeClr val="tx1"/>
                          </a:solidFill>
                          <a:latin typeface="Times New Roman" panose="02020603050405020304" pitchFamily="18" charset="0"/>
                          <a:cs typeface="Times New Roman" panose="02020603050405020304" pitchFamily="18" charset="0"/>
                        </a:rPr>
                        <a:t>Đinh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Dậu</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1096184"/>
                  </a:ext>
                </a:extLst>
              </a:tr>
              <a:tr h="1118309">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a:solidFill>
                            <a:schemeClr val="tx1"/>
                          </a:solidFill>
                          <a:latin typeface="Times New Roman" panose="02020603050405020304" pitchFamily="18" charset="0"/>
                          <a:cs typeface="Times New Roman" panose="02020603050405020304" pitchFamily="18" charset="0"/>
                        </a:rPr>
                        <a:t>Lai Tân</a:t>
                      </a:r>
                    </a:p>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082906"/>
                  </a:ext>
                </a:extLst>
              </a:tr>
            </a:tbl>
          </a:graphicData>
        </a:graphic>
      </p:graphicFrame>
      <p:sp>
        <p:nvSpPr>
          <p:cNvPr id="4" name="Freeform 4">
            <a:extLst>
              <a:ext uri="{FF2B5EF4-FFF2-40B4-BE49-F238E27FC236}">
                <a16:creationId xmlns:a16="http://schemas.microsoft.com/office/drawing/2014/main" id="{397AFCB2-82D6-71CC-23DA-2DE1F63BBF4B}"/>
              </a:ext>
            </a:extLst>
          </p:cNvPr>
          <p:cNvSpPr/>
          <p:nvPr/>
        </p:nvSpPr>
        <p:spPr>
          <a:xfrm>
            <a:off x="16078200" y="-1844637"/>
            <a:ext cx="6087544" cy="3355758"/>
          </a:xfrm>
          <a:custGeom>
            <a:avLst/>
            <a:gdLst/>
            <a:ahLst/>
            <a:cxnLst/>
            <a:rect l="l" t="t" r="r" b="b"/>
            <a:pathLst>
              <a:path w="6087544" h="3355758">
                <a:moveTo>
                  <a:pt x="0" y="0"/>
                </a:moveTo>
                <a:lnTo>
                  <a:pt x="6087544" y="0"/>
                </a:lnTo>
                <a:lnTo>
                  <a:pt x="6087544" y="3355759"/>
                </a:lnTo>
                <a:lnTo>
                  <a:pt x="0" y="335575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93466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E5F8B1E2-4420-B122-0DF6-E00F70C2AD6F}"/>
              </a:ext>
            </a:extLst>
          </p:cNvPr>
          <p:cNvGraphicFramePr>
            <a:graphicFrameLocks noGrp="1"/>
          </p:cNvGraphicFramePr>
          <p:nvPr>
            <p:extLst>
              <p:ext uri="{D42A27DB-BD31-4B8C-83A1-F6EECF244321}">
                <p14:modId xmlns:p14="http://schemas.microsoft.com/office/powerpoint/2010/main" val="2733573929"/>
              </p:ext>
            </p:extLst>
          </p:nvPr>
        </p:nvGraphicFramePr>
        <p:xfrm>
          <a:off x="304800" y="358140"/>
          <a:ext cx="17526000" cy="9662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726736282"/>
                    </a:ext>
                  </a:extLst>
                </a:gridCol>
                <a:gridCol w="2971800">
                  <a:extLst>
                    <a:ext uri="{9D8B030D-6E8A-4147-A177-3AD203B41FA5}">
                      <a16:colId xmlns:a16="http://schemas.microsoft.com/office/drawing/2014/main" val="4107354547"/>
                    </a:ext>
                  </a:extLst>
                </a:gridCol>
                <a:gridCol w="6819900">
                  <a:extLst>
                    <a:ext uri="{9D8B030D-6E8A-4147-A177-3AD203B41FA5}">
                      <a16:colId xmlns:a16="http://schemas.microsoft.com/office/drawing/2014/main" val="355123443"/>
                    </a:ext>
                  </a:extLst>
                </a:gridCol>
                <a:gridCol w="4381500">
                  <a:extLst>
                    <a:ext uri="{9D8B030D-6E8A-4147-A177-3AD203B41FA5}">
                      <a16:colId xmlns:a16="http://schemas.microsoft.com/office/drawing/2014/main" val="847417871"/>
                    </a:ext>
                  </a:extLst>
                </a:gridCol>
              </a:tblGrid>
              <a:tr h="1428904">
                <a:tc>
                  <a:txBody>
                    <a:bodyPr/>
                    <a:lstStyle/>
                    <a:p>
                      <a:pPr algn="ctr"/>
                      <a:r>
                        <a:rPr lang="en-US" sz="4400" dirty="0">
                          <a:solidFill>
                            <a:schemeClr val="tx1"/>
                          </a:solidFill>
                          <a:latin typeface="Times New Roman" panose="02020603050405020304" pitchFamily="18" charset="0"/>
                          <a:cs typeface="Times New Roman" panose="02020603050405020304" pitchFamily="18" charset="0"/>
                        </a:rPr>
                        <a:t>Văn </a:t>
                      </a:r>
                      <a:r>
                        <a:rPr lang="en-US" sz="4400" dirty="0" err="1">
                          <a:solidFill>
                            <a:schemeClr val="tx1"/>
                          </a:solidFill>
                          <a:latin typeface="Times New Roman" panose="02020603050405020304" pitchFamily="18" charset="0"/>
                          <a:cs typeface="Times New Roman" panose="02020603050405020304" pitchFamily="18" charset="0"/>
                        </a:rPr>
                        <a:t>bản</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Thể</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Các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phần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trong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bố</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cục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Câu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tương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ứng</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56566342"/>
                  </a:ext>
                </a:extLst>
              </a:tr>
              <a:tr h="4811716">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Lễ</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xướng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danh</a:t>
                      </a:r>
                      <a:r>
                        <a:rPr lang="en-US" sz="4400" dirty="0">
                          <a:solidFill>
                            <a:schemeClr val="tx1"/>
                          </a:solidFill>
                          <a:latin typeface="Times New Roman" panose="02020603050405020304" pitchFamily="18" charset="0"/>
                          <a:cs typeface="Times New Roman" panose="02020603050405020304" pitchFamily="18" charset="0"/>
                        </a:rPr>
                        <a:t> khoa </a:t>
                      </a:r>
                      <a:r>
                        <a:rPr lang="en-US" sz="4400" dirty="0" err="1">
                          <a:solidFill>
                            <a:schemeClr val="tx1"/>
                          </a:solidFill>
                          <a:latin typeface="Times New Roman" panose="02020603050405020304" pitchFamily="18" charset="0"/>
                          <a:cs typeface="Times New Roman" panose="02020603050405020304" pitchFamily="18" charset="0"/>
                        </a:rPr>
                        <a:t>Đinh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Dậu</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Thất</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ngôn</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bát</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cú</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Giới thiệu về kì thi</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Cảnh tượng khi đi thi</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Những ông to bà lớn đến trường thi</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Thái độ phê bình của nhà thơ với kì thi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p>
                      <a:r>
                        <a:rPr lang="en-US" sz="44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Hai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đề</a:t>
                      </a:r>
                      <a:endParaRPr lang="en-US" sz="44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Hai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p>
                    <a:p>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Hai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luận</a:t>
                      </a:r>
                      <a:endParaRPr lang="en-US" sz="44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Hai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kết</a:t>
                      </a:r>
                      <a:endParaRPr lang="en-US" sz="44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r>
                      <a:br>
                        <a:rPr lang="en-US" sz="4400" b="0" i="0" kern="1200" dirty="0">
                          <a:solidFill>
                            <a:schemeClr val="dk1"/>
                          </a:solidFill>
                          <a:effectLst/>
                          <a:latin typeface="Times New Roman" panose="02020603050405020304" pitchFamily="18" charset="0"/>
                          <a:ea typeface="+mn-ea"/>
                          <a:cs typeface="Times New Roman" panose="02020603050405020304" pitchFamily="18" charset="0"/>
                        </a:rPr>
                      </a:b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1096184"/>
                  </a:ext>
                </a:extLst>
              </a:tr>
              <a:tr h="2446179">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a:solidFill>
                            <a:schemeClr val="tx1"/>
                          </a:solidFill>
                          <a:latin typeface="Times New Roman" panose="02020603050405020304" pitchFamily="18" charset="0"/>
                          <a:cs typeface="Times New Roman" panose="02020603050405020304" pitchFamily="18" charset="0"/>
                        </a:rPr>
                        <a:t>Lai Tân</a:t>
                      </a:r>
                    </a:p>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Thất ngôn tứ tuyệt Đường luật</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1: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xã</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hội</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Lai Tân</a:t>
                      </a:r>
                    </a:p>
                    <a:p>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hai</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Bình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luận</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giả</a:t>
                      </a:r>
                      <a:endParaRPr lang="en-US" sz="4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Ba câu đầu</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Câu thơ cuối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082906"/>
                  </a:ext>
                </a:extLst>
              </a:tr>
            </a:tbl>
          </a:graphicData>
        </a:graphic>
      </p:graphicFrame>
    </p:spTree>
    <p:extLst>
      <p:ext uri="{BB962C8B-B14F-4D97-AF65-F5344CB8AC3E}">
        <p14:creationId xmlns:p14="http://schemas.microsoft.com/office/powerpoint/2010/main" val="42730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E7C93-115D-A167-8C10-8BBE1195344F}"/>
              </a:ext>
            </a:extLst>
          </p:cNvPr>
          <p:cNvSpPr txBox="1"/>
          <p:nvPr/>
        </p:nvSpPr>
        <p:spPr>
          <a:xfrm>
            <a:off x="533400" y="723900"/>
            <a:ext cx="1737360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2: </a:t>
            </a:r>
            <a:r>
              <a:rPr lang="en-US" sz="4400" b="1" dirty="0" err="1">
                <a:latin typeface="Times New Roman" panose="02020603050405020304" pitchFamily="18" charset="0"/>
                <a:cs typeface="Times New Roman" panose="02020603050405020304" pitchFamily="18" charset="0"/>
              </a:rPr>
              <a:t>Kẻ</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mẫu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thông</a:t>
            </a:r>
            <a:r>
              <a:rPr lang="en-US" sz="4400" b="1" dirty="0">
                <a:latin typeface="Times New Roman" panose="02020603050405020304" pitchFamily="18" charset="0"/>
                <a:cs typeface="Times New Roman" panose="02020603050405020304" pitchFamily="18" charset="0"/>
              </a:rPr>
              <a:t> tin </a:t>
            </a:r>
            <a:r>
              <a:rPr lang="en-US" sz="4400" b="1" dirty="0" err="1">
                <a:latin typeface="Times New Roman" panose="02020603050405020304" pitchFamily="18" charset="0"/>
                <a:cs typeface="Times New Roman" panose="02020603050405020304" pitchFamily="18" charset="0"/>
              </a:rPr>
              <a:t>phù</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9DBD68C6-2B36-996F-959F-D889A9C81B83}"/>
              </a:ext>
            </a:extLst>
          </p:cNvPr>
          <p:cNvGraphicFramePr>
            <a:graphicFrameLocks noGrp="1"/>
          </p:cNvGraphicFramePr>
          <p:nvPr>
            <p:extLst>
              <p:ext uri="{D42A27DB-BD31-4B8C-83A1-F6EECF244321}">
                <p14:modId xmlns:p14="http://schemas.microsoft.com/office/powerpoint/2010/main" val="2562012313"/>
              </p:ext>
            </p:extLst>
          </p:nvPr>
        </p:nvGraphicFramePr>
        <p:xfrm>
          <a:off x="533400" y="1943100"/>
          <a:ext cx="16764000" cy="7662260"/>
        </p:xfrm>
        <a:graphic>
          <a:graphicData uri="http://schemas.openxmlformats.org/drawingml/2006/table">
            <a:tbl>
              <a:tblPr firstRow="1" bandRow="1">
                <a:tableStyleId>{5C22544A-7EE6-4342-B048-85BDC9FD1C3A}</a:tableStyleId>
              </a:tblPr>
              <a:tblGrid>
                <a:gridCol w="5588000">
                  <a:extLst>
                    <a:ext uri="{9D8B030D-6E8A-4147-A177-3AD203B41FA5}">
                      <a16:colId xmlns:a16="http://schemas.microsoft.com/office/drawing/2014/main" val="3726736282"/>
                    </a:ext>
                  </a:extLst>
                </a:gridCol>
                <a:gridCol w="5588000">
                  <a:extLst>
                    <a:ext uri="{9D8B030D-6E8A-4147-A177-3AD203B41FA5}">
                      <a16:colId xmlns:a16="http://schemas.microsoft.com/office/drawing/2014/main" val="4107354547"/>
                    </a:ext>
                  </a:extLst>
                </a:gridCol>
                <a:gridCol w="5588000">
                  <a:extLst>
                    <a:ext uri="{9D8B030D-6E8A-4147-A177-3AD203B41FA5}">
                      <a16:colId xmlns:a16="http://schemas.microsoft.com/office/drawing/2014/main" val="355123443"/>
                    </a:ext>
                  </a:extLst>
                </a:gridCol>
              </a:tblGrid>
              <a:tr h="2108200">
                <a:tc>
                  <a:txBody>
                    <a:bodyPr/>
                    <a:lstStyle/>
                    <a:p>
                      <a:pPr algn="ctr"/>
                      <a:r>
                        <a:rPr lang="en-US" sz="4400" dirty="0">
                          <a:solidFill>
                            <a:schemeClr val="tx1"/>
                          </a:solidFill>
                          <a:latin typeface="Times New Roman" panose="02020603050405020304" pitchFamily="18" charset="0"/>
                          <a:cs typeface="Times New Roman" panose="02020603050405020304" pitchFamily="18" charset="0"/>
                        </a:rPr>
                        <a:t>Văn </a:t>
                      </a:r>
                      <a:r>
                        <a:rPr lang="en-US" sz="4400" dirty="0" err="1">
                          <a:solidFill>
                            <a:schemeClr val="tx1"/>
                          </a:solidFill>
                          <a:latin typeface="Times New Roman" panose="02020603050405020304" pitchFamily="18" charset="0"/>
                          <a:cs typeface="Times New Roman" panose="02020603050405020304" pitchFamily="18" charset="0"/>
                        </a:rPr>
                        <a:t>bản</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Đối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tượng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bị</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châm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kích</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cái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xấu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bị</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châm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kích</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56566342"/>
                  </a:ext>
                </a:extLst>
              </a:tr>
              <a:tr h="1436020">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err="1">
                          <a:solidFill>
                            <a:schemeClr val="tx1"/>
                          </a:solidFill>
                          <a:latin typeface="Times New Roman" panose="02020603050405020304" pitchFamily="18" charset="0"/>
                          <a:cs typeface="Times New Roman" panose="02020603050405020304" pitchFamily="18" charset="0"/>
                        </a:rPr>
                        <a:t>Lễ</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xướng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danh</a:t>
                      </a:r>
                      <a:r>
                        <a:rPr lang="en-US" sz="4400" dirty="0">
                          <a:solidFill>
                            <a:schemeClr val="tx1"/>
                          </a:solidFill>
                          <a:latin typeface="Times New Roman" panose="02020603050405020304" pitchFamily="18" charset="0"/>
                          <a:cs typeface="Times New Roman" panose="02020603050405020304" pitchFamily="18" charset="0"/>
                        </a:rPr>
                        <a:t> khoa </a:t>
                      </a:r>
                      <a:r>
                        <a:rPr lang="en-US" sz="4400" dirty="0" err="1">
                          <a:solidFill>
                            <a:schemeClr val="tx1"/>
                          </a:solidFill>
                          <a:latin typeface="Times New Roman" panose="02020603050405020304" pitchFamily="18" charset="0"/>
                          <a:cs typeface="Times New Roman" panose="02020603050405020304" pitchFamily="18" charset="0"/>
                        </a:rPr>
                        <a:t>Đinh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Dậu</a:t>
                      </a: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1096184"/>
                  </a:ext>
                </a:extLst>
              </a:tr>
              <a:tr h="2780380">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a:solidFill>
                            <a:schemeClr val="tx1"/>
                          </a:solidFill>
                          <a:latin typeface="Times New Roman" panose="02020603050405020304" pitchFamily="18" charset="0"/>
                          <a:cs typeface="Times New Roman" panose="02020603050405020304" pitchFamily="18" charset="0"/>
                        </a:rPr>
                        <a:t>Lai Tân</a:t>
                      </a:r>
                    </a:p>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082906"/>
                  </a:ext>
                </a:extLst>
              </a:tr>
            </a:tbl>
          </a:graphicData>
        </a:graphic>
      </p:graphicFrame>
      <p:sp>
        <p:nvSpPr>
          <p:cNvPr id="4" name="Freeform 4">
            <a:extLst>
              <a:ext uri="{FF2B5EF4-FFF2-40B4-BE49-F238E27FC236}">
                <a16:creationId xmlns:a16="http://schemas.microsoft.com/office/drawing/2014/main" id="{397AFCB2-82D6-71CC-23DA-2DE1F63BBF4B}"/>
              </a:ext>
            </a:extLst>
          </p:cNvPr>
          <p:cNvSpPr/>
          <p:nvPr/>
        </p:nvSpPr>
        <p:spPr>
          <a:xfrm>
            <a:off x="16078200" y="-1844637"/>
            <a:ext cx="6087544" cy="3355758"/>
          </a:xfrm>
          <a:custGeom>
            <a:avLst/>
            <a:gdLst/>
            <a:ahLst/>
            <a:cxnLst/>
            <a:rect l="l" t="t" r="r" b="b"/>
            <a:pathLst>
              <a:path w="6087544" h="3355758">
                <a:moveTo>
                  <a:pt x="0" y="0"/>
                </a:moveTo>
                <a:lnTo>
                  <a:pt x="6087544" y="0"/>
                </a:lnTo>
                <a:lnTo>
                  <a:pt x="6087544" y="3355759"/>
                </a:lnTo>
                <a:lnTo>
                  <a:pt x="0" y="335575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6393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26224B7-8993-6C71-C30C-21CF2DB0947A}"/>
              </a:ext>
            </a:extLst>
          </p:cNvPr>
          <p:cNvGraphicFramePr>
            <a:graphicFrameLocks noGrp="1"/>
          </p:cNvGraphicFramePr>
          <p:nvPr>
            <p:extLst>
              <p:ext uri="{D42A27DB-BD31-4B8C-83A1-F6EECF244321}">
                <p14:modId xmlns:p14="http://schemas.microsoft.com/office/powerpoint/2010/main" val="3409957325"/>
              </p:ext>
            </p:extLst>
          </p:nvPr>
        </p:nvGraphicFramePr>
        <p:xfrm>
          <a:off x="381000" y="190500"/>
          <a:ext cx="17373600" cy="9878607"/>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726736282"/>
                    </a:ext>
                  </a:extLst>
                </a:gridCol>
                <a:gridCol w="5029200">
                  <a:extLst>
                    <a:ext uri="{9D8B030D-6E8A-4147-A177-3AD203B41FA5}">
                      <a16:colId xmlns:a16="http://schemas.microsoft.com/office/drawing/2014/main" val="4107354547"/>
                    </a:ext>
                  </a:extLst>
                </a:gridCol>
                <a:gridCol w="9829800">
                  <a:extLst>
                    <a:ext uri="{9D8B030D-6E8A-4147-A177-3AD203B41FA5}">
                      <a16:colId xmlns:a16="http://schemas.microsoft.com/office/drawing/2014/main" val="355123443"/>
                    </a:ext>
                  </a:extLst>
                </a:gridCol>
              </a:tblGrid>
              <a:tr h="1649007">
                <a:tc>
                  <a:txBody>
                    <a:bodyPr/>
                    <a:lstStyle/>
                    <a:p>
                      <a:pPr algn="ctr"/>
                      <a:r>
                        <a:rPr lang="en-US" sz="4400" dirty="0">
                          <a:solidFill>
                            <a:schemeClr val="tx1"/>
                          </a:solidFill>
                          <a:latin typeface="Times New Roman" panose="02020603050405020304" pitchFamily="18" charset="0"/>
                          <a:cs typeface="Times New Roman" panose="02020603050405020304" pitchFamily="18" charset="0"/>
                        </a:rPr>
                        <a:t>Văn </a:t>
                      </a:r>
                      <a:r>
                        <a:rPr lang="en-US" sz="4400" dirty="0" err="1">
                          <a:solidFill>
                            <a:schemeClr val="tx1"/>
                          </a:solidFill>
                          <a:latin typeface="Times New Roman" panose="02020603050405020304" pitchFamily="18" charset="0"/>
                          <a:cs typeface="Times New Roman" panose="02020603050405020304" pitchFamily="18" charset="0"/>
                        </a:rPr>
                        <a:t>bản</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Đối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tượng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bị</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châm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kích</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Những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cái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xấu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bị</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châm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kích</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56566342"/>
                  </a:ext>
                </a:extLst>
              </a:tr>
              <a:tr h="4267552">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err="1">
                          <a:solidFill>
                            <a:schemeClr val="tx1"/>
                          </a:solidFill>
                          <a:latin typeface="Times New Roman" panose="02020603050405020304" pitchFamily="18" charset="0"/>
                          <a:cs typeface="Times New Roman" panose="02020603050405020304" pitchFamily="18" charset="0"/>
                        </a:rPr>
                        <a:t>Lễ</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xướng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danh</a:t>
                      </a:r>
                      <a:r>
                        <a:rPr lang="en-US" sz="4400" dirty="0">
                          <a:solidFill>
                            <a:schemeClr val="tx1"/>
                          </a:solidFill>
                          <a:latin typeface="Times New Roman" panose="02020603050405020304" pitchFamily="18" charset="0"/>
                          <a:cs typeface="Times New Roman" panose="02020603050405020304" pitchFamily="18" charset="0"/>
                        </a:rPr>
                        <a:t> khoa </a:t>
                      </a:r>
                      <a:r>
                        <a:rPr lang="en-US" sz="4400" dirty="0" err="1">
                          <a:solidFill>
                            <a:schemeClr val="tx1"/>
                          </a:solidFill>
                          <a:latin typeface="Times New Roman" panose="02020603050405020304" pitchFamily="18" charset="0"/>
                          <a:cs typeface="Times New Roman" panose="02020603050405020304" pitchFamily="18" charset="0"/>
                        </a:rPr>
                        <a:t>Đinh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Dậu</a:t>
                      </a: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sĩ</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tử</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sứ</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bà</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đầm</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ông</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dk1"/>
                          </a:solidFill>
                          <a:effectLst/>
                          <a:latin typeface="Times New Roman" panose="02020603050405020304" pitchFamily="18" charset="0"/>
                          <a:ea typeface="+mn-ea"/>
                          <a:cs typeface="Times New Roman" panose="02020603050405020304" pitchFamily="18" charset="0"/>
                        </a:rPr>
                        <a:t>cử</a:t>
                      </a: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r>
                      <a:br>
                        <a:rPr lang="en-US" sz="4400" b="0" i="0" kern="1200" dirty="0">
                          <a:solidFill>
                            <a:schemeClr val="dk1"/>
                          </a:solidFill>
                          <a:effectLst/>
                          <a:latin typeface="Times New Roman" panose="02020603050405020304" pitchFamily="18" charset="0"/>
                          <a:ea typeface="+mn-ea"/>
                          <a:cs typeface="Times New Roman" panose="02020603050405020304" pitchFamily="18" charset="0"/>
                        </a:rPr>
                      </a:br>
                      <a:r>
                        <a:rPr lang="en-US" sz="4400" b="0" i="0" kern="1200" dirty="0">
                          <a:solidFill>
                            <a:schemeClr val="dk1"/>
                          </a:solidFill>
                          <a:effectLst/>
                          <a:latin typeface="Times New Roman" panose="02020603050405020304" pitchFamily="18" charset="0"/>
                          <a:ea typeface="+mn-ea"/>
                          <a:cs typeface="Times New Roman" panose="02020603050405020304" pitchFamily="18" charset="0"/>
                        </a:rPr>
                        <a:t/>
                      </a:r>
                      <a:br>
                        <a:rPr lang="en-US" sz="4400" b="0" i="0" kern="1200" dirty="0">
                          <a:solidFill>
                            <a:schemeClr val="dk1"/>
                          </a:solidFill>
                          <a:effectLst/>
                          <a:latin typeface="Times New Roman" panose="02020603050405020304" pitchFamily="18" charset="0"/>
                          <a:ea typeface="+mn-ea"/>
                          <a:cs typeface="Times New Roman" panose="02020603050405020304" pitchFamily="18" charset="0"/>
                        </a:rPr>
                      </a:b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sĩ tử: lôi thôi, nhếch nhác, mất đi cái vẻ nho sinh</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quan sứ: mất đi phong thái nghiêm trang, trịnh trọng</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bà đầm: được đến nơi trường thi mà từ trước đến nay con gái không được vào</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ông cử: ngồi vắt vẻo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1096184"/>
                  </a:ext>
                </a:extLst>
              </a:tr>
              <a:tr h="2694041">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a:solidFill>
                            <a:schemeClr val="tx1"/>
                          </a:solidFill>
                          <a:latin typeface="Times New Roman" panose="02020603050405020304" pitchFamily="18" charset="0"/>
                          <a:cs typeface="Times New Roman" panose="02020603050405020304" pitchFamily="18" charset="0"/>
                        </a:rPr>
                        <a:t>Lai Tân</a:t>
                      </a:r>
                    </a:p>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ban trưởng, cảnh trưởng, huyện trưởng</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ban trưởng: đánh bạc, ngang nhiên phạm luật cảnh trưởng: kiếm ăn quanh năm, lén lút moi tiền của tù nhân</a:t>
                      </a:r>
                    </a:p>
                    <a:p>
                      <a:r>
                        <a:rPr lang="vi-VN" sz="4400" b="0" i="0" kern="1200" dirty="0">
                          <a:solidFill>
                            <a:schemeClr val="dk1"/>
                          </a:solidFill>
                          <a:effectLst/>
                          <a:latin typeface="Times New Roman" panose="02020603050405020304" pitchFamily="18" charset="0"/>
                          <a:ea typeface="+mn-ea"/>
                          <a:cs typeface="Times New Roman" panose="02020603050405020304" pitchFamily="18" charset="0"/>
                        </a:rPr>
                        <a:t>- huyện trưởng: chong đèn, bệ rạc, vô trách nhiệm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082906"/>
                  </a:ext>
                </a:extLst>
              </a:tr>
            </a:tbl>
          </a:graphicData>
        </a:graphic>
      </p:graphicFrame>
    </p:spTree>
    <p:extLst>
      <p:ext uri="{BB962C8B-B14F-4D97-AF65-F5344CB8AC3E}">
        <p14:creationId xmlns:p14="http://schemas.microsoft.com/office/powerpoint/2010/main" val="160194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E7C93-115D-A167-8C10-8BBE1195344F}"/>
              </a:ext>
            </a:extLst>
          </p:cNvPr>
          <p:cNvSpPr txBox="1"/>
          <p:nvPr/>
        </p:nvSpPr>
        <p:spPr>
          <a:xfrm>
            <a:off x="533400" y="723900"/>
            <a:ext cx="17373600" cy="769441"/>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3: </a:t>
            </a:r>
            <a:r>
              <a:rPr lang="en-US" sz="4400" b="1" dirty="0" err="1">
                <a:latin typeface="Times New Roman" panose="02020603050405020304" pitchFamily="18" charset="0"/>
                <a:cs typeface="Times New Roman" panose="02020603050405020304" pitchFamily="18" charset="0"/>
              </a:rPr>
              <a:t>Kẻ</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mẫu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thông</a:t>
            </a:r>
            <a:r>
              <a:rPr lang="en-US" sz="4400" b="1" dirty="0">
                <a:latin typeface="Times New Roman" panose="02020603050405020304" pitchFamily="18" charset="0"/>
                <a:cs typeface="Times New Roman" panose="02020603050405020304" pitchFamily="18" charset="0"/>
              </a:rPr>
              <a:t> tin </a:t>
            </a:r>
            <a:r>
              <a:rPr lang="en-US" sz="4400" b="1" dirty="0" err="1">
                <a:latin typeface="Times New Roman" panose="02020603050405020304" pitchFamily="18" charset="0"/>
                <a:cs typeface="Times New Roman" panose="02020603050405020304" pitchFamily="18" charset="0"/>
              </a:rPr>
              <a:t>tương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ứng</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9DBD68C6-2B36-996F-959F-D889A9C81B83}"/>
              </a:ext>
            </a:extLst>
          </p:cNvPr>
          <p:cNvGraphicFramePr>
            <a:graphicFrameLocks noGrp="1"/>
          </p:cNvGraphicFramePr>
          <p:nvPr>
            <p:extLst>
              <p:ext uri="{D42A27DB-BD31-4B8C-83A1-F6EECF244321}">
                <p14:modId xmlns:p14="http://schemas.microsoft.com/office/powerpoint/2010/main" val="1262055499"/>
              </p:ext>
            </p:extLst>
          </p:nvPr>
        </p:nvGraphicFramePr>
        <p:xfrm>
          <a:off x="533400" y="1943100"/>
          <a:ext cx="16764000" cy="7318199"/>
        </p:xfrm>
        <a:graphic>
          <a:graphicData uri="http://schemas.openxmlformats.org/drawingml/2006/table">
            <a:tbl>
              <a:tblPr firstRow="1" bandRow="1">
                <a:tableStyleId>{5C22544A-7EE6-4342-B048-85BDC9FD1C3A}</a:tableStyleId>
              </a:tblPr>
              <a:tblGrid>
                <a:gridCol w="5588000">
                  <a:extLst>
                    <a:ext uri="{9D8B030D-6E8A-4147-A177-3AD203B41FA5}">
                      <a16:colId xmlns:a16="http://schemas.microsoft.com/office/drawing/2014/main" val="3726736282"/>
                    </a:ext>
                  </a:extLst>
                </a:gridCol>
                <a:gridCol w="5588000">
                  <a:extLst>
                    <a:ext uri="{9D8B030D-6E8A-4147-A177-3AD203B41FA5}">
                      <a16:colId xmlns:a16="http://schemas.microsoft.com/office/drawing/2014/main" val="4107354547"/>
                    </a:ext>
                  </a:extLst>
                </a:gridCol>
                <a:gridCol w="5588000">
                  <a:extLst>
                    <a:ext uri="{9D8B030D-6E8A-4147-A177-3AD203B41FA5}">
                      <a16:colId xmlns:a16="http://schemas.microsoft.com/office/drawing/2014/main" val="355123443"/>
                    </a:ext>
                  </a:extLst>
                </a:gridCol>
              </a:tblGrid>
              <a:tr h="1433627">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Giọng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điệu</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trào</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phúng</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Đặc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điểm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của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giọng</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điệu</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Ví</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dụ</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minh</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họa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tên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thơ</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tác</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giả</a:t>
                      </a:r>
                      <a:r>
                        <a:rPr lang="en-US" sz="4400" dirty="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956566342"/>
                  </a:ext>
                </a:extLst>
              </a:tr>
              <a:tr h="1871520">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p>
                      <a:pPr algn="ctr"/>
                      <a:r>
                        <a:rPr lang="en-US" sz="4400" dirty="0" err="1">
                          <a:solidFill>
                            <a:schemeClr val="tx1"/>
                          </a:solidFill>
                          <a:latin typeface="Times New Roman" panose="02020603050405020304" pitchFamily="18" charset="0"/>
                          <a:cs typeface="Times New Roman" panose="02020603050405020304" pitchFamily="18" charset="0"/>
                        </a:rPr>
                        <a:t>Hài</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hước</a:t>
                      </a:r>
                      <a:endParaRPr lang="en-US" sz="4400" dirty="0">
                        <a:solidFill>
                          <a:schemeClr val="tx1"/>
                        </a:solidFill>
                        <a:latin typeface="Times New Roman" panose="02020603050405020304" pitchFamily="18" charset="0"/>
                        <a:cs typeface="Times New Roman" panose="02020603050405020304" pitchFamily="18" charset="0"/>
                      </a:endParaRPr>
                    </a:p>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1096184"/>
                  </a:ext>
                </a:extLst>
              </a:tr>
              <a:tr h="1890726">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Mỉa</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mai</a:t>
                      </a:r>
                      <a:r>
                        <a:rPr lang="en-US" sz="4400" dirty="0">
                          <a:solidFill>
                            <a:schemeClr val="tx1"/>
                          </a:solidFill>
                          <a:latin typeface="Times New Roman" panose="02020603050405020304" pitchFamily="18" charset="0"/>
                          <a:cs typeface="Times New Roman" panose="02020603050405020304" pitchFamily="18" charset="0"/>
                        </a:rPr>
                        <a:t> – </a:t>
                      </a:r>
                      <a:r>
                        <a:rPr lang="en-US" sz="4400" dirty="0" err="1">
                          <a:solidFill>
                            <a:schemeClr val="tx1"/>
                          </a:solidFill>
                          <a:latin typeface="Times New Roman" panose="02020603050405020304" pitchFamily="18" charset="0"/>
                          <a:cs typeface="Times New Roman" panose="02020603050405020304" pitchFamily="18" charset="0"/>
                        </a:rPr>
                        <a:t>châm</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biếm</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082906"/>
                  </a:ext>
                </a:extLst>
              </a:tr>
              <a:tr h="1890726">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Đả</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kích</a:t>
                      </a: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4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0682037"/>
                  </a:ext>
                </a:extLst>
              </a:tr>
            </a:tbl>
          </a:graphicData>
        </a:graphic>
      </p:graphicFrame>
      <p:sp>
        <p:nvSpPr>
          <p:cNvPr id="4" name="Freeform 4">
            <a:extLst>
              <a:ext uri="{FF2B5EF4-FFF2-40B4-BE49-F238E27FC236}">
                <a16:creationId xmlns:a16="http://schemas.microsoft.com/office/drawing/2014/main" id="{397AFCB2-82D6-71CC-23DA-2DE1F63BBF4B}"/>
              </a:ext>
            </a:extLst>
          </p:cNvPr>
          <p:cNvSpPr/>
          <p:nvPr/>
        </p:nvSpPr>
        <p:spPr>
          <a:xfrm>
            <a:off x="16306800" y="-2019300"/>
            <a:ext cx="6087544" cy="3355758"/>
          </a:xfrm>
          <a:custGeom>
            <a:avLst/>
            <a:gdLst/>
            <a:ahLst/>
            <a:cxnLst/>
            <a:rect l="l" t="t" r="r" b="b"/>
            <a:pathLst>
              <a:path w="6087544" h="3355758">
                <a:moveTo>
                  <a:pt x="0" y="0"/>
                </a:moveTo>
                <a:lnTo>
                  <a:pt x="6087544" y="0"/>
                </a:lnTo>
                <a:lnTo>
                  <a:pt x="6087544" y="3355759"/>
                </a:lnTo>
                <a:lnTo>
                  <a:pt x="0" y="335575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91720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1105</Words>
  <Application>Microsoft Office PowerPoint</Application>
  <PresentationFormat>Custom</PresentationFormat>
  <Paragraphs>132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Playful Cute Traveling Experience Presentation</dc:title>
  <cp:lastModifiedBy>Admin</cp:lastModifiedBy>
  <cp:revision>13</cp:revision>
  <dcterms:created xsi:type="dcterms:W3CDTF">2006-08-16T00:00:00Z</dcterms:created>
  <dcterms:modified xsi:type="dcterms:W3CDTF">2023-10-06T08:55:44Z</dcterms:modified>
  <dc:identifier>DAFwSvkDoCg</dc:identifier>
</cp:coreProperties>
</file>