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6"/>
  </p:notesMasterIdLst>
  <p:sldIdLst>
    <p:sldId id="340" r:id="rId3"/>
    <p:sldId id="331" r:id="rId4"/>
    <p:sldId id="341" r:id="rId5"/>
    <p:sldId id="342" r:id="rId6"/>
    <p:sldId id="343" r:id="rId7"/>
    <p:sldId id="344" r:id="rId8"/>
    <p:sldId id="271" r:id="rId9"/>
    <p:sldId id="314" r:id="rId10"/>
    <p:sldId id="388" r:id="rId11"/>
    <p:sldId id="332" r:id="rId12"/>
    <p:sldId id="333" r:id="rId13"/>
    <p:sldId id="317" r:id="rId14"/>
    <p:sldId id="318" r:id="rId15"/>
    <p:sldId id="325" r:id="rId16"/>
    <p:sldId id="394" r:id="rId17"/>
    <p:sldId id="395" r:id="rId18"/>
    <p:sldId id="319" r:id="rId19"/>
    <p:sldId id="396" r:id="rId20"/>
    <p:sldId id="393" r:id="rId21"/>
    <p:sldId id="389" r:id="rId22"/>
    <p:sldId id="397" r:id="rId23"/>
    <p:sldId id="390" r:id="rId24"/>
    <p:sldId id="398" r:id="rId25"/>
  </p:sldIdLst>
  <p:sldSz cx="18288000" cy="10287000"/>
  <p:notesSz cx="6858000" cy="9144000"/>
  <p:embeddedFontLst>
    <p:embeddedFont>
      <p:font typeface="#9Slide07 SVNGuerrilla" panose="00000500000000000000" charset="0"/>
      <p:regular r:id="rId27"/>
    </p:embeddedFont>
    <p:embeddedFont>
      <p:font typeface="#9Slide07 Pangolin" panose="020B0604020202020204" charset="0"/>
      <p:regular r:id="rId28"/>
    </p:embeddedFont>
    <p:embeddedFont>
      <p:font typeface="Cambria" panose="02040503050406030204" pitchFamily="18"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3" d="100"/>
          <a:sy n="43" d="100"/>
        </p:scale>
        <p:origin x="7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5FAF3-76D7-4C25-AA53-773973E2BFBB}"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A3A13-7B84-4406-9936-4CBB975FDA4A}" type="slidenum">
              <a:rPr lang="en-US" smtClean="0"/>
              <a:t>‹#›</a:t>
            </a:fld>
            <a:endParaRPr lang="en-US"/>
          </a:p>
        </p:txBody>
      </p:sp>
    </p:spTree>
    <p:extLst>
      <p:ext uri="{BB962C8B-B14F-4D97-AF65-F5344CB8AC3E}">
        <p14:creationId xmlns:p14="http://schemas.microsoft.com/office/powerpoint/2010/main" val="71769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Roboto" panose="02000000000000000000" pitchFamily="2" charset="0"/>
              </a:rPr>
              <a:t>Đ</a:t>
            </a:r>
            <a:r>
              <a:rPr lang="vi-VN" b="0" i="0" dirty="0">
                <a:solidFill>
                  <a:srgbClr val="222222"/>
                </a:solidFill>
                <a:effectLst/>
                <a:latin typeface="Roboto" panose="02000000000000000000" pitchFamily="2" charset="0"/>
              </a:rPr>
              <a:t>iền từ còn thiếu hoặc sắp xếp các từ bị xáo trộn</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thành</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câu</a:t>
            </a:r>
            <a:r>
              <a:rPr lang="en-US" b="0" i="0" dirty="0">
                <a:solidFill>
                  <a:srgbClr val="222222"/>
                </a:solidFill>
                <a:effectLst/>
                <a:latin typeface="Roboto" panose="02000000000000000000" pitchFamily="2" charset="0"/>
              </a:rPr>
              <a:t> ca </a:t>
            </a:r>
            <a:r>
              <a:rPr lang="en-US" b="0" i="0" dirty="0" err="1">
                <a:solidFill>
                  <a:srgbClr val="222222"/>
                </a:solidFill>
                <a:effectLst/>
                <a:latin typeface="Roboto" panose="02000000000000000000" pitchFamily="2" charset="0"/>
              </a:rPr>
              <a:t>dao</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tục</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ngữ</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có</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nghĩa</a:t>
            </a:r>
            <a:r>
              <a:rPr lang="en-US" b="0" i="0" dirty="0">
                <a:solidFill>
                  <a:srgbClr val="222222"/>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a:t>
            </a:fld>
            <a:endParaRPr lang="en-US"/>
          </a:p>
        </p:txBody>
      </p:sp>
    </p:spTree>
    <p:extLst>
      <p:ext uri="{BB962C8B-B14F-4D97-AF65-F5344CB8AC3E}">
        <p14:creationId xmlns:p14="http://schemas.microsoft.com/office/powerpoint/2010/main" val="61233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10</a:t>
            </a:fld>
            <a:endParaRPr lang="en-US"/>
          </a:p>
        </p:txBody>
      </p:sp>
    </p:spTree>
    <p:extLst>
      <p:ext uri="{BB962C8B-B14F-4D97-AF65-F5344CB8AC3E}">
        <p14:creationId xmlns:p14="http://schemas.microsoft.com/office/powerpoint/2010/main" val="3460080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11</a:t>
            </a:fld>
            <a:endParaRPr lang="en-US"/>
          </a:p>
        </p:txBody>
      </p:sp>
    </p:spTree>
    <p:extLst>
      <p:ext uri="{BB962C8B-B14F-4D97-AF65-F5344CB8AC3E}">
        <p14:creationId xmlns:p14="http://schemas.microsoft.com/office/powerpoint/2010/main" val="283244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12</a:t>
            </a:fld>
            <a:endParaRPr lang="en-US"/>
          </a:p>
        </p:txBody>
      </p:sp>
    </p:spTree>
    <p:extLst>
      <p:ext uri="{BB962C8B-B14F-4D97-AF65-F5344CB8AC3E}">
        <p14:creationId xmlns:p14="http://schemas.microsoft.com/office/powerpoint/2010/main" val="1489511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13</a:t>
            </a:fld>
            <a:endParaRPr lang="en-US"/>
          </a:p>
        </p:txBody>
      </p:sp>
    </p:spTree>
    <p:extLst>
      <p:ext uri="{BB962C8B-B14F-4D97-AF65-F5344CB8AC3E}">
        <p14:creationId xmlns:p14="http://schemas.microsoft.com/office/powerpoint/2010/main" val="384780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14</a:t>
            </a:fld>
            <a:endParaRPr lang="en-US"/>
          </a:p>
        </p:txBody>
      </p:sp>
    </p:spTree>
    <p:extLst>
      <p:ext uri="{BB962C8B-B14F-4D97-AF65-F5344CB8AC3E}">
        <p14:creationId xmlns:p14="http://schemas.microsoft.com/office/powerpoint/2010/main" val="3110626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15</a:t>
            </a:fld>
            <a:endParaRPr lang="en-US"/>
          </a:p>
        </p:txBody>
      </p:sp>
    </p:spTree>
    <p:extLst>
      <p:ext uri="{BB962C8B-B14F-4D97-AF65-F5344CB8AC3E}">
        <p14:creationId xmlns:p14="http://schemas.microsoft.com/office/powerpoint/2010/main" val="2882233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16</a:t>
            </a:fld>
            <a:endParaRPr lang="en-US"/>
          </a:p>
        </p:txBody>
      </p:sp>
    </p:spTree>
    <p:extLst>
      <p:ext uri="{BB962C8B-B14F-4D97-AF65-F5344CB8AC3E}">
        <p14:creationId xmlns:p14="http://schemas.microsoft.com/office/powerpoint/2010/main" val="2686226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17</a:t>
            </a:fld>
            <a:endParaRPr lang="en-US"/>
          </a:p>
        </p:txBody>
      </p:sp>
    </p:spTree>
    <p:extLst>
      <p:ext uri="{BB962C8B-B14F-4D97-AF65-F5344CB8AC3E}">
        <p14:creationId xmlns:p14="http://schemas.microsoft.com/office/powerpoint/2010/main" val="3918427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ea typeface="Cambria" panose="02040503050406030204" pitchFamily="18" charset="0"/>
                <a:cs typeface="Times New Roman" panose="02020603050405020304" pitchFamily="18" charset="0"/>
              </a:rPr>
              <a:t>1.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1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nói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latin typeface="Times New Roman" panose="02020603050405020304" pitchFamily="18" charset="0"/>
                <a:ea typeface="Cambria" panose="02040503050406030204" pitchFamily="18" charset="0"/>
                <a:cs typeface="Times New Roman" panose="02020603050405020304" pitchFamily="18" charset="0"/>
              </a:rPr>
              <a:t> con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căn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cứ</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200" dirty="0" err="1">
                <a:latin typeface="Times New Roman" panose="02020603050405020304" pitchFamily="18" charset="0"/>
                <a:ea typeface="Cambria" panose="02040503050406030204" pitchFamily="18" charset="0"/>
                <a:cs typeface="Times New Roman" panose="02020603050405020304" pitchFamily="18" charset="0"/>
              </a:rPr>
              <a:t>Gợi</a:t>
            </a:r>
            <a:r>
              <a:rPr lang="en-US" sz="1200" dirty="0">
                <a:latin typeface="Times New Roman" panose="02020603050405020304" pitchFamily="18" charset="0"/>
                <a:ea typeface="Cambria" panose="02040503050406030204" pitchFamily="18" charset="0"/>
                <a:cs typeface="Times New Roman" panose="02020603050405020304" pitchFamily="18" charset="0"/>
              </a:rPr>
              <a:t> ý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HS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qua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chập</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chập</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cheng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cheng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200" dirty="0">
                <a:latin typeface="Times New Roman" panose="02020603050405020304" pitchFamily="18" charset="0"/>
                <a:ea typeface="Cambria" panose="02040503050406030204" pitchFamily="18" charset="0"/>
                <a:cs typeface="Times New Roman" panose="02020603050405020304" pitchFamily="18" charset="0"/>
              </a:rPr>
              <a:t> dung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ngoảnh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dặn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1200" i="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từ</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thanh</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dùng</a:t>
            </a:r>
            <a:r>
              <a:rPr lang="en-US" sz="1200" i="1" dirty="0">
                <a:latin typeface="Times New Roman" panose="02020603050405020304" pitchFamily="18" charset="0"/>
                <a:ea typeface="Cambria" panose="02040503050406030204" pitchFamily="18" charset="0"/>
                <a:cs typeface="Times New Roman" panose="02020603050405020304" pitchFamily="18" charset="0"/>
              </a:rPr>
              <a:t> ở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i="1" dirty="0">
                <a:latin typeface="Times New Roman" panose="02020603050405020304" pitchFamily="18" charset="0"/>
                <a:ea typeface="Cambria" panose="02040503050406030204" pitchFamily="18" charset="0"/>
                <a:cs typeface="Times New Roman" panose="02020603050405020304" pitchFamily="18" charset="0"/>
              </a:rPr>
              <a:t> ca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từ</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mô</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phỏng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âm</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thanh</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i="1" dirty="0">
                <a:latin typeface="Times New Roman" panose="02020603050405020304" pitchFamily="18" charset="0"/>
                <a:ea typeface="Cambria" panose="02040503050406030204" pitchFamily="18" charset="0"/>
                <a:cs typeface="Times New Roman" panose="02020603050405020304" pitchFamily="18" charset="0"/>
              </a:rPr>
              <a:t>? Trong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dịp</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i="1" dirty="0">
                <a:latin typeface="Times New Roman" panose="02020603050405020304" pitchFamily="18" charset="0"/>
                <a:ea typeface="Cambria" panose="02040503050406030204" pitchFamily="18" charset="0"/>
                <a:cs typeface="Times New Roman" panose="02020603050405020304" pitchFamily="18" charset="0"/>
              </a:rPr>
              <a:t> hay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mời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Em</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200" i="1" dirty="0">
                <a:latin typeface="Times New Roman" panose="02020603050405020304" pitchFamily="18" charset="0"/>
                <a:ea typeface="Cambria" panose="02040503050406030204" pitchFamily="18" charset="0"/>
                <a:cs typeface="Times New Roman" panose="02020603050405020304" pitchFamily="18" charset="0"/>
              </a:rPr>
              <a:t> dung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i="1" dirty="0">
                <a:latin typeface="Times New Roman" panose="02020603050405020304" pitchFamily="18" charset="0"/>
                <a:ea typeface="Cambria" panose="02040503050406030204" pitchFamily="18" charset="0"/>
                <a:cs typeface="Times New Roman" panose="02020603050405020304" pitchFamily="18" charset="0"/>
              </a:rPr>
              <a:t>?</a:t>
            </a:r>
            <a:endParaRPr lang="vi-VN" sz="1200" i="1"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18</a:t>
            </a:fld>
            <a:endParaRPr lang="en-US"/>
          </a:p>
        </p:txBody>
      </p:sp>
    </p:spTree>
    <p:extLst>
      <p:ext uri="{BB962C8B-B14F-4D97-AF65-F5344CB8AC3E}">
        <p14:creationId xmlns:p14="http://schemas.microsoft.com/office/powerpoint/2010/main" val="3196978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mbria" panose="02040503050406030204" pitchFamily="18" charset="0"/>
                <a:cs typeface="Times New Roman" panose="02020603050405020304" pitchFamily="18" charset="0"/>
              </a:rPr>
              <a:t>2.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1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Tại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huống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khấn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lớn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ưa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xem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ứng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thuận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dâng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cuối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tham</a:t>
            </a:r>
            <a:r>
              <a:rPr lang="en-US" sz="1200" dirty="0">
                <a:latin typeface="Times New Roman" panose="02020603050405020304" pitchFamily="18" charset="0"/>
                <a:ea typeface="Cambria" panose="02040503050406030204" pitchFamily="18" charset="0"/>
                <a:cs typeface="Times New Roman" panose="02020603050405020304" pitchFamily="18" charset="0"/>
              </a:rPr>
              <a:t> lam,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lừa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bịp</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19</a:t>
            </a:fld>
            <a:endParaRPr lang="en-US"/>
          </a:p>
        </p:txBody>
      </p:sp>
    </p:spTree>
    <p:extLst>
      <p:ext uri="{BB962C8B-B14F-4D97-AF65-F5344CB8AC3E}">
        <p14:creationId xmlns:p14="http://schemas.microsoft.com/office/powerpoint/2010/main" val="340104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Câu</a:t>
            </a:r>
            <a:r>
              <a:rPr lang="en-US" dirty="0"/>
              <a:t> ca </a:t>
            </a:r>
            <a:r>
              <a:rPr lang="en-US" dirty="0" err="1"/>
              <a:t>dao</a:t>
            </a:r>
            <a:r>
              <a:rPr lang="en-US" dirty="0"/>
              <a:t> </a:t>
            </a:r>
            <a:r>
              <a:rPr lang="en-US" dirty="0" err="1"/>
              <a:t>phê</a:t>
            </a:r>
            <a:r>
              <a:rPr lang="en-US" dirty="0"/>
              <a:t> </a:t>
            </a:r>
            <a:r>
              <a:rPr lang="en-US" dirty="0" err="1"/>
              <a:t>phán</a:t>
            </a:r>
            <a:r>
              <a:rPr lang="en-US" dirty="0"/>
              <a:t> </a:t>
            </a:r>
            <a:r>
              <a:rPr lang="en-US" dirty="0" err="1"/>
              <a:t>những</a:t>
            </a:r>
            <a:r>
              <a:rPr lang="en-US" dirty="0"/>
              <a:t> </a:t>
            </a:r>
            <a:r>
              <a:rPr lang="en-US" dirty="0" err="1"/>
              <a:t>người</a:t>
            </a:r>
            <a:r>
              <a:rPr lang="en-US" dirty="0"/>
              <a:t> </a:t>
            </a:r>
            <a:r>
              <a:rPr lang="en-US" dirty="0" err="1"/>
              <a:t>khoác</a:t>
            </a:r>
            <a:r>
              <a:rPr lang="en-US" dirty="0"/>
              <a:t> </a:t>
            </a:r>
            <a:r>
              <a:rPr lang="en-US" dirty="0" err="1"/>
              <a:t>lác</a:t>
            </a:r>
            <a:r>
              <a:rPr lang="en-US" dirty="0"/>
              <a:t>, ta </a:t>
            </a:r>
            <a:r>
              <a:rPr lang="en-US" dirty="0" err="1"/>
              <a:t>đây</a:t>
            </a:r>
            <a:r>
              <a:rPr lang="en-US" dirty="0"/>
              <a:t>, </a:t>
            </a:r>
            <a:r>
              <a:rPr lang="en-US" dirty="0" err="1"/>
              <a:t>thích</a:t>
            </a:r>
            <a:r>
              <a:rPr lang="en-US" dirty="0"/>
              <a:t> </a:t>
            </a:r>
            <a:r>
              <a:rPr lang="en-US" dirty="0" err="1"/>
              <a:t>tỏ</a:t>
            </a:r>
            <a:r>
              <a:rPr lang="en-US" dirty="0"/>
              <a:t> </a:t>
            </a:r>
            <a:r>
              <a:rPr lang="en-US" dirty="0" err="1"/>
              <a:t>vẻ</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a:t>
            </a:fld>
            <a:endParaRPr lang="en-US"/>
          </a:p>
        </p:txBody>
      </p:sp>
    </p:spTree>
    <p:extLst>
      <p:ext uri="{BB962C8B-B14F-4D97-AF65-F5344CB8AC3E}">
        <p14:creationId xmlns:p14="http://schemas.microsoft.com/office/powerpoint/2010/main" val="2043282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20</a:t>
            </a:fld>
            <a:endParaRPr lang="en-US"/>
          </a:p>
        </p:txBody>
      </p:sp>
    </p:spTree>
    <p:extLst>
      <p:ext uri="{BB962C8B-B14F-4D97-AF65-F5344CB8AC3E}">
        <p14:creationId xmlns:p14="http://schemas.microsoft.com/office/powerpoint/2010/main" val="504035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ea typeface="Cambria" panose="02040503050406030204" pitchFamily="18" charset="0"/>
                <a:cs typeface="Times New Roman" panose="02020603050405020304" pitchFamily="18" charset="0"/>
              </a:rPr>
              <a:t>3.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2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tạo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dựa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trên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yếu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tính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Cambria" panose="02040503050406030204" pitchFamily="18" charset="0"/>
                <a:cs typeface="Times New Roman" panose="02020603050405020304" pitchFamily="18" charset="0"/>
              </a:rPr>
              <a:t>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2,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huống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hai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chuyên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lùng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mồi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Trong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huống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cần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thói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giả.Vì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coi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chửi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giỗ</a:t>
            </a:r>
            <a:r>
              <a:rPr lang="en-US" sz="1200" dirty="0">
                <a:latin typeface="Times New Roman" panose="02020603050405020304" pitchFamily="18" charset="0"/>
                <a:ea typeface="Cambria" panose="02040503050406030204" pitchFamily="18" charset="0"/>
                <a:cs typeface="Times New Roman" panose="02020603050405020304" pitchFamily="18" charset="0"/>
              </a:rPr>
              <a:t> cha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mặt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Quan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hệ</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luật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đột</a:t>
            </a:r>
            <a:r>
              <a:rPr lang="en-US" sz="1200" dirty="0">
                <a:latin typeface="Times New Roman" panose="02020603050405020304" pitchFamily="18" charset="0"/>
                <a:ea typeface="Cambria" panose="02040503050406030204" pitchFamily="18" charset="0"/>
                <a:cs typeface="Times New Roman" panose="02020603050405020304" pitchFamily="18" charset="0"/>
              </a:rPr>
              <a:t> gay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gắt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hai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kiểu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1200" dirty="0">
                <a:latin typeface="Times New Roman" panose="02020603050405020304" pitchFamily="18" charset="0"/>
                <a:ea typeface="Cambria" panose="02040503050406030204" pitchFamily="18" charset="0"/>
                <a:cs typeface="Times New Roman" panose="02020603050405020304" pitchFamily="18" charset="0"/>
              </a:rPr>
              <a:t> –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yếu</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21</a:t>
            </a:fld>
            <a:endParaRPr lang="en-US"/>
          </a:p>
        </p:txBody>
      </p:sp>
    </p:spTree>
    <p:extLst>
      <p:ext uri="{BB962C8B-B14F-4D97-AF65-F5344CB8AC3E}">
        <p14:creationId xmlns:p14="http://schemas.microsoft.com/office/powerpoint/2010/main" val="712049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22</a:t>
            </a:fld>
            <a:endParaRPr lang="en-US"/>
          </a:p>
        </p:txBody>
      </p:sp>
    </p:spTree>
    <p:extLst>
      <p:ext uri="{BB962C8B-B14F-4D97-AF65-F5344CB8AC3E}">
        <p14:creationId xmlns:p14="http://schemas.microsoft.com/office/powerpoint/2010/main" val="1364956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mbria" panose="02040503050406030204" pitchFamily="18" charset="0"/>
                <a:cs typeface="Times New Roman" panose="02020603050405020304" pitchFamily="18" charset="0"/>
              </a:rPr>
              <a:t>4. Ở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3,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đem</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xét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tế</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1200" dirty="0">
                <a:latin typeface="Times New Roman" panose="02020603050405020304" pitchFamily="18" charset="0"/>
                <a:ea typeface="Cambria" panose="02040503050406030204" pitchFamily="18" charset="0"/>
                <a:cs typeface="Times New Roman" panose="02020603050405020304" pitchFamily="18" charset="0"/>
              </a:rPr>
              <a:t>HD Hs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sẽ</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biển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hữu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càng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xảy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tế</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gồm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tấm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lụa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mươi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trầu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cau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nghìn</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nghìn</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chĩnh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chum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cốm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bạc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ba</a:t>
            </a:r>
            <a:r>
              <a:rPr lang="en-US" sz="1200" dirty="0">
                <a:latin typeface="Times New Roman" panose="02020603050405020304" pitchFamily="18" charset="0"/>
                <a:ea typeface="Cambria" panose="02040503050406030204" pitchFamily="18" charset="0"/>
                <a:cs typeface="Times New Roman" panose="02020603050405020304" pitchFamily="18" charset="0"/>
              </a:rPr>
              <a:t> chum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muỗi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quýt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Nếu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Thậm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tế</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muỗi</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mbria" panose="02040503050406030204" pitchFamily="18" charset="0"/>
                <a:cs typeface="Times New Roman" panose="02020603050405020304" pitchFamily="18" charset="0"/>
              </a:rPr>
              <a:t>5.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3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tạo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căng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thẳng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3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nặng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xưa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lấy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chồng</a:t>
            </a:r>
            <a:r>
              <a:rPr lang="en-US" sz="1200" dirty="0">
                <a:latin typeface="Times New Roman" panose="02020603050405020304" pitchFamily="18" charset="0"/>
                <a:ea typeface="Cambria" panose="02040503050406030204" pitchFamily="18" charset="0"/>
                <a:cs typeface="Times New Roman" panose="02020603050405020304" pitchFamily="18" charset="0"/>
              </a:rPr>
              <a:t> do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bởi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nhằm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gây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dirty="0">
                <a:latin typeface="Times New Roman" panose="02020603050405020304" pitchFamily="18" charset="0"/>
                <a:ea typeface="Cambria" panose="02040503050406030204" pitchFamily="18" charset="0"/>
                <a:cs typeface="Times New Roman" panose="02020603050405020304" pitchFamily="18" charset="0"/>
              </a:rPr>
              <a:t> do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mức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lượng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toát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dứt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Dấu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chấm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thúc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ngỏ</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1200" dirty="0">
                <a:latin typeface="Times New Roman" panose="02020603050405020304" pitchFamily="18" charset="0"/>
                <a:ea typeface="Cambria" panose="02040503050406030204" pitchFamily="18" charset="0"/>
                <a:cs typeface="Times New Roman" panose="02020603050405020304" pitchFamily="18" charset="0"/>
              </a:rPr>
              <a:t>. Trong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23</a:t>
            </a:fld>
            <a:endParaRPr lang="en-US"/>
          </a:p>
        </p:txBody>
      </p:sp>
    </p:spTree>
    <p:extLst>
      <p:ext uri="{BB962C8B-B14F-4D97-AF65-F5344CB8AC3E}">
        <p14:creationId xmlns:p14="http://schemas.microsoft.com/office/powerpoint/2010/main" val="2764457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Câu</a:t>
            </a:r>
            <a:r>
              <a:rPr lang="en-US" dirty="0"/>
              <a:t> </a:t>
            </a:r>
            <a:r>
              <a:rPr lang="en-US" dirty="0" err="1"/>
              <a:t>tục</a:t>
            </a:r>
            <a:r>
              <a:rPr lang="en-US" dirty="0"/>
              <a:t> </a:t>
            </a:r>
            <a:r>
              <a:rPr lang="en-US" dirty="0" err="1"/>
              <a:t>ngữ</a:t>
            </a:r>
            <a:r>
              <a:rPr lang="en-US" dirty="0"/>
              <a:t> </a:t>
            </a:r>
            <a:r>
              <a:rPr lang="en-US" dirty="0" err="1"/>
              <a:t>chế</a:t>
            </a:r>
            <a:r>
              <a:rPr lang="en-US" dirty="0"/>
              <a:t> </a:t>
            </a:r>
            <a:r>
              <a:rPr lang="en-US" dirty="0" err="1"/>
              <a:t>giễu</a:t>
            </a:r>
            <a:r>
              <a:rPr lang="en-US" dirty="0"/>
              <a:t> </a:t>
            </a:r>
            <a:r>
              <a:rPr lang="en-US" dirty="0" err="1"/>
              <a:t>nhưng</a:t>
            </a:r>
            <a:r>
              <a:rPr lang="en-US" dirty="0"/>
              <a:t> </a:t>
            </a:r>
            <a:r>
              <a:rPr lang="en-US" dirty="0" err="1"/>
              <a:t>kẻ</a:t>
            </a:r>
            <a:r>
              <a:rPr lang="en-US" dirty="0"/>
              <a:t> </a:t>
            </a:r>
            <a:r>
              <a:rPr lang="en-US" dirty="0" err="1"/>
              <a:t>bất</a:t>
            </a:r>
            <a:r>
              <a:rPr lang="en-US" dirty="0"/>
              <a:t> </a:t>
            </a:r>
            <a:r>
              <a:rPr lang="en-US" dirty="0" err="1"/>
              <a:t>tài</a:t>
            </a:r>
            <a:r>
              <a:rPr lang="en-US" dirty="0"/>
              <a:t> </a:t>
            </a:r>
            <a:r>
              <a:rPr lang="en-US" dirty="0" err="1"/>
              <a:t>nhưng</a:t>
            </a:r>
            <a:r>
              <a:rPr lang="en-US" dirty="0"/>
              <a:t> hay </a:t>
            </a:r>
            <a:r>
              <a:rPr lang="en-US" dirty="0" err="1"/>
              <a:t>khoe</a:t>
            </a:r>
            <a:r>
              <a:rPr lang="en-US" dirty="0"/>
              <a:t> </a:t>
            </a:r>
            <a:r>
              <a:rPr lang="en-US" dirty="0" err="1"/>
              <a:t>khoang</a:t>
            </a:r>
            <a:r>
              <a:rPr lang="en-US" dirty="0"/>
              <a:t>, </a:t>
            </a:r>
            <a:r>
              <a:rPr lang="en-US" dirty="0" err="1"/>
              <a:t>khoác</a:t>
            </a:r>
            <a:r>
              <a:rPr lang="en-US" dirty="0"/>
              <a:t> </a:t>
            </a:r>
            <a:r>
              <a:rPr lang="en-US" dirty="0" err="1"/>
              <a:t>lác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3</a:t>
            </a:fld>
            <a:endParaRPr lang="en-US"/>
          </a:p>
        </p:txBody>
      </p:sp>
    </p:spTree>
    <p:extLst>
      <p:ext uri="{BB962C8B-B14F-4D97-AF65-F5344CB8AC3E}">
        <p14:creationId xmlns:p14="http://schemas.microsoft.com/office/powerpoint/2010/main" val="181309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effectLst/>
                <a:latin typeface="Times New Roman" panose="02020603050405020304" pitchFamily="18" charset="0"/>
              </a:rPr>
              <a:t>Tác giả thể hiện qua đoạn thơ với một thái độ vừa dỉ dỏm, vừa mỉa mai vì bà già đã có tuổi rồi mà còn đi xem bói lấy chồng.</a:t>
            </a:r>
            <a:endParaRPr lang="en-US" b="0" i="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4</a:t>
            </a:fld>
            <a:endParaRPr lang="en-US"/>
          </a:p>
        </p:txBody>
      </p:sp>
    </p:spTree>
    <p:extLst>
      <p:ext uri="{BB962C8B-B14F-4D97-AF65-F5344CB8AC3E}">
        <p14:creationId xmlns:p14="http://schemas.microsoft.com/office/powerpoint/2010/main" val="324584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Câu</a:t>
            </a:r>
            <a:r>
              <a:rPr lang="en-US" dirty="0"/>
              <a:t> </a:t>
            </a:r>
            <a:r>
              <a:rPr lang="en-US" dirty="0" err="1"/>
              <a:t>tục</a:t>
            </a:r>
            <a:r>
              <a:rPr lang="en-US" dirty="0"/>
              <a:t> </a:t>
            </a:r>
            <a:r>
              <a:rPr lang="en-US" dirty="0" err="1"/>
              <a:t>ngữ</a:t>
            </a:r>
            <a:r>
              <a:rPr lang="en-US" dirty="0"/>
              <a:t> </a:t>
            </a:r>
            <a:r>
              <a:rPr lang="en-US" dirty="0" err="1"/>
              <a:t>phê</a:t>
            </a:r>
            <a:r>
              <a:rPr lang="en-US" dirty="0"/>
              <a:t> </a:t>
            </a:r>
            <a:r>
              <a:rPr lang="en-US" dirty="0" err="1"/>
              <a:t>phán</a:t>
            </a:r>
            <a:r>
              <a:rPr lang="en-US" dirty="0"/>
              <a:t> </a:t>
            </a:r>
            <a:r>
              <a:rPr lang="en-US" dirty="0" err="1"/>
              <a:t>những</a:t>
            </a:r>
            <a:r>
              <a:rPr lang="en-US" dirty="0"/>
              <a:t> </a:t>
            </a:r>
            <a:r>
              <a:rPr lang="en-US" dirty="0" err="1"/>
              <a:t>người</a:t>
            </a:r>
            <a:r>
              <a:rPr lang="en-US" dirty="0"/>
              <a:t> </a:t>
            </a:r>
            <a:r>
              <a:rPr lang="en-US" dirty="0" err="1"/>
              <a:t>khoác</a:t>
            </a:r>
            <a:r>
              <a:rPr lang="en-US" dirty="0"/>
              <a:t> </a:t>
            </a:r>
            <a:r>
              <a:rPr lang="en-US" dirty="0" err="1"/>
              <a:t>lác</a:t>
            </a:r>
            <a:r>
              <a:rPr lang="en-US" dirty="0"/>
              <a:t>, hay </a:t>
            </a:r>
            <a:r>
              <a:rPr lang="en-US" dirty="0" err="1"/>
              <a:t>nói</a:t>
            </a:r>
            <a:r>
              <a:rPr lang="en-US" dirty="0"/>
              <a:t> </a:t>
            </a:r>
            <a:r>
              <a:rPr lang="en-US" dirty="0" err="1"/>
              <a:t>chuyện</a:t>
            </a:r>
            <a:r>
              <a:rPr lang="en-US" dirty="0"/>
              <a:t> </a:t>
            </a:r>
            <a:r>
              <a:rPr lang="en-US" dirty="0" err="1"/>
              <a:t>viển</a:t>
            </a:r>
            <a:r>
              <a:rPr lang="en-US" dirty="0"/>
              <a:t> </a:t>
            </a:r>
            <a:r>
              <a:rPr lang="en-US" dirty="0" err="1"/>
              <a:t>vông</a:t>
            </a:r>
            <a:r>
              <a:rPr lang="en-US" dirty="0"/>
              <a:t>, </a:t>
            </a:r>
            <a:r>
              <a:rPr lang="en-US" dirty="0" err="1"/>
              <a:t>không</a:t>
            </a:r>
            <a:r>
              <a:rPr lang="en-US" dirty="0"/>
              <a:t> </a:t>
            </a:r>
            <a:r>
              <a:rPr lang="en-US" dirty="0" err="1"/>
              <a:t>có</a:t>
            </a:r>
            <a:r>
              <a:rPr lang="en-US" dirty="0"/>
              <a:t> </a:t>
            </a:r>
            <a:r>
              <a:rPr lang="en-US" dirty="0" err="1"/>
              <a:t>thật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5</a:t>
            </a:fld>
            <a:endParaRPr lang="en-US"/>
          </a:p>
        </p:txBody>
      </p:sp>
    </p:spTree>
    <p:extLst>
      <p:ext uri="{BB962C8B-B14F-4D97-AF65-F5344CB8AC3E}">
        <p14:creationId xmlns:p14="http://schemas.microsoft.com/office/powerpoint/2010/main" val="727108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22222"/>
                </a:solidFill>
                <a:effectLst/>
                <a:latin typeface="Roboto" panose="02000000000000000000" pitchFamily="2" charset="0"/>
              </a:rPr>
              <a:t> Câu ca dao “Đời người có một gang tay/ Ai hay ngủ ngày còn được nửa gang” muốn khuyên mọi người: hãy chăm chỉ, cần cù trong lao động và học tập; không nên lười nhác, lãng phí thời gian.</a:t>
            </a:r>
            <a:endParaRPr lang="en-US" b="0" i="0" dirty="0">
              <a:solidFill>
                <a:srgbClr val="222222"/>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6</a:t>
            </a:fld>
            <a:endParaRPr lang="en-US"/>
          </a:p>
        </p:txBody>
      </p:sp>
    </p:spTree>
    <p:extLst>
      <p:ext uri="{BB962C8B-B14F-4D97-AF65-F5344CB8AC3E}">
        <p14:creationId xmlns:p14="http://schemas.microsoft.com/office/powerpoint/2010/main" val="1128377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7</a:t>
            </a:fld>
            <a:endParaRPr lang="en-US"/>
          </a:p>
        </p:txBody>
      </p:sp>
    </p:spTree>
    <p:extLst>
      <p:ext uri="{BB962C8B-B14F-4D97-AF65-F5344CB8AC3E}">
        <p14:creationId xmlns:p14="http://schemas.microsoft.com/office/powerpoint/2010/main" val="321274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8</a:t>
            </a:fld>
            <a:endParaRPr lang="en-US"/>
          </a:p>
        </p:txBody>
      </p:sp>
    </p:spTree>
    <p:extLst>
      <p:ext uri="{BB962C8B-B14F-4D97-AF65-F5344CB8AC3E}">
        <p14:creationId xmlns:p14="http://schemas.microsoft.com/office/powerpoint/2010/main" val="135419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9</a:t>
            </a:fld>
            <a:endParaRPr lang="en-US"/>
          </a:p>
        </p:txBody>
      </p:sp>
    </p:spTree>
    <p:extLst>
      <p:ext uri="{BB962C8B-B14F-4D97-AF65-F5344CB8AC3E}">
        <p14:creationId xmlns:p14="http://schemas.microsoft.com/office/powerpoint/2010/main" val="935655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454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3/8/2025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380030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889016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28162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4092103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842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12030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3198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9295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8">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15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6.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11B2B030-4738-4359-9E46-144B7C8BFF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75" y="12450"/>
            <a:ext cx="18289675" cy="1027455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xmlns="" id="{E722B2DD-E14D-4972-9D98-5D6E61B1B2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6716465" cy="10287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text on it&#10;&#10;Description automatically generated">
            <a:extLst>
              <a:ext uri="{FF2B5EF4-FFF2-40B4-BE49-F238E27FC236}">
                <a16:creationId xmlns:a16="http://schemas.microsoft.com/office/drawing/2014/main" xmlns="" id="{D9993BB7-2E66-599F-9EA7-B5DB99F2EF48}"/>
              </a:ext>
            </a:extLst>
          </p:cNvPr>
          <p:cNvPicPr>
            <a:picLocks noChangeAspect="1"/>
          </p:cNvPicPr>
          <p:nvPr/>
        </p:nvPicPr>
        <p:blipFill rotWithShape="1">
          <a:blip r:embed="rId3"/>
          <a:srcRect t="1791" b="6262"/>
          <a:stretch/>
        </p:blipFill>
        <p:spPr>
          <a:xfrm>
            <a:off x="20" y="10"/>
            <a:ext cx="18287980" cy="10299440"/>
          </a:xfrm>
          <a:prstGeom prst="rect">
            <a:avLst/>
          </a:prstGeom>
        </p:spPr>
      </p:pic>
    </p:spTree>
    <p:extLst>
      <p:ext uri="{BB962C8B-B14F-4D97-AF65-F5344CB8AC3E}">
        <p14:creationId xmlns:p14="http://schemas.microsoft.com/office/powerpoint/2010/main" val="3767864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AA52F01-E355-65AE-34D1-3CA3A6D5F0F7}"/>
              </a:ext>
            </a:extLst>
          </p:cNvPr>
          <p:cNvSpPr txBox="1"/>
          <p:nvPr/>
        </p:nvSpPr>
        <p:spPr>
          <a:xfrm>
            <a:off x="1524000" y="1333500"/>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1.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rồi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Con </a:t>
            </a:r>
            <a:r>
              <a:rPr lang="en-US" sz="4800" dirty="0" err="1">
                <a:latin typeface="#9Slide07 Pangolin" panose="00000500000000000000" pitchFamily="2" charset="0"/>
                <a:cs typeface="Times New Roman" panose="02020603050405020304" pitchFamily="18" charset="0"/>
              </a:rPr>
              <a:t>gà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sống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lớn</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để</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riêng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xôi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đầy</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đĩa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không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ưa</a:t>
            </a:r>
            <a:r>
              <a:rPr lang="en-US" sz="4800" dirty="0">
                <a:latin typeface="#9Slide07 Pangolin" panose="00000500000000000000" pitchFamily="2" charset="0"/>
                <a:cs typeface="Times New Roman" panose="02020603050405020304" pitchFamily="18" charset="0"/>
              </a:rPr>
              <a:t>.</a:t>
            </a:r>
          </a:p>
        </p:txBody>
      </p:sp>
      <p:sp>
        <p:nvSpPr>
          <p:cNvPr id="2" name="TextBox 1">
            <a:extLst>
              <a:ext uri="{FF2B5EF4-FFF2-40B4-BE49-F238E27FC236}">
                <a16:creationId xmlns:a16="http://schemas.microsoft.com/office/drawing/2014/main" xmlns="" id="{85F10FC7-7A32-C9E0-7B4B-5D13782C74F1}"/>
              </a:ext>
            </a:extLst>
          </p:cNvPr>
          <p:cNvSpPr txBox="1"/>
          <p:nvPr/>
        </p:nvSpPr>
        <p:spPr>
          <a:xfrm>
            <a:off x="7315200" y="5524500"/>
            <a:ext cx="101346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2. </a:t>
            </a:r>
            <a:r>
              <a:rPr lang="en-US" sz="4800" dirty="0">
                <a:latin typeface="#9Slide07 Pangolin" panose="00000500000000000000" pitchFamily="2" charset="0"/>
                <a:cs typeface="Times New Roman" panose="02020603050405020304" pitchFamily="18" charset="0"/>
              </a:rPr>
              <a:t>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trèo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cây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cau</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Hỏi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thăm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đâu</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vắng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nhà</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chợ</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đường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xa</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Mua </a:t>
            </a:r>
            <a:r>
              <a:rPr lang="en-US" sz="4800" dirty="0" err="1">
                <a:latin typeface="#9Slide07 Pangolin" panose="00000500000000000000" pitchFamily="2" charset="0"/>
                <a:cs typeface="Times New Roman" panose="02020603050405020304" pitchFamily="18" charset="0"/>
              </a:rPr>
              <a:t>mắm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giỗ</a:t>
            </a:r>
            <a:r>
              <a:rPr lang="en-US" sz="4800" dirty="0">
                <a:latin typeface="#9Slide07 Pangolin" panose="00000500000000000000" pitchFamily="2" charset="0"/>
                <a:cs typeface="Times New Roman" panose="02020603050405020304" pitchFamily="18" charset="0"/>
              </a:rPr>
              <a:t> cha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a:t>
            </a:r>
          </a:p>
        </p:txBody>
      </p:sp>
      <p:pic>
        <p:nvPicPr>
          <p:cNvPr id="4" name="Picture 3" descr="Cartoon a cartoon of a person&#10;&#10;Description automatically generated">
            <a:extLst>
              <a:ext uri="{FF2B5EF4-FFF2-40B4-BE49-F238E27FC236}">
                <a16:creationId xmlns:a16="http://schemas.microsoft.com/office/drawing/2014/main" xmlns="" id="{737C9019-D52B-406D-47C3-3478228E8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924300"/>
            <a:ext cx="7467600" cy="7467600"/>
          </a:xfrm>
          <a:prstGeom prst="rect">
            <a:avLst/>
          </a:prstGeom>
        </p:spPr>
      </p:pic>
      <p:sp>
        <p:nvSpPr>
          <p:cNvPr id="5" name="Freeform 10">
            <a:extLst>
              <a:ext uri="{FF2B5EF4-FFF2-40B4-BE49-F238E27FC236}">
                <a16:creationId xmlns:a16="http://schemas.microsoft.com/office/drawing/2014/main" xmlns="" id="{0B398E52-1E59-2E15-0407-D91936FD50E5}"/>
              </a:ext>
            </a:extLst>
          </p:cNvPr>
          <p:cNvSpPr/>
          <p:nvPr/>
        </p:nvSpPr>
        <p:spPr>
          <a:xfrm>
            <a:off x="12725400" y="265688"/>
            <a:ext cx="4572000" cy="5030212"/>
          </a:xfrm>
          <a:custGeom>
            <a:avLst/>
            <a:gdLst/>
            <a:ahLst/>
            <a:cxnLst/>
            <a:rect l="l" t="t" r="r" b="b"/>
            <a:pathLst>
              <a:path w="3574733" h="4114800">
                <a:moveTo>
                  <a:pt x="0" y="0"/>
                </a:moveTo>
                <a:lnTo>
                  <a:pt x="3574733" y="0"/>
                </a:lnTo>
                <a:lnTo>
                  <a:pt x="357473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77790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AA52F01-E355-65AE-34D1-3CA3A6D5F0F7}"/>
              </a:ext>
            </a:extLst>
          </p:cNvPr>
          <p:cNvSpPr txBox="1"/>
          <p:nvPr/>
        </p:nvSpPr>
        <p:spPr>
          <a:xfrm>
            <a:off x="253285" y="266700"/>
            <a:ext cx="10134600" cy="2800767"/>
          </a:xfrm>
          <a:prstGeom prst="rect">
            <a:avLst/>
          </a:prstGeom>
          <a:noFill/>
        </p:spPr>
        <p:txBody>
          <a:bodyPr wrap="square" rtlCol="0">
            <a:spAutoFit/>
          </a:bodyPr>
          <a:lstStyle/>
          <a:p>
            <a:r>
              <a:rPr lang="en-US" sz="4400" b="1" dirty="0">
                <a:latin typeface="#9Slide07 Pangolin" panose="00000500000000000000" pitchFamily="2" charset="0"/>
                <a:cs typeface="Times New Roman" panose="02020603050405020304" pitchFamily="18" charset="0"/>
              </a:rPr>
              <a:t>3. </a:t>
            </a:r>
            <a:r>
              <a:rPr lang="en-US" sz="4400" dirty="0">
                <a:latin typeface="#9Slide07 Pangolin" panose="00000500000000000000" pitchFamily="2" charset="0"/>
                <a:cs typeface="Times New Roman" panose="02020603050405020304" pitchFamily="18" charset="0"/>
              </a:rPr>
              <a:t>	Anh </a:t>
            </a:r>
            <a:r>
              <a:rPr lang="en-US" sz="4400" dirty="0" err="1">
                <a:latin typeface="#9Slide07 Pangolin" panose="00000500000000000000" pitchFamily="2" charset="0"/>
                <a:cs typeface="Times New Roman" panose="02020603050405020304" pitchFamily="18" charset="0"/>
              </a:rPr>
              <a:t>là</a:t>
            </a:r>
            <a:r>
              <a:rPr lang="en-US" sz="4400" dirty="0">
                <a:latin typeface="#9Slide07 Pangolin" panose="00000500000000000000" pitchFamily="2" charset="0"/>
                <a:cs typeface="Times New Roman" panose="02020603050405020304" pitchFamily="18" charset="0"/>
              </a:rPr>
              <a:t> con </a:t>
            </a:r>
            <a:r>
              <a:rPr lang="en-US" sz="4400" dirty="0" err="1">
                <a:latin typeface="#9Slide07 Pangolin" panose="00000500000000000000" pitchFamily="2" charset="0"/>
                <a:cs typeface="Times New Roman" panose="02020603050405020304" pitchFamily="18" charset="0"/>
              </a:rPr>
              <a:t>trai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học</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trò</a:t>
            </a:r>
            <a:endParaRPr lang="en-US" sz="4400" dirty="0">
              <a:latin typeface="#9Slide07 Pangolin" panose="00000500000000000000" pitchFamily="2" charset="0"/>
              <a:cs typeface="Times New Roman" panose="02020603050405020304" pitchFamily="18" charset="0"/>
            </a:endParaRPr>
          </a:p>
          <a:p>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mà</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thách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thế</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anh</a:t>
            </a:r>
            <a:r>
              <a:rPr lang="en-US" sz="4400" dirty="0">
                <a:latin typeface="#9Slide07 Pangolin" panose="00000500000000000000" pitchFamily="2" charset="0"/>
                <a:cs typeface="Times New Roman" panose="02020603050405020304" pitchFamily="18" charset="0"/>
              </a:rPr>
              <a:t> lo </a:t>
            </a:r>
            <a:r>
              <a:rPr lang="en-US" sz="4400" dirty="0" err="1">
                <a:latin typeface="#9Slide07 Pangolin" panose="00000500000000000000" pitchFamily="2" charset="0"/>
                <a:cs typeface="Times New Roman" panose="02020603050405020304" pitchFamily="18" charset="0"/>
              </a:rPr>
              <a:t>thế</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nào</a:t>
            </a:r>
            <a:r>
              <a:rPr lang="en-US" sz="4400" dirty="0">
                <a:latin typeface="#9Slide07 Pangolin" panose="00000500000000000000" pitchFamily="2" charset="0"/>
                <a:cs typeface="Times New Roman" panose="02020603050405020304" pitchFamily="18" charset="0"/>
              </a:rPr>
              <a:t>?</a:t>
            </a:r>
          </a:p>
          <a:p>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khoe</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đẹp</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như</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sao</a:t>
            </a:r>
            <a:endParaRPr lang="en-US" sz="4400" dirty="0">
              <a:latin typeface="#9Slide07 Pangolin" panose="00000500000000000000" pitchFamily="2" charset="0"/>
              <a:cs typeface="Times New Roman" panose="02020603050405020304" pitchFamily="18" charset="0"/>
            </a:endParaRPr>
          </a:p>
          <a:p>
            <a:r>
              <a:rPr lang="en-US" sz="4400" dirty="0" err="1">
                <a:latin typeface="#9Slide07 Pangolin" panose="00000500000000000000" pitchFamily="2" charset="0"/>
                <a:cs typeface="Times New Roman" panose="02020603050405020304" pitchFamily="18" charset="0"/>
              </a:rPr>
              <a:t>Để</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anh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lận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đận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ra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vào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đã</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lâu</a:t>
            </a:r>
            <a:endParaRPr lang="en-US" sz="4400" dirty="0">
              <a:latin typeface="#9Slide07 Pangolin" panose="00000500000000000000"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xmlns="" id="{A3D7F9F8-7923-B94E-E5A0-6A6D2CBFA859}"/>
              </a:ext>
            </a:extLst>
          </p:cNvPr>
          <p:cNvSpPr txBox="1"/>
          <p:nvPr/>
        </p:nvSpPr>
        <p:spPr>
          <a:xfrm>
            <a:off x="7520189" y="1117215"/>
            <a:ext cx="10744200" cy="9202519"/>
          </a:xfrm>
          <a:prstGeom prst="rect">
            <a:avLst/>
          </a:prstGeom>
          <a:noFill/>
        </p:spPr>
        <p:txBody>
          <a:bodyPr wrap="square" rtlCol="0">
            <a:spAutoFit/>
          </a:bodyPr>
          <a:lstStyle/>
          <a:p>
            <a:pPr algn="ctr"/>
            <a:r>
              <a:rPr lang="en-US" sz="4400" dirty="0" err="1">
                <a:latin typeface="#9Slide07 Pangolin" panose="00000500000000000000" pitchFamily="2" charset="0"/>
                <a:cs typeface="Times New Roman" panose="02020603050405020304" pitchFamily="18" charset="0"/>
              </a:rPr>
              <a:t>Mẹ</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thách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cho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nhiều</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Thử</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xem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anh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nghèo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có</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được</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không</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Nghèo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thì</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bán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bể</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bán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sông</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Anh </a:t>
            </a:r>
            <a:r>
              <a:rPr lang="en-US" sz="4400" dirty="0" err="1">
                <a:latin typeface="#9Slide07 Pangolin" panose="00000500000000000000" pitchFamily="2" charset="0"/>
                <a:cs typeface="Times New Roman" panose="02020603050405020304" pitchFamily="18" charset="0"/>
              </a:rPr>
              <a:t>cũng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cố</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lấy</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công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ra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vào</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trăm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tám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ông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sao</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Trăm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tấm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lụa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đào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mươi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cót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trầu</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cau</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tám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vạn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quan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tiền</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Để</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làm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tế</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lễ</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gia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tiên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ông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bà</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một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chĩnh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vàng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hoa</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Mười</a:t>
            </a:r>
            <a:r>
              <a:rPr lang="en-US" sz="4400" dirty="0">
                <a:latin typeface="#9Slide07 Pangolin" panose="00000500000000000000" pitchFamily="2" charset="0"/>
                <a:cs typeface="Times New Roman" panose="02020603050405020304" pitchFamily="18" charset="0"/>
              </a:rPr>
              <a:t> chum </a:t>
            </a:r>
            <a:r>
              <a:rPr lang="en-US" sz="4400" dirty="0" err="1">
                <a:latin typeface="#9Slide07 Pangolin" panose="00000500000000000000" pitchFamily="2" charset="0"/>
                <a:cs typeface="Times New Roman" panose="02020603050405020304" pitchFamily="18" charset="0"/>
              </a:rPr>
              <a:t>vàng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cốm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bạc</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là</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trăm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nong</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ba</a:t>
            </a:r>
            <a:r>
              <a:rPr lang="en-US" sz="4400" dirty="0">
                <a:latin typeface="#9Slide07 Pangolin" panose="00000500000000000000" pitchFamily="2" charset="0"/>
                <a:cs typeface="Times New Roman" panose="02020603050405020304" pitchFamily="18" charset="0"/>
              </a:rPr>
              <a:t> chum </a:t>
            </a:r>
            <a:r>
              <a:rPr lang="en-US" sz="4400" dirty="0" err="1">
                <a:latin typeface="#9Slide07 Pangolin" panose="00000500000000000000" pitchFamily="2" charset="0"/>
                <a:cs typeface="Times New Roman" panose="02020603050405020304" pitchFamily="18" charset="0"/>
              </a:rPr>
              <a:t>mật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ong</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Mười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thúng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mỡ</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muỗi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nong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quýt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đầy</a:t>
            </a:r>
            <a:r>
              <a:rPr lang="en-US" sz="4400" dirty="0">
                <a:latin typeface="#9Slide07 Pangolin" panose="00000500000000000000" pitchFamily="2" charset="0"/>
                <a:cs typeface="Times New Roman" panose="02020603050405020304" pitchFamily="18" charset="0"/>
              </a:rPr>
              <a:t>…</a:t>
            </a:r>
          </a:p>
          <a:p>
            <a:pPr algn="r"/>
            <a:r>
              <a:rPr lang="en-US" sz="3200" dirty="0">
                <a:latin typeface="#9Slide07 Pangolin" panose="00000500000000000000" pitchFamily="2" charset="0"/>
                <a:cs typeface="Times New Roman" panose="02020603050405020304" pitchFamily="18" charset="0"/>
              </a:rPr>
              <a:t>(</a:t>
            </a:r>
            <a:r>
              <a:rPr lang="en-US" sz="3200" dirty="0" err="1">
                <a:latin typeface="#9Slide07 Pangolin" panose="00000500000000000000" pitchFamily="2" charset="0"/>
                <a:cs typeface="Times New Roman" panose="02020603050405020304" pitchFamily="18" charset="0"/>
              </a:rPr>
              <a:t>Nguyễn</a:t>
            </a:r>
            <a:r>
              <a:rPr lang="en-US" sz="3200" dirty="0">
                <a:latin typeface="#9Slide07 Pangolin" panose="00000500000000000000" pitchFamily="2" charset="0"/>
                <a:cs typeface="Times New Roman" panose="02020603050405020304" pitchFamily="18" charset="0"/>
              </a:rPr>
              <a:t> Xuân </a:t>
            </a:r>
            <a:r>
              <a:rPr lang="en-US" sz="3200" dirty="0" err="1">
                <a:latin typeface="#9Slide07 Pangolin" panose="00000500000000000000" pitchFamily="2" charset="0"/>
                <a:cs typeface="Times New Roman" panose="02020603050405020304" pitchFamily="18" charset="0"/>
              </a:rPr>
              <a:t>Kính</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Chủ</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biên</a:t>
            </a:r>
            <a:r>
              <a:rPr lang="en-US" sz="3200" dirty="0">
                <a:latin typeface="#9Slide07 Pangolin" panose="00000500000000000000" pitchFamily="2" charset="0"/>
                <a:cs typeface="Times New Roman" panose="02020603050405020304" pitchFamily="18" charset="0"/>
              </a:rPr>
              <a:t>), </a:t>
            </a:r>
            <a:r>
              <a:rPr lang="en-US" sz="3200" i="1" dirty="0">
                <a:latin typeface="#9Slide07 Pangolin" panose="00000500000000000000" pitchFamily="2" charset="0"/>
                <a:cs typeface="Times New Roman" panose="02020603050405020304" pitchFamily="18" charset="0"/>
              </a:rPr>
              <a:t>Ca </a:t>
            </a:r>
            <a:r>
              <a:rPr lang="en-US" sz="3200" i="1" dirty="0" err="1">
                <a:latin typeface="#9Slide07 Pangolin" panose="00000500000000000000" pitchFamily="2" charset="0"/>
                <a:cs typeface="Times New Roman" panose="02020603050405020304" pitchFamily="18" charset="0"/>
              </a:rPr>
              <a:t>dao</a:t>
            </a:r>
            <a:r>
              <a:rPr lang="en-US" sz="3200" i="1" dirty="0">
                <a:latin typeface="#9Slide07 Pangolin" panose="00000500000000000000" pitchFamily="2" charset="0"/>
                <a:cs typeface="Times New Roman" panose="02020603050405020304" pitchFamily="18" charset="0"/>
              </a:rPr>
              <a:t> </a:t>
            </a:r>
            <a:r>
              <a:rPr lang="en-US" sz="3200" i="1" dirty="0" err="1">
                <a:latin typeface="#9Slide07 Pangolin" panose="00000500000000000000" pitchFamily="2" charset="0"/>
                <a:cs typeface="Times New Roman" panose="02020603050405020304" pitchFamily="18" charset="0"/>
              </a:rPr>
              <a:t>người</a:t>
            </a:r>
            <a:r>
              <a:rPr lang="en-US" sz="3200" i="1" dirty="0">
                <a:latin typeface="#9Slide07 Pangolin" panose="00000500000000000000" pitchFamily="2" charset="0"/>
                <a:cs typeface="Times New Roman" panose="02020603050405020304" pitchFamily="18" charset="0"/>
              </a:rPr>
              <a:t> </a:t>
            </a:r>
            <a:r>
              <a:rPr lang="en-US" sz="3200" i="1" dirty="0" err="1">
                <a:latin typeface="#9Slide07 Pangolin" panose="00000500000000000000" pitchFamily="2" charset="0"/>
                <a:cs typeface="Times New Roman" panose="02020603050405020304" pitchFamily="18" charset="0"/>
              </a:rPr>
              <a:t>Việt</a:t>
            </a:r>
            <a:r>
              <a:rPr lang="en-US" sz="3200" i="1"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quyển</a:t>
            </a:r>
            <a:r>
              <a:rPr lang="en-US" sz="3200" dirty="0">
                <a:latin typeface="#9Slide07 Pangolin" panose="00000500000000000000" pitchFamily="2" charset="0"/>
                <a:cs typeface="Times New Roman" panose="02020603050405020304" pitchFamily="18" charset="0"/>
              </a:rPr>
              <a:t> 3,</a:t>
            </a:r>
          </a:p>
          <a:p>
            <a:pPr algn="r"/>
            <a:r>
              <a:rPr lang="en-US" sz="3200" dirty="0">
                <a:latin typeface="#9Slide07 Pangolin" panose="00000500000000000000" pitchFamily="2" charset="0"/>
                <a:cs typeface="Times New Roman" panose="02020603050405020304" pitchFamily="18" charset="0"/>
              </a:rPr>
              <a:t>NXB Khoa </a:t>
            </a:r>
            <a:r>
              <a:rPr lang="en-US" sz="3200" dirty="0" err="1">
                <a:latin typeface="#9Slide07 Pangolin" panose="00000500000000000000" pitchFamily="2" charset="0"/>
                <a:cs typeface="Times New Roman" panose="02020603050405020304" pitchFamily="18" charset="0"/>
              </a:rPr>
              <a:t>học</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xã</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hội</a:t>
            </a:r>
            <a:r>
              <a:rPr lang="en-US" sz="3200" dirty="0">
                <a:latin typeface="#9Slide07 Pangolin" panose="00000500000000000000" pitchFamily="2" charset="0"/>
                <a:cs typeface="Times New Roman" panose="02020603050405020304" pitchFamily="18" charset="0"/>
              </a:rPr>
              <a:t>, Hà </a:t>
            </a:r>
            <a:r>
              <a:rPr lang="en-US" sz="3200" dirty="0" err="1">
                <a:latin typeface="#9Slide07 Pangolin" panose="00000500000000000000" pitchFamily="2" charset="0"/>
                <a:cs typeface="Times New Roman" panose="02020603050405020304" pitchFamily="18" charset="0"/>
              </a:rPr>
              <a:t>Nội</a:t>
            </a:r>
            <a:r>
              <a:rPr lang="en-US" sz="3200" dirty="0">
                <a:latin typeface="#9Slide07 Pangolin" panose="00000500000000000000" pitchFamily="2" charset="0"/>
                <a:cs typeface="Times New Roman" panose="02020603050405020304" pitchFamily="18" charset="0"/>
              </a:rPr>
              <a:t>, 2015, tr.90, 172-173, 183)</a:t>
            </a:r>
          </a:p>
        </p:txBody>
      </p:sp>
      <p:pic>
        <p:nvPicPr>
          <p:cNvPr id="6" name="Picture 5" descr="A cartoon of a child sitting at a table&#10;&#10;Description automatically generated">
            <a:extLst>
              <a:ext uri="{FF2B5EF4-FFF2-40B4-BE49-F238E27FC236}">
                <a16:creationId xmlns:a16="http://schemas.microsoft.com/office/drawing/2014/main" xmlns="" id="{A8B2E8E9-EBA7-073E-BFE6-F88BF08AC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257300"/>
            <a:ext cx="10287000" cy="10287000"/>
          </a:xfrm>
          <a:prstGeom prst="rect">
            <a:avLst/>
          </a:prstGeom>
        </p:spPr>
      </p:pic>
    </p:spTree>
    <p:extLst>
      <p:ext uri="{BB962C8B-B14F-4D97-AF65-F5344CB8AC3E}">
        <p14:creationId xmlns:p14="http://schemas.microsoft.com/office/powerpoint/2010/main" val="3779226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chung</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1DAB6372-83C3-0607-5E78-7F0038BAA412}"/>
              </a:ext>
            </a:extLst>
          </p:cNvPr>
          <p:cNvGrpSpPr/>
          <p:nvPr/>
        </p:nvGrpSpPr>
        <p:grpSpPr>
          <a:xfrm>
            <a:off x="-2057400" y="3979468"/>
            <a:ext cx="3867923" cy="3868115"/>
            <a:chOff x="2312437" y="2150668"/>
            <a:chExt cx="3867923" cy="3868115"/>
          </a:xfrm>
        </p:grpSpPr>
        <p:sp>
          <p:nvSpPr>
            <p:cNvPr id="13" name="Oval 12">
              <a:extLst>
                <a:ext uri="{FF2B5EF4-FFF2-40B4-BE49-F238E27FC236}">
                  <a16:creationId xmlns:a16="http://schemas.microsoft.com/office/drawing/2014/main" xmlns="" id="{320CAA2D-F0F2-C30F-96FB-CD55AC45AD00}"/>
                </a:ext>
              </a:extLst>
            </p:cNvPr>
            <p:cNvSpPr/>
            <p:nvPr/>
          </p:nvSpPr>
          <p:spPr>
            <a:xfrm>
              <a:off x="2312437" y="2150668"/>
              <a:ext cx="3867923" cy="38681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xmlns="" id="{223A8791-96F8-6F9B-C258-C3E2D0F10CB9}"/>
                </a:ext>
              </a:extLst>
            </p:cNvPr>
            <p:cNvSpPr txBox="1"/>
            <p:nvPr/>
          </p:nvSpPr>
          <p:spPr>
            <a:xfrm>
              <a:off x="2878881" y="2717140"/>
              <a:ext cx="2735035" cy="27351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lumMod val="95000"/>
                    <a:lumOff val="5000"/>
                  </a:schemeClr>
                </a:solidFill>
              </a:endParaRPr>
            </a:p>
          </p:txBody>
        </p:sp>
      </p:grpSp>
      <p:sp>
        <p:nvSpPr>
          <p:cNvPr id="9" name="Block Arc 8">
            <a:extLst>
              <a:ext uri="{FF2B5EF4-FFF2-40B4-BE49-F238E27FC236}">
                <a16:creationId xmlns:a16="http://schemas.microsoft.com/office/drawing/2014/main" xmlns="" id="{41001FD0-5287-9EB6-43BA-D6827BE8D9E4}"/>
              </a:ext>
            </a:extLst>
          </p:cNvPr>
          <p:cNvSpPr/>
          <p:nvPr/>
        </p:nvSpPr>
        <p:spPr>
          <a:xfrm>
            <a:off x="-4394933" y="1828800"/>
            <a:ext cx="7797096" cy="8128000"/>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0" name="Oval 9">
            <a:extLst>
              <a:ext uri="{FF2B5EF4-FFF2-40B4-BE49-F238E27FC236}">
                <a16:creationId xmlns:a16="http://schemas.microsoft.com/office/drawing/2014/main" xmlns="" id="{18C23B47-6344-2DE8-9DCB-1B244AF963FC}"/>
              </a:ext>
            </a:extLst>
          </p:cNvPr>
          <p:cNvSpPr/>
          <p:nvPr/>
        </p:nvSpPr>
        <p:spPr>
          <a:xfrm>
            <a:off x="1689182" y="2513990"/>
            <a:ext cx="3276600" cy="2072640"/>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xmlns="" id="{924AAD20-3CDD-AC65-A5A0-AEC395E9FDB0}"/>
              </a:ext>
            </a:extLst>
          </p:cNvPr>
          <p:cNvSpPr/>
          <p:nvPr/>
        </p:nvSpPr>
        <p:spPr>
          <a:xfrm>
            <a:off x="2679782" y="4871923"/>
            <a:ext cx="3505200" cy="2072640"/>
          </a:xfrm>
          <a:prstGeom prst="ellipse">
            <a:avLst/>
          </a:prstGeom>
        </p:spPr>
        <p:style>
          <a:lnRef idx="2">
            <a:schemeClr val="lt1">
              <a:hueOff val="0"/>
              <a:satOff val="0"/>
              <a:lumOff val="0"/>
              <a:alphaOff val="0"/>
            </a:schemeClr>
          </a:lnRef>
          <a:fillRef idx="1">
            <a:schemeClr val="accent2">
              <a:tint val="50000"/>
              <a:hueOff val="2501437"/>
              <a:satOff val="-2237"/>
              <a:lumOff val="6"/>
              <a:alphaOff val="0"/>
            </a:schemeClr>
          </a:fillRef>
          <a:effectRef idx="0">
            <a:schemeClr val="accent2">
              <a:tint val="50000"/>
              <a:hueOff val="2501437"/>
              <a:satOff val="-2237"/>
              <a:lumOff val="6"/>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thơ</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xmlns="" id="{7DEA2D9D-4BBA-D0C6-BC24-2A04BF3F5DBC}"/>
              </a:ext>
            </a:extLst>
          </p:cNvPr>
          <p:cNvSpPr/>
          <p:nvPr/>
        </p:nvSpPr>
        <p:spPr>
          <a:xfrm>
            <a:off x="1397632" y="7459210"/>
            <a:ext cx="3415750" cy="2072640"/>
          </a:xfrm>
          <a:prstGeom prst="ellipse">
            <a:avLst/>
          </a:prstGeom>
        </p:spPr>
        <p:style>
          <a:lnRef idx="2">
            <a:schemeClr val="lt1">
              <a:hueOff val="0"/>
              <a:satOff val="0"/>
              <a:lumOff val="0"/>
              <a:alphaOff val="0"/>
            </a:schemeClr>
          </a:lnRef>
          <a:fillRef idx="1">
            <a:schemeClr val="accent2">
              <a:tint val="50000"/>
              <a:hueOff val="5002875"/>
              <a:satOff val="-4473"/>
              <a:lumOff val="13"/>
              <a:alphaOff val="0"/>
            </a:schemeClr>
          </a:fillRef>
          <a:effectRef idx="0">
            <a:schemeClr val="accent2">
              <a:tint val="50000"/>
              <a:hueOff val="5002875"/>
              <a:satOff val="-4473"/>
              <a:lumOff val="13"/>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27F6DB8B-9F38-8E5F-A022-D34EC63CEF3E}"/>
              </a:ext>
            </a:extLst>
          </p:cNvPr>
          <p:cNvSpPr txBox="1"/>
          <p:nvPr/>
        </p:nvSpPr>
        <p:spPr>
          <a:xfrm>
            <a:off x="5389114" y="2559452"/>
            <a:ext cx="12302068" cy="1446550"/>
          </a:xfrm>
          <a:prstGeom prst="rect">
            <a:avLst/>
          </a:prstGeom>
          <a:noFill/>
        </p:spPr>
        <p:txBody>
          <a:bodyPr wrap="square">
            <a:spAutoFit/>
          </a:bodyPr>
          <a:lstStyle/>
          <a:p>
            <a:pPr algn="just"/>
            <a:r>
              <a:rPr lang="en-US" sz="4400" i="1" dirty="0">
                <a:latin typeface="Times New Roman" panose="02020603050405020304" pitchFamily="18" charset="0"/>
                <a:cs typeface="Times New Roman" panose="02020603050405020304" pitchFamily="18" charset="0"/>
              </a:rPr>
              <a:t>Ca </a:t>
            </a:r>
            <a:r>
              <a:rPr lang="en-US" sz="4400" i="1" dirty="0" err="1">
                <a:latin typeface="Times New Roman" panose="02020603050405020304" pitchFamily="18" charset="0"/>
                <a:cs typeface="Times New Roman" panose="02020603050405020304" pitchFamily="18" charset="0"/>
              </a:rPr>
              <a:t>dao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quyển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Xuân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biên</a:t>
            </a:r>
            <a:r>
              <a:rPr lang="en-US" sz="4400" dirty="0">
                <a:latin typeface="Times New Roman" panose="02020603050405020304" pitchFamily="18" charset="0"/>
                <a:cs typeface="Times New Roman" panose="02020603050405020304" pitchFamily="18" charset="0"/>
              </a:rPr>
              <a:t>), NXB Khoa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Nội</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797FF5C1-CC14-C032-7A72-76FDA12AF19E}"/>
              </a:ext>
            </a:extLst>
          </p:cNvPr>
          <p:cNvSpPr txBox="1"/>
          <p:nvPr/>
        </p:nvSpPr>
        <p:spPr>
          <a:xfrm>
            <a:off x="6146882" y="5118725"/>
            <a:ext cx="10374084" cy="1446550"/>
          </a:xfrm>
          <a:prstGeom prst="rect">
            <a:avLst/>
          </a:prstGeom>
          <a:noFill/>
        </p:spPr>
        <p:txBody>
          <a:bodyPr wrap="square">
            <a:spAutoFit/>
          </a:bodyPr>
          <a:lstStyle/>
          <a:p>
            <a:pPr marL="279400" algn="just">
              <a:buClr>
                <a:srgbClr val="4E2508"/>
              </a:buClr>
            </a:pP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Ca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dao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trào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phúng</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279400" algn="just">
              <a:buClr>
                <a:srgbClr val="4E2508"/>
              </a:buClr>
            </a:pP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lục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bát</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3CD3C0EB-A8BC-4132-2914-B31A846362CB}"/>
              </a:ext>
            </a:extLst>
          </p:cNvPr>
          <p:cNvSpPr txBox="1"/>
          <p:nvPr/>
        </p:nvSpPr>
        <p:spPr>
          <a:xfrm>
            <a:off x="5041982" y="7857946"/>
            <a:ext cx="12573000" cy="1446550"/>
          </a:xfrm>
          <a:prstGeom prst="rect">
            <a:avLst/>
          </a:prstGeom>
          <a:noFill/>
        </p:spPr>
        <p:txBody>
          <a:bodyPr wrap="square">
            <a:spAutoFit/>
          </a:bodyPr>
          <a:lstStyle/>
          <a:p>
            <a:pPr marL="279400" indent="0"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Phê phán, châm biếm những thói hư, tật xấu của người bình dân.</a:t>
            </a:r>
          </a:p>
        </p:txBody>
      </p:sp>
    </p:spTree>
    <p:extLst>
      <p:ext uri="{BB962C8B-B14F-4D97-AF65-F5344CB8AC3E}">
        <p14:creationId xmlns:p14="http://schemas.microsoft.com/office/powerpoint/2010/main" val="19745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p:bldP spid="18"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CB7C6157-93C1-7710-EC70-4D1364873F6A}"/>
              </a:ext>
            </a:extLst>
          </p:cNvPr>
          <p:cNvSpPr/>
          <p:nvPr/>
        </p:nvSpPr>
        <p:spPr>
          <a:xfrm>
            <a:off x="4309730" y="19431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3">
            <a:extLst>
              <a:ext uri="{FF2B5EF4-FFF2-40B4-BE49-F238E27FC236}">
                <a16:creationId xmlns:a16="http://schemas.microsoft.com/office/drawing/2014/main" xmlns=""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3" name="TextBox 2">
            <a:extLst>
              <a:ext uri="{FF2B5EF4-FFF2-40B4-BE49-F238E27FC236}">
                <a16:creationId xmlns:a16="http://schemas.microsoft.com/office/drawing/2014/main" xmlns="" id="{762E0184-1209-D443-DC63-C36C4E51DCB3}"/>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II.</a:t>
            </a:r>
          </a:p>
          <a:p>
            <a:pPr algn="ctr"/>
            <a:r>
              <a:rPr lang="en-US" sz="8800" dirty="0" err="1">
                <a:latin typeface="#9Slide07 SVNGuerrilla" panose="00000500000000000000" pitchFamily="2" charset="0"/>
                <a:cs typeface="Times New Roman" panose="02020603050405020304" pitchFamily="18" charset="0"/>
              </a:rPr>
              <a:t>Khám</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phá</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văn</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bản</a:t>
            </a:r>
            <a:endParaRPr lang="en-US" sz="8800" dirty="0">
              <a:latin typeface="#9Slide07 SVNGuerrilla" panose="00000500000000000000" pitchFamily="2" charset="0"/>
              <a:cs typeface="Times New Roman" panose="02020603050405020304" pitchFamily="18" charset="0"/>
            </a:endParaRPr>
          </a:p>
        </p:txBody>
      </p:sp>
      <p:sp>
        <p:nvSpPr>
          <p:cNvPr id="4" name="Freeform 4">
            <a:extLst>
              <a:ext uri="{FF2B5EF4-FFF2-40B4-BE49-F238E27FC236}">
                <a16:creationId xmlns:a16="http://schemas.microsoft.com/office/drawing/2014/main" xmlns="" id="{268809F0-35A7-7E73-FC40-4BF56E8136B6}"/>
              </a:ext>
            </a:extLst>
          </p:cNvPr>
          <p:cNvSpPr/>
          <p:nvPr/>
        </p:nvSpPr>
        <p:spPr>
          <a:xfrm>
            <a:off x="-669126" y="1426418"/>
            <a:ext cx="6155525" cy="9279682"/>
          </a:xfrm>
          <a:custGeom>
            <a:avLst/>
            <a:gdLst/>
            <a:ahLst/>
            <a:cxnLst/>
            <a:rect l="l" t="t" r="r" b="b"/>
            <a:pathLst>
              <a:path w="4201333" h="5281194">
                <a:moveTo>
                  <a:pt x="0" y="0"/>
                </a:moveTo>
                <a:lnTo>
                  <a:pt x="4201334" y="0"/>
                </a:lnTo>
                <a:lnTo>
                  <a:pt x="4201334" y="5281194"/>
                </a:lnTo>
                <a:lnTo>
                  <a:pt x="0" y="5281194"/>
                </a:lnTo>
                <a:lnTo>
                  <a:pt x="0" y="0"/>
                </a:lnTo>
                <a:close/>
              </a:path>
            </a:pathLst>
          </a:custGeom>
          <a:blipFill>
            <a:blip r:embed="rId6"/>
            <a:stretch>
              <a:fillRect/>
            </a:stretch>
          </a:blipFill>
        </p:spPr>
      </p:sp>
      <p:sp>
        <p:nvSpPr>
          <p:cNvPr id="5" name="Freeform 2">
            <a:extLst>
              <a:ext uri="{FF2B5EF4-FFF2-40B4-BE49-F238E27FC236}">
                <a16:creationId xmlns:a16="http://schemas.microsoft.com/office/drawing/2014/main" xmlns=""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Tree>
    <p:extLst>
      <p:ext uri="{BB962C8B-B14F-4D97-AF65-F5344CB8AC3E}">
        <p14:creationId xmlns:p14="http://schemas.microsoft.com/office/powerpoint/2010/main" val="230427754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xmlns="" id="{887DA4B9-AA8C-AA73-62C3-D10BD9166901}"/>
              </a:ext>
            </a:extLst>
          </p:cNvPr>
          <p:cNvGraphicFramePr>
            <a:graphicFrameLocks noGrp="1"/>
          </p:cNvGraphicFramePr>
          <p:nvPr>
            <p:extLst>
              <p:ext uri="{D42A27DB-BD31-4B8C-83A1-F6EECF244321}">
                <p14:modId xmlns:p14="http://schemas.microsoft.com/office/powerpoint/2010/main" val="2774646965"/>
              </p:ext>
            </p:extLst>
          </p:nvPr>
        </p:nvGraphicFramePr>
        <p:xfrm>
          <a:off x="3352800" y="4076700"/>
          <a:ext cx="14020800" cy="5257801"/>
        </p:xfrm>
        <a:graphic>
          <a:graphicData uri="http://schemas.openxmlformats.org/drawingml/2006/table">
            <a:tbl>
              <a:tblPr/>
              <a:tblGrid>
                <a:gridCol w="5624163">
                  <a:extLst>
                    <a:ext uri="{9D8B030D-6E8A-4147-A177-3AD203B41FA5}">
                      <a16:colId xmlns:a16="http://schemas.microsoft.com/office/drawing/2014/main" xmlns="" val="20000"/>
                    </a:ext>
                  </a:extLst>
                </a:gridCol>
                <a:gridCol w="8396637">
                  <a:extLst>
                    <a:ext uri="{9D8B030D-6E8A-4147-A177-3AD203B41FA5}">
                      <a16:colId xmlns:a16="http://schemas.microsoft.com/office/drawing/2014/main" xmlns="" val="20001"/>
                    </a:ext>
                  </a:extLst>
                </a:gridCol>
              </a:tblGrid>
              <a:tr h="1980247">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092518">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7" name="TextBox 6">
            <a:extLst>
              <a:ext uri="{FF2B5EF4-FFF2-40B4-BE49-F238E27FC236}">
                <a16:creationId xmlns:a16="http://schemas.microsoft.com/office/drawing/2014/main" xmlns="" id="{F67C7EBF-6152-9394-8346-E4A5AA7AF59D}"/>
              </a:ext>
            </a:extLst>
          </p:cNvPr>
          <p:cNvSpPr txBox="1"/>
          <p:nvPr/>
        </p:nvSpPr>
        <p:spPr>
          <a:xfrm>
            <a:off x="1219200" y="464562"/>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1.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rồi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Con </a:t>
            </a:r>
            <a:r>
              <a:rPr lang="en-US" sz="4800" dirty="0" err="1">
                <a:latin typeface="#9Slide07 Pangolin" panose="00000500000000000000" pitchFamily="2" charset="0"/>
                <a:cs typeface="Times New Roman" panose="02020603050405020304" pitchFamily="18" charset="0"/>
              </a:rPr>
              <a:t>gà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sống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lớn</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để</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riêng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xôi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đầy</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đĩa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không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ưa</a:t>
            </a:r>
            <a:r>
              <a:rPr lang="en-US" sz="4800" dirty="0">
                <a:latin typeface="#9Slide07 Pangolin" panose="00000500000000000000" pitchFamily="2" charset="0"/>
                <a:cs typeface="Times New Roman" panose="02020603050405020304" pitchFamily="18" charset="0"/>
              </a:rPr>
              <a:t>.</a:t>
            </a:r>
          </a:p>
        </p:txBody>
      </p:sp>
      <p:pic>
        <p:nvPicPr>
          <p:cNvPr id="12" name="Picture 11" descr="A cartoon of a child holding a fan&#10;&#10;Description automatically generated">
            <a:extLst>
              <a:ext uri="{FF2B5EF4-FFF2-40B4-BE49-F238E27FC236}">
                <a16:creationId xmlns:a16="http://schemas.microsoft.com/office/drawing/2014/main" xmlns="" id="{72A7B9D7-5A93-36CE-EEB2-5F6AFD1FE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5905500"/>
            <a:ext cx="4686300" cy="4686300"/>
          </a:xfrm>
          <a:prstGeom prst="rect">
            <a:avLst/>
          </a:prstGeom>
        </p:spPr>
      </p:pic>
      <p:sp>
        <p:nvSpPr>
          <p:cNvPr id="13" name="Freeform 9">
            <a:extLst>
              <a:ext uri="{FF2B5EF4-FFF2-40B4-BE49-F238E27FC236}">
                <a16:creationId xmlns:a16="http://schemas.microsoft.com/office/drawing/2014/main" xmlns="" id="{3974CA1A-025C-D7F2-5F3E-54502B89CF4A}"/>
              </a:ext>
            </a:extLst>
          </p:cNvPr>
          <p:cNvSpPr/>
          <p:nvPr/>
        </p:nvSpPr>
        <p:spPr>
          <a:xfrm>
            <a:off x="15316200" y="-952500"/>
            <a:ext cx="5181600" cy="4712080"/>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4"/>
            <a:stretch>
              <a:fillRect/>
            </a:stretch>
          </a:blipFill>
        </p:spPr>
      </p:sp>
      <p:sp>
        <p:nvSpPr>
          <p:cNvPr id="14" name="TextBox 13">
            <a:extLst>
              <a:ext uri="{FF2B5EF4-FFF2-40B4-BE49-F238E27FC236}">
                <a16:creationId xmlns:a16="http://schemas.microsoft.com/office/drawing/2014/main" xmlns="" id="{F8C5FAF5-DC7B-5585-6416-3C42C8E476D5}"/>
              </a:ext>
            </a:extLst>
          </p:cNvPr>
          <p:cNvSpPr txBox="1"/>
          <p:nvPr/>
        </p:nvSpPr>
        <p:spPr>
          <a:xfrm>
            <a:off x="10363200" y="3004529"/>
            <a:ext cx="7315200" cy="830997"/>
          </a:xfrm>
          <a:prstGeom prst="rect">
            <a:avLst/>
          </a:prstGeom>
          <a:noFill/>
        </p:spPr>
        <p:txBody>
          <a:bodyPr wrap="square" rtlCol="0">
            <a:spAutoFit/>
          </a:bodyPr>
          <a:lstStyle/>
          <a:p>
            <a:r>
              <a:rPr lang="en-US" sz="4800" b="1" dirty="0">
                <a:solidFill>
                  <a:srgbClr val="FF0000"/>
                </a:solidFill>
                <a:latin typeface="#9Slide07 Pangolin" panose="00000500000000000000" pitchFamily="2" charset="0"/>
                <a:cs typeface="Times New Roman" panose="02020603050405020304" pitchFamily="18" charset="0"/>
              </a:rPr>
              <a:t>NHÓM 1: </a:t>
            </a:r>
            <a:r>
              <a:rPr lang="en-US" sz="4800" b="1" dirty="0" err="1">
                <a:solidFill>
                  <a:srgbClr val="FF0000"/>
                </a:solidFill>
                <a:latin typeface="#9Slide07 Pangolin" panose="00000500000000000000" pitchFamily="2" charset="0"/>
                <a:cs typeface="Times New Roman" panose="02020603050405020304" pitchFamily="18" charset="0"/>
              </a:rPr>
              <a:t>Bài</a:t>
            </a:r>
            <a:r>
              <a:rPr lang="en-US" sz="4800" b="1" dirty="0">
                <a:solidFill>
                  <a:srgbClr val="FF0000"/>
                </a:solidFill>
                <a:latin typeface="#9Slide07 Pangolin" panose="00000500000000000000" pitchFamily="2" charset="0"/>
                <a:cs typeface="Times New Roman" panose="02020603050405020304" pitchFamily="18" charset="0"/>
              </a:rPr>
              <a:t> ca </a:t>
            </a:r>
            <a:r>
              <a:rPr lang="en-US" sz="4800" b="1" dirty="0" err="1">
                <a:solidFill>
                  <a:srgbClr val="FF0000"/>
                </a:solidFill>
                <a:latin typeface="#9Slide07 Pangolin" panose="00000500000000000000" pitchFamily="2" charset="0"/>
                <a:cs typeface="Times New Roman" panose="02020603050405020304" pitchFamily="18" charset="0"/>
              </a:rPr>
              <a:t>dao</a:t>
            </a:r>
            <a:r>
              <a:rPr lang="en-US" sz="4800" b="1" dirty="0">
                <a:solidFill>
                  <a:srgbClr val="FF0000"/>
                </a:solidFill>
                <a:latin typeface="#9Slide07 Pangolin" panose="00000500000000000000" pitchFamily="2" charset="0"/>
                <a:cs typeface="Times New Roman" panose="02020603050405020304" pitchFamily="18" charset="0"/>
              </a:rPr>
              <a:t> </a:t>
            </a:r>
            <a:r>
              <a:rPr lang="en-US" sz="4800" b="1" dirty="0" err="1">
                <a:solidFill>
                  <a:srgbClr val="FF0000"/>
                </a:solidFill>
                <a:latin typeface="#9Slide07 Pangolin" panose="00000500000000000000" pitchFamily="2" charset="0"/>
                <a:cs typeface="Times New Roman" panose="02020603050405020304" pitchFamily="18" charset="0"/>
              </a:rPr>
              <a:t>số</a:t>
            </a:r>
            <a:r>
              <a:rPr lang="en-US" sz="4800" b="1" dirty="0">
                <a:solidFill>
                  <a:srgbClr val="FF0000"/>
                </a:solidFill>
                <a:latin typeface="#9Slide07 Pangolin" panose="00000500000000000000" pitchFamily="2" charset="0"/>
                <a:cs typeface="Times New Roman" panose="02020603050405020304" pitchFamily="18" charset="0"/>
              </a:rPr>
              <a:t> 1</a:t>
            </a:r>
            <a:endParaRPr lang="en-US" sz="4800" dirty="0">
              <a:solidFill>
                <a:srgbClr val="FF0000"/>
              </a:solidFill>
              <a:latin typeface="#9Slide07 Pangolin"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03445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xmlns="" id="{887DA4B9-AA8C-AA73-62C3-D10BD9166901}"/>
              </a:ext>
            </a:extLst>
          </p:cNvPr>
          <p:cNvGraphicFramePr>
            <a:graphicFrameLocks noGrp="1"/>
          </p:cNvGraphicFramePr>
          <p:nvPr>
            <p:extLst>
              <p:ext uri="{D42A27DB-BD31-4B8C-83A1-F6EECF244321}">
                <p14:modId xmlns:p14="http://schemas.microsoft.com/office/powerpoint/2010/main" val="260010437"/>
              </p:ext>
            </p:extLst>
          </p:nvPr>
        </p:nvGraphicFramePr>
        <p:xfrm>
          <a:off x="3352800" y="4076700"/>
          <a:ext cx="14020800" cy="5257801"/>
        </p:xfrm>
        <a:graphic>
          <a:graphicData uri="http://schemas.openxmlformats.org/drawingml/2006/table">
            <a:tbl>
              <a:tblPr/>
              <a:tblGrid>
                <a:gridCol w="5624163">
                  <a:extLst>
                    <a:ext uri="{9D8B030D-6E8A-4147-A177-3AD203B41FA5}">
                      <a16:colId xmlns:a16="http://schemas.microsoft.com/office/drawing/2014/main" xmlns="" val="20000"/>
                    </a:ext>
                  </a:extLst>
                </a:gridCol>
                <a:gridCol w="8396637">
                  <a:extLst>
                    <a:ext uri="{9D8B030D-6E8A-4147-A177-3AD203B41FA5}">
                      <a16:colId xmlns:a16="http://schemas.microsoft.com/office/drawing/2014/main" xmlns="" val="20001"/>
                    </a:ext>
                  </a:extLst>
                </a:gridCol>
              </a:tblGrid>
              <a:tr h="1980247">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092518">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7" name="TextBox 6">
            <a:extLst>
              <a:ext uri="{FF2B5EF4-FFF2-40B4-BE49-F238E27FC236}">
                <a16:creationId xmlns:a16="http://schemas.microsoft.com/office/drawing/2014/main" xmlns="" id="{F67C7EBF-6152-9394-8346-E4A5AA7AF59D}"/>
              </a:ext>
            </a:extLst>
          </p:cNvPr>
          <p:cNvSpPr txBox="1"/>
          <p:nvPr/>
        </p:nvSpPr>
        <p:spPr>
          <a:xfrm>
            <a:off x="1219200" y="464562"/>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2. </a:t>
            </a:r>
            <a:r>
              <a:rPr lang="en-US" sz="4800" dirty="0">
                <a:latin typeface="#9Slide07 Pangolin" panose="00000500000000000000" pitchFamily="2" charset="0"/>
                <a:cs typeface="Times New Roman" panose="02020603050405020304" pitchFamily="18" charset="0"/>
              </a:rPr>
              <a:t>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trèo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cây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cau</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Hỏi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thăm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đâu</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vắng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nhà</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chợ</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đường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xa</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Mua </a:t>
            </a:r>
            <a:r>
              <a:rPr lang="en-US" sz="4800" dirty="0" err="1">
                <a:latin typeface="#9Slide07 Pangolin" panose="00000500000000000000" pitchFamily="2" charset="0"/>
                <a:cs typeface="Times New Roman" panose="02020603050405020304" pitchFamily="18" charset="0"/>
              </a:rPr>
              <a:t>mắm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giỗ</a:t>
            </a:r>
            <a:r>
              <a:rPr lang="en-US" sz="4800" dirty="0">
                <a:latin typeface="#9Slide07 Pangolin" panose="00000500000000000000" pitchFamily="2" charset="0"/>
                <a:cs typeface="Times New Roman" panose="02020603050405020304" pitchFamily="18" charset="0"/>
              </a:rPr>
              <a:t> cha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a:t>
            </a:r>
          </a:p>
        </p:txBody>
      </p:sp>
      <p:sp>
        <p:nvSpPr>
          <p:cNvPr id="13" name="Freeform 9">
            <a:extLst>
              <a:ext uri="{FF2B5EF4-FFF2-40B4-BE49-F238E27FC236}">
                <a16:creationId xmlns:a16="http://schemas.microsoft.com/office/drawing/2014/main" xmlns="" id="{3974CA1A-025C-D7F2-5F3E-54502B89CF4A}"/>
              </a:ext>
            </a:extLst>
          </p:cNvPr>
          <p:cNvSpPr/>
          <p:nvPr/>
        </p:nvSpPr>
        <p:spPr>
          <a:xfrm>
            <a:off x="15925800" y="-1403541"/>
            <a:ext cx="5181600" cy="4712080"/>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xmlns="" id="{8F6DAAF0-511C-2AFF-056A-36A9194CB8C2}"/>
              </a:ext>
            </a:extLst>
          </p:cNvPr>
          <p:cNvSpPr/>
          <p:nvPr/>
        </p:nvSpPr>
        <p:spPr>
          <a:xfrm>
            <a:off x="25400" y="4648200"/>
            <a:ext cx="4089400" cy="5638800"/>
          </a:xfrm>
          <a:custGeom>
            <a:avLst/>
            <a:gdLst/>
            <a:ahLst/>
            <a:cxnLst/>
            <a:rect l="l" t="t" r="r" b="b"/>
            <a:pathLst>
              <a:path w="3111818" h="4114800">
                <a:moveTo>
                  <a:pt x="0" y="0"/>
                </a:moveTo>
                <a:lnTo>
                  <a:pt x="3111818" y="0"/>
                </a:lnTo>
                <a:lnTo>
                  <a:pt x="311181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TextBox 2">
            <a:extLst>
              <a:ext uri="{FF2B5EF4-FFF2-40B4-BE49-F238E27FC236}">
                <a16:creationId xmlns:a16="http://schemas.microsoft.com/office/drawing/2014/main" xmlns="" id="{E5DA98F8-E8B5-38E9-A54B-FF8E72A77529}"/>
              </a:ext>
            </a:extLst>
          </p:cNvPr>
          <p:cNvSpPr txBox="1"/>
          <p:nvPr/>
        </p:nvSpPr>
        <p:spPr>
          <a:xfrm>
            <a:off x="11125200" y="3081409"/>
            <a:ext cx="7315200" cy="830997"/>
          </a:xfrm>
          <a:prstGeom prst="rect">
            <a:avLst/>
          </a:prstGeom>
          <a:noFill/>
        </p:spPr>
        <p:txBody>
          <a:bodyPr wrap="square" rtlCol="0">
            <a:spAutoFit/>
          </a:bodyPr>
          <a:lstStyle/>
          <a:p>
            <a:r>
              <a:rPr lang="en-US" sz="4800" b="1" dirty="0">
                <a:solidFill>
                  <a:srgbClr val="FF0000"/>
                </a:solidFill>
                <a:latin typeface="#9Slide07 Pangolin" panose="00000500000000000000" pitchFamily="2" charset="0"/>
                <a:cs typeface="Times New Roman" panose="02020603050405020304" pitchFamily="18" charset="0"/>
              </a:rPr>
              <a:t>NHÓM 2: </a:t>
            </a:r>
            <a:r>
              <a:rPr lang="en-US" sz="4800" b="1" dirty="0" err="1">
                <a:solidFill>
                  <a:srgbClr val="FF0000"/>
                </a:solidFill>
                <a:latin typeface="#9Slide07 Pangolin" panose="00000500000000000000" pitchFamily="2" charset="0"/>
                <a:cs typeface="Times New Roman" panose="02020603050405020304" pitchFamily="18" charset="0"/>
              </a:rPr>
              <a:t>Bài</a:t>
            </a:r>
            <a:r>
              <a:rPr lang="en-US" sz="4800" b="1" dirty="0">
                <a:solidFill>
                  <a:srgbClr val="FF0000"/>
                </a:solidFill>
                <a:latin typeface="#9Slide07 Pangolin" panose="00000500000000000000" pitchFamily="2" charset="0"/>
                <a:cs typeface="Times New Roman" panose="02020603050405020304" pitchFamily="18" charset="0"/>
              </a:rPr>
              <a:t> ca </a:t>
            </a:r>
            <a:r>
              <a:rPr lang="en-US" sz="4800" b="1" dirty="0" err="1">
                <a:solidFill>
                  <a:srgbClr val="FF0000"/>
                </a:solidFill>
                <a:latin typeface="#9Slide07 Pangolin" panose="00000500000000000000" pitchFamily="2" charset="0"/>
                <a:cs typeface="Times New Roman" panose="02020603050405020304" pitchFamily="18" charset="0"/>
              </a:rPr>
              <a:t>dao</a:t>
            </a:r>
            <a:r>
              <a:rPr lang="en-US" sz="4800" b="1" dirty="0">
                <a:solidFill>
                  <a:srgbClr val="FF0000"/>
                </a:solidFill>
                <a:latin typeface="#9Slide07 Pangolin" panose="00000500000000000000" pitchFamily="2" charset="0"/>
                <a:cs typeface="Times New Roman" panose="02020603050405020304" pitchFamily="18" charset="0"/>
              </a:rPr>
              <a:t> </a:t>
            </a:r>
            <a:r>
              <a:rPr lang="en-US" sz="4800" b="1" dirty="0" err="1">
                <a:solidFill>
                  <a:srgbClr val="FF0000"/>
                </a:solidFill>
                <a:latin typeface="#9Slide07 Pangolin" panose="00000500000000000000" pitchFamily="2" charset="0"/>
                <a:cs typeface="Times New Roman" panose="02020603050405020304" pitchFamily="18" charset="0"/>
              </a:rPr>
              <a:t>số</a:t>
            </a:r>
            <a:r>
              <a:rPr lang="en-US" sz="4800" b="1" dirty="0">
                <a:solidFill>
                  <a:srgbClr val="FF0000"/>
                </a:solidFill>
                <a:latin typeface="#9Slide07 Pangolin" panose="00000500000000000000" pitchFamily="2" charset="0"/>
                <a:cs typeface="Times New Roman" panose="02020603050405020304" pitchFamily="18" charset="0"/>
              </a:rPr>
              <a:t> 2</a:t>
            </a:r>
            <a:endParaRPr lang="en-US" sz="4800" dirty="0">
              <a:solidFill>
                <a:srgbClr val="FF0000"/>
              </a:solidFill>
              <a:latin typeface="#9Slide07 Pangolin"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4160032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xmlns="" id="{F118394E-AD23-9AD6-4928-9BCCAB318649}"/>
              </a:ext>
            </a:extLst>
          </p:cNvPr>
          <p:cNvSpPr/>
          <p:nvPr/>
        </p:nvSpPr>
        <p:spPr>
          <a:xfrm>
            <a:off x="14566788" y="4541104"/>
            <a:ext cx="5915025" cy="8229600"/>
          </a:xfrm>
          <a:custGeom>
            <a:avLst/>
            <a:gdLst/>
            <a:ahLst/>
            <a:cxnLst/>
            <a:rect l="l" t="t" r="r" b="b"/>
            <a:pathLst>
              <a:path w="5915025" h="8229600">
                <a:moveTo>
                  <a:pt x="0" y="0"/>
                </a:moveTo>
                <a:lnTo>
                  <a:pt x="5915025" y="0"/>
                </a:lnTo>
                <a:lnTo>
                  <a:pt x="5915025" y="8229600"/>
                </a:lnTo>
                <a:lnTo>
                  <a:pt x="0" y="8229600"/>
                </a:lnTo>
                <a:lnTo>
                  <a:pt x="0" y="0"/>
                </a:lnTo>
                <a:close/>
              </a:path>
            </a:pathLst>
          </a:custGeom>
          <a:blipFill>
            <a:blip r:embed="rId3"/>
            <a:stretch>
              <a:fillRect/>
            </a:stretch>
          </a:blipFill>
        </p:spPr>
      </p:sp>
      <p:graphicFrame>
        <p:nvGraphicFramePr>
          <p:cNvPr id="6" name="Table 12">
            <a:extLst>
              <a:ext uri="{FF2B5EF4-FFF2-40B4-BE49-F238E27FC236}">
                <a16:creationId xmlns:a16="http://schemas.microsoft.com/office/drawing/2014/main" xmlns="" id="{887DA4B9-AA8C-AA73-62C3-D10BD9166901}"/>
              </a:ext>
            </a:extLst>
          </p:cNvPr>
          <p:cNvGraphicFramePr>
            <a:graphicFrameLocks noGrp="1"/>
          </p:cNvGraphicFramePr>
          <p:nvPr>
            <p:extLst>
              <p:ext uri="{D42A27DB-BD31-4B8C-83A1-F6EECF244321}">
                <p14:modId xmlns:p14="http://schemas.microsoft.com/office/powerpoint/2010/main" val="3652459388"/>
              </p:ext>
            </p:extLst>
          </p:nvPr>
        </p:nvGraphicFramePr>
        <p:xfrm>
          <a:off x="457200" y="2247900"/>
          <a:ext cx="15544800" cy="5638801"/>
        </p:xfrm>
        <a:graphic>
          <a:graphicData uri="http://schemas.openxmlformats.org/drawingml/2006/table">
            <a:tbl>
              <a:tblPr/>
              <a:tblGrid>
                <a:gridCol w="6235485">
                  <a:extLst>
                    <a:ext uri="{9D8B030D-6E8A-4147-A177-3AD203B41FA5}">
                      <a16:colId xmlns:a16="http://schemas.microsoft.com/office/drawing/2014/main" xmlns="" val="20000"/>
                    </a:ext>
                  </a:extLst>
                </a:gridCol>
                <a:gridCol w="9309315">
                  <a:extLst>
                    <a:ext uri="{9D8B030D-6E8A-4147-A177-3AD203B41FA5}">
                      <a16:colId xmlns:a16="http://schemas.microsoft.com/office/drawing/2014/main" xmlns="" val="20001"/>
                    </a:ext>
                  </a:extLst>
                </a:gridCol>
              </a:tblGrid>
              <a:tr h="2123743">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171686">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171686">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171686">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3" name="Freeform 9">
            <a:extLst>
              <a:ext uri="{FF2B5EF4-FFF2-40B4-BE49-F238E27FC236}">
                <a16:creationId xmlns:a16="http://schemas.microsoft.com/office/drawing/2014/main" xmlns="" id="{3974CA1A-025C-D7F2-5F3E-54502B89CF4A}"/>
              </a:ext>
            </a:extLst>
          </p:cNvPr>
          <p:cNvSpPr/>
          <p:nvPr/>
        </p:nvSpPr>
        <p:spPr>
          <a:xfrm>
            <a:off x="-2133600" y="-3009900"/>
            <a:ext cx="5181600" cy="4712080"/>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4"/>
            <a:stretch>
              <a:fillRect/>
            </a:stretch>
          </a:blipFill>
        </p:spPr>
      </p:sp>
      <p:sp>
        <p:nvSpPr>
          <p:cNvPr id="3" name="TextBox 2">
            <a:extLst>
              <a:ext uri="{FF2B5EF4-FFF2-40B4-BE49-F238E27FC236}">
                <a16:creationId xmlns:a16="http://schemas.microsoft.com/office/drawing/2014/main" xmlns="" id="{E5DA98F8-E8B5-38E9-A54B-FF8E72A77529}"/>
              </a:ext>
            </a:extLst>
          </p:cNvPr>
          <p:cNvSpPr txBox="1"/>
          <p:nvPr/>
        </p:nvSpPr>
        <p:spPr>
          <a:xfrm>
            <a:off x="5486400" y="647700"/>
            <a:ext cx="7315200" cy="830997"/>
          </a:xfrm>
          <a:prstGeom prst="rect">
            <a:avLst/>
          </a:prstGeom>
          <a:noFill/>
        </p:spPr>
        <p:txBody>
          <a:bodyPr wrap="square" rtlCol="0">
            <a:spAutoFit/>
          </a:bodyPr>
          <a:lstStyle/>
          <a:p>
            <a:r>
              <a:rPr lang="en-US" sz="4800" b="1" dirty="0">
                <a:solidFill>
                  <a:srgbClr val="FF0000"/>
                </a:solidFill>
                <a:latin typeface="#9Slide07 Pangolin" panose="00000500000000000000" pitchFamily="2" charset="0"/>
                <a:cs typeface="Times New Roman" panose="02020603050405020304" pitchFamily="18" charset="0"/>
              </a:rPr>
              <a:t>NHÓM 3: </a:t>
            </a:r>
            <a:r>
              <a:rPr lang="en-US" sz="4800" b="1" dirty="0" err="1">
                <a:solidFill>
                  <a:srgbClr val="FF0000"/>
                </a:solidFill>
                <a:latin typeface="#9Slide07 Pangolin" panose="00000500000000000000" pitchFamily="2" charset="0"/>
                <a:cs typeface="Times New Roman" panose="02020603050405020304" pitchFamily="18" charset="0"/>
              </a:rPr>
              <a:t>Bài</a:t>
            </a:r>
            <a:r>
              <a:rPr lang="en-US" sz="4800" b="1" dirty="0">
                <a:solidFill>
                  <a:srgbClr val="FF0000"/>
                </a:solidFill>
                <a:latin typeface="#9Slide07 Pangolin" panose="00000500000000000000" pitchFamily="2" charset="0"/>
                <a:cs typeface="Times New Roman" panose="02020603050405020304" pitchFamily="18" charset="0"/>
              </a:rPr>
              <a:t> ca </a:t>
            </a:r>
            <a:r>
              <a:rPr lang="en-US" sz="4800" b="1" dirty="0" err="1">
                <a:solidFill>
                  <a:srgbClr val="FF0000"/>
                </a:solidFill>
                <a:latin typeface="#9Slide07 Pangolin" panose="00000500000000000000" pitchFamily="2" charset="0"/>
                <a:cs typeface="Times New Roman" panose="02020603050405020304" pitchFamily="18" charset="0"/>
              </a:rPr>
              <a:t>dao</a:t>
            </a:r>
            <a:r>
              <a:rPr lang="en-US" sz="4800" b="1" dirty="0">
                <a:solidFill>
                  <a:srgbClr val="FF0000"/>
                </a:solidFill>
                <a:latin typeface="#9Slide07 Pangolin" panose="00000500000000000000" pitchFamily="2" charset="0"/>
                <a:cs typeface="Times New Roman" panose="02020603050405020304" pitchFamily="18" charset="0"/>
              </a:rPr>
              <a:t> </a:t>
            </a:r>
            <a:r>
              <a:rPr lang="en-US" sz="4800" b="1" dirty="0" err="1">
                <a:solidFill>
                  <a:srgbClr val="FF0000"/>
                </a:solidFill>
                <a:latin typeface="#9Slide07 Pangolin" panose="00000500000000000000" pitchFamily="2" charset="0"/>
                <a:cs typeface="Times New Roman" panose="02020603050405020304" pitchFamily="18" charset="0"/>
              </a:rPr>
              <a:t>số</a:t>
            </a:r>
            <a:r>
              <a:rPr lang="en-US" sz="4800" b="1" dirty="0">
                <a:solidFill>
                  <a:srgbClr val="FF0000"/>
                </a:solidFill>
                <a:latin typeface="#9Slide07 Pangolin" panose="00000500000000000000" pitchFamily="2" charset="0"/>
                <a:cs typeface="Times New Roman" panose="02020603050405020304" pitchFamily="18" charset="0"/>
              </a:rPr>
              <a:t> 3</a:t>
            </a:r>
            <a:endParaRPr lang="en-US" sz="4800" dirty="0">
              <a:solidFill>
                <a:srgbClr val="FF0000"/>
              </a:solidFill>
              <a:latin typeface="#9Slide07 Pangolin" panose="00000500000000000000" pitchFamily="2" charset="0"/>
              <a:cs typeface="Times New Roman" panose="02020603050405020304" pitchFamily="18" charset="0"/>
            </a:endParaRPr>
          </a:p>
        </p:txBody>
      </p:sp>
      <p:pic>
        <p:nvPicPr>
          <p:cNvPr id="5" name="Picture 4" descr="A person and person holding hands&#10;&#10;Description automatically generated">
            <a:extLst>
              <a:ext uri="{FF2B5EF4-FFF2-40B4-BE49-F238E27FC236}">
                <a16:creationId xmlns:a16="http://schemas.microsoft.com/office/drawing/2014/main" xmlns="" id="{1D6A49D7-E33E-758A-A7A8-0CE7E515B8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4800" y="3543300"/>
            <a:ext cx="7362600" cy="7362600"/>
          </a:xfrm>
          <a:prstGeom prst="rect">
            <a:avLst/>
          </a:prstGeom>
        </p:spPr>
      </p:pic>
    </p:spTree>
    <p:extLst>
      <p:ext uri="{BB962C8B-B14F-4D97-AF65-F5344CB8AC3E}">
        <p14:creationId xmlns:p14="http://schemas.microsoft.com/office/powerpoint/2010/main" val="37812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xmlns="" id="{F2E6E9A1-5762-EA5E-5F31-BE95394298D5}"/>
              </a:ext>
            </a:extLst>
          </p:cNvPr>
          <p:cNvSpPr/>
          <p:nvPr/>
        </p:nvSpPr>
        <p:spPr>
          <a:xfrm>
            <a:off x="3048000" y="1028700"/>
            <a:ext cx="13106400" cy="7467600"/>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xmlns="" id="{DEEFF1BC-74FA-A23A-AF75-7E3AB8A39329}"/>
              </a:ext>
            </a:extLst>
          </p:cNvPr>
          <p:cNvPicPr>
            <a:picLocks noChangeAspect="1"/>
          </p:cNvPicPr>
          <p:nvPr/>
        </p:nvPicPr>
        <p:blipFill>
          <a:blip r:embed="rId5">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xmlns="" id="{61E0F86D-64D6-DFF5-64CA-1CCEA0F1A1FB}"/>
              </a:ext>
            </a:extLst>
          </p:cNvPr>
          <p:cNvPicPr>
            <a:picLocks noChangeAspect="1"/>
          </p:cNvPicPr>
          <p:nvPr/>
        </p:nvPicPr>
        <p:blipFill>
          <a:blip r:embed="rId6">
            <a:grayscl/>
          </a:blip>
          <a:stretch>
            <a:fillRect/>
          </a:stretch>
        </p:blipFill>
        <p:spPr>
          <a:xfrm>
            <a:off x="16764000" y="7810500"/>
            <a:ext cx="1950889" cy="2950720"/>
          </a:xfrm>
          <a:prstGeom prst="rect">
            <a:avLst/>
          </a:prstGeom>
        </p:spPr>
      </p:pic>
      <p:sp>
        <p:nvSpPr>
          <p:cNvPr id="2" name="TextBox 1">
            <a:extLst>
              <a:ext uri="{FF2B5EF4-FFF2-40B4-BE49-F238E27FC236}">
                <a16:creationId xmlns:a16="http://schemas.microsoft.com/office/drawing/2014/main" xmlns="" id="{E8B2B4BC-C5A1-D75B-D3BC-E60F8146A91F}"/>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1.</a:t>
            </a:r>
          </a:p>
          <a:p>
            <a:pPr algn="ctr"/>
            <a:r>
              <a:rPr lang="en-US" sz="8800" dirty="0" err="1">
                <a:latin typeface="#9Slide07 SVNGuerrilla" panose="00000500000000000000" pitchFamily="2" charset="0"/>
                <a:cs typeface="Times New Roman" panose="02020603050405020304" pitchFamily="18" charset="0"/>
              </a:rPr>
              <a:t>Bài</a:t>
            </a:r>
            <a:r>
              <a:rPr lang="en-US" sz="8800" dirty="0">
                <a:latin typeface="#9Slide07 SVNGuerrilla" panose="00000500000000000000" pitchFamily="2" charset="0"/>
                <a:cs typeface="Times New Roman" panose="02020603050405020304" pitchFamily="18" charset="0"/>
              </a:rPr>
              <a:t> ca </a:t>
            </a:r>
            <a:r>
              <a:rPr lang="en-US" sz="8800" dirty="0" err="1">
                <a:latin typeface="#9Slide07 SVNGuerrilla" panose="00000500000000000000" pitchFamily="2" charset="0"/>
                <a:cs typeface="Times New Roman" panose="02020603050405020304" pitchFamily="18" charset="0"/>
              </a:rPr>
              <a:t>dao</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số</a:t>
            </a:r>
            <a:r>
              <a:rPr lang="en-US" sz="8800" dirty="0">
                <a:latin typeface="#9Slide07 SVNGuerrilla" panose="00000500000000000000" pitchFamily="2" charset="0"/>
                <a:cs typeface="Times New Roman" panose="02020603050405020304" pitchFamily="18" charset="0"/>
              </a:rPr>
              <a:t> 1</a:t>
            </a:r>
          </a:p>
        </p:txBody>
      </p:sp>
      <p:sp>
        <p:nvSpPr>
          <p:cNvPr id="9" name="Freeform 7">
            <a:extLst>
              <a:ext uri="{FF2B5EF4-FFF2-40B4-BE49-F238E27FC236}">
                <a16:creationId xmlns:a16="http://schemas.microsoft.com/office/drawing/2014/main" xmlns="" id="{9B8FAB74-7630-1E7B-9E1A-EB8BBFCB7336}"/>
              </a:ext>
            </a:extLst>
          </p:cNvPr>
          <p:cNvSpPr/>
          <p:nvPr/>
        </p:nvSpPr>
        <p:spPr>
          <a:xfrm>
            <a:off x="228600" y="3837430"/>
            <a:ext cx="6074808" cy="615950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3296953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7BF70A5-FC8C-B084-981A-2194CB31E757}"/>
              </a:ext>
            </a:extLst>
          </p:cNvPr>
          <p:cNvSpPr txBox="1"/>
          <p:nvPr/>
        </p:nvSpPr>
        <p:spPr>
          <a:xfrm>
            <a:off x="1219200" y="464562"/>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1.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rồi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Con </a:t>
            </a:r>
            <a:r>
              <a:rPr lang="en-US" sz="4800" dirty="0" err="1">
                <a:latin typeface="#9Slide07 Pangolin" panose="00000500000000000000" pitchFamily="2" charset="0"/>
                <a:cs typeface="Times New Roman" panose="02020603050405020304" pitchFamily="18" charset="0"/>
              </a:rPr>
              <a:t>gà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sống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lớn</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để</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riêng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xôi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đầy</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đĩa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không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ưa</a:t>
            </a:r>
            <a:r>
              <a:rPr lang="en-US" sz="4800" dirty="0">
                <a:latin typeface="#9Slide07 Pangolin" panose="00000500000000000000" pitchFamily="2" charset="0"/>
                <a:cs typeface="Times New Roman" panose="02020603050405020304" pitchFamily="18" charset="0"/>
              </a:rPr>
              <a:t>.</a:t>
            </a:r>
          </a:p>
        </p:txBody>
      </p:sp>
      <p:sp>
        <p:nvSpPr>
          <p:cNvPr id="5" name="TextBox 4">
            <a:extLst>
              <a:ext uri="{FF2B5EF4-FFF2-40B4-BE49-F238E27FC236}">
                <a16:creationId xmlns:a16="http://schemas.microsoft.com/office/drawing/2014/main" xmlns="" id="{A789DCD4-C74F-E1A2-F193-6653624829FB}"/>
              </a:ext>
            </a:extLst>
          </p:cNvPr>
          <p:cNvSpPr txBox="1"/>
          <p:nvPr/>
        </p:nvSpPr>
        <p:spPr>
          <a:xfrm>
            <a:off x="7766052" y="4457700"/>
            <a:ext cx="9639300" cy="4832092"/>
          </a:xfrm>
          <a:prstGeom prst="rect">
            <a:avLst/>
          </a:prstGeom>
          <a:noFill/>
        </p:spPr>
        <p:txBody>
          <a:bodyPr wrap="square">
            <a:spAutoFit/>
          </a:bodyPr>
          <a:lstStyle/>
          <a:p>
            <a:pPr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ngoảnh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dặn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algn="just"/>
            <a:endParaRPr lang="en-US" sz="4400" dirty="0"/>
          </a:p>
        </p:txBody>
      </p:sp>
      <p:sp>
        <p:nvSpPr>
          <p:cNvPr id="6" name="Freeform 8">
            <a:extLst>
              <a:ext uri="{FF2B5EF4-FFF2-40B4-BE49-F238E27FC236}">
                <a16:creationId xmlns:a16="http://schemas.microsoft.com/office/drawing/2014/main" xmlns="" id="{D74B1A7A-A5FA-5DC3-A46A-F8DAC5AFFD9B}"/>
              </a:ext>
            </a:extLst>
          </p:cNvPr>
          <p:cNvSpPr/>
          <p:nvPr/>
        </p:nvSpPr>
        <p:spPr>
          <a:xfrm>
            <a:off x="457199" y="4000500"/>
            <a:ext cx="7047399" cy="60960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9">
            <a:extLst>
              <a:ext uri="{FF2B5EF4-FFF2-40B4-BE49-F238E27FC236}">
                <a16:creationId xmlns:a16="http://schemas.microsoft.com/office/drawing/2014/main" xmlns="" id="{5778BC59-4328-38E2-78D6-E8973AFA6B6B}"/>
              </a:ext>
            </a:extLst>
          </p:cNvPr>
          <p:cNvSpPr/>
          <p:nvPr/>
        </p:nvSpPr>
        <p:spPr>
          <a:xfrm>
            <a:off x="15697200" y="-666872"/>
            <a:ext cx="3420788" cy="4667371"/>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5"/>
            <a:stretch>
              <a:fillRect/>
            </a:stretch>
          </a:blipFill>
        </p:spPr>
      </p:sp>
    </p:spTree>
    <p:extLst>
      <p:ext uri="{BB962C8B-B14F-4D97-AF65-F5344CB8AC3E}">
        <p14:creationId xmlns:p14="http://schemas.microsoft.com/office/powerpoint/2010/main" val="18839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xmlns="" id="{887DA4B9-AA8C-AA73-62C3-D10BD9166901}"/>
              </a:ext>
            </a:extLst>
          </p:cNvPr>
          <p:cNvGraphicFramePr>
            <a:graphicFrameLocks noGrp="1"/>
          </p:cNvGraphicFramePr>
          <p:nvPr>
            <p:extLst>
              <p:ext uri="{D42A27DB-BD31-4B8C-83A1-F6EECF244321}">
                <p14:modId xmlns:p14="http://schemas.microsoft.com/office/powerpoint/2010/main" val="1374255573"/>
              </p:ext>
            </p:extLst>
          </p:nvPr>
        </p:nvGraphicFramePr>
        <p:xfrm>
          <a:off x="381000" y="419100"/>
          <a:ext cx="17449800" cy="9677400"/>
        </p:xfrm>
        <a:graphic>
          <a:graphicData uri="http://schemas.openxmlformats.org/drawingml/2006/table">
            <a:tbl>
              <a:tblPr/>
              <a:tblGrid>
                <a:gridCol w="2590800">
                  <a:extLst>
                    <a:ext uri="{9D8B030D-6E8A-4147-A177-3AD203B41FA5}">
                      <a16:colId xmlns:a16="http://schemas.microsoft.com/office/drawing/2014/main" xmlns="" val="20000"/>
                    </a:ext>
                  </a:extLst>
                </a:gridCol>
                <a:gridCol w="14859000">
                  <a:extLst>
                    <a:ext uri="{9D8B030D-6E8A-4147-A177-3AD203B41FA5}">
                      <a16:colId xmlns:a16="http://schemas.microsoft.com/office/drawing/2014/main" xmlns="" val="20001"/>
                    </a:ext>
                  </a:extLst>
                </a:gridCol>
              </a:tblGrid>
              <a:tr h="1066800">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Thầy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cúng</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a:p>
                      <a:pPr algn="just">
                        <a:lnSpc>
                          <a:spcPts val="4900"/>
                        </a:lnSpc>
                      </a:pP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cheng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chen</a:t>
                      </a:r>
                      <a:r>
                        <a:rPr lang="en-US" sz="4400" dirty="0" err="1">
                          <a:solidFill>
                            <a:srgbClr val="000000"/>
                          </a:solidFill>
                          <a:latin typeface="Times New Roman" panose="02020603050405020304" pitchFamily="18" charset="0"/>
                          <a:cs typeface="Times New Roman" panose="02020603050405020304" pitchFamily="18" charset="0"/>
                        </a:rPr>
                        <a:t>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chiêng</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mõ</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ts val="49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ẩn</a:t>
                      </a:r>
                      <a:r>
                        <a:rPr lang="en-US" sz="4400" dirty="0">
                          <a:solidFill>
                            <a:srgbClr val="000000"/>
                          </a:solidFill>
                          <a:latin typeface="Times New Roman" panose="02020603050405020304" pitchFamily="18" charset="0"/>
                          <a:cs typeface="Times New Roman" panose="02020603050405020304" pitchFamily="18" charset="0"/>
                        </a:rPr>
                        <a:t> ý: </a:t>
                      </a:r>
                      <a:r>
                        <a:rPr lang="vi-VN" sz="4400" dirty="0">
                          <a:solidFill>
                            <a:srgbClr val="000000"/>
                          </a:solidFill>
                          <a:latin typeface="Times New Roman" panose="02020603050405020304" pitchFamily="18" charset="0"/>
                          <a:cs typeface="Times New Roman" panose="02020603050405020304" pitchFamily="18" charset="0"/>
                        </a:rPr>
                        <a:t>Gà là phải “con gà sống lớn”, xôi phải “đơm cho đầy” đĩa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979199">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Mỉa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giễu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a:t>
                      </a:r>
                      <a:r>
                        <a:rPr lang="en-US" sz="4400" dirty="0">
                          <a:solidFill>
                            <a:srgbClr val="000000"/>
                          </a:solidFill>
                          <a:latin typeface="Times New Roman" panose="02020603050405020304" pitchFamily="18" charset="0"/>
                          <a:cs typeface="Times New Roman" panose="02020603050405020304" pitchFamily="18" charset="0"/>
                        </a:rPr>
                        <a:t> </a:t>
                      </a:r>
                    </a:p>
                    <a:p>
                      <a:pPr algn="just">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khuyên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a:t>
                      </a:r>
                      <a:r>
                        <a:rPr lang="en-US" sz="4400" dirty="0">
                          <a:solidFill>
                            <a:srgbClr val="000000"/>
                          </a:solidFill>
                          <a:latin typeface="Times New Roman" panose="02020603050405020304" pitchFamily="18" charset="0"/>
                          <a:cs typeface="Times New Roman" panose="02020603050405020304" pitchFamily="18" charset="0"/>
                        </a:rPr>
                        <a:t> tin</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2" name="Freeform 7">
            <a:extLst>
              <a:ext uri="{FF2B5EF4-FFF2-40B4-BE49-F238E27FC236}">
                <a16:creationId xmlns:a16="http://schemas.microsoft.com/office/drawing/2014/main" xmlns="" id="{AE4A98E6-881A-ED28-214B-5F90DCE31C46}"/>
              </a:ext>
            </a:extLst>
          </p:cNvPr>
          <p:cNvSpPr/>
          <p:nvPr/>
        </p:nvSpPr>
        <p:spPr>
          <a:xfrm>
            <a:off x="13716000" y="2704881"/>
            <a:ext cx="2336072" cy="1509687"/>
          </a:xfrm>
          <a:custGeom>
            <a:avLst/>
            <a:gdLst/>
            <a:ahLst/>
            <a:cxnLst/>
            <a:rect l="l" t="t" r="r" b="b"/>
            <a:pathLst>
              <a:path w="4104737" h="2652687">
                <a:moveTo>
                  <a:pt x="0" y="0"/>
                </a:moveTo>
                <a:lnTo>
                  <a:pt x="4104737" y="0"/>
                </a:lnTo>
                <a:lnTo>
                  <a:pt x="4104737" y="2652687"/>
                </a:lnTo>
                <a:lnTo>
                  <a:pt x="0" y="2652687"/>
                </a:lnTo>
                <a:lnTo>
                  <a:pt x="0" y="0"/>
                </a:lnTo>
                <a:close/>
              </a:path>
            </a:pathLst>
          </a:custGeom>
          <a:blipFill>
            <a:blip r:embed="rId3"/>
            <a:stretch>
              <a:fillRect/>
            </a:stretch>
          </a:blipFill>
        </p:spPr>
      </p:sp>
      <p:sp>
        <p:nvSpPr>
          <p:cNvPr id="3" name="Freeform 2">
            <a:extLst>
              <a:ext uri="{FF2B5EF4-FFF2-40B4-BE49-F238E27FC236}">
                <a16:creationId xmlns:a16="http://schemas.microsoft.com/office/drawing/2014/main" xmlns="" id="{397143F6-8DA8-2AAA-AF87-45E14AC51AB2}"/>
              </a:ext>
            </a:extLst>
          </p:cNvPr>
          <p:cNvSpPr/>
          <p:nvPr/>
        </p:nvSpPr>
        <p:spPr>
          <a:xfrm>
            <a:off x="16052072" y="3390900"/>
            <a:ext cx="1864351" cy="755062"/>
          </a:xfrm>
          <a:custGeom>
            <a:avLst/>
            <a:gdLst/>
            <a:ahLst/>
            <a:cxnLst/>
            <a:rect l="l" t="t" r="r" b="b"/>
            <a:pathLst>
              <a:path w="7315200" h="2962656">
                <a:moveTo>
                  <a:pt x="0" y="0"/>
                </a:moveTo>
                <a:lnTo>
                  <a:pt x="7315200" y="0"/>
                </a:lnTo>
                <a:lnTo>
                  <a:pt x="7315200" y="2962656"/>
                </a:lnTo>
                <a:lnTo>
                  <a:pt x="0" y="29626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6555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xmlns=""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1445011" y="-143771"/>
                  <a:pt x="6725393" y="39315"/>
                  <a:pt x="10819214" y="0"/>
                </a:cubicBezTo>
                <a:cubicBezTo>
                  <a:pt x="10772084" y="5220458"/>
                  <a:pt x="10704885" y="8830547"/>
                  <a:pt x="10819214" y="11199071"/>
                </a:cubicBezTo>
                <a:cubicBezTo>
                  <a:pt x="9343584" y="11271545"/>
                  <a:pt x="4329797" y="11214508"/>
                  <a:pt x="0" y="11199071"/>
                </a:cubicBezTo>
                <a:cubicBezTo>
                  <a:pt x="59323" y="8636428"/>
                  <a:pt x="-115140" y="4166345"/>
                  <a:pt x="0" y="0"/>
                </a:cubicBezTo>
                <a:close/>
              </a:path>
              <a:path w="10819214" h="11199070" stroke="0" extrusionOk="0">
                <a:moveTo>
                  <a:pt x="0" y="0"/>
                </a:moveTo>
                <a:cubicBezTo>
                  <a:pt x="1277370" y="-163190"/>
                  <a:pt x="9144958" y="-133118"/>
                  <a:pt x="10819214" y="0"/>
                </a:cubicBezTo>
                <a:cubicBezTo>
                  <a:pt x="10780065" y="3251411"/>
                  <a:pt x="10860964" y="7401574"/>
                  <a:pt x="10819214" y="11199071"/>
                </a:cubicBezTo>
                <a:cubicBezTo>
                  <a:pt x="9197005" y="11250978"/>
                  <a:pt x="4628189" y="11268962"/>
                  <a:pt x="0" y="11199071"/>
                </a:cubicBezTo>
                <a:cubicBezTo>
                  <a:pt x="141381" y="7768493"/>
                  <a:pt x="-116374" y="2296016"/>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3963071318">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6" name="Google Shape;838;p44">
            <a:extLst>
              <a:ext uri="{FF2B5EF4-FFF2-40B4-BE49-F238E27FC236}">
                <a16:creationId xmlns:a16="http://schemas.microsoft.com/office/drawing/2014/main" xmlns="" id="{4FBB36A3-AEE3-A323-84C8-026516CD4178}"/>
              </a:ext>
            </a:extLst>
          </p:cNvPr>
          <p:cNvSpPr txBox="1">
            <a:spLocks/>
          </p:cNvSpPr>
          <p:nvPr/>
        </p:nvSpPr>
        <p:spPr>
          <a:xfrm>
            <a:off x="533400" y="3429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xmlns="" id="{72F36C5A-8842-B550-2FFF-BC3F15B35164}"/>
              </a:ext>
            </a:extLst>
          </p:cNvPr>
          <p:cNvSpPr txBox="1">
            <a:spLocks/>
          </p:cNvSpPr>
          <p:nvPr/>
        </p:nvSpPr>
        <p:spPr>
          <a:xfrm>
            <a:off x="914400" y="1866900"/>
            <a:ext cx="10066572" cy="73152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dirty="0">
                <a:latin typeface="Times New Roman" panose="02020603050405020304" pitchFamily="18" charset="0"/>
                <a:ea typeface="Cambria" panose="02040503050406030204" pitchFamily="18" charset="0"/>
                <a:cs typeface="Times New Roman" panose="02020603050405020304" pitchFamily="18" charset="0"/>
              </a:rPr>
              <a:t>Ở </a:t>
            </a:r>
            <a:r>
              <a:rPr lang="en-US" sz="4800"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chẳng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4800" dirty="0">
                <a:latin typeface="Times New Roman" panose="02020603050405020304" pitchFamily="18" charset="0"/>
                <a:ea typeface="Cambria" panose="02040503050406030204" pitchFamily="18" charset="0"/>
                <a:cs typeface="Times New Roman" panose="02020603050405020304" pitchFamily="18" charset="0"/>
              </a:rPr>
              <a:t> ta?</a:t>
            </a:r>
          </a:p>
          <a:p>
            <a:pPr>
              <a:spcBef>
                <a:spcPts val="0"/>
              </a:spcBef>
            </a:pPr>
            <a:r>
              <a:rPr lang="en-US" sz="4800" dirty="0">
                <a:latin typeface="Times New Roman" panose="02020603050405020304" pitchFamily="18" charset="0"/>
                <a:ea typeface="Cambria" panose="02040503050406030204" pitchFamily="18" charset="0"/>
                <a:cs typeface="Times New Roman" panose="02020603050405020304" pitchFamily="18" charset="0"/>
              </a:rPr>
              <a:t>Ta con </a:t>
            </a:r>
            <a:r>
              <a:rPr lang="en-US" sz="48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Sấm</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cháu</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bà</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Lôi</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a:spcBef>
                <a:spcPts val="0"/>
              </a:spcBef>
            </a:pPr>
            <a:r>
              <a:rPr lang="en-US" sz="4800" dirty="0" err="1">
                <a:latin typeface="Times New Roman" panose="02020603050405020304" pitchFamily="18" charset="0"/>
                <a:ea typeface="Cambria" panose="02040503050406030204" pitchFamily="18" charset="0"/>
                <a:cs typeface="Times New Roman" panose="02020603050405020304" pitchFamily="18" charset="0"/>
              </a:rPr>
              <a:t>Xưa</a:t>
            </a:r>
            <a:r>
              <a:rPr lang="en-US" sz="4800" dirty="0">
                <a:latin typeface="Times New Roman" panose="02020603050405020304" pitchFamily="18" charset="0"/>
                <a:ea typeface="Cambria" panose="02040503050406030204" pitchFamily="18" charset="0"/>
                <a:cs typeface="Times New Roman" panose="02020603050405020304" pitchFamily="18" charset="0"/>
              </a:rPr>
              <a:t> kia ta ở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p>
          <a:p>
            <a:pPr>
              <a:spcBef>
                <a:spcPts val="0"/>
              </a:spcBef>
            </a:pPr>
            <a:r>
              <a:rPr lang="en-US" sz="4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rơi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xuống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gian</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a:spcBef>
                <a:spcPts val="0"/>
              </a:spcBef>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742950" indent="-74295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Bây</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giờ</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742950" indent="-74295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nhiên</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742950" indent="-74295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Đứt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dây</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xmlns=""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7848752"/>
            <a:ext cx="1142695" cy="1142695"/>
          </a:xfrm>
          <a:prstGeom prst="rect">
            <a:avLst/>
          </a:prstGeom>
        </p:spPr>
      </p:pic>
      <p:pic>
        <p:nvPicPr>
          <p:cNvPr id="2050" name="Picture 2" descr="Giấc ngủ của Thiên Lôi | Sáng Tạo">
            <a:extLst>
              <a:ext uri="{FF2B5EF4-FFF2-40B4-BE49-F238E27FC236}">
                <a16:creationId xmlns:a16="http://schemas.microsoft.com/office/drawing/2014/main" xmlns="" id="{8AE8C8E8-C0A6-ACC0-6EE4-C52F27ABC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3672" y="381000"/>
            <a:ext cx="7192963" cy="10287000"/>
          </a:xfrm>
          <a:custGeom>
            <a:avLst/>
            <a:gdLst>
              <a:gd name="connsiteX0" fmla="*/ 0 w 7192963"/>
              <a:gd name="connsiteY0" fmla="*/ 0 h 10287000"/>
              <a:gd name="connsiteX1" fmla="*/ 7192963 w 7192963"/>
              <a:gd name="connsiteY1" fmla="*/ 0 h 10287000"/>
              <a:gd name="connsiteX2" fmla="*/ 7192963 w 7192963"/>
              <a:gd name="connsiteY2" fmla="*/ 10287000 h 10287000"/>
              <a:gd name="connsiteX3" fmla="*/ 0 w 7192963"/>
              <a:gd name="connsiteY3" fmla="*/ 10287000 h 10287000"/>
              <a:gd name="connsiteX4" fmla="*/ 0 w 7192963"/>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63" h="10287000" extrusionOk="0">
                <a:moveTo>
                  <a:pt x="0" y="0"/>
                </a:moveTo>
                <a:cubicBezTo>
                  <a:pt x="1963724" y="81850"/>
                  <a:pt x="6431708" y="-154503"/>
                  <a:pt x="7192963" y="0"/>
                </a:cubicBezTo>
                <a:cubicBezTo>
                  <a:pt x="7031566" y="2371651"/>
                  <a:pt x="7303448" y="6873122"/>
                  <a:pt x="7192963" y="10287000"/>
                </a:cubicBezTo>
                <a:cubicBezTo>
                  <a:pt x="5433859" y="10335750"/>
                  <a:pt x="2476709" y="10256421"/>
                  <a:pt x="0" y="10287000"/>
                </a:cubicBezTo>
                <a:cubicBezTo>
                  <a:pt x="-134613" y="8037735"/>
                  <a:pt x="54172" y="2432773"/>
                  <a:pt x="0" y="0"/>
                </a:cubicBezTo>
                <a:close/>
              </a:path>
            </a:pathLst>
          </a:custGeom>
          <a:noFill/>
          <a:ln>
            <a:solidFill>
              <a:schemeClr val="tx1"/>
            </a:solidFill>
            <a:extLst>
              <a:ext uri="{C807C97D-BFC1-408E-A445-0C87EB9F89A2}">
                <ask:lineSketchStyleProps xmlns="" xmlns:ask="http://schemas.microsoft.com/office/drawing/2018/sketchyshapes" sd="3295666235">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xmlns="" id="{F2E6E9A1-5762-EA5E-5F31-BE95394298D5}"/>
              </a:ext>
            </a:extLst>
          </p:cNvPr>
          <p:cNvSpPr/>
          <p:nvPr/>
        </p:nvSpPr>
        <p:spPr>
          <a:xfrm>
            <a:off x="3236287" y="1028700"/>
            <a:ext cx="12573000" cy="6477000"/>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xmlns="" id="{DEEFF1BC-74FA-A23A-AF75-7E3AB8A39329}"/>
              </a:ext>
            </a:extLst>
          </p:cNvPr>
          <p:cNvPicPr>
            <a:picLocks noChangeAspect="1"/>
          </p:cNvPicPr>
          <p:nvPr/>
        </p:nvPicPr>
        <p:blipFill>
          <a:blip r:embed="rId5">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xmlns="" id="{61E0F86D-64D6-DFF5-64CA-1CCEA0F1A1FB}"/>
              </a:ext>
            </a:extLst>
          </p:cNvPr>
          <p:cNvPicPr>
            <a:picLocks noChangeAspect="1"/>
          </p:cNvPicPr>
          <p:nvPr/>
        </p:nvPicPr>
        <p:blipFill>
          <a:blip r:embed="rId6">
            <a:grayscl/>
          </a:blip>
          <a:stretch>
            <a:fillRect/>
          </a:stretch>
        </p:blipFill>
        <p:spPr>
          <a:xfrm>
            <a:off x="16764000" y="7810500"/>
            <a:ext cx="1950889" cy="2950720"/>
          </a:xfrm>
          <a:prstGeom prst="rect">
            <a:avLst/>
          </a:prstGeom>
        </p:spPr>
      </p:pic>
      <p:sp>
        <p:nvSpPr>
          <p:cNvPr id="2" name="TextBox 1">
            <a:extLst>
              <a:ext uri="{FF2B5EF4-FFF2-40B4-BE49-F238E27FC236}">
                <a16:creationId xmlns:a16="http://schemas.microsoft.com/office/drawing/2014/main" xmlns="" id="{E8B2B4BC-C5A1-D75B-D3BC-E60F8146A91F}"/>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2.</a:t>
            </a:r>
          </a:p>
          <a:p>
            <a:pPr algn="ctr"/>
            <a:r>
              <a:rPr lang="en-US" sz="8800" dirty="0" err="1">
                <a:latin typeface="#9Slide07 SVNGuerrilla" panose="00000500000000000000" pitchFamily="2" charset="0"/>
                <a:cs typeface="Times New Roman" panose="02020603050405020304" pitchFamily="18" charset="0"/>
              </a:rPr>
              <a:t>Bài</a:t>
            </a:r>
            <a:r>
              <a:rPr lang="en-US" sz="8800" dirty="0">
                <a:latin typeface="#9Slide07 SVNGuerrilla" panose="00000500000000000000" pitchFamily="2" charset="0"/>
                <a:cs typeface="Times New Roman" panose="02020603050405020304" pitchFamily="18" charset="0"/>
              </a:rPr>
              <a:t> ca </a:t>
            </a:r>
            <a:r>
              <a:rPr lang="en-US" sz="8800" dirty="0" err="1">
                <a:latin typeface="#9Slide07 SVNGuerrilla" panose="00000500000000000000" pitchFamily="2" charset="0"/>
                <a:cs typeface="Times New Roman" panose="02020603050405020304" pitchFamily="18" charset="0"/>
              </a:rPr>
              <a:t>dao</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số</a:t>
            </a:r>
            <a:r>
              <a:rPr lang="en-US" sz="8800" dirty="0">
                <a:latin typeface="#9Slide07 SVNGuerrilla" panose="00000500000000000000" pitchFamily="2" charset="0"/>
                <a:cs typeface="Times New Roman" panose="02020603050405020304" pitchFamily="18" charset="0"/>
              </a:rPr>
              <a:t> 2</a:t>
            </a:r>
          </a:p>
        </p:txBody>
      </p:sp>
      <p:sp>
        <p:nvSpPr>
          <p:cNvPr id="3" name="Freeform 6">
            <a:extLst>
              <a:ext uri="{FF2B5EF4-FFF2-40B4-BE49-F238E27FC236}">
                <a16:creationId xmlns:a16="http://schemas.microsoft.com/office/drawing/2014/main" xmlns="" id="{2D96E843-7B6A-63FC-75CE-C7E9F7D9D92F}"/>
              </a:ext>
            </a:extLst>
          </p:cNvPr>
          <p:cNvSpPr/>
          <p:nvPr/>
        </p:nvSpPr>
        <p:spPr>
          <a:xfrm>
            <a:off x="381000" y="4762500"/>
            <a:ext cx="5827871" cy="6175228"/>
          </a:xfrm>
          <a:custGeom>
            <a:avLst/>
            <a:gdLst/>
            <a:ahLst/>
            <a:cxnLst/>
            <a:rect l="l" t="t" r="r" b="b"/>
            <a:pathLst>
              <a:path w="3883342" h="4114800">
                <a:moveTo>
                  <a:pt x="0" y="0"/>
                </a:moveTo>
                <a:lnTo>
                  <a:pt x="3883342" y="0"/>
                </a:lnTo>
                <a:lnTo>
                  <a:pt x="388334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44963947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xmlns="" id="{887DA4B9-AA8C-AA73-62C3-D10BD9166901}"/>
              </a:ext>
            </a:extLst>
          </p:cNvPr>
          <p:cNvGraphicFramePr>
            <a:graphicFrameLocks noGrp="1"/>
          </p:cNvGraphicFramePr>
          <p:nvPr>
            <p:extLst>
              <p:ext uri="{D42A27DB-BD31-4B8C-83A1-F6EECF244321}">
                <p14:modId xmlns:p14="http://schemas.microsoft.com/office/powerpoint/2010/main" val="37099397"/>
              </p:ext>
            </p:extLst>
          </p:nvPr>
        </p:nvGraphicFramePr>
        <p:xfrm>
          <a:off x="381000" y="419100"/>
          <a:ext cx="17449800" cy="7686579"/>
        </p:xfrm>
        <a:graphic>
          <a:graphicData uri="http://schemas.openxmlformats.org/drawingml/2006/table">
            <a:tbl>
              <a:tblPr/>
              <a:tblGrid>
                <a:gridCol w="2590800">
                  <a:extLst>
                    <a:ext uri="{9D8B030D-6E8A-4147-A177-3AD203B41FA5}">
                      <a16:colId xmlns:a16="http://schemas.microsoft.com/office/drawing/2014/main" xmlns="" val="20000"/>
                    </a:ext>
                  </a:extLst>
                </a:gridCol>
                <a:gridCol w="14859000">
                  <a:extLst>
                    <a:ext uri="{9D8B030D-6E8A-4147-A177-3AD203B41FA5}">
                      <a16:colId xmlns:a16="http://schemas.microsoft.com/office/drawing/2014/main" xmlns="" val="20001"/>
                    </a:ext>
                  </a:extLst>
                </a:gridCol>
              </a:tblGrid>
              <a:tr h="1066800">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huống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979199">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ea typeface="Cambria" panose="02040503050406030204" pitchFamily="18" charset="0"/>
                          <a:cs typeface="Times New Roman" panose="02020603050405020304" pitchFamily="18" charset="0"/>
                        </a:rPr>
                        <a:t>Quan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đột</a:t>
                      </a:r>
                      <a:r>
                        <a:rPr lang="en-US" sz="4400" dirty="0">
                          <a:latin typeface="Times New Roman" panose="02020603050405020304" pitchFamily="18" charset="0"/>
                          <a:ea typeface="Cambria" panose="02040503050406030204" pitchFamily="18" charset="0"/>
                          <a:cs typeface="Times New Roman" panose="02020603050405020304" pitchFamily="18" charset="0"/>
                        </a:rPr>
                        <a:t> gay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4" name="Freeform 9">
            <a:extLst>
              <a:ext uri="{FF2B5EF4-FFF2-40B4-BE49-F238E27FC236}">
                <a16:creationId xmlns:a16="http://schemas.microsoft.com/office/drawing/2014/main" xmlns="" id="{C16AE221-BC4F-6B03-F967-7E81810A7246}"/>
              </a:ext>
            </a:extLst>
          </p:cNvPr>
          <p:cNvSpPr/>
          <p:nvPr/>
        </p:nvSpPr>
        <p:spPr>
          <a:xfrm rot="19414045">
            <a:off x="309091" y="8321643"/>
            <a:ext cx="2310976" cy="2571322"/>
          </a:xfrm>
          <a:custGeom>
            <a:avLst/>
            <a:gdLst/>
            <a:ahLst/>
            <a:cxnLst/>
            <a:rect l="l" t="t" r="r" b="b"/>
            <a:pathLst>
              <a:path w="2310976" h="2571322">
                <a:moveTo>
                  <a:pt x="0" y="0"/>
                </a:moveTo>
                <a:lnTo>
                  <a:pt x="2310976" y="0"/>
                </a:lnTo>
                <a:lnTo>
                  <a:pt x="2310976" y="2571322"/>
                </a:lnTo>
                <a:lnTo>
                  <a:pt x="0" y="2571322"/>
                </a:lnTo>
                <a:lnTo>
                  <a:pt x="0" y="0"/>
                </a:lnTo>
                <a:close/>
              </a:path>
            </a:pathLst>
          </a:custGeom>
          <a:blipFill>
            <a:blip r:embed="rId3"/>
            <a:stretch>
              <a:fillRect/>
            </a:stretch>
          </a:blipFill>
        </p:spPr>
      </p:sp>
    </p:spTree>
    <p:extLst>
      <p:ext uri="{BB962C8B-B14F-4D97-AF65-F5344CB8AC3E}">
        <p14:creationId xmlns:p14="http://schemas.microsoft.com/office/powerpoint/2010/main" val="323926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xmlns="" id="{F2E6E9A1-5762-EA5E-5F31-BE95394298D5}"/>
              </a:ext>
            </a:extLst>
          </p:cNvPr>
          <p:cNvSpPr/>
          <p:nvPr/>
        </p:nvSpPr>
        <p:spPr>
          <a:xfrm>
            <a:off x="3048000" y="1028700"/>
            <a:ext cx="13106400" cy="7467600"/>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xmlns="" id="{DEEFF1BC-74FA-A23A-AF75-7E3AB8A39329}"/>
              </a:ext>
            </a:extLst>
          </p:cNvPr>
          <p:cNvPicPr>
            <a:picLocks noChangeAspect="1"/>
          </p:cNvPicPr>
          <p:nvPr/>
        </p:nvPicPr>
        <p:blipFill>
          <a:blip r:embed="rId5">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xmlns="" id="{61E0F86D-64D6-DFF5-64CA-1CCEA0F1A1FB}"/>
              </a:ext>
            </a:extLst>
          </p:cNvPr>
          <p:cNvPicPr>
            <a:picLocks noChangeAspect="1"/>
          </p:cNvPicPr>
          <p:nvPr/>
        </p:nvPicPr>
        <p:blipFill>
          <a:blip r:embed="rId6">
            <a:grayscl/>
          </a:blip>
          <a:stretch>
            <a:fillRect/>
          </a:stretch>
        </p:blipFill>
        <p:spPr>
          <a:xfrm>
            <a:off x="16764000" y="7810500"/>
            <a:ext cx="1950889" cy="2950720"/>
          </a:xfrm>
          <a:prstGeom prst="rect">
            <a:avLst/>
          </a:prstGeom>
        </p:spPr>
      </p:pic>
      <p:sp>
        <p:nvSpPr>
          <p:cNvPr id="2" name="TextBox 1">
            <a:extLst>
              <a:ext uri="{FF2B5EF4-FFF2-40B4-BE49-F238E27FC236}">
                <a16:creationId xmlns:a16="http://schemas.microsoft.com/office/drawing/2014/main" xmlns="" id="{E8B2B4BC-C5A1-D75B-D3BC-E60F8146A91F}"/>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3.</a:t>
            </a:r>
          </a:p>
          <a:p>
            <a:pPr algn="ctr"/>
            <a:r>
              <a:rPr lang="en-US" sz="8800" dirty="0" err="1">
                <a:latin typeface="#9Slide07 SVNGuerrilla" panose="00000500000000000000" pitchFamily="2" charset="0"/>
                <a:cs typeface="Times New Roman" panose="02020603050405020304" pitchFamily="18" charset="0"/>
              </a:rPr>
              <a:t>Bài</a:t>
            </a:r>
            <a:r>
              <a:rPr lang="en-US" sz="8800" dirty="0">
                <a:latin typeface="#9Slide07 SVNGuerrilla" panose="00000500000000000000" pitchFamily="2" charset="0"/>
                <a:cs typeface="Times New Roman" panose="02020603050405020304" pitchFamily="18" charset="0"/>
              </a:rPr>
              <a:t> ca </a:t>
            </a:r>
            <a:r>
              <a:rPr lang="en-US" sz="8800" dirty="0" err="1">
                <a:latin typeface="#9Slide07 SVNGuerrilla" panose="00000500000000000000" pitchFamily="2" charset="0"/>
                <a:cs typeface="Times New Roman" panose="02020603050405020304" pitchFamily="18" charset="0"/>
              </a:rPr>
              <a:t>dao</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số</a:t>
            </a:r>
            <a:r>
              <a:rPr lang="en-US" sz="8800" dirty="0">
                <a:latin typeface="#9Slide07 SVNGuerrilla" panose="00000500000000000000" pitchFamily="2" charset="0"/>
                <a:cs typeface="Times New Roman" panose="02020603050405020304" pitchFamily="18" charset="0"/>
              </a:rPr>
              <a:t> 3</a:t>
            </a:r>
          </a:p>
        </p:txBody>
      </p:sp>
      <p:sp>
        <p:nvSpPr>
          <p:cNvPr id="3" name="Freeform 5">
            <a:extLst>
              <a:ext uri="{FF2B5EF4-FFF2-40B4-BE49-F238E27FC236}">
                <a16:creationId xmlns:a16="http://schemas.microsoft.com/office/drawing/2014/main" xmlns="" id="{FB4E0742-60A6-9574-DE00-A2D19DA76F77}"/>
              </a:ext>
            </a:extLst>
          </p:cNvPr>
          <p:cNvSpPr/>
          <p:nvPr/>
        </p:nvSpPr>
        <p:spPr>
          <a:xfrm>
            <a:off x="11582401" y="4991100"/>
            <a:ext cx="6529762" cy="5137254"/>
          </a:xfrm>
          <a:custGeom>
            <a:avLst/>
            <a:gdLst/>
            <a:ahLst/>
            <a:cxnLst/>
            <a:rect l="l" t="t" r="r" b="b"/>
            <a:pathLst>
              <a:path w="4723181" h="3937952">
                <a:moveTo>
                  <a:pt x="0" y="0"/>
                </a:moveTo>
                <a:lnTo>
                  <a:pt x="4723181" y="0"/>
                </a:lnTo>
                <a:lnTo>
                  <a:pt x="4723181" y="3937952"/>
                </a:lnTo>
                <a:lnTo>
                  <a:pt x="0" y="3937952"/>
                </a:lnTo>
                <a:lnTo>
                  <a:pt x="0" y="0"/>
                </a:lnTo>
                <a:close/>
              </a:path>
            </a:pathLst>
          </a:custGeom>
          <a:blipFill>
            <a:blip r:embed="rId7"/>
            <a:stretch>
              <a:fillRect/>
            </a:stretch>
          </a:blipFill>
        </p:spPr>
      </p:sp>
    </p:spTree>
    <p:extLst>
      <p:ext uri="{BB962C8B-B14F-4D97-AF65-F5344CB8AC3E}">
        <p14:creationId xmlns:p14="http://schemas.microsoft.com/office/powerpoint/2010/main" val="74212899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xmlns="" id="{887DA4B9-AA8C-AA73-62C3-D10BD9166901}"/>
              </a:ext>
            </a:extLst>
          </p:cNvPr>
          <p:cNvGraphicFramePr>
            <a:graphicFrameLocks noGrp="1"/>
          </p:cNvGraphicFramePr>
          <p:nvPr>
            <p:extLst>
              <p:ext uri="{D42A27DB-BD31-4B8C-83A1-F6EECF244321}">
                <p14:modId xmlns:p14="http://schemas.microsoft.com/office/powerpoint/2010/main" val="1377513970"/>
              </p:ext>
            </p:extLst>
          </p:nvPr>
        </p:nvGraphicFramePr>
        <p:xfrm>
          <a:off x="381000" y="419100"/>
          <a:ext cx="17449800" cy="8164099"/>
        </p:xfrm>
        <a:graphic>
          <a:graphicData uri="http://schemas.openxmlformats.org/drawingml/2006/table">
            <a:tbl>
              <a:tblPr/>
              <a:tblGrid>
                <a:gridCol w="2590800">
                  <a:extLst>
                    <a:ext uri="{9D8B030D-6E8A-4147-A177-3AD203B41FA5}">
                      <a16:colId xmlns:a16="http://schemas.microsoft.com/office/drawing/2014/main" xmlns="" val="20000"/>
                    </a:ext>
                  </a:extLst>
                </a:gridCol>
                <a:gridCol w="14859000">
                  <a:extLst>
                    <a:ext uri="{9D8B030D-6E8A-4147-A177-3AD203B41FA5}">
                      <a16:colId xmlns:a16="http://schemas.microsoft.com/office/drawing/2014/main" xmlns="" val="20001"/>
                    </a:ext>
                  </a:extLst>
                </a:gridCol>
              </a:tblGrid>
              <a:tr h="1066800">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nghèo</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dứt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Dấu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dirty="0">
                          <a:latin typeface="Times New Roman" panose="02020603050405020304" pitchFamily="18" charset="0"/>
                          <a:ea typeface="Cambria" panose="02040503050406030204" pitchFamily="18" charset="0"/>
                          <a:cs typeface="Times New Roman" panose="02020603050405020304" pitchFamily="18" charset="0"/>
                        </a:rPr>
                        <a:t> ca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ngỏ</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979199">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nặng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xưa</a:t>
                      </a:r>
                      <a:endParaRPr lang="en-US" sz="4400" dirty="0">
                        <a:latin typeface="Times New Roman" panose="02020603050405020304" pitchFamily="18" charset="0"/>
                        <a:cs typeface="Times New Roman" panose="02020603050405020304" pitchFamily="18" charset="0"/>
                      </a:endParaRPr>
                    </a:p>
                    <a:p>
                      <a:pPr algn="just">
                        <a:lnSpc>
                          <a:spcPts val="4900"/>
                        </a:lnSpc>
                        <a:defRPr/>
                      </a:pPr>
                      <a:endParaRPr lang="en-US" sz="4400" dirty="0">
                        <a:solidFill>
                          <a:srgbClr val="000000"/>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4" name="Freeform 6">
            <a:extLst>
              <a:ext uri="{FF2B5EF4-FFF2-40B4-BE49-F238E27FC236}">
                <a16:creationId xmlns:a16="http://schemas.microsoft.com/office/drawing/2014/main" xmlns="" id="{36FF1BDC-8881-9D6D-0F0F-4DA3089E84A3}"/>
              </a:ext>
            </a:extLst>
          </p:cNvPr>
          <p:cNvSpPr/>
          <p:nvPr/>
        </p:nvSpPr>
        <p:spPr>
          <a:xfrm>
            <a:off x="16078200" y="8583199"/>
            <a:ext cx="2942107" cy="2975582"/>
          </a:xfrm>
          <a:custGeom>
            <a:avLst/>
            <a:gdLst/>
            <a:ahLst/>
            <a:cxnLst/>
            <a:rect l="l" t="t" r="r" b="b"/>
            <a:pathLst>
              <a:path w="2942107" h="2975582">
                <a:moveTo>
                  <a:pt x="0" y="0"/>
                </a:moveTo>
                <a:lnTo>
                  <a:pt x="2942107" y="0"/>
                </a:lnTo>
                <a:lnTo>
                  <a:pt x="2942107" y="2975582"/>
                </a:lnTo>
                <a:lnTo>
                  <a:pt x="0" y="2975582"/>
                </a:lnTo>
                <a:lnTo>
                  <a:pt x="0" y="0"/>
                </a:lnTo>
                <a:close/>
              </a:path>
            </a:pathLst>
          </a:custGeom>
          <a:blipFill>
            <a:blip r:embed="rId3"/>
            <a:stretch>
              <a:fillRect/>
            </a:stretch>
          </a:blipFill>
        </p:spPr>
      </p:sp>
    </p:spTree>
    <p:extLst>
      <p:ext uri="{BB962C8B-B14F-4D97-AF65-F5344CB8AC3E}">
        <p14:creationId xmlns:p14="http://schemas.microsoft.com/office/powerpoint/2010/main" val="118351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xmlns=""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4752692" y="-69629"/>
                  <a:pt x="8708232" y="-138521"/>
                  <a:pt x="10819214" y="0"/>
                </a:cubicBezTo>
                <a:cubicBezTo>
                  <a:pt x="10745084" y="1634247"/>
                  <a:pt x="10988567" y="8378662"/>
                  <a:pt x="10819214" y="11199071"/>
                </a:cubicBezTo>
                <a:cubicBezTo>
                  <a:pt x="6530420" y="11183843"/>
                  <a:pt x="4666729" y="11091681"/>
                  <a:pt x="0" y="11199071"/>
                </a:cubicBezTo>
                <a:cubicBezTo>
                  <a:pt x="153723" y="7010136"/>
                  <a:pt x="-115052" y="3217033"/>
                  <a:pt x="0" y="0"/>
                </a:cubicBezTo>
                <a:close/>
              </a:path>
              <a:path w="10819214" h="11199070" stroke="0" extrusionOk="0">
                <a:moveTo>
                  <a:pt x="0" y="0"/>
                </a:moveTo>
                <a:cubicBezTo>
                  <a:pt x="4668408" y="-2392"/>
                  <a:pt x="6194310" y="67563"/>
                  <a:pt x="10819214" y="0"/>
                </a:cubicBezTo>
                <a:cubicBezTo>
                  <a:pt x="10916292" y="3489021"/>
                  <a:pt x="10688078" y="6437876"/>
                  <a:pt x="10819214" y="11199071"/>
                </a:cubicBezTo>
                <a:cubicBezTo>
                  <a:pt x="6759864" y="11307230"/>
                  <a:pt x="3215653" y="11185088"/>
                  <a:pt x="0" y="11199071"/>
                </a:cubicBezTo>
                <a:cubicBezTo>
                  <a:pt x="27453" y="7841313"/>
                  <a:pt x="-40181" y="153585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3506095959">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txBody>
          <a:bodyPr/>
          <a:lstStyle/>
          <a:p>
            <a:endParaRPr lang="en-US" dirty="0"/>
          </a:p>
        </p:txBody>
      </p:sp>
      <p:sp>
        <p:nvSpPr>
          <p:cNvPr id="6" name="Google Shape;838;p44">
            <a:extLst>
              <a:ext uri="{FF2B5EF4-FFF2-40B4-BE49-F238E27FC236}">
                <a16:creationId xmlns:a16="http://schemas.microsoft.com/office/drawing/2014/main" xmlns="" id="{4FBB36A3-AEE3-A323-84C8-026516CD4178}"/>
              </a:ext>
            </a:extLst>
          </p:cNvPr>
          <p:cNvSpPr txBox="1">
            <a:spLocks/>
          </p:cNvSpPr>
          <p:nvPr/>
        </p:nvSpPr>
        <p:spPr>
          <a:xfrm>
            <a:off x="533400" y="342900"/>
            <a:ext cx="16764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xáo</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trộn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hoàn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chỉnh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xmlns="" id="{72F36C5A-8842-B550-2FFF-BC3F15B35164}"/>
              </a:ext>
            </a:extLst>
          </p:cNvPr>
          <p:cNvSpPr txBox="1">
            <a:spLocks/>
          </p:cNvSpPr>
          <p:nvPr/>
        </p:nvSpPr>
        <p:spPr>
          <a:xfrm>
            <a:off x="914400" y="1866900"/>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chù</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xạ</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có</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xmlns=""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6870395"/>
            <a:ext cx="1142695" cy="1142695"/>
          </a:xfrm>
          <a:prstGeom prst="rect">
            <a:avLst/>
          </a:prstGeom>
        </p:spPr>
      </p:pic>
      <p:sp>
        <p:nvSpPr>
          <p:cNvPr id="2" name="Google Shape;838;p44">
            <a:extLst>
              <a:ext uri="{FF2B5EF4-FFF2-40B4-BE49-F238E27FC236}">
                <a16:creationId xmlns:a16="http://schemas.microsoft.com/office/drawing/2014/main" xmlns="" id="{0E736F34-8A5E-6BC2-C54B-6991E8496BB7}"/>
              </a:ext>
            </a:extLst>
          </p:cNvPr>
          <p:cNvSpPr txBox="1">
            <a:spLocks/>
          </p:cNvSpPr>
          <p:nvPr/>
        </p:nvSpPr>
        <p:spPr>
          <a:xfrm>
            <a:off x="1590842" y="6895795"/>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chù</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xạ</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hương</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122" name="Picture 2" descr="Chuột chù ăn gì?">
            <a:extLst>
              <a:ext uri="{FF2B5EF4-FFF2-40B4-BE49-F238E27FC236}">
                <a16:creationId xmlns:a16="http://schemas.microsoft.com/office/drawing/2014/main" xmlns="" id="{FDF812DB-D5AE-9B13-9E00-376690FA3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0932" y="3848100"/>
            <a:ext cx="7560550" cy="5572125"/>
          </a:xfrm>
          <a:custGeom>
            <a:avLst/>
            <a:gdLst>
              <a:gd name="connsiteX0" fmla="*/ 0 w 7560550"/>
              <a:gd name="connsiteY0" fmla="*/ 0 h 5572125"/>
              <a:gd name="connsiteX1" fmla="*/ 7560550 w 7560550"/>
              <a:gd name="connsiteY1" fmla="*/ 0 h 5572125"/>
              <a:gd name="connsiteX2" fmla="*/ 7560550 w 7560550"/>
              <a:gd name="connsiteY2" fmla="*/ 5572125 h 5572125"/>
              <a:gd name="connsiteX3" fmla="*/ 0 w 7560550"/>
              <a:gd name="connsiteY3" fmla="*/ 5572125 h 5572125"/>
              <a:gd name="connsiteX4" fmla="*/ 0 w 7560550"/>
              <a:gd name="connsiteY4" fmla="*/ 0 h 557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550" h="5572125" extrusionOk="0">
                <a:moveTo>
                  <a:pt x="0" y="0"/>
                </a:moveTo>
                <a:cubicBezTo>
                  <a:pt x="985166" y="31747"/>
                  <a:pt x="4792837" y="-134225"/>
                  <a:pt x="7560550" y="0"/>
                </a:cubicBezTo>
                <a:cubicBezTo>
                  <a:pt x="7394972" y="2069977"/>
                  <a:pt x="7440802" y="4240421"/>
                  <a:pt x="7560550" y="5572125"/>
                </a:cubicBezTo>
                <a:cubicBezTo>
                  <a:pt x="5007901" y="5429548"/>
                  <a:pt x="1400087" y="5479971"/>
                  <a:pt x="0" y="5572125"/>
                </a:cubicBezTo>
                <a:cubicBezTo>
                  <a:pt x="156862" y="3620018"/>
                  <a:pt x="45412" y="1667418"/>
                  <a:pt x="0" y="0"/>
                </a:cubicBezTo>
                <a:close/>
              </a:path>
            </a:pathLst>
          </a:custGeom>
          <a:noFill/>
          <a:ln>
            <a:solidFill>
              <a:schemeClr val="tx1"/>
            </a:solidFill>
            <a:extLst>
              <a:ext uri="{C807C97D-BFC1-408E-A445-0C87EB9F89A2}">
                <ask:lineSketchStyleProps xmlns="" xmlns:ask="http://schemas.microsoft.com/office/drawing/2018/sketchyshapes" sd="3660622380">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59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barn(inVertical)">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xmlns=""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3560437" y="98702"/>
                  <a:pt x="6722915" y="106074"/>
                  <a:pt x="10819214" y="0"/>
                </a:cubicBezTo>
                <a:cubicBezTo>
                  <a:pt x="10951250" y="2022414"/>
                  <a:pt x="10786795" y="8495078"/>
                  <a:pt x="10819214" y="11199071"/>
                </a:cubicBezTo>
                <a:cubicBezTo>
                  <a:pt x="8058681" y="11105853"/>
                  <a:pt x="4743696" y="11295221"/>
                  <a:pt x="0" y="11199071"/>
                </a:cubicBezTo>
                <a:cubicBezTo>
                  <a:pt x="153453" y="8230593"/>
                  <a:pt x="-133258" y="2908693"/>
                  <a:pt x="0" y="0"/>
                </a:cubicBezTo>
                <a:close/>
              </a:path>
              <a:path w="10819214" h="11199070" stroke="0" extrusionOk="0">
                <a:moveTo>
                  <a:pt x="0" y="0"/>
                </a:moveTo>
                <a:cubicBezTo>
                  <a:pt x="2700442" y="120358"/>
                  <a:pt x="6330009" y="65356"/>
                  <a:pt x="10819214" y="0"/>
                </a:cubicBezTo>
                <a:cubicBezTo>
                  <a:pt x="10693215" y="5280790"/>
                  <a:pt x="10905086" y="9168939"/>
                  <a:pt x="10819214" y="11199071"/>
                </a:cubicBezTo>
                <a:cubicBezTo>
                  <a:pt x="7884145" y="11178442"/>
                  <a:pt x="2097468" y="11047875"/>
                  <a:pt x="0" y="11199071"/>
                </a:cubicBezTo>
                <a:cubicBezTo>
                  <a:pt x="-12148" y="9095353"/>
                  <a:pt x="129889" y="484226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1006112831">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6" name="Google Shape;838;p44">
            <a:extLst>
              <a:ext uri="{FF2B5EF4-FFF2-40B4-BE49-F238E27FC236}">
                <a16:creationId xmlns:a16="http://schemas.microsoft.com/office/drawing/2014/main" xmlns="" id="{4FBB36A3-AEE3-A323-84C8-026516CD4178}"/>
              </a:ext>
            </a:extLst>
          </p:cNvPr>
          <p:cNvSpPr txBox="1">
            <a:spLocks/>
          </p:cNvSpPr>
          <p:nvPr/>
        </p:nvSpPr>
        <p:spPr>
          <a:xfrm>
            <a:off x="533400" y="3429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3: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xmlns="" id="{72F36C5A-8842-B550-2FFF-BC3F15B35164}"/>
              </a:ext>
            </a:extLst>
          </p:cNvPr>
          <p:cNvSpPr txBox="1">
            <a:spLocks/>
          </p:cNvSpPr>
          <p:nvPr/>
        </p:nvSpPr>
        <p:spPr>
          <a:xfrm>
            <a:off x="914400" y="1866900"/>
            <a:ext cx="10819214" cy="73152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4800" dirty="0">
                <a:ea typeface="Cambria" panose="02040503050406030204" pitchFamily="18" charset="0"/>
                <a:cs typeface="Times New Roman" panose="02020603050405020304" pitchFamily="18" charset="0"/>
              </a:rPr>
              <a:t>Bà già đi chợ Cầu Đông</a:t>
            </a:r>
          </a:p>
          <a:p>
            <a:pPr>
              <a:spcBef>
                <a:spcPts val="0"/>
              </a:spcBef>
            </a:pPr>
            <a:r>
              <a:rPr lang="vi-VN" sz="4800" dirty="0">
                <a:ea typeface="Cambria" panose="02040503050406030204" pitchFamily="18" charset="0"/>
                <a:cs typeface="Times New Roman" panose="02020603050405020304" pitchFamily="18" charset="0"/>
              </a:rPr>
              <a:t>Bói xem một quẻ lấy chồng lợi chăng?</a:t>
            </a:r>
          </a:p>
          <a:p>
            <a:pPr>
              <a:spcBef>
                <a:spcPts val="0"/>
              </a:spcBef>
            </a:pPr>
            <a:r>
              <a:rPr lang="vi-VN" sz="4800" dirty="0">
                <a:ea typeface="Cambria" panose="02040503050406030204" pitchFamily="18" charset="0"/>
                <a:cs typeface="Times New Roman" panose="02020603050405020304" pitchFamily="18" charset="0"/>
              </a:rPr>
              <a:t>Thầy bói gieo quẻ nói rằng,</a:t>
            </a:r>
          </a:p>
          <a:p>
            <a:pPr>
              <a:spcBef>
                <a:spcPts val="0"/>
              </a:spcBef>
            </a:pPr>
            <a:r>
              <a:rPr lang="vi-VN" sz="4800" dirty="0">
                <a:ea typeface="Cambria" panose="02040503050406030204" pitchFamily="18" charset="0"/>
                <a:cs typeface="Times New Roman" panose="02020603050405020304" pitchFamily="18" charset="0"/>
              </a:rPr>
              <a:t>Lợi thì có lợi, nhưng </a:t>
            </a:r>
            <a:r>
              <a:rPr lang="en-US" sz="4800" dirty="0">
                <a:solidFill>
                  <a:srgbClr val="FF0000"/>
                </a:solidFill>
                <a:ea typeface="Cambria" panose="02040503050406030204" pitchFamily="18" charset="0"/>
                <a:cs typeface="Times New Roman" panose="02020603050405020304" pitchFamily="18" charset="0"/>
              </a:rPr>
              <a:t>…</a:t>
            </a:r>
            <a:r>
              <a:rPr lang="vi-VN" sz="4800" dirty="0">
                <a:solidFill>
                  <a:srgbClr val="FF0000"/>
                </a:solidFill>
                <a:ea typeface="Cambria" panose="02040503050406030204" pitchFamily="18" charset="0"/>
                <a:cs typeface="Times New Roman" panose="02020603050405020304" pitchFamily="18" charset="0"/>
              </a:rPr>
              <a:t> </a:t>
            </a:r>
            <a:r>
              <a:rPr lang="vi-VN" sz="4800" dirty="0">
                <a:ea typeface="Cambria" panose="02040503050406030204" pitchFamily="18" charset="0"/>
                <a:cs typeface="Times New Roman" panose="02020603050405020304" pitchFamily="18" charset="0"/>
              </a:rPr>
              <a:t>chẳng còn.</a:t>
            </a:r>
            <a:endParaRPr lang="en-US" sz="4800" dirty="0">
              <a:ea typeface="Cambria" panose="02040503050406030204" pitchFamily="18" charset="0"/>
              <a:cs typeface="Times New Roman" panose="02020603050405020304" pitchFamily="18" charset="0"/>
            </a:endParaRPr>
          </a:p>
          <a:p>
            <a:pPr>
              <a:spcBef>
                <a:spcPts val="0"/>
              </a:spcBef>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Răng</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Miệng</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Tiền</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xmlns=""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5600395"/>
            <a:ext cx="1142695" cy="1142695"/>
          </a:xfrm>
          <a:prstGeom prst="rect">
            <a:avLst/>
          </a:prstGeom>
        </p:spPr>
      </p:pic>
      <p:pic>
        <p:nvPicPr>
          <p:cNvPr id="1026" name="Picture 2" descr="Đọc hiểu Bà già đi chợ Cầu Đông">
            <a:extLst>
              <a:ext uri="{FF2B5EF4-FFF2-40B4-BE49-F238E27FC236}">
                <a16:creationId xmlns:a16="http://schemas.microsoft.com/office/drawing/2014/main" xmlns="" id="{2A6CBA3E-85BB-F51F-CE43-795EAEA8D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0" y="4362449"/>
            <a:ext cx="6705600" cy="4463415"/>
          </a:xfrm>
          <a:custGeom>
            <a:avLst/>
            <a:gdLst>
              <a:gd name="connsiteX0" fmla="*/ 0 w 6705600"/>
              <a:gd name="connsiteY0" fmla="*/ 0 h 4463415"/>
              <a:gd name="connsiteX1" fmla="*/ 6705600 w 6705600"/>
              <a:gd name="connsiteY1" fmla="*/ 0 h 4463415"/>
              <a:gd name="connsiteX2" fmla="*/ 6705600 w 6705600"/>
              <a:gd name="connsiteY2" fmla="*/ 4463415 h 4463415"/>
              <a:gd name="connsiteX3" fmla="*/ 0 w 6705600"/>
              <a:gd name="connsiteY3" fmla="*/ 4463415 h 4463415"/>
              <a:gd name="connsiteX4" fmla="*/ 0 w 6705600"/>
              <a:gd name="connsiteY4" fmla="*/ 0 h 44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0" h="4463415" extrusionOk="0">
                <a:moveTo>
                  <a:pt x="0" y="0"/>
                </a:moveTo>
                <a:cubicBezTo>
                  <a:pt x="1357563" y="-5264"/>
                  <a:pt x="5394561" y="84467"/>
                  <a:pt x="6705600" y="0"/>
                </a:cubicBezTo>
                <a:cubicBezTo>
                  <a:pt x="6577427" y="1189422"/>
                  <a:pt x="6834750" y="3154694"/>
                  <a:pt x="6705600" y="4463415"/>
                </a:cubicBezTo>
                <a:cubicBezTo>
                  <a:pt x="4822265" y="4569735"/>
                  <a:pt x="2647073" y="4455766"/>
                  <a:pt x="0" y="4463415"/>
                </a:cubicBezTo>
                <a:cubicBezTo>
                  <a:pt x="160128" y="3960386"/>
                  <a:pt x="25049" y="1352441"/>
                  <a:pt x="0" y="0"/>
                </a:cubicBezTo>
                <a:close/>
              </a:path>
            </a:pathLst>
          </a:custGeom>
          <a:noFill/>
          <a:ln>
            <a:solidFill>
              <a:schemeClr val="tx1"/>
            </a:solidFill>
            <a:extLst>
              <a:ext uri="{C807C97D-BFC1-408E-A445-0C87EB9F89A2}">
                <ask:lineSketchStyleProps xmln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19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xmlns=""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4752692" y="-69629"/>
                  <a:pt x="8708232" y="-138521"/>
                  <a:pt x="10819214" y="0"/>
                </a:cubicBezTo>
                <a:cubicBezTo>
                  <a:pt x="10745084" y="1634247"/>
                  <a:pt x="10988567" y="8378662"/>
                  <a:pt x="10819214" y="11199071"/>
                </a:cubicBezTo>
                <a:cubicBezTo>
                  <a:pt x="6530420" y="11183843"/>
                  <a:pt x="4666729" y="11091681"/>
                  <a:pt x="0" y="11199071"/>
                </a:cubicBezTo>
                <a:cubicBezTo>
                  <a:pt x="153723" y="7010136"/>
                  <a:pt x="-115052" y="3217033"/>
                  <a:pt x="0" y="0"/>
                </a:cubicBezTo>
                <a:close/>
              </a:path>
              <a:path w="10819214" h="11199070" stroke="0" extrusionOk="0">
                <a:moveTo>
                  <a:pt x="0" y="0"/>
                </a:moveTo>
                <a:cubicBezTo>
                  <a:pt x="4668408" y="-2392"/>
                  <a:pt x="6194310" y="67563"/>
                  <a:pt x="10819214" y="0"/>
                </a:cubicBezTo>
                <a:cubicBezTo>
                  <a:pt x="10916292" y="3489021"/>
                  <a:pt x="10688078" y="6437876"/>
                  <a:pt x="10819214" y="11199071"/>
                </a:cubicBezTo>
                <a:cubicBezTo>
                  <a:pt x="6759864" y="11307230"/>
                  <a:pt x="3215653" y="11185088"/>
                  <a:pt x="0" y="11199071"/>
                </a:cubicBezTo>
                <a:cubicBezTo>
                  <a:pt x="27453" y="7841313"/>
                  <a:pt x="-40181" y="153585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3506095959">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txBody>
          <a:bodyPr/>
          <a:lstStyle/>
          <a:p>
            <a:endParaRPr lang="en-US" dirty="0"/>
          </a:p>
        </p:txBody>
      </p:sp>
      <p:sp>
        <p:nvSpPr>
          <p:cNvPr id="6" name="Google Shape;838;p44">
            <a:extLst>
              <a:ext uri="{FF2B5EF4-FFF2-40B4-BE49-F238E27FC236}">
                <a16:creationId xmlns:a16="http://schemas.microsoft.com/office/drawing/2014/main" xmlns="" id="{4FBB36A3-AEE3-A323-84C8-026516CD4178}"/>
              </a:ext>
            </a:extLst>
          </p:cNvPr>
          <p:cNvSpPr txBox="1">
            <a:spLocks/>
          </p:cNvSpPr>
          <p:nvPr/>
        </p:nvSpPr>
        <p:spPr>
          <a:xfrm>
            <a:off x="533400" y="342900"/>
            <a:ext cx="16764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4: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xáo</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trộn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hoàn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chỉnh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xmlns="" id="{72F36C5A-8842-B550-2FFF-BC3F15B35164}"/>
              </a:ext>
            </a:extLst>
          </p:cNvPr>
          <p:cNvSpPr txBox="1">
            <a:spLocks/>
          </p:cNvSpPr>
          <p:nvPr/>
        </p:nvSpPr>
        <p:spPr>
          <a:xfrm>
            <a:off x="914400" y="1866900"/>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dirty="0" err="1">
                <a:latin typeface="Times New Roman" panose="02020603050405020304" pitchFamily="18" charset="0"/>
                <a:ea typeface="Cambria" panose="02040503050406030204" pitchFamily="18" charset="0"/>
                <a:cs typeface="Times New Roman" panose="02020603050405020304" pitchFamily="18" charset="0"/>
              </a:rPr>
              <a:t>Chòe</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chích</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hoa</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ba</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xmlns=""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6870395"/>
            <a:ext cx="1142695" cy="1142695"/>
          </a:xfrm>
          <a:prstGeom prst="rect">
            <a:avLst/>
          </a:prstGeom>
        </p:spPr>
      </p:pic>
      <p:sp>
        <p:nvSpPr>
          <p:cNvPr id="2" name="Google Shape;838;p44">
            <a:extLst>
              <a:ext uri="{FF2B5EF4-FFF2-40B4-BE49-F238E27FC236}">
                <a16:creationId xmlns:a16="http://schemas.microsoft.com/office/drawing/2014/main" xmlns="" id="{0E736F34-8A5E-6BC2-C54B-6991E8496BB7}"/>
              </a:ext>
            </a:extLst>
          </p:cNvPr>
          <p:cNvSpPr txBox="1">
            <a:spLocks/>
          </p:cNvSpPr>
          <p:nvPr/>
        </p:nvSpPr>
        <p:spPr>
          <a:xfrm>
            <a:off x="1590842" y="6895795"/>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a:latin typeface="Times New Roman" panose="02020603050405020304" pitchFamily="18" charset="0"/>
                <a:ea typeface="Cambria" panose="02040503050406030204" pitchFamily="18" charset="0"/>
                <a:cs typeface="Times New Roman" panose="02020603050405020304" pitchFamily="18" charset="0"/>
              </a:rPr>
              <a:t>Ba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chích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chòe</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146" name="Picture 2" descr="muathuvang: BA HOA CHÍCH CHÒE!">
            <a:extLst>
              <a:ext uri="{FF2B5EF4-FFF2-40B4-BE49-F238E27FC236}">
                <a16:creationId xmlns:a16="http://schemas.microsoft.com/office/drawing/2014/main" xmlns="" id="{791E63E8-FECD-6A24-A97C-36B7BFA80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3155492"/>
            <a:ext cx="8189390" cy="5264608"/>
          </a:xfrm>
          <a:custGeom>
            <a:avLst/>
            <a:gdLst>
              <a:gd name="connsiteX0" fmla="*/ 0 w 8189390"/>
              <a:gd name="connsiteY0" fmla="*/ 0 h 5264608"/>
              <a:gd name="connsiteX1" fmla="*/ 8189390 w 8189390"/>
              <a:gd name="connsiteY1" fmla="*/ 0 h 5264608"/>
              <a:gd name="connsiteX2" fmla="*/ 8189390 w 8189390"/>
              <a:gd name="connsiteY2" fmla="*/ 5264608 h 5264608"/>
              <a:gd name="connsiteX3" fmla="*/ 0 w 8189390"/>
              <a:gd name="connsiteY3" fmla="*/ 5264608 h 5264608"/>
              <a:gd name="connsiteX4" fmla="*/ 0 w 8189390"/>
              <a:gd name="connsiteY4" fmla="*/ 0 h 5264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9390" h="5264608" extrusionOk="0">
                <a:moveTo>
                  <a:pt x="0" y="0"/>
                </a:moveTo>
                <a:cubicBezTo>
                  <a:pt x="1118839" y="6185"/>
                  <a:pt x="5299646" y="-89485"/>
                  <a:pt x="8189390" y="0"/>
                </a:cubicBezTo>
                <a:cubicBezTo>
                  <a:pt x="8167650" y="2321548"/>
                  <a:pt x="8317618" y="2652527"/>
                  <a:pt x="8189390" y="5264608"/>
                </a:cubicBezTo>
                <a:cubicBezTo>
                  <a:pt x="6449627" y="5187462"/>
                  <a:pt x="1122661" y="5348634"/>
                  <a:pt x="0" y="5264608"/>
                </a:cubicBezTo>
                <a:cubicBezTo>
                  <a:pt x="9898" y="3828529"/>
                  <a:pt x="-72764" y="1488234"/>
                  <a:pt x="0" y="0"/>
                </a:cubicBezTo>
                <a:close/>
              </a:path>
            </a:pathLst>
          </a:custGeom>
          <a:noFill/>
          <a:ln>
            <a:solidFill>
              <a:schemeClr val="tx1"/>
            </a:solidFill>
            <a:extLst>
              <a:ext uri="{C807C97D-BFC1-408E-A445-0C87EB9F89A2}">
                <ask:lineSketchStyleProps xmlns="" xmlns:ask="http://schemas.microsoft.com/office/drawing/2018/sketchyshapes" sd="969932564">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8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barn(inVertical)">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xmlns=""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3560437" y="98702"/>
                  <a:pt x="6722915" y="106074"/>
                  <a:pt x="10819214" y="0"/>
                </a:cubicBezTo>
                <a:cubicBezTo>
                  <a:pt x="10951250" y="2022414"/>
                  <a:pt x="10786795" y="8495078"/>
                  <a:pt x="10819214" y="11199071"/>
                </a:cubicBezTo>
                <a:cubicBezTo>
                  <a:pt x="8058681" y="11105853"/>
                  <a:pt x="4743696" y="11295221"/>
                  <a:pt x="0" y="11199071"/>
                </a:cubicBezTo>
                <a:cubicBezTo>
                  <a:pt x="153453" y="8230593"/>
                  <a:pt x="-133258" y="2908693"/>
                  <a:pt x="0" y="0"/>
                </a:cubicBezTo>
                <a:close/>
              </a:path>
              <a:path w="10819214" h="11199070" stroke="0" extrusionOk="0">
                <a:moveTo>
                  <a:pt x="0" y="0"/>
                </a:moveTo>
                <a:cubicBezTo>
                  <a:pt x="2700442" y="120358"/>
                  <a:pt x="6330009" y="65356"/>
                  <a:pt x="10819214" y="0"/>
                </a:cubicBezTo>
                <a:cubicBezTo>
                  <a:pt x="10693215" y="5280790"/>
                  <a:pt x="10905086" y="9168939"/>
                  <a:pt x="10819214" y="11199071"/>
                </a:cubicBezTo>
                <a:cubicBezTo>
                  <a:pt x="7884145" y="11178442"/>
                  <a:pt x="2097468" y="11047875"/>
                  <a:pt x="0" y="11199071"/>
                </a:cubicBezTo>
                <a:cubicBezTo>
                  <a:pt x="-12148" y="9095353"/>
                  <a:pt x="129889" y="484226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1006112831">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6" name="Google Shape;838;p44">
            <a:extLst>
              <a:ext uri="{FF2B5EF4-FFF2-40B4-BE49-F238E27FC236}">
                <a16:creationId xmlns:a16="http://schemas.microsoft.com/office/drawing/2014/main" xmlns="" id="{4FBB36A3-AEE3-A323-84C8-026516CD4178}"/>
              </a:ext>
            </a:extLst>
          </p:cNvPr>
          <p:cNvSpPr txBox="1">
            <a:spLocks/>
          </p:cNvSpPr>
          <p:nvPr/>
        </p:nvSpPr>
        <p:spPr>
          <a:xfrm>
            <a:off x="533400" y="3429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5: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xmlns="" id="{72F36C5A-8842-B550-2FFF-BC3F15B35164}"/>
              </a:ext>
            </a:extLst>
          </p:cNvPr>
          <p:cNvSpPr txBox="1">
            <a:spLocks/>
          </p:cNvSpPr>
          <p:nvPr/>
        </p:nvSpPr>
        <p:spPr>
          <a:xfrm>
            <a:off x="914400" y="1866900"/>
            <a:ext cx="10819214" cy="73152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4800" dirty="0">
                <a:ea typeface="Cambria" panose="02040503050406030204" pitchFamily="18" charset="0"/>
                <a:cs typeface="Times New Roman" panose="02020603050405020304" pitchFamily="18" charset="0"/>
              </a:rPr>
              <a:t>Đời người có một gang tay,</a:t>
            </a:r>
          </a:p>
          <a:p>
            <a:pPr>
              <a:spcBef>
                <a:spcPts val="0"/>
              </a:spcBef>
            </a:pPr>
            <a:r>
              <a:rPr lang="vi-VN" sz="4800" dirty="0">
                <a:ea typeface="Cambria" panose="02040503050406030204" pitchFamily="18" charset="0"/>
                <a:cs typeface="Times New Roman" panose="02020603050405020304" pitchFamily="18" charset="0"/>
              </a:rPr>
              <a:t>Ai hay ngủ ngày còn được</a:t>
            </a:r>
            <a:r>
              <a:rPr lang="vi-VN" sz="4800" dirty="0">
                <a:solidFill>
                  <a:srgbClr val="FF0000"/>
                </a:solidFill>
                <a:ea typeface="Cambria" panose="02040503050406030204" pitchFamily="18" charset="0"/>
                <a:cs typeface="Times New Roman" panose="02020603050405020304" pitchFamily="18" charset="0"/>
              </a:rPr>
              <a:t> .</a:t>
            </a:r>
            <a:r>
              <a:rPr lang="en-US" sz="4800" dirty="0">
                <a:solidFill>
                  <a:srgbClr val="FF0000"/>
                </a:solidFill>
                <a:ea typeface="Cambria" panose="02040503050406030204" pitchFamily="18" charset="0"/>
                <a:cs typeface="Times New Roman" panose="02020603050405020304" pitchFamily="18" charset="0"/>
              </a:rPr>
              <a:t>.. …</a:t>
            </a:r>
            <a:endParaRPr lang="en-US" sz="4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năm</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Nửa</a:t>
            </a:r>
            <a:r>
              <a:rPr lang="en-US" sz="4800" dirty="0">
                <a:latin typeface="Times New Roman" panose="02020603050405020304" pitchFamily="18" charset="0"/>
                <a:ea typeface="Cambria" panose="02040503050406030204" pitchFamily="18" charset="0"/>
                <a:cs typeface="Times New Roman" panose="02020603050405020304" pitchFamily="18" charset="0"/>
              </a:rPr>
              <a:t> gang</a:t>
            </a: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Nửa</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năm</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xmlns=""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5549900"/>
            <a:ext cx="1142695" cy="1142695"/>
          </a:xfrm>
          <a:prstGeom prst="rect">
            <a:avLst/>
          </a:prstGeom>
        </p:spPr>
      </p:pic>
      <p:pic>
        <p:nvPicPr>
          <p:cNvPr id="4098" name="Picture 2" descr="Phim Hoạt Hình Châm Biếm Victoria Khi Cảnh Giác Đang Ngủ Say Hình minh họa  Sẵn có - Tải xuống Hình ảnh Ngay bây giờ - iStock">
            <a:extLst>
              <a:ext uri="{FF2B5EF4-FFF2-40B4-BE49-F238E27FC236}">
                <a16:creationId xmlns:a16="http://schemas.microsoft.com/office/drawing/2014/main" xmlns="" id="{A9300401-E311-BF6A-6DAB-A06B43DA8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8730" y="3162300"/>
            <a:ext cx="7634287" cy="9548003"/>
          </a:xfrm>
          <a:custGeom>
            <a:avLst/>
            <a:gdLst>
              <a:gd name="connsiteX0" fmla="*/ 0 w 7634287"/>
              <a:gd name="connsiteY0" fmla="*/ 0 h 9548003"/>
              <a:gd name="connsiteX1" fmla="*/ 7634287 w 7634287"/>
              <a:gd name="connsiteY1" fmla="*/ 0 h 9548003"/>
              <a:gd name="connsiteX2" fmla="*/ 7634287 w 7634287"/>
              <a:gd name="connsiteY2" fmla="*/ 9548003 h 9548003"/>
              <a:gd name="connsiteX3" fmla="*/ 0 w 7634287"/>
              <a:gd name="connsiteY3" fmla="*/ 9548003 h 9548003"/>
              <a:gd name="connsiteX4" fmla="*/ 0 w 7634287"/>
              <a:gd name="connsiteY4" fmla="*/ 0 h 954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4287" h="9548003" extrusionOk="0">
                <a:moveTo>
                  <a:pt x="0" y="0"/>
                </a:moveTo>
                <a:cubicBezTo>
                  <a:pt x="1797669" y="-147488"/>
                  <a:pt x="4834786" y="-68971"/>
                  <a:pt x="7634287" y="0"/>
                </a:cubicBezTo>
                <a:cubicBezTo>
                  <a:pt x="7538954" y="1600232"/>
                  <a:pt x="7522641" y="8498653"/>
                  <a:pt x="7634287" y="9548003"/>
                </a:cubicBezTo>
                <a:cubicBezTo>
                  <a:pt x="6559565" y="9530293"/>
                  <a:pt x="1788844" y="9713823"/>
                  <a:pt x="0" y="9548003"/>
                </a:cubicBezTo>
                <a:cubicBezTo>
                  <a:pt x="-159798" y="7079725"/>
                  <a:pt x="126240" y="2972058"/>
                  <a:pt x="0" y="0"/>
                </a:cubicBezTo>
                <a:close/>
              </a:path>
            </a:pathLst>
          </a:custGeom>
          <a:noFill/>
          <a:ln>
            <a:solidFill>
              <a:schemeClr val="tx1"/>
            </a:solidFill>
            <a:extLst>
              <a:ext uri="{C807C97D-BFC1-408E-A445-0C87EB9F89A2}">
                <ask:lineSketchStyleProps xmlns="" xmlns:ask="http://schemas.microsoft.com/office/drawing/2018/sketchyshapes" sd="2133894044">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15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BEA78E28-9E28-C5D8-0F3A-7A87D6A9994A}"/>
              </a:ext>
            </a:extLst>
          </p:cNvPr>
          <p:cNvSpPr/>
          <p:nvPr/>
        </p:nvSpPr>
        <p:spPr>
          <a:xfrm>
            <a:off x="175383" y="220738"/>
            <a:ext cx="17905954" cy="9834912"/>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 name="Group 3">
            <a:extLst>
              <a:ext uri="{FF2B5EF4-FFF2-40B4-BE49-F238E27FC236}">
                <a16:creationId xmlns:a16="http://schemas.microsoft.com/office/drawing/2014/main" xmlns="" id="{501F6BE3-EAA5-C285-DDC7-43CAA4812FAF}"/>
              </a:ext>
            </a:extLst>
          </p:cNvPr>
          <p:cNvGrpSpPr/>
          <p:nvPr/>
        </p:nvGrpSpPr>
        <p:grpSpPr>
          <a:xfrm>
            <a:off x="481830" y="603303"/>
            <a:ext cx="17305627" cy="9141278"/>
            <a:chOff x="0" y="0"/>
            <a:chExt cx="4557861" cy="2407579"/>
          </a:xfrm>
        </p:grpSpPr>
        <p:sp>
          <p:nvSpPr>
            <p:cNvPr id="4" name="Freeform 4">
              <a:extLst>
                <a:ext uri="{FF2B5EF4-FFF2-40B4-BE49-F238E27FC236}">
                  <a16:creationId xmlns:a16="http://schemas.microsoft.com/office/drawing/2014/main" xmlns="" id="{90166B02-76E0-65CE-88ED-B0E24DD775BF}"/>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xmlns="" id="{571440E9-3DA5-643B-4A05-19189B0C11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Google Shape;601;p31">
            <a:extLst>
              <a:ext uri="{FF2B5EF4-FFF2-40B4-BE49-F238E27FC236}">
                <a16:creationId xmlns:a16="http://schemas.microsoft.com/office/drawing/2014/main" xmlns="" id="{5F88E52A-1A2B-11A6-1076-DD36B700264B}"/>
              </a:ext>
            </a:extLst>
          </p:cNvPr>
          <p:cNvSpPr/>
          <p:nvPr/>
        </p:nvSpPr>
        <p:spPr>
          <a:xfrm>
            <a:off x="7286409" y="5829300"/>
            <a:ext cx="3171900" cy="106500"/>
          </a:xfrm>
          <a:prstGeom prst="roundRect">
            <a:avLst>
              <a:gd name="adj" fmla="val 50000"/>
            </a:avLst>
          </a:pr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Freeform 10">
            <a:extLst>
              <a:ext uri="{FF2B5EF4-FFF2-40B4-BE49-F238E27FC236}">
                <a16:creationId xmlns:a16="http://schemas.microsoft.com/office/drawing/2014/main" xmlns="" id="{078D6EAA-A960-598A-CD16-8CCBF105EFF7}"/>
              </a:ext>
            </a:extLst>
          </p:cNvPr>
          <p:cNvSpPr/>
          <p:nvPr/>
        </p:nvSpPr>
        <p:spPr>
          <a:xfrm flipH="1">
            <a:off x="1214259" y="1264516"/>
            <a:ext cx="2756916" cy="4114800"/>
          </a:xfrm>
          <a:custGeom>
            <a:avLst/>
            <a:gdLst/>
            <a:ahLst/>
            <a:cxnLst/>
            <a:rect l="l" t="t" r="r" b="b"/>
            <a:pathLst>
              <a:path w="2756916" h="4114800">
                <a:moveTo>
                  <a:pt x="2756916" y="0"/>
                </a:moveTo>
                <a:lnTo>
                  <a:pt x="0" y="0"/>
                </a:lnTo>
                <a:lnTo>
                  <a:pt x="0" y="4114800"/>
                </a:lnTo>
                <a:lnTo>
                  <a:pt x="2756916" y="4114800"/>
                </a:lnTo>
                <a:lnTo>
                  <a:pt x="2756916"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dirty="0"/>
          </a:p>
        </p:txBody>
      </p:sp>
      <p:sp>
        <p:nvSpPr>
          <p:cNvPr id="8" name="Google Shape;838;p44">
            <a:extLst>
              <a:ext uri="{FF2B5EF4-FFF2-40B4-BE49-F238E27FC236}">
                <a16:creationId xmlns:a16="http://schemas.microsoft.com/office/drawing/2014/main" xmlns="" id="{0ED778BA-7D51-8129-F571-A4E1FFBEDDBC}"/>
              </a:ext>
            </a:extLst>
          </p:cNvPr>
          <p:cNvSpPr txBox="1">
            <a:spLocks/>
          </p:cNvSpPr>
          <p:nvPr/>
        </p:nvSpPr>
        <p:spPr>
          <a:xfrm>
            <a:off x="3120114" y="3825385"/>
            <a:ext cx="120477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Chùm</a:t>
            </a:r>
            <a:r>
              <a:rPr lang="en-US" sz="800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 ca </a:t>
            </a: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dao</a:t>
            </a:r>
            <a:r>
              <a:rPr lang="en-US" sz="800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 </a:t>
            </a: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trào</a:t>
            </a:r>
            <a:r>
              <a:rPr lang="en-US" sz="800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 </a:t>
            </a: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phúng</a:t>
            </a:r>
            <a:endParaRPr lang="vi-VN" sz="8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A5CF372-B87F-B8B9-A50E-301DEE2EBFC6}"/>
              </a:ext>
            </a:extLst>
          </p:cNvPr>
          <p:cNvSpPr txBox="1"/>
          <p:nvPr/>
        </p:nvSpPr>
        <p:spPr>
          <a:xfrm>
            <a:off x="1214259" y="1264516"/>
            <a:ext cx="15316200" cy="1938992"/>
          </a:xfrm>
          <a:prstGeom prst="rect">
            <a:avLst/>
          </a:prstGeom>
          <a:noFill/>
        </p:spPr>
        <p:txBody>
          <a:bodyPr wrap="square" rtlCol="0">
            <a:spAutoFit/>
          </a:bodyPr>
          <a:lstStyle/>
          <a:p>
            <a:pPr algn="ctr"/>
            <a:r>
              <a:rPr lang="en-US" sz="6000" dirty="0" err="1">
                <a:latin typeface="#9Slide07 SVNGuerrilla" panose="00000500000000000000" pitchFamily="2" charset="0"/>
                <a:cs typeface="Times New Roman" panose="02020603050405020304" pitchFamily="18" charset="0"/>
              </a:rPr>
              <a:t>Bài</a:t>
            </a:r>
            <a:r>
              <a:rPr lang="en-US" sz="6000" dirty="0">
                <a:latin typeface="#9Slide07 SVNGuerrilla" panose="00000500000000000000" pitchFamily="2" charset="0"/>
                <a:cs typeface="Times New Roman" panose="02020603050405020304" pitchFamily="18" charset="0"/>
              </a:rPr>
              <a:t> 5: </a:t>
            </a:r>
            <a:r>
              <a:rPr lang="en-US" sz="6000" dirty="0" err="1">
                <a:latin typeface="#9Slide07 SVNGuerrilla" panose="00000500000000000000" pitchFamily="2" charset="0"/>
                <a:cs typeface="Times New Roman" panose="02020603050405020304" pitchFamily="18" charset="0"/>
              </a:rPr>
              <a:t>Những</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câu</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chuyện</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hài</a:t>
            </a:r>
            <a:endParaRPr lang="en-US" sz="6000" dirty="0">
              <a:latin typeface="#9Slide07 SVNGuerrilla" panose="00000500000000000000" pitchFamily="2" charset="0"/>
              <a:cs typeface="Times New Roman" panose="02020603050405020304" pitchFamily="18" charset="0"/>
            </a:endParaRPr>
          </a:p>
          <a:p>
            <a:pPr algn="ctr"/>
            <a:r>
              <a:rPr lang="en-US" sz="6000" dirty="0">
                <a:latin typeface="#9Slide07 SVNGuerrilla" panose="00000500000000000000" pitchFamily="2" charset="0"/>
                <a:cs typeface="Times New Roman" panose="02020603050405020304" pitchFamily="18" charset="0"/>
              </a:rPr>
              <a:t>(</a:t>
            </a:r>
            <a:r>
              <a:rPr lang="en-US" sz="6000" dirty="0" err="1">
                <a:latin typeface="#9Slide07 SVNGuerrilla" panose="00000500000000000000" pitchFamily="2" charset="0"/>
                <a:cs typeface="Times New Roman" panose="02020603050405020304" pitchFamily="18" charset="0"/>
              </a:rPr>
              <a:t>hài</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kịch</a:t>
            </a:r>
            <a:r>
              <a:rPr lang="en-US" sz="6000" dirty="0">
                <a:latin typeface="#9Slide07 SVNGuerrilla" panose="00000500000000000000" pitchFamily="2" charset="0"/>
                <a:cs typeface="Times New Roman" panose="02020603050405020304" pitchFamily="18" charset="0"/>
              </a:rPr>
              <a:t>)</a:t>
            </a:r>
          </a:p>
        </p:txBody>
      </p:sp>
      <p:sp>
        <p:nvSpPr>
          <p:cNvPr id="12" name="Freeform 3">
            <a:extLst>
              <a:ext uri="{FF2B5EF4-FFF2-40B4-BE49-F238E27FC236}">
                <a16:creationId xmlns:a16="http://schemas.microsoft.com/office/drawing/2014/main" xmlns="" id="{8EEFFA55-9AEA-1753-D599-78027BA5E27B}"/>
              </a:ext>
            </a:extLst>
          </p:cNvPr>
          <p:cNvSpPr/>
          <p:nvPr/>
        </p:nvSpPr>
        <p:spPr>
          <a:xfrm>
            <a:off x="219363" y="5019639"/>
            <a:ext cx="7705437" cy="5033257"/>
          </a:xfrm>
          <a:custGeom>
            <a:avLst/>
            <a:gdLst/>
            <a:ahLst/>
            <a:cxnLst/>
            <a:rect l="l" t="t" r="r" b="b"/>
            <a:pathLst>
              <a:path w="5626909" h="3998067">
                <a:moveTo>
                  <a:pt x="0" y="0"/>
                </a:moveTo>
                <a:lnTo>
                  <a:pt x="5626909" y="0"/>
                </a:lnTo>
                <a:lnTo>
                  <a:pt x="5626909" y="3998067"/>
                </a:lnTo>
                <a:lnTo>
                  <a:pt x="0" y="3998067"/>
                </a:lnTo>
                <a:lnTo>
                  <a:pt x="0" y="0"/>
                </a:lnTo>
                <a:close/>
              </a:path>
            </a:pathLst>
          </a:custGeom>
          <a:blipFill>
            <a:blip r:embed="rId7"/>
            <a:stretch>
              <a:fillRect/>
            </a:stretch>
          </a:blipFill>
        </p:spPr>
      </p:sp>
      <p:sp>
        <p:nvSpPr>
          <p:cNvPr id="13" name="Freeform 6">
            <a:extLst>
              <a:ext uri="{FF2B5EF4-FFF2-40B4-BE49-F238E27FC236}">
                <a16:creationId xmlns:a16="http://schemas.microsoft.com/office/drawing/2014/main" xmlns="" id="{57B2268D-360F-92AD-5E05-86AC004ABEA1}"/>
              </a:ext>
            </a:extLst>
          </p:cNvPr>
          <p:cNvSpPr/>
          <p:nvPr/>
        </p:nvSpPr>
        <p:spPr>
          <a:xfrm>
            <a:off x="11427575" y="4125018"/>
            <a:ext cx="5390615" cy="5571379"/>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2755421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xmlns=""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xmlns=""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8" name="TextBox 7">
            <a:extLst>
              <a:ext uri="{FF2B5EF4-FFF2-40B4-BE49-F238E27FC236}">
                <a16:creationId xmlns:a16="http://schemas.microsoft.com/office/drawing/2014/main" xmlns="" id="{D692C414-109E-420E-D9C0-EA34D63B28A4}"/>
              </a:ext>
            </a:extLst>
          </p:cNvPr>
          <p:cNvSpPr txBox="1"/>
          <p:nvPr/>
        </p:nvSpPr>
        <p:spPr>
          <a:xfrm>
            <a:off x="1077768" y="27525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I. </a:t>
            </a:r>
          </a:p>
          <a:p>
            <a:pPr algn="ctr"/>
            <a:r>
              <a:rPr lang="en-US" sz="8800" dirty="0" err="1">
                <a:latin typeface="#9Slide07 SVNGuerrilla" panose="00000500000000000000" pitchFamily="2" charset="0"/>
                <a:cs typeface="Times New Roman" panose="02020603050405020304" pitchFamily="18" charset="0"/>
              </a:rPr>
              <a:t>Đọc</a:t>
            </a:r>
            <a:r>
              <a:rPr lang="en-US" sz="8800" dirty="0">
                <a:latin typeface="#9Slide07 SVNGuerrilla" panose="00000500000000000000" pitchFamily="2" charset="0"/>
                <a:cs typeface="Times New Roman" panose="02020603050405020304" pitchFamily="18" charset="0"/>
              </a:rPr>
              <a:t> – </a:t>
            </a:r>
            <a:r>
              <a:rPr lang="en-US" sz="8800" dirty="0" err="1">
                <a:latin typeface="#9Slide07 SVNGuerrilla" panose="00000500000000000000" pitchFamily="2" charset="0"/>
                <a:cs typeface="Times New Roman" panose="02020603050405020304" pitchFamily="18" charset="0"/>
              </a:rPr>
              <a:t>Tìm</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hiểu</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chung</a:t>
            </a:r>
            <a:endParaRPr lang="en-US" sz="8800" dirty="0">
              <a:latin typeface="#9Slide07 SVNGuerrilla" panose="00000500000000000000" pitchFamily="2" charset="0"/>
              <a:cs typeface="Times New Roman" panose="02020603050405020304" pitchFamily="18" charset="0"/>
            </a:endParaRPr>
          </a:p>
        </p:txBody>
      </p:sp>
      <p:sp>
        <p:nvSpPr>
          <p:cNvPr id="9" name="Freeform 8">
            <a:extLst>
              <a:ext uri="{FF2B5EF4-FFF2-40B4-BE49-F238E27FC236}">
                <a16:creationId xmlns:a16="http://schemas.microsoft.com/office/drawing/2014/main" xmlns="" id="{E80809AD-C4F3-8FC5-873D-846C8B69409F}"/>
              </a:ext>
            </a:extLst>
          </p:cNvPr>
          <p:cNvSpPr/>
          <p:nvPr/>
        </p:nvSpPr>
        <p:spPr>
          <a:xfrm>
            <a:off x="228600" y="5569166"/>
            <a:ext cx="7405244" cy="4648200"/>
          </a:xfrm>
          <a:custGeom>
            <a:avLst/>
            <a:gdLst/>
            <a:ahLst/>
            <a:cxnLst/>
            <a:rect l="l" t="t" r="r" b="b"/>
            <a:pathLst>
              <a:path w="4724710" h="2651744">
                <a:moveTo>
                  <a:pt x="0" y="0"/>
                </a:moveTo>
                <a:lnTo>
                  <a:pt x="4724710" y="0"/>
                </a:lnTo>
                <a:lnTo>
                  <a:pt x="4724710" y="2651744"/>
                </a:lnTo>
                <a:lnTo>
                  <a:pt x="0" y="265174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27139542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DBB20EA7-2BFC-A75D-673D-6DDD9F4CB9A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endParaRPr lang="en-US" sz="5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367E757D-6517-23DE-E549-E29004068217}"/>
              </a:ext>
            </a:extLst>
          </p:cNvPr>
          <p:cNvSpPr/>
          <p:nvPr/>
        </p:nvSpPr>
        <p:spPr>
          <a:xfrm>
            <a:off x="1295400" y="2324100"/>
            <a:ext cx="16687800" cy="808619"/>
          </a:xfrm>
          <a:prstGeom prst="rect">
            <a:avLst/>
          </a:prstGeom>
        </p:spPr>
        <p:txBody>
          <a:bodyPr wrap="square">
            <a:spAutoFit/>
          </a:bodyPr>
          <a:lstStyle/>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hài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hước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dỏm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Freeform 6">
            <a:extLst>
              <a:ext uri="{FF2B5EF4-FFF2-40B4-BE49-F238E27FC236}">
                <a16:creationId xmlns:a16="http://schemas.microsoft.com/office/drawing/2014/main" xmlns="" id="{F2831B7C-DF83-3145-0D3E-0433A0582C91}"/>
              </a:ext>
            </a:extLst>
          </p:cNvPr>
          <p:cNvSpPr/>
          <p:nvPr/>
        </p:nvSpPr>
        <p:spPr>
          <a:xfrm>
            <a:off x="-2971800" y="7962900"/>
            <a:ext cx="5495559" cy="4114800"/>
          </a:xfrm>
          <a:custGeom>
            <a:avLst/>
            <a:gdLst/>
            <a:ahLst/>
            <a:cxnLst/>
            <a:rect l="l" t="t" r="r" b="b"/>
            <a:pathLst>
              <a:path w="5495559" h="4114800">
                <a:moveTo>
                  <a:pt x="0" y="0"/>
                </a:moveTo>
                <a:lnTo>
                  <a:pt x="5495560" y="0"/>
                </a:lnTo>
                <a:lnTo>
                  <a:pt x="549556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2">
            <a:extLst>
              <a:ext uri="{FF2B5EF4-FFF2-40B4-BE49-F238E27FC236}">
                <a16:creationId xmlns:a16="http://schemas.microsoft.com/office/drawing/2014/main" xmlns="" id="{EB69D166-692B-FE1C-7D8B-798201084A5D}"/>
              </a:ext>
            </a:extLst>
          </p:cNvPr>
          <p:cNvSpPr/>
          <p:nvPr/>
        </p:nvSpPr>
        <p:spPr>
          <a:xfrm>
            <a:off x="13106400" y="520777"/>
            <a:ext cx="4729144" cy="30687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26540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TotalTime>
  <Words>1980</Words>
  <Application>Microsoft Office PowerPoint</Application>
  <PresentationFormat>Custom</PresentationFormat>
  <Paragraphs>200</Paragraphs>
  <Slides>23</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#9Slide07 SVNGuerrilla</vt:lpstr>
      <vt:lpstr>#9Slide07 Pangolin</vt:lpstr>
      <vt:lpstr>Arial</vt:lpstr>
      <vt:lpstr>Cambria</vt:lpstr>
      <vt:lpstr>Calibri</vt:lpstr>
      <vt:lpstr>Roboto</vt:lpstr>
      <vt:lpstr>Times New Roman</vt:lpstr>
      <vt:lpstr>Wingdings</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Brown Watercolor Wedding Organizer Presentation</dc:title>
  <cp:lastModifiedBy>do que</cp:lastModifiedBy>
  <cp:revision>68</cp:revision>
  <dcterms:created xsi:type="dcterms:W3CDTF">2006-08-16T00:00:00Z</dcterms:created>
  <dcterms:modified xsi:type="dcterms:W3CDTF">2025-03-08T11:25:02Z</dcterms:modified>
  <dc:identifier>DAFwf3QmLuI</dc:identifier>
</cp:coreProperties>
</file>