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84" r:id="rId2"/>
    <p:sldId id="369" r:id="rId3"/>
    <p:sldId id="291" r:id="rId4"/>
    <p:sldId id="365" r:id="rId5"/>
    <p:sldId id="294" r:id="rId6"/>
    <p:sldId id="295" r:id="rId7"/>
    <p:sldId id="371" r:id="rId8"/>
    <p:sldId id="296" r:id="rId9"/>
    <p:sldId id="372" r:id="rId10"/>
    <p:sldId id="349" r:id="rId11"/>
    <p:sldId id="373" r:id="rId12"/>
    <p:sldId id="366" r:id="rId13"/>
    <p:sldId id="367" r:id="rId14"/>
  </p:sldIdLst>
  <p:sldSz cx="18288000" cy="10287000"/>
  <p:notesSz cx="6858000" cy="9144000"/>
  <p:embeddedFontLst>
    <p:embeddedFont>
      <p:font typeface="#9Slide07 SVNGuerrilla" panose="00000500000000000000" charset="0"/>
      <p:regular r:id="rId16"/>
    </p:embeddedFont>
    <p:embeddedFont>
      <p:font typeface="#9Slide03 SVNNexa Rust Sans Bla" panose="020B0606040200020203" charset="0"/>
      <p:bold r:id="rId17"/>
    </p:embeddedFont>
    <p:embeddedFont>
      <p:font typeface="#9Slide05 Braxton Regular" panose="020B0604020202020204" charset="0"/>
      <p:regular r:id="rId18"/>
    </p:embeddedFont>
    <p:embeddedFont>
      <p:font typeface="#9Slide05 Good Vibes Pro" panose="020B0604020202020204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#9Slide05 Aphrodite Pro" panose="020B0604020202020204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CF6"/>
    <a:srgbClr val="F0A290"/>
    <a:srgbClr val="E4D2BF"/>
    <a:srgbClr val="713E31"/>
    <a:srgbClr val="51341D"/>
    <a:srgbClr val="EEB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7721" autoAdjust="0"/>
  </p:normalViewPr>
  <p:slideViewPr>
    <p:cSldViewPr>
      <p:cViewPr varScale="1">
        <p:scale>
          <a:sx n="40" d="100"/>
          <a:sy n="40" d="100"/>
        </p:scale>
        <p:origin x="900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F0947-BA26-4DDC-B721-EB27ACC3E13F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73D69-D3B0-4A69-ACD9-435B91C4C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98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64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Yêu</a:t>
            </a:r>
            <a:r>
              <a:rPr lang="en-US" sz="1200" dirty="0"/>
              <a:t> </a:t>
            </a:r>
            <a:r>
              <a:rPr lang="en-US" sz="1200" dirty="0" err="1"/>
              <a:t>cầu</a:t>
            </a:r>
            <a:r>
              <a:rPr lang="en-US" sz="1200" dirty="0"/>
              <a:t> HS </a:t>
            </a:r>
            <a:r>
              <a:rPr lang="en-US" sz="1200" dirty="0" err="1"/>
              <a:t>trình</a:t>
            </a:r>
            <a:r>
              <a:rPr lang="en-US" sz="1200" dirty="0"/>
              <a:t> </a:t>
            </a:r>
            <a:r>
              <a:rPr lang="en-US" sz="1200" dirty="0" err="1"/>
              <a:t>bày</a:t>
            </a:r>
            <a:r>
              <a:rPr lang="en-US" sz="1200" dirty="0"/>
              <a:t> </a:t>
            </a:r>
            <a:r>
              <a:rPr lang="en-US" sz="1200" dirty="0" err="1"/>
              <a:t>sản</a:t>
            </a:r>
            <a:r>
              <a:rPr lang="en-US" sz="1200" dirty="0"/>
              <a:t> </a:t>
            </a:r>
            <a:r>
              <a:rPr lang="en-US" sz="1200" dirty="0" err="1"/>
              <a:t>phẩm</a:t>
            </a:r>
            <a:r>
              <a:rPr lang="en-US" sz="1200" dirty="0"/>
              <a:t> </a:t>
            </a:r>
            <a:r>
              <a:rPr lang="en-US" sz="1200" dirty="0" err="1"/>
              <a:t>hoạt</a:t>
            </a:r>
            <a:r>
              <a:rPr lang="en-US" sz="1200" dirty="0"/>
              <a:t> </a:t>
            </a:r>
            <a:r>
              <a:rPr lang="en-US" sz="1200" dirty="0" err="1"/>
              <a:t>động</a:t>
            </a:r>
            <a:r>
              <a:rPr lang="en-US" sz="1200" dirty="0"/>
              <a:t> </a:t>
            </a:r>
            <a:r>
              <a:rPr lang="en-US" sz="1200" dirty="0" err="1"/>
              <a:t>nhóm</a:t>
            </a:r>
            <a:r>
              <a:rPr lang="en-US" sz="1200" dirty="0"/>
              <a:t> </a:t>
            </a:r>
            <a:r>
              <a:rPr lang="en-US" sz="1200" dirty="0" err="1"/>
              <a:t>đã</a:t>
            </a:r>
            <a:r>
              <a:rPr lang="en-US" sz="1200" dirty="0"/>
              <a:t> </a:t>
            </a:r>
            <a:r>
              <a:rPr lang="en-US" sz="1200" dirty="0" err="1"/>
              <a:t>thực</a:t>
            </a:r>
            <a:r>
              <a:rPr lang="en-US" sz="1200" dirty="0"/>
              <a:t> </a:t>
            </a:r>
            <a:r>
              <a:rPr lang="en-US" sz="1200" dirty="0" err="1"/>
              <a:t>hiện</a:t>
            </a:r>
            <a:r>
              <a:rPr lang="en-US" sz="1200" dirty="0"/>
              <a:t> ở </a:t>
            </a:r>
            <a:r>
              <a:rPr lang="en-US" sz="1200" dirty="0" err="1"/>
              <a:t>nhà</a:t>
            </a:r>
            <a:r>
              <a:rPr lang="en-US" sz="1200" dirty="0"/>
              <a:t>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85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Truyện</a:t>
            </a:r>
            <a:r>
              <a:rPr lang="en-US" sz="1200" dirty="0"/>
              <a:t> </a:t>
            </a:r>
            <a:r>
              <a:rPr lang="en-US" sz="1200" dirty="0" err="1"/>
              <a:t>ngắn</a:t>
            </a:r>
            <a:r>
              <a:rPr lang="en-US" sz="1200" dirty="0"/>
              <a:t> </a:t>
            </a:r>
            <a:r>
              <a:rPr lang="en-US" sz="1200" i="1" dirty="0" err="1"/>
              <a:t>Lặng</a:t>
            </a:r>
            <a:r>
              <a:rPr lang="en-US" sz="1200" i="1" dirty="0"/>
              <a:t> </a:t>
            </a:r>
            <a:r>
              <a:rPr lang="en-US" sz="1200" i="1" dirty="0" err="1"/>
              <a:t>lẽ</a:t>
            </a:r>
            <a:r>
              <a:rPr lang="en-US" sz="1200" i="1" dirty="0"/>
              <a:t> Sa Pa</a:t>
            </a:r>
            <a:r>
              <a:rPr lang="en-US" sz="1200" dirty="0"/>
              <a:t> </a:t>
            </a:r>
            <a:r>
              <a:rPr lang="en-US" sz="1200" dirty="0" err="1"/>
              <a:t>được</a:t>
            </a:r>
            <a:r>
              <a:rPr lang="en-US" sz="1200" dirty="0"/>
              <a:t> </a:t>
            </a:r>
            <a:r>
              <a:rPr lang="en-US" sz="1200" dirty="0" err="1"/>
              <a:t>Nguyễn</a:t>
            </a:r>
            <a:r>
              <a:rPr lang="en-US" sz="1200" dirty="0"/>
              <a:t> Thành Long </a:t>
            </a:r>
            <a:r>
              <a:rPr lang="en-US" sz="1200" dirty="0" err="1"/>
              <a:t>sáng</a:t>
            </a:r>
            <a:r>
              <a:rPr lang="en-US" sz="1200" dirty="0"/>
              <a:t>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sau</a:t>
            </a:r>
            <a:r>
              <a:rPr lang="en-US" sz="1200" dirty="0"/>
              <a:t> </a:t>
            </a:r>
            <a:r>
              <a:rPr lang="en-US" sz="1200" dirty="0" err="1"/>
              <a:t>chuyến</a:t>
            </a:r>
            <a:r>
              <a:rPr lang="en-US" sz="1200" dirty="0"/>
              <a:t> </a:t>
            </a:r>
            <a:r>
              <a:rPr lang="en-US" sz="1200" dirty="0" err="1"/>
              <a:t>đi</a:t>
            </a:r>
            <a:r>
              <a:rPr lang="en-US" sz="1200" dirty="0"/>
              <a:t> </a:t>
            </a:r>
            <a:r>
              <a:rPr lang="en-US" sz="1200" dirty="0" err="1"/>
              <a:t>thực</a:t>
            </a:r>
            <a:r>
              <a:rPr lang="en-US" sz="1200" dirty="0"/>
              <a:t> </a:t>
            </a:r>
            <a:r>
              <a:rPr lang="en-US" sz="1200" dirty="0" err="1"/>
              <a:t>tế</a:t>
            </a:r>
            <a:r>
              <a:rPr lang="en-US" sz="1200" dirty="0"/>
              <a:t> </a:t>
            </a:r>
            <a:r>
              <a:rPr lang="en-US" sz="1200" dirty="0" err="1"/>
              <a:t>Lào</a:t>
            </a:r>
            <a:r>
              <a:rPr lang="en-US" sz="1200" dirty="0"/>
              <a:t> Cai 1970. </a:t>
            </a:r>
            <a:r>
              <a:rPr lang="en-US" sz="1200" dirty="0" err="1"/>
              <a:t>Truyện</a:t>
            </a:r>
            <a:r>
              <a:rPr lang="en-US" sz="1200" dirty="0"/>
              <a:t> </a:t>
            </a:r>
            <a:r>
              <a:rPr lang="en-US" sz="1200" dirty="0" err="1"/>
              <a:t>được</a:t>
            </a:r>
            <a:r>
              <a:rPr lang="en-US" sz="1200" dirty="0"/>
              <a:t> in </a:t>
            </a:r>
            <a:r>
              <a:rPr lang="en-US" sz="1200" dirty="0" err="1"/>
              <a:t>lần</a:t>
            </a:r>
            <a:r>
              <a:rPr lang="en-US" sz="1200" dirty="0"/>
              <a:t> </a:t>
            </a:r>
            <a:r>
              <a:rPr lang="en-US" sz="1200" dirty="0" err="1"/>
              <a:t>đầu</a:t>
            </a:r>
            <a:r>
              <a:rPr lang="en-US" sz="1200" dirty="0"/>
              <a:t> </a:t>
            </a:r>
            <a:r>
              <a:rPr lang="en-US" sz="1200" dirty="0" err="1"/>
              <a:t>trong</a:t>
            </a:r>
            <a:r>
              <a:rPr lang="en-US" sz="1200" dirty="0"/>
              <a:t> </a:t>
            </a:r>
            <a:r>
              <a:rPr lang="en-US" sz="1200" dirty="0" err="1"/>
              <a:t>tập</a:t>
            </a:r>
            <a:r>
              <a:rPr lang="en-US" sz="1200" dirty="0"/>
              <a:t> </a:t>
            </a:r>
            <a:r>
              <a:rPr lang="en-US" sz="1200" i="1" dirty="0" err="1"/>
              <a:t>Giữa</a:t>
            </a:r>
            <a:r>
              <a:rPr lang="en-US" sz="1200" i="1" dirty="0"/>
              <a:t> </a:t>
            </a:r>
            <a:r>
              <a:rPr lang="en-US" sz="1200" i="1" dirty="0" err="1"/>
              <a:t>trong</a:t>
            </a:r>
            <a:r>
              <a:rPr lang="en-US" sz="1200" i="1" dirty="0"/>
              <a:t> </a:t>
            </a:r>
            <a:r>
              <a:rPr lang="en-US" sz="1200" i="1" dirty="0" err="1"/>
              <a:t>xanh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57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02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34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2: Cho HS </a:t>
            </a:r>
            <a:r>
              <a:rPr lang="en-US" dirty="0" err="1"/>
              <a:t>xem</a:t>
            </a:r>
            <a:r>
              <a:rPr lang="en-US" dirty="0"/>
              <a:t> video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video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tái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ta.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?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khái</a:t>
            </a:r>
            <a:r>
              <a:rPr lang="en-US" dirty="0"/>
              <a:t> </a:t>
            </a:r>
            <a:r>
              <a:rPr lang="en-US" dirty="0" err="1"/>
              <a:t>quát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địa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ấy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6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79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61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,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tóm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cốt</a:t>
            </a:r>
            <a:r>
              <a:rPr lang="en-US" dirty="0"/>
              <a:t> </a:t>
            </a:r>
            <a:r>
              <a:rPr lang="en-US" dirty="0" err="1"/>
              <a:t>truyện</a:t>
            </a:r>
            <a:r>
              <a:rPr lang="en-US" dirty="0"/>
              <a:t>. </a:t>
            </a:r>
          </a:p>
          <a:p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chiến</a:t>
            </a:r>
            <a:r>
              <a:rPr lang="en-US" dirty="0"/>
              <a:t> </a:t>
            </a:r>
            <a:r>
              <a:rPr lang="en-US" dirty="0" err="1"/>
              <a:t>lược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hình</a:t>
            </a:r>
            <a:r>
              <a:rPr lang="en-US" dirty="0"/>
              <a:t> dung,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dõi</a:t>
            </a:r>
            <a:r>
              <a:rPr lang="en-US" dirty="0"/>
              <a:t>, </a:t>
            </a:r>
            <a:r>
              <a:rPr lang="en-US" dirty="0" err="1"/>
              <a:t>suy</a:t>
            </a:r>
            <a:r>
              <a:rPr lang="en-US" dirty="0"/>
              <a:t> </a:t>
            </a:r>
            <a:r>
              <a:rPr lang="en-US" dirty="0" err="1"/>
              <a:t>luận</a:t>
            </a:r>
            <a:endParaRPr lang="en-US" dirty="0"/>
          </a:p>
          <a:p>
            <a:r>
              <a:rPr lang="en-US" dirty="0" err="1"/>
              <a:t>Đọc</a:t>
            </a:r>
            <a:r>
              <a:rPr lang="en-US" dirty="0"/>
              <a:t> to,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ràng</a:t>
            </a:r>
            <a:r>
              <a:rPr lang="en-US" dirty="0"/>
              <a:t>, </a:t>
            </a:r>
            <a:r>
              <a:rPr lang="en-US" dirty="0" err="1"/>
              <a:t>chậm</a:t>
            </a:r>
            <a:r>
              <a:rPr lang="en-US" dirty="0"/>
              <a:t> </a:t>
            </a:r>
            <a:r>
              <a:rPr lang="en-US" dirty="0" err="1"/>
              <a:t>rãi</a:t>
            </a:r>
            <a:r>
              <a:rPr lang="en-US" dirty="0"/>
              <a:t>,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,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lắng</a:t>
            </a:r>
            <a:r>
              <a:rPr lang="en-US" dirty="0"/>
              <a:t>.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chuyện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01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/>
              <a:t>Yêu</a:t>
            </a:r>
            <a:r>
              <a:rPr lang="en-US" sz="1200" dirty="0"/>
              <a:t> </a:t>
            </a:r>
            <a:r>
              <a:rPr lang="en-US" sz="1200" dirty="0" err="1"/>
              <a:t>cầu</a:t>
            </a:r>
            <a:r>
              <a:rPr lang="en-US" sz="1200" dirty="0"/>
              <a:t> HS </a:t>
            </a:r>
            <a:r>
              <a:rPr lang="en-US" sz="1200" dirty="0" err="1"/>
              <a:t>giải</a:t>
            </a:r>
            <a:r>
              <a:rPr lang="en-US" sz="1200" dirty="0"/>
              <a:t> </a:t>
            </a:r>
            <a:r>
              <a:rPr lang="en-US" sz="1200" dirty="0" err="1"/>
              <a:t>nghĩa</a:t>
            </a:r>
            <a:r>
              <a:rPr lang="en-US" sz="1200" dirty="0"/>
              <a:t>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số</a:t>
            </a:r>
            <a:r>
              <a:rPr lang="en-US" sz="1200" dirty="0"/>
              <a:t> </a:t>
            </a:r>
            <a:r>
              <a:rPr lang="en-US" sz="1200" dirty="0" err="1"/>
              <a:t>từ</a:t>
            </a:r>
            <a:r>
              <a:rPr lang="en-US" sz="1200" dirty="0"/>
              <a:t> </a:t>
            </a:r>
            <a:r>
              <a:rPr lang="en-US" sz="1200" dirty="0" err="1"/>
              <a:t>khó</a:t>
            </a:r>
            <a:r>
              <a:rPr lang="en-US" sz="1200" dirty="0"/>
              <a:t> </a:t>
            </a:r>
          </a:p>
          <a:p>
            <a:r>
              <a:rPr lang="en-US" sz="1200" dirty="0"/>
              <a:t>- Sa Pa: </a:t>
            </a:r>
            <a:r>
              <a:rPr lang="en-US" sz="1200" dirty="0" err="1"/>
              <a:t>thị</a:t>
            </a:r>
            <a:r>
              <a:rPr lang="en-US" sz="1200" dirty="0"/>
              <a:t> </a:t>
            </a:r>
            <a:r>
              <a:rPr lang="en-US" sz="1200" dirty="0" err="1"/>
              <a:t>xã</a:t>
            </a:r>
            <a:r>
              <a:rPr lang="en-US" sz="1200" dirty="0"/>
              <a:t> </a:t>
            </a:r>
            <a:r>
              <a:rPr lang="en-US" sz="1200" dirty="0" err="1"/>
              <a:t>thuộc</a:t>
            </a:r>
            <a:r>
              <a:rPr lang="en-US" sz="1200" dirty="0"/>
              <a:t> </a:t>
            </a:r>
            <a:r>
              <a:rPr lang="en-US" sz="1200" dirty="0" err="1"/>
              <a:t>tỉnh</a:t>
            </a:r>
            <a:r>
              <a:rPr lang="en-US" sz="1200" dirty="0"/>
              <a:t> </a:t>
            </a:r>
            <a:r>
              <a:rPr lang="en-US" sz="1200" dirty="0" err="1"/>
              <a:t>Lào</a:t>
            </a:r>
            <a:r>
              <a:rPr lang="en-US" sz="1200" dirty="0"/>
              <a:t> Cai, </a:t>
            </a:r>
            <a:r>
              <a:rPr lang="en-US" sz="1200" dirty="0" err="1"/>
              <a:t>ngày</a:t>
            </a:r>
            <a:r>
              <a:rPr lang="en-US" sz="1200" dirty="0"/>
              <a:t> nay </a:t>
            </a:r>
            <a:r>
              <a:rPr lang="en-US" sz="1200" dirty="0" err="1"/>
              <a:t>là</a:t>
            </a:r>
            <a:r>
              <a:rPr lang="en-US" sz="1200" dirty="0"/>
              <a:t> </a:t>
            </a:r>
            <a:r>
              <a:rPr lang="en-US" sz="1200" dirty="0" err="1"/>
              <a:t>địa</a:t>
            </a:r>
            <a:r>
              <a:rPr lang="en-US" sz="1200" dirty="0"/>
              <a:t> </a:t>
            </a:r>
            <a:r>
              <a:rPr lang="en-US" sz="1200" dirty="0" err="1"/>
              <a:t>điểm</a:t>
            </a:r>
            <a:r>
              <a:rPr lang="en-US" sz="1200" dirty="0"/>
              <a:t> du </a:t>
            </a:r>
            <a:r>
              <a:rPr lang="en-US" sz="1200" dirty="0" err="1"/>
              <a:t>lịch</a:t>
            </a:r>
            <a:r>
              <a:rPr lang="en-US" sz="1200" dirty="0"/>
              <a:t> </a:t>
            </a:r>
            <a:r>
              <a:rPr lang="en-US" sz="1200" dirty="0" err="1"/>
              <a:t>nổi</a:t>
            </a:r>
            <a:r>
              <a:rPr lang="en-US" sz="1200" dirty="0"/>
              <a:t> </a:t>
            </a:r>
            <a:r>
              <a:rPr lang="en-US" sz="1200" dirty="0" err="1"/>
              <a:t>tiếng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nước</a:t>
            </a:r>
            <a:r>
              <a:rPr lang="en-US" sz="1200" dirty="0"/>
              <a:t> ta, </a:t>
            </a:r>
            <a:r>
              <a:rPr lang="en-US" sz="1200" dirty="0" err="1"/>
              <a:t>tuy</a:t>
            </a:r>
            <a:r>
              <a:rPr lang="en-US" sz="1200" dirty="0"/>
              <a:t> </a:t>
            </a:r>
            <a:r>
              <a:rPr lang="en-US" sz="1200" dirty="0" err="1"/>
              <a:t>nhiên</a:t>
            </a:r>
            <a:r>
              <a:rPr lang="en-US" sz="1200" dirty="0"/>
              <a:t> ở </a:t>
            </a:r>
            <a:r>
              <a:rPr lang="en-US" sz="1200" dirty="0" err="1"/>
              <a:t>thời</a:t>
            </a:r>
            <a:r>
              <a:rPr lang="en-US" sz="1200" dirty="0"/>
              <a:t> </a:t>
            </a:r>
            <a:r>
              <a:rPr lang="en-US" sz="1200" dirty="0" err="1"/>
              <a:t>điểm</a:t>
            </a:r>
            <a:r>
              <a:rPr lang="en-US" sz="1200" dirty="0"/>
              <a:t> </a:t>
            </a:r>
            <a:r>
              <a:rPr lang="en-US" sz="1200" dirty="0" err="1"/>
              <a:t>Nguyễn</a:t>
            </a:r>
            <a:r>
              <a:rPr lang="en-US" sz="1200" dirty="0"/>
              <a:t> Thành Long </a:t>
            </a:r>
            <a:r>
              <a:rPr lang="en-US" sz="1200" dirty="0" err="1"/>
              <a:t>sáng</a:t>
            </a:r>
            <a:r>
              <a:rPr lang="en-US" sz="1200" dirty="0"/>
              <a:t>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truyện</a:t>
            </a:r>
            <a:r>
              <a:rPr lang="en-US" sz="1200" dirty="0"/>
              <a:t> </a:t>
            </a:r>
            <a:r>
              <a:rPr lang="en-US" sz="1200" dirty="0" err="1"/>
              <a:t>ngắn</a:t>
            </a:r>
            <a:r>
              <a:rPr lang="en-US" sz="1200" dirty="0"/>
              <a:t> </a:t>
            </a:r>
            <a:r>
              <a:rPr lang="en-US" sz="1200" dirty="0" err="1"/>
              <a:t>này</a:t>
            </a:r>
            <a:r>
              <a:rPr lang="en-US" sz="1200" dirty="0"/>
              <a:t>, Sa Pa </a:t>
            </a:r>
            <a:r>
              <a:rPr lang="en-US" sz="1200" dirty="0" err="1"/>
              <a:t>còn</a:t>
            </a:r>
            <a:r>
              <a:rPr lang="en-US" sz="1200" dirty="0"/>
              <a:t> </a:t>
            </a:r>
            <a:r>
              <a:rPr lang="en-US" sz="1200" dirty="0" err="1"/>
              <a:t>là</a:t>
            </a:r>
            <a:r>
              <a:rPr lang="en-US" sz="1200" dirty="0"/>
              <a:t> </a:t>
            </a:r>
            <a:r>
              <a:rPr lang="en-US" sz="1200" dirty="0" err="1"/>
              <a:t>nơi</a:t>
            </a:r>
            <a:r>
              <a:rPr lang="en-US" sz="1200" dirty="0"/>
              <a:t> </a:t>
            </a:r>
            <a:r>
              <a:rPr lang="en-US" sz="1200" dirty="0" err="1"/>
              <a:t>xa</a:t>
            </a:r>
            <a:r>
              <a:rPr lang="en-US" sz="1200" dirty="0"/>
              <a:t> </a:t>
            </a:r>
            <a:r>
              <a:rPr lang="en-US" sz="1200" dirty="0" err="1"/>
              <a:t>xôi</a:t>
            </a:r>
            <a:r>
              <a:rPr lang="en-US" sz="1200" dirty="0"/>
              <a:t>, </a:t>
            </a:r>
            <a:r>
              <a:rPr lang="en-US" sz="1200" dirty="0" err="1"/>
              <a:t>hiểm</a:t>
            </a:r>
            <a:r>
              <a:rPr lang="en-US" sz="1200" dirty="0"/>
              <a:t> </a:t>
            </a:r>
            <a:r>
              <a:rPr lang="en-US" sz="1200" dirty="0" err="1"/>
              <a:t>trở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hoang</a:t>
            </a:r>
            <a:r>
              <a:rPr lang="en-US" sz="1200" dirty="0"/>
              <a:t> vu.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Tử</a:t>
            </a:r>
            <a:r>
              <a:rPr lang="en-US" sz="1200" dirty="0"/>
              <a:t> </a:t>
            </a:r>
            <a:r>
              <a:rPr lang="en-US" sz="1200" dirty="0" err="1"/>
              <a:t>kinh</a:t>
            </a:r>
            <a:r>
              <a:rPr lang="en-US" sz="1200" dirty="0"/>
              <a:t>: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loại</a:t>
            </a:r>
            <a:r>
              <a:rPr lang="en-US" sz="1200" dirty="0"/>
              <a:t> </a:t>
            </a:r>
            <a:r>
              <a:rPr lang="en-US" sz="1200" dirty="0" err="1"/>
              <a:t>cây</a:t>
            </a:r>
            <a:r>
              <a:rPr lang="en-US" sz="1200" dirty="0"/>
              <a:t> </a:t>
            </a:r>
            <a:r>
              <a:rPr lang="en-US" sz="1200" dirty="0" err="1"/>
              <a:t>thân</a:t>
            </a:r>
            <a:r>
              <a:rPr lang="en-US" sz="1200" dirty="0"/>
              <a:t> </a:t>
            </a:r>
            <a:r>
              <a:rPr lang="en-US" sz="1200" dirty="0" err="1"/>
              <a:t>gỗ</a:t>
            </a:r>
            <a:r>
              <a:rPr lang="en-US" sz="1200" dirty="0"/>
              <a:t>, </a:t>
            </a:r>
            <a:r>
              <a:rPr lang="en-US" sz="1200" dirty="0" err="1"/>
              <a:t>hoa</a:t>
            </a:r>
            <a:r>
              <a:rPr lang="en-US" sz="1200" dirty="0"/>
              <a:t> </a:t>
            </a:r>
            <a:r>
              <a:rPr lang="en-US" sz="1200" dirty="0" err="1"/>
              <a:t>có</a:t>
            </a:r>
            <a:r>
              <a:rPr lang="en-US" sz="1200" dirty="0"/>
              <a:t> </a:t>
            </a:r>
            <a:r>
              <a:rPr lang="en-US" sz="1200" dirty="0" err="1"/>
              <a:t>nhiều</a:t>
            </a:r>
            <a:r>
              <a:rPr lang="en-US" sz="1200" dirty="0"/>
              <a:t> </a:t>
            </a:r>
            <a:r>
              <a:rPr lang="en-US" sz="1200" dirty="0" err="1"/>
              <a:t>màu</a:t>
            </a:r>
            <a:r>
              <a:rPr lang="en-US" sz="1200" dirty="0"/>
              <a:t> </a:t>
            </a:r>
            <a:r>
              <a:rPr lang="en-US" sz="1200" dirty="0" err="1"/>
              <a:t>như</a:t>
            </a:r>
            <a:r>
              <a:rPr lang="en-US" sz="1200" dirty="0"/>
              <a:t> </a:t>
            </a:r>
            <a:r>
              <a:rPr lang="en-US" sz="1200" dirty="0" err="1"/>
              <a:t>hồng</a:t>
            </a:r>
            <a:r>
              <a:rPr lang="en-US" sz="1200" dirty="0"/>
              <a:t>, </a:t>
            </a:r>
            <a:r>
              <a:rPr lang="en-US" sz="1200" dirty="0" err="1"/>
              <a:t>đỏ</a:t>
            </a:r>
            <a:r>
              <a:rPr lang="en-US" sz="1200" dirty="0"/>
              <a:t> </a:t>
            </a:r>
            <a:r>
              <a:rPr lang="en-US" sz="1200" dirty="0" err="1"/>
              <a:t>tím</a:t>
            </a:r>
            <a:r>
              <a:rPr lang="en-US" sz="1200" dirty="0"/>
              <a:t>, </a:t>
            </a:r>
            <a:r>
              <a:rPr lang="en-US" sz="1200" dirty="0" err="1"/>
              <a:t>tím</a:t>
            </a:r>
            <a:r>
              <a:rPr lang="en-US" sz="1200" dirty="0"/>
              <a:t> </a:t>
            </a:r>
            <a:r>
              <a:rPr lang="en-US" sz="1200" dirty="0" err="1"/>
              <a:t>nhạt</a:t>
            </a:r>
            <a:r>
              <a:rPr lang="en-US" sz="1200" dirty="0"/>
              <a:t>,…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lí</a:t>
            </a:r>
            <a:r>
              <a:rPr lang="en-US" sz="1200" dirty="0"/>
              <a:t> </a:t>
            </a:r>
            <a:r>
              <a:rPr lang="en-US" sz="1200" dirty="0" err="1"/>
              <a:t>địa</a:t>
            </a:r>
            <a:r>
              <a:rPr lang="en-US" sz="1200" dirty="0"/>
              <a:t> </a:t>
            </a:r>
            <a:r>
              <a:rPr lang="en-US" sz="1200" dirty="0" err="1"/>
              <a:t>cầu</a:t>
            </a:r>
            <a:r>
              <a:rPr lang="en-US" sz="1200" dirty="0"/>
              <a:t>: khoa </a:t>
            </a:r>
            <a:r>
              <a:rPr lang="en-US" sz="1200" dirty="0" err="1"/>
              <a:t>học</a:t>
            </a:r>
            <a:r>
              <a:rPr lang="en-US" sz="1200" dirty="0"/>
              <a:t> </a:t>
            </a:r>
            <a:r>
              <a:rPr lang="en-US" sz="1200" dirty="0" err="1"/>
              <a:t>nghiên</a:t>
            </a:r>
            <a:r>
              <a:rPr lang="en-US" sz="1200" dirty="0"/>
              <a:t> </a:t>
            </a:r>
            <a:r>
              <a:rPr lang="en-US" sz="1200" dirty="0" err="1"/>
              <a:t>cứu</a:t>
            </a:r>
            <a:r>
              <a:rPr lang="en-US" sz="1200" dirty="0"/>
              <a:t> </a:t>
            </a:r>
            <a:r>
              <a:rPr lang="en-US" sz="1200" dirty="0" err="1"/>
              <a:t>những</a:t>
            </a:r>
            <a:r>
              <a:rPr lang="en-US" sz="1200" dirty="0"/>
              <a:t> </a:t>
            </a:r>
            <a:r>
              <a:rPr lang="en-US" sz="1200" dirty="0" err="1"/>
              <a:t>tính</a:t>
            </a:r>
            <a:r>
              <a:rPr lang="en-US" sz="1200" dirty="0"/>
              <a:t> </a:t>
            </a:r>
            <a:r>
              <a:rPr lang="en-US" sz="1200" dirty="0" err="1"/>
              <a:t>chất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lí</a:t>
            </a:r>
            <a:r>
              <a:rPr lang="en-US" sz="1200" dirty="0"/>
              <a:t> </a:t>
            </a:r>
            <a:r>
              <a:rPr lang="en-US" sz="1200" dirty="0" err="1"/>
              <a:t>của</a:t>
            </a:r>
            <a:r>
              <a:rPr lang="en-US" sz="1200" dirty="0"/>
              <a:t> </a:t>
            </a:r>
            <a:r>
              <a:rPr lang="en-US" sz="1200" dirty="0" err="1"/>
              <a:t>Trái</a:t>
            </a:r>
            <a:r>
              <a:rPr lang="en-US" sz="1200" dirty="0"/>
              <a:t> </a:t>
            </a:r>
            <a:r>
              <a:rPr lang="en-US" sz="1200" dirty="0" err="1"/>
              <a:t>Đất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các</a:t>
            </a:r>
            <a:r>
              <a:rPr lang="en-US" sz="1200" dirty="0"/>
              <a:t> </a:t>
            </a:r>
            <a:r>
              <a:rPr lang="en-US" sz="1200" dirty="0" err="1"/>
              <a:t>quá</a:t>
            </a:r>
            <a:r>
              <a:rPr lang="en-US" sz="1200" dirty="0"/>
              <a:t> </a:t>
            </a:r>
            <a:r>
              <a:rPr lang="en-US" sz="1200" dirty="0" err="1"/>
              <a:t>trình</a:t>
            </a:r>
            <a:r>
              <a:rPr lang="en-US" sz="1200" dirty="0"/>
              <a:t> </a:t>
            </a:r>
            <a:r>
              <a:rPr lang="en-US" sz="1200" dirty="0" err="1"/>
              <a:t>vật</a:t>
            </a:r>
            <a:r>
              <a:rPr lang="en-US" sz="1200" dirty="0"/>
              <a:t> </a:t>
            </a:r>
            <a:r>
              <a:rPr lang="en-US" sz="1200" dirty="0" err="1"/>
              <a:t>lí</a:t>
            </a:r>
            <a:r>
              <a:rPr lang="en-US" sz="1200" dirty="0"/>
              <a:t> </a:t>
            </a:r>
            <a:r>
              <a:rPr lang="en-US" sz="1200" dirty="0" err="1"/>
              <a:t>xảy</a:t>
            </a:r>
            <a:r>
              <a:rPr lang="en-US" sz="1200" dirty="0"/>
              <a:t> </a:t>
            </a:r>
            <a:r>
              <a:rPr lang="en-US" sz="1200" dirty="0" err="1"/>
              <a:t>ra</a:t>
            </a:r>
            <a:r>
              <a:rPr lang="en-US" sz="1200" dirty="0"/>
              <a:t> </a:t>
            </a:r>
            <a:r>
              <a:rPr lang="en-US" sz="1200" dirty="0" err="1"/>
              <a:t>trong</a:t>
            </a:r>
            <a:r>
              <a:rPr lang="en-US" sz="1200" dirty="0"/>
              <a:t> </a:t>
            </a:r>
            <a:r>
              <a:rPr lang="en-US" sz="1200" dirty="0" err="1"/>
              <a:t>Trái</a:t>
            </a:r>
            <a:r>
              <a:rPr lang="en-US" sz="1200" dirty="0"/>
              <a:t> </a:t>
            </a:r>
            <a:r>
              <a:rPr lang="en-US" sz="1200" dirty="0" err="1"/>
              <a:t>Đất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khí</a:t>
            </a:r>
            <a:r>
              <a:rPr lang="en-US" sz="1200" dirty="0"/>
              <a:t> </a:t>
            </a:r>
            <a:r>
              <a:rPr lang="en-US" sz="1200" dirty="0" err="1"/>
              <a:t>quyển</a:t>
            </a:r>
            <a:r>
              <a:rPr lang="en-US" sz="1200" dirty="0"/>
              <a:t>.</a:t>
            </a:r>
          </a:p>
          <a:p>
            <a:r>
              <a:rPr lang="en-US" sz="1200" dirty="0"/>
              <a:t>- Tam </a:t>
            </a:r>
            <a:r>
              <a:rPr lang="en-US" sz="1200" dirty="0" err="1"/>
              <a:t>thất</a:t>
            </a:r>
            <a:r>
              <a:rPr lang="en-US" sz="1200" dirty="0"/>
              <a:t>: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loại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</a:t>
            </a:r>
            <a:r>
              <a:rPr lang="en-US" sz="1200" dirty="0" err="1"/>
              <a:t>dược</a:t>
            </a:r>
            <a:r>
              <a:rPr lang="en-US" sz="1200" dirty="0"/>
              <a:t>, </a:t>
            </a:r>
            <a:r>
              <a:rPr lang="en-US" sz="1200" dirty="0" err="1"/>
              <a:t>sống</a:t>
            </a:r>
            <a:r>
              <a:rPr lang="en-US" sz="1200" dirty="0"/>
              <a:t> </a:t>
            </a:r>
            <a:r>
              <a:rPr lang="en-US" sz="1200" dirty="0" err="1"/>
              <a:t>lâu</a:t>
            </a:r>
            <a:r>
              <a:rPr lang="en-US" sz="1200" dirty="0"/>
              <a:t> </a:t>
            </a:r>
            <a:r>
              <a:rPr lang="en-US" sz="1200" dirty="0" err="1"/>
              <a:t>năm</a:t>
            </a:r>
            <a:r>
              <a:rPr lang="en-US" sz="1200" dirty="0"/>
              <a:t>, </a:t>
            </a:r>
            <a:r>
              <a:rPr lang="en-US" sz="1200" dirty="0" err="1"/>
              <a:t>thường</a:t>
            </a:r>
            <a:r>
              <a:rPr lang="en-US" sz="1200" dirty="0"/>
              <a:t> </a:t>
            </a:r>
            <a:r>
              <a:rPr lang="en-US" sz="1200" dirty="0" err="1"/>
              <a:t>mọc</a:t>
            </a:r>
            <a:r>
              <a:rPr lang="en-US" sz="1200" dirty="0"/>
              <a:t> ở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số</a:t>
            </a:r>
            <a:r>
              <a:rPr lang="en-US" sz="1200" dirty="0"/>
              <a:t> </a:t>
            </a:r>
            <a:r>
              <a:rPr lang="en-US" sz="1200" dirty="0" err="1"/>
              <a:t>vùng</a:t>
            </a:r>
            <a:r>
              <a:rPr lang="en-US" sz="1200" dirty="0"/>
              <a:t> </a:t>
            </a:r>
            <a:r>
              <a:rPr lang="en-US" sz="1200" dirty="0" err="1"/>
              <a:t>núi</a:t>
            </a:r>
            <a:r>
              <a:rPr lang="en-US" sz="1200" dirty="0"/>
              <a:t> </a:t>
            </a:r>
            <a:r>
              <a:rPr lang="en-US" sz="1200" dirty="0" err="1"/>
              <a:t>cao</a:t>
            </a:r>
            <a:r>
              <a:rPr lang="en-US" sz="1200" dirty="0"/>
              <a:t>, </a:t>
            </a:r>
            <a:r>
              <a:rPr lang="en-US" sz="1200" dirty="0" err="1"/>
              <a:t>rễ</a:t>
            </a:r>
            <a:r>
              <a:rPr lang="en-US" sz="1200" dirty="0"/>
              <a:t> </a:t>
            </a:r>
            <a:r>
              <a:rPr lang="en-US" sz="1200" dirty="0" err="1"/>
              <a:t>và</a:t>
            </a:r>
            <a:r>
              <a:rPr lang="en-US" sz="1200" dirty="0"/>
              <a:t> </a:t>
            </a:r>
            <a:r>
              <a:rPr lang="en-US" sz="1200" dirty="0" err="1"/>
              <a:t>củ</a:t>
            </a:r>
            <a:r>
              <a:rPr lang="en-US" sz="1200" dirty="0"/>
              <a:t> </a:t>
            </a:r>
            <a:r>
              <a:rPr lang="en-US" sz="1200" dirty="0" err="1"/>
              <a:t>dùng</a:t>
            </a:r>
            <a:r>
              <a:rPr lang="en-US" sz="1200" dirty="0"/>
              <a:t> </a:t>
            </a:r>
            <a:r>
              <a:rPr lang="en-US" sz="1200" dirty="0" err="1"/>
              <a:t>để</a:t>
            </a:r>
            <a:r>
              <a:rPr lang="en-US" sz="1200" dirty="0"/>
              <a:t> </a:t>
            </a:r>
            <a:r>
              <a:rPr lang="en-US" sz="1200" dirty="0" err="1"/>
              <a:t>chữa</a:t>
            </a:r>
            <a:r>
              <a:rPr lang="en-US" sz="1200" dirty="0"/>
              <a:t> </a:t>
            </a:r>
            <a:r>
              <a:rPr lang="en-US" sz="1200" dirty="0" err="1"/>
              <a:t>bệnh</a:t>
            </a:r>
            <a:r>
              <a:rPr lang="en-US" sz="1200" dirty="0"/>
              <a:t>, </a:t>
            </a:r>
            <a:r>
              <a:rPr lang="en-US" sz="1200" dirty="0" err="1"/>
              <a:t>bồi</a:t>
            </a:r>
            <a:r>
              <a:rPr lang="en-US" sz="1200" dirty="0"/>
              <a:t> </a:t>
            </a:r>
            <a:r>
              <a:rPr lang="en-US" sz="1200" dirty="0" err="1"/>
              <a:t>bổ</a:t>
            </a:r>
            <a:r>
              <a:rPr lang="en-US" sz="1200" dirty="0"/>
              <a:t> </a:t>
            </a:r>
            <a:r>
              <a:rPr lang="en-US" sz="1200" dirty="0" err="1"/>
              <a:t>sức</a:t>
            </a:r>
            <a:r>
              <a:rPr lang="en-US" sz="1200" dirty="0"/>
              <a:t> </a:t>
            </a:r>
            <a:r>
              <a:rPr lang="en-US" sz="1200" dirty="0" err="1"/>
              <a:t>khỏe</a:t>
            </a:r>
            <a:r>
              <a:rPr lang="en-US" sz="1200" dirty="0"/>
              <a:t>.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Máy</a:t>
            </a:r>
            <a:r>
              <a:rPr lang="en-US" sz="1200" dirty="0"/>
              <a:t> </a:t>
            </a:r>
            <a:r>
              <a:rPr lang="en-US" sz="1200" dirty="0" err="1"/>
              <a:t>nhật</a:t>
            </a:r>
            <a:r>
              <a:rPr lang="en-US" sz="1200" dirty="0"/>
              <a:t> </a:t>
            </a:r>
            <a:r>
              <a:rPr lang="en-US" sz="1200" dirty="0" err="1"/>
              <a:t>quang</a:t>
            </a:r>
            <a:r>
              <a:rPr lang="en-US" sz="1200" dirty="0"/>
              <a:t> </a:t>
            </a:r>
            <a:r>
              <a:rPr lang="en-US" sz="1200" dirty="0" err="1"/>
              <a:t>kí</a:t>
            </a:r>
            <a:r>
              <a:rPr lang="en-US" sz="1200" dirty="0"/>
              <a:t>: </a:t>
            </a:r>
            <a:r>
              <a:rPr lang="en-US" sz="1200" dirty="0" err="1"/>
              <a:t>máy</a:t>
            </a:r>
            <a:r>
              <a:rPr lang="en-US" sz="1200" dirty="0"/>
              <a:t> </a:t>
            </a:r>
            <a:r>
              <a:rPr lang="en-US" sz="1200" dirty="0" err="1"/>
              <a:t>đo</a:t>
            </a:r>
            <a:r>
              <a:rPr lang="en-US" sz="1200" dirty="0"/>
              <a:t> </a:t>
            </a:r>
            <a:r>
              <a:rPr lang="en-US" sz="1200" dirty="0" err="1"/>
              <a:t>cường</a:t>
            </a:r>
            <a:r>
              <a:rPr lang="en-US" sz="1200" dirty="0"/>
              <a:t> </a:t>
            </a:r>
            <a:r>
              <a:rPr lang="en-US" sz="1200" dirty="0" err="1"/>
              <a:t>độ</a:t>
            </a:r>
            <a:r>
              <a:rPr lang="en-US" sz="1200" dirty="0"/>
              <a:t> </a:t>
            </a:r>
            <a:r>
              <a:rPr lang="en-US" sz="1200" dirty="0" err="1"/>
              <a:t>ánh</a:t>
            </a:r>
            <a:r>
              <a:rPr lang="en-US" sz="1200" dirty="0"/>
              <a:t> </a:t>
            </a:r>
            <a:r>
              <a:rPr lang="en-US" sz="1200" dirty="0" err="1"/>
              <a:t>sáng</a:t>
            </a:r>
            <a:r>
              <a:rPr lang="en-US" sz="1200" dirty="0"/>
              <a:t> </a:t>
            </a:r>
            <a:r>
              <a:rPr lang="en-US" sz="1200" dirty="0" err="1"/>
              <a:t>mặt</a:t>
            </a:r>
            <a:r>
              <a:rPr lang="en-US" sz="1200" dirty="0"/>
              <a:t> </a:t>
            </a:r>
            <a:r>
              <a:rPr lang="en-US" sz="1200" dirty="0" err="1"/>
              <a:t>trời</a:t>
            </a:r>
            <a:r>
              <a:rPr lang="en-US" sz="1200" dirty="0"/>
              <a:t>.</a:t>
            </a:r>
          </a:p>
          <a:p>
            <a:r>
              <a:rPr lang="en-US" sz="1200" dirty="0"/>
              <a:t>- </a:t>
            </a:r>
            <a:r>
              <a:rPr lang="en-US" sz="1200" dirty="0" err="1"/>
              <a:t>Máy</a:t>
            </a:r>
            <a:r>
              <a:rPr lang="en-US" sz="1200" dirty="0"/>
              <a:t> </a:t>
            </a:r>
            <a:r>
              <a:rPr lang="en-US" sz="1200" dirty="0" err="1"/>
              <a:t>bộ</a:t>
            </a:r>
            <a:r>
              <a:rPr lang="en-US" sz="1200" dirty="0"/>
              <a:t> </a:t>
            </a:r>
            <a:r>
              <a:rPr lang="en-US" sz="1200" dirty="0" err="1"/>
              <a:t>đàm</a:t>
            </a:r>
            <a:r>
              <a:rPr lang="en-US" sz="1200" dirty="0"/>
              <a:t>: </a:t>
            </a:r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bị</a:t>
            </a:r>
            <a:r>
              <a:rPr lang="en-US" sz="1200" dirty="0"/>
              <a:t> di </a:t>
            </a:r>
            <a:r>
              <a:rPr lang="en-US" sz="1200" dirty="0" err="1"/>
              <a:t>động</a:t>
            </a:r>
            <a:r>
              <a:rPr lang="en-US" sz="1200" dirty="0"/>
              <a:t> </a:t>
            </a:r>
            <a:r>
              <a:rPr lang="en-US" sz="1200" dirty="0" err="1"/>
              <a:t>cầm</a:t>
            </a:r>
            <a:r>
              <a:rPr lang="en-US" sz="1200" dirty="0"/>
              <a:t> </a:t>
            </a:r>
            <a:r>
              <a:rPr lang="en-US" sz="1200" dirty="0" err="1"/>
              <a:t>tay</a:t>
            </a:r>
            <a:r>
              <a:rPr lang="en-US" sz="1200" dirty="0"/>
              <a:t>, </a:t>
            </a:r>
            <a:r>
              <a:rPr lang="en-US" sz="1200" dirty="0" err="1"/>
              <a:t>dùng</a:t>
            </a:r>
            <a:r>
              <a:rPr lang="en-US" sz="1200" dirty="0"/>
              <a:t> </a:t>
            </a:r>
            <a:r>
              <a:rPr lang="en-US" sz="1200" dirty="0" err="1"/>
              <a:t>để</a:t>
            </a:r>
            <a:r>
              <a:rPr lang="en-US" sz="1200" dirty="0"/>
              <a:t> </a:t>
            </a:r>
            <a:r>
              <a:rPr lang="en-US" sz="1200" dirty="0" err="1"/>
              <a:t>liên</a:t>
            </a:r>
            <a:r>
              <a:rPr lang="en-US" sz="1200" dirty="0"/>
              <a:t> </a:t>
            </a:r>
            <a:r>
              <a:rPr lang="en-US" sz="1200" dirty="0" err="1"/>
              <a:t>lạc</a:t>
            </a:r>
            <a:r>
              <a:rPr lang="en-US" sz="1200" dirty="0"/>
              <a:t> </a:t>
            </a:r>
            <a:r>
              <a:rPr lang="en-US" sz="1200" dirty="0" err="1"/>
              <a:t>trực</a:t>
            </a:r>
            <a:r>
              <a:rPr lang="en-US" sz="1200" dirty="0"/>
              <a:t> </a:t>
            </a:r>
            <a:r>
              <a:rPr lang="en-US" sz="1200" dirty="0" err="1"/>
              <a:t>tiếp</a:t>
            </a:r>
            <a:r>
              <a:rPr lang="en-US" sz="1200" dirty="0"/>
              <a:t> </a:t>
            </a:r>
            <a:r>
              <a:rPr lang="en-US" sz="1200" dirty="0" err="1"/>
              <a:t>trong</a:t>
            </a:r>
            <a:r>
              <a:rPr lang="en-US" sz="1200" dirty="0"/>
              <a:t> </a:t>
            </a: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nhóm</a:t>
            </a:r>
            <a:r>
              <a:rPr lang="en-US" sz="1200" dirty="0"/>
              <a:t> </a:t>
            </a:r>
            <a:r>
              <a:rPr lang="en-US" sz="1200" dirty="0" err="1"/>
              <a:t>máy</a:t>
            </a:r>
            <a:r>
              <a:rPr lang="en-US" sz="1200" dirty="0"/>
              <a:t> </a:t>
            </a:r>
            <a:r>
              <a:rPr lang="en-US" sz="1200" dirty="0" err="1"/>
              <a:t>bằng</a:t>
            </a:r>
            <a:r>
              <a:rPr lang="en-US" sz="1200" dirty="0"/>
              <a:t> </a:t>
            </a:r>
            <a:r>
              <a:rPr lang="en-US" sz="1200" dirty="0" err="1"/>
              <a:t>cách</a:t>
            </a:r>
            <a:r>
              <a:rPr lang="en-US" sz="1200" dirty="0"/>
              <a:t> </a:t>
            </a:r>
            <a:r>
              <a:rPr lang="en-US" sz="1200" dirty="0" err="1"/>
              <a:t>thu</a:t>
            </a:r>
            <a:r>
              <a:rPr lang="en-US" sz="1200" dirty="0"/>
              <a:t> </a:t>
            </a:r>
            <a:r>
              <a:rPr lang="en-US" sz="1200" dirty="0" err="1"/>
              <a:t>phát</a:t>
            </a:r>
            <a:r>
              <a:rPr lang="en-US" sz="1200" dirty="0"/>
              <a:t> </a:t>
            </a:r>
            <a:r>
              <a:rPr lang="en-US" sz="1200" dirty="0" err="1"/>
              <a:t>sóng</a:t>
            </a:r>
            <a:r>
              <a:rPr lang="en-US" sz="1200" dirty="0"/>
              <a:t> </a:t>
            </a:r>
            <a:r>
              <a:rPr lang="en-US" sz="1200" dirty="0" err="1"/>
              <a:t>vô</a:t>
            </a:r>
            <a:r>
              <a:rPr lang="en-US" sz="1200" dirty="0"/>
              <a:t> </a:t>
            </a:r>
            <a:r>
              <a:rPr lang="en-US" sz="1200" dirty="0" err="1"/>
              <a:t>tuyến</a:t>
            </a:r>
            <a:r>
              <a:rPr lang="en-US" sz="120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80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90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gọn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Thành Long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183EB4-F8EF-42A4-B2D5-5BA00E30857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27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/>
              <a:t>Một</a:t>
            </a:r>
            <a:r>
              <a:rPr lang="en-US" sz="1200" dirty="0"/>
              <a:t> </a:t>
            </a:r>
            <a:r>
              <a:rPr lang="en-US" sz="1200" dirty="0" err="1"/>
              <a:t>số</a:t>
            </a:r>
            <a:r>
              <a:rPr lang="en-US" sz="1200" dirty="0"/>
              <a:t> </a:t>
            </a:r>
            <a:r>
              <a:rPr lang="en-US" sz="1200" dirty="0" err="1"/>
              <a:t>tác</a:t>
            </a:r>
            <a:r>
              <a:rPr lang="en-US" sz="1200" dirty="0"/>
              <a:t> </a:t>
            </a:r>
            <a:r>
              <a:rPr lang="en-US" sz="1200" dirty="0" err="1"/>
              <a:t>phẩm</a:t>
            </a:r>
            <a:r>
              <a:rPr lang="en-US" sz="1200" dirty="0"/>
              <a:t> </a:t>
            </a:r>
            <a:r>
              <a:rPr lang="en-US" sz="1200" dirty="0" err="1"/>
              <a:t>chính</a:t>
            </a:r>
            <a:r>
              <a:rPr lang="en-US" sz="1200" dirty="0"/>
              <a:t>: </a:t>
            </a:r>
            <a:r>
              <a:rPr lang="en-US" sz="1200" i="1" dirty="0" err="1"/>
              <a:t>Bát</a:t>
            </a:r>
            <a:r>
              <a:rPr lang="en-US" sz="1200" i="1" dirty="0"/>
              <a:t> </a:t>
            </a:r>
            <a:r>
              <a:rPr lang="en-US" sz="1200" i="1" dirty="0" err="1"/>
              <a:t>cơm</a:t>
            </a:r>
            <a:r>
              <a:rPr lang="en-US" sz="1200" i="1" dirty="0"/>
              <a:t> </a:t>
            </a:r>
            <a:r>
              <a:rPr lang="en-US" sz="1200" i="1" dirty="0" err="1"/>
              <a:t>Cụ</a:t>
            </a:r>
            <a:r>
              <a:rPr lang="en-US" sz="1200" i="1" dirty="0"/>
              <a:t> </a:t>
            </a:r>
            <a:r>
              <a:rPr lang="en-US" sz="1200" i="1" dirty="0" err="1"/>
              <a:t>Hồ</a:t>
            </a:r>
            <a:r>
              <a:rPr lang="en-US" sz="1200" i="1" dirty="0"/>
              <a:t> </a:t>
            </a:r>
            <a:r>
              <a:rPr lang="en-US" sz="1200" dirty="0"/>
              <a:t>(1952); </a:t>
            </a:r>
            <a:r>
              <a:rPr lang="en-US" sz="1200" i="1" dirty="0" err="1"/>
              <a:t>Những</a:t>
            </a:r>
            <a:r>
              <a:rPr lang="en-US" sz="1200" i="1" dirty="0"/>
              <a:t> </a:t>
            </a:r>
            <a:r>
              <a:rPr lang="en-US" sz="1200" i="1" dirty="0" err="1"/>
              <a:t>tiếng</a:t>
            </a:r>
            <a:r>
              <a:rPr lang="en-US" sz="1200" i="1" dirty="0"/>
              <a:t> </a:t>
            </a:r>
            <a:r>
              <a:rPr lang="en-US" sz="1200" i="1" dirty="0" err="1"/>
              <a:t>vỗ</a:t>
            </a:r>
            <a:r>
              <a:rPr lang="en-US" sz="1200" i="1" dirty="0"/>
              <a:t> </a:t>
            </a:r>
            <a:r>
              <a:rPr lang="en-US" sz="1200" i="1" dirty="0" err="1"/>
              <a:t>cánh</a:t>
            </a:r>
            <a:r>
              <a:rPr lang="en-US" sz="1200" i="1" dirty="0"/>
              <a:t> </a:t>
            </a:r>
            <a:r>
              <a:rPr lang="en-US" sz="1200" dirty="0"/>
              <a:t>(1967); </a:t>
            </a:r>
            <a:r>
              <a:rPr lang="en-US" sz="1200" i="1" dirty="0" err="1"/>
              <a:t>Giữa</a:t>
            </a:r>
            <a:r>
              <a:rPr lang="en-US" sz="1200" i="1" dirty="0"/>
              <a:t> </a:t>
            </a:r>
            <a:r>
              <a:rPr lang="en-US" sz="1200" i="1" dirty="0" err="1"/>
              <a:t>trong</a:t>
            </a:r>
            <a:r>
              <a:rPr lang="en-US" sz="1200" i="1" dirty="0"/>
              <a:t> </a:t>
            </a:r>
            <a:r>
              <a:rPr lang="en-US" sz="1200" i="1" dirty="0" err="1"/>
              <a:t>xanh</a:t>
            </a:r>
            <a:r>
              <a:rPr lang="en-US" sz="1200" i="1" dirty="0"/>
              <a:t> </a:t>
            </a:r>
            <a:r>
              <a:rPr lang="en-US" sz="1200" dirty="0"/>
              <a:t>(1972); </a:t>
            </a:r>
            <a:r>
              <a:rPr lang="en-US" sz="1200" i="1" dirty="0" err="1"/>
              <a:t>Sáng</a:t>
            </a:r>
            <a:r>
              <a:rPr lang="en-US" sz="1200" i="1" dirty="0"/>
              <a:t> </a:t>
            </a:r>
            <a:r>
              <a:rPr lang="en-US" sz="1200" i="1" dirty="0" err="1"/>
              <a:t>mai</a:t>
            </a:r>
            <a:r>
              <a:rPr lang="en-US" sz="1200" i="1" dirty="0"/>
              <a:t> </a:t>
            </a:r>
            <a:r>
              <a:rPr lang="en-US" sz="1200" i="1" dirty="0" err="1"/>
              <a:t>nào</a:t>
            </a:r>
            <a:r>
              <a:rPr lang="en-US" sz="1200" i="1" dirty="0"/>
              <a:t>, </a:t>
            </a:r>
            <a:r>
              <a:rPr lang="en-US" sz="1200" i="1" dirty="0" err="1"/>
              <a:t>xế</a:t>
            </a:r>
            <a:r>
              <a:rPr lang="en-US" sz="1200" i="1" dirty="0"/>
              <a:t> </a:t>
            </a:r>
            <a:r>
              <a:rPr lang="en-US" sz="1200" i="1" dirty="0" err="1"/>
              <a:t>chiều</a:t>
            </a:r>
            <a:r>
              <a:rPr lang="en-US" sz="1200" i="1" dirty="0"/>
              <a:t> </a:t>
            </a:r>
            <a:r>
              <a:rPr lang="en-US" sz="1200" i="1" dirty="0" err="1"/>
              <a:t>nào</a:t>
            </a:r>
            <a:r>
              <a:rPr lang="en-US" sz="1200" i="1" dirty="0"/>
              <a:t> </a:t>
            </a:r>
            <a:r>
              <a:rPr lang="en-US" sz="1200" dirty="0"/>
              <a:t>(1984);….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73D69-D3B0-4A69-ACD9-435B91C4C7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5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svg"/><Relationship Id="rId5" Type="http://schemas.openxmlformats.org/officeDocument/2006/relationships/image" Target="../media/image29.png"/><Relationship Id="rId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41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46.sv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xmlns="" id="{A3C210E6-A35A-4F68-8D60-801A019C75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in camouflage looking through binoculars&#10;&#10;Description automatically generated">
            <a:extLst>
              <a:ext uri="{FF2B5EF4-FFF2-40B4-BE49-F238E27FC236}">
                <a16:creationId xmlns:a16="http://schemas.microsoft.com/office/drawing/2014/main" xmlns="" id="{A052A60A-94A2-40F0-B916-9CE154972A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" r="7893" b="-2"/>
          <a:stretch/>
        </p:blipFill>
        <p:spPr>
          <a:xfrm>
            <a:off x="4704583" y="10"/>
            <a:ext cx="7468956" cy="5102342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3" name="Picture 2" descr="A person teaching children in a classroom&#10;&#10;Description automatically generated">
            <a:extLst>
              <a:ext uri="{FF2B5EF4-FFF2-40B4-BE49-F238E27FC236}">
                <a16:creationId xmlns:a16="http://schemas.microsoft.com/office/drawing/2014/main" xmlns="" id="{672CDA9D-B589-2E14-F11B-8896216971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8" r="2589"/>
          <a:stretch/>
        </p:blipFill>
        <p:spPr>
          <a:xfrm>
            <a:off x="11072535" y="5184649"/>
            <a:ext cx="7215465" cy="5102352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030" name="Picture 6" descr="Phát huy thanh niên trên các công trường tình nguyện">
            <a:extLst>
              <a:ext uri="{FF2B5EF4-FFF2-40B4-BE49-F238E27FC236}">
                <a16:creationId xmlns:a16="http://schemas.microsoft.com/office/drawing/2014/main" xmlns="" id="{77682E9D-4DA3-A50A-B546-DC417F3E3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7" r="4902" b="1"/>
          <a:stretch/>
        </p:blipFill>
        <p:spPr bwMode="auto">
          <a:xfrm>
            <a:off x="4784142" y="5184648"/>
            <a:ext cx="7388218" cy="5102352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7" name="Freeform: Shape 1036">
            <a:extLst>
              <a:ext uri="{FF2B5EF4-FFF2-40B4-BE49-F238E27FC236}">
                <a16:creationId xmlns:a16="http://schemas.microsoft.com/office/drawing/2014/main" xmlns="" id="{AC0D06B0-F19C-459E-B221-A34B506FB5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918722" cy="10287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9" name="Freeform: Shape 1038">
            <a:extLst>
              <a:ext uri="{FF2B5EF4-FFF2-40B4-BE49-F238E27FC236}">
                <a16:creationId xmlns:a16="http://schemas.microsoft.com/office/drawing/2014/main" xmlns="" id="{345B26DA-1C6B-4C66-81C9-9C1877FC2D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905005" cy="10287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xmlns="" id="{98DE6C44-43F8-4DE4-AB81-66853FFEA0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508760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xmlns="" id="{2409529B-9B56-4F10-BE4D-F934DB89E57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8368" y="3134911"/>
            <a:ext cx="42519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0DF8B7-38AF-FFDB-F8AA-8BF1DB3AB161}"/>
              </a:ext>
            </a:extLst>
          </p:cNvPr>
          <p:cNvSpPr txBox="1"/>
          <p:nvPr/>
        </p:nvSpPr>
        <p:spPr>
          <a:xfrm>
            <a:off x="672084" y="3387852"/>
            <a:ext cx="4585716" cy="5884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5400" dirty="0">
                <a:latin typeface="#9Slide05 Braxton Regular" panose="03060000000000000000" pitchFamily="66" charset="0"/>
              </a:rPr>
              <a:t>Chia </a:t>
            </a:r>
            <a:r>
              <a:rPr lang="en-US" sz="5400" dirty="0" err="1">
                <a:latin typeface="#9Slide05 Braxton Regular" panose="03060000000000000000" pitchFamily="66" charset="0"/>
              </a:rPr>
              <a:t>sẻ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suy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nghĩ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của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mình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về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những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người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đang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sống</a:t>
            </a:r>
            <a:r>
              <a:rPr lang="en-US" sz="5400" dirty="0">
                <a:latin typeface="#9Slide05 Braxton Regular" panose="03060000000000000000" pitchFamily="66" charset="0"/>
              </a:rPr>
              <a:t> ở </a:t>
            </a:r>
            <a:r>
              <a:rPr lang="en-US" sz="5400" dirty="0" err="1">
                <a:latin typeface="#9Slide05 Braxton Regular" panose="03060000000000000000" pitchFamily="66" charset="0"/>
              </a:rPr>
              <a:t>nơi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xa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xôi</a:t>
            </a:r>
            <a:r>
              <a:rPr lang="en-US" sz="5400" dirty="0">
                <a:latin typeface="#9Slide05 Braxton Regular" panose="03060000000000000000" pitchFamily="66" charset="0"/>
              </a:rPr>
              <a:t>, </a:t>
            </a:r>
            <a:r>
              <a:rPr lang="en-US" sz="5400" dirty="0" err="1">
                <a:latin typeface="#9Slide05 Braxton Regular" panose="03060000000000000000" pitchFamily="66" charset="0"/>
              </a:rPr>
              <a:t>hẻo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lánh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và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làm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các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công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việc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vất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vả</a:t>
            </a:r>
            <a:r>
              <a:rPr lang="en-US" sz="5400" dirty="0">
                <a:latin typeface="#9Slide05 Braxton Regular" panose="03060000000000000000" pitchFamily="66" charset="0"/>
              </a:rPr>
              <a:t>, </a:t>
            </a:r>
            <a:r>
              <a:rPr lang="en-US" sz="5400" dirty="0" err="1">
                <a:latin typeface="#9Slide05 Braxton Regular" panose="03060000000000000000" pitchFamily="66" charset="0"/>
              </a:rPr>
              <a:t>âm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thầm</a:t>
            </a:r>
            <a:r>
              <a:rPr lang="en-US" sz="5400" dirty="0">
                <a:latin typeface="#9Slide05 Braxton Regular" panose="03060000000000000000" pitchFamily="66" charset="0"/>
              </a:rPr>
              <a:t>.</a:t>
            </a:r>
          </a:p>
        </p:txBody>
      </p:sp>
      <p:pic>
        <p:nvPicPr>
          <p:cNvPr id="5" name="Picture 4" descr="A group of people in life jackets on a boat&#10;&#10;Description automatically generated">
            <a:extLst>
              <a:ext uri="{FF2B5EF4-FFF2-40B4-BE49-F238E27FC236}">
                <a16:creationId xmlns:a16="http://schemas.microsoft.com/office/drawing/2014/main" xmlns="" id="{7D789EA1-C063-4FD0-7696-56D17DC5F5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051" b="1"/>
          <a:stretch/>
        </p:blipFill>
        <p:spPr>
          <a:xfrm>
            <a:off x="11106558" y="10"/>
            <a:ext cx="7181442" cy="5102342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5774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4">
            <a:extLst>
              <a:ext uri="{FF2B5EF4-FFF2-40B4-BE49-F238E27FC236}">
                <a16:creationId xmlns:a16="http://schemas.microsoft.com/office/drawing/2014/main" xmlns="" id="{DFF8C98C-5A45-8053-993D-8ECB8CD8DFE9}"/>
              </a:ext>
            </a:extLst>
          </p:cNvPr>
          <p:cNvSpPr/>
          <p:nvPr/>
        </p:nvSpPr>
        <p:spPr>
          <a:xfrm>
            <a:off x="15896681" y="-1353479"/>
            <a:ext cx="4020652" cy="4114800"/>
          </a:xfrm>
          <a:custGeom>
            <a:avLst/>
            <a:gdLst/>
            <a:ahLst/>
            <a:cxnLst/>
            <a:rect l="l" t="t" r="r" b="b"/>
            <a:pathLst>
              <a:path w="4020652" h="4114800">
                <a:moveTo>
                  <a:pt x="0" y="0"/>
                </a:moveTo>
                <a:lnTo>
                  <a:pt x="4020653" y="0"/>
                </a:lnTo>
                <a:lnTo>
                  <a:pt x="4020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xmlns="" id="{3C341CDF-D063-388C-F209-314E16DF4CEF}"/>
              </a:ext>
            </a:extLst>
          </p:cNvPr>
          <p:cNvSpPr/>
          <p:nvPr/>
        </p:nvSpPr>
        <p:spPr>
          <a:xfrm rot="-935796">
            <a:off x="6394161" y="8516932"/>
            <a:ext cx="7508285" cy="6607290"/>
          </a:xfrm>
          <a:custGeom>
            <a:avLst/>
            <a:gdLst/>
            <a:ahLst/>
            <a:cxnLst/>
            <a:rect l="l" t="t" r="r" b="b"/>
            <a:pathLst>
              <a:path w="7508285" h="6607290">
                <a:moveTo>
                  <a:pt x="0" y="0"/>
                </a:moveTo>
                <a:lnTo>
                  <a:pt x="7508284" y="0"/>
                </a:lnTo>
                <a:lnTo>
                  <a:pt x="7508284" y="6607290"/>
                </a:lnTo>
                <a:lnTo>
                  <a:pt x="0" y="66072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xmlns="" id="{FD80D9FB-4921-1980-2F7B-B58CF99918D5}"/>
              </a:ext>
            </a:extLst>
          </p:cNvPr>
          <p:cNvSpPr/>
          <p:nvPr/>
        </p:nvSpPr>
        <p:spPr>
          <a:xfrm>
            <a:off x="-1132934" y="7399148"/>
            <a:ext cx="3299150" cy="3376403"/>
          </a:xfrm>
          <a:custGeom>
            <a:avLst/>
            <a:gdLst/>
            <a:ahLst/>
            <a:cxnLst/>
            <a:rect l="l" t="t" r="r" b="b"/>
            <a:pathLst>
              <a:path w="3299150" h="3376403">
                <a:moveTo>
                  <a:pt x="0" y="0"/>
                </a:moveTo>
                <a:lnTo>
                  <a:pt x="3299150" y="0"/>
                </a:lnTo>
                <a:lnTo>
                  <a:pt x="3299150" y="3376402"/>
                </a:lnTo>
                <a:lnTo>
                  <a:pt x="0" y="33764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548268"/>
            <a:ext cx="15408000" cy="11454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chung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48CFE4-67B3-4077-B687-BF16D5258F06}"/>
              </a:ext>
            </a:extLst>
          </p:cNvPr>
          <p:cNvSpPr/>
          <p:nvPr/>
        </p:nvSpPr>
        <p:spPr>
          <a:xfrm>
            <a:off x="1181845" y="1333500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CC62EC-958F-E585-0E40-96E29F97C95B}"/>
              </a:ext>
            </a:extLst>
          </p:cNvPr>
          <p:cNvSpPr txBox="1"/>
          <p:nvPr/>
        </p:nvSpPr>
        <p:spPr>
          <a:xfrm>
            <a:off x="914400" y="3695700"/>
            <a:ext cx="883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#9Slide03 SVNNexa Rust Sans Bla" panose="020B0606040200020203" pitchFamily="34" charset="0"/>
              </a:rPr>
              <a:t>Trình</a:t>
            </a:r>
            <a:r>
              <a:rPr lang="en-US" sz="4400" dirty="0">
                <a:solidFill>
                  <a:srgbClr val="FF0000"/>
                </a:solidFill>
                <a:latin typeface="#9Slide03 SVNNexa Rust Sans Bla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SVNNexa Rust Sans Bla" panose="020B0606040200020203" pitchFamily="34" charset="0"/>
              </a:rPr>
              <a:t>bày</a:t>
            </a:r>
            <a:r>
              <a:rPr lang="en-US" sz="4400" dirty="0">
                <a:solidFill>
                  <a:srgbClr val="FF0000"/>
                </a:solidFill>
                <a:latin typeface="#9Slide03 SVNNexa Rust Sans Bla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SVNNexa Rust Sans Bla" panose="020B0606040200020203" pitchFamily="34" charset="0"/>
              </a:rPr>
              <a:t>sản</a:t>
            </a:r>
            <a:r>
              <a:rPr lang="en-US" sz="4400" dirty="0">
                <a:solidFill>
                  <a:srgbClr val="FF0000"/>
                </a:solidFill>
                <a:latin typeface="#9Slide03 SVNNexa Rust Sans Bla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SVNNexa Rust Sans Bla" panose="020B0606040200020203" pitchFamily="34" charset="0"/>
              </a:rPr>
              <a:t>phẩm</a:t>
            </a:r>
            <a:endParaRPr lang="en-US" sz="4400" dirty="0">
              <a:solidFill>
                <a:srgbClr val="FF0000"/>
              </a:solidFill>
              <a:latin typeface="#9Slide03 SVNNexa Rust Sans Bla" panose="020B0606040200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2D2BA9C-000B-DA09-F3D9-CC4CE886AF81}"/>
              </a:ext>
            </a:extLst>
          </p:cNvPr>
          <p:cNvSpPr txBox="1"/>
          <p:nvPr/>
        </p:nvSpPr>
        <p:spPr>
          <a:xfrm>
            <a:off x="1066800" y="5023612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Pa”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394F38A-D0BC-265D-AAD6-E65A6A273B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25000" y="2761321"/>
            <a:ext cx="5357852" cy="761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28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537117"/>
            <a:ext cx="15408000" cy="11454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chung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48CFE4-67B3-4077-B687-BF16D5258F06}"/>
              </a:ext>
            </a:extLst>
          </p:cNvPr>
          <p:cNvSpPr/>
          <p:nvPr/>
        </p:nvSpPr>
        <p:spPr>
          <a:xfrm>
            <a:off x="1181845" y="1333500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A54C64-49D5-3D22-ECF2-E0BB24DA6A38}"/>
              </a:ext>
            </a:extLst>
          </p:cNvPr>
          <p:cNvSpPr txBox="1"/>
          <p:nvPr/>
        </p:nvSpPr>
        <p:spPr>
          <a:xfrm>
            <a:off x="11429255" y="4530993"/>
            <a:ext cx="6629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1945 – 1975, in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63240C-6B9E-7BE7-4711-92EEF5E435E1}"/>
              </a:ext>
            </a:extLst>
          </p:cNvPr>
          <p:cNvSpPr txBox="1"/>
          <p:nvPr/>
        </p:nvSpPr>
        <p:spPr>
          <a:xfrm>
            <a:off x="12237999" y="2670458"/>
            <a:ext cx="61564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B1CCEEE-77DB-4391-E1C3-E01B2AB20485}"/>
              </a:ext>
            </a:extLst>
          </p:cNvPr>
          <p:cNvSpPr txBox="1"/>
          <p:nvPr/>
        </p:nvSpPr>
        <p:spPr>
          <a:xfrm>
            <a:off x="9168161" y="8292182"/>
            <a:ext cx="6477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1970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86E8B9C-8CFF-B041-0B15-BB48C260BCCF}"/>
              </a:ext>
            </a:extLst>
          </p:cNvPr>
          <p:cNvSpPr txBox="1"/>
          <p:nvPr/>
        </p:nvSpPr>
        <p:spPr>
          <a:xfrm>
            <a:off x="5750264" y="7918295"/>
            <a:ext cx="1657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19783FB-733A-B250-3215-E4BEDB2C098F}"/>
              </a:ext>
            </a:extLst>
          </p:cNvPr>
          <p:cNvSpPr txBox="1"/>
          <p:nvPr/>
        </p:nvSpPr>
        <p:spPr>
          <a:xfrm>
            <a:off x="4701956" y="5792878"/>
            <a:ext cx="27054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8DD6304-075D-0613-93DE-7AA22E0EE908}"/>
              </a:ext>
            </a:extLst>
          </p:cNvPr>
          <p:cNvSpPr txBox="1"/>
          <p:nvPr/>
        </p:nvSpPr>
        <p:spPr>
          <a:xfrm>
            <a:off x="1066800" y="3384515"/>
            <a:ext cx="594434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thanh niên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xmlns="" id="{8BEF7667-702A-3D83-3AB1-48D02A57BF54}"/>
              </a:ext>
            </a:extLst>
          </p:cNvPr>
          <p:cNvSpPr/>
          <p:nvPr/>
        </p:nvSpPr>
        <p:spPr>
          <a:xfrm rot="5400000">
            <a:off x="2648441" y="6889738"/>
            <a:ext cx="925076" cy="5459958"/>
          </a:xfrm>
          <a:custGeom>
            <a:avLst/>
            <a:gdLst/>
            <a:ahLst/>
            <a:cxnLst/>
            <a:rect l="l" t="t" r="r" b="b"/>
            <a:pathLst>
              <a:path w="925076" h="5459958">
                <a:moveTo>
                  <a:pt x="0" y="0"/>
                </a:moveTo>
                <a:lnTo>
                  <a:pt x="925075" y="0"/>
                </a:lnTo>
                <a:lnTo>
                  <a:pt x="925075" y="5459958"/>
                </a:lnTo>
                <a:lnTo>
                  <a:pt x="0" y="5459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xmlns="" id="{E652D8B9-574F-6C78-9E9A-E66C47E2D02C}"/>
              </a:ext>
            </a:extLst>
          </p:cNvPr>
          <p:cNvSpPr/>
          <p:nvPr/>
        </p:nvSpPr>
        <p:spPr>
          <a:xfrm>
            <a:off x="-685800" y="-87488"/>
            <a:ext cx="2969663" cy="1039906"/>
          </a:xfrm>
          <a:custGeom>
            <a:avLst/>
            <a:gdLst/>
            <a:ahLst/>
            <a:cxnLst/>
            <a:rect l="l" t="t" r="r" b="b"/>
            <a:pathLst>
              <a:path w="2969663" h="1039906">
                <a:moveTo>
                  <a:pt x="0" y="0"/>
                </a:moveTo>
                <a:lnTo>
                  <a:pt x="2969663" y="0"/>
                </a:lnTo>
                <a:lnTo>
                  <a:pt x="2969663" y="1039905"/>
                </a:lnTo>
                <a:lnTo>
                  <a:pt x="0" y="1039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13">
            <a:extLst>
              <a:ext uri="{FF2B5EF4-FFF2-40B4-BE49-F238E27FC236}">
                <a16:creationId xmlns:a16="http://schemas.microsoft.com/office/drawing/2014/main" xmlns="" id="{AB46D9A9-A98B-BE53-3B38-BB9951F4EB6E}"/>
              </a:ext>
            </a:extLst>
          </p:cNvPr>
          <p:cNvSpPr/>
          <p:nvPr/>
        </p:nvSpPr>
        <p:spPr>
          <a:xfrm>
            <a:off x="-892299" y="7725391"/>
            <a:ext cx="2969663" cy="1039906"/>
          </a:xfrm>
          <a:custGeom>
            <a:avLst/>
            <a:gdLst/>
            <a:ahLst/>
            <a:cxnLst/>
            <a:rect l="l" t="t" r="r" b="b"/>
            <a:pathLst>
              <a:path w="2969663" h="1039906">
                <a:moveTo>
                  <a:pt x="0" y="0"/>
                </a:moveTo>
                <a:lnTo>
                  <a:pt x="2969663" y="0"/>
                </a:lnTo>
                <a:lnTo>
                  <a:pt x="2969663" y="1039905"/>
                </a:lnTo>
                <a:lnTo>
                  <a:pt x="0" y="1039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CD0C17A-8194-1EDF-B144-F9F5229EC9AC}"/>
              </a:ext>
            </a:extLst>
          </p:cNvPr>
          <p:cNvGrpSpPr/>
          <p:nvPr/>
        </p:nvGrpSpPr>
        <p:grpSpPr>
          <a:xfrm>
            <a:off x="4046241" y="2635763"/>
            <a:ext cx="11049258" cy="5560006"/>
            <a:chOff x="4046241" y="2635763"/>
            <a:chExt cx="11049258" cy="556000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D34499B-73E1-923E-4AD2-96455E4DCA08}"/>
                </a:ext>
              </a:extLst>
            </p:cNvPr>
            <p:cNvSpPr txBox="1"/>
            <p:nvPr/>
          </p:nvSpPr>
          <p:spPr>
            <a:xfrm>
              <a:off x="9738732" y="2635763"/>
              <a:ext cx="2727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loại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76D6E50-B2FC-3ADB-75B7-7E79FF89258E}"/>
                </a:ext>
              </a:extLst>
            </p:cNvPr>
            <p:cNvSpPr txBox="1"/>
            <p:nvPr/>
          </p:nvSpPr>
          <p:spPr>
            <a:xfrm>
              <a:off x="11284432" y="3788168"/>
              <a:ext cx="2727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xứ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45166F80-8792-5924-654F-14E7C85325E7}"/>
                </a:ext>
              </a:extLst>
            </p:cNvPr>
            <p:cNvSpPr txBox="1"/>
            <p:nvPr/>
          </p:nvSpPr>
          <p:spPr>
            <a:xfrm>
              <a:off x="9380499" y="7426328"/>
              <a:ext cx="5715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63325974-D07A-C259-8537-05C72CBBE0AC}"/>
                </a:ext>
              </a:extLst>
            </p:cNvPr>
            <p:cNvSpPr txBox="1"/>
            <p:nvPr/>
          </p:nvSpPr>
          <p:spPr>
            <a:xfrm>
              <a:off x="5060560" y="7101772"/>
              <a:ext cx="42294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PTBĐ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A64C1858-4D52-7084-1BFE-B97EDAC68362}"/>
                </a:ext>
              </a:extLst>
            </p:cNvPr>
            <p:cNvSpPr txBox="1"/>
            <p:nvPr/>
          </p:nvSpPr>
          <p:spPr>
            <a:xfrm>
              <a:off x="4800598" y="5046365"/>
              <a:ext cx="42294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752650F-8E59-8285-9EF0-AAF1C9C3DA91}"/>
                </a:ext>
              </a:extLst>
            </p:cNvPr>
            <p:cNvSpPr txBox="1"/>
            <p:nvPr/>
          </p:nvSpPr>
          <p:spPr>
            <a:xfrm>
              <a:off x="4046241" y="2694631"/>
              <a:ext cx="422947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E0516682-4F28-471A-4700-4E99A4FFBB89}"/>
                </a:ext>
              </a:extLst>
            </p:cNvPr>
            <p:cNvGrpSpPr/>
            <p:nvPr/>
          </p:nvGrpSpPr>
          <p:grpSpPr>
            <a:xfrm>
              <a:off x="7086600" y="3255678"/>
              <a:ext cx="4114800" cy="4123163"/>
              <a:chOff x="7086600" y="3255678"/>
              <a:chExt cx="4114800" cy="4123163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E9C36086-07F0-FAD8-B64D-3C4318CA78FA}"/>
                  </a:ext>
                </a:extLst>
              </p:cNvPr>
              <p:cNvGrpSpPr/>
              <p:nvPr/>
            </p:nvGrpSpPr>
            <p:grpSpPr>
              <a:xfrm>
                <a:off x="7086600" y="3255678"/>
                <a:ext cx="4114800" cy="4123163"/>
                <a:chOff x="7086600" y="3390900"/>
                <a:chExt cx="4114800" cy="4123163"/>
              </a:xfrm>
            </p:grpSpPr>
            <p:sp>
              <p:nvSpPr>
                <p:cNvPr id="2" name="Freeform 2">
                  <a:extLst>
                    <a:ext uri="{FF2B5EF4-FFF2-40B4-BE49-F238E27FC236}">
                      <a16:creationId xmlns:a16="http://schemas.microsoft.com/office/drawing/2014/main" xmlns="" id="{1065636B-AD14-0CED-F6CE-64788F670CFC}"/>
                    </a:ext>
                  </a:extLst>
                </p:cNvPr>
                <p:cNvSpPr/>
                <p:nvPr/>
              </p:nvSpPr>
              <p:spPr>
                <a:xfrm>
                  <a:off x="9144000" y="3390900"/>
                  <a:ext cx="2057400" cy="411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7400" h="4114800">
                      <a:moveTo>
                        <a:pt x="0" y="0"/>
                      </a:moveTo>
                      <a:lnTo>
                        <a:pt x="2057400" y="0"/>
                      </a:lnTo>
                      <a:lnTo>
                        <a:pt x="2057400" y="4114800"/>
                      </a:lnTo>
                      <a:lnTo>
                        <a:pt x="0" y="41148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>
                    <a:extLst>
                      <a:ext uri="{96DAC541-7B7A-43D3-8B79-37D633B846F1}">
                        <asvg:svgBlip xmlns=""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7" name="Freeform 2">
                  <a:extLst>
                    <a:ext uri="{FF2B5EF4-FFF2-40B4-BE49-F238E27FC236}">
                      <a16:creationId xmlns:a16="http://schemas.microsoft.com/office/drawing/2014/main" xmlns="" id="{FE1C0B4B-F1CF-0DD6-31E1-247CB66D0A0B}"/>
                    </a:ext>
                  </a:extLst>
                </p:cNvPr>
                <p:cNvSpPr/>
                <p:nvPr/>
              </p:nvSpPr>
              <p:spPr>
                <a:xfrm rot="10800000">
                  <a:off x="7086600" y="3399263"/>
                  <a:ext cx="2057400" cy="411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7400" h="4114800">
                      <a:moveTo>
                        <a:pt x="0" y="0"/>
                      </a:moveTo>
                      <a:lnTo>
                        <a:pt x="2057400" y="0"/>
                      </a:lnTo>
                      <a:lnTo>
                        <a:pt x="2057400" y="4114800"/>
                      </a:lnTo>
                      <a:lnTo>
                        <a:pt x="0" y="41148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>
                    <a:extLst>
                      <a:ext uri="{96DAC541-7B7A-43D3-8B79-37D633B846F1}">
                        <asvg:svgBlip xmlns=""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</p:spPr>
            </p:sp>
          </p:grpSp>
          <p:pic>
            <p:nvPicPr>
              <p:cNvPr id="3074" name="Picture 2" descr="Phân tích nhân vật anh thanh niên trong Lặng lẽ Sa Pa">
                <a:extLst>
                  <a:ext uri="{FF2B5EF4-FFF2-40B4-BE49-F238E27FC236}">
                    <a16:creationId xmlns:a16="http://schemas.microsoft.com/office/drawing/2014/main" xmlns="" id="{1FD4AF42-4EE5-EC4F-83DB-A12ED6D7A0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01000" y="4190436"/>
                <a:ext cx="2362200" cy="2301134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4920776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6" grpId="0"/>
      <p:bldP spid="18" grpId="0"/>
      <p:bldP spid="20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736" y="503663"/>
            <a:ext cx="15864264" cy="1091826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48CFE4-67B3-4077-B687-BF16D5258F06}"/>
              </a:ext>
            </a:extLst>
          </p:cNvPr>
          <p:cNvSpPr/>
          <p:nvPr/>
        </p:nvSpPr>
        <p:spPr>
          <a:xfrm>
            <a:off x="780242" y="1333500"/>
            <a:ext cx="13963713" cy="108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5667AE2-F6CB-FF51-827F-FFAA91B08ED4}"/>
              </a:ext>
            </a:extLst>
          </p:cNvPr>
          <p:cNvGrpSpPr/>
          <p:nvPr/>
        </p:nvGrpSpPr>
        <p:grpSpPr>
          <a:xfrm>
            <a:off x="6580173" y="3009900"/>
            <a:ext cx="4707387" cy="3922337"/>
            <a:chOff x="6580173" y="3009900"/>
            <a:chExt cx="4707387" cy="3922337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FEF643AF-97C1-9AA0-54D8-93FEEC029C54}"/>
                </a:ext>
              </a:extLst>
            </p:cNvPr>
            <p:cNvSpPr/>
            <p:nvPr/>
          </p:nvSpPr>
          <p:spPr>
            <a:xfrm>
              <a:off x="6580173" y="3009900"/>
              <a:ext cx="4707387" cy="3922337"/>
            </a:xfrm>
            <a:custGeom>
              <a:avLst/>
              <a:gdLst/>
              <a:ahLst/>
              <a:cxnLst/>
              <a:rect l="l" t="t" r="r" b="b"/>
              <a:pathLst>
                <a:path w="4572000" h="4114800">
                  <a:moveTo>
                    <a:pt x="0" y="0"/>
                  </a:moveTo>
                  <a:lnTo>
                    <a:pt x="4572000" y="0"/>
                  </a:lnTo>
                  <a:lnTo>
                    <a:pt x="45720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7EA54C64-49D5-3D22-ECF2-E0BB24DA6A38}"/>
                </a:ext>
              </a:extLst>
            </p:cNvPr>
            <p:cNvSpPr txBox="1"/>
            <p:nvPr/>
          </p:nvSpPr>
          <p:spPr>
            <a:xfrm>
              <a:off x="8083185" y="4678000"/>
              <a:ext cx="176603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Bố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cục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C707E1-F374-5E16-3EC4-2E466080B850}"/>
              </a:ext>
            </a:extLst>
          </p:cNvPr>
          <p:cNvSpPr txBox="1"/>
          <p:nvPr/>
        </p:nvSpPr>
        <p:spPr>
          <a:xfrm>
            <a:off x="10247733" y="2492840"/>
            <a:ext cx="62765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kia.”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D16129-E44F-9111-E801-DAD49E0094B1}"/>
              </a:ext>
            </a:extLst>
          </p:cNvPr>
          <p:cNvSpPr txBox="1"/>
          <p:nvPr/>
        </p:nvSpPr>
        <p:spPr>
          <a:xfrm>
            <a:off x="7714248" y="7100009"/>
            <a:ext cx="85163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vi-VN" sz="4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Cuộc gặp gỡ ngắn ngủi, ý nghĩa giữa anh thanh niên với ông họa sĩ, cô kĩ sư.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74AB4F6-10A6-9E1E-6F97-D545BCCD3878}"/>
              </a:ext>
            </a:extLst>
          </p:cNvPr>
          <p:cNvSpPr txBox="1"/>
          <p:nvPr/>
        </p:nvSpPr>
        <p:spPr>
          <a:xfrm>
            <a:off x="1441938" y="3392402"/>
            <a:ext cx="61780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098" name="Picture 2" descr="Học sinh lớp 9 TP.HCM 'sản xuất' truyện tranh 'Lặng lẽ Sa Pa' - Tuổi Trẻ  Online">
            <a:extLst>
              <a:ext uri="{FF2B5EF4-FFF2-40B4-BE49-F238E27FC236}">
                <a16:creationId xmlns:a16="http://schemas.microsoft.com/office/drawing/2014/main" xmlns="" id="{BE5CC478-DA7D-7706-6B4E-FD9939F47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008" y="5428534"/>
            <a:ext cx="3445912" cy="4874530"/>
          </a:xfrm>
          <a:custGeom>
            <a:avLst/>
            <a:gdLst>
              <a:gd name="connsiteX0" fmla="*/ 0 w 3445912"/>
              <a:gd name="connsiteY0" fmla="*/ 0 h 4874530"/>
              <a:gd name="connsiteX1" fmla="*/ 3445912 w 3445912"/>
              <a:gd name="connsiteY1" fmla="*/ 0 h 4874530"/>
              <a:gd name="connsiteX2" fmla="*/ 3445912 w 3445912"/>
              <a:gd name="connsiteY2" fmla="*/ 4874530 h 4874530"/>
              <a:gd name="connsiteX3" fmla="*/ 0 w 3445912"/>
              <a:gd name="connsiteY3" fmla="*/ 4874530 h 4874530"/>
              <a:gd name="connsiteX4" fmla="*/ 0 w 3445912"/>
              <a:gd name="connsiteY4" fmla="*/ 0 h 487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5912" h="4874530" extrusionOk="0">
                <a:moveTo>
                  <a:pt x="0" y="0"/>
                </a:moveTo>
                <a:cubicBezTo>
                  <a:pt x="811599" y="-5264"/>
                  <a:pt x="2136932" y="84467"/>
                  <a:pt x="3445912" y="0"/>
                </a:cubicBezTo>
                <a:cubicBezTo>
                  <a:pt x="3317739" y="1339399"/>
                  <a:pt x="3575062" y="3428906"/>
                  <a:pt x="3445912" y="4874530"/>
                </a:cubicBezTo>
                <a:cubicBezTo>
                  <a:pt x="2186508" y="4980850"/>
                  <a:pt x="1717068" y="4866881"/>
                  <a:pt x="0" y="4874530"/>
                </a:cubicBezTo>
                <a:cubicBezTo>
                  <a:pt x="160128" y="2483561"/>
                  <a:pt x="25049" y="184439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C8236B3A-1A0B-E2BA-D359-9C99DED454F2}"/>
              </a:ext>
            </a:extLst>
          </p:cNvPr>
          <p:cNvSpPr/>
          <p:nvPr/>
        </p:nvSpPr>
        <p:spPr>
          <a:xfrm rot="-5400000">
            <a:off x="16228926" y="1015761"/>
            <a:ext cx="9805842" cy="6843320"/>
          </a:xfrm>
          <a:custGeom>
            <a:avLst/>
            <a:gdLst/>
            <a:ahLst/>
            <a:cxnLst/>
            <a:rect l="l" t="t" r="r" b="b"/>
            <a:pathLst>
              <a:path w="10287000" h="6646505">
                <a:moveTo>
                  <a:pt x="0" y="0"/>
                </a:moveTo>
                <a:lnTo>
                  <a:pt x="10287000" y="0"/>
                </a:lnTo>
                <a:lnTo>
                  <a:pt x="10287000" y="6646504"/>
                </a:lnTo>
                <a:lnTo>
                  <a:pt x="0" y="6646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xmlns="" id="{973E56B9-B6A4-7C99-787C-EEA1FD688C49}"/>
              </a:ext>
            </a:extLst>
          </p:cNvPr>
          <p:cNvSpPr/>
          <p:nvPr/>
        </p:nvSpPr>
        <p:spPr>
          <a:xfrm>
            <a:off x="-1283419" y="-1223462"/>
            <a:ext cx="7531819" cy="2441794"/>
          </a:xfrm>
          <a:custGeom>
            <a:avLst/>
            <a:gdLst/>
            <a:ahLst/>
            <a:cxnLst/>
            <a:rect l="l" t="t" r="r" b="b"/>
            <a:pathLst>
              <a:path w="7315200" h="2561609">
                <a:moveTo>
                  <a:pt x="0" y="0"/>
                </a:moveTo>
                <a:lnTo>
                  <a:pt x="7315200" y="0"/>
                </a:lnTo>
                <a:lnTo>
                  <a:pt x="7315200" y="2561609"/>
                </a:lnTo>
                <a:lnTo>
                  <a:pt x="0" y="25616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590753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PA Sa Pa or Sapa, is a frontier town and capital of Sa Pa District in the Lao Cai province in northwest Viet Nam.">
            <a:extLst>
              <a:ext uri="{FF2B5EF4-FFF2-40B4-BE49-F238E27FC236}">
                <a16:creationId xmlns:a16="http://schemas.microsoft.com/office/drawing/2014/main" xmlns="" id="{07090C1C-68EA-0BEA-8ED7-293836AA5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499C14-11B6-AD7A-87F5-628736B9C364}"/>
              </a:ext>
            </a:extLst>
          </p:cNvPr>
          <p:cNvSpPr txBox="1"/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II.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Khám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phá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văn</a:t>
            </a:r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6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bản</a:t>
            </a:r>
            <a:endParaRPr lang="en-US" sz="6600" dirty="0">
              <a:solidFill>
                <a:schemeClr val="tx1">
                  <a:lumMod val="85000"/>
                  <a:lumOff val="15000"/>
                </a:schemeClr>
              </a:solidFill>
              <a:latin typeface="#9Slide07 SVNGuerrilla" panose="00000500000000000000" pitchFamily="2" charset="0"/>
              <a:ea typeface="+mj-ea"/>
              <a:cs typeface="+mj-cs"/>
            </a:endParaRP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101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toon of a person walking with a backpack&#10;&#10;Description automatically generated">
            <a:extLst>
              <a:ext uri="{FF2B5EF4-FFF2-40B4-BE49-F238E27FC236}">
                <a16:creationId xmlns:a16="http://schemas.microsoft.com/office/drawing/2014/main" xmlns="" id="{D42C38AB-8E65-4148-BA15-267C9645A0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6" b="21034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A674A8-8A9F-EA01-A0B6-209F7A9554C0}"/>
              </a:ext>
            </a:extLst>
          </p:cNvPr>
          <p:cNvSpPr txBox="1"/>
          <p:nvPr/>
        </p:nvSpPr>
        <p:spPr>
          <a:xfrm>
            <a:off x="8839200" y="1485900"/>
            <a:ext cx="8694234" cy="297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96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Du </a:t>
            </a:r>
            <a:r>
              <a:rPr lang="en-US" sz="96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lịch</a:t>
            </a:r>
            <a:r>
              <a:rPr lang="en-US" sz="96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bốn</a:t>
            </a:r>
            <a:r>
              <a:rPr lang="en-US" sz="9600" b="1" dirty="0">
                <a:solidFill>
                  <a:srgbClr val="FF0000"/>
                </a:solidFill>
                <a:latin typeface="#9Slide05 Braxton Regular" panose="03060000000000000000" pitchFamily="66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#9Slide05 Braxton Regular" panose="03060000000000000000" pitchFamily="66" charset="0"/>
              </a:rPr>
              <a:t>phương</a:t>
            </a:r>
            <a:endParaRPr lang="en-US" sz="9600" b="1" dirty="0">
              <a:solidFill>
                <a:srgbClr val="FF0000"/>
              </a:solidFill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803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47683260-32FA-C6D9-299F-30AE6ADA8AC6}"/>
              </a:ext>
            </a:extLst>
          </p:cNvPr>
          <p:cNvSpPr/>
          <p:nvPr/>
        </p:nvSpPr>
        <p:spPr>
          <a:xfrm>
            <a:off x="0" y="3619500"/>
            <a:ext cx="18288000" cy="7772400"/>
          </a:xfrm>
          <a:custGeom>
            <a:avLst/>
            <a:gdLst/>
            <a:ahLst/>
            <a:cxnLst/>
            <a:rect l="l" t="t" r="r" b="b"/>
            <a:pathLst>
              <a:path w="7649133" h="5656915">
                <a:moveTo>
                  <a:pt x="0" y="0"/>
                </a:moveTo>
                <a:lnTo>
                  <a:pt x="7649133" y="0"/>
                </a:lnTo>
                <a:lnTo>
                  <a:pt x="7649133" y="5656914"/>
                </a:lnTo>
                <a:lnTo>
                  <a:pt x="0" y="56569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 t="-1" b="-32353"/>
            </a:stretch>
          </a:blipFill>
        </p:spPr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95DEC3B5-1F58-B2A9-A92E-BA5CCD5066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611" b="12645"/>
          <a:stretch>
            <a:fillRect/>
          </a:stretch>
        </p:blipFill>
        <p:spPr>
          <a:xfrm rot="5400000">
            <a:off x="5574680" y="-6096000"/>
            <a:ext cx="7086600" cy="1828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D0323C-442C-6352-B4AA-8533E4AAB2B4}"/>
              </a:ext>
            </a:extLst>
          </p:cNvPr>
          <p:cNvSpPr txBox="1"/>
          <p:nvPr/>
        </p:nvSpPr>
        <p:spPr>
          <a:xfrm>
            <a:off x="381000" y="233570"/>
            <a:ext cx="172974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chemeClr val="tx2">
                    <a:lumMod val="50000"/>
                  </a:schemeClr>
                </a:solidFill>
                <a:latin typeface="#9Slide05 Good Vibes Pro" panose="02000507080000020002" pitchFamily="2" charset="0"/>
              </a:rPr>
              <a:t>Bài</a:t>
            </a:r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#9Slide05 Good Vibes Pro" panose="02000507080000020002" pitchFamily="2" charset="0"/>
              </a:rPr>
              <a:t> 6: </a:t>
            </a:r>
            <a:r>
              <a:rPr lang="en-US" sz="8000" b="1" dirty="0" err="1">
                <a:solidFill>
                  <a:schemeClr val="tx2">
                    <a:lumMod val="50000"/>
                  </a:schemeClr>
                </a:solidFill>
                <a:latin typeface="#9Slide05 Good Vibes Pro" panose="02000507080000020002" pitchFamily="2" charset="0"/>
              </a:rPr>
              <a:t>Chân</a:t>
            </a:r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#9Slide05 Good Vibes Pro" panose="02000507080000020002" pitchFamily="2" charset="0"/>
              </a:rPr>
              <a:t> dung </a:t>
            </a:r>
            <a:r>
              <a:rPr lang="en-US" sz="8000" b="1" dirty="0" err="1">
                <a:solidFill>
                  <a:schemeClr val="tx2">
                    <a:lumMod val="50000"/>
                  </a:schemeClr>
                </a:solidFill>
                <a:latin typeface="#9Slide05 Good Vibes Pro" panose="02000507080000020002" pitchFamily="2" charset="0"/>
              </a:rPr>
              <a:t>cuộc</a:t>
            </a:r>
            <a:r>
              <a:rPr lang="en-US" sz="8000" b="1" dirty="0">
                <a:solidFill>
                  <a:schemeClr val="tx2">
                    <a:lumMod val="50000"/>
                  </a:schemeClr>
                </a:solidFill>
                <a:latin typeface="#9Slide05 Good Vibes Pro" panose="02000507080000020002" pitchFamily="2" charset="0"/>
              </a:rPr>
              <a:t> </a:t>
            </a:r>
            <a:r>
              <a:rPr lang="en-US" sz="8000" b="1" dirty="0" err="1">
                <a:solidFill>
                  <a:schemeClr val="tx2">
                    <a:lumMod val="50000"/>
                  </a:schemeClr>
                </a:solidFill>
                <a:latin typeface="#9Slide05 Good Vibes Pro" panose="02000507080000020002" pitchFamily="2" charset="0"/>
              </a:rPr>
              <a:t>sống</a:t>
            </a:r>
            <a:endParaRPr lang="en-US" sz="8000" b="1" dirty="0">
              <a:solidFill>
                <a:schemeClr val="tx2">
                  <a:lumMod val="50000"/>
                </a:schemeClr>
              </a:solidFill>
              <a:latin typeface="#9Slide05 Good Vibes Pro" panose="02000507080000020002" pitchFamily="2" charset="0"/>
            </a:endParaRPr>
          </a:p>
          <a:p>
            <a:pPr algn="ctr"/>
            <a:r>
              <a:rPr lang="en-US" sz="5400" dirty="0">
                <a:latin typeface="#9Slide05 Braxton Regular" panose="03060000000000000000" pitchFamily="66" charset="0"/>
              </a:rPr>
              <a:t>Văn </a:t>
            </a:r>
            <a:r>
              <a:rPr lang="en-US" sz="5400" dirty="0" err="1">
                <a:latin typeface="#9Slide05 Braxton Regular" panose="03060000000000000000" pitchFamily="66" charset="0"/>
              </a:rPr>
              <a:t>bản</a:t>
            </a:r>
            <a:endParaRPr lang="en-US" sz="5400" dirty="0">
              <a:latin typeface="#9Slide05 Braxton Regular" panose="03060000000000000000" pitchFamily="66" charset="0"/>
            </a:endParaRPr>
          </a:p>
          <a:p>
            <a:pPr algn="ctr"/>
            <a:endParaRPr lang="en-US" sz="5400" dirty="0">
              <a:latin typeface="#9Slide05 Braxton Regular" panose="03060000000000000000" pitchFamily="66" charset="0"/>
            </a:endParaRPr>
          </a:p>
          <a:p>
            <a:pPr algn="ctr"/>
            <a:r>
              <a:rPr lang="en-US" sz="8000" b="1" dirty="0" err="1">
                <a:solidFill>
                  <a:schemeClr val="accent2">
                    <a:lumMod val="50000"/>
                  </a:schemeClr>
                </a:solidFill>
                <a:latin typeface="#9Slide05 Aphrodite Pro" panose="02000000000000000000" pitchFamily="2" charset="0"/>
              </a:rPr>
              <a:t>Lặng</a:t>
            </a: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#9Slide05 Aphrodite Pro" panose="02000000000000000000" pitchFamily="2" charset="0"/>
              </a:rPr>
              <a:t> </a:t>
            </a:r>
            <a:r>
              <a:rPr lang="en-US" sz="8000" b="1" dirty="0" err="1">
                <a:solidFill>
                  <a:schemeClr val="accent2">
                    <a:lumMod val="50000"/>
                  </a:schemeClr>
                </a:solidFill>
                <a:latin typeface="#9Slide05 Aphrodite Pro" panose="02000000000000000000" pitchFamily="2" charset="0"/>
              </a:rPr>
              <a:t>lẽ</a:t>
            </a:r>
            <a:r>
              <a:rPr lang="en-US" sz="8000" b="1" dirty="0">
                <a:solidFill>
                  <a:schemeClr val="accent2">
                    <a:lumMod val="50000"/>
                  </a:schemeClr>
                </a:solidFill>
                <a:latin typeface="#9Slide05 Aphrodite Pro" panose="02000000000000000000" pitchFamily="2" charset="0"/>
              </a:rPr>
              <a:t> Sa Pa</a:t>
            </a:r>
          </a:p>
          <a:p>
            <a:pPr algn="r"/>
            <a:r>
              <a:rPr lang="en-US" sz="6000" i="1" dirty="0" err="1">
                <a:latin typeface="#9Slide05 Braxton Regular" panose="03060000000000000000" pitchFamily="66" charset="0"/>
              </a:rPr>
              <a:t>Trích</a:t>
            </a:r>
            <a:r>
              <a:rPr lang="en-US" sz="6000" i="1" dirty="0">
                <a:latin typeface="#9Slide05 Braxton Regular" panose="03060000000000000000" pitchFamily="66" charset="0"/>
              </a:rPr>
              <a:t>, </a:t>
            </a:r>
            <a:r>
              <a:rPr lang="en-US" sz="6000" dirty="0" err="1">
                <a:latin typeface="#9Slide05 Braxton Regular" panose="03060000000000000000" pitchFamily="66" charset="0"/>
              </a:rPr>
              <a:t>Nguyễn</a:t>
            </a:r>
            <a:r>
              <a:rPr lang="en-US" sz="6000" dirty="0">
                <a:latin typeface="#9Slide05 Braxton Regular" panose="03060000000000000000" pitchFamily="66" charset="0"/>
              </a:rPr>
              <a:t> Thành Long</a:t>
            </a:r>
            <a:endParaRPr lang="en-US" sz="6000" i="1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107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PA Sa Pa or Sapa, is a frontier town and capital of Sa Pa District in the Lao Cai province in northwest Viet Nam.">
            <a:extLst>
              <a:ext uri="{FF2B5EF4-FFF2-40B4-BE49-F238E27FC236}">
                <a16:creationId xmlns:a16="http://schemas.microsoft.com/office/drawing/2014/main" xmlns="" id="{07090C1C-68EA-0BEA-8ED7-293836AA56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 bwMode="auto">
          <a:xfrm>
            <a:off x="20" y="10"/>
            <a:ext cx="1828798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7980213"/>
            <a:ext cx="18288000" cy="1104826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A499C14-11B6-AD7A-87F5-628736B9C364}"/>
              </a:ext>
            </a:extLst>
          </p:cNvPr>
          <p:cNvSpPr txBox="1"/>
          <p:nvPr/>
        </p:nvSpPr>
        <p:spPr>
          <a:xfrm>
            <a:off x="785812" y="7975860"/>
            <a:ext cx="16816388" cy="1117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I.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Đọc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–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Tìm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hiểu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#9Slide07 SVNGuerrilla" panose="00000500000000000000" pitchFamily="2" charset="0"/>
                <a:ea typeface="+mj-ea"/>
                <a:cs typeface="+mj-cs"/>
              </a:rPr>
              <a:t>chung</a:t>
            </a:r>
            <a:endParaRPr lang="en-US" sz="6000" dirty="0">
              <a:solidFill>
                <a:schemeClr val="tx1">
                  <a:lumMod val="85000"/>
                  <a:lumOff val="15000"/>
                </a:schemeClr>
              </a:solidFill>
              <a:latin typeface="#9Slide07 SVNGuerrilla" panose="00000500000000000000" pitchFamily="2" charset="0"/>
              <a:ea typeface="+mj-ea"/>
              <a:cs typeface="+mj-cs"/>
            </a:endParaRP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7862974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9202278"/>
            <a:ext cx="18288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3188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xmlns="" id="{0963394B-B867-054D-F69B-72C8330AE0A7}"/>
              </a:ext>
            </a:extLst>
          </p:cNvPr>
          <p:cNvSpPr/>
          <p:nvPr/>
        </p:nvSpPr>
        <p:spPr>
          <a:xfrm>
            <a:off x="10963406" y="2531092"/>
            <a:ext cx="3340410" cy="2563765"/>
          </a:xfrm>
          <a:custGeom>
            <a:avLst/>
            <a:gdLst/>
            <a:ahLst/>
            <a:cxnLst/>
            <a:rect l="l" t="t" r="r" b="b"/>
            <a:pathLst>
              <a:path w="3340410" h="2563765">
                <a:moveTo>
                  <a:pt x="0" y="0"/>
                </a:moveTo>
                <a:lnTo>
                  <a:pt x="3340410" y="0"/>
                </a:lnTo>
                <a:lnTo>
                  <a:pt x="3340410" y="2563765"/>
                </a:lnTo>
                <a:lnTo>
                  <a:pt x="0" y="25637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xmlns="" id="{8C0C4408-8432-9F01-67FB-72E6F68906AA}"/>
              </a:ext>
            </a:extLst>
          </p:cNvPr>
          <p:cNvSpPr/>
          <p:nvPr/>
        </p:nvSpPr>
        <p:spPr>
          <a:xfrm rot="-5400000">
            <a:off x="12849232" y="3137777"/>
            <a:ext cx="10481091" cy="4205538"/>
          </a:xfrm>
          <a:custGeom>
            <a:avLst/>
            <a:gdLst/>
            <a:ahLst/>
            <a:cxnLst/>
            <a:rect l="l" t="t" r="r" b="b"/>
            <a:pathLst>
              <a:path w="10481091" h="4205538">
                <a:moveTo>
                  <a:pt x="0" y="0"/>
                </a:moveTo>
                <a:lnTo>
                  <a:pt x="10481091" y="0"/>
                </a:lnTo>
                <a:lnTo>
                  <a:pt x="10481091" y="4205538"/>
                </a:lnTo>
                <a:lnTo>
                  <a:pt x="0" y="42055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xmlns="" id="{A3362171-F2C9-7020-C0C8-D63E0D2E0766}"/>
              </a:ext>
            </a:extLst>
          </p:cNvPr>
          <p:cNvSpPr/>
          <p:nvPr/>
        </p:nvSpPr>
        <p:spPr>
          <a:xfrm rot="1761547">
            <a:off x="13059649" y="-193554"/>
            <a:ext cx="3413259" cy="2294960"/>
          </a:xfrm>
          <a:custGeom>
            <a:avLst/>
            <a:gdLst/>
            <a:ahLst/>
            <a:cxnLst/>
            <a:rect l="l" t="t" r="r" b="b"/>
            <a:pathLst>
              <a:path w="3413259" h="2294960">
                <a:moveTo>
                  <a:pt x="0" y="0"/>
                </a:moveTo>
                <a:lnTo>
                  <a:pt x="3413259" y="0"/>
                </a:lnTo>
                <a:lnTo>
                  <a:pt x="3413259" y="2294960"/>
                </a:lnTo>
                <a:lnTo>
                  <a:pt x="0" y="2294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xmlns="" id="{EB8A8EE9-859D-6C71-D467-52BA674D3F2E}"/>
              </a:ext>
            </a:extLst>
          </p:cNvPr>
          <p:cNvSpPr/>
          <p:nvPr/>
        </p:nvSpPr>
        <p:spPr>
          <a:xfrm rot="-3587760">
            <a:off x="-677929" y="4993099"/>
            <a:ext cx="3413259" cy="2294960"/>
          </a:xfrm>
          <a:custGeom>
            <a:avLst/>
            <a:gdLst/>
            <a:ahLst/>
            <a:cxnLst/>
            <a:rect l="l" t="t" r="r" b="b"/>
            <a:pathLst>
              <a:path w="3413259" h="2294960">
                <a:moveTo>
                  <a:pt x="0" y="0"/>
                </a:moveTo>
                <a:lnTo>
                  <a:pt x="3413260" y="0"/>
                </a:lnTo>
                <a:lnTo>
                  <a:pt x="3413260" y="2294960"/>
                </a:lnTo>
                <a:lnTo>
                  <a:pt x="0" y="2294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548268"/>
            <a:ext cx="15408000" cy="11454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1.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–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chú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thích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48CFE4-67B3-4077-B687-BF16D5258F06}"/>
              </a:ext>
            </a:extLst>
          </p:cNvPr>
          <p:cNvSpPr/>
          <p:nvPr/>
        </p:nvSpPr>
        <p:spPr>
          <a:xfrm>
            <a:off x="1336745" y="1653811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362E4FA-91AB-3E03-70D0-10101EFBFE9F}"/>
              </a:ext>
            </a:extLst>
          </p:cNvPr>
          <p:cNvGrpSpPr/>
          <p:nvPr/>
        </p:nvGrpSpPr>
        <p:grpSpPr>
          <a:xfrm>
            <a:off x="9591676" y="5094857"/>
            <a:ext cx="6083870" cy="4387991"/>
            <a:chOff x="9591676" y="5094857"/>
            <a:chExt cx="6083870" cy="4387991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xmlns="" id="{2B04D925-A37A-C495-A4DE-78876CC4B694}"/>
                </a:ext>
              </a:extLst>
            </p:cNvPr>
            <p:cNvSpPr/>
            <p:nvPr/>
          </p:nvSpPr>
          <p:spPr>
            <a:xfrm>
              <a:off x="9591676" y="5094857"/>
              <a:ext cx="6083870" cy="4387991"/>
            </a:xfrm>
            <a:custGeom>
              <a:avLst/>
              <a:gdLst/>
              <a:ahLst/>
              <a:cxnLst/>
              <a:rect l="l" t="t" r="r" b="b"/>
              <a:pathLst>
                <a:path w="6083870" h="4387991">
                  <a:moveTo>
                    <a:pt x="0" y="0"/>
                  </a:moveTo>
                  <a:lnTo>
                    <a:pt x="6083870" y="0"/>
                  </a:lnTo>
                  <a:lnTo>
                    <a:pt x="6083870" y="4387991"/>
                  </a:lnTo>
                  <a:lnTo>
                    <a:pt x="0" y="4387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B3D819EF-0260-3FD5-7099-C8CDC2D2A43B}"/>
                </a:ext>
              </a:extLst>
            </p:cNvPr>
            <p:cNvSpPr/>
            <p:nvPr/>
          </p:nvSpPr>
          <p:spPr>
            <a:xfrm>
              <a:off x="10404832" y="6710157"/>
              <a:ext cx="4875092" cy="1136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thẻ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dẫn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4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dung,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4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dõi</a:t>
              </a:r>
              <a:r>
                <a:rPr lang="en-US" sz="44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4400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i="1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luận</a:t>
              </a:r>
              <a:endParaRPr lang="en-US" sz="4400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9FFC244-95C9-0960-9DF2-C996BC0D3491}"/>
              </a:ext>
            </a:extLst>
          </p:cNvPr>
          <p:cNvGrpSpPr/>
          <p:nvPr/>
        </p:nvGrpSpPr>
        <p:grpSpPr>
          <a:xfrm>
            <a:off x="1903413" y="2799211"/>
            <a:ext cx="6083870" cy="6812217"/>
            <a:chOff x="1903413" y="2799211"/>
            <a:chExt cx="6083870" cy="6812217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xmlns="" id="{5015577E-6524-8D84-6B2C-7F97813B6FBF}"/>
                </a:ext>
              </a:extLst>
            </p:cNvPr>
            <p:cNvSpPr/>
            <p:nvPr/>
          </p:nvSpPr>
          <p:spPr>
            <a:xfrm>
              <a:off x="1903413" y="2799211"/>
              <a:ext cx="6083870" cy="6812217"/>
            </a:xfrm>
            <a:custGeom>
              <a:avLst/>
              <a:gdLst/>
              <a:ahLst/>
              <a:cxnLst/>
              <a:rect l="l" t="t" r="r" b="b"/>
              <a:pathLst>
                <a:path w="5723226" h="7734089">
                  <a:moveTo>
                    <a:pt x="0" y="0"/>
                  </a:moveTo>
                  <a:lnTo>
                    <a:pt x="5723226" y="0"/>
                  </a:lnTo>
                  <a:lnTo>
                    <a:pt x="5723226" y="7734089"/>
                  </a:lnTo>
                  <a:lnTo>
                    <a:pt x="0" y="7734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79000"/>
              </a:blip>
              <a:stretch>
                <a:fillRect/>
              </a:stretch>
            </a:blipFill>
          </p:spPr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6F1EC9C7-1A34-4326-AE75-68F7AB11B785}"/>
                </a:ext>
              </a:extLst>
            </p:cNvPr>
            <p:cNvSpPr/>
            <p:nvPr/>
          </p:nvSpPr>
          <p:spPr>
            <a:xfrm>
              <a:off x="2652918" y="6213226"/>
              <a:ext cx="4833967" cy="113694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to,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rõ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ràng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diễn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sâu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,…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biệt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4400" dirty="0">
                  <a:solidFill>
                    <a:schemeClr val="tx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506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3">
            <a:extLst>
              <a:ext uri="{FF2B5EF4-FFF2-40B4-BE49-F238E27FC236}">
                <a16:creationId xmlns:a16="http://schemas.microsoft.com/office/drawing/2014/main" xmlns="" id="{E3DE058D-E0A8-8034-5AC1-2447FFB57F06}"/>
              </a:ext>
            </a:extLst>
          </p:cNvPr>
          <p:cNvSpPr/>
          <p:nvPr/>
        </p:nvSpPr>
        <p:spPr>
          <a:xfrm>
            <a:off x="14622010" y="7823570"/>
            <a:ext cx="6048000" cy="3318840"/>
          </a:xfrm>
          <a:custGeom>
            <a:avLst/>
            <a:gdLst/>
            <a:ahLst/>
            <a:cxnLst/>
            <a:rect l="l" t="t" r="r" b="b"/>
            <a:pathLst>
              <a:path w="6048000" h="3318840">
                <a:moveTo>
                  <a:pt x="0" y="0"/>
                </a:moveTo>
                <a:lnTo>
                  <a:pt x="6048000" y="0"/>
                </a:lnTo>
                <a:lnTo>
                  <a:pt x="6048000" y="3318840"/>
                </a:lnTo>
                <a:lnTo>
                  <a:pt x="0" y="3318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548268"/>
            <a:ext cx="15408000" cy="11454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1.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–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chú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thích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48CFE4-67B3-4077-B687-BF16D5258F06}"/>
              </a:ext>
            </a:extLst>
          </p:cNvPr>
          <p:cNvSpPr/>
          <p:nvPr/>
        </p:nvSpPr>
        <p:spPr>
          <a:xfrm>
            <a:off x="1336745" y="1653811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xmlns="" id="{18A8C479-DE8B-0C70-A5F9-F619F024D781}"/>
              </a:ext>
            </a:extLst>
          </p:cNvPr>
          <p:cNvSpPr/>
          <p:nvPr/>
        </p:nvSpPr>
        <p:spPr>
          <a:xfrm>
            <a:off x="1705770" y="4753309"/>
            <a:ext cx="3566715" cy="1848207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xmlns="" id="{F0B396ED-64FC-1974-4BF3-9893953CCC81}"/>
              </a:ext>
            </a:extLst>
          </p:cNvPr>
          <p:cNvSpPr/>
          <p:nvPr/>
        </p:nvSpPr>
        <p:spPr>
          <a:xfrm>
            <a:off x="7070528" y="4252193"/>
            <a:ext cx="3566715" cy="1848207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AC423949-51C8-C50F-0C84-A7C89284C8E3}"/>
              </a:ext>
            </a:extLst>
          </p:cNvPr>
          <p:cNvSpPr/>
          <p:nvPr/>
        </p:nvSpPr>
        <p:spPr>
          <a:xfrm>
            <a:off x="12268200" y="4568822"/>
            <a:ext cx="3566715" cy="1848207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xmlns="" id="{223C2388-93BE-CB02-485B-0E75945CA9AB}"/>
              </a:ext>
            </a:extLst>
          </p:cNvPr>
          <p:cNvSpPr/>
          <p:nvPr/>
        </p:nvSpPr>
        <p:spPr>
          <a:xfrm>
            <a:off x="1932786" y="7726374"/>
            <a:ext cx="3566715" cy="1848207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A364A23E-A9D4-F40E-2532-16CF1E7B2092}"/>
              </a:ext>
            </a:extLst>
          </p:cNvPr>
          <p:cNvSpPr/>
          <p:nvPr/>
        </p:nvSpPr>
        <p:spPr>
          <a:xfrm>
            <a:off x="7297544" y="7225258"/>
            <a:ext cx="3566715" cy="1848207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xmlns="" id="{7CEAA601-D615-8A41-95A7-E5ADFB95C835}"/>
              </a:ext>
            </a:extLst>
          </p:cNvPr>
          <p:cNvSpPr/>
          <p:nvPr/>
        </p:nvSpPr>
        <p:spPr>
          <a:xfrm>
            <a:off x="12495216" y="7541887"/>
            <a:ext cx="3566715" cy="1848207"/>
          </a:xfrm>
          <a:custGeom>
            <a:avLst/>
            <a:gdLst/>
            <a:ahLst/>
            <a:cxnLst/>
            <a:rect l="l" t="t" r="r" b="b"/>
            <a:pathLst>
              <a:path w="5294944" h="2743744">
                <a:moveTo>
                  <a:pt x="0" y="0"/>
                </a:moveTo>
                <a:lnTo>
                  <a:pt x="5294944" y="0"/>
                </a:lnTo>
                <a:lnTo>
                  <a:pt x="5294944" y="2743744"/>
                </a:lnTo>
                <a:lnTo>
                  <a:pt x="0" y="2743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A71220-4DE3-AE7F-2DF7-29D2D3C85443}"/>
              </a:ext>
            </a:extLst>
          </p:cNvPr>
          <p:cNvSpPr txBox="1"/>
          <p:nvPr/>
        </p:nvSpPr>
        <p:spPr>
          <a:xfrm>
            <a:off x="2085186" y="7731638"/>
            <a:ext cx="3187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#9Slide05 Braxton Regular" panose="03060000000000000000" pitchFamily="66" charset="0"/>
              </a:rPr>
              <a:t>Máy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nhật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quang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kí</a:t>
            </a:r>
            <a:endParaRPr lang="en-US" sz="5400" dirty="0">
              <a:latin typeface="#9Slide05 Braxton Regular" panose="03060000000000000000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7B34B5C-A8D2-62C6-5D88-A591BF77C068}"/>
              </a:ext>
            </a:extLst>
          </p:cNvPr>
          <p:cNvSpPr txBox="1"/>
          <p:nvPr/>
        </p:nvSpPr>
        <p:spPr>
          <a:xfrm>
            <a:off x="762000" y="2933700"/>
            <a:ext cx="1645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#9Slide03 SVNNexa Rust Sans Bla" panose="020B0606040200020203" pitchFamily="34" charset="0"/>
              </a:rPr>
              <a:t>Kiến</a:t>
            </a:r>
            <a:r>
              <a:rPr lang="en-US" sz="4400" dirty="0">
                <a:solidFill>
                  <a:srgbClr val="FF0000"/>
                </a:solidFill>
                <a:latin typeface="#9Slide03 SVNNexa Rust Sans Bla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SVNNexa Rust Sans Bla" panose="020B0606040200020203" pitchFamily="34" charset="0"/>
              </a:rPr>
              <a:t>thức</a:t>
            </a:r>
            <a:r>
              <a:rPr lang="en-US" sz="4400" dirty="0">
                <a:solidFill>
                  <a:srgbClr val="FF0000"/>
                </a:solidFill>
                <a:latin typeface="#9Slide03 SVNNexa Rust Sans Bla" panose="020B0606040200020203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SVNNexa Rust Sans Bla" panose="020B0606040200020203" pitchFamily="34" charset="0"/>
              </a:rPr>
              <a:t>bách</a:t>
            </a:r>
            <a:r>
              <a:rPr lang="en-US" sz="4400" dirty="0">
                <a:solidFill>
                  <a:srgbClr val="FF0000"/>
                </a:solidFill>
                <a:latin typeface="#9Slide03 SVNNexa Rust Sans Bla" panose="020B0606040200020203" pitchFamily="34" charset="0"/>
              </a:rPr>
              <a:t> khoa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B4B0599-F478-A504-37E1-8997A1D79BA7}"/>
              </a:ext>
            </a:extLst>
          </p:cNvPr>
          <p:cNvSpPr txBox="1"/>
          <p:nvPr/>
        </p:nvSpPr>
        <p:spPr>
          <a:xfrm>
            <a:off x="8129985" y="4838764"/>
            <a:ext cx="163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#9Slide05 Braxton Regular" panose="03060000000000000000" pitchFamily="66" charset="0"/>
              </a:rPr>
              <a:t>Sa Pa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6140B2D-8236-04C0-779B-A5463AA53A96}"/>
              </a:ext>
            </a:extLst>
          </p:cNvPr>
          <p:cNvSpPr txBox="1"/>
          <p:nvPr/>
        </p:nvSpPr>
        <p:spPr>
          <a:xfrm>
            <a:off x="1912342" y="5224119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#9Slide05 Braxton Regular" panose="03060000000000000000" pitchFamily="66" charset="0"/>
              </a:rPr>
              <a:t>Vật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lí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địa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cầu</a:t>
            </a:r>
            <a:endParaRPr lang="en-US" sz="5400" dirty="0">
              <a:latin typeface="#9Slide05 Braxton Regular" panose="03060000000000000000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FDAEE39-42E3-1987-1706-3F6DC54908A8}"/>
              </a:ext>
            </a:extLst>
          </p:cNvPr>
          <p:cNvSpPr txBox="1"/>
          <p:nvPr/>
        </p:nvSpPr>
        <p:spPr>
          <a:xfrm>
            <a:off x="12968685" y="5068257"/>
            <a:ext cx="2019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#9Slide05 Braxton Regular" panose="03060000000000000000" pitchFamily="66" charset="0"/>
              </a:rPr>
              <a:t>Tử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kinh</a:t>
            </a:r>
            <a:endParaRPr lang="en-US" sz="5400" dirty="0">
              <a:latin typeface="#9Slide05 Braxton Regular" panose="03060000000000000000" pitchFamily="66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BAF2063-7C82-03D2-7BFC-171BD63A038D}"/>
              </a:ext>
            </a:extLst>
          </p:cNvPr>
          <p:cNvSpPr txBox="1"/>
          <p:nvPr/>
        </p:nvSpPr>
        <p:spPr>
          <a:xfrm>
            <a:off x="12691610" y="7988728"/>
            <a:ext cx="32926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#9Slide05 Braxton Regular" panose="03060000000000000000" pitchFamily="66" charset="0"/>
              </a:rPr>
              <a:t>Máy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bộ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đàm</a:t>
            </a:r>
            <a:endParaRPr lang="en-US" sz="5400" dirty="0">
              <a:latin typeface="#9Slide05 Braxton Regular" panose="03060000000000000000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41EB805-5C52-90CA-74C7-2443413C74E0}"/>
              </a:ext>
            </a:extLst>
          </p:cNvPr>
          <p:cNvSpPr txBox="1"/>
          <p:nvPr/>
        </p:nvSpPr>
        <p:spPr>
          <a:xfrm>
            <a:off x="7723986" y="7724913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#9Slide05 Braxton Regular" panose="03060000000000000000" pitchFamily="66" charset="0"/>
              </a:rPr>
              <a:t>Tam </a:t>
            </a:r>
            <a:r>
              <a:rPr lang="en-US" sz="5400" dirty="0" err="1">
                <a:latin typeface="#9Slide05 Braxton Regular" panose="03060000000000000000" pitchFamily="66" charset="0"/>
              </a:rPr>
              <a:t>thất</a:t>
            </a:r>
            <a:endParaRPr lang="en-US" sz="5400" dirty="0">
              <a:latin typeface="#9Slide05 Braxton Regular" panose="03060000000000000000" pitchFamily="66" charset="0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xmlns="" id="{CACAF341-28DA-B6CD-3429-A464A6969BCC}"/>
              </a:ext>
            </a:extLst>
          </p:cNvPr>
          <p:cNvSpPr/>
          <p:nvPr/>
        </p:nvSpPr>
        <p:spPr>
          <a:xfrm rot="790328">
            <a:off x="-2297403" y="5761184"/>
            <a:ext cx="4069399" cy="4455087"/>
          </a:xfrm>
          <a:custGeom>
            <a:avLst/>
            <a:gdLst/>
            <a:ahLst/>
            <a:cxnLst/>
            <a:rect l="l" t="t" r="r" b="b"/>
            <a:pathLst>
              <a:path w="4069399" h="4455087">
                <a:moveTo>
                  <a:pt x="0" y="0"/>
                </a:moveTo>
                <a:lnTo>
                  <a:pt x="4069399" y="0"/>
                </a:lnTo>
                <a:lnTo>
                  <a:pt x="4069399" y="4455086"/>
                </a:lnTo>
                <a:lnTo>
                  <a:pt x="0" y="44550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xmlns="" id="{52CF1AAB-CF87-05DD-2FEC-7E8AF6CD1D3B}"/>
              </a:ext>
            </a:extLst>
          </p:cNvPr>
          <p:cNvSpPr/>
          <p:nvPr/>
        </p:nvSpPr>
        <p:spPr>
          <a:xfrm>
            <a:off x="-1618726" y="8048200"/>
            <a:ext cx="3144742" cy="2338545"/>
          </a:xfrm>
          <a:custGeom>
            <a:avLst/>
            <a:gdLst/>
            <a:ahLst/>
            <a:cxnLst/>
            <a:rect l="l" t="t" r="r" b="b"/>
            <a:pathLst>
              <a:path w="3144742" h="2338545">
                <a:moveTo>
                  <a:pt x="0" y="0"/>
                </a:moveTo>
                <a:lnTo>
                  <a:pt x="3144742" y="0"/>
                </a:lnTo>
                <a:lnTo>
                  <a:pt x="3144742" y="2338545"/>
                </a:lnTo>
                <a:lnTo>
                  <a:pt x="0" y="23385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xmlns="" id="{6A04313D-5FCF-BD36-9D68-7F641C68B66C}"/>
              </a:ext>
            </a:extLst>
          </p:cNvPr>
          <p:cNvSpPr/>
          <p:nvPr/>
        </p:nvSpPr>
        <p:spPr>
          <a:xfrm>
            <a:off x="16249103" y="158308"/>
            <a:ext cx="1344756" cy="1740784"/>
          </a:xfrm>
          <a:custGeom>
            <a:avLst/>
            <a:gdLst/>
            <a:ahLst/>
            <a:cxnLst/>
            <a:rect l="l" t="t" r="r" b="b"/>
            <a:pathLst>
              <a:path w="1344756" h="1740784">
                <a:moveTo>
                  <a:pt x="0" y="0"/>
                </a:moveTo>
                <a:lnTo>
                  <a:pt x="1344756" y="0"/>
                </a:lnTo>
                <a:lnTo>
                  <a:pt x="1344756" y="1740784"/>
                </a:lnTo>
                <a:lnTo>
                  <a:pt x="0" y="17407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43417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áy bộ đàm Kenwood TK-3302 giá siêu hấp dẫn, đàm thoại to rõ ràng">
            <a:extLst>
              <a:ext uri="{FF2B5EF4-FFF2-40B4-BE49-F238E27FC236}">
                <a16:creationId xmlns:a16="http://schemas.microsoft.com/office/drawing/2014/main" xmlns="" id="{880A5EED-1D64-F8FB-115B-9BEB540C0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06200" y="419100"/>
            <a:ext cx="5212193" cy="835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hật quang ký - Lambrecht - HYMETCO">
            <a:extLst>
              <a:ext uri="{FF2B5EF4-FFF2-40B4-BE49-F238E27FC236}">
                <a16:creationId xmlns:a16="http://schemas.microsoft.com/office/drawing/2014/main" xmlns="" id="{AE465EE9-E598-D162-482C-118BC9A0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628648"/>
            <a:ext cx="7937501" cy="79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88CEF5-F553-F835-EC55-0B7D214BA70B}"/>
              </a:ext>
            </a:extLst>
          </p:cNvPr>
          <p:cNvSpPr txBox="1"/>
          <p:nvPr/>
        </p:nvSpPr>
        <p:spPr>
          <a:xfrm>
            <a:off x="2057400" y="8775699"/>
            <a:ext cx="4925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#9Slide05 Braxton Regular" panose="03060000000000000000" pitchFamily="66" charset="0"/>
              </a:rPr>
              <a:t>Máy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nhật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quang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kí</a:t>
            </a:r>
            <a:endParaRPr lang="en-US" sz="5400" dirty="0">
              <a:latin typeface="#9Slide05 Braxton Regular" panose="03060000000000000000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E332BA-337B-CA73-80EB-DE5A94FA58FC}"/>
              </a:ext>
            </a:extLst>
          </p:cNvPr>
          <p:cNvSpPr txBox="1"/>
          <p:nvPr/>
        </p:nvSpPr>
        <p:spPr>
          <a:xfrm>
            <a:off x="12877800" y="8775699"/>
            <a:ext cx="5087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#9Slide05 Braxton Regular" panose="03060000000000000000" pitchFamily="66" charset="0"/>
              </a:rPr>
              <a:t>Máy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bộ</a:t>
            </a:r>
            <a:r>
              <a:rPr lang="en-US" sz="5400" dirty="0">
                <a:latin typeface="#9Slide05 Braxton Regular" panose="03060000000000000000" pitchFamily="66" charset="0"/>
              </a:rPr>
              <a:t> </a:t>
            </a:r>
            <a:r>
              <a:rPr lang="en-US" sz="5400" dirty="0" err="1">
                <a:latin typeface="#9Slide05 Braxton Regular" panose="03060000000000000000" pitchFamily="66" charset="0"/>
              </a:rPr>
              <a:t>đàm</a:t>
            </a:r>
            <a:endParaRPr lang="en-US" sz="5400" dirty="0">
              <a:latin typeface="#9Slide05 Braxton Regular" panose="030600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98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2E333513-9847-4E77-9056-7C34AB23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548268"/>
            <a:ext cx="15408000" cy="11454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Tìm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hiểu</a:t>
            </a:r>
            <a:r>
              <a:rPr lang="en-US" sz="6000" b="1" dirty="0">
                <a:latin typeface="#9Slide05 Braxton Regular" panose="03060000000000000000" pitchFamily="66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#9Slide05 Braxton Regular" panose="03060000000000000000" pitchFamily="66" charset="0"/>
                <a:cs typeface="Times New Roman" panose="02020603050405020304" pitchFamily="18" charset="0"/>
              </a:rPr>
              <a:t>chung</a:t>
            </a:r>
            <a:endParaRPr lang="en-US" sz="6000" b="1" dirty="0">
              <a:latin typeface="#9Slide05 Braxton Regular" panose="03060000000000000000" pitchFamily="66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48CFE4-67B3-4077-B687-BF16D5258F06}"/>
              </a:ext>
            </a:extLst>
          </p:cNvPr>
          <p:cNvSpPr/>
          <p:nvPr/>
        </p:nvSpPr>
        <p:spPr>
          <a:xfrm>
            <a:off x="1219200" y="1214838"/>
            <a:ext cx="13562110" cy="1136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</a:t>
            </a:r>
            <a:endParaRPr lang="en-US" sz="4400" b="1" i="1" dirty="0">
              <a:solidFill>
                <a:schemeClr val="tx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711C7EC7-CC80-7146-75ED-5AAA13DC1EFE}"/>
              </a:ext>
            </a:extLst>
          </p:cNvPr>
          <p:cNvGrpSpPr/>
          <p:nvPr/>
        </p:nvGrpSpPr>
        <p:grpSpPr>
          <a:xfrm>
            <a:off x="3296671" y="2525979"/>
            <a:ext cx="14133058" cy="769441"/>
            <a:chOff x="3296671" y="2525979"/>
            <a:chExt cx="14133058" cy="769441"/>
          </a:xfrm>
        </p:grpSpPr>
        <p:sp>
          <p:nvSpPr>
            <p:cNvPr id="10" name="AutoShape 4">
              <a:extLst>
                <a:ext uri="{FF2B5EF4-FFF2-40B4-BE49-F238E27FC236}">
                  <a16:creationId xmlns:a16="http://schemas.microsoft.com/office/drawing/2014/main" xmlns="" id="{0E5DF5E0-5F05-CFEB-B8AC-D1DF3C47287C}"/>
                </a:ext>
              </a:extLst>
            </p:cNvPr>
            <p:cNvSpPr/>
            <p:nvPr/>
          </p:nvSpPr>
          <p:spPr>
            <a:xfrm>
              <a:off x="3296671" y="2933700"/>
              <a:ext cx="3102070" cy="0"/>
            </a:xfrm>
            <a:prstGeom prst="line">
              <a:avLst/>
            </a:prstGeom>
            <a:ln w="38100" cap="flat">
              <a:solidFill>
                <a:srgbClr val="51341D"/>
              </a:solidFill>
              <a:prstDash val="solid"/>
              <a:headEnd type="oval" w="lg" len="lg"/>
              <a:tailEnd type="oval" w="lg" len="lg"/>
            </a:ln>
          </p:spPr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301092EA-AB8A-98F3-8276-1594134C3EE0}"/>
                </a:ext>
              </a:extLst>
            </p:cNvPr>
            <p:cNvSpPr txBox="1"/>
            <p:nvPr/>
          </p:nvSpPr>
          <p:spPr>
            <a:xfrm>
              <a:off x="6761729" y="2525979"/>
              <a:ext cx="10668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Quê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E2B62DA-22AC-D81F-2975-E78127726119}"/>
              </a:ext>
            </a:extLst>
          </p:cNvPr>
          <p:cNvSpPr txBox="1"/>
          <p:nvPr/>
        </p:nvSpPr>
        <p:spPr>
          <a:xfrm>
            <a:off x="7028429" y="3707291"/>
            <a:ext cx="1066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xmlns="" id="{8A733167-7FBE-879A-7B05-443BBFF00E13}"/>
              </a:ext>
            </a:extLst>
          </p:cNvPr>
          <p:cNvSpPr/>
          <p:nvPr/>
        </p:nvSpPr>
        <p:spPr>
          <a:xfrm>
            <a:off x="3659659" y="4152900"/>
            <a:ext cx="3102070" cy="0"/>
          </a:xfrm>
          <a:prstGeom prst="line">
            <a:avLst/>
          </a:prstGeom>
          <a:ln w="38100" cap="flat">
            <a:solidFill>
              <a:srgbClr val="51341D"/>
            </a:solidFill>
            <a:prstDash val="solid"/>
            <a:headEnd type="oval" w="lg" len="lg"/>
            <a:tailEnd type="oval" w="lg" len="lg"/>
          </a:ln>
        </p:spPr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105DED5-4847-C298-9E2F-D3827D1622C4}"/>
              </a:ext>
            </a:extLst>
          </p:cNvPr>
          <p:cNvGrpSpPr/>
          <p:nvPr/>
        </p:nvGrpSpPr>
        <p:grpSpPr>
          <a:xfrm>
            <a:off x="3926359" y="5002824"/>
            <a:ext cx="13828241" cy="1446550"/>
            <a:chOff x="3926359" y="5002824"/>
            <a:chExt cx="13828241" cy="14465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359D32D9-8047-D208-02AB-23F952B1C113}"/>
                </a:ext>
              </a:extLst>
            </p:cNvPr>
            <p:cNvSpPr txBox="1"/>
            <p:nvPr/>
          </p:nvSpPr>
          <p:spPr>
            <a:xfrm>
              <a:off x="7239000" y="5002824"/>
              <a:ext cx="10515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niềm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gắn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bó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con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16" name="AutoShape 4">
              <a:extLst>
                <a:ext uri="{FF2B5EF4-FFF2-40B4-BE49-F238E27FC236}">
                  <a16:creationId xmlns:a16="http://schemas.microsoft.com/office/drawing/2014/main" xmlns="" id="{DC65F8BE-1A82-B128-090F-4ECB924A7BD3}"/>
                </a:ext>
              </a:extLst>
            </p:cNvPr>
            <p:cNvSpPr/>
            <p:nvPr/>
          </p:nvSpPr>
          <p:spPr>
            <a:xfrm>
              <a:off x="3926359" y="5598357"/>
              <a:ext cx="3102070" cy="0"/>
            </a:xfrm>
            <a:prstGeom prst="line">
              <a:avLst/>
            </a:prstGeom>
            <a:ln w="38100" cap="flat">
              <a:solidFill>
                <a:srgbClr val="51341D"/>
              </a:solidFill>
              <a:prstDash val="solid"/>
              <a:headEnd type="oval" w="lg" len="lg"/>
              <a:tailEnd type="oval" w="lg" len="lg"/>
            </a:ln>
          </p:spPr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08AD4505-888A-E380-C81D-11666AC1D93F}"/>
              </a:ext>
            </a:extLst>
          </p:cNvPr>
          <p:cNvGrpSpPr/>
          <p:nvPr/>
        </p:nvGrpSpPr>
        <p:grpSpPr>
          <a:xfrm>
            <a:off x="4473142" y="6763554"/>
            <a:ext cx="13586258" cy="2123658"/>
            <a:chOff x="4473142" y="6763554"/>
            <a:chExt cx="13586258" cy="212365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77D55D40-6FD4-71FD-4E9B-456F7B0EFEC9}"/>
                </a:ext>
              </a:extLst>
            </p:cNvPr>
            <p:cNvSpPr txBox="1"/>
            <p:nvPr/>
          </p:nvSpPr>
          <p:spPr>
            <a:xfrm>
              <a:off x="7772400" y="6763554"/>
              <a:ext cx="1028700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Truyện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ngắn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Thành Long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nhẹ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giọng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endParaRPr lang="en-US" sz="4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AutoShape 4">
              <a:extLst>
                <a:ext uri="{FF2B5EF4-FFF2-40B4-BE49-F238E27FC236}">
                  <a16:creationId xmlns:a16="http://schemas.microsoft.com/office/drawing/2014/main" xmlns="" id="{7B77EA1E-116B-7E6D-30C9-69CAE016D4BA}"/>
                </a:ext>
              </a:extLst>
            </p:cNvPr>
            <p:cNvSpPr/>
            <p:nvPr/>
          </p:nvSpPr>
          <p:spPr>
            <a:xfrm>
              <a:off x="4473142" y="7486829"/>
              <a:ext cx="3102070" cy="0"/>
            </a:xfrm>
            <a:prstGeom prst="line">
              <a:avLst/>
            </a:prstGeom>
            <a:ln w="38100" cap="flat">
              <a:solidFill>
                <a:srgbClr val="51341D"/>
              </a:solidFill>
              <a:prstDash val="solid"/>
              <a:headEnd type="oval" w="lg" len="lg"/>
              <a:tailEnd type="oval" w="lg" len="lg"/>
            </a:ln>
          </p:spPr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6BBAD8A-D186-F082-8E02-BB86540381EA}"/>
              </a:ext>
            </a:extLst>
          </p:cNvPr>
          <p:cNvGrpSpPr/>
          <p:nvPr/>
        </p:nvGrpSpPr>
        <p:grpSpPr>
          <a:xfrm>
            <a:off x="914400" y="2671033"/>
            <a:ext cx="5484341" cy="7478275"/>
            <a:chOff x="914400" y="2671033"/>
            <a:chExt cx="5484341" cy="74782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1F71CFE-3D1C-6DA8-DF51-EADE4FE8AB2A}"/>
                </a:ext>
              </a:extLst>
            </p:cNvPr>
            <p:cNvSpPr txBox="1"/>
            <p:nvPr/>
          </p:nvSpPr>
          <p:spPr>
            <a:xfrm>
              <a:off x="914400" y="8702758"/>
              <a:ext cx="548434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Thành Long</a:t>
              </a:r>
            </a:p>
            <a:p>
              <a:pPr algn="ctr"/>
              <a:r>
                <a:rPr lang="en-US" sz="4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(1925 – 1991) </a:t>
              </a:r>
            </a:p>
          </p:txBody>
        </p:sp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xmlns="" id="{9B33C35D-24E9-3D48-A8B4-86E756ABF0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55402" y="2671033"/>
              <a:ext cx="4411998" cy="6114365"/>
              <a:chOff x="0" y="0"/>
              <a:chExt cx="3230879" cy="4477511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xmlns="" id="{0E875A30-1F4B-02F2-0AE4-C348B839DABE}"/>
                  </a:ext>
                </a:extLst>
              </p:cNvPr>
              <p:cNvSpPr/>
              <p:nvPr/>
            </p:nvSpPr>
            <p:spPr>
              <a:xfrm>
                <a:off x="0" y="0"/>
                <a:ext cx="3230879" cy="4477511"/>
              </a:xfrm>
              <a:custGeom>
                <a:avLst/>
                <a:gdLst/>
                <a:ahLst/>
                <a:cxnLst/>
                <a:rect l="l" t="t" r="r" b="b"/>
                <a:pathLst>
                  <a:path w="3230879" h="4477511">
                    <a:moveTo>
                      <a:pt x="3230879" y="4477511"/>
                    </a:moveTo>
                    <a:lnTo>
                      <a:pt x="0" y="4477511"/>
                    </a:lnTo>
                    <a:lnTo>
                      <a:pt x="0" y="0"/>
                    </a:lnTo>
                    <a:lnTo>
                      <a:pt x="3230879" y="0"/>
                    </a:lnTo>
                    <a:lnTo>
                      <a:pt x="3230879" y="4477511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2" b="-22"/>
                </a:stretch>
              </a:blipFill>
            </p:spPr>
          </p:sp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xmlns="" id="{C47E83F5-C2CC-E92E-783E-AE4BE9216476}"/>
                  </a:ext>
                </a:extLst>
              </p:cNvPr>
              <p:cNvSpPr/>
              <p:nvPr/>
            </p:nvSpPr>
            <p:spPr>
              <a:xfrm>
                <a:off x="31887" y="-8355"/>
                <a:ext cx="3179243" cy="4416994"/>
              </a:xfrm>
              <a:custGeom>
                <a:avLst/>
                <a:gdLst/>
                <a:ahLst/>
                <a:cxnLst/>
                <a:rect l="l" t="t" r="r" b="b"/>
                <a:pathLst>
                  <a:path w="3179243" h="4416994">
                    <a:moveTo>
                      <a:pt x="2234484" y="3209045"/>
                    </a:moveTo>
                    <a:cubicBezTo>
                      <a:pt x="2216733" y="3125350"/>
                      <a:pt x="2208707" y="3041472"/>
                      <a:pt x="2224622" y="2956701"/>
                    </a:cubicBezTo>
                    <a:cubicBezTo>
                      <a:pt x="2274301" y="2692083"/>
                      <a:pt x="2569154" y="2525080"/>
                      <a:pt x="2741218" y="2347165"/>
                    </a:cubicBezTo>
                    <a:cubicBezTo>
                      <a:pt x="3043007" y="2035119"/>
                      <a:pt x="3179243" y="1571340"/>
                      <a:pt x="3094168" y="1145649"/>
                    </a:cubicBezTo>
                    <a:cubicBezTo>
                      <a:pt x="3009094" y="719956"/>
                      <a:pt x="2705070" y="344166"/>
                      <a:pt x="2306528" y="172082"/>
                    </a:cubicBezTo>
                    <a:cubicBezTo>
                      <a:pt x="1907986" y="0"/>
                      <a:pt x="1425989" y="36399"/>
                      <a:pt x="1057811" y="266385"/>
                    </a:cubicBezTo>
                    <a:cubicBezTo>
                      <a:pt x="726815" y="473146"/>
                      <a:pt x="499382" y="816601"/>
                      <a:pt x="361482" y="1181695"/>
                    </a:cubicBezTo>
                    <a:cubicBezTo>
                      <a:pt x="223581" y="1546790"/>
                      <a:pt x="166658" y="1936581"/>
                      <a:pt x="110635" y="2322809"/>
                    </a:cubicBezTo>
                    <a:cubicBezTo>
                      <a:pt x="53608" y="2715948"/>
                      <a:pt x="0" y="3135087"/>
                      <a:pt x="166656" y="3495690"/>
                    </a:cubicBezTo>
                    <a:cubicBezTo>
                      <a:pt x="361245" y="3916734"/>
                      <a:pt x="811812" y="4157209"/>
                      <a:pt x="1254118" y="4296871"/>
                    </a:cubicBezTo>
                    <a:cubicBezTo>
                      <a:pt x="1473079" y="4366010"/>
                      <a:pt x="1714871" y="4416994"/>
                      <a:pt x="1928132" y="4331881"/>
                    </a:cubicBezTo>
                    <a:cubicBezTo>
                      <a:pt x="2129295" y="4251595"/>
                      <a:pt x="2270860" y="4057760"/>
                      <a:pt x="2326725" y="3848482"/>
                    </a:cubicBezTo>
                    <a:cubicBezTo>
                      <a:pt x="2385320" y="3628956"/>
                      <a:pt x="2279137" y="3419580"/>
                      <a:pt x="2234484" y="3209045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8630" r="-8630"/>
                </a:stretch>
              </a:blipFill>
            </p:spPr>
          </p:sp>
        </p:grpSp>
      </p:grpSp>
      <p:sp>
        <p:nvSpPr>
          <p:cNvPr id="18" name="Freeform 13">
            <a:extLst>
              <a:ext uri="{FF2B5EF4-FFF2-40B4-BE49-F238E27FC236}">
                <a16:creationId xmlns:a16="http://schemas.microsoft.com/office/drawing/2014/main" xmlns="" id="{98A5588E-9AB1-D992-AA16-E53FA038852D}"/>
              </a:ext>
            </a:extLst>
          </p:cNvPr>
          <p:cNvSpPr/>
          <p:nvPr/>
        </p:nvSpPr>
        <p:spPr>
          <a:xfrm>
            <a:off x="14518901" y="-396081"/>
            <a:ext cx="5480797" cy="5070399"/>
          </a:xfrm>
          <a:custGeom>
            <a:avLst/>
            <a:gdLst/>
            <a:ahLst/>
            <a:cxnLst/>
            <a:rect l="l" t="t" r="r" b="b"/>
            <a:pathLst>
              <a:path w="5480797" h="5070399">
                <a:moveTo>
                  <a:pt x="0" y="0"/>
                </a:moveTo>
                <a:lnTo>
                  <a:pt x="5480798" y="0"/>
                </a:lnTo>
                <a:lnTo>
                  <a:pt x="5480798" y="5070399"/>
                </a:lnTo>
                <a:lnTo>
                  <a:pt x="0" y="5070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xmlns="" id="{8B8B2A2E-2329-6F5A-62AB-F6EAEE1DEE02}"/>
              </a:ext>
            </a:extLst>
          </p:cNvPr>
          <p:cNvSpPr/>
          <p:nvPr/>
        </p:nvSpPr>
        <p:spPr>
          <a:xfrm rot="-10800000">
            <a:off x="11475587" y="-1203025"/>
            <a:ext cx="7656298" cy="2761052"/>
          </a:xfrm>
          <a:custGeom>
            <a:avLst/>
            <a:gdLst/>
            <a:ahLst/>
            <a:cxnLst/>
            <a:rect l="l" t="t" r="r" b="b"/>
            <a:pathLst>
              <a:path w="7656298" h="2761052">
                <a:moveTo>
                  <a:pt x="0" y="0"/>
                </a:moveTo>
                <a:lnTo>
                  <a:pt x="7656298" y="0"/>
                </a:lnTo>
                <a:lnTo>
                  <a:pt x="7656298" y="2761052"/>
                </a:lnTo>
                <a:lnTo>
                  <a:pt x="0" y="27610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0" name="Freeform 32">
            <a:extLst>
              <a:ext uri="{FF2B5EF4-FFF2-40B4-BE49-F238E27FC236}">
                <a16:creationId xmlns:a16="http://schemas.microsoft.com/office/drawing/2014/main" xmlns="" id="{01C94F17-1AC4-9DB1-5CFE-3AF96B686A75}"/>
              </a:ext>
            </a:extLst>
          </p:cNvPr>
          <p:cNvSpPr/>
          <p:nvPr/>
        </p:nvSpPr>
        <p:spPr>
          <a:xfrm rot="-10518526">
            <a:off x="-1528414" y="5845749"/>
            <a:ext cx="6780084" cy="5070399"/>
          </a:xfrm>
          <a:custGeom>
            <a:avLst/>
            <a:gdLst/>
            <a:ahLst/>
            <a:cxnLst/>
            <a:rect l="l" t="t" r="r" b="b"/>
            <a:pathLst>
              <a:path w="6780084" h="5070399">
                <a:moveTo>
                  <a:pt x="0" y="0"/>
                </a:moveTo>
                <a:lnTo>
                  <a:pt x="6780084" y="0"/>
                </a:lnTo>
                <a:lnTo>
                  <a:pt x="6780084" y="5070399"/>
                </a:lnTo>
                <a:lnTo>
                  <a:pt x="0" y="50703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6563" r="-58895"/>
            </a:stretch>
          </a:blipFill>
        </p:spPr>
      </p:sp>
    </p:spTree>
    <p:extLst>
      <p:ext uri="{BB962C8B-B14F-4D97-AF65-F5344CB8AC3E}">
        <p14:creationId xmlns:p14="http://schemas.microsoft.com/office/powerpoint/2010/main" val="39609594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xmlns="" id="{D2B82E2D-5822-450E-85CC-AE5EDD01EC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Báo Đà Nẵng điện tử">
            <a:extLst>
              <a:ext uri="{FF2B5EF4-FFF2-40B4-BE49-F238E27FC236}">
                <a16:creationId xmlns:a16="http://schemas.microsoft.com/office/drawing/2014/main" xmlns="" id="{FD7B0BB5-5E5E-2535-0643-F32229D53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r="18021" b="-2"/>
          <a:stretch/>
        </p:blipFill>
        <p:spPr bwMode="auto">
          <a:xfrm>
            <a:off x="3" y="10"/>
            <a:ext cx="6095389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chTruyen.Net -Giữa Trong Xanh">
            <a:extLst>
              <a:ext uri="{FF2B5EF4-FFF2-40B4-BE49-F238E27FC236}">
                <a16:creationId xmlns:a16="http://schemas.microsoft.com/office/drawing/2014/main" xmlns="" id="{363DD315-33EE-E3A3-4373-F6A8BDB83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3" r="-2" b="-2"/>
          <a:stretch/>
        </p:blipFill>
        <p:spPr bwMode="auto">
          <a:xfrm>
            <a:off x="6096306" y="10"/>
            <a:ext cx="6095389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tiếng vỗ cánh; Lặng lẽ Sa Pa; Sáng mai nào xế chiều nào">
            <a:extLst>
              <a:ext uri="{FF2B5EF4-FFF2-40B4-BE49-F238E27FC236}">
                <a16:creationId xmlns:a16="http://schemas.microsoft.com/office/drawing/2014/main" xmlns="" id="{51BED9F5-605A-57BF-0E69-B51FD4110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r="19021"/>
          <a:stretch/>
        </p:blipFill>
        <p:spPr bwMode="auto">
          <a:xfrm>
            <a:off x="12192610" y="10"/>
            <a:ext cx="6095390" cy="1028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271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872</Words>
  <Application>Microsoft Office PowerPoint</Application>
  <PresentationFormat>Custom</PresentationFormat>
  <Paragraphs>91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#9Slide07 SVNGuerrilla</vt:lpstr>
      <vt:lpstr>#9Slide03 SVNNexa Rust Sans Bla</vt:lpstr>
      <vt:lpstr>Arial</vt:lpstr>
      <vt:lpstr>#9Slide05 Braxton Regular</vt:lpstr>
      <vt:lpstr>#9Slide05 Good Vibes Pro</vt:lpstr>
      <vt:lpstr>Cambria</vt:lpstr>
      <vt:lpstr>Calibri</vt:lpstr>
      <vt:lpstr>#9Slide05 Aphrodite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1. Đọc – chú thích</vt:lpstr>
      <vt:lpstr>1. Đọc – chú thích</vt:lpstr>
      <vt:lpstr>PowerPoint Presentation</vt:lpstr>
      <vt:lpstr>2. Tìm hiểu chung</vt:lpstr>
      <vt:lpstr>PowerPoint Presentation</vt:lpstr>
      <vt:lpstr>2. Tìm hiểu chung</vt:lpstr>
      <vt:lpstr>2. Tìm hiểu chung</vt:lpstr>
      <vt:lpstr>2. Tìm hiểu chung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Aesthetic Creative Presentation </dc:title>
  <cp:lastModifiedBy>do que</cp:lastModifiedBy>
  <cp:revision>42</cp:revision>
  <dcterms:created xsi:type="dcterms:W3CDTF">2006-08-16T00:00:00Z</dcterms:created>
  <dcterms:modified xsi:type="dcterms:W3CDTF">2025-03-08T11:30:10Z</dcterms:modified>
  <dc:identifier>DAF2vy92CFk</dc:identifier>
</cp:coreProperties>
</file>