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Bebas Neue" panose="020B0604020202020204" charset="0"/>
      <p:regular r:id="rId54"/>
    </p:embeddedFont>
    <p:embeddedFont>
      <p:font typeface="Palatino Linotype" panose="02040502050505030304" pitchFamily="18"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DM Sans" panose="020B0604020202020204" charset="0"/>
      <p:regular r:id="rId63"/>
      <p:bold r:id="rId64"/>
      <p:italic r:id="rId65"/>
      <p:boldItalic r:id="rId66"/>
    </p:embeddedFont>
    <p:embeddedFont>
      <p:font typeface="Cambria" panose="02040503050406030204" pitchFamily="18" charset="0"/>
      <p:regular r:id="rId67"/>
      <p:bold r:id="rId68"/>
      <p:italic r:id="rId69"/>
      <p:boldItalic r:id="rId70"/>
    </p:embeddedFont>
    <p:embeddedFont>
      <p:font typeface="Lato" panose="020B0604020202020204" charset="0"/>
      <p:regular r:id="rId71"/>
      <p:bold r:id="rId72"/>
      <p:italic r:id="rId73"/>
      <p:boldItalic r:id="rId74"/>
    </p:embeddedFont>
    <p:embeddedFont>
      <p:font typeface="Anek Telugu" panose="020B0604020202020204" charset="0"/>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SPB5rDd2T3/Hri60znBW755E0K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0E953E-3389-438F-8A3C-CD316C8409BC}">
  <a:tblStyle styleId="{280E953E-3389-438F-8A3C-CD316C8409BC}"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EBE8"/>
          </a:solidFill>
        </a:fill>
      </a:tcStyle>
    </a:wholeTbl>
    <a:band1H>
      <a:tcTxStyle/>
      <a:tcStyle>
        <a:tcBdr/>
        <a:fill>
          <a:solidFill>
            <a:srgbClr val="E8D5CE"/>
          </a:solidFill>
        </a:fill>
      </a:tcStyle>
    </a:band1H>
    <a:band2H>
      <a:tcTxStyle/>
      <a:tcStyle>
        <a:tcBdr/>
      </a:tcStyle>
    </a:band2H>
    <a:band1V>
      <a:tcTxStyle/>
      <a:tcStyle>
        <a:tcBdr/>
        <a:fill>
          <a:solidFill>
            <a:srgbClr val="E8D5CE"/>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A6C2D82-84FD-4D5B-B154-292CF897AB1C}" styleName="Table_1">
    <a:wholeTbl>
      <a:tcTxStyle b="off" i="off">
        <a:font>
          <a:latin typeface="Arial"/>
          <a:ea typeface="Arial"/>
          <a:cs typeface="Arial"/>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40000"/>
            </a:schemeClr>
          </a:solidFill>
        </a:fill>
      </a:tcStyle>
    </a:band1H>
    <a:band2H>
      <a:tcTxStyle/>
      <a:tcStyle>
        <a:tcBdr/>
      </a:tcStyle>
    </a:band2H>
    <a:band1V>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fill>
          <a:solidFill>
            <a:schemeClr val="accent2">
              <a:alpha val="40000"/>
            </a:schemeClr>
          </a:solidFill>
        </a:fill>
      </a:tcStyle>
    </a:band1V>
    <a:band2V>
      <a:tcTxStyle/>
      <a:tcStyle>
        <a:tcBdr/>
      </a:tcStyle>
    </a:band2V>
    <a:la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9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5sw1Zlfs68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0" name="Google Shape;2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4" name="Google Shape;28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just" rtl="0">
              <a:lnSpc>
                <a:spcPct val="115000"/>
              </a:lnSpc>
              <a:spcBef>
                <a:spcPts val="200"/>
              </a:spcBef>
              <a:spcAft>
                <a:spcPts val="0"/>
              </a:spcAft>
              <a:buSzPts val="1100"/>
              <a:buChar char="●"/>
            </a:pPr>
            <a:r>
              <a:rPr lang="en-US" sz="1800">
                <a:latin typeface="Times New Roman"/>
                <a:ea typeface="Times New Roman"/>
                <a:cs typeface="Times New Roman"/>
                <a:sym typeface="Times New Roman"/>
              </a:rPr>
              <a:t>Trần Quốc Toản là vị anh hùng đã đi vào lịch sử Việt Nam với lòng dũng cảm và tinh thần yêu nước, dám hi sinh mạng sống vì dân tộc. Chủ tịch Hồ Chí Minh trong tác phẩm </a:t>
            </a:r>
            <a:r>
              <a:rPr lang="en-US" sz="1800" i="1">
                <a:latin typeface="Times New Roman"/>
                <a:ea typeface="Times New Roman"/>
                <a:cs typeface="Times New Roman"/>
                <a:sym typeface="Times New Roman"/>
              </a:rPr>
              <a:t>Lịch sử nước ta</a:t>
            </a:r>
            <a:r>
              <a:rPr lang="en-US" sz="1800">
                <a:latin typeface="Times New Roman"/>
                <a:ea typeface="Times New Roman"/>
                <a:cs typeface="Times New Roman"/>
                <a:sym typeface="Times New Roman"/>
              </a:rPr>
              <a:t> có ca ngợi về Trần Quốc Toản như sau:</a:t>
            </a:r>
            <a:endParaRPr sz="1800">
              <a:latin typeface="Calibri"/>
              <a:ea typeface="Calibri"/>
              <a:cs typeface="Calibri"/>
              <a:sym typeface="Calibri"/>
            </a:endParaRPr>
          </a:p>
          <a:p>
            <a:pPr marL="560705" marR="0" lvl="0" indent="-560705"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Quốc Toản là trẻ có tài</a:t>
            </a:r>
            <a:endParaRPr sz="1800">
              <a:latin typeface="Calibri"/>
              <a:ea typeface="Calibri"/>
              <a:cs typeface="Calibri"/>
              <a:sym typeface="Calibri"/>
            </a:endParaRPr>
          </a:p>
          <a:p>
            <a:pPr marL="200660" marR="0" lvl="0" indent="-200660"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Mới mười sáu tuổi ra oai trận tiền</a:t>
            </a:r>
            <a:endParaRPr sz="1800">
              <a:latin typeface="Calibri"/>
              <a:ea typeface="Calibri"/>
              <a:cs typeface="Calibri"/>
              <a:sym typeface="Calibri"/>
            </a:endParaRPr>
          </a:p>
          <a:p>
            <a:pPr marL="560705" marR="0" lvl="0" indent="-560705"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Mấy lần đánh thắng quân Nguyên</a:t>
            </a:r>
            <a:endParaRPr sz="1800">
              <a:latin typeface="Calibri"/>
              <a:ea typeface="Calibri"/>
              <a:cs typeface="Calibri"/>
              <a:sym typeface="Calibri"/>
            </a:endParaRPr>
          </a:p>
          <a:p>
            <a:pPr marL="200660" marR="0" lvl="0" indent="-200660"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Được phong làm tướng cầm quyền binh nhung</a:t>
            </a:r>
            <a:endParaRPr sz="1800">
              <a:latin typeface="Calibri"/>
              <a:ea typeface="Calibri"/>
              <a:cs typeface="Calibri"/>
              <a:sym typeface="Calibri"/>
            </a:endParaRPr>
          </a:p>
          <a:p>
            <a:pPr marL="560705" marR="0" lvl="0" indent="-560705"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Thật là một đấng anh hùng</a:t>
            </a:r>
            <a:endParaRPr sz="1800">
              <a:latin typeface="Calibri"/>
              <a:ea typeface="Calibri"/>
              <a:cs typeface="Calibri"/>
              <a:sym typeface="Calibri"/>
            </a:endParaRPr>
          </a:p>
          <a:p>
            <a:pPr marL="200660" marR="0" lvl="0" indent="-200660"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Trẻ con Nam Việt nên cùng noi theo.</a:t>
            </a:r>
            <a:endParaRPr sz="1800">
              <a:latin typeface="Calibri"/>
              <a:ea typeface="Calibri"/>
              <a:cs typeface="Calibri"/>
              <a:sym typeface="Calibri"/>
            </a:endParaRPr>
          </a:p>
          <a:p>
            <a:pPr marL="457200" lvl="0" indent="-298450" algn="l" rtl="0">
              <a:lnSpc>
                <a:spcPct val="100000"/>
              </a:lnSpc>
              <a:spcBef>
                <a:spcPts val="200"/>
              </a:spcBef>
              <a:spcAft>
                <a:spcPts val="0"/>
              </a:spcAft>
              <a:buSzPts val="1100"/>
              <a:buChar char="●"/>
            </a:pPr>
            <a:r>
              <a:rPr lang="en-US" sz="1800">
                <a:latin typeface="Times New Roman"/>
                <a:ea typeface="Times New Roman"/>
                <a:cs typeface="Times New Roman"/>
                <a:sym typeface="Times New Roman"/>
              </a:rPr>
              <a:t>Bài học hôm nay, chúng ta sẽ cùng đọc văn bản </a:t>
            </a:r>
            <a:r>
              <a:rPr lang="en-US" sz="1800" i="1">
                <a:latin typeface="Times New Roman"/>
                <a:ea typeface="Times New Roman"/>
                <a:cs typeface="Times New Roman"/>
                <a:sym typeface="Times New Roman"/>
              </a:rPr>
              <a:t>Lá cờ thêu sáu chữ vàng</a:t>
            </a:r>
            <a:r>
              <a:rPr lang="en-US" sz="1800">
                <a:latin typeface="Times New Roman"/>
                <a:ea typeface="Times New Roman"/>
                <a:cs typeface="Times New Roman"/>
                <a:sym typeface="Times New Roman"/>
              </a:rPr>
              <a:t> của nhà văn Nguyễn Huy Tưởng để một lần nữa cảm nhận rõ hơn về người anh hùng ấy.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b="0" i="1" u="sng" strike="noStrike" cap="none" dirty="0">
                <a:solidFill>
                  <a:srgbClr val="22170B"/>
                </a:solidFill>
                <a:latin typeface="Cambria"/>
                <a:ea typeface="Cambria"/>
                <a:cs typeface="Cambria"/>
                <a:sym typeface="Cambri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https://www.youtube.com/watch?v=5sw1Zlfs68k</a:t>
            </a:r>
            <a:r>
              <a:rPr lang="en-US" sz="1100" b="0" i="1" u="none" strike="noStrike" cap="none" dirty="0">
                <a:solidFill>
                  <a:srgbClr val="22170B"/>
                </a:solidFill>
                <a:latin typeface="Cambria"/>
                <a:ea typeface="Cambria"/>
                <a:cs typeface="Cambria"/>
                <a:sym typeface="Cambria"/>
              </a:rPr>
              <a:t> </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4" name="Google Shape;32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800">
                <a:latin typeface="Times New Roman"/>
                <a:ea typeface="Times New Roman"/>
                <a:cs typeface="Times New Roman"/>
                <a:sym typeface="Times New Roman"/>
              </a:rPr>
              <a:t>Các nhân vật đó đều là các anh hùng trong lịch sử chống giặc ngoại xâm, bảo vệ đất nước. Ở chủ đề </a:t>
            </a:r>
            <a:r>
              <a:rPr lang="en-US" sz="1800" i="1">
                <a:latin typeface="Times New Roman"/>
                <a:ea typeface="Times New Roman"/>
                <a:cs typeface="Times New Roman"/>
                <a:sym typeface="Times New Roman"/>
              </a:rPr>
              <a:t>Câu chuyện của lịch sử</a:t>
            </a:r>
            <a:r>
              <a:rPr lang="en-US" sz="1800">
                <a:latin typeface="Times New Roman"/>
                <a:ea typeface="Times New Roman"/>
                <a:cs typeface="Times New Roman"/>
                <a:sym typeface="Times New Roman"/>
              </a:rPr>
              <a:t>, chúng ta hãy cùng tìm hiểu lịch sử qua những câu chuyện và cùng đi tìm câu trả lời cho hai câu hỏi lớn: </a:t>
            </a:r>
            <a:r>
              <a:rPr lang="en-US" sz="1800" b="1" i="1">
                <a:latin typeface="Times New Roman"/>
                <a:ea typeface="Times New Roman"/>
                <a:cs typeface="Times New Roman"/>
                <a:sym typeface="Times New Roman"/>
              </a:rPr>
              <a:t>Truyện lịch sử là gì? Truyện lịch sử có ý nghĩa như thế nào trong cuộc sống của chúng ta?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9" name="Google Shape;41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2" name="Google Shape;44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5" name="Google Shape;48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7" name="Google Shape;53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3" name="Google Shape;55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0" name="Google Shape;57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7" name="Google Shape;58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4" name="Google Shape;60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1" name="Google Shape;62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6" name="Google Shape;64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7" name="Google Shape;66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0" name="Google Shape;68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5" name="Google Shape;72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8" name="Google Shape;74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5" name="Google Shape;76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p6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9" name="Google Shape;789;p6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7" name="Google Shape;797;p6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8" name="Google Shape;80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9" name="Google Shape;82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0" name="Google Shape;84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800" i="1">
                <a:latin typeface="Times New Roman"/>
                <a:ea typeface="Times New Roman"/>
                <a:cs typeface="Times New Roman"/>
                <a:sym typeface="Times New Roman"/>
              </a:rPr>
              <a:t>(Phát cho HS 1 bản tóm tắt tri thức ngắn gọn, sinh động, dễ nhớ)</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800" i="1">
                <a:latin typeface="Times New Roman"/>
                <a:ea typeface="Times New Roman"/>
                <a:cs typeface="Times New Roman"/>
                <a:sym typeface="Times New Roman"/>
              </a:rPr>
              <a:t>(Phát cho HS 1 bản tóm tắt tri thức ngắn gọn, sinh động, dễ nhớ)</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hree columns 2">
  <p:cSld name="CUSTOM_6_1_1">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 name="Google Shape;11;p47"/>
          <p:cNvGrpSpPr/>
          <p:nvPr/>
        </p:nvGrpSpPr>
        <p:grpSpPr>
          <a:xfrm>
            <a:off x="205102" y="139393"/>
            <a:ext cx="8684023" cy="4825621"/>
            <a:chOff x="205102" y="139393"/>
            <a:chExt cx="8684023" cy="4825621"/>
          </a:xfrm>
        </p:grpSpPr>
        <p:sp>
          <p:nvSpPr>
            <p:cNvPr id="12" name="Google Shape;12;p47"/>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47"/>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47"/>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47"/>
            <p:cNvSpPr/>
            <p:nvPr/>
          </p:nvSpPr>
          <p:spPr>
            <a:xfrm>
              <a:off x="554245" y="45555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47"/>
            <p:cNvSpPr/>
            <p:nvPr/>
          </p:nvSpPr>
          <p:spPr>
            <a:xfrm>
              <a:off x="1962982" y="47740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47"/>
            <p:cNvSpPr/>
            <p:nvPr/>
          </p:nvSpPr>
          <p:spPr>
            <a:xfrm>
              <a:off x="5300218" y="47376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47"/>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47"/>
            <p:cNvSpPr/>
            <p:nvPr/>
          </p:nvSpPr>
          <p:spPr>
            <a:xfrm>
              <a:off x="8241977" y="2372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47"/>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47"/>
            <p:cNvSpPr/>
            <p:nvPr/>
          </p:nvSpPr>
          <p:spPr>
            <a:xfrm>
              <a:off x="512248" y="4645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 name="Google Shape;22;p47"/>
          <p:cNvSpPr txBox="1">
            <a:spLocks noGrp="1"/>
          </p:cNvSpPr>
          <p:nvPr>
            <p:ph type="title"/>
          </p:nvPr>
        </p:nvSpPr>
        <p:spPr>
          <a:xfrm>
            <a:off x="720000" y="621792"/>
            <a:ext cx="7704000" cy="59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3" name="Google Shape;23;p47"/>
          <p:cNvSpPr txBox="1">
            <a:spLocks noGrp="1"/>
          </p:cNvSpPr>
          <p:nvPr>
            <p:ph type="subTitle" idx="1"/>
          </p:nvPr>
        </p:nvSpPr>
        <p:spPr>
          <a:xfrm>
            <a:off x="2203800" y="1592925"/>
            <a:ext cx="6249300" cy="6015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24" name="Google Shape;24;p47"/>
          <p:cNvSpPr txBox="1">
            <a:spLocks noGrp="1"/>
          </p:cNvSpPr>
          <p:nvPr>
            <p:ph type="subTitle" idx="2"/>
          </p:nvPr>
        </p:nvSpPr>
        <p:spPr>
          <a:xfrm>
            <a:off x="2203800" y="2679750"/>
            <a:ext cx="6249300" cy="527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25" name="Google Shape;25;p47"/>
          <p:cNvSpPr txBox="1">
            <a:spLocks noGrp="1"/>
          </p:cNvSpPr>
          <p:nvPr>
            <p:ph type="subTitle" idx="3"/>
          </p:nvPr>
        </p:nvSpPr>
        <p:spPr>
          <a:xfrm>
            <a:off x="2203800" y="3692775"/>
            <a:ext cx="6249300" cy="527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26" name="Google Shape;26;p47"/>
          <p:cNvSpPr txBox="1">
            <a:spLocks noGrp="1"/>
          </p:cNvSpPr>
          <p:nvPr>
            <p:ph type="subTitle" idx="4"/>
          </p:nvPr>
        </p:nvSpPr>
        <p:spPr>
          <a:xfrm>
            <a:off x="2203800" y="1377825"/>
            <a:ext cx="6249300" cy="427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6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gn="l">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gn="l">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gn="l">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gn="l">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gn="l">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gn="l">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gn="l">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a:endParaRPr/>
          </a:p>
        </p:txBody>
      </p:sp>
      <p:sp>
        <p:nvSpPr>
          <p:cNvPr id="27" name="Google Shape;27;p47"/>
          <p:cNvSpPr txBox="1">
            <a:spLocks noGrp="1"/>
          </p:cNvSpPr>
          <p:nvPr>
            <p:ph type="subTitle" idx="5"/>
          </p:nvPr>
        </p:nvSpPr>
        <p:spPr>
          <a:xfrm>
            <a:off x="2203800" y="2433050"/>
            <a:ext cx="6249300" cy="427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6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gn="l">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gn="l">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gn="l">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gn="l">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gn="l">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gn="l">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gn="l">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a:endParaRPr/>
          </a:p>
        </p:txBody>
      </p:sp>
      <p:sp>
        <p:nvSpPr>
          <p:cNvPr id="28" name="Google Shape;28;p47"/>
          <p:cNvSpPr txBox="1">
            <a:spLocks noGrp="1"/>
          </p:cNvSpPr>
          <p:nvPr>
            <p:ph type="subTitle" idx="6"/>
          </p:nvPr>
        </p:nvSpPr>
        <p:spPr>
          <a:xfrm>
            <a:off x="2203800" y="3488275"/>
            <a:ext cx="6249300" cy="427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6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gn="l">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gn="l">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gn="l">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gn="l">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gn="l">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gn="l">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gn="l">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7">
    <p:bg>
      <p:bgPr>
        <a:solidFill>
          <a:schemeClr val="lt1"/>
        </a:solidFill>
        <a:effectLst/>
      </p:bgPr>
    </p:bg>
    <p:spTree>
      <p:nvGrpSpPr>
        <p:cNvPr id="1" name="Shape 29"/>
        <p:cNvGrpSpPr/>
        <p:nvPr/>
      </p:nvGrpSpPr>
      <p:grpSpPr>
        <a:xfrm>
          <a:off x="0" y="0"/>
          <a:ext cx="0" cy="0"/>
          <a:chOff x="0" y="0"/>
          <a:chExt cx="0" cy="0"/>
        </a:xfrm>
      </p:grpSpPr>
      <p:sp>
        <p:nvSpPr>
          <p:cNvPr id="30" name="Google Shape;30;p49"/>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 name="Google Shape;31;p49"/>
          <p:cNvGrpSpPr/>
          <p:nvPr/>
        </p:nvGrpSpPr>
        <p:grpSpPr>
          <a:xfrm>
            <a:off x="205102" y="139393"/>
            <a:ext cx="8684023" cy="4825621"/>
            <a:chOff x="205102" y="139393"/>
            <a:chExt cx="8684023" cy="4825621"/>
          </a:xfrm>
        </p:grpSpPr>
        <p:sp>
          <p:nvSpPr>
            <p:cNvPr id="32" name="Google Shape;32;p49"/>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49"/>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49"/>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49"/>
            <p:cNvSpPr/>
            <p:nvPr/>
          </p:nvSpPr>
          <p:spPr>
            <a:xfrm>
              <a:off x="554245" y="45555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49"/>
            <p:cNvSpPr/>
            <p:nvPr/>
          </p:nvSpPr>
          <p:spPr>
            <a:xfrm>
              <a:off x="1962982" y="47740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9"/>
            <p:cNvSpPr/>
            <p:nvPr/>
          </p:nvSpPr>
          <p:spPr>
            <a:xfrm>
              <a:off x="5300218" y="47376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49"/>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49"/>
            <p:cNvSpPr/>
            <p:nvPr/>
          </p:nvSpPr>
          <p:spPr>
            <a:xfrm>
              <a:off x="8241977" y="2372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49"/>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49"/>
            <p:cNvSpPr/>
            <p:nvPr/>
          </p:nvSpPr>
          <p:spPr>
            <a:xfrm>
              <a:off x="512248" y="4645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lt1"/>
        </a:solidFill>
        <a:effectLst/>
      </p:bgPr>
    </p:bg>
    <p:spTree>
      <p:nvGrpSpPr>
        <p:cNvPr id="1" name="Shape 42"/>
        <p:cNvGrpSpPr/>
        <p:nvPr/>
      </p:nvGrpSpPr>
      <p:grpSpPr>
        <a:xfrm>
          <a:off x="0" y="0"/>
          <a:ext cx="0" cy="0"/>
          <a:chOff x="0" y="0"/>
          <a:chExt cx="0" cy="0"/>
        </a:xfrm>
      </p:grpSpPr>
      <p:sp>
        <p:nvSpPr>
          <p:cNvPr id="43" name="Google Shape;43;p50"/>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 name="Google Shape;44;p50"/>
          <p:cNvGrpSpPr/>
          <p:nvPr/>
        </p:nvGrpSpPr>
        <p:grpSpPr>
          <a:xfrm>
            <a:off x="205102" y="139393"/>
            <a:ext cx="8684023" cy="4825621"/>
            <a:chOff x="205102" y="139393"/>
            <a:chExt cx="8684023" cy="4825621"/>
          </a:xfrm>
        </p:grpSpPr>
        <p:sp>
          <p:nvSpPr>
            <p:cNvPr id="45" name="Google Shape;45;p50"/>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50"/>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50"/>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0"/>
            <p:cNvSpPr/>
            <p:nvPr/>
          </p:nvSpPr>
          <p:spPr>
            <a:xfrm>
              <a:off x="554245" y="45555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50"/>
            <p:cNvSpPr/>
            <p:nvPr/>
          </p:nvSpPr>
          <p:spPr>
            <a:xfrm>
              <a:off x="1962982" y="47740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50"/>
            <p:cNvSpPr/>
            <p:nvPr/>
          </p:nvSpPr>
          <p:spPr>
            <a:xfrm>
              <a:off x="5300218" y="47376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50"/>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50"/>
            <p:cNvSpPr/>
            <p:nvPr/>
          </p:nvSpPr>
          <p:spPr>
            <a:xfrm>
              <a:off x="8241977" y="2372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50"/>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50"/>
            <p:cNvSpPr/>
            <p:nvPr/>
          </p:nvSpPr>
          <p:spPr>
            <a:xfrm>
              <a:off x="512248" y="4645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 name="Google Shape;55;p50"/>
          <p:cNvSpPr txBox="1">
            <a:spLocks noGrp="1"/>
          </p:cNvSpPr>
          <p:nvPr>
            <p:ph type="title"/>
          </p:nvPr>
        </p:nvSpPr>
        <p:spPr>
          <a:xfrm>
            <a:off x="1280200" y="621792"/>
            <a:ext cx="6587400" cy="59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6" name="Google Shape;56;p50"/>
          <p:cNvSpPr txBox="1">
            <a:spLocks noGrp="1"/>
          </p:cNvSpPr>
          <p:nvPr>
            <p:ph type="subTitle" idx="1"/>
          </p:nvPr>
        </p:nvSpPr>
        <p:spPr>
          <a:xfrm>
            <a:off x="1475225" y="2269375"/>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57" name="Google Shape;57;p50"/>
          <p:cNvSpPr txBox="1">
            <a:spLocks noGrp="1"/>
          </p:cNvSpPr>
          <p:nvPr>
            <p:ph type="subTitle" idx="2"/>
          </p:nvPr>
        </p:nvSpPr>
        <p:spPr>
          <a:xfrm>
            <a:off x="1475225" y="3891788"/>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58" name="Google Shape;58;p50"/>
          <p:cNvSpPr txBox="1">
            <a:spLocks noGrp="1"/>
          </p:cNvSpPr>
          <p:nvPr>
            <p:ph type="subTitle" idx="3"/>
          </p:nvPr>
        </p:nvSpPr>
        <p:spPr>
          <a:xfrm>
            <a:off x="3800250" y="3891788"/>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59" name="Google Shape;59;p50"/>
          <p:cNvSpPr txBox="1">
            <a:spLocks noGrp="1"/>
          </p:cNvSpPr>
          <p:nvPr>
            <p:ph type="subTitle" idx="4"/>
          </p:nvPr>
        </p:nvSpPr>
        <p:spPr>
          <a:xfrm>
            <a:off x="3800250" y="2269375"/>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60" name="Google Shape;60;p50"/>
          <p:cNvSpPr txBox="1">
            <a:spLocks noGrp="1"/>
          </p:cNvSpPr>
          <p:nvPr>
            <p:ph type="title" idx="5"/>
          </p:nvPr>
        </p:nvSpPr>
        <p:spPr>
          <a:xfrm>
            <a:off x="2282225" y="13837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1" name="Google Shape;61;p50"/>
          <p:cNvSpPr txBox="1">
            <a:spLocks noGrp="1"/>
          </p:cNvSpPr>
          <p:nvPr>
            <p:ph type="title" idx="6"/>
          </p:nvPr>
        </p:nvSpPr>
        <p:spPr>
          <a:xfrm>
            <a:off x="4607250" y="30062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2" name="Google Shape;62;p50"/>
          <p:cNvSpPr txBox="1">
            <a:spLocks noGrp="1"/>
          </p:cNvSpPr>
          <p:nvPr>
            <p:ph type="title" idx="7"/>
          </p:nvPr>
        </p:nvSpPr>
        <p:spPr>
          <a:xfrm>
            <a:off x="2282225" y="30062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3" name="Google Shape;63;p50"/>
          <p:cNvSpPr txBox="1">
            <a:spLocks noGrp="1"/>
          </p:cNvSpPr>
          <p:nvPr>
            <p:ph type="title" idx="8"/>
          </p:nvPr>
        </p:nvSpPr>
        <p:spPr>
          <a:xfrm>
            <a:off x="4607250" y="13837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4" name="Google Shape;64;p50"/>
          <p:cNvSpPr txBox="1">
            <a:spLocks noGrp="1"/>
          </p:cNvSpPr>
          <p:nvPr>
            <p:ph type="subTitle" idx="9"/>
          </p:nvPr>
        </p:nvSpPr>
        <p:spPr>
          <a:xfrm>
            <a:off x="6125275" y="3891788"/>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65" name="Google Shape;65;p50"/>
          <p:cNvSpPr txBox="1">
            <a:spLocks noGrp="1"/>
          </p:cNvSpPr>
          <p:nvPr>
            <p:ph type="subTitle" idx="13"/>
          </p:nvPr>
        </p:nvSpPr>
        <p:spPr>
          <a:xfrm>
            <a:off x="6125275" y="2269375"/>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66" name="Google Shape;66;p50"/>
          <p:cNvSpPr txBox="1">
            <a:spLocks noGrp="1"/>
          </p:cNvSpPr>
          <p:nvPr>
            <p:ph type="title" idx="14"/>
          </p:nvPr>
        </p:nvSpPr>
        <p:spPr>
          <a:xfrm>
            <a:off x="6932275" y="30062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7" name="Google Shape;67;p50"/>
          <p:cNvSpPr txBox="1">
            <a:spLocks noGrp="1"/>
          </p:cNvSpPr>
          <p:nvPr>
            <p:ph type="title" idx="15"/>
          </p:nvPr>
        </p:nvSpPr>
        <p:spPr>
          <a:xfrm>
            <a:off x="6932275" y="13837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8" name="Google Shape;68;p50"/>
          <p:cNvSpPr txBox="1">
            <a:spLocks noGrp="1"/>
          </p:cNvSpPr>
          <p:nvPr>
            <p:ph type="subTitle" idx="16"/>
          </p:nvPr>
        </p:nvSpPr>
        <p:spPr>
          <a:xfrm>
            <a:off x="1475225" y="1987975"/>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9" name="Google Shape;69;p50"/>
          <p:cNvSpPr txBox="1">
            <a:spLocks noGrp="1"/>
          </p:cNvSpPr>
          <p:nvPr>
            <p:ph type="subTitle" idx="17"/>
          </p:nvPr>
        </p:nvSpPr>
        <p:spPr>
          <a:xfrm>
            <a:off x="1475225" y="3610398"/>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70" name="Google Shape;70;p50"/>
          <p:cNvSpPr txBox="1">
            <a:spLocks noGrp="1"/>
          </p:cNvSpPr>
          <p:nvPr>
            <p:ph type="subTitle" idx="18"/>
          </p:nvPr>
        </p:nvSpPr>
        <p:spPr>
          <a:xfrm>
            <a:off x="3800250" y="3610398"/>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71" name="Google Shape;71;p50"/>
          <p:cNvSpPr txBox="1">
            <a:spLocks noGrp="1"/>
          </p:cNvSpPr>
          <p:nvPr>
            <p:ph type="subTitle" idx="19"/>
          </p:nvPr>
        </p:nvSpPr>
        <p:spPr>
          <a:xfrm>
            <a:off x="3800250" y="1987975"/>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72" name="Google Shape;72;p50"/>
          <p:cNvSpPr txBox="1">
            <a:spLocks noGrp="1"/>
          </p:cNvSpPr>
          <p:nvPr>
            <p:ph type="subTitle" idx="20"/>
          </p:nvPr>
        </p:nvSpPr>
        <p:spPr>
          <a:xfrm>
            <a:off x="6125275" y="3610398"/>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73" name="Google Shape;73;p50"/>
          <p:cNvSpPr txBox="1">
            <a:spLocks noGrp="1"/>
          </p:cNvSpPr>
          <p:nvPr>
            <p:ph type="subTitle" idx="21"/>
          </p:nvPr>
        </p:nvSpPr>
        <p:spPr>
          <a:xfrm>
            <a:off x="6125275" y="1987975"/>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74"/>
        <p:cNvGrpSpPr/>
        <p:nvPr/>
      </p:nvGrpSpPr>
      <p:grpSpPr>
        <a:xfrm>
          <a:off x="0" y="0"/>
          <a:ext cx="0" cy="0"/>
          <a:chOff x="0" y="0"/>
          <a:chExt cx="0" cy="0"/>
        </a:xfrm>
      </p:grpSpPr>
      <p:sp>
        <p:nvSpPr>
          <p:cNvPr id="75" name="Google Shape;75;p51"/>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 name="Google Shape;76;p51"/>
          <p:cNvGrpSpPr/>
          <p:nvPr/>
        </p:nvGrpSpPr>
        <p:grpSpPr>
          <a:xfrm>
            <a:off x="205102" y="139393"/>
            <a:ext cx="8684023" cy="4890154"/>
            <a:chOff x="205102" y="139393"/>
            <a:chExt cx="8684023" cy="4890154"/>
          </a:xfrm>
        </p:grpSpPr>
        <p:sp>
          <p:nvSpPr>
            <p:cNvPr id="77" name="Google Shape;77;p51"/>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51"/>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51"/>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51"/>
            <p:cNvSpPr/>
            <p:nvPr/>
          </p:nvSpPr>
          <p:spPr>
            <a:xfrm>
              <a:off x="401845" y="46317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51"/>
            <p:cNvSpPr/>
            <p:nvPr/>
          </p:nvSpPr>
          <p:spPr>
            <a:xfrm>
              <a:off x="1962982" y="49264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51"/>
            <p:cNvSpPr/>
            <p:nvPr/>
          </p:nvSpPr>
          <p:spPr>
            <a:xfrm>
              <a:off x="5300218" y="48900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51"/>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51"/>
            <p:cNvSpPr/>
            <p:nvPr/>
          </p:nvSpPr>
          <p:spPr>
            <a:xfrm>
              <a:off x="8241977" y="1610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51"/>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51"/>
            <p:cNvSpPr/>
            <p:nvPr/>
          </p:nvSpPr>
          <p:spPr>
            <a:xfrm>
              <a:off x="436048" y="3883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 name="Google Shape;87;p51"/>
          <p:cNvSpPr txBox="1">
            <a:spLocks noGrp="1"/>
          </p:cNvSpPr>
          <p:nvPr>
            <p:ph type="title"/>
          </p:nvPr>
        </p:nvSpPr>
        <p:spPr>
          <a:xfrm>
            <a:off x="1062450" y="2150850"/>
            <a:ext cx="5067600" cy="841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5000">
                <a:solidFill>
                  <a:schemeClr val="accen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8" name="Google Shape;88;p51"/>
          <p:cNvSpPr txBox="1">
            <a:spLocks noGrp="1"/>
          </p:cNvSpPr>
          <p:nvPr>
            <p:ph type="title" idx="2"/>
          </p:nvPr>
        </p:nvSpPr>
        <p:spPr>
          <a:xfrm>
            <a:off x="1062450" y="1337825"/>
            <a:ext cx="1070100" cy="841800"/>
          </a:xfrm>
          <a:prstGeom prst="rect">
            <a:avLst/>
          </a:prstGeom>
          <a:solidFill>
            <a:schemeClr val="accent2"/>
          </a:solid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6000"/>
              <a:buNone/>
              <a:defRPr sz="6000">
                <a:solidFill>
                  <a:schemeClr val="accent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89" name="Google Shape;89;p51"/>
          <p:cNvSpPr txBox="1">
            <a:spLocks noGrp="1"/>
          </p:cNvSpPr>
          <p:nvPr>
            <p:ph type="subTitle" idx="1"/>
          </p:nvPr>
        </p:nvSpPr>
        <p:spPr>
          <a:xfrm>
            <a:off x="1062450" y="2979775"/>
            <a:ext cx="5067600" cy="43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400"/>
              <a:buNone/>
              <a:defRPr sz="1600">
                <a:solidFill>
                  <a:schemeClr val="dk1"/>
                </a:solidFill>
                <a:highlight>
                  <a:schemeClr val="accent2"/>
                </a:highlight>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1600"/>
              </a:spcBef>
              <a:spcAft>
                <a:spcPts val="0"/>
              </a:spcAft>
              <a:buClr>
                <a:schemeClr val="dk1"/>
              </a:buClr>
              <a:buSzPts val="1400"/>
              <a:buNone/>
              <a:defRPr>
                <a:solidFill>
                  <a:schemeClr val="dk1"/>
                </a:solidFill>
              </a:defRPr>
            </a:lvl3pPr>
            <a:lvl4pPr lvl="3" algn="ctr">
              <a:lnSpc>
                <a:spcPct val="100000"/>
              </a:lnSpc>
              <a:spcBef>
                <a:spcPts val="1600"/>
              </a:spcBef>
              <a:spcAft>
                <a:spcPts val="0"/>
              </a:spcAft>
              <a:buClr>
                <a:schemeClr val="dk1"/>
              </a:buClr>
              <a:buSzPts val="1400"/>
              <a:buNone/>
              <a:defRPr>
                <a:solidFill>
                  <a:schemeClr val="dk1"/>
                </a:solidFill>
              </a:defRPr>
            </a:lvl4pPr>
            <a:lvl5pPr lvl="4" algn="ctr">
              <a:lnSpc>
                <a:spcPct val="100000"/>
              </a:lnSpc>
              <a:spcBef>
                <a:spcPts val="1600"/>
              </a:spcBef>
              <a:spcAft>
                <a:spcPts val="0"/>
              </a:spcAft>
              <a:buClr>
                <a:schemeClr val="dk1"/>
              </a:buClr>
              <a:buSzPts val="1400"/>
              <a:buNone/>
              <a:defRPr>
                <a:solidFill>
                  <a:schemeClr val="dk1"/>
                </a:solidFill>
              </a:defRPr>
            </a:lvl5pPr>
            <a:lvl6pPr lvl="5" algn="ctr">
              <a:lnSpc>
                <a:spcPct val="100000"/>
              </a:lnSpc>
              <a:spcBef>
                <a:spcPts val="1600"/>
              </a:spcBef>
              <a:spcAft>
                <a:spcPts val="0"/>
              </a:spcAft>
              <a:buClr>
                <a:schemeClr val="dk1"/>
              </a:buClr>
              <a:buSzPts val="1400"/>
              <a:buNone/>
              <a:defRPr>
                <a:solidFill>
                  <a:schemeClr val="dk1"/>
                </a:solidFill>
              </a:defRPr>
            </a:lvl6pPr>
            <a:lvl7pPr lvl="6" algn="ctr">
              <a:lnSpc>
                <a:spcPct val="100000"/>
              </a:lnSpc>
              <a:spcBef>
                <a:spcPts val="1600"/>
              </a:spcBef>
              <a:spcAft>
                <a:spcPts val="0"/>
              </a:spcAft>
              <a:buClr>
                <a:schemeClr val="dk1"/>
              </a:buClr>
              <a:buSzPts val="1400"/>
              <a:buNone/>
              <a:defRPr>
                <a:solidFill>
                  <a:schemeClr val="dk1"/>
                </a:solidFill>
              </a:defRPr>
            </a:lvl7pPr>
            <a:lvl8pPr lvl="7" algn="ctr">
              <a:lnSpc>
                <a:spcPct val="100000"/>
              </a:lnSpc>
              <a:spcBef>
                <a:spcPts val="1600"/>
              </a:spcBef>
              <a:spcAft>
                <a:spcPts val="0"/>
              </a:spcAft>
              <a:buClr>
                <a:schemeClr val="dk1"/>
              </a:buClr>
              <a:buSzPts val="1400"/>
              <a:buNone/>
              <a:defRPr>
                <a:solidFill>
                  <a:schemeClr val="dk1"/>
                </a:solidFill>
              </a:defRPr>
            </a:lvl8pPr>
            <a:lvl9pPr lvl="8" algn="ctr">
              <a:lnSpc>
                <a:spcPct val="100000"/>
              </a:lnSpc>
              <a:spcBef>
                <a:spcPts val="1600"/>
              </a:spcBef>
              <a:spcAft>
                <a:spcPts val="1600"/>
              </a:spcAft>
              <a:buClr>
                <a:schemeClr val="dk1"/>
              </a:buClr>
              <a:buSzPts val="1400"/>
              <a:buNone/>
              <a:defRPr>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1">
  <p:cSld name="CUSTOM_6_1">
    <p:bg>
      <p:bgPr>
        <a:solidFill>
          <a:schemeClr val="lt1"/>
        </a:solidFill>
        <a:effectLst/>
      </p:bgPr>
    </p:bg>
    <p:spTree>
      <p:nvGrpSpPr>
        <p:cNvPr id="1" name="Shape 90"/>
        <p:cNvGrpSpPr/>
        <p:nvPr/>
      </p:nvGrpSpPr>
      <p:grpSpPr>
        <a:xfrm>
          <a:off x="0" y="0"/>
          <a:ext cx="0" cy="0"/>
          <a:chOff x="0" y="0"/>
          <a:chExt cx="0" cy="0"/>
        </a:xfrm>
      </p:grpSpPr>
      <p:sp>
        <p:nvSpPr>
          <p:cNvPr id="91" name="Google Shape;91;p52"/>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2" name="Google Shape;92;p52"/>
          <p:cNvGrpSpPr/>
          <p:nvPr/>
        </p:nvGrpSpPr>
        <p:grpSpPr>
          <a:xfrm>
            <a:off x="205102" y="139393"/>
            <a:ext cx="8684023" cy="4825621"/>
            <a:chOff x="205102" y="139393"/>
            <a:chExt cx="8684023" cy="4825621"/>
          </a:xfrm>
        </p:grpSpPr>
        <p:sp>
          <p:nvSpPr>
            <p:cNvPr id="93" name="Google Shape;93;p52"/>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52"/>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52"/>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52"/>
            <p:cNvSpPr/>
            <p:nvPr/>
          </p:nvSpPr>
          <p:spPr>
            <a:xfrm>
              <a:off x="554245" y="45555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52"/>
            <p:cNvSpPr/>
            <p:nvPr/>
          </p:nvSpPr>
          <p:spPr>
            <a:xfrm>
              <a:off x="1962982" y="47740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52"/>
            <p:cNvSpPr/>
            <p:nvPr/>
          </p:nvSpPr>
          <p:spPr>
            <a:xfrm>
              <a:off x="5300218" y="47376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52"/>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52"/>
            <p:cNvSpPr/>
            <p:nvPr/>
          </p:nvSpPr>
          <p:spPr>
            <a:xfrm>
              <a:off x="8241977" y="2372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52"/>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2"/>
            <p:cNvSpPr/>
            <p:nvPr/>
          </p:nvSpPr>
          <p:spPr>
            <a:xfrm>
              <a:off x="512248" y="4645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 name="Google Shape;103;p52"/>
          <p:cNvSpPr txBox="1">
            <a:spLocks noGrp="1"/>
          </p:cNvSpPr>
          <p:nvPr>
            <p:ph type="title"/>
          </p:nvPr>
        </p:nvSpPr>
        <p:spPr>
          <a:xfrm>
            <a:off x="713225" y="621800"/>
            <a:ext cx="7717500" cy="59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04" name="Google Shape;104;p52"/>
          <p:cNvSpPr txBox="1">
            <a:spLocks noGrp="1"/>
          </p:cNvSpPr>
          <p:nvPr>
            <p:ph type="subTitle" idx="1"/>
          </p:nvPr>
        </p:nvSpPr>
        <p:spPr>
          <a:xfrm>
            <a:off x="1062450" y="1763345"/>
            <a:ext cx="5589000" cy="530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05" name="Google Shape;105;p52"/>
          <p:cNvSpPr txBox="1">
            <a:spLocks noGrp="1"/>
          </p:cNvSpPr>
          <p:nvPr>
            <p:ph type="subTitle" idx="2"/>
          </p:nvPr>
        </p:nvSpPr>
        <p:spPr>
          <a:xfrm>
            <a:off x="1062450" y="2859714"/>
            <a:ext cx="5589000" cy="527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06" name="Google Shape;106;p52"/>
          <p:cNvSpPr txBox="1">
            <a:spLocks noGrp="1"/>
          </p:cNvSpPr>
          <p:nvPr>
            <p:ph type="subTitle" idx="3"/>
          </p:nvPr>
        </p:nvSpPr>
        <p:spPr>
          <a:xfrm>
            <a:off x="1062450" y="3956400"/>
            <a:ext cx="5589000" cy="527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07" name="Google Shape;107;p52"/>
          <p:cNvSpPr txBox="1">
            <a:spLocks noGrp="1"/>
          </p:cNvSpPr>
          <p:nvPr>
            <p:ph type="subTitle" idx="4"/>
          </p:nvPr>
        </p:nvSpPr>
        <p:spPr>
          <a:xfrm>
            <a:off x="1062450" y="1393675"/>
            <a:ext cx="5589000" cy="5304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08" name="Google Shape;108;p52"/>
          <p:cNvSpPr txBox="1">
            <a:spLocks noGrp="1"/>
          </p:cNvSpPr>
          <p:nvPr>
            <p:ph type="subTitle" idx="5"/>
          </p:nvPr>
        </p:nvSpPr>
        <p:spPr>
          <a:xfrm>
            <a:off x="1062450" y="2478715"/>
            <a:ext cx="5589000" cy="5277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09" name="Google Shape;109;p52"/>
          <p:cNvSpPr txBox="1">
            <a:spLocks noGrp="1"/>
          </p:cNvSpPr>
          <p:nvPr>
            <p:ph type="subTitle" idx="6"/>
          </p:nvPr>
        </p:nvSpPr>
        <p:spPr>
          <a:xfrm>
            <a:off x="1062450" y="3575401"/>
            <a:ext cx="5589000" cy="5277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0"/>
        <p:cNvGrpSpPr/>
        <p:nvPr/>
      </p:nvGrpSpPr>
      <p:grpSpPr>
        <a:xfrm>
          <a:off x="0" y="0"/>
          <a:ext cx="0" cy="0"/>
          <a:chOff x="0" y="0"/>
          <a:chExt cx="0" cy="0"/>
        </a:xfrm>
      </p:grpSpPr>
      <p:sp>
        <p:nvSpPr>
          <p:cNvPr id="111" name="Google Shape;111;p53"/>
          <p:cNvSpPr txBox="1">
            <a:spLocks noGrp="1"/>
          </p:cNvSpPr>
          <p:nvPr>
            <p:ph type="title"/>
          </p:nvPr>
        </p:nvSpPr>
        <p:spPr>
          <a:xfrm>
            <a:off x="720000" y="1413525"/>
            <a:ext cx="4294800" cy="2095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40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12" name="Google Shape;112;p53"/>
          <p:cNvSpPr txBox="1">
            <a:spLocks noGrp="1"/>
          </p:cNvSpPr>
          <p:nvPr>
            <p:ph type="subTitle" idx="1"/>
          </p:nvPr>
        </p:nvSpPr>
        <p:spPr>
          <a:xfrm>
            <a:off x="720000" y="3508800"/>
            <a:ext cx="4294800" cy="1004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600"/>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8">
    <p:bg>
      <p:bgPr>
        <a:solidFill>
          <a:schemeClr val="dk1"/>
        </a:solidFill>
        <a:effectLst/>
      </p:bgPr>
    </p:bg>
    <p:spTree>
      <p:nvGrpSpPr>
        <p:cNvPr id="1" name="Shape 113"/>
        <p:cNvGrpSpPr/>
        <p:nvPr/>
      </p:nvGrpSpPr>
      <p:grpSpPr>
        <a:xfrm>
          <a:off x="0" y="0"/>
          <a:ext cx="0" cy="0"/>
          <a:chOff x="0" y="0"/>
          <a:chExt cx="0" cy="0"/>
        </a:xfrm>
      </p:grpSpPr>
      <p:sp>
        <p:nvSpPr>
          <p:cNvPr id="114" name="Google Shape;114;p54"/>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 name="Google Shape;115;p54"/>
          <p:cNvGrpSpPr/>
          <p:nvPr/>
        </p:nvGrpSpPr>
        <p:grpSpPr>
          <a:xfrm>
            <a:off x="205102" y="139393"/>
            <a:ext cx="8684023" cy="4825621"/>
            <a:chOff x="205102" y="139393"/>
            <a:chExt cx="8684023" cy="4825621"/>
          </a:xfrm>
        </p:grpSpPr>
        <p:sp>
          <p:nvSpPr>
            <p:cNvPr id="116" name="Google Shape;116;p54"/>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54"/>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54"/>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54"/>
            <p:cNvSpPr/>
            <p:nvPr/>
          </p:nvSpPr>
          <p:spPr>
            <a:xfrm>
              <a:off x="554245" y="45555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54"/>
            <p:cNvSpPr/>
            <p:nvPr/>
          </p:nvSpPr>
          <p:spPr>
            <a:xfrm>
              <a:off x="1962982" y="47740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54"/>
            <p:cNvSpPr/>
            <p:nvPr/>
          </p:nvSpPr>
          <p:spPr>
            <a:xfrm>
              <a:off x="5300218" y="47376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54"/>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54"/>
            <p:cNvSpPr/>
            <p:nvPr/>
          </p:nvSpPr>
          <p:spPr>
            <a:xfrm>
              <a:off x="8241977" y="2372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54"/>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54"/>
            <p:cNvSpPr/>
            <p:nvPr/>
          </p:nvSpPr>
          <p:spPr>
            <a:xfrm>
              <a:off x="512248" y="4645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6"/>
        <p:cNvGrpSpPr/>
        <p:nvPr/>
      </p:nvGrpSpPr>
      <p:grpSpPr>
        <a:xfrm>
          <a:off x="0" y="0"/>
          <a:ext cx="0" cy="0"/>
          <a:chOff x="0" y="0"/>
          <a:chExt cx="0" cy="0"/>
        </a:xfrm>
      </p:grpSpPr>
      <p:sp>
        <p:nvSpPr>
          <p:cNvPr id="127" name="Google Shape;127;p55"/>
          <p:cNvSpPr/>
          <p:nvPr/>
        </p:nvSpPr>
        <p:spPr>
          <a:xfrm>
            <a:off x="210450" y="210300"/>
            <a:ext cx="8723100" cy="4417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55"/>
          <p:cNvSpPr/>
          <p:nvPr/>
        </p:nvSpPr>
        <p:spPr>
          <a:xfrm>
            <a:off x="1760850" y="1209475"/>
            <a:ext cx="258000" cy="258000"/>
          </a:xfrm>
          <a:prstGeom prst="star4">
            <a:avLst>
              <a:gd name="adj" fmla="val 2273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 name="Google Shape;129;p55"/>
          <p:cNvPicPr preferRelativeResize="0"/>
          <p:nvPr/>
        </p:nvPicPr>
        <p:blipFill rotWithShape="1">
          <a:blip r:embed="rId2">
            <a:alphaModFix/>
          </a:blip>
          <a:srcRect t="-13305" b="-13292"/>
          <a:stretch/>
        </p:blipFill>
        <p:spPr>
          <a:xfrm rot="5400000">
            <a:off x="-1067574" y="1128339"/>
            <a:ext cx="2629272" cy="2629277"/>
          </a:xfrm>
          <a:prstGeom prst="rect">
            <a:avLst/>
          </a:prstGeom>
          <a:noFill/>
          <a:ln>
            <a:noFill/>
          </a:ln>
        </p:spPr>
      </p:pic>
      <p:pic>
        <p:nvPicPr>
          <p:cNvPr id="130" name="Google Shape;130;p55"/>
          <p:cNvPicPr preferRelativeResize="0"/>
          <p:nvPr/>
        </p:nvPicPr>
        <p:blipFill rotWithShape="1">
          <a:blip r:embed="rId2">
            <a:alphaModFix/>
          </a:blip>
          <a:srcRect t="-13305" b="-13292"/>
          <a:stretch/>
        </p:blipFill>
        <p:spPr>
          <a:xfrm rot="-5400000">
            <a:off x="7582201" y="1128339"/>
            <a:ext cx="2629272" cy="2629277"/>
          </a:xfrm>
          <a:prstGeom prst="rect">
            <a:avLst/>
          </a:prstGeom>
          <a:noFill/>
          <a:ln>
            <a:noFill/>
          </a:ln>
        </p:spPr>
      </p:pic>
      <p:sp>
        <p:nvSpPr>
          <p:cNvPr id="131" name="Google Shape;131;p55"/>
          <p:cNvSpPr/>
          <p:nvPr/>
        </p:nvSpPr>
        <p:spPr>
          <a:xfrm>
            <a:off x="6814185" y="3757614"/>
            <a:ext cx="258000" cy="258000"/>
          </a:xfrm>
          <a:prstGeom prst="star4">
            <a:avLst>
              <a:gd name="adj" fmla="val 2273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nek Telugu"/>
              <a:buNone/>
              <a:defRPr sz="3000" b="1" i="0" u="none" strike="noStrike" cap="none">
                <a:solidFill>
                  <a:schemeClr val="dk1"/>
                </a:solidFill>
                <a:latin typeface="Anek Telugu"/>
                <a:ea typeface="Anek Telugu"/>
                <a:cs typeface="Anek Telugu"/>
                <a:sym typeface="Anek Telugu"/>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endParaRPr/>
          </a:p>
        </p:txBody>
      </p:sp>
      <p:sp>
        <p:nvSpPr>
          <p:cNvPr id="7" name="Google Shape;7;p45"/>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1pPr>
            <a:lvl2pPr marL="914400" marR="0" lvl="1"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5sw1Zlfs68k" TargetMode="External"/><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g"/><Relationship Id="rId7" Type="http://schemas.openxmlformats.org/officeDocument/2006/relationships/image" Target="../media/image29.png"/><Relationship Id="rId12"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9.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3.jp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0.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8.png"/><Relationship Id="rId7"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25.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51.jpg"/><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notesSlide" Target="../notesSlides/notesSlide51.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png"/><Relationship Id="rId15" Type="http://schemas.openxmlformats.org/officeDocument/2006/relationships/image" Target="../media/image60.png"/><Relationship Id="rId10" Type="http://schemas.openxmlformats.org/officeDocument/2006/relationships/image" Target="../media/image47.png"/><Relationship Id="rId4" Type="http://schemas.openxmlformats.org/officeDocument/2006/relationships/image" Target="../media/image40.jpg"/><Relationship Id="rId9" Type="http://schemas.openxmlformats.org/officeDocument/2006/relationships/image" Target="../media/image41.png"/><Relationship Id="rId1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
          <p:cNvPicPr preferRelativeResize="0"/>
          <p:nvPr/>
        </p:nvPicPr>
        <p:blipFill rotWithShape="1">
          <a:blip r:embed="rId3">
            <a:alphaModFix/>
          </a:blip>
          <a:srcRect t="7812" b="7810"/>
          <a:stretch/>
        </p:blipFill>
        <p:spPr>
          <a:xfrm>
            <a:off x="0" y="0"/>
            <a:ext cx="9144000" cy="5143500"/>
          </a:xfrm>
          <a:prstGeom prst="rect">
            <a:avLst/>
          </a:prstGeom>
          <a:noFill/>
          <a:ln>
            <a:noFill/>
          </a:ln>
        </p:spPr>
      </p:pic>
      <p:sp>
        <p:nvSpPr>
          <p:cNvPr id="137" name="Google Shape;137;p1"/>
          <p:cNvSpPr/>
          <p:nvPr/>
        </p:nvSpPr>
        <p:spPr>
          <a:xfrm rot="-5400000">
            <a:off x="2977885" y="-3985603"/>
            <a:ext cx="3188230" cy="9621567"/>
          </a:xfrm>
          <a:custGeom>
            <a:avLst/>
            <a:gdLst/>
            <a:ahLst/>
            <a:cxnLst/>
            <a:rect l="l" t="t" r="r" b="b"/>
            <a:pathLst>
              <a:path w="6376460" h="19243133" extrusionOk="0">
                <a:moveTo>
                  <a:pt x="0" y="0"/>
                </a:moveTo>
                <a:lnTo>
                  <a:pt x="6376460" y="0"/>
                </a:lnTo>
                <a:lnTo>
                  <a:pt x="6376460" y="19243133"/>
                </a:lnTo>
                <a:lnTo>
                  <a:pt x="0" y="19243133"/>
                </a:lnTo>
                <a:lnTo>
                  <a:pt x="0" y="0"/>
                </a:lnTo>
                <a:close/>
              </a:path>
            </a:pathLst>
          </a:custGeom>
          <a:blipFill rotWithShape="1">
            <a:blip r:embed="rId4">
              <a:alphaModFix/>
            </a:blip>
            <a:stretch>
              <a:fillRect l="-37061" r="-63988"/>
            </a:stretch>
          </a:blipFill>
          <a:ln>
            <a:noFill/>
          </a:ln>
        </p:spPr>
      </p:sp>
      <p:sp>
        <p:nvSpPr>
          <p:cNvPr id="138" name="Google Shape;138;p1"/>
          <p:cNvSpPr/>
          <p:nvPr/>
        </p:nvSpPr>
        <p:spPr>
          <a:xfrm rot="5400000">
            <a:off x="4269515" y="-3357544"/>
            <a:ext cx="1602857" cy="11164559"/>
          </a:xfrm>
          <a:custGeom>
            <a:avLst/>
            <a:gdLst/>
            <a:ahLst/>
            <a:cxnLst/>
            <a:rect l="l" t="t" r="r" b="b"/>
            <a:pathLst>
              <a:path w="3205714" h="22329118" extrusionOk="0">
                <a:moveTo>
                  <a:pt x="0" y="0"/>
                </a:moveTo>
                <a:lnTo>
                  <a:pt x="3205714" y="0"/>
                </a:lnTo>
                <a:lnTo>
                  <a:pt x="3205714" y="22329118"/>
                </a:lnTo>
                <a:lnTo>
                  <a:pt x="0" y="22329118"/>
                </a:lnTo>
                <a:lnTo>
                  <a:pt x="0" y="0"/>
                </a:lnTo>
                <a:close/>
              </a:path>
            </a:pathLst>
          </a:custGeom>
          <a:blipFill rotWithShape="1">
            <a:blip r:embed="rId5">
              <a:alphaModFix/>
            </a:blip>
            <a:stretch>
              <a:fillRect l="-128393"/>
            </a:stretch>
          </a:blipFill>
          <a:ln>
            <a:noFill/>
          </a:ln>
        </p:spPr>
      </p:sp>
      <p:sp>
        <p:nvSpPr>
          <p:cNvPr id="139" name="Google Shape;139;p1"/>
          <p:cNvSpPr/>
          <p:nvPr/>
        </p:nvSpPr>
        <p:spPr>
          <a:xfrm rot="-8708827">
            <a:off x="6774067" y="3990552"/>
            <a:ext cx="2392326" cy="2057400"/>
          </a:xfrm>
          <a:custGeom>
            <a:avLst/>
            <a:gdLst/>
            <a:ahLst/>
            <a:cxnLst/>
            <a:rect l="l" t="t" r="r" b="b"/>
            <a:pathLst>
              <a:path w="4784651" h="4114800" extrusionOk="0">
                <a:moveTo>
                  <a:pt x="0" y="0"/>
                </a:moveTo>
                <a:lnTo>
                  <a:pt x="4784651" y="0"/>
                </a:lnTo>
                <a:lnTo>
                  <a:pt x="4784651" y="4114800"/>
                </a:lnTo>
                <a:lnTo>
                  <a:pt x="0" y="4114800"/>
                </a:lnTo>
                <a:lnTo>
                  <a:pt x="0" y="0"/>
                </a:lnTo>
                <a:close/>
              </a:path>
            </a:pathLst>
          </a:custGeom>
          <a:blipFill rotWithShape="1">
            <a:blip r:embed="rId6">
              <a:alphaModFix/>
            </a:blip>
            <a:stretch>
              <a:fillRect/>
            </a:stretch>
          </a:blipFill>
          <a:ln>
            <a:noFill/>
          </a:ln>
        </p:spPr>
      </p:sp>
      <p:sp>
        <p:nvSpPr>
          <p:cNvPr id="140" name="Google Shape;140;p1"/>
          <p:cNvSpPr/>
          <p:nvPr/>
        </p:nvSpPr>
        <p:spPr>
          <a:xfrm>
            <a:off x="-1455525" y="825181"/>
            <a:ext cx="2433484" cy="2057400"/>
          </a:xfrm>
          <a:custGeom>
            <a:avLst/>
            <a:gdLst/>
            <a:ahLst/>
            <a:cxnLst/>
            <a:rect l="l" t="t" r="r" b="b"/>
            <a:pathLst>
              <a:path w="4866968" h="4114800" extrusionOk="0">
                <a:moveTo>
                  <a:pt x="0" y="0"/>
                </a:moveTo>
                <a:lnTo>
                  <a:pt x="4866968" y="0"/>
                </a:lnTo>
                <a:lnTo>
                  <a:pt x="4866968" y="4114800"/>
                </a:lnTo>
                <a:lnTo>
                  <a:pt x="0" y="4114800"/>
                </a:lnTo>
                <a:lnTo>
                  <a:pt x="0" y="0"/>
                </a:lnTo>
                <a:close/>
              </a:path>
            </a:pathLst>
          </a:custGeom>
          <a:blipFill rotWithShape="1">
            <a:blip r:embed="rId7">
              <a:alphaModFix/>
            </a:blip>
            <a:stretch>
              <a:fillRect/>
            </a:stretch>
          </a:blipFill>
          <a:ln>
            <a:noFill/>
          </a:ln>
        </p:spPr>
      </p:sp>
      <p:sp>
        <p:nvSpPr>
          <p:cNvPr id="141" name="Google Shape;141;p1"/>
          <p:cNvSpPr/>
          <p:nvPr/>
        </p:nvSpPr>
        <p:spPr>
          <a:xfrm>
            <a:off x="3223856" y="1035492"/>
            <a:ext cx="2696290" cy="3072516"/>
          </a:xfrm>
          <a:custGeom>
            <a:avLst/>
            <a:gdLst/>
            <a:ahLst/>
            <a:cxnLst/>
            <a:rect l="l" t="t" r="r" b="b"/>
            <a:pathLst>
              <a:path w="5392579" h="6145032" extrusionOk="0">
                <a:moveTo>
                  <a:pt x="0" y="0"/>
                </a:moveTo>
                <a:lnTo>
                  <a:pt x="5392578" y="0"/>
                </a:lnTo>
                <a:lnTo>
                  <a:pt x="5392578" y="6145032"/>
                </a:lnTo>
                <a:lnTo>
                  <a:pt x="0" y="6145032"/>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grpSp>
        <p:nvGrpSpPr>
          <p:cNvPr id="272" name="Google Shape;272;p10"/>
          <p:cNvGrpSpPr/>
          <p:nvPr/>
        </p:nvGrpSpPr>
        <p:grpSpPr>
          <a:xfrm>
            <a:off x="869505" y="655589"/>
            <a:ext cx="7495007" cy="1920128"/>
            <a:chOff x="0" y="77543"/>
            <a:chExt cx="7495007" cy="1920128"/>
          </a:xfrm>
        </p:grpSpPr>
        <p:sp>
          <p:nvSpPr>
            <p:cNvPr id="273" name="Google Shape;273;p10"/>
            <p:cNvSpPr/>
            <p:nvPr/>
          </p:nvSpPr>
          <p:spPr>
            <a:xfrm>
              <a:off x="0" y="77543"/>
              <a:ext cx="7495007" cy="504915"/>
            </a:xfrm>
            <a:prstGeom prst="rect">
              <a:avLst/>
            </a:prstGeom>
            <a:gradFill>
              <a:gsLst>
                <a:gs pos="0">
                  <a:srgbClr val="FFE6C5"/>
                </a:gs>
                <a:gs pos="35000">
                  <a:srgbClr val="FFECD7"/>
                </a:gs>
                <a:gs pos="100000">
                  <a:srgbClr val="FFF9EE"/>
                </a:gs>
              </a:gsLst>
              <a:lin ang="16200000" scaled="0"/>
            </a:gradFill>
            <a:ln w="9525" cap="flat" cmpd="sng">
              <a:solidFill>
                <a:srgbClr val="E6E6E6"/>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0"/>
            <p:cNvSpPr txBox="1"/>
            <p:nvPr/>
          </p:nvSpPr>
          <p:spPr>
            <a:xfrm>
              <a:off x="0" y="77543"/>
              <a:ext cx="7495007" cy="504915"/>
            </a:xfrm>
            <a:prstGeom prst="rect">
              <a:avLst/>
            </a:prstGeom>
            <a:no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b. Cốt truyện </a:t>
              </a:r>
              <a:endParaRPr sz="2400" b="0" i="0" u="none" strike="noStrike" cap="none">
                <a:solidFill>
                  <a:srgbClr val="22170B"/>
                </a:solidFill>
                <a:latin typeface="Cambria"/>
                <a:ea typeface="Cambria"/>
                <a:cs typeface="Cambria"/>
                <a:sym typeface="Cambria"/>
              </a:endParaRPr>
            </a:p>
          </p:txBody>
        </p:sp>
        <p:sp>
          <p:nvSpPr>
            <p:cNvPr id="275" name="Google Shape;275;p10"/>
            <p:cNvSpPr/>
            <p:nvPr/>
          </p:nvSpPr>
          <p:spPr>
            <a:xfrm>
              <a:off x="0" y="518116"/>
              <a:ext cx="7495007" cy="1479555"/>
            </a:xfrm>
            <a:prstGeom prst="rect">
              <a:avLst/>
            </a:prstGeom>
            <a:solidFill>
              <a:srgbClr val="F1EAE1">
                <a:alpha val="89411"/>
              </a:srgbClr>
            </a:solidFill>
            <a:ln w="9525" cap="flat" cmpd="sng">
              <a:solidFill>
                <a:schemeClr val="dk2">
                  <a:alpha val="89411"/>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0"/>
            <p:cNvSpPr txBox="1"/>
            <p:nvPr/>
          </p:nvSpPr>
          <p:spPr>
            <a:xfrm>
              <a:off x="0" y="518116"/>
              <a:ext cx="7495007" cy="1479555"/>
            </a:xfrm>
            <a:prstGeom prst="rect">
              <a:avLst/>
            </a:prstGeom>
            <a:noFill/>
            <a:ln>
              <a:noFill/>
            </a:ln>
          </p:spPr>
          <p:txBody>
            <a:bodyPr spcFirstLastPara="1" wrap="square" lIns="128000" tIns="128000" rIns="170675" bIns="192000" anchor="t" anchorCtr="0">
              <a:noAutofit/>
            </a:bodyPr>
            <a:lstStyle/>
            <a:p>
              <a:pPr marL="228600" marR="0" lvl="1" indent="-228600" algn="just" rtl="0">
                <a:lnSpc>
                  <a:spcPct val="110000"/>
                </a:lnSpc>
                <a:spcBef>
                  <a:spcPts val="0"/>
                </a:spcBef>
                <a:spcAft>
                  <a:spcPts val="0"/>
                </a:spcAft>
                <a:buClr>
                  <a:srgbClr val="000000"/>
                </a:buClr>
                <a:buSzPts val="2400"/>
                <a:buFont typeface="Arial"/>
                <a:buChar char="•"/>
              </a:pPr>
              <a:r>
                <a:rPr lang="en-US" sz="2400" b="0" i="1" u="none" strike="noStrike" cap="none">
                  <a:solidFill>
                    <a:srgbClr val="22170B"/>
                  </a:solidFill>
                  <a:latin typeface="Cambria"/>
                  <a:ea typeface="Cambria"/>
                  <a:cs typeface="Cambria"/>
                  <a:sym typeface="Cambria"/>
                </a:rPr>
                <a:t>Cốt truyện là hệ thống sự kiện cụ thể, được sắp xếp theo một trình tự nhất định, có mở đầu, diễn biến và kết thúc.</a:t>
              </a:r>
              <a:endParaRPr sz="2400" b="0" i="1" u="none" strike="noStrike" cap="none">
                <a:solidFill>
                  <a:srgbClr val="22170B"/>
                </a:solidFill>
                <a:latin typeface="Cambria"/>
                <a:ea typeface="Cambria"/>
                <a:cs typeface="Cambria"/>
                <a:sym typeface="Cambria"/>
              </a:endParaRPr>
            </a:p>
          </p:txBody>
        </p:sp>
      </p:grpSp>
      <p:grpSp>
        <p:nvGrpSpPr>
          <p:cNvPr id="277" name="Google Shape;277;p10"/>
          <p:cNvGrpSpPr/>
          <p:nvPr/>
        </p:nvGrpSpPr>
        <p:grpSpPr>
          <a:xfrm>
            <a:off x="801832" y="2728211"/>
            <a:ext cx="7480375" cy="1"/>
            <a:chOff x="7315" y="2524918"/>
            <a:chExt cx="7480375" cy="1"/>
          </a:xfrm>
        </p:grpSpPr>
        <p:sp>
          <p:nvSpPr>
            <p:cNvPr id="278" name="Google Shape;278;p10"/>
            <p:cNvSpPr/>
            <p:nvPr/>
          </p:nvSpPr>
          <p:spPr>
            <a:xfrm>
              <a:off x="7315" y="2524918"/>
              <a:ext cx="7480375" cy="0"/>
            </a:xfrm>
            <a:prstGeom prst="rect">
              <a:avLst/>
            </a:prstGeom>
            <a:solidFill>
              <a:srgbClr val="F1EAE1">
                <a:alpha val="89411"/>
              </a:srgbClr>
            </a:solidFill>
            <a:ln w="9525" cap="flat" cmpd="sng">
              <a:solidFill>
                <a:srgbClr val="F9F9F9">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0"/>
            <p:cNvSpPr txBox="1"/>
            <p:nvPr/>
          </p:nvSpPr>
          <p:spPr>
            <a:xfrm>
              <a:off x="7315" y="2524918"/>
              <a:ext cx="7480375" cy="1"/>
            </a:xfrm>
            <a:prstGeom prst="rect">
              <a:avLst/>
            </a:prstGeom>
            <a:noFill/>
            <a:ln>
              <a:noFill/>
            </a:ln>
          </p:spPr>
          <p:txBody>
            <a:bodyPr spcFirstLastPara="1" wrap="square" lIns="128000" tIns="128000" rIns="170675" bIns="192000" anchor="t" anchorCtr="0">
              <a:noAutofit/>
            </a:bodyPr>
            <a:lstStyle/>
            <a:p>
              <a:pPr marL="228600" marR="0" lvl="1" indent="-228600" algn="l" rtl="0">
                <a:lnSpc>
                  <a:spcPct val="110000"/>
                </a:lnSpc>
                <a:spcBef>
                  <a:spcPts val="0"/>
                </a:spcBef>
                <a:spcAft>
                  <a:spcPts val="0"/>
                </a:spcAft>
                <a:buClr>
                  <a:srgbClr val="000000"/>
                </a:buClr>
                <a:buSzPts val="2400"/>
                <a:buFont typeface="Arial"/>
                <a:buChar char="•"/>
              </a:pPr>
              <a:r>
                <a:rPr lang="en-US" sz="2400" b="0" i="1" u="none" strike="noStrike" cap="none">
                  <a:solidFill>
                    <a:srgbClr val="22170B"/>
                  </a:solidFill>
                  <a:latin typeface="Cambria"/>
                  <a:ea typeface="Cambria"/>
                  <a:cs typeface="Cambria"/>
                  <a:sym typeface="Cambria"/>
                </a:rPr>
                <a:t>Đặc điểm của cốt truyện truyện lịch sử:</a:t>
              </a:r>
              <a:endParaRPr sz="1400" b="0" i="0" u="none" strike="noStrike" cap="none">
                <a:solidFill>
                  <a:srgbClr val="000000"/>
                </a:solidFill>
                <a:latin typeface="Arial"/>
                <a:ea typeface="Arial"/>
                <a:cs typeface="Arial"/>
                <a:sym typeface="Arial"/>
              </a:endParaRPr>
            </a:p>
          </p:txBody>
        </p:sp>
      </p:grpSp>
      <p:sp>
        <p:nvSpPr>
          <p:cNvPr id="280" name="Google Shape;280;p10"/>
          <p:cNvSpPr/>
          <p:nvPr/>
        </p:nvSpPr>
        <p:spPr>
          <a:xfrm>
            <a:off x="869504" y="3162925"/>
            <a:ext cx="3522613" cy="1484019"/>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1" indent="0" algn="ctr" rtl="0">
              <a:lnSpc>
                <a:spcPct val="110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Thường được xây dựng trên cơ sở các sự kiện đã xảy ra.</a:t>
            </a:r>
            <a:endParaRPr sz="2000" b="0" i="1" u="none" strike="noStrike" cap="none">
              <a:solidFill>
                <a:srgbClr val="22170B"/>
              </a:solidFill>
              <a:latin typeface="Cambria"/>
              <a:ea typeface="Cambria"/>
              <a:cs typeface="Cambria"/>
              <a:sym typeface="Cambria"/>
            </a:endParaRPr>
          </a:p>
        </p:txBody>
      </p:sp>
      <p:sp>
        <p:nvSpPr>
          <p:cNvPr id="281" name="Google Shape;281;p10"/>
          <p:cNvSpPr/>
          <p:nvPr/>
        </p:nvSpPr>
        <p:spPr>
          <a:xfrm>
            <a:off x="4714622" y="3162925"/>
            <a:ext cx="3522613" cy="1484019"/>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1" indent="0" algn="ctr" rtl="0">
              <a:lnSpc>
                <a:spcPct val="110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Nhà văn tái tạo, hư cấu, sắp xếp theo ý đồ nghệ thuật của mình.</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5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Effect transition="in" filter="fade">
                                      <p:cBhvr>
                                        <p:cTn id="12" dur="500"/>
                                        <p:tgtEl>
                                          <p:spTgt spid="2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gtEl>
                                        <p:attrNameLst>
                                          <p:attrName>style.visibility</p:attrName>
                                        </p:attrNameLst>
                                      </p:cBhvr>
                                      <p:to>
                                        <p:strVal val="visible"/>
                                      </p:to>
                                    </p:set>
                                    <p:animEffect transition="in" filter="fade">
                                      <p:cBhvr>
                                        <p:cTn id="1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1"/>
          <p:cNvSpPr/>
          <p:nvPr/>
        </p:nvSpPr>
        <p:spPr>
          <a:xfrm>
            <a:off x="869505" y="672345"/>
            <a:ext cx="7495007"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c. Nhân vật</a:t>
            </a:r>
            <a:endParaRPr sz="2400" b="0" i="0" u="none" strike="noStrike" cap="none">
              <a:solidFill>
                <a:srgbClr val="22170B"/>
              </a:solidFill>
              <a:latin typeface="Cambria"/>
              <a:ea typeface="Cambria"/>
              <a:cs typeface="Cambria"/>
              <a:sym typeface="Cambria"/>
            </a:endParaRPr>
          </a:p>
        </p:txBody>
      </p:sp>
      <p:grpSp>
        <p:nvGrpSpPr>
          <p:cNvPr id="287" name="Google Shape;287;p11"/>
          <p:cNvGrpSpPr/>
          <p:nvPr/>
        </p:nvGrpSpPr>
        <p:grpSpPr>
          <a:xfrm>
            <a:off x="-2983533" y="768273"/>
            <a:ext cx="11329936" cy="4624411"/>
            <a:chOff x="-3853038" y="-595832"/>
            <a:chExt cx="11329936" cy="4624411"/>
          </a:xfrm>
        </p:grpSpPr>
        <p:sp>
          <p:nvSpPr>
            <p:cNvPr id="288" name="Google Shape;288;p11"/>
            <p:cNvSpPr/>
            <p:nvPr/>
          </p:nvSpPr>
          <p:spPr>
            <a:xfrm>
              <a:off x="-3853038" y="-595832"/>
              <a:ext cx="4624411" cy="4624411"/>
            </a:xfrm>
            <a:prstGeom prst="blockArc">
              <a:avLst>
                <a:gd name="adj1" fmla="val 18900000"/>
                <a:gd name="adj2" fmla="val 2700000"/>
                <a:gd name="adj3" fmla="val 467"/>
              </a:avLst>
            </a:prstGeom>
            <a:noFill/>
            <a:ln w="25400" cap="flat" cmpd="sng">
              <a:solidFill>
                <a:srgbClr val="965B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1"/>
            <p:cNvSpPr/>
            <p:nvPr/>
          </p:nvSpPr>
          <p:spPr>
            <a:xfrm>
              <a:off x="631024" y="490402"/>
              <a:ext cx="6845874" cy="980667"/>
            </a:xfrm>
            <a:prstGeom prst="rect">
              <a:avLst/>
            </a:prstGeom>
            <a:solidFill>
              <a:srgbClr val="BE76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1"/>
            <p:cNvSpPr txBox="1"/>
            <p:nvPr/>
          </p:nvSpPr>
          <p:spPr>
            <a:xfrm>
              <a:off x="631024" y="490402"/>
              <a:ext cx="6845874" cy="980667"/>
            </a:xfrm>
            <a:prstGeom prst="rect">
              <a:avLst/>
            </a:prstGeom>
            <a:noFill/>
            <a:ln>
              <a:noFill/>
            </a:ln>
          </p:spPr>
          <p:txBody>
            <a:bodyPr spcFirstLastPara="1" wrap="square" lIns="778400" tIns="53325" rIns="53325" bIns="53325" anchor="ctr" anchorCtr="0">
              <a:noAutofit/>
            </a:bodyPr>
            <a:lstStyle/>
            <a:p>
              <a:pPr marL="0" marR="0" lvl="0" indent="0" algn="just" rtl="0">
                <a:lnSpc>
                  <a:spcPct val="90000"/>
                </a:lnSpc>
                <a:spcBef>
                  <a:spcPts val="0"/>
                </a:spcBef>
                <a:spcAft>
                  <a:spcPts val="0"/>
                </a:spcAft>
                <a:buClr>
                  <a:srgbClr val="000000"/>
                </a:buClr>
                <a:buSzPts val="2100"/>
                <a:buFont typeface="Arial"/>
                <a:buNone/>
              </a:pPr>
              <a:r>
                <a:rPr lang="en-US" sz="2000" b="0" i="1" u="none" strike="noStrike" cap="none">
                  <a:solidFill>
                    <a:schemeClr val="dk2"/>
                  </a:solidFill>
                  <a:latin typeface="Cambria"/>
                  <a:ea typeface="Cambria"/>
                  <a:cs typeface="Cambria"/>
                  <a:sym typeface="Cambria"/>
                </a:rPr>
                <a:t>Thường khắc họa những nhân vật nổi tiếng như vua chúa, anh hùng, danh nhân… - những con người có vai trò quan trọng trong đời sống của cộng đồng, dân tộc.</a:t>
              </a:r>
              <a:endParaRPr sz="2000" b="0" i="0" u="none" strike="noStrike" cap="none">
                <a:solidFill>
                  <a:schemeClr val="dk2"/>
                </a:solidFill>
                <a:latin typeface="Arial"/>
                <a:ea typeface="Arial"/>
                <a:cs typeface="Arial"/>
                <a:sym typeface="Arial"/>
              </a:endParaRPr>
            </a:p>
          </p:txBody>
        </p:sp>
        <p:sp>
          <p:nvSpPr>
            <p:cNvPr id="291" name="Google Shape;291;p11"/>
            <p:cNvSpPr/>
            <p:nvPr/>
          </p:nvSpPr>
          <p:spPr>
            <a:xfrm>
              <a:off x="18107" y="367818"/>
              <a:ext cx="1225833" cy="1225833"/>
            </a:xfrm>
            <a:prstGeom prst="ellipse">
              <a:avLst/>
            </a:prstGeom>
            <a:solidFill>
              <a:schemeClr val="lt1"/>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1"/>
            <p:cNvSpPr/>
            <p:nvPr/>
          </p:nvSpPr>
          <p:spPr>
            <a:xfrm>
              <a:off x="631024" y="1961677"/>
              <a:ext cx="6845874" cy="980667"/>
            </a:xfrm>
            <a:prstGeom prst="rect">
              <a:avLst/>
            </a:prstGeom>
            <a:solidFill>
              <a:srgbClr val="BE76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1"/>
            <p:cNvSpPr txBox="1"/>
            <p:nvPr/>
          </p:nvSpPr>
          <p:spPr>
            <a:xfrm>
              <a:off x="631024" y="1961677"/>
              <a:ext cx="6845874" cy="980667"/>
            </a:xfrm>
            <a:prstGeom prst="rect">
              <a:avLst/>
            </a:prstGeom>
            <a:noFill/>
            <a:ln>
              <a:noFill/>
            </a:ln>
          </p:spPr>
          <p:txBody>
            <a:bodyPr spcFirstLastPara="1" wrap="square" lIns="778400" tIns="53325" rIns="53325" bIns="53325" anchor="ctr" anchorCtr="0">
              <a:noAutofit/>
            </a:bodyPr>
            <a:lstStyle/>
            <a:p>
              <a:pPr marL="0" marR="0" lvl="0" indent="0" algn="just" rtl="0">
                <a:lnSpc>
                  <a:spcPct val="90000"/>
                </a:lnSpc>
                <a:spcBef>
                  <a:spcPts val="0"/>
                </a:spcBef>
                <a:spcAft>
                  <a:spcPts val="0"/>
                </a:spcAft>
                <a:buClr>
                  <a:srgbClr val="000000"/>
                </a:buClr>
                <a:buSzPts val="2100"/>
                <a:buFont typeface="Arial"/>
                <a:buNone/>
              </a:pPr>
              <a:r>
                <a:rPr lang="en-US" sz="2000" b="0" i="1" u="none" strike="noStrike" cap="none">
                  <a:solidFill>
                    <a:schemeClr val="dk2"/>
                  </a:solidFill>
                  <a:latin typeface="Cambria"/>
                  <a:ea typeface="Cambria"/>
                  <a:cs typeface="Cambria"/>
                  <a:sym typeface="Cambria"/>
                </a:rPr>
                <a:t>Được hiện ra dưới cái nhìn riêng, thể hiện cách lí giải độc đáo của nhà văn về lịch sử.</a:t>
              </a:r>
              <a:endParaRPr sz="2000" b="0" i="0" u="none" strike="noStrike" cap="none">
                <a:solidFill>
                  <a:srgbClr val="000000"/>
                </a:solidFill>
                <a:latin typeface="Arial"/>
                <a:ea typeface="Arial"/>
                <a:cs typeface="Arial"/>
                <a:sym typeface="Arial"/>
              </a:endParaRPr>
            </a:p>
          </p:txBody>
        </p:sp>
        <p:sp>
          <p:nvSpPr>
            <p:cNvPr id="294" name="Google Shape;294;p11"/>
            <p:cNvSpPr/>
            <p:nvPr/>
          </p:nvSpPr>
          <p:spPr>
            <a:xfrm>
              <a:off x="18107" y="1839094"/>
              <a:ext cx="1225833" cy="1225833"/>
            </a:xfrm>
            <a:prstGeom prst="ellipse">
              <a:avLst/>
            </a:prstGeom>
            <a:solidFill>
              <a:schemeClr val="lt1"/>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2"/>
          <p:cNvSpPr/>
          <p:nvPr/>
        </p:nvSpPr>
        <p:spPr>
          <a:xfrm>
            <a:off x="869505" y="672345"/>
            <a:ext cx="7495007"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d. Ngôn ngữ</a:t>
            </a:r>
            <a:endParaRPr sz="2400" b="0" i="0" u="none" strike="noStrike" cap="none">
              <a:solidFill>
                <a:srgbClr val="22170B"/>
              </a:solidFill>
              <a:latin typeface="Cambria"/>
              <a:ea typeface="Cambria"/>
              <a:cs typeface="Cambria"/>
              <a:sym typeface="Cambria"/>
            </a:endParaRPr>
          </a:p>
        </p:txBody>
      </p:sp>
      <p:sp>
        <p:nvSpPr>
          <p:cNvPr id="300" name="Google Shape;300;p12"/>
          <p:cNvSpPr/>
          <p:nvPr/>
        </p:nvSpPr>
        <p:spPr>
          <a:xfrm>
            <a:off x="869504" y="1829740"/>
            <a:ext cx="3522613" cy="1484019"/>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Phù hợp với thời đại được miêu tả.</a:t>
            </a:r>
            <a:endParaRPr sz="1400" b="0" i="0" u="none" strike="noStrike" cap="none">
              <a:solidFill>
                <a:srgbClr val="000000"/>
              </a:solidFill>
              <a:latin typeface="Arial"/>
              <a:ea typeface="Arial"/>
              <a:cs typeface="Arial"/>
              <a:sym typeface="Arial"/>
            </a:endParaRPr>
          </a:p>
        </p:txBody>
      </p:sp>
      <p:sp>
        <p:nvSpPr>
          <p:cNvPr id="301" name="Google Shape;301;p12"/>
          <p:cNvSpPr/>
          <p:nvPr/>
        </p:nvSpPr>
        <p:spPr>
          <a:xfrm>
            <a:off x="4714622" y="1829740"/>
            <a:ext cx="3522613" cy="1484019"/>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Thể hiện vị thế xã hội, tính cách riêng của từng đối tượng.</a:t>
            </a:r>
            <a:endParaRPr sz="1400" b="0" i="0" u="none" strike="noStrike" cap="none">
              <a:solidFill>
                <a:srgbClr val="000000"/>
              </a:solidFill>
              <a:latin typeface="Arial"/>
              <a:ea typeface="Arial"/>
              <a:cs typeface="Arial"/>
              <a:sym typeface="Arial"/>
            </a:endParaRPr>
          </a:p>
        </p:txBody>
      </p:sp>
      <p:sp>
        <p:nvSpPr>
          <p:cNvPr id="302" name="Google Shape;302;p12"/>
          <p:cNvSpPr/>
          <p:nvPr/>
        </p:nvSpPr>
        <p:spPr>
          <a:xfrm>
            <a:off x="2196853" y="3463503"/>
            <a:ext cx="4390528" cy="1865403"/>
          </a:xfrm>
          <a:custGeom>
            <a:avLst/>
            <a:gdLst/>
            <a:ahLst/>
            <a:cxnLst/>
            <a:rect l="l" t="t" r="r" b="b"/>
            <a:pathLst>
              <a:path w="10240540" h="6629997" extrusionOk="0">
                <a:moveTo>
                  <a:pt x="0" y="0"/>
                </a:moveTo>
                <a:lnTo>
                  <a:pt x="10240540" y="0"/>
                </a:lnTo>
                <a:lnTo>
                  <a:pt x="10240540" y="6629997"/>
                </a:lnTo>
                <a:lnTo>
                  <a:pt x="0" y="6629997"/>
                </a:lnTo>
                <a:lnTo>
                  <a:pt x="0" y="0"/>
                </a:lnTo>
                <a:close/>
              </a:path>
            </a:pathLst>
          </a:custGeom>
          <a:blipFill rotWithShape="1">
            <a:blip r:embed="rId3">
              <a:alphaModFix/>
            </a:blip>
            <a:stretch>
              <a:fillRect l="-9578" t="-5237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2"/>
          <p:cNvSpPr/>
          <p:nvPr/>
        </p:nvSpPr>
        <p:spPr>
          <a:xfrm>
            <a:off x="6845381" y="3866096"/>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304" name="Google Shape;304;p12"/>
          <p:cNvSpPr/>
          <p:nvPr/>
        </p:nvSpPr>
        <p:spPr>
          <a:xfrm>
            <a:off x="1938853" y="3866096"/>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fade">
                                      <p:cBhvr>
                                        <p:cTn id="12"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3"/>
          <p:cNvSpPr txBox="1"/>
          <p:nvPr/>
        </p:nvSpPr>
        <p:spPr>
          <a:xfrm>
            <a:off x="4335089" y="670594"/>
            <a:ext cx="339608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22170B"/>
                </a:solidFill>
                <a:latin typeface="Palatino Linotype"/>
                <a:ea typeface="Palatino Linotype"/>
                <a:cs typeface="Palatino Linotype"/>
                <a:sym typeface="Palatino Linotype"/>
              </a:rPr>
              <a:t>KHỞI ĐỘNG</a:t>
            </a:r>
            <a:endParaRPr sz="3200" b="1" i="0" u="none" strike="noStrike" cap="none">
              <a:solidFill>
                <a:srgbClr val="22170B"/>
              </a:solidFill>
              <a:latin typeface="Palatino Linotype"/>
              <a:ea typeface="Palatino Linotype"/>
              <a:cs typeface="Palatino Linotype"/>
              <a:sym typeface="Palatino Linotype"/>
            </a:endParaRPr>
          </a:p>
        </p:txBody>
      </p:sp>
      <p:sp>
        <p:nvSpPr>
          <p:cNvPr id="310" name="Google Shape;310;p13"/>
          <p:cNvSpPr txBox="1"/>
          <p:nvPr/>
        </p:nvSpPr>
        <p:spPr>
          <a:xfrm>
            <a:off x="4462917" y="3702823"/>
            <a:ext cx="3140425" cy="770083"/>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US" sz="2000" b="0" i="1" u="sng" strike="noStrike" cap="none">
                <a:solidFill>
                  <a:srgbClr val="22170B"/>
                </a:solidFill>
                <a:latin typeface="Cambria"/>
                <a:ea typeface="Cambria"/>
                <a:cs typeface="Cambria"/>
                <a:sym typeface="Cambri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https://www.youtube.com/watch?v=5sw1Zlfs68k</a:t>
            </a:r>
            <a:r>
              <a:rPr lang="en-US" sz="2000" b="0" i="1" u="none" strike="noStrike" cap="none">
                <a:solidFill>
                  <a:srgbClr val="22170B"/>
                </a:solidFill>
                <a:latin typeface="Cambria"/>
                <a:ea typeface="Cambria"/>
                <a:cs typeface="Cambria"/>
                <a:sym typeface="Cambria"/>
              </a:rPr>
              <a:t> </a:t>
            </a:r>
            <a:endParaRPr sz="1400" b="0" i="0" u="none" strike="noStrike" cap="none">
              <a:solidFill>
                <a:srgbClr val="000000"/>
              </a:solidFill>
              <a:latin typeface="Arial"/>
              <a:ea typeface="Arial"/>
              <a:cs typeface="Arial"/>
              <a:sym typeface="Arial"/>
            </a:endParaRPr>
          </a:p>
        </p:txBody>
      </p:sp>
      <p:pic>
        <p:nvPicPr>
          <p:cNvPr id="311" name="Google Shape;311;p13"/>
          <p:cNvPicPr preferRelativeResize="0"/>
          <p:nvPr/>
        </p:nvPicPr>
        <p:blipFill rotWithShape="1">
          <a:blip r:embed="rId4">
            <a:alphaModFix/>
          </a:blip>
          <a:srcRect t="3625" b="3617"/>
          <a:stretch/>
        </p:blipFill>
        <p:spPr>
          <a:xfrm>
            <a:off x="2672567" y="672215"/>
            <a:ext cx="523944" cy="2498249"/>
          </a:xfrm>
          <a:prstGeom prst="rect">
            <a:avLst/>
          </a:prstGeom>
          <a:noFill/>
          <a:ln>
            <a:noFill/>
          </a:ln>
        </p:spPr>
      </p:pic>
      <p:pic>
        <p:nvPicPr>
          <p:cNvPr id="312" name="Google Shape;312;p13"/>
          <p:cNvPicPr preferRelativeResize="0"/>
          <p:nvPr/>
        </p:nvPicPr>
        <p:blipFill rotWithShape="1">
          <a:blip r:embed="rId5">
            <a:alphaModFix/>
          </a:blip>
          <a:srcRect/>
          <a:stretch/>
        </p:blipFill>
        <p:spPr>
          <a:xfrm>
            <a:off x="1067117" y="949550"/>
            <a:ext cx="338990" cy="365009"/>
          </a:xfrm>
          <a:prstGeom prst="rect">
            <a:avLst/>
          </a:prstGeom>
          <a:noFill/>
          <a:ln>
            <a:noFill/>
          </a:ln>
        </p:spPr>
      </p:pic>
      <p:sp>
        <p:nvSpPr>
          <p:cNvPr id="313" name="Google Shape;313;p13"/>
          <p:cNvSpPr/>
          <p:nvPr/>
        </p:nvSpPr>
        <p:spPr>
          <a:xfrm>
            <a:off x="1065729" y="1899512"/>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13"/>
          <p:cNvPicPr preferRelativeResize="0"/>
          <p:nvPr/>
        </p:nvPicPr>
        <p:blipFill rotWithShape="1">
          <a:blip r:embed="rId6">
            <a:alphaModFix/>
          </a:blip>
          <a:srcRect t="-13305" b="-13292"/>
          <a:stretch/>
        </p:blipFill>
        <p:spPr>
          <a:xfrm rot="5400000">
            <a:off x="720000" y="2826445"/>
            <a:ext cx="1033225" cy="1033231"/>
          </a:xfrm>
          <a:prstGeom prst="rect">
            <a:avLst/>
          </a:prstGeom>
          <a:noFill/>
          <a:ln>
            <a:noFill/>
          </a:ln>
        </p:spPr>
      </p:pic>
      <p:sp>
        <p:nvSpPr>
          <p:cNvPr id="315" name="Google Shape;315;p13"/>
          <p:cNvSpPr/>
          <p:nvPr/>
        </p:nvSpPr>
        <p:spPr>
          <a:xfrm>
            <a:off x="1281477" y="1625029"/>
            <a:ext cx="2604991" cy="3188688"/>
          </a:xfrm>
          <a:custGeom>
            <a:avLst/>
            <a:gdLst/>
            <a:ahLst/>
            <a:cxnLst/>
            <a:rect l="l" t="t" r="r" b="b"/>
            <a:pathLst>
              <a:path w="4638152" h="7591109" extrusionOk="0">
                <a:moveTo>
                  <a:pt x="0" y="0"/>
                </a:moveTo>
                <a:lnTo>
                  <a:pt x="4638152" y="0"/>
                </a:lnTo>
                <a:lnTo>
                  <a:pt x="4638152" y="7591110"/>
                </a:lnTo>
                <a:lnTo>
                  <a:pt x="0" y="7591110"/>
                </a:lnTo>
                <a:lnTo>
                  <a:pt x="0" y="0"/>
                </a:lnTo>
                <a:close/>
              </a:path>
            </a:pathLst>
          </a:custGeom>
          <a:blipFill rotWithShape="1">
            <a:blip r:embed="rId7">
              <a:alphaModFix/>
            </a:blip>
            <a:stretch>
              <a:fillRect t="-33704"/>
            </a:stretch>
          </a:blipFill>
          <a:ln>
            <a:noFill/>
          </a:ln>
        </p:spPr>
      </p:sp>
      <p:sp>
        <p:nvSpPr>
          <p:cNvPr id="316" name="Google Shape;316;p13"/>
          <p:cNvSpPr/>
          <p:nvPr/>
        </p:nvSpPr>
        <p:spPr>
          <a:xfrm>
            <a:off x="3963664" y="1440677"/>
            <a:ext cx="4080400" cy="2067529"/>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 Chia sẻ cảm nghĩ của em về người anh hùng nhỏ tuổi Trần Quốc Toản.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57" title="Bóp nát quả cam"/>
          <p:cNvPicPr preferRelativeResize="0"/>
          <p:nvPr/>
        </p:nvPicPr>
        <p:blipFill rotWithShape="1">
          <a:blip r:embed="rId3">
            <a:alphaModFix/>
          </a:blip>
          <a:srcRect/>
          <a:stretch/>
        </p:blipFill>
        <p:spPr>
          <a:xfrm>
            <a:off x="990600" y="394680"/>
            <a:ext cx="7391400" cy="41761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sp>
        <p:nvSpPr>
          <p:cNvPr id="326" name="Google Shape;326;p19"/>
          <p:cNvSpPr/>
          <p:nvPr/>
        </p:nvSpPr>
        <p:spPr>
          <a:xfrm rot="2404321" flipH="1">
            <a:off x="7609645" y="2677175"/>
            <a:ext cx="3264679" cy="3903951"/>
          </a:xfrm>
          <a:custGeom>
            <a:avLst/>
            <a:gdLst/>
            <a:ahLst/>
            <a:cxnLst/>
            <a:rect l="l" t="t" r="r" b="b"/>
            <a:pathLst>
              <a:path w="6529357" h="7807901" extrusionOk="0">
                <a:moveTo>
                  <a:pt x="6529357" y="0"/>
                </a:moveTo>
                <a:lnTo>
                  <a:pt x="0" y="0"/>
                </a:lnTo>
                <a:lnTo>
                  <a:pt x="0" y="7807900"/>
                </a:lnTo>
                <a:lnTo>
                  <a:pt x="6529357" y="7807900"/>
                </a:lnTo>
                <a:lnTo>
                  <a:pt x="6529357" y="0"/>
                </a:lnTo>
                <a:close/>
              </a:path>
            </a:pathLst>
          </a:custGeom>
          <a:blipFill rotWithShape="1">
            <a:blip r:embed="rId3">
              <a:alphaModFix/>
            </a:blip>
            <a:stretch>
              <a:fillRect/>
            </a:stretch>
          </a:blipFill>
          <a:ln>
            <a:noFill/>
          </a:ln>
        </p:spPr>
      </p:sp>
      <p:sp>
        <p:nvSpPr>
          <p:cNvPr id="327" name="Google Shape;327;p19"/>
          <p:cNvSpPr/>
          <p:nvPr/>
        </p:nvSpPr>
        <p:spPr>
          <a:xfrm>
            <a:off x="7449235" y="2983252"/>
            <a:ext cx="1970604" cy="2571750"/>
          </a:xfrm>
          <a:custGeom>
            <a:avLst/>
            <a:gdLst/>
            <a:ahLst/>
            <a:cxnLst/>
            <a:rect l="l" t="t" r="r" b="b"/>
            <a:pathLst>
              <a:path w="3941207" h="5143500" extrusionOk="0">
                <a:moveTo>
                  <a:pt x="0" y="0"/>
                </a:moveTo>
                <a:lnTo>
                  <a:pt x="3941207" y="0"/>
                </a:lnTo>
                <a:lnTo>
                  <a:pt x="3941207" y="5143500"/>
                </a:lnTo>
                <a:lnTo>
                  <a:pt x="0" y="5143500"/>
                </a:lnTo>
                <a:lnTo>
                  <a:pt x="0" y="0"/>
                </a:lnTo>
                <a:close/>
              </a:path>
            </a:pathLst>
          </a:custGeom>
          <a:blipFill rotWithShape="1">
            <a:blip r:embed="rId4">
              <a:alphaModFix/>
            </a:blip>
            <a:stretch>
              <a:fillRect/>
            </a:stretch>
          </a:blipFill>
          <a:ln>
            <a:noFill/>
          </a:ln>
        </p:spPr>
      </p:sp>
      <p:sp>
        <p:nvSpPr>
          <p:cNvPr id="328" name="Google Shape;328;p19"/>
          <p:cNvSpPr/>
          <p:nvPr/>
        </p:nvSpPr>
        <p:spPr>
          <a:xfrm>
            <a:off x="834358" y="492334"/>
            <a:ext cx="595057" cy="841070"/>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5">
              <a:alphaModFix/>
            </a:blip>
            <a:stretch>
              <a:fillRect/>
            </a:stretch>
          </a:blipFill>
          <a:ln>
            <a:noFill/>
          </a:ln>
        </p:spPr>
      </p:sp>
      <p:sp>
        <p:nvSpPr>
          <p:cNvPr id="329" name="Google Shape;329;p19"/>
          <p:cNvSpPr/>
          <p:nvPr/>
        </p:nvSpPr>
        <p:spPr>
          <a:xfrm rot="4821259">
            <a:off x="7170998" y="-655594"/>
            <a:ext cx="2392326" cy="2057400"/>
          </a:xfrm>
          <a:custGeom>
            <a:avLst/>
            <a:gdLst/>
            <a:ahLst/>
            <a:cxnLst/>
            <a:rect l="l" t="t" r="r" b="b"/>
            <a:pathLst>
              <a:path w="4784651" h="4114800" extrusionOk="0">
                <a:moveTo>
                  <a:pt x="0" y="0"/>
                </a:moveTo>
                <a:lnTo>
                  <a:pt x="4784652" y="0"/>
                </a:lnTo>
                <a:lnTo>
                  <a:pt x="4784652" y="4114800"/>
                </a:lnTo>
                <a:lnTo>
                  <a:pt x="0" y="4114800"/>
                </a:lnTo>
                <a:lnTo>
                  <a:pt x="0" y="0"/>
                </a:lnTo>
                <a:close/>
              </a:path>
            </a:pathLst>
          </a:custGeom>
          <a:blipFill rotWithShape="1">
            <a:blip r:embed="rId6">
              <a:alphaModFix/>
            </a:blip>
            <a:stretch>
              <a:fillRect/>
            </a:stretch>
          </a:blipFill>
          <a:ln>
            <a:noFill/>
          </a:ln>
        </p:spPr>
      </p:sp>
      <p:sp>
        <p:nvSpPr>
          <p:cNvPr id="330" name="Google Shape;330;p19"/>
          <p:cNvSpPr/>
          <p:nvPr/>
        </p:nvSpPr>
        <p:spPr>
          <a:xfrm>
            <a:off x="5630358" y="-1019607"/>
            <a:ext cx="3508291" cy="5741904"/>
          </a:xfrm>
          <a:custGeom>
            <a:avLst/>
            <a:gdLst/>
            <a:ahLst/>
            <a:cxnLst/>
            <a:rect l="l" t="t" r="r" b="b"/>
            <a:pathLst>
              <a:path w="4638152" h="7591109" extrusionOk="0">
                <a:moveTo>
                  <a:pt x="0" y="0"/>
                </a:moveTo>
                <a:lnTo>
                  <a:pt x="4638152" y="0"/>
                </a:lnTo>
                <a:lnTo>
                  <a:pt x="4638152" y="7591110"/>
                </a:lnTo>
                <a:lnTo>
                  <a:pt x="0" y="7591110"/>
                </a:lnTo>
                <a:lnTo>
                  <a:pt x="0" y="0"/>
                </a:lnTo>
                <a:close/>
              </a:path>
            </a:pathLst>
          </a:custGeom>
          <a:blipFill rotWithShape="1">
            <a:blip r:embed="rId7">
              <a:alphaModFix/>
            </a:blip>
            <a:stretch>
              <a:fillRect/>
            </a:stretch>
          </a:blipFill>
          <a:ln>
            <a:noFill/>
          </a:ln>
        </p:spPr>
      </p:sp>
      <p:sp>
        <p:nvSpPr>
          <p:cNvPr id="331" name="Google Shape;331;p19"/>
          <p:cNvSpPr/>
          <p:nvPr/>
        </p:nvSpPr>
        <p:spPr>
          <a:xfrm>
            <a:off x="1413077" y="373106"/>
            <a:ext cx="3267462"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no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TRẦN QUỐC TOẢN</a:t>
            </a:r>
            <a:endParaRPr sz="2400" b="1" i="0" u="none" strike="noStrike" cap="none">
              <a:solidFill>
                <a:srgbClr val="22170B"/>
              </a:solidFill>
              <a:latin typeface="Cambria"/>
              <a:ea typeface="Cambria"/>
              <a:cs typeface="Cambria"/>
              <a:sym typeface="Cambria"/>
            </a:endParaRPr>
          </a:p>
        </p:txBody>
      </p:sp>
      <p:sp>
        <p:nvSpPr>
          <p:cNvPr id="332" name="Google Shape;332;p19"/>
          <p:cNvSpPr txBox="1"/>
          <p:nvPr/>
        </p:nvSpPr>
        <p:spPr>
          <a:xfrm>
            <a:off x="89357" y="1029018"/>
            <a:ext cx="5722143" cy="369327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3000" b="0" i="0" u="none" strike="noStrike" cap="none">
                <a:solidFill>
                  <a:srgbClr val="22170B"/>
                </a:solidFill>
                <a:latin typeface="Arial"/>
                <a:ea typeface="Arial"/>
                <a:cs typeface="Arial"/>
                <a:sym typeface="Arial"/>
              </a:rPr>
              <a:t>“Quốc Toản là trẻ có tài</a:t>
            </a:r>
            <a:endParaRPr/>
          </a:p>
          <a:p>
            <a:pPr marL="0" marR="0" lvl="0" indent="0" algn="ctr" rtl="0">
              <a:lnSpc>
                <a:spcPct val="130000"/>
              </a:lnSpc>
              <a:spcBef>
                <a:spcPts val="0"/>
              </a:spcBef>
              <a:spcAft>
                <a:spcPts val="0"/>
              </a:spcAft>
              <a:buNone/>
            </a:pPr>
            <a:r>
              <a:rPr lang="en-US" sz="3000" b="0" i="0" u="none" strike="noStrike" cap="none">
                <a:solidFill>
                  <a:srgbClr val="22170B"/>
                </a:solidFill>
                <a:latin typeface="Arial"/>
                <a:ea typeface="Arial"/>
                <a:cs typeface="Arial"/>
                <a:sym typeface="Arial"/>
              </a:rPr>
              <a:t>Mới mười sáu tuổi ra oai trận tiền</a:t>
            </a:r>
            <a:endParaRPr/>
          </a:p>
          <a:p>
            <a:pPr marL="0" marR="0" lvl="0" indent="0" algn="ctr" rtl="0">
              <a:lnSpc>
                <a:spcPct val="130000"/>
              </a:lnSpc>
              <a:spcBef>
                <a:spcPts val="0"/>
              </a:spcBef>
              <a:spcAft>
                <a:spcPts val="0"/>
              </a:spcAft>
              <a:buNone/>
            </a:pPr>
            <a:r>
              <a:rPr lang="en-US" sz="3000" b="0" i="0" u="none" strike="noStrike" cap="none">
                <a:solidFill>
                  <a:srgbClr val="22170B"/>
                </a:solidFill>
                <a:latin typeface="Arial"/>
                <a:ea typeface="Arial"/>
                <a:cs typeface="Arial"/>
                <a:sym typeface="Arial"/>
              </a:rPr>
              <a:t>Mấy lần đánh thắng quân Nguyên</a:t>
            </a:r>
            <a:endParaRPr/>
          </a:p>
          <a:p>
            <a:pPr marL="0" marR="0" lvl="0" indent="0" algn="ctr" rtl="0">
              <a:lnSpc>
                <a:spcPct val="130000"/>
              </a:lnSpc>
              <a:spcBef>
                <a:spcPts val="0"/>
              </a:spcBef>
              <a:spcAft>
                <a:spcPts val="0"/>
              </a:spcAft>
              <a:buNone/>
            </a:pPr>
            <a:r>
              <a:rPr lang="en-US" sz="3000" b="0" i="0" u="none" strike="noStrike" cap="none">
                <a:solidFill>
                  <a:srgbClr val="22170B"/>
                </a:solidFill>
                <a:latin typeface="Arial"/>
                <a:ea typeface="Arial"/>
                <a:cs typeface="Arial"/>
                <a:sym typeface="Arial"/>
              </a:rPr>
              <a:t>Được phong làm tướng cầm quyền binh nhung</a:t>
            </a:r>
            <a:endParaRPr/>
          </a:p>
          <a:p>
            <a:pPr marL="0" marR="0" lvl="0" indent="0" algn="ctr" rtl="0">
              <a:lnSpc>
                <a:spcPct val="130000"/>
              </a:lnSpc>
              <a:spcBef>
                <a:spcPts val="0"/>
              </a:spcBef>
              <a:spcAft>
                <a:spcPts val="0"/>
              </a:spcAft>
              <a:buNone/>
            </a:pPr>
            <a:r>
              <a:rPr lang="en-US" sz="3000" b="0" i="0" u="none" strike="noStrike" cap="none">
                <a:solidFill>
                  <a:srgbClr val="22170B"/>
                </a:solidFill>
                <a:latin typeface="Arial"/>
                <a:ea typeface="Arial"/>
                <a:cs typeface="Arial"/>
                <a:sym typeface="Arial"/>
              </a:rPr>
              <a:t>Thật là một đấng anh hùng</a:t>
            </a:r>
            <a:endParaRPr/>
          </a:p>
          <a:p>
            <a:pPr marL="0" marR="0" lvl="0" indent="0" algn="ctr" rtl="0">
              <a:lnSpc>
                <a:spcPct val="130000"/>
              </a:lnSpc>
              <a:spcBef>
                <a:spcPts val="0"/>
              </a:spcBef>
              <a:spcAft>
                <a:spcPts val="0"/>
              </a:spcAft>
              <a:buNone/>
            </a:pPr>
            <a:r>
              <a:rPr lang="en-US" sz="3000" b="0" i="0" u="none" strike="noStrike" cap="none">
                <a:solidFill>
                  <a:srgbClr val="22170B"/>
                </a:solidFill>
                <a:latin typeface="Arial"/>
                <a:ea typeface="Arial"/>
                <a:cs typeface="Arial"/>
                <a:sym typeface="Arial"/>
              </a:rPr>
              <a:t>Trẻ con Nam Việt nên cùng noi theo.”</a:t>
            </a:r>
            <a:endParaRPr sz="3000" b="0" i="0" u="none" strike="noStrike" cap="none">
              <a:solidFill>
                <a:srgbClr val="22170B"/>
              </a:solidFill>
              <a:latin typeface="Arial"/>
              <a:ea typeface="Arial"/>
              <a:cs typeface="Arial"/>
              <a:sym typeface="Arial"/>
            </a:endParaRPr>
          </a:p>
        </p:txBody>
      </p:sp>
      <p:sp>
        <p:nvSpPr>
          <p:cNvPr id="333" name="Google Shape;333;p19"/>
          <p:cNvSpPr/>
          <p:nvPr/>
        </p:nvSpPr>
        <p:spPr>
          <a:xfrm>
            <a:off x="3464705" y="4502161"/>
            <a:ext cx="3267462"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no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rgbClr val="22170B"/>
                </a:solidFill>
                <a:latin typeface="Cambria"/>
                <a:ea typeface="Cambria"/>
                <a:cs typeface="Cambria"/>
                <a:sym typeface="Cambria"/>
              </a:rPr>
              <a:t>Hồ Chí Minh</a:t>
            </a:r>
            <a:endParaRPr sz="1800" b="1" i="0" u="none" strike="noStrike" cap="none">
              <a:solidFill>
                <a:srgbClr val="22170B"/>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14"/>
          <p:cNvPicPr preferRelativeResize="0"/>
          <p:nvPr/>
        </p:nvPicPr>
        <p:blipFill rotWithShape="1">
          <a:blip r:embed="rId3">
            <a:alphaModFix/>
          </a:blip>
          <a:srcRect t="7812" b="7810"/>
          <a:stretch/>
        </p:blipFill>
        <p:spPr>
          <a:xfrm>
            <a:off x="0" y="0"/>
            <a:ext cx="9144000" cy="5143500"/>
          </a:xfrm>
          <a:prstGeom prst="rect">
            <a:avLst/>
          </a:prstGeom>
          <a:noFill/>
          <a:ln>
            <a:noFill/>
          </a:ln>
        </p:spPr>
      </p:pic>
      <p:sp>
        <p:nvSpPr>
          <p:cNvPr id="339" name="Google Shape;339;p14"/>
          <p:cNvSpPr/>
          <p:nvPr/>
        </p:nvSpPr>
        <p:spPr>
          <a:xfrm rot="-5400000">
            <a:off x="2203869" y="-1677589"/>
            <a:ext cx="4736262" cy="8498678"/>
          </a:xfrm>
          <a:custGeom>
            <a:avLst/>
            <a:gdLst/>
            <a:ahLst/>
            <a:cxnLst/>
            <a:rect l="l" t="t" r="r" b="b"/>
            <a:pathLst>
              <a:path w="9472524" h="16997356" extrusionOk="0">
                <a:moveTo>
                  <a:pt x="0" y="0"/>
                </a:moveTo>
                <a:lnTo>
                  <a:pt x="9472524" y="0"/>
                </a:lnTo>
                <a:lnTo>
                  <a:pt x="9472524" y="16997356"/>
                </a:lnTo>
                <a:lnTo>
                  <a:pt x="0" y="16997356"/>
                </a:lnTo>
                <a:lnTo>
                  <a:pt x="0" y="0"/>
                </a:lnTo>
                <a:close/>
              </a:path>
            </a:pathLst>
          </a:custGeom>
          <a:blipFill rotWithShape="1">
            <a:blip r:embed="rId4">
              <a:alphaModFix/>
            </a:blip>
            <a:stretch>
              <a:fillRect l="-9771" r="-9771"/>
            </a:stretch>
          </a:blipFill>
          <a:ln>
            <a:noFill/>
          </a:ln>
        </p:spPr>
      </p:sp>
      <p:sp>
        <p:nvSpPr>
          <p:cNvPr id="340" name="Google Shape;340;p14"/>
          <p:cNvSpPr/>
          <p:nvPr/>
        </p:nvSpPr>
        <p:spPr>
          <a:xfrm rot="5400000">
            <a:off x="270021" y="-1728397"/>
            <a:ext cx="2161252" cy="5618046"/>
          </a:xfrm>
          <a:custGeom>
            <a:avLst/>
            <a:gdLst/>
            <a:ahLst/>
            <a:cxnLst/>
            <a:rect l="l" t="t" r="r" b="b"/>
            <a:pathLst>
              <a:path w="4469390" h="11617913" extrusionOk="0">
                <a:moveTo>
                  <a:pt x="0" y="0"/>
                </a:moveTo>
                <a:lnTo>
                  <a:pt x="4469389" y="0"/>
                </a:lnTo>
                <a:lnTo>
                  <a:pt x="4469389" y="11617913"/>
                </a:lnTo>
                <a:lnTo>
                  <a:pt x="0" y="11617913"/>
                </a:lnTo>
                <a:lnTo>
                  <a:pt x="0" y="0"/>
                </a:lnTo>
                <a:close/>
              </a:path>
            </a:pathLst>
          </a:custGeom>
          <a:blipFill rotWithShape="1">
            <a:blip r:embed="rId5">
              <a:alphaModFix/>
            </a:blip>
            <a:stretch>
              <a:fillRect l="-117694"/>
            </a:stretch>
          </a:blipFill>
          <a:ln>
            <a:noFill/>
          </a:ln>
        </p:spPr>
      </p:sp>
      <p:grpSp>
        <p:nvGrpSpPr>
          <p:cNvPr id="341" name="Google Shape;341;p14"/>
          <p:cNvGrpSpPr/>
          <p:nvPr/>
        </p:nvGrpSpPr>
        <p:grpSpPr>
          <a:xfrm>
            <a:off x="926842" y="896919"/>
            <a:ext cx="2830763" cy="2085329"/>
            <a:chOff x="0" y="0"/>
            <a:chExt cx="19050000" cy="14033500"/>
          </a:xfrm>
        </p:grpSpPr>
        <p:sp>
          <p:nvSpPr>
            <p:cNvPr id="342" name="Google Shape;342;p14"/>
            <p:cNvSpPr/>
            <p:nvPr/>
          </p:nvSpPr>
          <p:spPr>
            <a:xfrm>
              <a:off x="1169582" y="1014439"/>
              <a:ext cx="16710835" cy="12004622"/>
            </a:xfrm>
            <a:custGeom>
              <a:avLst/>
              <a:gdLst/>
              <a:ahLst/>
              <a:cxnLst/>
              <a:rect l="l" t="t" r="r" b="b"/>
              <a:pathLst>
                <a:path w="16710835" h="12004622" extrusionOk="0">
                  <a:moveTo>
                    <a:pt x="0" y="0"/>
                  </a:moveTo>
                  <a:lnTo>
                    <a:pt x="16710835" y="0"/>
                  </a:lnTo>
                  <a:lnTo>
                    <a:pt x="16710835" y="12004622"/>
                  </a:lnTo>
                  <a:lnTo>
                    <a:pt x="0" y="12004622"/>
                  </a:lnTo>
                  <a:close/>
                </a:path>
              </a:pathLst>
            </a:custGeom>
            <a:blipFill rotWithShape="1">
              <a:blip r:embed="rId6">
                <a:alphaModFix/>
              </a:blip>
              <a:stretch>
                <a:fillRect t="-5691" b="-60783"/>
              </a:stretch>
            </a:blipFill>
            <a:ln>
              <a:noFill/>
            </a:ln>
          </p:spPr>
        </p:sp>
        <p:sp>
          <p:nvSpPr>
            <p:cNvPr id="343" name="Google Shape;343;p14"/>
            <p:cNvSpPr/>
            <p:nvPr/>
          </p:nvSpPr>
          <p:spPr>
            <a:xfrm>
              <a:off x="0" y="0"/>
              <a:ext cx="19050000" cy="14033500"/>
            </a:xfrm>
            <a:custGeom>
              <a:avLst/>
              <a:gdLst/>
              <a:ahLst/>
              <a:cxnLst/>
              <a:rect l="l" t="t" r="r" b="b"/>
              <a:pathLst>
                <a:path w="19050000" h="14033500" extrusionOk="0">
                  <a:moveTo>
                    <a:pt x="0" y="0"/>
                  </a:moveTo>
                  <a:lnTo>
                    <a:pt x="19050000" y="0"/>
                  </a:lnTo>
                  <a:lnTo>
                    <a:pt x="19050000" y="14033500"/>
                  </a:lnTo>
                  <a:lnTo>
                    <a:pt x="0" y="14033500"/>
                  </a:lnTo>
                  <a:close/>
                </a:path>
              </a:pathLst>
            </a:custGeom>
            <a:blipFill rotWithShape="1">
              <a:blip r:embed="rId7">
                <a:alphaModFix/>
              </a:blip>
              <a:stretch>
                <a:fillRect b="-278"/>
              </a:stretch>
            </a:blipFill>
            <a:ln>
              <a:noFill/>
            </a:ln>
          </p:spPr>
        </p:sp>
      </p:grpSp>
      <p:sp>
        <p:nvSpPr>
          <p:cNvPr id="344" name="Google Shape;344;p14"/>
          <p:cNvSpPr/>
          <p:nvPr/>
        </p:nvSpPr>
        <p:spPr>
          <a:xfrm>
            <a:off x="-290263" y="1163836"/>
            <a:ext cx="470514" cy="1818412"/>
          </a:xfrm>
          <a:custGeom>
            <a:avLst/>
            <a:gdLst/>
            <a:ahLst/>
            <a:cxnLst/>
            <a:rect l="l" t="t" r="r" b="b"/>
            <a:pathLst>
              <a:path w="941028" h="3636824" extrusionOk="0">
                <a:moveTo>
                  <a:pt x="0" y="0"/>
                </a:moveTo>
                <a:lnTo>
                  <a:pt x="941028" y="0"/>
                </a:lnTo>
                <a:lnTo>
                  <a:pt x="941028" y="3636824"/>
                </a:lnTo>
                <a:lnTo>
                  <a:pt x="0" y="3636824"/>
                </a:lnTo>
                <a:lnTo>
                  <a:pt x="0" y="0"/>
                </a:lnTo>
                <a:close/>
              </a:path>
            </a:pathLst>
          </a:custGeom>
          <a:blipFill rotWithShape="1">
            <a:blip r:embed="rId8">
              <a:alphaModFix/>
            </a:blip>
            <a:stretch>
              <a:fillRect/>
            </a:stretch>
          </a:blipFill>
          <a:ln>
            <a:noFill/>
          </a:ln>
        </p:spPr>
      </p:sp>
      <p:sp>
        <p:nvSpPr>
          <p:cNvPr id="345" name="Google Shape;345;p14"/>
          <p:cNvSpPr/>
          <p:nvPr/>
        </p:nvSpPr>
        <p:spPr>
          <a:xfrm>
            <a:off x="-103559" y="1899167"/>
            <a:ext cx="3687368" cy="3734014"/>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9">
              <a:alphaModFix/>
            </a:blip>
            <a:stretch>
              <a:fillRect t="-47538" r="-215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4"/>
          <p:cNvSpPr txBox="1"/>
          <p:nvPr/>
        </p:nvSpPr>
        <p:spPr>
          <a:xfrm>
            <a:off x="3931401" y="1788259"/>
            <a:ext cx="3528805" cy="513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vi-VN" sz="2000" b="0" i="0" u="none" strike="noStrike" cap="none" dirty="0" smtClean="0">
                <a:solidFill>
                  <a:srgbClr val="000000"/>
                </a:solidFill>
                <a:latin typeface="Palatino Linotype"/>
                <a:ea typeface="Palatino Linotype"/>
                <a:cs typeface="Palatino Linotype"/>
                <a:sym typeface="Palatino Linotype"/>
              </a:rPr>
              <a:t>B. </a:t>
            </a:r>
            <a:r>
              <a:rPr lang="en-US" sz="2000" b="0" i="0" u="none" strike="noStrike" cap="none" dirty="0" smtClean="0">
                <a:solidFill>
                  <a:srgbClr val="000000"/>
                </a:solidFill>
                <a:latin typeface="Palatino Linotype"/>
                <a:ea typeface="Palatino Linotype"/>
                <a:cs typeface="Palatino Linotype"/>
                <a:sym typeface="Palatino Linotype"/>
              </a:rPr>
              <a:t>ĐỌC </a:t>
            </a:r>
            <a:r>
              <a:rPr lang="en-US" sz="2000" b="0" i="0" u="none" strike="noStrike" cap="none" dirty="0">
                <a:solidFill>
                  <a:srgbClr val="000000"/>
                </a:solidFill>
                <a:latin typeface="Palatino Linotype"/>
                <a:ea typeface="Palatino Linotype"/>
                <a:cs typeface="Palatino Linotype"/>
                <a:sym typeface="Palatino Linotype"/>
              </a:rPr>
              <a:t>HIỂU VĂN BẢN</a:t>
            </a:r>
            <a:endParaRPr sz="1400" b="0" i="0" u="none" strike="noStrike" cap="none" dirty="0">
              <a:solidFill>
                <a:srgbClr val="000000"/>
              </a:solidFill>
              <a:latin typeface="Arial"/>
              <a:ea typeface="Arial"/>
              <a:cs typeface="Arial"/>
              <a:sym typeface="Arial"/>
            </a:endParaRPr>
          </a:p>
        </p:txBody>
      </p:sp>
      <p:sp>
        <p:nvSpPr>
          <p:cNvPr id="347" name="Google Shape;347;p14"/>
          <p:cNvSpPr txBox="1"/>
          <p:nvPr/>
        </p:nvSpPr>
        <p:spPr>
          <a:xfrm>
            <a:off x="3583809" y="2447203"/>
            <a:ext cx="4753676"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i="1" u="none" strike="noStrike" cap="none">
                <a:solidFill>
                  <a:srgbClr val="22170B"/>
                </a:solidFill>
                <a:latin typeface="Palatino Linotype"/>
                <a:ea typeface="Palatino Linotype"/>
                <a:cs typeface="Palatino Linotype"/>
                <a:sym typeface="Palatino Linotype"/>
              </a:rPr>
              <a:t>LÁ CỜ THÊU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500"/>
              <a:buFont typeface="Arial"/>
              <a:buNone/>
            </a:pPr>
            <a:r>
              <a:rPr lang="en-US" sz="4500" b="1" i="1" u="none" strike="noStrike" cap="none">
                <a:solidFill>
                  <a:srgbClr val="22170B"/>
                </a:solidFill>
                <a:latin typeface="Palatino Linotype"/>
                <a:ea typeface="Palatino Linotype"/>
                <a:cs typeface="Palatino Linotype"/>
                <a:sym typeface="Palatino Linotype"/>
              </a:rPr>
              <a:t>SÁU CHỮ VÀNG</a:t>
            </a:r>
            <a:endParaRPr sz="1400" b="0" i="0" u="none" strike="noStrike" cap="none">
              <a:solidFill>
                <a:srgbClr val="000000"/>
              </a:solidFill>
              <a:latin typeface="Arial"/>
              <a:ea typeface="Arial"/>
              <a:cs typeface="Arial"/>
              <a:sym typeface="Arial"/>
            </a:endParaRPr>
          </a:p>
        </p:txBody>
      </p:sp>
      <p:pic>
        <p:nvPicPr>
          <p:cNvPr id="348" name="Google Shape;348;p14"/>
          <p:cNvPicPr preferRelativeResize="0"/>
          <p:nvPr/>
        </p:nvPicPr>
        <p:blipFill rotWithShape="1">
          <a:blip r:embed="rId10">
            <a:alphaModFix/>
          </a:blip>
          <a:srcRect r="1695"/>
          <a:stretch/>
        </p:blipFill>
        <p:spPr>
          <a:xfrm>
            <a:off x="5618046" y="862066"/>
            <a:ext cx="748329" cy="679210"/>
          </a:xfrm>
          <a:prstGeom prst="rect">
            <a:avLst/>
          </a:prstGeom>
          <a:noFill/>
          <a:ln>
            <a:noFill/>
          </a:ln>
        </p:spPr>
      </p:pic>
      <p:pic>
        <p:nvPicPr>
          <p:cNvPr id="349" name="Google Shape;349;p14"/>
          <p:cNvPicPr preferRelativeResize="0"/>
          <p:nvPr/>
        </p:nvPicPr>
        <p:blipFill rotWithShape="1">
          <a:blip r:embed="rId11">
            <a:alphaModFix/>
          </a:blip>
          <a:srcRect/>
          <a:stretch/>
        </p:blipFill>
        <p:spPr>
          <a:xfrm>
            <a:off x="7793783" y="949550"/>
            <a:ext cx="338990" cy="365009"/>
          </a:xfrm>
          <a:prstGeom prst="rect">
            <a:avLst/>
          </a:prstGeom>
          <a:noFill/>
          <a:ln>
            <a:noFill/>
          </a:ln>
        </p:spPr>
      </p:pic>
      <p:sp>
        <p:nvSpPr>
          <p:cNvPr id="350" name="Google Shape;350;p14"/>
          <p:cNvSpPr/>
          <p:nvPr/>
        </p:nvSpPr>
        <p:spPr>
          <a:xfrm>
            <a:off x="7792395" y="1899512"/>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1" name="Google Shape;351;p14"/>
          <p:cNvPicPr preferRelativeResize="0"/>
          <p:nvPr/>
        </p:nvPicPr>
        <p:blipFill rotWithShape="1">
          <a:blip r:embed="rId12">
            <a:alphaModFix/>
          </a:blip>
          <a:srcRect t="-13305" b="-13292"/>
          <a:stretch/>
        </p:blipFill>
        <p:spPr>
          <a:xfrm rot="5400000">
            <a:off x="7196600" y="4026323"/>
            <a:ext cx="1659484" cy="16594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58"/>
          <p:cNvPicPr preferRelativeResize="0"/>
          <p:nvPr/>
        </p:nvPicPr>
        <p:blipFill rotWithShape="1">
          <a:blip r:embed="rId3">
            <a:alphaModFix/>
          </a:blip>
          <a:srcRect/>
          <a:stretch/>
        </p:blipFill>
        <p:spPr>
          <a:xfrm rot="-8">
            <a:off x="7680185" y="539991"/>
            <a:ext cx="743803" cy="722460"/>
          </a:xfrm>
          <a:prstGeom prst="rect">
            <a:avLst/>
          </a:prstGeom>
          <a:noFill/>
          <a:ln>
            <a:noFill/>
          </a:ln>
        </p:spPr>
      </p:pic>
      <p:pic>
        <p:nvPicPr>
          <p:cNvPr id="357" name="Google Shape;357;p58"/>
          <p:cNvPicPr preferRelativeResize="0"/>
          <p:nvPr/>
        </p:nvPicPr>
        <p:blipFill rotWithShape="1">
          <a:blip r:embed="rId4">
            <a:alphaModFix/>
          </a:blip>
          <a:srcRect/>
          <a:stretch/>
        </p:blipFill>
        <p:spPr>
          <a:xfrm>
            <a:off x="7871081" y="3234088"/>
            <a:ext cx="485805" cy="523093"/>
          </a:xfrm>
          <a:prstGeom prst="rect">
            <a:avLst/>
          </a:prstGeom>
          <a:noFill/>
          <a:ln>
            <a:noFill/>
          </a:ln>
        </p:spPr>
      </p:pic>
      <p:sp>
        <p:nvSpPr>
          <p:cNvPr id="358" name="Google Shape;358;p58"/>
          <p:cNvSpPr/>
          <p:nvPr/>
        </p:nvSpPr>
        <p:spPr>
          <a:xfrm>
            <a:off x="7183583" y="887746"/>
            <a:ext cx="1539396" cy="2201818"/>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5">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58"/>
          <p:cNvSpPr txBox="1"/>
          <p:nvPr/>
        </p:nvSpPr>
        <p:spPr>
          <a:xfrm>
            <a:off x="1070601" y="455124"/>
            <a:ext cx="3365324" cy="607795"/>
          </a:xfrm>
          <a:prstGeom prst="rect">
            <a:avLst/>
          </a:prstGeom>
          <a:noFill/>
          <a:ln>
            <a:noFill/>
          </a:ln>
        </p:spPr>
        <p:txBody>
          <a:bodyPr spcFirstLastPara="1" wrap="square" lIns="0" tIns="0" rIns="0" bIns="0" anchor="t" anchorCtr="0">
            <a:spAutoFit/>
          </a:bodyPr>
          <a:lstStyle/>
          <a:p>
            <a:pPr marL="0" marR="0" lvl="0" indent="0" algn="just" rtl="0">
              <a:lnSpc>
                <a:spcPct val="13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ĐỌC VĂN BẢN </a:t>
            </a:r>
            <a:endParaRPr sz="3300" b="1" i="0" u="none" strike="noStrike" cap="none">
              <a:solidFill>
                <a:srgbClr val="22170B"/>
              </a:solidFill>
              <a:latin typeface="Palatino Linotype"/>
              <a:ea typeface="Palatino Linotype"/>
              <a:cs typeface="Palatino Linotype"/>
              <a:sym typeface="Palatino Linotype"/>
            </a:endParaRPr>
          </a:p>
        </p:txBody>
      </p:sp>
      <p:sp>
        <p:nvSpPr>
          <p:cNvPr id="360" name="Google Shape;360;p58"/>
          <p:cNvSpPr/>
          <p:nvPr/>
        </p:nvSpPr>
        <p:spPr>
          <a:xfrm>
            <a:off x="5386803" y="2608480"/>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58"/>
          <p:cNvSpPr txBox="1"/>
          <p:nvPr/>
        </p:nvSpPr>
        <p:spPr>
          <a:xfrm>
            <a:off x="732376" y="1108513"/>
            <a:ext cx="4275579" cy="517024"/>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000000"/>
              </a:buClr>
              <a:buSzPts val="2400"/>
              <a:buFont typeface="Arial"/>
              <a:buChar char="•"/>
            </a:pPr>
            <a:r>
              <a:rPr lang="en-US" sz="2400" b="0" i="1" u="none" strike="noStrike" cap="none">
                <a:solidFill>
                  <a:srgbClr val="22170B"/>
                </a:solidFill>
                <a:latin typeface="Cambria"/>
                <a:ea typeface="Cambria"/>
                <a:cs typeface="Cambria"/>
                <a:sym typeface="Cambria"/>
              </a:rPr>
              <a:t>Đọc diễn cảm đoạn 1 văn bản</a:t>
            </a:r>
            <a:endParaRPr sz="1400" b="0" i="0" u="none" strike="noStrike" cap="none">
              <a:solidFill>
                <a:srgbClr val="000000"/>
              </a:solidFill>
              <a:latin typeface="Arial"/>
              <a:ea typeface="Arial"/>
              <a:cs typeface="Arial"/>
              <a:sym typeface="Arial"/>
            </a:endParaRPr>
          </a:p>
        </p:txBody>
      </p:sp>
      <p:graphicFrame>
        <p:nvGraphicFramePr>
          <p:cNvPr id="362" name="Google Shape;362;p58"/>
          <p:cNvGraphicFramePr/>
          <p:nvPr/>
        </p:nvGraphicFramePr>
        <p:xfrm>
          <a:off x="505691" y="1671131"/>
          <a:ext cx="6677900" cy="2634996"/>
        </p:xfrm>
        <a:graphic>
          <a:graphicData uri="http://schemas.openxmlformats.org/drawingml/2006/table">
            <a:tbl>
              <a:tblPr bandRow="1">
                <a:noFill/>
                <a:tableStyleId>{280E953E-3389-438F-8A3C-CD316C8409BC}</a:tableStyleId>
              </a:tblPr>
              <a:tblGrid>
                <a:gridCol w="5604175">
                  <a:extLst>
                    <a:ext uri="{9D8B030D-6E8A-4147-A177-3AD203B41FA5}">
                      <a16:colId xmlns:a16="http://schemas.microsoft.com/office/drawing/2014/main" val="20000"/>
                    </a:ext>
                  </a:extLst>
                </a:gridCol>
                <a:gridCol w="540325">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tblGrid>
              <a:tr h="314250">
                <a:tc>
                  <a:txBody>
                    <a:bodyPr/>
                    <a:lstStyle/>
                    <a:p>
                      <a:pPr marL="0" marR="0" lvl="0" indent="0" algn="ctr" rtl="0">
                        <a:lnSpc>
                          <a:spcPct val="130000"/>
                        </a:lnSpc>
                        <a:spcBef>
                          <a:spcPts val="0"/>
                        </a:spcBef>
                        <a:spcAft>
                          <a:spcPts val="0"/>
                        </a:spcAft>
                        <a:buNone/>
                      </a:pPr>
                      <a:r>
                        <a:rPr lang="en-US" sz="1900" b="1" u="none" strike="noStrike" cap="none">
                          <a:latin typeface="Cambria"/>
                          <a:ea typeface="Cambria"/>
                          <a:cs typeface="Cambria"/>
                          <a:sym typeface="Cambria"/>
                        </a:rPr>
                        <a:t>Tiêu chí</a:t>
                      </a:r>
                      <a:endParaRPr sz="1900" b="1" u="none" strike="noStrike" cap="none">
                        <a:latin typeface="Cambria"/>
                        <a:ea typeface="Cambria"/>
                        <a:cs typeface="Cambria"/>
                        <a:sym typeface="Cambria"/>
                      </a:endParaRPr>
                    </a:p>
                  </a:txBody>
                  <a:tcPr marL="68575" marR="68575" marT="0" marB="0" anchor="ctr"/>
                </a:tc>
                <a:tc>
                  <a:txBody>
                    <a:bodyPr/>
                    <a:lstStyle/>
                    <a:p>
                      <a:pPr marL="0" marR="0" lvl="0" indent="0" algn="ctr" rtl="0">
                        <a:lnSpc>
                          <a:spcPct val="130000"/>
                        </a:lnSpc>
                        <a:spcBef>
                          <a:spcPts val="0"/>
                        </a:spcBef>
                        <a:spcAft>
                          <a:spcPts val="0"/>
                        </a:spcAft>
                        <a:buNone/>
                      </a:pPr>
                      <a:r>
                        <a:rPr lang="en-US" sz="1900" b="1" u="none" strike="noStrike" cap="none">
                          <a:latin typeface="Cambria"/>
                          <a:ea typeface="Cambria"/>
                          <a:cs typeface="Cambria"/>
                          <a:sym typeface="Cambria"/>
                        </a:rPr>
                        <a:t>Đạt </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b="1" u="none" strike="noStrike" cap="none">
                          <a:latin typeface="Cambria"/>
                          <a:ea typeface="Cambria"/>
                          <a:cs typeface="Cambria"/>
                          <a:sym typeface="Cambria"/>
                        </a:rPr>
                        <a:t>CĐ</a:t>
                      </a:r>
                      <a:endParaRPr/>
                    </a:p>
                  </a:txBody>
                  <a:tcPr marL="68575" marR="68575" marT="0" marB="0" anchor="ctr"/>
                </a:tc>
                <a:extLst>
                  <a:ext uri="{0D108BD9-81ED-4DB2-BD59-A6C34878D82A}">
                    <a16:rowId xmlns:a16="http://schemas.microsoft.com/office/drawing/2014/main" val="10000"/>
                  </a:ext>
                </a:extLst>
              </a:tr>
              <a:tr h="337575">
                <a:tc>
                  <a:txBody>
                    <a:bodyPr/>
                    <a:lstStyle/>
                    <a:p>
                      <a:pPr marL="0" marR="0" lvl="0" indent="0" algn="just" rtl="0">
                        <a:lnSpc>
                          <a:spcPct val="130000"/>
                        </a:lnSpc>
                        <a:spcBef>
                          <a:spcPts val="0"/>
                        </a:spcBef>
                        <a:spcAft>
                          <a:spcPts val="0"/>
                        </a:spcAft>
                        <a:buNone/>
                      </a:pPr>
                      <a:r>
                        <a:rPr lang="en-US" sz="1900" u="none" strike="noStrike" cap="none">
                          <a:solidFill>
                            <a:srgbClr val="22170B"/>
                          </a:solidFill>
                          <a:latin typeface="Cambria"/>
                          <a:ea typeface="Cambria"/>
                          <a:cs typeface="Cambria"/>
                          <a:sym typeface="Cambria"/>
                        </a:rPr>
                        <a:t>Đọc trôi chảy, không bỏ từ, thêm từ.</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extLst>
                  <a:ext uri="{0D108BD9-81ED-4DB2-BD59-A6C34878D82A}">
                    <a16:rowId xmlns:a16="http://schemas.microsoft.com/office/drawing/2014/main" val="10001"/>
                  </a:ext>
                </a:extLst>
              </a:tr>
              <a:tr h="337575">
                <a:tc>
                  <a:txBody>
                    <a:bodyPr/>
                    <a:lstStyle/>
                    <a:p>
                      <a:pPr marL="0" marR="0" lvl="0" indent="0" algn="just" rtl="0">
                        <a:lnSpc>
                          <a:spcPct val="130000"/>
                        </a:lnSpc>
                        <a:spcBef>
                          <a:spcPts val="0"/>
                        </a:spcBef>
                        <a:spcAft>
                          <a:spcPts val="0"/>
                        </a:spcAft>
                        <a:buNone/>
                      </a:pPr>
                      <a:r>
                        <a:rPr lang="en-US" sz="1900" u="none" strike="noStrike" cap="none">
                          <a:solidFill>
                            <a:srgbClr val="22170B"/>
                          </a:solidFill>
                          <a:latin typeface="Cambria"/>
                          <a:ea typeface="Cambria"/>
                          <a:cs typeface="Cambria"/>
                          <a:sym typeface="Cambria"/>
                        </a:rPr>
                        <a:t>Đọc to, rõ bảo đảm trong không gian lớp học, cả lớp cùng nghe được.</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extLst>
                  <a:ext uri="{0D108BD9-81ED-4DB2-BD59-A6C34878D82A}">
                    <a16:rowId xmlns:a16="http://schemas.microsoft.com/office/drawing/2014/main" val="10002"/>
                  </a:ext>
                </a:extLst>
              </a:tr>
              <a:tr h="337575">
                <a:tc>
                  <a:txBody>
                    <a:bodyPr/>
                    <a:lstStyle/>
                    <a:p>
                      <a:pPr marL="0" marR="0" lvl="0" indent="0" algn="just" rtl="0">
                        <a:lnSpc>
                          <a:spcPct val="130000"/>
                        </a:lnSpc>
                        <a:spcBef>
                          <a:spcPts val="0"/>
                        </a:spcBef>
                        <a:spcAft>
                          <a:spcPts val="0"/>
                        </a:spcAft>
                        <a:buNone/>
                      </a:pPr>
                      <a:r>
                        <a:rPr lang="en-US" sz="1900" u="none" strike="noStrike" cap="none">
                          <a:solidFill>
                            <a:srgbClr val="22170B"/>
                          </a:solidFill>
                          <a:latin typeface="Cambria"/>
                          <a:ea typeface="Cambria"/>
                          <a:cs typeface="Cambria"/>
                          <a:sym typeface="Cambria"/>
                        </a:rPr>
                        <a:t>Tốc độ đọc phù hợp.</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extLst>
                  <a:ext uri="{0D108BD9-81ED-4DB2-BD59-A6C34878D82A}">
                    <a16:rowId xmlns:a16="http://schemas.microsoft.com/office/drawing/2014/main" val="10003"/>
                  </a:ext>
                </a:extLst>
              </a:tr>
              <a:tr h="698350">
                <a:tc>
                  <a:txBody>
                    <a:bodyPr/>
                    <a:lstStyle/>
                    <a:p>
                      <a:pPr marL="0" marR="0" lvl="0" indent="0" algn="just" rtl="0">
                        <a:lnSpc>
                          <a:spcPct val="130000"/>
                        </a:lnSpc>
                        <a:spcBef>
                          <a:spcPts val="0"/>
                        </a:spcBef>
                        <a:spcAft>
                          <a:spcPts val="0"/>
                        </a:spcAft>
                        <a:buNone/>
                      </a:pPr>
                      <a:r>
                        <a:rPr lang="en-US" sz="1900" u="none" strike="noStrike" cap="none">
                          <a:solidFill>
                            <a:srgbClr val="22170B"/>
                          </a:solidFill>
                          <a:latin typeface="Cambria"/>
                          <a:ea typeface="Cambria"/>
                          <a:cs typeface="Cambria"/>
                          <a:sym typeface="Cambria"/>
                        </a:rPr>
                        <a:t>Sử dụng giọng điệu khác nhau để thể hiện được cảm xúc của người kể chuyện đối với nhân vật, sự việc.</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500"/>
                                        <p:tgtEl>
                                          <p:spTgt spid="3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500"/>
                                        <p:tgtEl>
                                          <p:spTgt spid="3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2"/>
                                        </p:tgtEl>
                                        <p:attrNameLst>
                                          <p:attrName>style.visibility</p:attrName>
                                        </p:attrNameLst>
                                      </p:cBhvr>
                                      <p:to>
                                        <p:strVal val="visible"/>
                                      </p:to>
                                    </p:set>
                                    <p:animEffect transition="in" filter="fade">
                                      <p:cBhvr>
                                        <p:cTn id="17"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5"/>
          <p:cNvPicPr preferRelativeResize="0"/>
          <p:nvPr/>
        </p:nvPicPr>
        <p:blipFill rotWithShape="1">
          <a:blip r:embed="rId3">
            <a:alphaModFix/>
          </a:blip>
          <a:srcRect/>
          <a:stretch/>
        </p:blipFill>
        <p:spPr>
          <a:xfrm rot="-8">
            <a:off x="7680185" y="539991"/>
            <a:ext cx="743803" cy="722460"/>
          </a:xfrm>
          <a:prstGeom prst="rect">
            <a:avLst/>
          </a:prstGeom>
          <a:noFill/>
          <a:ln>
            <a:noFill/>
          </a:ln>
        </p:spPr>
      </p:pic>
      <p:pic>
        <p:nvPicPr>
          <p:cNvPr id="368" name="Google Shape;368;p15"/>
          <p:cNvPicPr preferRelativeResize="0"/>
          <p:nvPr/>
        </p:nvPicPr>
        <p:blipFill rotWithShape="1">
          <a:blip r:embed="rId4">
            <a:alphaModFix/>
          </a:blip>
          <a:srcRect/>
          <a:stretch/>
        </p:blipFill>
        <p:spPr>
          <a:xfrm>
            <a:off x="5943457" y="3825058"/>
            <a:ext cx="485805" cy="523093"/>
          </a:xfrm>
          <a:prstGeom prst="rect">
            <a:avLst/>
          </a:prstGeom>
          <a:noFill/>
          <a:ln>
            <a:noFill/>
          </a:ln>
        </p:spPr>
      </p:pic>
      <p:sp>
        <p:nvSpPr>
          <p:cNvPr id="369" name="Google Shape;369;p15"/>
          <p:cNvSpPr/>
          <p:nvPr/>
        </p:nvSpPr>
        <p:spPr>
          <a:xfrm>
            <a:off x="5800705" y="795349"/>
            <a:ext cx="2623284" cy="3872449"/>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5">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5"/>
          <p:cNvSpPr txBox="1"/>
          <p:nvPr/>
        </p:nvSpPr>
        <p:spPr>
          <a:xfrm>
            <a:off x="1180697" y="783664"/>
            <a:ext cx="3365324" cy="607795"/>
          </a:xfrm>
          <a:prstGeom prst="rect">
            <a:avLst/>
          </a:prstGeom>
          <a:noFill/>
          <a:ln>
            <a:noFill/>
          </a:ln>
        </p:spPr>
        <p:txBody>
          <a:bodyPr spcFirstLastPara="1" wrap="square" lIns="0" tIns="0" rIns="0" bIns="0" anchor="t" anchorCtr="0">
            <a:spAutoFit/>
          </a:bodyPr>
          <a:lstStyle/>
          <a:p>
            <a:pPr marL="0" marR="0" lvl="0" indent="0" algn="just" rtl="0">
              <a:lnSpc>
                <a:spcPct val="13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ĐỌC VĂN BẢN </a:t>
            </a:r>
            <a:endParaRPr sz="3300" b="1" i="0" u="none" strike="noStrike" cap="none">
              <a:solidFill>
                <a:srgbClr val="22170B"/>
              </a:solidFill>
              <a:latin typeface="Palatino Linotype"/>
              <a:ea typeface="Palatino Linotype"/>
              <a:cs typeface="Palatino Linotype"/>
              <a:sym typeface="Palatino Linotype"/>
            </a:endParaRPr>
          </a:p>
        </p:txBody>
      </p:sp>
      <p:sp>
        <p:nvSpPr>
          <p:cNvPr id="371" name="Google Shape;371;p15"/>
          <p:cNvSpPr/>
          <p:nvPr/>
        </p:nvSpPr>
        <p:spPr>
          <a:xfrm rot="671049">
            <a:off x="4966021" y="783151"/>
            <a:ext cx="1216410" cy="958602"/>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1" u="none" strike="noStrike" cap="none">
                <a:solidFill>
                  <a:srgbClr val="22170B"/>
                </a:solidFill>
                <a:latin typeface="Cambria"/>
                <a:ea typeface="Cambria"/>
                <a:cs typeface="Cambria"/>
                <a:sym typeface="Cambria"/>
              </a:rPr>
              <a:t>5 phút</a:t>
            </a:r>
            <a:endParaRPr sz="1700" b="0" i="1" u="none" strike="noStrike" cap="none">
              <a:solidFill>
                <a:srgbClr val="22170B"/>
              </a:solidFill>
              <a:latin typeface="Cambria"/>
              <a:ea typeface="Cambria"/>
              <a:cs typeface="Cambria"/>
              <a:sym typeface="Cambria"/>
            </a:endParaRPr>
          </a:p>
        </p:txBody>
      </p:sp>
      <p:sp>
        <p:nvSpPr>
          <p:cNvPr id="372" name="Google Shape;372;p15"/>
          <p:cNvSpPr/>
          <p:nvPr/>
        </p:nvSpPr>
        <p:spPr>
          <a:xfrm>
            <a:off x="5386803" y="2608480"/>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5"/>
          <p:cNvSpPr txBox="1"/>
          <p:nvPr/>
        </p:nvSpPr>
        <p:spPr>
          <a:xfrm>
            <a:off x="725569" y="1608753"/>
            <a:ext cx="4275579" cy="1366488"/>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000000"/>
              </a:buClr>
              <a:buSzPts val="2400"/>
              <a:buFont typeface="Arial"/>
              <a:buChar char="•"/>
            </a:pPr>
            <a:r>
              <a:rPr lang="en-US" sz="2400" b="0" i="1" u="none" strike="noStrike" cap="none">
                <a:solidFill>
                  <a:srgbClr val="22170B"/>
                </a:solidFill>
                <a:latin typeface="Cambria"/>
                <a:ea typeface="Cambria"/>
                <a:cs typeface="Cambria"/>
                <a:sym typeface="Cambria"/>
              </a:rPr>
              <a:t>Đọc đoạn: “Suốt ngày hôm qua, Hoài Văn ruổi ngựa… náo động cả bến sông,” </a:t>
            </a:r>
            <a:endParaRPr sz="1400" b="0" i="0" u="none" strike="noStrike" cap="none">
              <a:solidFill>
                <a:srgbClr val="000000"/>
              </a:solidFill>
              <a:latin typeface="Arial"/>
              <a:ea typeface="Arial"/>
              <a:cs typeface="Arial"/>
              <a:sym typeface="Arial"/>
            </a:endParaRPr>
          </a:p>
        </p:txBody>
      </p:sp>
      <p:sp>
        <p:nvSpPr>
          <p:cNvPr id="374" name="Google Shape;374;p15"/>
          <p:cNvSpPr txBox="1"/>
          <p:nvPr/>
        </p:nvSpPr>
        <p:spPr>
          <a:xfrm>
            <a:off x="1038846" y="3159907"/>
            <a:ext cx="4501342" cy="131339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300"/>
              <a:buFont typeface="Arial"/>
              <a:buNone/>
            </a:pPr>
            <a:r>
              <a:rPr lang="en-US" sz="2300" b="1" i="0" u="none" strike="noStrike" cap="none">
                <a:solidFill>
                  <a:srgbClr val="C00000"/>
                </a:solidFill>
                <a:latin typeface="Cambria"/>
                <a:ea typeface="Cambria"/>
                <a:cs typeface="Cambria"/>
                <a:sym typeface="Cambria"/>
              </a:rPr>
              <a:t>(?) Dự đoán điều gì sẽ xảy ra khi Hoài Văn có những hành động vượt quá khuôn phép?</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500"/>
                                        <p:tgtEl>
                                          <p:spTgt spid="3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1"/>
                                        </p:tgtEl>
                                        <p:attrNameLst>
                                          <p:attrName>style.visibility</p:attrName>
                                        </p:attrNameLst>
                                      </p:cBhvr>
                                      <p:to>
                                        <p:strVal val="visible"/>
                                      </p:to>
                                    </p:set>
                                    <p:animEffect transition="in" filter="fade">
                                      <p:cBhvr>
                                        <p:cTn id="12" dur="500"/>
                                        <p:tgtEl>
                                          <p:spTgt spid="3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3"/>
                                        </p:tgtEl>
                                        <p:attrNameLst>
                                          <p:attrName>style.visibility</p:attrName>
                                        </p:attrNameLst>
                                      </p:cBhvr>
                                      <p:to>
                                        <p:strVal val="visible"/>
                                      </p:to>
                                    </p:set>
                                    <p:animEffect transition="in" filter="fade">
                                      <p:cBhvr>
                                        <p:cTn id="17" dur="500"/>
                                        <p:tgtEl>
                                          <p:spTgt spid="3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4"/>
                                        </p:tgtEl>
                                        <p:attrNameLst>
                                          <p:attrName>style.visibility</p:attrName>
                                        </p:attrNameLst>
                                      </p:cBhvr>
                                      <p:to>
                                        <p:strVal val="visible"/>
                                      </p:to>
                                    </p:set>
                                    <p:animEffect transition="in" filter="fade">
                                      <p:cBhvr>
                                        <p:cTn id="22"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16"/>
          <p:cNvPicPr preferRelativeResize="0"/>
          <p:nvPr/>
        </p:nvPicPr>
        <p:blipFill rotWithShape="1">
          <a:blip r:embed="rId3">
            <a:alphaModFix/>
          </a:blip>
          <a:srcRect/>
          <a:stretch/>
        </p:blipFill>
        <p:spPr>
          <a:xfrm rot="-8">
            <a:off x="7680185" y="539991"/>
            <a:ext cx="743803" cy="722460"/>
          </a:xfrm>
          <a:prstGeom prst="rect">
            <a:avLst/>
          </a:prstGeom>
          <a:noFill/>
          <a:ln>
            <a:noFill/>
          </a:ln>
        </p:spPr>
      </p:pic>
      <p:pic>
        <p:nvPicPr>
          <p:cNvPr id="380" name="Google Shape;380;p16"/>
          <p:cNvPicPr preferRelativeResize="0"/>
          <p:nvPr/>
        </p:nvPicPr>
        <p:blipFill rotWithShape="1">
          <a:blip r:embed="rId4">
            <a:alphaModFix/>
          </a:blip>
          <a:srcRect/>
          <a:stretch/>
        </p:blipFill>
        <p:spPr>
          <a:xfrm>
            <a:off x="5943457" y="3825058"/>
            <a:ext cx="485805" cy="523093"/>
          </a:xfrm>
          <a:prstGeom prst="rect">
            <a:avLst/>
          </a:prstGeom>
          <a:noFill/>
          <a:ln>
            <a:noFill/>
          </a:ln>
        </p:spPr>
      </p:pic>
      <p:sp>
        <p:nvSpPr>
          <p:cNvPr id="381" name="Google Shape;381;p16"/>
          <p:cNvSpPr/>
          <p:nvPr/>
        </p:nvSpPr>
        <p:spPr>
          <a:xfrm>
            <a:off x="5800705" y="795349"/>
            <a:ext cx="2623284" cy="3872449"/>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5">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16"/>
          <p:cNvSpPr txBox="1"/>
          <p:nvPr/>
        </p:nvSpPr>
        <p:spPr>
          <a:xfrm>
            <a:off x="1180697" y="783664"/>
            <a:ext cx="3365324" cy="607795"/>
          </a:xfrm>
          <a:prstGeom prst="rect">
            <a:avLst/>
          </a:prstGeom>
          <a:noFill/>
          <a:ln>
            <a:noFill/>
          </a:ln>
        </p:spPr>
        <p:txBody>
          <a:bodyPr spcFirstLastPara="1" wrap="square" lIns="0" tIns="0" rIns="0" bIns="0" anchor="t" anchorCtr="0">
            <a:spAutoFit/>
          </a:bodyPr>
          <a:lstStyle/>
          <a:p>
            <a:pPr marL="0" marR="0" lvl="0" indent="0" algn="just" rtl="0">
              <a:lnSpc>
                <a:spcPct val="13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ĐỌC VĂN BẢN </a:t>
            </a:r>
            <a:endParaRPr sz="3300" b="1" i="0" u="none" strike="noStrike" cap="none">
              <a:solidFill>
                <a:srgbClr val="22170B"/>
              </a:solidFill>
              <a:latin typeface="Palatino Linotype"/>
              <a:ea typeface="Palatino Linotype"/>
              <a:cs typeface="Palatino Linotype"/>
              <a:sym typeface="Palatino Linotype"/>
            </a:endParaRPr>
          </a:p>
        </p:txBody>
      </p:sp>
      <p:sp>
        <p:nvSpPr>
          <p:cNvPr id="383" name="Google Shape;383;p16"/>
          <p:cNvSpPr/>
          <p:nvPr/>
        </p:nvSpPr>
        <p:spPr>
          <a:xfrm rot="671049">
            <a:off x="4966021" y="783151"/>
            <a:ext cx="1216410" cy="958602"/>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1" u="none" strike="noStrike" cap="none">
                <a:solidFill>
                  <a:srgbClr val="22170B"/>
                </a:solidFill>
                <a:latin typeface="Cambria"/>
                <a:ea typeface="Cambria"/>
                <a:cs typeface="Cambria"/>
                <a:sym typeface="Cambria"/>
              </a:rPr>
              <a:t>5 phút</a:t>
            </a:r>
            <a:endParaRPr sz="1700" b="0" i="1" u="none" strike="noStrike" cap="none">
              <a:solidFill>
                <a:srgbClr val="22170B"/>
              </a:solidFill>
              <a:latin typeface="Cambria"/>
              <a:ea typeface="Cambria"/>
              <a:cs typeface="Cambria"/>
              <a:sym typeface="Cambria"/>
            </a:endParaRPr>
          </a:p>
        </p:txBody>
      </p:sp>
      <p:sp>
        <p:nvSpPr>
          <p:cNvPr id="384" name="Google Shape;384;p16"/>
          <p:cNvSpPr/>
          <p:nvPr/>
        </p:nvSpPr>
        <p:spPr>
          <a:xfrm>
            <a:off x="5386803" y="2608480"/>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16"/>
          <p:cNvSpPr txBox="1"/>
          <p:nvPr/>
        </p:nvSpPr>
        <p:spPr>
          <a:xfrm>
            <a:off x="725569" y="1608753"/>
            <a:ext cx="4275579" cy="133030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rgbClr val="000000"/>
              </a:buClr>
              <a:buSzPts val="2400"/>
              <a:buFont typeface="Arial"/>
              <a:buChar char="•"/>
            </a:pPr>
            <a:r>
              <a:rPr lang="en-US" sz="2400" b="0" i="1" u="none" strike="noStrike" cap="none">
                <a:solidFill>
                  <a:srgbClr val="22170B"/>
                </a:solidFill>
                <a:latin typeface="Cambria"/>
                <a:ea typeface="Cambria"/>
                <a:cs typeface="Cambria"/>
                <a:sym typeface="Cambria"/>
              </a:rPr>
              <a:t>Đọc đoạn: “Quốc Toản chạy xồng xộc xuống bến… Vậy thưởng cho em ta một quả.” </a:t>
            </a:r>
            <a:endParaRPr sz="1400" b="0" i="0" u="none" strike="noStrike" cap="none">
              <a:solidFill>
                <a:srgbClr val="000000"/>
              </a:solidFill>
              <a:latin typeface="Arial"/>
              <a:ea typeface="Arial"/>
              <a:cs typeface="Arial"/>
              <a:sym typeface="Arial"/>
            </a:endParaRPr>
          </a:p>
        </p:txBody>
      </p:sp>
      <p:sp>
        <p:nvSpPr>
          <p:cNvPr id="386" name="Google Shape;386;p16"/>
          <p:cNvSpPr txBox="1"/>
          <p:nvPr/>
        </p:nvSpPr>
        <p:spPr>
          <a:xfrm>
            <a:off x="969818" y="3159907"/>
            <a:ext cx="4570370" cy="131339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300"/>
              <a:buFont typeface="Arial"/>
              <a:buNone/>
            </a:pPr>
            <a:r>
              <a:rPr lang="en-US" sz="2300" b="1" i="0" u="none" strike="noStrike" cap="none">
                <a:solidFill>
                  <a:srgbClr val="C00000"/>
                </a:solidFill>
                <a:latin typeface="Cambria"/>
                <a:ea typeface="Cambria"/>
                <a:cs typeface="Cambria"/>
                <a:sym typeface="Cambria"/>
              </a:rPr>
              <a:t>(?) Cách nhà vua xử lí hành động của Trần Quốc Toản có đúng như dự đoán của em không?</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500"/>
                                        <p:tgtEl>
                                          <p:spTgt spid="3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3"/>
                                        </p:tgtEl>
                                        <p:attrNameLst>
                                          <p:attrName>style.visibility</p:attrName>
                                        </p:attrNameLst>
                                      </p:cBhvr>
                                      <p:to>
                                        <p:strVal val="visible"/>
                                      </p:to>
                                    </p:set>
                                    <p:animEffect transition="in" filter="fade">
                                      <p:cBhvr>
                                        <p:cTn id="12" dur="500"/>
                                        <p:tgtEl>
                                          <p:spTgt spid="3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gtEl>
                                        <p:attrNameLst>
                                          <p:attrName>style.visibility</p:attrName>
                                        </p:attrNameLst>
                                      </p:cBhvr>
                                      <p:to>
                                        <p:strVal val="visible"/>
                                      </p:to>
                                    </p:set>
                                    <p:animEffect transition="in" filter="fade">
                                      <p:cBhvr>
                                        <p:cTn id="17" dur="500"/>
                                        <p:tgtEl>
                                          <p:spTgt spid="3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6"/>
                                        </p:tgtEl>
                                        <p:attrNameLst>
                                          <p:attrName>style.visibility</p:attrName>
                                        </p:attrNameLst>
                                      </p:cBhvr>
                                      <p:to>
                                        <p:strVal val="visible"/>
                                      </p:to>
                                    </p:set>
                                    <p:animEffect transition="in" filter="fade">
                                      <p:cBhvr>
                                        <p:cTn id="22"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
          <p:cNvSpPr/>
          <p:nvPr/>
        </p:nvSpPr>
        <p:spPr>
          <a:xfrm>
            <a:off x="868126" y="4172002"/>
            <a:ext cx="7405036" cy="465378"/>
          </a:xfrm>
          <a:prstGeom prst="rightArrow">
            <a:avLst>
              <a:gd name="adj1" fmla="val 50000"/>
              <a:gd name="adj2" fmla="val 50000"/>
            </a:avLst>
          </a:prstGeom>
          <a:solidFill>
            <a:srgbClr val="F9F5F1"/>
          </a:soli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
          <p:cNvSpPr/>
          <p:nvPr/>
        </p:nvSpPr>
        <p:spPr>
          <a:xfrm>
            <a:off x="868126" y="2651352"/>
            <a:ext cx="1411611" cy="1419460"/>
          </a:xfrm>
          <a:prstGeom prst="rect">
            <a:avLst/>
          </a:prstGeom>
          <a:gradFill>
            <a:gsLst>
              <a:gs pos="0">
                <a:srgbClr val="FFF4E2"/>
              </a:gs>
              <a:gs pos="35000">
                <a:srgbClr val="FFF6E9"/>
              </a:gs>
              <a:gs pos="100000">
                <a:srgbClr val="FFFDF6"/>
              </a:gs>
            </a:gsLst>
            <a:lin ang="16200000" scaled="0"/>
          </a:gradFill>
          <a:ln>
            <a:noFill/>
          </a:ln>
          <a:effectLst>
            <a:outerShdw blurRad="40000" dist="20000" dir="5400000" rotWithShape="0">
              <a:srgbClr val="000000">
                <a:alpha val="37254"/>
              </a:srgbClr>
            </a:outerShdw>
          </a:effectLst>
        </p:spPr>
        <p:txBody>
          <a:bodyPr spcFirstLastPara="1" wrap="square" lIns="94250" tIns="94250" rIns="94250" bIns="9425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22170B"/>
                </a:solidFill>
                <a:latin typeface="Cambria"/>
                <a:ea typeface="Cambria"/>
                <a:cs typeface="Cambria"/>
                <a:sym typeface="Cambria"/>
              </a:rPr>
              <a:t>Thời gian suy nghĩ / bức tranh: 10s</a:t>
            </a:r>
            <a:endParaRPr sz="1800" b="0" i="1" u="none" strike="noStrike" cap="none">
              <a:solidFill>
                <a:srgbClr val="22170B"/>
              </a:solidFill>
              <a:latin typeface="Arial"/>
              <a:ea typeface="Arial"/>
              <a:cs typeface="Arial"/>
              <a:sym typeface="Arial"/>
            </a:endParaRPr>
          </a:p>
        </p:txBody>
      </p:sp>
      <p:sp>
        <p:nvSpPr>
          <p:cNvPr id="148" name="Google Shape;148;p2"/>
          <p:cNvSpPr/>
          <p:nvPr/>
        </p:nvSpPr>
        <p:spPr>
          <a:xfrm>
            <a:off x="2401978" y="2651352"/>
            <a:ext cx="1411611" cy="1419460"/>
          </a:xfrm>
          <a:prstGeom prst="rect">
            <a:avLst/>
          </a:prstGeom>
          <a:gradFill>
            <a:gsLst>
              <a:gs pos="0">
                <a:srgbClr val="FEF2EF"/>
              </a:gs>
              <a:gs pos="35000">
                <a:srgbClr val="FDF7F4"/>
              </a:gs>
              <a:gs pos="100000">
                <a:srgbClr val="FEFAFA"/>
              </a:gs>
            </a:gsLst>
            <a:lin ang="16200000" scaled="0"/>
          </a:gradFill>
          <a:ln>
            <a:noFill/>
          </a:ln>
          <a:effectLst>
            <a:outerShdw blurRad="40000" dist="20000" dir="5400000" rotWithShape="0">
              <a:srgbClr val="000000">
                <a:alpha val="37254"/>
              </a:srgbClr>
            </a:outerShdw>
          </a:effectLst>
        </p:spPr>
        <p:txBody>
          <a:bodyPr spcFirstLastPara="1" wrap="square" lIns="94250" tIns="94250" rIns="94250" bIns="9425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22170B"/>
                </a:solidFill>
                <a:latin typeface="Cambria"/>
                <a:ea typeface="Cambria"/>
                <a:cs typeface="Cambria"/>
                <a:sym typeface="Cambria"/>
              </a:rPr>
              <a:t>Trả lời trong tối đa 5s</a:t>
            </a:r>
            <a:endParaRPr sz="1400" b="0" i="0" u="none" strike="noStrike" cap="none">
              <a:solidFill>
                <a:srgbClr val="000000"/>
              </a:solidFill>
              <a:latin typeface="Arial"/>
              <a:ea typeface="Arial"/>
              <a:cs typeface="Arial"/>
              <a:sym typeface="Arial"/>
            </a:endParaRPr>
          </a:p>
        </p:txBody>
      </p:sp>
      <p:sp>
        <p:nvSpPr>
          <p:cNvPr id="149" name="Google Shape;149;p2"/>
          <p:cNvSpPr/>
          <p:nvPr/>
        </p:nvSpPr>
        <p:spPr>
          <a:xfrm>
            <a:off x="3935830" y="2651352"/>
            <a:ext cx="1411611" cy="1419460"/>
          </a:xfrm>
          <a:prstGeom prst="rect">
            <a:avLst/>
          </a:prstGeom>
          <a:gradFill>
            <a:gsLst>
              <a:gs pos="0">
                <a:srgbClr val="FCF9F9"/>
              </a:gs>
              <a:gs pos="35000">
                <a:srgbClr val="FDF9F9"/>
              </a:gs>
              <a:gs pos="100000">
                <a:srgbClr val="FFFBFB"/>
              </a:gs>
            </a:gsLst>
            <a:lin ang="16200000" scaled="0"/>
          </a:gradFill>
          <a:ln>
            <a:noFill/>
          </a:ln>
          <a:effectLst>
            <a:outerShdw blurRad="40000" dist="20000" dir="5400000" rotWithShape="0">
              <a:srgbClr val="000000">
                <a:alpha val="37254"/>
              </a:srgbClr>
            </a:outerShdw>
          </a:effectLst>
        </p:spPr>
        <p:txBody>
          <a:bodyPr spcFirstLastPara="1" wrap="square" lIns="94250" tIns="94250" rIns="94250" bIns="9425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22170B"/>
                </a:solidFill>
                <a:latin typeface="Cambria"/>
                <a:ea typeface="Cambria"/>
                <a:cs typeface="Cambria"/>
                <a:sym typeface="Cambria"/>
              </a:rPr>
              <a:t>Giơ tay nhanh nhất để giành quyền trả lời</a:t>
            </a:r>
            <a:endParaRPr sz="1800" b="0" i="1" u="none" strike="noStrike" cap="none">
              <a:solidFill>
                <a:srgbClr val="22170B"/>
              </a:solidFill>
              <a:latin typeface="Cambria"/>
              <a:ea typeface="Cambria"/>
              <a:cs typeface="Cambria"/>
              <a:sym typeface="Cambria"/>
            </a:endParaRPr>
          </a:p>
        </p:txBody>
      </p:sp>
      <p:sp>
        <p:nvSpPr>
          <p:cNvPr id="150" name="Google Shape;150;p2"/>
          <p:cNvSpPr/>
          <p:nvPr/>
        </p:nvSpPr>
        <p:spPr>
          <a:xfrm>
            <a:off x="5479859" y="2651352"/>
            <a:ext cx="1411611" cy="1419460"/>
          </a:xfrm>
          <a:prstGeom prst="rect">
            <a:avLst/>
          </a:prstGeom>
          <a:gradFill>
            <a:gsLst>
              <a:gs pos="0">
                <a:srgbClr val="FDFFFF"/>
              </a:gs>
              <a:gs pos="35000">
                <a:srgbClr val="FDFFFF"/>
              </a:gs>
              <a:gs pos="100000">
                <a:srgbClr val="FFFFFF"/>
              </a:gs>
            </a:gsLst>
            <a:lin ang="16200000" scaled="0"/>
          </a:gradFill>
          <a:ln>
            <a:noFill/>
          </a:ln>
          <a:effectLst>
            <a:outerShdw blurRad="40000" dist="20000" dir="5400000" rotWithShape="0">
              <a:srgbClr val="000000">
                <a:alpha val="37254"/>
              </a:srgbClr>
            </a:outerShdw>
          </a:effectLst>
        </p:spPr>
        <p:txBody>
          <a:bodyPr spcFirstLastPara="1" wrap="square" lIns="94250" tIns="94250" rIns="94250" bIns="9425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22170B"/>
                </a:solidFill>
                <a:latin typeface="Cambria"/>
                <a:ea typeface="Cambria"/>
                <a:cs typeface="Cambria"/>
                <a:sym typeface="Cambria"/>
              </a:rPr>
              <a:t>Trả lời sai mất lượt -&gt; người khác.</a:t>
            </a:r>
            <a:endParaRPr sz="1400" b="0" i="0" u="none" strike="noStrike" cap="none">
              <a:solidFill>
                <a:srgbClr val="000000"/>
              </a:solidFill>
              <a:latin typeface="Arial"/>
              <a:ea typeface="Arial"/>
              <a:cs typeface="Arial"/>
              <a:sym typeface="Arial"/>
            </a:endParaRPr>
          </a:p>
        </p:txBody>
      </p:sp>
      <p:sp>
        <p:nvSpPr>
          <p:cNvPr id="151" name="Google Shape;151;p2"/>
          <p:cNvSpPr txBox="1"/>
          <p:nvPr/>
        </p:nvSpPr>
        <p:spPr>
          <a:xfrm>
            <a:off x="1916478" y="1072688"/>
            <a:ext cx="5511453"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ĐI TÌM NHÂN VẬT BÍ ẨN </a:t>
            </a:r>
            <a:endParaRPr sz="1400" b="0" i="0" u="none" strike="noStrike" cap="none">
              <a:solidFill>
                <a:srgbClr val="000000"/>
              </a:solidFill>
              <a:latin typeface="Arial"/>
              <a:ea typeface="Arial"/>
              <a:cs typeface="Arial"/>
              <a:sym typeface="Arial"/>
            </a:endParaRPr>
          </a:p>
        </p:txBody>
      </p:sp>
      <p:sp>
        <p:nvSpPr>
          <p:cNvPr id="152" name="Google Shape;152;p2"/>
          <p:cNvSpPr txBox="1"/>
          <p:nvPr/>
        </p:nvSpPr>
        <p:spPr>
          <a:xfrm>
            <a:off x="1396651" y="1738120"/>
            <a:ext cx="6432115" cy="702308"/>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0" i="0" u="none" strike="noStrike" cap="none">
                <a:solidFill>
                  <a:srgbClr val="000000"/>
                </a:solidFill>
                <a:latin typeface="Cambria"/>
                <a:ea typeface="Cambria"/>
                <a:cs typeface="Cambria"/>
                <a:sym typeface="Cambria"/>
              </a:rPr>
              <a:t>Quan sát bức tranh, một câu nói nổi tiếng và đoán xem dữ liệu được quan sát nói tới nhân vật lịch sử nào.</a:t>
            </a:r>
            <a:endParaRPr sz="1400" b="0" i="0" u="none" strike="noStrike" cap="none">
              <a:solidFill>
                <a:srgbClr val="000000"/>
              </a:solidFill>
              <a:latin typeface="Arial"/>
              <a:ea typeface="Arial"/>
              <a:cs typeface="Arial"/>
              <a:sym typeface="Arial"/>
            </a:endParaRPr>
          </a:p>
        </p:txBody>
      </p:sp>
      <p:sp>
        <p:nvSpPr>
          <p:cNvPr id="153" name="Google Shape;153;p2"/>
          <p:cNvSpPr txBox="1"/>
          <p:nvPr/>
        </p:nvSpPr>
        <p:spPr>
          <a:xfrm>
            <a:off x="3911431" y="607310"/>
            <a:ext cx="152154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alatino Linotype"/>
                <a:ea typeface="Palatino Linotype"/>
                <a:cs typeface="Palatino Linotype"/>
                <a:sym typeface="Palatino Linotype"/>
              </a:rPr>
              <a:t>TRÒ CHƠI </a:t>
            </a:r>
            <a:endParaRPr sz="2000" b="0" i="0" u="none" strike="noStrike" cap="none">
              <a:solidFill>
                <a:srgbClr val="000000"/>
              </a:solidFill>
              <a:latin typeface="Arial"/>
              <a:ea typeface="Arial"/>
              <a:cs typeface="Arial"/>
              <a:sym typeface="Arial"/>
            </a:endParaRPr>
          </a:p>
        </p:txBody>
      </p:sp>
      <p:sp>
        <p:nvSpPr>
          <p:cNvPr id="154" name="Google Shape;154;p2"/>
          <p:cNvSpPr/>
          <p:nvPr/>
        </p:nvSpPr>
        <p:spPr>
          <a:xfrm rot="671049">
            <a:off x="7114784" y="192144"/>
            <a:ext cx="1089764" cy="814191"/>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1" u="none" strike="noStrike" cap="none">
                <a:solidFill>
                  <a:srgbClr val="22170B"/>
                </a:solidFill>
                <a:latin typeface="Cambria"/>
                <a:ea typeface="Cambria"/>
                <a:cs typeface="Cambria"/>
                <a:sym typeface="Cambria"/>
              </a:rPr>
              <a:t>5 phút</a:t>
            </a:r>
            <a:endParaRPr sz="1600" b="0" i="1" u="none" strike="noStrike" cap="none">
              <a:solidFill>
                <a:srgbClr val="22170B"/>
              </a:solidFill>
              <a:latin typeface="Cambria"/>
              <a:ea typeface="Cambria"/>
              <a:cs typeface="Cambria"/>
              <a:sym typeface="Cambria"/>
            </a:endParaRPr>
          </a:p>
        </p:txBody>
      </p:sp>
      <p:pic>
        <p:nvPicPr>
          <p:cNvPr id="155" name="Google Shape;155;p2"/>
          <p:cNvPicPr preferRelativeResize="0"/>
          <p:nvPr/>
        </p:nvPicPr>
        <p:blipFill rotWithShape="1">
          <a:blip r:embed="rId3">
            <a:alphaModFix/>
          </a:blip>
          <a:srcRect/>
          <a:stretch/>
        </p:blipFill>
        <p:spPr>
          <a:xfrm rot="-8">
            <a:off x="7659667" y="794129"/>
            <a:ext cx="743803" cy="722460"/>
          </a:xfrm>
          <a:prstGeom prst="rect">
            <a:avLst/>
          </a:prstGeom>
          <a:noFill/>
          <a:ln>
            <a:noFill/>
          </a:ln>
        </p:spPr>
      </p:pic>
      <p:pic>
        <p:nvPicPr>
          <p:cNvPr id="156" name="Google Shape;156;p2"/>
          <p:cNvPicPr preferRelativeResize="0"/>
          <p:nvPr/>
        </p:nvPicPr>
        <p:blipFill rotWithShape="1">
          <a:blip r:embed="rId4">
            <a:alphaModFix/>
          </a:blip>
          <a:srcRect/>
          <a:stretch/>
        </p:blipFill>
        <p:spPr>
          <a:xfrm>
            <a:off x="861655" y="1477161"/>
            <a:ext cx="372248" cy="400820"/>
          </a:xfrm>
          <a:prstGeom prst="rect">
            <a:avLst/>
          </a:prstGeom>
          <a:noFill/>
          <a:ln>
            <a:noFill/>
          </a:ln>
        </p:spPr>
      </p:pic>
      <p:sp>
        <p:nvSpPr>
          <p:cNvPr id="157" name="Google Shape;157;p2"/>
          <p:cNvSpPr/>
          <p:nvPr/>
        </p:nvSpPr>
        <p:spPr>
          <a:xfrm>
            <a:off x="1267651" y="897359"/>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158" name="Google Shape;158;p2"/>
          <p:cNvSpPr/>
          <p:nvPr/>
        </p:nvSpPr>
        <p:spPr>
          <a:xfrm flipH="1">
            <a:off x="-148274" y="3728656"/>
            <a:ext cx="2520637" cy="2400906"/>
          </a:xfrm>
          <a:custGeom>
            <a:avLst/>
            <a:gdLst/>
            <a:ahLst/>
            <a:cxnLst/>
            <a:rect l="l" t="t" r="r" b="b"/>
            <a:pathLst>
              <a:path w="5041273" h="4801812" extrusionOk="0">
                <a:moveTo>
                  <a:pt x="5041273" y="0"/>
                </a:moveTo>
                <a:lnTo>
                  <a:pt x="0" y="0"/>
                </a:lnTo>
                <a:lnTo>
                  <a:pt x="0" y="4801812"/>
                </a:lnTo>
                <a:lnTo>
                  <a:pt x="5041273" y="4801812"/>
                </a:lnTo>
                <a:lnTo>
                  <a:pt x="5041273"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9" name="Google Shape;159;p2"/>
          <p:cNvGrpSpPr/>
          <p:nvPr/>
        </p:nvGrpSpPr>
        <p:grpSpPr>
          <a:xfrm rot="832428">
            <a:off x="7229209" y="2379081"/>
            <a:ext cx="1738167" cy="1738167"/>
            <a:chOff x="0" y="0"/>
            <a:chExt cx="19050000" cy="19050000"/>
          </a:xfrm>
        </p:grpSpPr>
        <p:sp>
          <p:nvSpPr>
            <p:cNvPr id="160" name="Google Shape;160;p2"/>
            <p:cNvSpPr/>
            <p:nvPr/>
          </p:nvSpPr>
          <p:spPr>
            <a:xfrm>
              <a:off x="1106665" y="1106665"/>
              <a:ext cx="16836669" cy="16836669"/>
            </a:xfrm>
            <a:custGeom>
              <a:avLst/>
              <a:gdLst/>
              <a:ahLst/>
              <a:cxnLst/>
              <a:rect l="l" t="t" r="r" b="b"/>
              <a:pathLst>
                <a:path w="16836669" h="16836669" extrusionOk="0">
                  <a:moveTo>
                    <a:pt x="0" y="0"/>
                  </a:moveTo>
                  <a:lnTo>
                    <a:pt x="16836669" y="0"/>
                  </a:lnTo>
                  <a:lnTo>
                    <a:pt x="16836669" y="16836669"/>
                  </a:lnTo>
                  <a:lnTo>
                    <a:pt x="0" y="16836669"/>
                  </a:lnTo>
                  <a:close/>
                </a:path>
              </a:pathLst>
            </a:custGeom>
            <a:blipFill rotWithShape="1">
              <a:blip r:embed="rId6">
                <a:alphaModFix/>
              </a:blip>
              <a:stretch>
                <a:fillRect t="-23209" b="-26875"/>
              </a:stretch>
            </a:blipFill>
            <a:ln>
              <a:noFill/>
            </a:ln>
          </p:spPr>
        </p:sp>
        <p:sp>
          <p:nvSpPr>
            <p:cNvPr id="161" name="Google Shape;161;p2"/>
            <p:cNvSpPr/>
            <p:nvPr/>
          </p:nvSpPr>
          <p:spPr>
            <a:xfrm>
              <a:off x="0" y="0"/>
              <a:ext cx="19050000" cy="19050000"/>
            </a:xfrm>
            <a:custGeom>
              <a:avLst/>
              <a:gdLst/>
              <a:ahLst/>
              <a:cxnLst/>
              <a:rect l="l" t="t" r="r" b="b"/>
              <a:pathLst>
                <a:path w="19050000" h="19050000" extrusionOk="0">
                  <a:moveTo>
                    <a:pt x="0" y="0"/>
                  </a:moveTo>
                  <a:lnTo>
                    <a:pt x="19050000" y="0"/>
                  </a:lnTo>
                  <a:lnTo>
                    <a:pt x="19050000" y="19050000"/>
                  </a:lnTo>
                  <a:lnTo>
                    <a:pt x="0" y="19050000"/>
                  </a:lnTo>
                  <a:close/>
                </a:path>
              </a:pathLst>
            </a:custGeom>
            <a:blipFill rotWithShape="1">
              <a:blip r:embed="rId7">
                <a:alphaModFix/>
              </a:blip>
              <a:stretch>
                <a:fillRect/>
              </a:stretch>
            </a:blipFill>
            <a:ln>
              <a:noFill/>
            </a:ln>
          </p:spPr>
        </p:sp>
      </p:grpSp>
      <p:sp>
        <p:nvSpPr>
          <p:cNvPr id="162" name="Google Shape;162;p2"/>
          <p:cNvSpPr/>
          <p:nvPr/>
        </p:nvSpPr>
        <p:spPr>
          <a:xfrm rot="584971">
            <a:off x="7727664" y="2012037"/>
            <a:ext cx="877973" cy="877973"/>
          </a:xfrm>
          <a:custGeom>
            <a:avLst/>
            <a:gdLst/>
            <a:ahLst/>
            <a:cxnLst/>
            <a:rect l="l" t="t" r="r" b="b"/>
            <a:pathLst>
              <a:path w="1755946" h="1755946" extrusionOk="0">
                <a:moveTo>
                  <a:pt x="0" y="0"/>
                </a:moveTo>
                <a:lnTo>
                  <a:pt x="1755946" y="0"/>
                </a:lnTo>
                <a:lnTo>
                  <a:pt x="1755946" y="1755946"/>
                </a:lnTo>
                <a:lnTo>
                  <a:pt x="0" y="1755946"/>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par>
                                <p:cTn id="8" presetID="10" presetClass="entr" presetSubtype="0" fill="hold" nodeType="withEffect">
                                  <p:stCondLst>
                                    <p:cond delay="0"/>
                                  </p:stCondLst>
                                  <p:childTnLst>
                                    <p:set>
                                      <p:cBhvr>
                                        <p:cTn id="9" dur="1" fill="hold">
                                          <p:stCondLst>
                                            <p:cond delay="0"/>
                                          </p:stCondLst>
                                        </p:cTn>
                                        <p:tgtEl>
                                          <p:spTgt spid="151"/>
                                        </p:tgtEl>
                                        <p:attrNameLst>
                                          <p:attrName>style.visibility</p:attrName>
                                        </p:attrNameLst>
                                      </p:cBhvr>
                                      <p:to>
                                        <p:strVal val="visible"/>
                                      </p:to>
                                    </p:set>
                                    <p:animEffect transition="in" filter="fade">
                                      <p:cBhvr>
                                        <p:cTn id="10" dur="500"/>
                                        <p:tgtEl>
                                          <p:spTgt spid="1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fade">
                                      <p:cBhvr>
                                        <p:cTn id="15" dur="500"/>
                                        <p:tgtEl>
                                          <p:spTgt spid="1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6"/>
                                        </p:tgtEl>
                                        <p:attrNameLst>
                                          <p:attrName>style.visibility</p:attrName>
                                        </p:attrNameLst>
                                      </p:cBhvr>
                                      <p:to>
                                        <p:strVal val="visible"/>
                                      </p:to>
                                    </p:set>
                                    <p:animEffect transition="in" filter="fade">
                                      <p:cBhvr>
                                        <p:cTn id="25" dur="500"/>
                                        <p:tgtEl>
                                          <p:spTgt spid="1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7"/>
                                        </p:tgtEl>
                                        <p:attrNameLst>
                                          <p:attrName>style.visibility</p:attrName>
                                        </p:attrNameLst>
                                      </p:cBhvr>
                                      <p:to>
                                        <p:strVal val="visible"/>
                                      </p:to>
                                    </p:set>
                                    <p:animEffect transition="in" filter="fade">
                                      <p:cBhvr>
                                        <p:cTn id="30" dur="500"/>
                                        <p:tgtEl>
                                          <p:spTgt spid="14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fade">
                                      <p:cBhvr>
                                        <p:cTn id="35" dur="500"/>
                                        <p:tgtEl>
                                          <p:spTgt spid="14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9"/>
                                        </p:tgtEl>
                                        <p:attrNameLst>
                                          <p:attrName>style.visibility</p:attrName>
                                        </p:attrNameLst>
                                      </p:cBhvr>
                                      <p:to>
                                        <p:strVal val="visible"/>
                                      </p:to>
                                    </p:set>
                                    <p:animEffect transition="in" filter="fade">
                                      <p:cBhvr>
                                        <p:cTn id="40" dur="500"/>
                                        <p:tgtEl>
                                          <p:spTgt spid="14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0"/>
                                        </p:tgtEl>
                                        <p:attrNameLst>
                                          <p:attrName>style.visibility</p:attrName>
                                        </p:attrNameLst>
                                      </p:cBhvr>
                                      <p:to>
                                        <p:strVal val="visible"/>
                                      </p:to>
                                    </p:set>
                                    <p:animEffect transition="in" filter="fade">
                                      <p:cBhvr>
                                        <p:cTn id="45" dur="500"/>
                                        <p:tgtEl>
                                          <p:spTgt spid="15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9"/>
                                        </p:tgtEl>
                                        <p:attrNameLst>
                                          <p:attrName>style.visibility</p:attrName>
                                        </p:attrNameLst>
                                      </p:cBhvr>
                                      <p:to>
                                        <p:strVal val="visible"/>
                                      </p:to>
                                    </p:set>
                                    <p:animEffect transition="in" filter="fade">
                                      <p:cBhvr>
                                        <p:cTn id="50"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7"/>
          <p:cNvSpPr txBox="1"/>
          <p:nvPr/>
        </p:nvSpPr>
        <p:spPr>
          <a:xfrm>
            <a:off x="1920881" y="670387"/>
            <a:ext cx="5426927"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I. KHÁM PHÁ VĂN BẢN</a:t>
            </a:r>
            <a:endParaRPr sz="1400" b="0" i="0" u="none" strike="noStrike" cap="none">
              <a:solidFill>
                <a:srgbClr val="000000"/>
              </a:solidFill>
              <a:latin typeface="Arial"/>
              <a:ea typeface="Arial"/>
              <a:cs typeface="Arial"/>
              <a:sym typeface="Arial"/>
            </a:endParaRPr>
          </a:p>
        </p:txBody>
      </p:sp>
      <p:sp>
        <p:nvSpPr>
          <p:cNvPr id="392" name="Google Shape;392;p17"/>
          <p:cNvSpPr/>
          <p:nvPr/>
        </p:nvSpPr>
        <p:spPr>
          <a:xfrm>
            <a:off x="1422246" y="2303778"/>
            <a:ext cx="6299508" cy="2231683"/>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Đọc thầm phần thông tin về tác giả trong SGK, sau đó nêu 01 thông tin em biết được về tác giả, 01 thông tin em biết được về tác phẩm.</a:t>
            </a:r>
            <a:endParaRPr sz="1400" b="0" i="0" u="none" strike="noStrike" cap="none">
              <a:solidFill>
                <a:srgbClr val="000000"/>
              </a:solidFill>
              <a:latin typeface="Arial"/>
              <a:ea typeface="Arial"/>
              <a:cs typeface="Arial"/>
              <a:sym typeface="Arial"/>
            </a:endParaRPr>
          </a:p>
        </p:txBody>
      </p:sp>
      <p:sp>
        <p:nvSpPr>
          <p:cNvPr id="393" name="Google Shape;393;p17"/>
          <p:cNvSpPr/>
          <p:nvPr/>
        </p:nvSpPr>
        <p:spPr>
          <a:xfrm>
            <a:off x="2400808" y="1332138"/>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a. Tác giả - tác phẩm</a:t>
            </a:r>
            <a:endParaRPr sz="2400" b="1" i="0" u="none" strike="noStrike" cap="none">
              <a:solidFill>
                <a:srgbClr val="22170B"/>
              </a:solidFill>
              <a:latin typeface="Cambria"/>
              <a:ea typeface="Cambria"/>
              <a:cs typeface="Cambria"/>
              <a:sym typeface="Cambria"/>
            </a:endParaRPr>
          </a:p>
        </p:txBody>
      </p:sp>
      <p:pic>
        <p:nvPicPr>
          <p:cNvPr id="394" name="Google Shape;394;p17"/>
          <p:cNvPicPr preferRelativeResize="0"/>
          <p:nvPr/>
        </p:nvPicPr>
        <p:blipFill rotWithShape="1">
          <a:blip r:embed="rId3">
            <a:alphaModFix/>
          </a:blip>
          <a:srcRect/>
          <a:stretch/>
        </p:blipFill>
        <p:spPr>
          <a:xfrm>
            <a:off x="7831826" y="1765548"/>
            <a:ext cx="523944" cy="2498248"/>
          </a:xfrm>
          <a:prstGeom prst="rect">
            <a:avLst/>
          </a:prstGeom>
          <a:noFill/>
          <a:ln>
            <a:noFill/>
          </a:ln>
        </p:spPr>
      </p:pic>
      <p:pic>
        <p:nvPicPr>
          <p:cNvPr id="395" name="Google Shape;395;p17"/>
          <p:cNvPicPr preferRelativeResize="0"/>
          <p:nvPr/>
        </p:nvPicPr>
        <p:blipFill rotWithShape="1">
          <a:blip r:embed="rId3">
            <a:alphaModFix/>
          </a:blip>
          <a:srcRect/>
          <a:stretch/>
        </p:blipFill>
        <p:spPr>
          <a:xfrm flipH="1">
            <a:off x="843266" y="1912469"/>
            <a:ext cx="523944" cy="2498248"/>
          </a:xfrm>
          <a:prstGeom prst="rect">
            <a:avLst/>
          </a:prstGeom>
          <a:noFill/>
          <a:ln>
            <a:noFill/>
          </a:ln>
        </p:spPr>
      </p:pic>
      <p:sp>
        <p:nvSpPr>
          <p:cNvPr id="396" name="Google Shape;396;p17"/>
          <p:cNvSpPr/>
          <p:nvPr/>
        </p:nvSpPr>
        <p:spPr>
          <a:xfrm>
            <a:off x="1678184" y="1559483"/>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17"/>
          <p:cNvSpPr/>
          <p:nvPr/>
        </p:nvSpPr>
        <p:spPr>
          <a:xfrm>
            <a:off x="7178851" y="1554737"/>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5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8"/>
          <p:cNvSpPr txBox="1"/>
          <p:nvPr/>
        </p:nvSpPr>
        <p:spPr>
          <a:xfrm>
            <a:off x="991632" y="526530"/>
            <a:ext cx="3336073" cy="480837"/>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a. Tác giả - tác phẩm</a:t>
            </a:r>
            <a:endParaRPr sz="2400" b="1" i="0" u="none" strike="noStrike" cap="none">
              <a:solidFill>
                <a:srgbClr val="22170B"/>
              </a:solidFill>
              <a:latin typeface="Cambria"/>
              <a:ea typeface="Cambria"/>
              <a:cs typeface="Cambria"/>
              <a:sym typeface="Cambria"/>
            </a:endParaRPr>
          </a:p>
        </p:txBody>
      </p:sp>
      <p:sp>
        <p:nvSpPr>
          <p:cNvPr id="403" name="Google Shape;403;p18"/>
          <p:cNvSpPr txBox="1"/>
          <p:nvPr/>
        </p:nvSpPr>
        <p:spPr>
          <a:xfrm>
            <a:off x="991632" y="1111393"/>
            <a:ext cx="3443734" cy="88915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Nguyễn Huy Tưởng</a:t>
            </a:r>
            <a:endParaRPr sz="2200" b="0" i="1" u="none" strike="noStrike" cap="none">
              <a:solidFill>
                <a:srgbClr val="22170B"/>
              </a:solidFill>
              <a:latin typeface="Cambria"/>
              <a:ea typeface="Cambria"/>
              <a:cs typeface="Cambria"/>
              <a:sym typeface="Cambria"/>
            </a:endParaRPr>
          </a:p>
          <a:p>
            <a:pPr marL="0" marR="0" lvl="0" indent="0" algn="just" rtl="0">
              <a:lnSpc>
                <a:spcPct val="115000"/>
              </a:lnSpc>
              <a:spcBef>
                <a:spcPts val="40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(1912 - 1960), Quê: Hà Nội.</a:t>
            </a:r>
            <a:endParaRPr sz="1400" b="0" i="0" u="none" strike="noStrike" cap="none">
              <a:solidFill>
                <a:srgbClr val="000000"/>
              </a:solidFill>
              <a:latin typeface="Arial"/>
              <a:ea typeface="Arial"/>
              <a:cs typeface="Arial"/>
              <a:sym typeface="Arial"/>
            </a:endParaRPr>
          </a:p>
        </p:txBody>
      </p:sp>
      <p:sp>
        <p:nvSpPr>
          <p:cNvPr id="404" name="Google Shape;404;p18"/>
          <p:cNvSpPr/>
          <p:nvPr/>
        </p:nvSpPr>
        <p:spPr>
          <a:xfrm>
            <a:off x="4718724" y="124863"/>
            <a:ext cx="4168472" cy="4114800"/>
          </a:xfrm>
          <a:custGeom>
            <a:avLst/>
            <a:gdLst/>
            <a:ahLst/>
            <a:cxnLst/>
            <a:rect l="l" t="t" r="r" b="b"/>
            <a:pathLst>
              <a:path w="8336943" h="8229600" extrusionOk="0">
                <a:moveTo>
                  <a:pt x="0" y="0"/>
                </a:moveTo>
                <a:lnTo>
                  <a:pt x="8336943" y="0"/>
                </a:lnTo>
                <a:lnTo>
                  <a:pt x="8336943" y="8229600"/>
                </a:lnTo>
                <a:lnTo>
                  <a:pt x="0" y="8229600"/>
                </a:lnTo>
                <a:lnTo>
                  <a:pt x="0" y="0"/>
                </a:lnTo>
                <a:close/>
              </a:path>
            </a:pathLst>
          </a:custGeom>
          <a:blipFill rotWithShape="1">
            <a:blip r:embed="rId3">
              <a:alphaModFix/>
            </a:blip>
            <a:stretch>
              <a:fillRect/>
            </a:stretch>
          </a:blipFill>
          <a:ln>
            <a:noFill/>
          </a:ln>
        </p:spPr>
      </p:sp>
      <p:pic>
        <p:nvPicPr>
          <p:cNvPr id="405" name="Google Shape;405;p18" descr="Tang lễ nhà văn Nguyễn Huy Thiệp được tổ chức sáng 24/3 - Tin tức xuất bản"/>
          <p:cNvPicPr preferRelativeResize="0"/>
          <p:nvPr/>
        </p:nvPicPr>
        <p:blipFill rotWithShape="1">
          <a:blip r:embed="rId4">
            <a:alphaModFix/>
          </a:blip>
          <a:srcRect/>
          <a:stretch/>
        </p:blipFill>
        <p:spPr>
          <a:xfrm>
            <a:off x="5524402" y="1283189"/>
            <a:ext cx="2971775" cy="3065830"/>
          </a:xfrm>
          <a:prstGeom prst="ellipse">
            <a:avLst/>
          </a:prstGeom>
          <a:noFill/>
          <a:ln>
            <a:noFill/>
          </a:ln>
        </p:spPr>
      </p:pic>
      <p:sp>
        <p:nvSpPr>
          <p:cNvPr id="406" name="Google Shape;406;p18"/>
          <p:cNvSpPr/>
          <p:nvPr/>
        </p:nvSpPr>
        <p:spPr>
          <a:xfrm rot="1030078">
            <a:off x="5719454" y="3939693"/>
            <a:ext cx="1810776" cy="692622"/>
          </a:xfrm>
          <a:custGeom>
            <a:avLst/>
            <a:gdLst/>
            <a:ahLst/>
            <a:cxnLst/>
            <a:rect l="l" t="t" r="r" b="b"/>
            <a:pathLst>
              <a:path w="3621551" h="1385243" extrusionOk="0">
                <a:moveTo>
                  <a:pt x="0" y="0"/>
                </a:moveTo>
                <a:lnTo>
                  <a:pt x="3621550" y="0"/>
                </a:lnTo>
                <a:lnTo>
                  <a:pt x="3621550" y="1385243"/>
                </a:lnTo>
                <a:lnTo>
                  <a:pt x="0" y="1385243"/>
                </a:lnTo>
                <a:lnTo>
                  <a:pt x="0" y="0"/>
                </a:lnTo>
                <a:close/>
              </a:path>
            </a:pathLst>
          </a:custGeom>
          <a:blipFill rotWithShape="1">
            <a:blip r:embed="rId5">
              <a:alphaModFix/>
            </a:blip>
            <a:stretch>
              <a:fillRect/>
            </a:stretch>
          </a:blipFill>
          <a:ln>
            <a:noFill/>
          </a:ln>
        </p:spPr>
      </p:sp>
      <p:grpSp>
        <p:nvGrpSpPr>
          <p:cNvPr id="407" name="Google Shape;407;p18"/>
          <p:cNvGrpSpPr/>
          <p:nvPr/>
        </p:nvGrpSpPr>
        <p:grpSpPr>
          <a:xfrm>
            <a:off x="7328674" y="3502043"/>
            <a:ext cx="1595471" cy="1595471"/>
            <a:chOff x="0" y="0"/>
            <a:chExt cx="19050000" cy="19050000"/>
          </a:xfrm>
        </p:grpSpPr>
        <p:sp>
          <p:nvSpPr>
            <p:cNvPr id="408" name="Google Shape;408;p18"/>
            <p:cNvSpPr/>
            <p:nvPr/>
          </p:nvSpPr>
          <p:spPr>
            <a:xfrm>
              <a:off x="1106665" y="1106665"/>
              <a:ext cx="16836669" cy="16836669"/>
            </a:xfrm>
            <a:custGeom>
              <a:avLst/>
              <a:gdLst/>
              <a:ahLst/>
              <a:cxnLst/>
              <a:rect l="l" t="t" r="r" b="b"/>
              <a:pathLst>
                <a:path w="16836669" h="16836669" extrusionOk="0">
                  <a:moveTo>
                    <a:pt x="0" y="0"/>
                  </a:moveTo>
                  <a:lnTo>
                    <a:pt x="16836669" y="0"/>
                  </a:lnTo>
                  <a:lnTo>
                    <a:pt x="16836669" y="16836669"/>
                  </a:lnTo>
                  <a:lnTo>
                    <a:pt x="0" y="16836669"/>
                  </a:lnTo>
                  <a:close/>
                </a:path>
              </a:pathLst>
            </a:custGeom>
            <a:blipFill rotWithShape="1">
              <a:blip r:embed="rId6">
                <a:alphaModFix/>
              </a:blip>
              <a:stretch>
                <a:fillRect l="-7222" r="-7222"/>
              </a:stretch>
            </a:blipFill>
            <a:ln>
              <a:noFill/>
            </a:ln>
          </p:spPr>
        </p:sp>
        <p:sp>
          <p:nvSpPr>
            <p:cNvPr id="409" name="Google Shape;409;p18"/>
            <p:cNvSpPr/>
            <p:nvPr/>
          </p:nvSpPr>
          <p:spPr>
            <a:xfrm>
              <a:off x="0" y="0"/>
              <a:ext cx="19050000" cy="19050000"/>
            </a:xfrm>
            <a:custGeom>
              <a:avLst/>
              <a:gdLst/>
              <a:ahLst/>
              <a:cxnLst/>
              <a:rect l="l" t="t" r="r" b="b"/>
              <a:pathLst>
                <a:path w="19050000" h="19050000" extrusionOk="0">
                  <a:moveTo>
                    <a:pt x="0" y="0"/>
                  </a:moveTo>
                  <a:lnTo>
                    <a:pt x="19050000" y="0"/>
                  </a:lnTo>
                  <a:lnTo>
                    <a:pt x="19050000" y="19050000"/>
                  </a:lnTo>
                  <a:lnTo>
                    <a:pt x="0" y="19050000"/>
                  </a:lnTo>
                  <a:close/>
                </a:path>
              </a:pathLst>
            </a:custGeom>
            <a:blipFill rotWithShape="1">
              <a:blip r:embed="rId7">
                <a:alphaModFix/>
              </a:blip>
              <a:stretch>
                <a:fillRect/>
              </a:stretch>
            </a:blipFill>
            <a:ln>
              <a:noFill/>
            </a:ln>
          </p:spPr>
        </p:sp>
      </p:grpSp>
      <p:sp>
        <p:nvSpPr>
          <p:cNvPr id="410" name="Google Shape;410;p18"/>
          <p:cNvSpPr/>
          <p:nvPr/>
        </p:nvSpPr>
        <p:spPr>
          <a:xfrm>
            <a:off x="5407535" y="4453045"/>
            <a:ext cx="1671102" cy="425372"/>
          </a:xfrm>
          <a:custGeom>
            <a:avLst/>
            <a:gdLst/>
            <a:ahLst/>
            <a:cxnLst/>
            <a:rect l="l" t="t" r="r" b="b"/>
            <a:pathLst>
              <a:path w="3342203" h="850743" extrusionOk="0">
                <a:moveTo>
                  <a:pt x="0" y="0"/>
                </a:moveTo>
                <a:lnTo>
                  <a:pt x="3342203" y="0"/>
                </a:lnTo>
                <a:lnTo>
                  <a:pt x="3342203" y="850743"/>
                </a:lnTo>
                <a:lnTo>
                  <a:pt x="0" y="850743"/>
                </a:lnTo>
                <a:lnTo>
                  <a:pt x="0" y="0"/>
                </a:lnTo>
                <a:close/>
              </a:path>
            </a:pathLst>
          </a:custGeom>
          <a:blipFill rotWithShape="1">
            <a:blip r:embed="rId8">
              <a:alphaModFix/>
            </a:blip>
            <a:stretch>
              <a:fillRect/>
            </a:stretch>
          </a:blipFill>
          <a:ln>
            <a:noFill/>
          </a:ln>
        </p:spPr>
      </p:sp>
      <p:sp>
        <p:nvSpPr>
          <p:cNvPr id="411" name="Google Shape;411;p18"/>
          <p:cNvSpPr/>
          <p:nvPr/>
        </p:nvSpPr>
        <p:spPr>
          <a:xfrm>
            <a:off x="8536308" y="-787009"/>
            <a:ext cx="1810512" cy="4114800"/>
          </a:xfrm>
          <a:custGeom>
            <a:avLst/>
            <a:gdLst/>
            <a:ahLst/>
            <a:cxnLst/>
            <a:rect l="l" t="t" r="r" b="b"/>
            <a:pathLst>
              <a:path w="3621024" h="8229600" extrusionOk="0">
                <a:moveTo>
                  <a:pt x="0" y="0"/>
                </a:moveTo>
                <a:lnTo>
                  <a:pt x="3621024" y="0"/>
                </a:lnTo>
                <a:lnTo>
                  <a:pt x="3621024" y="8229600"/>
                </a:lnTo>
                <a:lnTo>
                  <a:pt x="0" y="8229600"/>
                </a:lnTo>
                <a:lnTo>
                  <a:pt x="0" y="0"/>
                </a:lnTo>
                <a:close/>
              </a:path>
            </a:pathLst>
          </a:custGeom>
          <a:blipFill rotWithShape="1">
            <a:blip r:embed="rId9">
              <a:alphaModFix/>
            </a:blip>
            <a:stretch>
              <a:fillRect/>
            </a:stretch>
          </a:blipFill>
          <a:ln>
            <a:noFill/>
          </a:ln>
        </p:spPr>
      </p:sp>
      <p:grpSp>
        <p:nvGrpSpPr>
          <p:cNvPr id="412" name="Google Shape;412;p18"/>
          <p:cNvGrpSpPr/>
          <p:nvPr/>
        </p:nvGrpSpPr>
        <p:grpSpPr>
          <a:xfrm>
            <a:off x="836756" y="2235824"/>
            <a:ext cx="4109317" cy="2193910"/>
            <a:chOff x="0" y="210360"/>
            <a:chExt cx="3964419" cy="2193910"/>
          </a:xfrm>
        </p:grpSpPr>
        <p:sp>
          <p:nvSpPr>
            <p:cNvPr id="413" name="Google Shape;413;p18"/>
            <p:cNvSpPr/>
            <p:nvPr/>
          </p:nvSpPr>
          <p:spPr>
            <a:xfrm>
              <a:off x="0" y="210360"/>
              <a:ext cx="3964419" cy="1237860"/>
            </a:xfrm>
            <a:prstGeom prst="roundRect">
              <a:avLst>
                <a:gd name="adj" fmla="val 16667"/>
              </a:avLst>
            </a:prstGeom>
            <a:solidFill>
              <a:srgbClr val="BE76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18"/>
            <p:cNvSpPr txBox="1"/>
            <p:nvPr/>
          </p:nvSpPr>
          <p:spPr>
            <a:xfrm>
              <a:off x="60427" y="270787"/>
              <a:ext cx="3843565" cy="1117006"/>
            </a:xfrm>
            <a:prstGeom prst="rect">
              <a:avLst/>
            </a:prstGeom>
            <a:noFill/>
            <a:ln>
              <a:noFill/>
            </a:ln>
          </p:spPr>
          <p:txBody>
            <a:bodyPr spcFirstLastPara="1" wrap="square" lIns="87625" tIns="87625" rIns="87625" bIns="87625" anchor="ctr" anchorCtr="0">
              <a:noAutofit/>
            </a:bodyPr>
            <a:lstStyle/>
            <a:p>
              <a:pPr marL="0" marR="0" lvl="0" indent="0" algn="just" rtl="0">
                <a:lnSpc>
                  <a:spcPct val="90000"/>
                </a:lnSpc>
                <a:spcBef>
                  <a:spcPts val="0"/>
                </a:spcBef>
                <a:spcAft>
                  <a:spcPts val="0"/>
                </a:spcAft>
                <a:buClr>
                  <a:srgbClr val="000000"/>
                </a:buClr>
                <a:buSzPts val="2300"/>
                <a:buFont typeface="Arial"/>
                <a:buNone/>
              </a:pPr>
              <a:r>
                <a:rPr lang="en-US" sz="2300" b="0" i="1" u="none" strike="noStrike" cap="none">
                  <a:solidFill>
                    <a:schemeClr val="dk2"/>
                  </a:solidFill>
                  <a:latin typeface="Cambria"/>
                  <a:ea typeface="Cambria"/>
                  <a:cs typeface="Cambria"/>
                  <a:sym typeface="Cambria"/>
                </a:rPr>
                <a:t>Trong sáng tạo nghệ thuật, Nguyễn Huy Tưởng có thiên hướng khai thác đề tài lịch sử.</a:t>
              </a:r>
              <a:endParaRPr sz="2300" b="0" i="0" u="none" strike="noStrike" cap="none">
                <a:solidFill>
                  <a:schemeClr val="dk2"/>
                </a:solidFill>
                <a:latin typeface="Arial"/>
                <a:ea typeface="Arial"/>
                <a:cs typeface="Arial"/>
                <a:sym typeface="Arial"/>
              </a:endParaRPr>
            </a:p>
          </p:txBody>
        </p:sp>
        <p:sp>
          <p:nvSpPr>
            <p:cNvPr id="415" name="Google Shape;415;p18"/>
            <p:cNvSpPr/>
            <p:nvPr/>
          </p:nvSpPr>
          <p:spPr>
            <a:xfrm>
              <a:off x="0" y="1514460"/>
              <a:ext cx="3964419" cy="889810"/>
            </a:xfrm>
            <a:prstGeom prst="roundRect">
              <a:avLst>
                <a:gd name="adj" fmla="val 16667"/>
              </a:avLst>
            </a:prstGeom>
            <a:solidFill>
              <a:srgbClr val="BE76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18"/>
            <p:cNvSpPr txBox="1"/>
            <p:nvPr/>
          </p:nvSpPr>
          <p:spPr>
            <a:xfrm>
              <a:off x="43437" y="1557897"/>
              <a:ext cx="3877545" cy="802936"/>
            </a:xfrm>
            <a:prstGeom prst="rect">
              <a:avLst/>
            </a:prstGeom>
            <a:noFill/>
            <a:ln>
              <a:noFill/>
            </a:ln>
          </p:spPr>
          <p:txBody>
            <a:bodyPr spcFirstLastPara="1" wrap="square" lIns="87625" tIns="87625" rIns="87625" bIns="87625" anchor="ctr" anchorCtr="0">
              <a:noAutofit/>
            </a:bodyPr>
            <a:lstStyle/>
            <a:p>
              <a:pPr marL="0" marR="0" lvl="0" indent="0" algn="just" rtl="0">
                <a:lnSpc>
                  <a:spcPct val="90000"/>
                </a:lnSpc>
                <a:spcBef>
                  <a:spcPts val="0"/>
                </a:spcBef>
                <a:spcAft>
                  <a:spcPts val="0"/>
                </a:spcAft>
                <a:buClr>
                  <a:srgbClr val="000000"/>
                </a:buClr>
                <a:buSzPts val="2300"/>
                <a:buFont typeface="Arial"/>
                <a:buNone/>
              </a:pPr>
              <a:r>
                <a:rPr lang="en-US" sz="2300" b="0" i="1" u="none" strike="noStrike" cap="none">
                  <a:solidFill>
                    <a:schemeClr val="dk2"/>
                  </a:solidFill>
                  <a:latin typeface="Cambria"/>
                  <a:ea typeface="Cambria"/>
                  <a:cs typeface="Cambria"/>
                  <a:sym typeface="Cambria"/>
                </a:rPr>
                <a:t>Có đóng góp nổi bật ở hai thể loại: tiểu thuyết và kịch.</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animEffect transition="in" filter="fade">
                                      <p:cBhvr>
                                        <p:cTn id="7" dur="500"/>
                                        <p:tgtEl>
                                          <p:spTgt spid="4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3"/>
                                        </p:tgtEl>
                                        <p:attrNameLst>
                                          <p:attrName>style.visibility</p:attrName>
                                        </p:attrNameLst>
                                      </p:cBhvr>
                                      <p:to>
                                        <p:strVal val="visible"/>
                                      </p:to>
                                    </p:set>
                                    <p:animEffect transition="in" filter="fade">
                                      <p:cBhvr>
                                        <p:cTn id="12" dur="5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0"/>
        <p:cNvGrpSpPr/>
        <p:nvPr/>
      </p:nvGrpSpPr>
      <p:grpSpPr>
        <a:xfrm>
          <a:off x="0" y="0"/>
          <a:ext cx="0" cy="0"/>
          <a:chOff x="0" y="0"/>
          <a:chExt cx="0" cy="0"/>
        </a:xfrm>
      </p:grpSpPr>
      <p:sp>
        <p:nvSpPr>
          <p:cNvPr id="421" name="Google Shape;421;p59"/>
          <p:cNvSpPr/>
          <p:nvPr/>
        </p:nvSpPr>
        <p:spPr>
          <a:xfrm rot="2404321" flipH="1">
            <a:off x="7609645" y="2677175"/>
            <a:ext cx="3264679" cy="3903951"/>
          </a:xfrm>
          <a:custGeom>
            <a:avLst/>
            <a:gdLst/>
            <a:ahLst/>
            <a:cxnLst/>
            <a:rect l="l" t="t" r="r" b="b"/>
            <a:pathLst>
              <a:path w="6529357" h="7807901" extrusionOk="0">
                <a:moveTo>
                  <a:pt x="6529357" y="0"/>
                </a:moveTo>
                <a:lnTo>
                  <a:pt x="0" y="0"/>
                </a:lnTo>
                <a:lnTo>
                  <a:pt x="0" y="7807900"/>
                </a:lnTo>
                <a:lnTo>
                  <a:pt x="6529357" y="7807900"/>
                </a:lnTo>
                <a:lnTo>
                  <a:pt x="6529357" y="0"/>
                </a:lnTo>
                <a:close/>
              </a:path>
            </a:pathLst>
          </a:custGeom>
          <a:blipFill rotWithShape="1">
            <a:blip r:embed="rId3">
              <a:alphaModFix/>
            </a:blip>
            <a:stretch>
              <a:fillRect/>
            </a:stretch>
          </a:blipFill>
          <a:ln>
            <a:noFill/>
          </a:ln>
        </p:spPr>
      </p:sp>
      <p:sp>
        <p:nvSpPr>
          <p:cNvPr id="422" name="Google Shape;422;p59"/>
          <p:cNvSpPr/>
          <p:nvPr/>
        </p:nvSpPr>
        <p:spPr>
          <a:xfrm>
            <a:off x="7449235" y="2983252"/>
            <a:ext cx="1970604" cy="2571750"/>
          </a:xfrm>
          <a:custGeom>
            <a:avLst/>
            <a:gdLst/>
            <a:ahLst/>
            <a:cxnLst/>
            <a:rect l="l" t="t" r="r" b="b"/>
            <a:pathLst>
              <a:path w="3941207" h="5143500" extrusionOk="0">
                <a:moveTo>
                  <a:pt x="0" y="0"/>
                </a:moveTo>
                <a:lnTo>
                  <a:pt x="3941207" y="0"/>
                </a:lnTo>
                <a:lnTo>
                  <a:pt x="3941207" y="5143500"/>
                </a:lnTo>
                <a:lnTo>
                  <a:pt x="0" y="5143500"/>
                </a:lnTo>
                <a:lnTo>
                  <a:pt x="0" y="0"/>
                </a:lnTo>
                <a:close/>
              </a:path>
            </a:pathLst>
          </a:custGeom>
          <a:blipFill rotWithShape="1">
            <a:blip r:embed="rId4">
              <a:alphaModFix/>
            </a:blip>
            <a:stretch>
              <a:fillRect/>
            </a:stretch>
          </a:blipFill>
          <a:ln>
            <a:noFill/>
          </a:ln>
        </p:spPr>
      </p:sp>
      <p:sp>
        <p:nvSpPr>
          <p:cNvPr id="423" name="Google Shape;423;p59"/>
          <p:cNvSpPr/>
          <p:nvPr/>
        </p:nvSpPr>
        <p:spPr>
          <a:xfrm>
            <a:off x="510510" y="560737"/>
            <a:ext cx="595057" cy="841070"/>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5">
              <a:alphaModFix/>
            </a:blip>
            <a:stretch>
              <a:fillRect/>
            </a:stretch>
          </a:blipFill>
          <a:ln>
            <a:noFill/>
          </a:ln>
        </p:spPr>
      </p:sp>
      <p:sp>
        <p:nvSpPr>
          <p:cNvPr id="424" name="Google Shape;424;p59"/>
          <p:cNvSpPr/>
          <p:nvPr/>
        </p:nvSpPr>
        <p:spPr>
          <a:xfrm rot="4821259">
            <a:off x="7170998" y="-655594"/>
            <a:ext cx="2392326" cy="2057400"/>
          </a:xfrm>
          <a:custGeom>
            <a:avLst/>
            <a:gdLst/>
            <a:ahLst/>
            <a:cxnLst/>
            <a:rect l="l" t="t" r="r" b="b"/>
            <a:pathLst>
              <a:path w="4784651" h="4114800" extrusionOk="0">
                <a:moveTo>
                  <a:pt x="0" y="0"/>
                </a:moveTo>
                <a:lnTo>
                  <a:pt x="4784652" y="0"/>
                </a:lnTo>
                <a:lnTo>
                  <a:pt x="4784652" y="4114800"/>
                </a:lnTo>
                <a:lnTo>
                  <a:pt x="0" y="4114800"/>
                </a:lnTo>
                <a:lnTo>
                  <a:pt x="0" y="0"/>
                </a:lnTo>
                <a:close/>
              </a:path>
            </a:pathLst>
          </a:custGeom>
          <a:blipFill rotWithShape="1">
            <a:blip r:embed="rId6">
              <a:alphaModFix/>
            </a:blip>
            <a:stretch>
              <a:fillRect/>
            </a:stretch>
          </a:blipFill>
          <a:ln>
            <a:noFill/>
          </a:ln>
        </p:spPr>
      </p:sp>
      <p:sp>
        <p:nvSpPr>
          <p:cNvPr id="425" name="Google Shape;425;p59"/>
          <p:cNvSpPr/>
          <p:nvPr/>
        </p:nvSpPr>
        <p:spPr>
          <a:xfrm>
            <a:off x="5630358" y="-1019607"/>
            <a:ext cx="3508291" cy="5741904"/>
          </a:xfrm>
          <a:custGeom>
            <a:avLst/>
            <a:gdLst/>
            <a:ahLst/>
            <a:cxnLst/>
            <a:rect l="l" t="t" r="r" b="b"/>
            <a:pathLst>
              <a:path w="4638152" h="7591109" extrusionOk="0">
                <a:moveTo>
                  <a:pt x="0" y="0"/>
                </a:moveTo>
                <a:lnTo>
                  <a:pt x="4638152" y="0"/>
                </a:lnTo>
                <a:lnTo>
                  <a:pt x="4638152" y="7591110"/>
                </a:lnTo>
                <a:lnTo>
                  <a:pt x="0" y="7591110"/>
                </a:lnTo>
                <a:lnTo>
                  <a:pt x="0" y="0"/>
                </a:lnTo>
                <a:close/>
              </a:path>
            </a:pathLst>
          </a:custGeom>
          <a:blipFill rotWithShape="1">
            <a:blip r:embed="rId7">
              <a:alphaModFix/>
            </a:blip>
            <a:stretch>
              <a:fillRect/>
            </a:stretch>
          </a:blipFill>
          <a:ln>
            <a:noFill/>
          </a:ln>
        </p:spPr>
      </p:sp>
      <p:sp>
        <p:nvSpPr>
          <p:cNvPr id="426" name="Google Shape;426;p59"/>
          <p:cNvSpPr txBox="1"/>
          <p:nvPr/>
        </p:nvSpPr>
        <p:spPr>
          <a:xfrm>
            <a:off x="1227643" y="1049572"/>
            <a:ext cx="4572000" cy="46467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300"/>
              <a:buFont typeface="Arial"/>
              <a:buNone/>
            </a:pPr>
            <a:r>
              <a:rPr lang="en-US" sz="2300" b="1" i="1" u="none" strike="noStrike" cap="none">
                <a:solidFill>
                  <a:srgbClr val="22170B"/>
                </a:solidFill>
                <a:latin typeface="Cambria"/>
                <a:ea typeface="Cambria"/>
                <a:cs typeface="Cambria"/>
                <a:sym typeface="Cambria"/>
              </a:rPr>
              <a:t>Lá cờ thêu sáu chữ vàng </a:t>
            </a:r>
            <a:r>
              <a:rPr lang="en-US" sz="1800" b="0" i="0" u="none" strike="noStrike" cap="none">
                <a:solidFill>
                  <a:srgbClr val="000000"/>
                </a:solidFill>
                <a:latin typeface="Times New Roman"/>
                <a:ea typeface="Times New Roman"/>
                <a:cs typeface="Times New Roman"/>
                <a:sym typeface="Times New Roman"/>
              </a:rPr>
              <a:t>(1960)</a:t>
            </a:r>
            <a:endParaRPr sz="1800" b="0" i="0" u="none" strike="noStrike" cap="none">
              <a:solidFill>
                <a:srgbClr val="000000"/>
              </a:solidFill>
              <a:latin typeface="Calibri"/>
              <a:ea typeface="Calibri"/>
              <a:cs typeface="Calibri"/>
              <a:sym typeface="Calibri"/>
            </a:endParaRPr>
          </a:p>
        </p:txBody>
      </p:sp>
      <p:sp>
        <p:nvSpPr>
          <p:cNvPr id="427" name="Google Shape;427;p59"/>
          <p:cNvSpPr/>
          <p:nvPr/>
        </p:nvSpPr>
        <p:spPr>
          <a:xfrm>
            <a:off x="1056037" y="351587"/>
            <a:ext cx="3267462"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no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a. Tác giả - tác phẩm</a:t>
            </a:r>
            <a:endParaRPr sz="2400" b="1" i="0" u="none" strike="noStrike" cap="none">
              <a:solidFill>
                <a:srgbClr val="22170B"/>
              </a:solidFill>
              <a:latin typeface="Cambria"/>
              <a:ea typeface="Cambria"/>
              <a:cs typeface="Cambria"/>
              <a:sym typeface="Cambria"/>
            </a:endParaRPr>
          </a:p>
        </p:txBody>
      </p:sp>
      <p:sp>
        <p:nvSpPr>
          <p:cNvPr id="428" name="Google Shape;428;p59"/>
          <p:cNvSpPr txBox="1"/>
          <p:nvPr/>
        </p:nvSpPr>
        <p:spPr>
          <a:xfrm>
            <a:off x="1000314" y="1846263"/>
            <a:ext cx="4348854" cy="1581931"/>
          </a:xfrm>
          <a:prstGeom prst="rect">
            <a:avLst/>
          </a:prstGeom>
          <a:noFill/>
          <a:ln>
            <a:noFill/>
          </a:ln>
        </p:spPr>
        <p:txBody>
          <a:bodyPr spcFirstLastPara="1" wrap="square" lIns="91425" tIns="45700" rIns="91425" bIns="45700" anchor="t" anchorCtr="0">
            <a:spAutoFit/>
          </a:bodyPr>
          <a:lstStyle/>
          <a:p>
            <a:pPr marL="171450" marR="0" lvl="0" indent="-171450" algn="just" rtl="0">
              <a:lnSpc>
                <a:spcPct val="110000"/>
              </a:lnSpc>
              <a:spcBef>
                <a:spcPts val="0"/>
              </a:spcBef>
              <a:spcAft>
                <a:spcPts val="0"/>
              </a:spcAft>
              <a:buClr>
                <a:srgbClr val="000000"/>
              </a:buClr>
              <a:buSzPts val="2200"/>
              <a:buFont typeface="Arial"/>
              <a:buChar char="•"/>
            </a:pPr>
            <a:r>
              <a:rPr lang="en-US" sz="2200" b="0" i="0" u="none" strike="noStrike" cap="none">
                <a:solidFill>
                  <a:srgbClr val="22170B"/>
                </a:solidFill>
                <a:latin typeface="Times New Roman"/>
                <a:ea typeface="Times New Roman"/>
                <a:cs typeface="Times New Roman"/>
                <a:sym typeface="Times New Roman"/>
              </a:rPr>
              <a:t> </a:t>
            </a:r>
            <a:r>
              <a:rPr lang="en-US" sz="2200" b="0" i="1" u="none" strike="noStrike" cap="none">
                <a:solidFill>
                  <a:srgbClr val="22170B"/>
                </a:solidFill>
                <a:latin typeface="Cambria"/>
                <a:ea typeface="Cambria"/>
                <a:cs typeface="Cambria"/>
                <a:sym typeface="Cambria"/>
              </a:rPr>
              <a:t>Viết về hình tượng vị anh hùng trẻ tuổi Hoài Văn - Trần Quốc Toản trong cuộc chiến tranh Nguyên - Việt thời Trần.</a:t>
            </a:r>
            <a:endParaRPr sz="1400" b="0" i="0" u="none" strike="noStrike" cap="none">
              <a:solidFill>
                <a:srgbClr val="000000"/>
              </a:solidFill>
              <a:latin typeface="Arial"/>
              <a:ea typeface="Arial"/>
              <a:cs typeface="Arial"/>
              <a:sym typeface="Arial"/>
            </a:endParaRPr>
          </a:p>
        </p:txBody>
      </p:sp>
      <p:sp>
        <p:nvSpPr>
          <p:cNvPr id="429" name="Google Shape;429;p59"/>
          <p:cNvSpPr txBox="1"/>
          <p:nvPr/>
        </p:nvSpPr>
        <p:spPr>
          <a:xfrm>
            <a:off x="926380" y="3653990"/>
            <a:ext cx="4348853" cy="120952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10000"/>
              </a:lnSpc>
              <a:spcBef>
                <a:spcPts val="0"/>
              </a:spcBef>
              <a:spcAft>
                <a:spcPts val="0"/>
              </a:spcAft>
              <a:buClr>
                <a:srgbClr val="000000"/>
              </a:buClr>
              <a:buSzPts val="2200"/>
              <a:buFont typeface="Arial"/>
              <a:buChar char="•"/>
            </a:pPr>
            <a:r>
              <a:rPr lang="en-US" sz="2200" b="0" i="1" u="none" strike="noStrike" cap="none">
                <a:solidFill>
                  <a:srgbClr val="22170B"/>
                </a:solidFill>
                <a:latin typeface="Cambria"/>
                <a:ea typeface="Cambria"/>
                <a:cs typeface="Cambria"/>
                <a:sym typeface="Cambria"/>
              </a:rPr>
              <a:t>Ra đời năm 1960, đây là cuốn sách gắn bó với nhiều thế hệ thiếu niên Việt Nam.</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6"/>
                                        </p:tgtEl>
                                        <p:attrNameLst>
                                          <p:attrName>style.visibility</p:attrName>
                                        </p:attrNameLst>
                                      </p:cBhvr>
                                      <p:to>
                                        <p:strVal val="visible"/>
                                      </p:to>
                                    </p:set>
                                    <p:animEffect transition="in" filter="fade">
                                      <p:cBhvr>
                                        <p:cTn id="12" dur="500"/>
                                        <p:tgtEl>
                                          <p:spTgt spid="4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8"/>
                                        </p:tgtEl>
                                        <p:attrNameLst>
                                          <p:attrName>style.visibility</p:attrName>
                                        </p:attrNameLst>
                                      </p:cBhvr>
                                      <p:to>
                                        <p:strVal val="visible"/>
                                      </p:to>
                                    </p:set>
                                    <p:animEffect transition="in" filter="fade">
                                      <p:cBhvr>
                                        <p:cTn id="17" dur="500"/>
                                        <p:tgtEl>
                                          <p:spTgt spid="4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9"/>
                                        </p:tgtEl>
                                        <p:attrNameLst>
                                          <p:attrName>style.visibility</p:attrName>
                                        </p:attrNameLst>
                                      </p:cBhvr>
                                      <p:to>
                                        <p:strVal val="visible"/>
                                      </p:to>
                                    </p:set>
                                    <p:animEffect transition="in" filter="fade">
                                      <p:cBhvr>
                                        <p:cTn id="22"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0"/>
          <p:cNvSpPr/>
          <p:nvPr/>
        </p:nvSpPr>
        <p:spPr>
          <a:xfrm>
            <a:off x="1747607" y="1558297"/>
            <a:ext cx="5120270" cy="3314999"/>
          </a:xfrm>
          <a:custGeom>
            <a:avLst/>
            <a:gdLst/>
            <a:ahLst/>
            <a:cxnLst/>
            <a:rect l="l" t="t" r="r" b="b"/>
            <a:pathLst>
              <a:path w="10240540" h="6629997" extrusionOk="0">
                <a:moveTo>
                  <a:pt x="0" y="0"/>
                </a:moveTo>
                <a:lnTo>
                  <a:pt x="10240540" y="0"/>
                </a:lnTo>
                <a:lnTo>
                  <a:pt x="10240540" y="6629997"/>
                </a:lnTo>
                <a:lnTo>
                  <a:pt x="0" y="6629997"/>
                </a:lnTo>
                <a:lnTo>
                  <a:pt x="0" y="0"/>
                </a:lnTo>
                <a:close/>
              </a:path>
            </a:pathLst>
          </a:custGeom>
          <a:blipFill rotWithShape="1">
            <a:blip r:embed="rId3">
              <a:alphaModFix/>
            </a:blip>
            <a:stretch>
              <a:fillRect l="-9578"/>
            </a:stretch>
          </a:blipFill>
          <a:ln>
            <a:noFill/>
          </a:ln>
        </p:spPr>
      </p:sp>
      <p:sp>
        <p:nvSpPr>
          <p:cNvPr id="435" name="Google Shape;435;p20"/>
          <p:cNvSpPr txBox="1"/>
          <p:nvPr/>
        </p:nvSpPr>
        <p:spPr>
          <a:xfrm>
            <a:off x="1920881" y="670387"/>
            <a:ext cx="5426927"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I. KHÁM PHÁ VĂN BẢN</a:t>
            </a:r>
            <a:endParaRPr sz="1400" b="0" i="0" u="none" strike="noStrike" cap="none">
              <a:solidFill>
                <a:srgbClr val="000000"/>
              </a:solidFill>
              <a:latin typeface="Arial"/>
              <a:ea typeface="Arial"/>
              <a:cs typeface="Arial"/>
              <a:sym typeface="Arial"/>
            </a:endParaRPr>
          </a:p>
        </p:txBody>
      </p:sp>
      <p:sp>
        <p:nvSpPr>
          <p:cNvPr id="436" name="Google Shape;436;p20"/>
          <p:cNvSpPr/>
          <p:nvPr/>
        </p:nvSpPr>
        <p:spPr>
          <a:xfrm>
            <a:off x="2400808" y="1332138"/>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b. Tìm hiểu cốt truyện</a:t>
            </a:r>
            <a:endParaRPr sz="2400" b="1" i="0" u="none" strike="noStrike" cap="none">
              <a:solidFill>
                <a:srgbClr val="22170B"/>
              </a:solidFill>
              <a:latin typeface="Cambria"/>
              <a:ea typeface="Cambria"/>
              <a:cs typeface="Cambria"/>
              <a:sym typeface="Cambria"/>
            </a:endParaRPr>
          </a:p>
        </p:txBody>
      </p:sp>
      <p:sp>
        <p:nvSpPr>
          <p:cNvPr id="437" name="Google Shape;437;p20"/>
          <p:cNvSpPr/>
          <p:nvPr/>
        </p:nvSpPr>
        <p:spPr>
          <a:xfrm>
            <a:off x="1678184" y="1559483"/>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20"/>
          <p:cNvSpPr/>
          <p:nvPr/>
        </p:nvSpPr>
        <p:spPr>
          <a:xfrm>
            <a:off x="7178851" y="1554737"/>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20"/>
          <p:cNvSpPr/>
          <p:nvPr/>
        </p:nvSpPr>
        <p:spPr>
          <a:xfrm rot="-432609">
            <a:off x="7665564" y="2714398"/>
            <a:ext cx="1421126" cy="1002794"/>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1" u="none" strike="noStrike" cap="none">
                <a:solidFill>
                  <a:srgbClr val="22170B"/>
                </a:solidFill>
                <a:latin typeface="Cambria"/>
                <a:ea typeface="Cambria"/>
                <a:cs typeface="Cambria"/>
                <a:sym typeface="Cambria"/>
              </a:rPr>
              <a:t>25 phút</a:t>
            </a:r>
            <a:endParaRPr sz="1700" b="0" i="1" u="none" strike="noStrike" cap="none">
              <a:solidFill>
                <a:srgbClr val="22170B"/>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500"/>
                                        <p:tgtEl>
                                          <p:spTgt spid="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6"/>
                                        </p:tgtEl>
                                        <p:attrNameLst>
                                          <p:attrName>style.visibility</p:attrName>
                                        </p:attrNameLst>
                                      </p:cBhvr>
                                      <p:to>
                                        <p:strVal val="visible"/>
                                      </p:to>
                                    </p:set>
                                    <p:animEffect transition="in" filter="fade">
                                      <p:cBhvr>
                                        <p:cTn id="12" dur="500"/>
                                        <p:tgtEl>
                                          <p:spTgt spid="436"/>
                                        </p:tgtEl>
                                      </p:cBhvr>
                                    </p:animEffect>
                                  </p:childTnLst>
                                </p:cTn>
                              </p:par>
                              <p:par>
                                <p:cTn id="13" presetID="10" presetClass="entr" presetSubtype="0" fill="hold" nodeType="withEffect">
                                  <p:stCondLst>
                                    <p:cond delay="0"/>
                                  </p:stCondLst>
                                  <p:childTnLst>
                                    <p:set>
                                      <p:cBhvr>
                                        <p:cTn id="14" dur="1" fill="hold">
                                          <p:stCondLst>
                                            <p:cond delay="0"/>
                                          </p:stCondLst>
                                        </p:cTn>
                                        <p:tgtEl>
                                          <p:spTgt spid="437"/>
                                        </p:tgtEl>
                                        <p:attrNameLst>
                                          <p:attrName>style.visibility</p:attrName>
                                        </p:attrNameLst>
                                      </p:cBhvr>
                                      <p:to>
                                        <p:strVal val="visible"/>
                                      </p:to>
                                    </p:set>
                                    <p:animEffect transition="in" filter="fade">
                                      <p:cBhvr>
                                        <p:cTn id="15" dur="500"/>
                                        <p:tgtEl>
                                          <p:spTgt spid="437"/>
                                        </p:tgtEl>
                                      </p:cBhvr>
                                    </p:animEffect>
                                  </p:childTnLst>
                                </p:cTn>
                              </p:par>
                              <p:par>
                                <p:cTn id="16" presetID="10" presetClass="entr" presetSubtype="0" fill="hold" nodeType="withEffect">
                                  <p:stCondLst>
                                    <p:cond delay="0"/>
                                  </p:stCondLst>
                                  <p:childTnLst>
                                    <p:set>
                                      <p:cBhvr>
                                        <p:cTn id="17" dur="1" fill="hold">
                                          <p:stCondLst>
                                            <p:cond delay="0"/>
                                          </p:stCondLst>
                                        </p:cTn>
                                        <p:tgtEl>
                                          <p:spTgt spid="438"/>
                                        </p:tgtEl>
                                        <p:attrNameLst>
                                          <p:attrName>style.visibility</p:attrName>
                                        </p:attrNameLst>
                                      </p:cBhvr>
                                      <p:to>
                                        <p:strVal val="visible"/>
                                      </p:to>
                                    </p:set>
                                    <p:animEffect transition="in" filter="fade">
                                      <p:cBhvr>
                                        <p:cTn id="18" dur="500"/>
                                        <p:tgtEl>
                                          <p:spTgt spid="4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39"/>
                                        </p:tgtEl>
                                        <p:attrNameLst>
                                          <p:attrName>style.visibility</p:attrName>
                                        </p:attrNameLst>
                                      </p:cBhvr>
                                      <p:to>
                                        <p:strVal val="visible"/>
                                      </p:to>
                                    </p:set>
                                    <p:animEffect transition="in" filter="fade">
                                      <p:cBhvr>
                                        <p:cTn id="23" dur="500"/>
                                        <p:tgtEl>
                                          <p:spTgt spid="4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34"/>
                                        </p:tgtEl>
                                        <p:attrNameLst>
                                          <p:attrName>style.visibility</p:attrName>
                                        </p:attrNameLst>
                                      </p:cBhvr>
                                      <p:to>
                                        <p:strVal val="visible"/>
                                      </p:to>
                                    </p:set>
                                    <p:animEffect transition="in" filter="fade">
                                      <p:cBhvr>
                                        <p:cTn id="28" dur="10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1"/>
          <p:cNvPicPr preferRelativeResize="0"/>
          <p:nvPr/>
        </p:nvPicPr>
        <p:blipFill rotWithShape="1">
          <a:blip r:embed="rId3">
            <a:alphaModFix/>
          </a:blip>
          <a:srcRect t="7786" b="7786"/>
          <a:stretch/>
        </p:blipFill>
        <p:spPr>
          <a:xfrm>
            <a:off x="0" y="0"/>
            <a:ext cx="9144000" cy="5143500"/>
          </a:xfrm>
          <a:prstGeom prst="rect">
            <a:avLst/>
          </a:prstGeom>
          <a:noFill/>
          <a:ln>
            <a:noFill/>
          </a:ln>
        </p:spPr>
      </p:pic>
      <p:sp>
        <p:nvSpPr>
          <p:cNvPr id="445" name="Google Shape;445;p21"/>
          <p:cNvSpPr/>
          <p:nvPr/>
        </p:nvSpPr>
        <p:spPr>
          <a:xfrm>
            <a:off x="2074019" y="-2752"/>
            <a:ext cx="3416671" cy="2276357"/>
          </a:xfrm>
          <a:custGeom>
            <a:avLst/>
            <a:gdLst/>
            <a:ahLst/>
            <a:cxnLst/>
            <a:rect l="l" t="t" r="r" b="b"/>
            <a:pathLst>
              <a:path w="6833342" h="4552714" extrusionOk="0">
                <a:moveTo>
                  <a:pt x="0" y="0"/>
                </a:moveTo>
                <a:lnTo>
                  <a:pt x="6833341" y="0"/>
                </a:lnTo>
                <a:lnTo>
                  <a:pt x="6833341" y="4552714"/>
                </a:lnTo>
                <a:lnTo>
                  <a:pt x="0" y="4552714"/>
                </a:lnTo>
                <a:lnTo>
                  <a:pt x="0" y="0"/>
                </a:lnTo>
                <a:close/>
              </a:path>
            </a:pathLst>
          </a:custGeom>
          <a:blipFill rotWithShape="1">
            <a:blip r:embed="rId4">
              <a:alphaModFix/>
            </a:blip>
            <a:stretch>
              <a:fillRect/>
            </a:stretch>
          </a:blipFill>
          <a:ln>
            <a:noFill/>
          </a:ln>
        </p:spPr>
      </p:sp>
      <p:sp>
        <p:nvSpPr>
          <p:cNvPr id="446" name="Google Shape;446;p21"/>
          <p:cNvSpPr/>
          <p:nvPr/>
        </p:nvSpPr>
        <p:spPr>
          <a:xfrm>
            <a:off x="-270364" y="-185595"/>
            <a:ext cx="9599977" cy="827998"/>
          </a:xfrm>
          <a:custGeom>
            <a:avLst/>
            <a:gdLst/>
            <a:ahLst/>
            <a:cxnLst/>
            <a:rect l="l" t="t" r="r" b="b"/>
            <a:pathLst>
              <a:path w="19199953" h="1655996" extrusionOk="0">
                <a:moveTo>
                  <a:pt x="0" y="0"/>
                </a:moveTo>
                <a:lnTo>
                  <a:pt x="19199953" y="0"/>
                </a:lnTo>
                <a:lnTo>
                  <a:pt x="19199953" y="1655996"/>
                </a:lnTo>
                <a:lnTo>
                  <a:pt x="0" y="1655996"/>
                </a:lnTo>
                <a:lnTo>
                  <a:pt x="0" y="0"/>
                </a:lnTo>
                <a:close/>
              </a:path>
            </a:pathLst>
          </a:custGeom>
          <a:blipFill rotWithShape="1">
            <a:blip r:embed="rId5">
              <a:alphaModFix/>
            </a:blip>
            <a:stretch>
              <a:fillRect/>
            </a:stretch>
          </a:blipFill>
          <a:ln>
            <a:noFill/>
          </a:ln>
        </p:spPr>
      </p:sp>
      <p:grpSp>
        <p:nvGrpSpPr>
          <p:cNvPr id="447" name="Google Shape;447;p21"/>
          <p:cNvGrpSpPr/>
          <p:nvPr/>
        </p:nvGrpSpPr>
        <p:grpSpPr>
          <a:xfrm>
            <a:off x="268982" y="471438"/>
            <a:ext cx="8570175" cy="4310438"/>
            <a:chOff x="41" y="202497"/>
            <a:chExt cx="8570175" cy="4310438"/>
          </a:xfrm>
        </p:grpSpPr>
        <p:sp>
          <p:nvSpPr>
            <p:cNvPr id="448" name="Google Shape;448;p21"/>
            <p:cNvSpPr/>
            <p:nvPr/>
          </p:nvSpPr>
          <p:spPr>
            <a:xfrm>
              <a:off x="41" y="202497"/>
              <a:ext cx="4004754" cy="822916"/>
            </a:xfrm>
            <a:prstGeom prst="rect">
              <a:avLst/>
            </a:prstGeom>
            <a:solidFill>
              <a:schemeClr val="lt1"/>
            </a:solidFill>
            <a:ln w="25400"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1"/>
            <p:cNvSpPr txBox="1"/>
            <p:nvPr/>
          </p:nvSpPr>
          <p:spPr>
            <a:xfrm>
              <a:off x="41" y="202497"/>
              <a:ext cx="4004754" cy="822916"/>
            </a:xfrm>
            <a:prstGeom prst="rect">
              <a:avLst/>
            </a:prstGeom>
            <a:noFill/>
            <a:ln>
              <a:noFill/>
            </a:ln>
          </p:spPr>
          <p:txBody>
            <a:bodyPr spcFirstLastPara="1" wrap="square" lIns="149350" tIns="85325" rIns="149350" bIns="853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1" u="none" strike="noStrike" cap="none">
                  <a:solidFill>
                    <a:srgbClr val="22170B"/>
                  </a:solidFill>
                  <a:latin typeface="Cambria"/>
                  <a:ea typeface="Cambria"/>
                  <a:cs typeface="Cambria"/>
                  <a:sym typeface="Cambria"/>
                </a:rPr>
                <a:t>Nhiệm vụ nhóm 1 và 2: Tìm hiểu cốt truyện, bối cảnh </a:t>
              </a:r>
              <a:endParaRPr sz="2100" b="0" i="0" u="none" strike="noStrike" cap="none">
                <a:solidFill>
                  <a:srgbClr val="22170B"/>
                </a:solidFill>
                <a:latin typeface="Arial"/>
                <a:ea typeface="Arial"/>
                <a:cs typeface="Arial"/>
                <a:sym typeface="Arial"/>
              </a:endParaRPr>
            </a:p>
          </p:txBody>
        </p:sp>
        <p:sp>
          <p:nvSpPr>
            <p:cNvPr id="450" name="Google Shape;450;p21"/>
            <p:cNvSpPr/>
            <p:nvPr/>
          </p:nvSpPr>
          <p:spPr>
            <a:xfrm>
              <a:off x="41" y="1025413"/>
              <a:ext cx="4004754" cy="3487522"/>
            </a:xfrm>
            <a:prstGeom prst="rect">
              <a:avLst/>
            </a:prstGeom>
            <a:solidFill>
              <a:srgbClr val="F1EAE1">
                <a:alpha val="89411"/>
              </a:srgbClr>
            </a:solidFill>
            <a:ln w="25400" cap="flat" cmpd="sng">
              <a:solidFill>
                <a:schemeClr val="dk2">
                  <a:alpha val="89411"/>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1"/>
            <p:cNvSpPr txBox="1"/>
            <p:nvPr/>
          </p:nvSpPr>
          <p:spPr>
            <a:xfrm>
              <a:off x="41" y="1025413"/>
              <a:ext cx="4004754" cy="3487522"/>
            </a:xfrm>
            <a:prstGeom prst="rect">
              <a:avLst/>
            </a:prstGeom>
            <a:noFill/>
            <a:ln>
              <a:noFill/>
            </a:ln>
          </p:spPr>
          <p:txBody>
            <a:bodyPr spcFirstLastPara="1" wrap="square" lIns="112000" tIns="112000" rIns="149350" bIns="168000" anchor="t" anchorCtr="0">
              <a:noAutofit/>
            </a:bodyPr>
            <a:lstStyle/>
            <a:p>
              <a:pPr marL="228600" marR="0" lvl="1" indent="-228600" algn="just" rtl="0">
                <a:lnSpc>
                  <a:spcPct val="100000"/>
                </a:lnSpc>
                <a:spcBef>
                  <a:spcPts val="0"/>
                </a:spcBef>
                <a:spcAft>
                  <a:spcPts val="0"/>
                </a:spcAft>
                <a:buClr>
                  <a:srgbClr val="000000"/>
                </a:buClr>
                <a:buSzPts val="2100"/>
                <a:buFont typeface="Arial"/>
                <a:buChar char="•"/>
              </a:pPr>
              <a:r>
                <a:rPr lang="en-US" sz="2100" b="0" i="1" u="none" strike="noStrike" cap="none">
                  <a:solidFill>
                    <a:srgbClr val="22170B"/>
                  </a:solidFill>
                  <a:latin typeface="Cambria"/>
                  <a:ea typeface="Cambria"/>
                  <a:cs typeface="Cambria"/>
                  <a:sym typeface="Cambria"/>
                </a:rPr>
                <a:t>Nhóm 1: Vẽ sơ đồ tư duy cốt truyện và vẽ tranh minh họa bối cảnh rồi giới thiệu cho cả lớp.</a:t>
              </a:r>
              <a:endParaRPr sz="1400" b="0" i="0" u="none" strike="noStrike" cap="none">
                <a:solidFill>
                  <a:srgbClr val="000000"/>
                </a:solidFill>
                <a:latin typeface="Arial"/>
                <a:ea typeface="Arial"/>
                <a:cs typeface="Arial"/>
                <a:sym typeface="Arial"/>
              </a:endParaRPr>
            </a:p>
            <a:p>
              <a:pPr marL="228600" marR="0" lvl="1" indent="-228600" algn="just" rtl="0">
                <a:lnSpc>
                  <a:spcPct val="100000"/>
                </a:lnSpc>
                <a:spcBef>
                  <a:spcPts val="315"/>
                </a:spcBef>
                <a:spcAft>
                  <a:spcPts val="0"/>
                </a:spcAft>
                <a:buClr>
                  <a:srgbClr val="000000"/>
                </a:buClr>
                <a:buSzPts val="2100"/>
                <a:buFont typeface="Arial"/>
                <a:buChar char="•"/>
              </a:pPr>
              <a:r>
                <a:rPr lang="en-US" sz="2100" b="0" i="1" u="none" strike="noStrike" cap="none">
                  <a:solidFill>
                    <a:srgbClr val="22170B"/>
                  </a:solidFill>
                  <a:latin typeface="Cambria"/>
                  <a:ea typeface="Cambria"/>
                  <a:cs typeface="Cambria"/>
                  <a:sym typeface="Cambria"/>
                </a:rPr>
                <a:t>Nhóm 2: Đóng hoạt cảnh tái hiện bối cảnh và cốt truyện (thời gian hoạt cảnh: 3 phút)</a:t>
              </a:r>
              <a:endParaRPr sz="1400" b="0" i="0" u="none" strike="noStrike" cap="none">
                <a:solidFill>
                  <a:srgbClr val="000000"/>
                </a:solidFill>
                <a:latin typeface="Arial"/>
                <a:ea typeface="Arial"/>
                <a:cs typeface="Arial"/>
                <a:sym typeface="Arial"/>
              </a:endParaRPr>
            </a:p>
          </p:txBody>
        </p:sp>
        <p:sp>
          <p:nvSpPr>
            <p:cNvPr id="452" name="Google Shape;452;p21"/>
            <p:cNvSpPr/>
            <p:nvPr/>
          </p:nvSpPr>
          <p:spPr>
            <a:xfrm>
              <a:off x="4565462" y="202497"/>
              <a:ext cx="4004754" cy="822916"/>
            </a:xfrm>
            <a:prstGeom prst="rect">
              <a:avLst/>
            </a:prstGeom>
            <a:solidFill>
              <a:schemeClr val="lt1"/>
            </a:solidFill>
            <a:ln w="25400"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1"/>
            <p:cNvSpPr txBox="1"/>
            <p:nvPr/>
          </p:nvSpPr>
          <p:spPr>
            <a:xfrm>
              <a:off x="4565462" y="202497"/>
              <a:ext cx="4004754" cy="822916"/>
            </a:xfrm>
            <a:prstGeom prst="rect">
              <a:avLst/>
            </a:prstGeom>
            <a:noFill/>
            <a:ln>
              <a:noFill/>
            </a:ln>
          </p:spPr>
          <p:txBody>
            <a:bodyPr spcFirstLastPara="1" wrap="square" lIns="149350" tIns="85325" rIns="149350" bIns="853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1" u="none" strike="noStrike" cap="none">
                  <a:solidFill>
                    <a:srgbClr val="22170B"/>
                  </a:solidFill>
                  <a:latin typeface="Cambria"/>
                  <a:ea typeface="Cambria"/>
                  <a:cs typeface="Cambria"/>
                  <a:sym typeface="Cambria"/>
                </a:rPr>
                <a:t>Nhiệm vụ nhóm 3 và 4: Tìm hiểu nhân vật</a:t>
              </a:r>
              <a:endParaRPr sz="2100" b="0" i="1" u="none" strike="noStrike" cap="none">
                <a:solidFill>
                  <a:srgbClr val="22170B"/>
                </a:solidFill>
                <a:latin typeface="Cambria"/>
                <a:ea typeface="Cambria"/>
                <a:cs typeface="Cambria"/>
                <a:sym typeface="Cambria"/>
              </a:endParaRPr>
            </a:p>
          </p:txBody>
        </p:sp>
        <p:sp>
          <p:nvSpPr>
            <p:cNvPr id="454" name="Google Shape;454;p21"/>
            <p:cNvSpPr/>
            <p:nvPr/>
          </p:nvSpPr>
          <p:spPr>
            <a:xfrm>
              <a:off x="4565462" y="1025413"/>
              <a:ext cx="4004754" cy="3487522"/>
            </a:xfrm>
            <a:prstGeom prst="rect">
              <a:avLst/>
            </a:prstGeom>
            <a:solidFill>
              <a:srgbClr val="F1EAE1">
                <a:alpha val="89411"/>
              </a:srgbClr>
            </a:solidFill>
            <a:ln w="25400" cap="flat" cmpd="sng">
              <a:solidFill>
                <a:schemeClr val="dk2">
                  <a:alpha val="89411"/>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1"/>
            <p:cNvSpPr txBox="1"/>
            <p:nvPr/>
          </p:nvSpPr>
          <p:spPr>
            <a:xfrm>
              <a:off x="4565462" y="1025413"/>
              <a:ext cx="4004754" cy="3487522"/>
            </a:xfrm>
            <a:prstGeom prst="rect">
              <a:avLst/>
            </a:prstGeom>
            <a:noFill/>
            <a:ln>
              <a:noFill/>
            </a:ln>
          </p:spPr>
          <p:txBody>
            <a:bodyPr spcFirstLastPara="1" wrap="square" lIns="112000" tIns="112000" rIns="149350" bIns="168000" anchor="t" anchorCtr="0">
              <a:noAutofit/>
            </a:bodyPr>
            <a:lstStyle/>
            <a:p>
              <a:pPr marL="228600" marR="0" lvl="1" indent="-228600" algn="just" rtl="0">
                <a:lnSpc>
                  <a:spcPct val="100000"/>
                </a:lnSpc>
                <a:spcBef>
                  <a:spcPts val="0"/>
                </a:spcBef>
                <a:spcAft>
                  <a:spcPts val="0"/>
                </a:spcAft>
                <a:buClr>
                  <a:srgbClr val="000000"/>
                </a:buClr>
                <a:buSzPts val="2100"/>
                <a:buFont typeface="Arial"/>
                <a:buChar char="•"/>
              </a:pPr>
              <a:r>
                <a:rPr lang="en-US" sz="2100" b="0" i="1" u="none" strike="noStrike" cap="none">
                  <a:solidFill>
                    <a:srgbClr val="22170B"/>
                  </a:solidFill>
                  <a:latin typeface="Cambria"/>
                  <a:ea typeface="Cambria"/>
                  <a:cs typeface="Cambria"/>
                  <a:sym typeface="Cambria"/>
                </a:rPr>
                <a:t>Nhóm 3: giới thiệu và nêu cảm nhận về nhân vật Hoài Văn dựa trên phiếu học tập 2.1 (sản phẩm và thuyết trình sáng tạo theo phong cách cá nhân).</a:t>
              </a:r>
              <a:endParaRPr sz="1400" b="0" i="0" u="none" strike="noStrike" cap="none">
                <a:solidFill>
                  <a:srgbClr val="000000"/>
                </a:solidFill>
                <a:latin typeface="Arial"/>
                <a:ea typeface="Arial"/>
                <a:cs typeface="Arial"/>
                <a:sym typeface="Arial"/>
              </a:endParaRPr>
            </a:p>
            <a:p>
              <a:pPr marL="228600" marR="0" lvl="1" indent="-228600" algn="just" rtl="0">
                <a:lnSpc>
                  <a:spcPct val="100000"/>
                </a:lnSpc>
                <a:spcBef>
                  <a:spcPts val="315"/>
                </a:spcBef>
                <a:spcAft>
                  <a:spcPts val="0"/>
                </a:spcAft>
                <a:buClr>
                  <a:srgbClr val="000000"/>
                </a:buClr>
                <a:buSzPts val="2100"/>
                <a:buFont typeface="Arial"/>
                <a:buChar char="•"/>
              </a:pPr>
              <a:r>
                <a:rPr lang="en-US" sz="2100" b="0" i="1" u="none" strike="noStrike" cap="none">
                  <a:solidFill>
                    <a:srgbClr val="22170B"/>
                  </a:solidFill>
                  <a:latin typeface="Cambria"/>
                  <a:ea typeface="Cambria"/>
                  <a:cs typeface="Cambria"/>
                  <a:sym typeface="Cambria"/>
                </a:rPr>
                <a:t>Nhóm 4: giới thiệu và nêu cảm nhận về nhân vật vua Thiệu Bảo dựa trên phiếu học tập 2.2 (sản phẩm và thuyết trình sáng tạo theo phong cách cá nhân).</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0" name="Google Shape;460;p22"/>
          <p:cNvGrpSpPr/>
          <p:nvPr/>
        </p:nvGrpSpPr>
        <p:grpSpPr>
          <a:xfrm>
            <a:off x="6832476" y="950201"/>
            <a:ext cx="1595471" cy="1595471"/>
            <a:chOff x="0" y="0"/>
            <a:chExt cx="19050000" cy="19050000"/>
          </a:xfrm>
        </p:grpSpPr>
        <p:sp>
          <p:nvSpPr>
            <p:cNvPr id="461" name="Google Shape;461;p22"/>
            <p:cNvSpPr/>
            <p:nvPr/>
          </p:nvSpPr>
          <p:spPr>
            <a:xfrm>
              <a:off x="1106665" y="1106665"/>
              <a:ext cx="16836669" cy="16836669"/>
            </a:xfrm>
            <a:custGeom>
              <a:avLst/>
              <a:gdLst/>
              <a:ahLst/>
              <a:cxnLst/>
              <a:rect l="l" t="t" r="r" b="b"/>
              <a:pathLst>
                <a:path w="16836669" h="16836669" extrusionOk="0">
                  <a:moveTo>
                    <a:pt x="0" y="0"/>
                  </a:moveTo>
                  <a:lnTo>
                    <a:pt x="16836669" y="0"/>
                  </a:lnTo>
                  <a:lnTo>
                    <a:pt x="16836669" y="16836669"/>
                  </a:lnTo>
                  <a:lnTo>
                    <a:pt x="0" y="16836669"/>
                  </a:lnTo>
                  <a:close/>
                </a:path>
              </a:pathLst>
            </a:custGeom>
            <a:blipFill rotWithShape="1">
              <a:blip r:embed="rId3">
                <a:alphaModFix/>
              </a:blip>
              <a:stretch>
                <a:fillRect t="-179" b="-177"/>
              </a:stretch>
            </a:blipFill>
            <a:ln>
              <a:noFill/>
            </a:ln>
          </p:spPr>
        </p:sp>
        <p:sp>
          <p:nvSpPr>
            <p:cNvPr id="462" name="Google Shape;462;p22"/>
            <p:cNvSpPr/>
            <p:nvPr/>
          </p:nvSpPr>
          <p:spPr>
            <a:xfrm>
              <a:off x="0" y="0"/>
              <a:ext cx="19050000" cy="19050000"/>
            </a:xfrm>
            <a:custGeom>
              <a:avLst/>
              <a:gdLst/>
              <a:ahLst/>
              <a:cxnLst/>
              <a:rect l="l" t="t" r="r" b="b"/>
              <a:pathLst>
                <a:path w="19050000" h="19050000" extrusionOk="0">
                  <a:moveTo>
                    <a:pt x="0" y="0"/>
                  </a:moveTo>
                  <a:lnTo>
                    <a:pt x="19050000" y="0"/>
                  </a:lnTo>
                  <a:lnTo>
                    <a:pt x="19050000" y="19050000"/>
                  </a:lnTo>
                  <a:lnTo>
                    <a:pt x="0" y="19050000"/>
                  </a:lnTo>
                  <a:close/>
                </a:path>
              </a:pathLst>
            </a:custGeom>
            <a:blipFill rotWithShape="1">
              <a:blip r:embed="rId4">
                <a:alphaModFix/>
              </a:blip>
              <a:stretch>
                <a:fillRect/>
              </a:stretch>
            </a:blipFill>
            <a:ln>
              <a:noFill/>
            </a:ln>
          </p:spPr>
        </p:sp>
      </p:grpSp>
      <p:pic>
        <p:nvPicPr>
          <p:cNvPr id="463" name="Google Shape;463;p22" descr="A picture containing text, screenshot, design&#10;&#10;Description automatically generated"/>
          <p:cNvPicPr preferRelativeResize="0"/>
          <p:nvPr/>
        </p:nvPicPr>
        <p:blipFill rotWithShape="1">
          <a:blip r:embed="rId5">
            <a:alphaModFix/>
          </a:blip>
          <a:srcRect/>
          <a:stretch/>
        </p:blipFill>
        <p:spPr>
          <a:xfrm>
            <a:off x="972475" y="688768"/>
            <a:ext cx="2603764" cy="3682835"/>
          </a:xfrm>
          <a:prstGeom prst="rect">
            <a:avLst/>
          </a:prstGeom>
          <a:noFill/>
          <a:ln>
            <a:noFill/>
          </a:ln>
        </p:spPr>
      </p:pic>
      <p:pic>
        <p:nvPicPr>
          <p:cNvPr id="464" name="Google Shape;464;p22" descr="A picture containing text, screenshot, letter&#10;&#10;Description automatically generated"/>
          <p:cNvPicPr preferRelativeResize="0"/>
          <p:nvPr/>
        </p:nvPicPr>
        <p:blipFill rotWithShape="1">
          <a:blip r:embed="rId6">
            <a:alphaModFix/>
          </a:blip>
          <a:srcRect/>
          <a:stretch/>
        </p:blipFill>
        <p:spPr>
          <a:xfrm>
            <a:off x="3983403" y="1054052"/>
            <a:ext cx="2486222" cy="3516581"/>
          </a:xfrm>
          <a:prstGeom prst="rect">
            <a:avLst/>
          </a:prstGeom>
          <a:noFill/>
          <a:ln>
            <a:noFill/>
          </a:ln>
        </p:spPr>
      </p:pic>
      <p:sp>
        <p:nvSpPr>
          <p:cNvPr id="465" name="Google Shape;465;p22"/>
          <p:cNvSpPr/>
          <p:nvPr/>
        </p:nvSpPr>
        <p:spPr>
          <a:xfrm>
            <a:off x="6846997" y="2941279"/>
            <a:ext cx="595057" cy="841070"/>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7">
              <a:alphaModFix/>
            </a:blip>
            <a:stretch>
              <a:fillRect/>
            </a:stretch>
          </a:blipFill>
          <a:ln>
            <a:noFill/>
          </a:ln>
        </p:spPr>
      </p:sp>
      <p:sp>
        <p:nvSpPr>
          <p:cNvPr id="466" name="Google Shape;466;p22"/>
          <p:cNvSpPr/>
          <p:nvPr/>
        </p:nvSpPr>
        <p:spPr>
          <a:xfrm>
            <a:off x="5848814" y="572867"/>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7" name="Google Shape;467;p22"/>
          <p:cNvPicPr preferRelativeResize="0"/>
          <p:nvPr/>
        </p:nvPicPr>
        <p:blipFill rotWithShape="1">
          <a:blip r:embed="rId8">
            <a:alphaModFix/>
          </a:blip>
          <a:srcRect/>
          <a:stretch/>
        </p:blipFill>
        <p:spPr>
          <a:xfrm rot="-8">
            <a:off x="3157217" y="3941033"/>
            <a:ext cx="743803" cy="7224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3"/>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b. Tìm hiểu cốt truyện</a:t>
            </a:r>
            <a:endParaRPr sz="2400" b="1" i="0" u="none" strike="noStrike" cap="none">
              <a:solidFill>
                <a:srgbClr val="22170B"/>
              </a:solidFill>
              <a:latin typeface="Cambria"/>
              <a:ea typeface="Cambria"/>
              <a:cs typeface="Cambria"/>
              <a:sym typeface="Cambria"/>
            </a:endParaRPr>
          </a:p>
        </p:txBody>
      </p:sp>
      <p:sp>
        <p:nvSpPr>
          <p:cNvPr id="473" name="Google Shape;473;p23"/>
          <p:cNvSpPr/>
          <p:nvPr/>
        </p:nvSpPr>
        <p:spPr>
          <a:xfrm>
            <a:off x="627530" y="9433558"/>
            <a:ext cx="7888940" cy="1068717"/>
          </a:xfrm>
          <a:custGeom>
            <a:avLst/>
            <a:gdLst/>
            <a:ahLst/>
            <a:cxnLst/>
            <a:rect l="l" t="t" r="r" b="b"/>
            <a:pathLst>
              <a:path w="7888940" h="1068717" extrusionOk="0">
                <a:moveTo>
                  <a:pt x="0" y="0"/>
                </a:moveTo>
                <a:lnTo>
                  <a:pt x="7888940" y="0"/>
                </a:lnTo>
                <a:lnTo>
                  <a:pt x="7888940" y="1068717"/>
                </a:lnTo>
                <a:lnTo>
                  <a:pt x="0" y="1068717"/>
                </a:lnTo>
                <a:lnTo>
                  <a:pt x="0" y="0"/>
                </a:lnTo>
                <a:close/>
              </a:path>
            </a:pathLst>
          </a:custGeom>
          <a:gradFill>
            <a:gsLst>
              <a:gs pos="0">
                <a:srgbClr val="FFF4E2"/>
              </a:gs>
              <a:gs pos="35000">
                <a:srgbClr val="FFF6E9"/>
              </a:gs>
              <a:gs pos="100000">
                <a:srgbClr val="FFFDF6"/>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149350" anchor="ctr" anchorCtr="0">
            <a:noAutofit/>
          </a:bodyPr>
          <a:lstStyle/>
          <a:p>
            <a:pPr marL="0" marR="0" lvl="0" indent="0" algn="l" rtl="0">
              <a:lnSpc>
                <a:spcPct val="110000"/>
              </a:lnSpc>
              <a:spcBef>
                <a:spcPts val="0"/>
              </a:spcBef>
              <a:spcAft>
                <a:spcPts val="0"/>
              </a:spcAft>
              <a:buClr>
                <a:srgbClr val="000000"/>
              </a:buClr>
              <a:buSzPts val="2100"/>
              <a:buFont typeface="Arial"/>
              <a:buNone/>
            </a:pPr>
            <a:r>
              <a:rPr lang="en-US" sz="2100" b="0" i="0" u="none" strike="noStrike" cap="none">
                <a:solidFill>
                  <a:schemeClr val="dk1"/>
                </a:solidFill>
                <a:latin typeface="Cambria"/>
                <a:ea typeface="Cambria"/>
                <a:cs typeface="Cambria"/>
                <a:sym typeface="Cambria"/>
              </a:rPr>
              <a:t>Vua ban cho Hoài Văn quả cam. Trên đường quay trở về, ý chí vẫn sục sôi, Hoài Văn bóp nát quả cam trong tay lúc nào không biết.</a:t>
            </a:r>
            <a:endParaRPr sz="2100" b="0" i="0" u="none" strike="noStrike" cap="none">
              <a:solidFill>
                <a:schemeClr val="dk1"/>
              </a:solidFill>
              <a:latin typeface="Cambria"/>
              <a:ea typeface="Cambria"/>
              <a:cs typeface="Cambria"/>
              <a:sym typeface="Cambria"/>
            </a:endParaRPr>
          </a:p>
        </p:txBody>
      </p:sp>
      <p:sp>
        <p:nvSpPr>
          <p:cNvPr id="474" name="Google Shape;474;p23"/>
          <p:cNvSpPr/>
          <p:nvPr/>
        </p:nvSpPr>
        <p:spPr>
          <a:xfrm>
            <a:off x="627530" y="2922931"/>
            <a:ext cx="7888940" cy="1643688"/>
          </a:xfrm>
          <a:custGeom>
            <a:avLst/>
            <a:gdLst/>
            <a:ahLst/>
            <a:cxnLst/>
            <a:rect l="l" t="t" r="r" b="b"/>
            <a:pathLst>
              <a:path w="7888940" h="1643687" extrusionOk="0">
                <a:moveTo>
                  <a:pt x="7888940" y="1068019"/>
                </a:moveTo>
                <a:lnTo>
                  <a:pt x="4149931" y="1068019"/>
                </a:lnTo>
                <a:lnTo>
                  <a:pt x="4149931" y="1232765"/>
                </a:lnTo>
                <a:lnTo>
                  <a:pt x="4355392" y="1232765"/>
                </a:lnTo>
                <a:lnTo>
                  <a:pt x="3944470" y="1643686"/>
                </a:lnTo>
                <a:lnTo>
                  <a:pt x="3533548" y="1232765"/>
                </a:lnTo>
                <a:lnTo>
                  <a:pt x="3739009" y="1232765"/>
                </a:lnTo>
                <a:lnTo>
                  <a:pt x="3739009" y="1068019"/>
                </a:lnTo>
                <a:lnTo>
                  <a:pt x="0" y="1068019"/>
                </a:lnTo>
                <a:lnTo>
                  <a:pt x="0" y="1"/>
                </a:lnTo>
                <a:lnTo>
                  <a:pt x="7888940" y="1"/>
                </a:lnTo>
                <a:lnTo>
                  <a:pt x="7888940" y="1068019"/>
                </a:lnTo>
                <a:close/>
              </a:path>
            </a:pathLst>
          </a:custGeom>
          <a:gradFill>
            <a:gsLst>
              <a:gs pos="0">
                <a:srgbClr val="FCFCFC"/>
              </a:gs>
              <a:gs pos="35000">
                <a:srgbClr val="FEFBFB"/>
              </a:gs>
              <a:gs pos="100000">
                <a:srgbClr val="FEFEFE"/>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725000" anchor="ctr" anchorCtr="0">
            <a:noAutofit/>
          </a:bodyPr>
          <a:lstStyle/>
          <a:p>
            <a:pPr marL="0" marR="0" lvl="0" indent="0" algn="just"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Hoài Văn quyết định liều chết xông vào để bày tỏ nỗi lòng cùng vua.</a:t>
            </a:r>
            <a:endParaRPr sz="2200" b="0" i="0" u="none" strike="noStrike" cap="none">
              <a:solidFill>
                <a:schemeClr val="dk1"/>
              </a:solidFill>
              <a:latin typeface="Cambria"/>
              <a:ea typeface="Cambria"/>
              <a:cs typeface="Cambria"/>
              <a:sym typeface="Cambria"/>
            </a:endParaRPr>
          </a:p>
        </p:txBody>
      </p:sp>
      <p:sp>
        <p:nvSpPr>
          <p:cNvPr id="475" name="Google Shape;475;p23"/>
          <p:cNvSpPr/>
          <p:nvPr/>
        </p:nvSpPr>
        <p:spPr>
          <a:xfrm>
            <a:off x="627530" y="1295275"/>
            <a:ext cx="7888940" cy="1643689"/>
          </a:xfrm>
          <a:custGeom>
            <a:avLst/>
            <a:gdLst/>
            <a:ahLst/>
            <a:cxnLst/>
            <a:rect l="l" t="t" r="r" b="b"/>
            <a:pathLst>
              <a:path w="7888940" h="1643687" extrusionOk="0">
                <a:moveTo>
                  <a:pt x="7888940" y="1068019"/>
                </a:moveTo>
                <a:lnTo>
                  <a:pt x="4149931" y="1068019"/>
                </a:lnTo>
                <a:lnTo>
                  <a:pt x="4149931" y="1232765"/>
                </a:lnTo>
                <a:lnTo>
                  <a:pt x="4355392" y="1232765"/>
                </a:lnTo>
                <a:lnTo>
                  <a:pt x="3944470" y="1643686"/>
                </a:lnTo>
                <a:lnTo>
                  <a:pt x="3533548" y="1232765"/>
                </a:lnTo>
                <a:lnTo>
                  <a:pt x="3739009" y="1232765"/>
                </a:lnTo>
                <a:lnTo>
                  <a:pt x="3739009" y="1068019"/>
                </a:lnTo>
                <a:lnTo>
                  <a:pt x="0" y="1068019"/>
                </a:lnTo>
                <a:lnTo>
                  <a:pt x="0" y="1"/>
                </a:lnTo>
                <a:lnTo>
                  <a:pt x="7888940" y="1"/>
                </a:lnTo>
                <a:lnTo>
                  <a:pt x="7888940" y="1068019"/>
                </a:lnTo>
                <a:close/>
              </a:path>
            </a:pathLst>
          </a:custGeom>
          <a:gradFill>
            <a:gsLst>
              <a:gs pos="0">
                <a:srgbClr val="FDFFFF"/>
              </a:gs>
              <a:gs pos="35000">
                <a:srgbClr val="FDFFFF"/>
              </a:gs>
              <a:gs pos="100000">
                <a:srgbClr val="FFFFFF"/>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725000" anchor="ctr" anchorCtr="0">
            <a:noAutofit/>
          </a:bodyPr>
          <a:lstStyle/>
          <a:p>
            <a:pPr marL="0" marR="0" lvl="0" indent="0" algn="just"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Nhà vua cùng các vương hầu dự bàn việc đánh giặc. Hoài Văn tới bến Bình Than nhưng quân Thánh Dực không cho vào. </a:t>
            </a:r>
            <a:endParaRPr sz="2200" b="0" i="0" u="none" strike="noStrike" cap="none">
              <a:solidFill>
                <a:schemeClr val="dk1"/>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500"/>
                                        <p:tgtEl>
                                          <p:spTgt spid="4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5"/>
                                        </p:tgtEl>
                                        <p:attrNameLst>
                                          <p:attrName>style.visibility</p:attrName>
                                        </p:attrNameLst>
                                      </p:cBhvr>
                                      <p:to>
                                        <p:strVal val="visible"/>
                                      </p:to>
                                    </p:set>
                                    <p:animEffect transition="in" filter="fade">
                                      <p:cBhvr>
                                        <p:cTn id="12" dur="500"/>
                                        <p:tgtEl>
                                          <p:spTgt spid="4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4"/>
                                        </p:tgtEl>
                                        <p:attrNameLst>
                                          <p:attrName>style.visibility</p:attrName>
                                        </p:attrNameLst>
                                      </p:cBhvr>
                                      <p:to>
                                        <p:strVal val="visible"/>
                                      </p:to>
                                    </p:set>
                                    <p:animEffect transition="in" filter="fade">
                                      <p:cBhvr>
                                        <p:cTn id="17" dur="5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4"/>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b. Tìm hiểu cốt truyện</a:t>
            </a:r>
            <a:endParaRPr sz="2400" b="1" i="0" u="none" strike="noStrike" cap="none">
              <a:solidFill>
                <a:srgbClr val="22170B"/>
              </a:solidFill>
              <a:latin typeface="Cambria"/>
              <a:ea typeface="Cambria"/>
              <a:cs typeface="Cambria"/>
              <a:sym typeface="Cambria"/>
            </a:endParaRPr>
          </a:p>
        </p:txBody>
      </p:sp>
      <p:sp>
        <p:nvSpPr>
          <p:cNvPr id="481" name="Google Shape;481;p24"/>
          <p:cNvSpPr/>
          <p:nvPr/>
        </p:nvSpPr>
        <p:spPr>
          <a:xfrm>
            <a:off x="627530" y="2850655"/>
            <a:ext cx="7888940" cy="1643688"/>
          </a:xfrm>
          <a:custGeom>
            <a:avLst/>
            <a:gdLst/>
            <a:ahLst/>
            <a:cxnLst/>
            <a:rect l="l" t="t" r="r" b="b"/>
            <a:pathLst>
              <a:path w="7888940" h="1643687" extrusionOk="0">
                <a:moveTo>
                  <a:pt x="7888940" y="1068019"/>
                </a:moveTo>
                <a:lnTo>
                  <a:pt x="4149931" y="1068019"/>
                </a:lnTo>
                <a:lnTo>
                  <a:pt x="4149931" y="1232765"/>
                </a:lnTo>
                <a:lnTo>
                  <a:pt x="4355392" y="1232765"/>
                </a:lnTo>
                <a:lnTo>
                  <a:pt x="3944470" y="1643686"/>
                </a:lnTo>
                <a:lnTo>
                  <a:pt x="3533548" y="1232765"/>
                </a:lnTo>
                <a:lnTo>
                  <a:pt x="3739009" y="1232765"/>
                </a:lnTo>
                <a:lnTo>
                  <a:pt x="3739009" y="1068019"/>
                </a:lnTo>
                <a:lnTo>
                  <a:pt x="0" y="1068019"/>
                </a:lnTo>
                <a:lnTo>
                  <a:pt x="0" y="1"/>
                </a:lnTo>
                <a:lnTo>
                  <a:pt x="7888940" y="1"/>
                </a:lnTo>
                <a:lnTo>
                  <a:pt x="7888940" y="1068019"/>
                </a:lnTo>
                <a:close/>
              </a:path>
            </a:pathLst>
          </a:custGeom>
          <a:gradFill>
            <a:gsLst>
              <a:gs pos="0">
                <a:srgbClr val="FDF4F1"/>
              </a:gs>
              <a:gs pos="35000">
                <a:srgbClr val="FFF9F3"/>
              </a:gs>
              <a:gs pos="100000">
                <a:srgbClr val="FEFAFA"/>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725000" anchor="ctr" anchorCtr="0">
            <a:noAutofit/>
          </a:bodyPr>
          <a:lstStyle/>
          <a:p>
            <a:pPr marL="0" marR="0" lvl="0" indent="0" algn="just"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Nghe tin có người chủ hòa, Hoài Văn chạy xộc xuống bến, quỳ xuống tâu vua xin đánh.</a:t>
            </a:r>
            <a:endParaRPr sz="2200" b="0" i="0" u="none" strike="noStrike" cap="none">
              <a:solidFill>
                <a:schemeClr val="dk1"/>
              </a:solidFill>
              <a:latin typeface="Cambria"/>
              <a:ea typeface="Cambria"/>
              <a:cs typeface="Cambria"/>
              <a:sym typeface="Cambria"/>
            </a:endParaRPr>
          </a:p>
        </p:txBody>
      </p:sp>
      <p:sp>
        <p:nvSpPr>
          <p:cNvPr id="482" name="Google Shape;482;p24"/>
          <p:cNvSpPr/>
          <p:nvPr/>
        </p:nvSpPr>
        <p:spPr>
          <a:xfrm>
            <a:off x="627530" y="1222999"/>
            <a:ext cx="7888941" cy="1643688"/>
          </a:xfrm>
          <a:custGeom>
            <a:avLst/>
            <a:gdLst/>
            <a:ahLst/>
            <a:cxnLst/>
            <a:rect l="l" t="t" r="r" b="b"/>
            <a:pathLst>
              <a:path w="7888940" h="1643687" extrusionOk="0">
                <a:moveTo>
                  <a:pt x="7888940" y="1068019"/>
                </a:moveTo>
                <a:lnTo>
                  <a:pt x="4149931" y="1068019"/>
                </a:lnTo>
                <a:lnTo>
                  <a:pt x="4149931" y="1232765"/>
                </a:lnTo>
                <a:lnTo>
                  <a:pt x="4355392" y="1232765"/>
                </a:lnTo>
                <a:lnTo>
                  <a:pt x="3944470" y="1643686"/>
                </a:lnTo>
                <a:lnTo>
                  <a:pt x="3533548" y="1232765"/>
                </a:lnTo>
                <a:lnTo>
                  <a:pt x="3739009" y="1232765"/>
                </a:lnTo>
                <a:lnTo>
                  <a:pt x="3739009" y="1068019"/>
                </a:lnTo>
                <a:lnTo>
                  <a:pt x="0" y="1068019"/>
                </a:lnTo>
                <a:lnTo>
                  <a:pt x="0" y="1"/>
                </a:lnTo>
                <a:lnTo>
                  <a:pt x="7888940" y="1"/>
                </a:lnTo>
                <a:lnTo>
                  <a:pt x="7888940" y="1068019"/>
                </a:lnTo>
                <a:close/>
              </a:path>
            </a:pathLst>
          </a:custGeom>
          <a:gradFill>
            <a:gsLst>
              <a:gs pos="0">
                <a:srgbClr val="FBF7F7"/>
              </a:gs>
              <a:gs pos="35000">
                <a:srgbClr val="FCFCF9"/>
              </a:gs>
              <a:gs pos="100000">
                <a:srgbClr val="FFFBFB"/>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725000" anchor="ctr" anchorCtr="0">
            <a:noAutofit/>
          </a:bodyPr>
          <a:lstStyle/>
          <a:p>
            <a:pPr marL="0" marR="0" lvl="0" indent="0" algn="l"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Quân Thánh Dực lập tức chặn lại, đôi bên giằng co.</a:t>
            </a:r>
            <a:endParaRPr sz="2200" b="0" i="0" u="none" strike="noStrike" cap="none">
              <a:solidFill>
                <a:schemeClr val="dk1"/>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5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
                                        </p:tgtEl>
                                        <p:attrNameLst>
                                          <p:attrName>style.visibility</p:attrName>
                                        </p:attrNameLst>
                                      </p:cBhvr>
                                      <p:to>
                                        <p:strVal val="visible"/>
                                      </p:to>
                                    </p:set>
                                    <p:animEffect transition="in" filter="fade">
                                      <p:cBhvr>
                                        <p:cTn id="12" dur="5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5"/>
          <p:cNvSpPr/>
          <p:nvPr/>
        </p:nvSpPr>
        <p:spPr>
          <a:xfrm>
            <a:off x="627530" y="1344220"/>
            <a:ext cx="7888940" cy="1643688"/>
          </a:xfrm>
          <a:custGeom>
            <a:avLst/>
            <a:gdLst/>
            <a:ahLst/>
            <a:cxnLst/>
            <a:rect l="l" t="t" r="r" b="b"/>
            <a:pathLst>
              <a:path w="7888940" h="1643687" extrusionOk="0">
                <a:moveTo>
                  <a:pt x="7888940" y="1068019"/>
                </a:moveTo>
                <a:lnTo>
                  <a:pt x="4149931" y="1068019"/>
                </a:lnTo>
                <a:lnTo>
                  <a:pt x="4149931" y="1232765"/>
                </a:lnTo>
                <a:lnTo>
                  <a:pt x="4355392" y="1232765"/>
                </a:lnTo>
                <a:lnTo>
                  <a:pt x="3944470" y="1643686"/>
                </a:lnTo>
                <a:lnTo>
                  <a:pt x="3533548" y="1232765"/>
                </a:lnTo>
                <a:lnTo>
                  <a:pt x="3739009" y="1232765"/>
                </a:lnTo>
                <a:lnTo>
                  <a:pt x="3739009" y="1068019"/>
                </a:lnTo>
                <a:lnTo>
                  <a:pt x="0" y="1068019"/>
                </a:lnTo>
                <a:lnTo>
                  <a:pt x="0" y="1"/>
                </a:lnTo>
                <a:lnTo>
                  <a:pt x="7888940" y="1"/>
                </a:lnTo>
                <a:lnTo>
                  <a:pt x="7888940" y="1068019"/>
                </a:lnTo>
                <a:close/>
              </a:path>
            </a:pathLst>
          </a:custGeom>
          <a:gradFill>
            <a:gsLst>
              <a:gs pos="0">
                <a:srgbClr val="FFF3EA"/>
              </a:gs>
              <a:gs pos="35000">
                <a:srgbClr val="FFF5EF"/>
              </a:gs>
              <a:gs pos="100000">
                <a:srgbClr val="FFFCF8"/>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725000" anchor="ctr" anchorCtr="0">
            <a:noAutofit/>
          </a:bodyPr>
          <a:lstStyle/>
          <a:p>
            <a:pPr marL="0" marR="0" lvl="0" indent="0" algn="just"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Vua Thiện Bảo ngợi khen chí lớn Hoài Văn, khuyên còn nhỏ tuổi quay về.</a:t>
            </a:r>
            <a:endParaRPr sz="2200" b="0" i="0" u="none" strike="noStrike" cap="none">
              <a:solidFill>
                <a:schemeClr val="dk1"/>
              </a:solidFill>
              <a:latin typeface="Cambria"/>
              <a:ea typeface="Cambria"/>
              <a:cs typeface="Cambria"/>
              <a:sym typeface="Cambria"/>
            </a:endParaRPr>
          </a:p>
        </p:txBody>
      </p:sp>
      <p:sp>
        <p:nvSpPr>
          <p:cNvPr id="488" name="Google Shape;488;p25"/>
          <p:cNvSpPr/>
          <p:nvPr/>
        </p:nvSpPr>
        <p:spPr>
          <a:xfrm>
            <a:off x="627530" y="3121914"/>
            <a:ext cx="7888940" cy="1237251"/>
          </a:xfrm>
          <a:prstGeom prst="rect">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just"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Vua ban cho Hoài Văn quả cam. Trên đường quay trở về, ý chí vẫn sục sôi, Hoài Văn bóp nát quả cam trong tay lúc nào không biết. </a:t>
            </a:r>
            <a:endParaRPr sz="2200" b="0" i="0" u="none" strike="noStrike" cap="none">
              <a:solidFill>
                <a:srgbClr val="000000"/>
              </a:solidFill>
              <a:latin typeface="Arial"/>
              <a:ea typeface="Arial"/>
              <a:cs typeface="Arial"/>
              <a:sym typeface="Arial"/>
            </a:endParaRPr>
          </a:p>
        </p:txBody>
      </p:sp>
      <p:sp>
        <p:nvSpPr>
          <p:cNvPr id="489" name="Google Shape;489;p25"/>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b. Tìm hiểu cốt truyện</a:t>
            </a:r>
            <a:endParaRPr sz="2400" b="1" i="0" u="none" strike="noStrike" cap="none">
              <a:solidFill>
                <a:srgbClr val="22170B"/>
              </a:solidFill>
              <a:latin typeface="Cambria"/>
              <a:ea typeface="Cambria"/>
              <a:cs typeface="Cambria"/>
              <a:sym typeface="Cambria"/>
            </a:endParaRPr>
          </a:p>
        </p:txBody>
      </p:sp>
      <p:sp>
        <p:nvSpPr>
          <p:cNvPr id="490" name="Google Shape;490;p25"/>
          <p:cNvSpPr/>
          <p:nvPr/>
        </p:nvSpPr>
        <p:spPr>
          <a:xfrm>
            <a:off x="1422246" y="1514767"/>
            <a:ext cx="6299508" cy="2545296"/>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2400" b="1" i="1" u="none" strike="noStrike" cap="none">
                <a:solidFill>
                  <a:srgbClr val="22170B"/>
                </a:solidFill>
                <a:latin typeface="Cambria"/>
                <a:ea typeface="Cambria"/>
                <a:cs typeface="Cambria"/>
                <a:sym typeface="Cambria"/>
              </a:rPr>
              <a:t>Nhận xét</a:t>
            </a:r>
            <a:endParaRPr sz="2400" b="1" i="1" u="none" strike="noStrike" cap="none">
              <a:solidFill>
                <a:srgbClr val="22170B"/>
              </a:solidFill>
              <a:latin typeface="Cambria"/>
              <a:ea typeface="Cambria"/>
              <a:cs typeface="Cambria"/>
              <a:sym typeface="Cambria"/>
            </a:endParaRPr>
          </a:p>
          <a:p>
            <a:pPr marL="0" marR="0" lvl="0" indent="0" algn="ctr" rtl="0">
              <a:lnSpc>
                <a:spcPct val="115000"/>
              </a:lnSpc>
              <a:spcBef>
                <a:spcPts val="400"/>
              </a:spcBef>
              <a:spcAft>
                <a:spcPts val="0"/>
              </a:spcAft>
              <a:buClr>
                <a:srgbClr val="000000"/>
              </a:buClr>
              <a:buSzPts val="2400"/>
              <a:buFont typeface="Arial"/>
              <a:buNone/>
            </a:pPr>
            <a:r>
              <a:rPr lang="en-US" sz="2400" b="0" i="0" u="none" strike="noStrike" cap="none">
                <a:solidFill>
                  <a:srgbClr val="22170B"/>
                </a:solidFill>
                <a:latin typeface="Cambria"/>
                <a:ea typeface="Cambria"/>
                <a:cs typeface="Cambria"/>
                <a:sym typeface="Cambria"/>
              </a:rPr>
              <a:t>Các sự việc được sắp xếp theo trình tự thời gian, với mối quan hệ nhân quả.</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500"/>
                                        <p:tgtEl>
                                          <p:spTgt spid="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0"/>
                                        </p:tgtEl>
                                        <p:attrNameLst>
                                          <p:attrName>style.visibility</p:attrName>
                                        </p:attrNameLst>
                                      </p:cBhvr>
                                      <p:to>
                                        <p:strVal val="visible"/>
                                      </p:to>
                                    </p:set>
                                    <p:animEffect transition="in" filter="fade">
                                      <p:cBhvr>
                                        <p:cTn id="17"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6"/>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c. Bối cảnh lịch sử</a:t>
            </a:r>
            <a:endParaRPr sz="2400" b="1" i="0" u="none" strike="noStrike" cap="none">
              <a:solidFill>
                <a:srgbClr val="22170B"/>
              </a:solidFill>
              <a:latin typeface="Cambria"/>
              <a:ea typeface="Cambria"/>
              <a:cs typeface="Cambria"/>
              <a:sym typeface="Cambria"/>
            </a:endParaRPr>
          </a:p>
        </p:txBody>
      </p:sp>
      <p:grpSp>
        <p:nvGrpSpPr>
          <p:cNvPr id="496" name="Google Shape;496;p26"/>
          <p:cNvGrpSpPr/>
          <p:nvPr/>
        </p:nvGrpSpPr>
        <p:grpSpPr>
          <a:xfrm>
            <a:off x="860201" y="1147483"/>
            <a:ext cx="7548281" cy="3420407"/>
            <a:chOff x="0" y="0"/>
            <a:chExt cx="7548281" cy="3420407"/>
          </a:xfrm>
        </p:grpSpPr>
        <p:sp>
          <p:nvSpPr>
            <p:cNvPr id="497" name="Google Shape;497;p26"/>
            <p:cNvSpPr/>
            <p:nvPr/>
          </p:nvSpPr>
          <p:spPr>
            <a:xfrm>
              <a:off x="0" y="0"/>
              <a:ext cx="6038625" cy="752489"/>
            </a:xfrm>
            <a:prstGeom prst="roundRect">
              <a:avLst>
                <a:gd name="adj" fmla="val 10000"/>
              </a:avLst>
            </a:prstGeom>
            <a:gradFill>
              <a:gsLst>
                <a:gs pos="0">
                  <a:srgbClr val="FFF4E2"/>
                </a:gs>
                <a:gs pos="35000">
                  <a:srgbClr val="FFF6E9"/>
                </a:gs>
                <a:gs pos="100000">
                  <a:srgbClr val="FFFDF6"/>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8" name="Google Shape;498;p26"/>
            <p:cNvSpPr txBox="1"/>
            <p:nvPr/>
          </p:nvSpPr>
          <p:spPr>
            <a:xfrm>
              <a:off x="22040" y="22040"/>
              <a:ext cx="5163044" cy="708409"/>
            </a:xfrm>
            <a:prstGeom prst="rect">
              <a:avLst/>
            </a:prstGeom>
            <a:noFill/>
            <a:ln>
              <a:noFill/>
            </a:ln>
          </p:spPr>
          <p:txBody>
            <a:bodyPr spcFirstLastPara="1" wrap="square" lIns="68575" tIns="68575" rIns="68575" bIns="68575"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mbria"/>
                  <a:ea typeface="Cambria"/>
                  <a:cs typeface="Cambria"/>
                  <a:sym typeface="Cambria"/>
                </a:rPr>
                <a:t>Khi đất nước đang phải đối mặt với âm mưu mượn đường đánh chiếm Chiêm Thành của nhà Nguyên.</a:t>
              </a:r>
              <a:endParaRPr sz="1800" b="0" i="0" u="none" strike="noStrike" cap="none">
                <a:solidFill>
                  <a:schemeClr val="dk1"/>
                </a:solidFill>
                <a:latin typeface="Cambria"/>
                <a:ea typeface="Cambria"/>
                <a:cs typeface="Cambria"/>
                <a:sym typeface="Cambria"/>
              </a:endParaRPr>
            </a:p>
          </p:txBody>
        </p:sp>
        <p:sp>
          <p:nvSpPr>
            <p:cNvPr id="499" name="Google Shape;499;p26"/>
            <p:cNvSpPr/>
            <p:nvPr/>
          </p:nvSpPr>
          <p:spPr>
            <a:xfrm>
              <a:off x="505734" y="889306"/>
              <a:ext cx="6038625" cy="752489"/>
            </a:xfrm>
            <a:prstGeom prst="roundRect">
              <a:avLst>
                <a:gd name="adj" fmla="val 10000"/>
              </a:avLst>
            </a:prstGeom>
            <a:gradFill>
              <a:gsLst>
                <a:gs pos="0">
                  <a:srgbClr val="FEF2EF"/>
                </a:gs>
                <a:gs pos="35000">
                  <a:srgbClr val="FDF7F4"/>
                </a:gs>
                <a:gs pos="100000">
                  <a:srgbClr val="FEFAFA"/>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0" name="Google Shape;500;p26"/>
            <p:cNvSpPr txBox="1"/>
            <p:nvPr/>
          </p:nvSpPr>
          <p:spPr>
            <a:xfrm>
              <a:off x="527774" y="911346"/>
              <a:ext cx="4999692" cy="708409"/>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mbria"/>
                  <a:ea typeface="Cambria"/>
                  <a:cs typeface="Cambria"/>
                  <a:sym typeface="Cambria"/>
                </a:rPr>
                <a:t>Sứ nhà Nguyên hạch sách đủ điều.</a:t>
              </a:r>
              <a:endParaRPr sz="1800" b="0" i="0" u="none" strike="noStrike" cap="none">
                <a:solidFill>
                  <a:srgbClr val="000000"/>
                </a:solidFill>
                <a:latin typeface="Arial"/>
                <a:ea typeface="Arial"/>
                <a:cs typeface="Arial"/>
                <a:sym typeface="Arial"/>
              </a:endParaRPr>
            </a:p>
          </p:txBody>
        </p:sp>
        <p:sp>
          <p:nvSpPr>
            <p:cNvPr id="501" name="Google Shape;501;p26"/>
            <p:cNvSpPr/>
            <p:nvPr/>
          </p:nvSpPr>
          <p:spPr>
            <a:xfrm>
              <a:off x="1003921" y="1778612"/>
              <a:ext cx="6038625" cy="752489"/>
            </a:xfrm>
            <a:prstGeom prst="roundRect">
              <a:avLst>
                <a:gd name="adj" fmla="val 10000"/>
              </a:avLst>
            </a:prstGeom>
            <a:gradFill>
              <a:gsLst>
                <a:gs pos="0">
                  <a:srgbClr val="FCF9F9"/>
                </a:gs>
                <a:gs pos="35000">
                  <a:srgbClr val="FDF9F9"/>
                </a:gs>
                <a:gs pos="100000">
                  <a:srgbClr val="FFFBFB"/>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2" name="Google Shape;502;p26"/>
            <p:cNvSpPr txBox="1"/>
            <p:nvPr/>
          </p:nvSpPr>
          <p:spPr>
            <a:xfrm>
              <a:off x="1025961" y="1800652"/>
              <a:ext cx="5007240" cy="708409"/>
            </a:xfrm>
            <a:prstGeom prst="rect">
              <a:avLst/>
            </a:prstGeom>
            <a:noFill/>
            <a:ln>
              <a:noFill/>
            </a:ln>
          </p:spPr>
          <p:txBody>
            <a:bodyPr spcFirstLastPara="1" wrap="square" lIns="68575" tIns="68575" rIns="68575" bIns="68575"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mbria"/>
                  <a:ea typeface="Cambria"/>
                  <a:cs typeface="Cambria"/>
                  <a:sym typeface="Cambria"/>
                </a:rPr>
                <a:t>Tại hội nghị Diên Hồng, các bô lão trăm miệng một lời, khẳng khái “Xin đánh!”.</a:t>
              </a:r>
              <a:endParaRPr sz="1800" b="0" i="0" u="none" strike="noStrike" cap="none">
                <a:solidFill>
                  <a:srgbClr val="000000"/>
                </a:solidFill>
                <a:latin typeface="Arial"/>
                <a:ea typeface="Arial"/>
                <a:cs typeface="Arial"/>
                <a:sym typeface="Arial"/>
              </a:endParaRPr>
            </a:p>
          </p:txBody>
        </p:sp>
        <p:sp>
          <p:nvSpPr>
            <p:cNvPr id="503" name="Google Shape;503;p26"/>
            <p:cNvSpPr/>
            <p:nvPr/>
          </p:nvSpPr>
          <p:spPr>
            <a:xfrm>
              <a:off x="1509656" y="2667918"/>
              <a:ext cx="6038625" cy="752489"/>
            </a:xfrm>
            <a:prstGeom prst="roundRect">
              <a:avLst>
                <a:gd name="adj" fmla="val 10000"/>
              </a:avLst>
            </a:prstGeom>
            <a:gradFill>
              <a:gsLst>
                <a:gs pos="0">
                  <a:srgbClr val="FDFFFF"/>
                </a:gs>
                <a:gs pos="35000">
                  <a:srgbClr val="FDFFFF"/>
                </a:gs>
                <a:gs pos="100000">
                  <a:srgbClr val="FFFFFF"/>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4" name="Google Shape;504;p26"/>
            <p:cNvSpPr txBox="1"/>
            <p:nvPr/>
          </p:nvSpPr>
          <p:spPr>
            <a:xfrm>
              <a:off x="1531696" y="2689958"/>
              <a:ext cx="4999692" cy="708409"/>
            </a:xfrm>
            <a:prstGeom prst="rect">
              <a:avLst/>
            </a:prstGeom>
            <a:noFill/>
            <a:ln>
              <a:noFill/>
            </a:ln>
          </p:spPr>
          <p:txBody>
            <a:bodyPr spcFirstLastPara="1" wrap="square" lIns="68575" tIns="68575" rIns="68575" bIns="68575"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mbria"/>
                  <a:ea typeface="Cambria"/>
                  <a:cs typeface="Cambria"/>
                  <a:sym typeface="Cambria"/>
                </a:rPr>
                <a:t>Tại bến Bình Than, vua Thiệu Bảo đang cùng các vương hầu họp bàn về đối sách với giặc.</a:t>
              </a:r>
              <a:endParaRPr sz="1800" b="0" i="0" u="none" strike="noStrike" cap="none">
                <a:solidFill>
                  <a:srgbClr val="000000"/>
                </a:solidFill>
                <a:latin typeface="Arial"/>
                <a:ea typeface="Arial"/>
                <a:cs typeface="Arial"/>
                <a:sym typeface="Arial"/>
              </a:endParaRPr>
            </a:p>
          </p:txBody>
        </p:sp>
        <p:sp>
          <p:nvSpPr>
            <p:cNvPr id="505" name="Google Shape;505;p26"/>
            <p:cNvSpPr/>
            <p:nvPr/>
          </p:nvSpPr>
          <p:spPr>
            <a:xfrm>
              <a:off x="5549507" y="576338"/>
              <a:ext cx="489118" cy="489118"/>
            </a:xfrm>
            <a:prstGeom prst="downArrow">
              <a:avLst>
                <a:gd name="adj1" fmla="val 55000"/>
                <a:gd name="adj2" fmla="val 45000"/>
              </a:avLst>
            </a:prstGeom>
            <a:solidFill>
              <a:srgbClr val="3E2716"/>
            </a:solidFill>
            <a:ln w="9525"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6" name="Google Shape;506;p26"/>
            <p:cNvSpPr txBox="1"/>
            <p:nvPr/>
          </p:nvSpPr>
          <p:spPr>
            <a:xfrm>
              <a:off x="5659559" y="576338"/>
              <a:ext cx="269014" cy="368061"/>
            </a:xfrm>
            <a:prstGeom prst="rect">
              <a:avLst/>
            </a:prstGeom>
            <a:noFill/>
            <a:ln>
              <a:noFill/>
            </a:ln>
          </p:spPr>
          <p:txBody>
            <a:bodyPr spcFirstLastPara="1" wrap="square" lIns="26650" tIns="26650" rIns="26650" bIns="2665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1800" b="0" i="0" u="none" strike="noStrike" cap="none">
                <a:solidFill>
                  <a:srgbClr val="000000"/>
                </a:solidFill>
                <a:latin typeface="Cambria"/>
                <a:ea typeface="Cambria"/>
                <a:cs typeface="Cambria"/>
                <a:sym typeface="Cambria"/>
              </a:endParaRPr>
            </a:p>
          </p:txBody>
        </p:sp>
        <p:sp>
          <p:nvSpPr>
            <p:cNvPr id="507" name="Google Shape;507;p26"/>
            <p:cNvSpPr/>
            <p:nvPr/>
          </p:nvSpPr>
          <p:spPr>
            <a:xfrm>
              <a:off x="6055242" y="1465644"/>
              <a:ext cx="489118" cy="489118"/>
            </a:xfrm>
            <a:prstGeom prst="downArrow">
              <a:avLst>
                <a:gd name="adj1" fmla="val 55000"/>
                <a:gd name="adj2" fmla="val 45000"/>
              </a:avLst>
            </a:prstGeom>
            <a:solidFill>
              <a:srgbClr val="3E2716">
                <a:alpha val="89411"/>
              </a:srgbClr>
            </a:solidFill>
            <a:ln w="9525" cap="flat" cmpd="sng">
              <a:solidFill>
                <a:srgbClr val="FAF8F8">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8" name="Google Shape;508;p26"/>
            <p:cNvSpPr txBox="1"/>
            <p:nvPr/>
          </p:nvSpPr>
          <p:spPr>
            <a:xfrm>
              <a:off x="6165294" y="1465644"/>
              <a:ext cx="269014" cy="368061"/>
            </a:xfrm>
            <a:prstGeom prst="rect">
              <a:avLst/>
            </a:prstGeom>
            <a:noFill/>
            <a:ln>
              <a:noFill/>
            </a:ln>
          </p:spPr>
          <p:txBody>
            <a:bodyPr spcFirstLastPara="1" wrap="square" lIns="26650" tIns="26650" rIns="26650" bIns="2665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1800" b="0" i="0" u="none" strike="noStrike" cap="none">
                <a:solidFill>
                  <a:srgbClr val="000000"/>
                </a:solidFill>
                <a:latin typeface="Cambria"/>
                <a:ea typeface="Cambria"/>
                <a:cs typeface="Cambria"/>
                <a:sym typeface="Cambria"/>
              </a:endParaRPr>
            </a:p>
          </p:txBody>
        </p:sp>
        <p:sp>
          <p:nvSpPr>
            <p:cNvPr id="509" name="Google Shape;509;p26"/>
            <p:cNvSpPr/>
            <p:nvPr/>
          </p:nvSpPr>
          <p:spPr>
            <a:xfrm>
              <a:off x="6553428" y="2354950"/>
              <a:ext cx="489118" cy="489118"/>
            </a:xfrm>
            <a:prstGeom prst="downArrow">
              <a:avLst>
                <a:gd name="adj1" fmla="val 55000"/>
                <a:gd name="adj2" fmla="val 45000"/>
              </a:avLst>
            </a:prstGeom>
            <a:solidFill>
              <a:srgbClr val="3E2716">
                <a:alpha val="89411"/>
              </a:srgbClr>
            </a:solidFill>
            <a:ln w="9525" cap="flat" cmpd="sng">
              <a:solidFill>
                <a:srgbClr val="FDFEFE">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0" name="Google Shape;510;p26"/>
            <p:cNvSpPr txBox="1"/>
            <p:nvPr/>
          </p:nvSpPr>
          <p:spPr>
            <a:xfrm>
              <a:off x="6663480" y="2354950"/>
              <a:ext cx="269014" cy="368061"/>
            </a:xfrm>
            <a:prstGeom prst="rect">
              <a:avLst/>
            </a:prstGeom>
            <a:noFill/>
            <a:ln>
              <a:noFill/>
            </a:ln>
          </p:spPr>
          <p:txBody>
            <a:bodyPr spcFirstLastPara="1" wrap="square" lIns="26650" tIns="26650" rIns="26650" bIns="2665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1800" b="0" i="0" u="none" strike="noStrike" cap="none">
                <a:solidFill>
                  <a:srgbClr val="000000"/>
                </a:solidFill>
                <a:latin typeface="Cambria"/>
                <a:ea typeface="Cambria"/>
                <a:cs typeface="Cambria"/>
                <a:sym typeface="Cambria"/>
              </a:endParaRPr>
            </a:p>
          </p:txBody>
        </p:sp>
      </p:grpSp>
      <p:sp>
        <p:nvSpPr>
          <p:cNvPr id="511" name="Google Shape;511;p26"/>
          <p:cNvSpPr/>
          <p:nvPr/>
        </p:nvSpPr>
        <p:spPr>
          <a:xfrm flipH="1">
            <a:off x="386325" y="3005215"/>
            <a:ext cx="1438993" cy="2372860"/>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220861" r="-38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6"/>
                                        </p:tgtEl>
                                        <p:attrNameLst>
                                          <p:attrName>style.visibility</p:attrName>
                                        </p:attrNameLst>
                                      </p:cBhvr>
                                      <p:to>
                                        <p:strVal val="visible"/>
                                      </p:to>
                                    </p:set>
                                    <p:animEffect transition="in" filter="fade">
                                      <p:cBhvr>
                                        <p:cTn id="12" dur="5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3"/>
          <p:cNvGrpSpPr/>
          <p:nvPr/>
        </p:nvGrpSpPr>
        <p:grpSpPr>
          <a:xfrm>
            <a:off x="1065431" y="623952"/>
            <a:ext cx="3078666" cy="3895595"/>
            <a:chOff x="1065431" y="623952"/>
            <a:chExt cx="3078666" cy="3895595"/>
          </a:xfrm>
        </p:grpSpPr>
        <p:sp>
          <p:nvSpPr>
            <p:cNvPr id="168" name="Google Shape;168;p3"/>
            <p:cNvSpPr/>
            <p:nvPr/>
          </p:nvSpPr>
          <p:spPr>
            <a:xfrm>
              <a:off x="1065431" y="623952"/>
              <a:ext cx="3078666" cy="3895595"/>
            </a:xfrm>
            <a:prstGeom prst="roundRect">
              <a:avLst>
                <a:gd name="adj" fmla="val 16667"/>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9" name="Google Shape;169;p3"/>
            <p:cNvSpPr/>
            <p:nvPr/>
          </p:nvSpPr>
          <p:spPr>
            <a:xfrm>
              <a:off x="1208564" y="859239"/>
              <a:ext cx="480485" cy="679131"/>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3">
                <a:alphaModFix/>
              </a:blip>
              <a:stretch>
                <a:fillRect/>
              </a:stretch>
            </a:blipFill>
            <a:ln>
              <a:noFill/>
            </a:ln>
          </p:spPr>
        </p:sp>
      </p:grpSp>
      <p:sp>
        <p:nvSpPr>
          <p:cNvPr id="170" name="Google Shape;170;p3"/>
          <p:cNvSpPr/>
          <p:nvPr/>
        </p:nvSpPr>
        <p:spPr>
          <a:xfrm>
            <a:off x="4572000" y="1229916"/>
            <a:ext cx="3820438" cy="2998866"/>
          </a:xfrm>
          <a:prstGeom prst="wedgeEllipseCallout">
            <a:avLst>
              <a:gd name="adj1" fmla="val -55878"/>
              <a:gd name="adj2" fmla="val 49472"/>
            </a:avLst>
          </a:prstGeom>
          <a:solidFill>
            <a:schemeClr val="lt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grpSp>
        <p:nvGrpSpPr>
          <p:cNvPr id="171" name="Google Shape;171;p3"/>
          <p:cNvGrpSpPr/>
          <p:nvPr/>
        </p:nvGrpSpPr>
        <p:grpSpPr>
          <a:xfrm>
            <a:off x="1448807" y="988598"/>
            <a:ext cx="2274813" cy="3401590"/>
            <a:chOff x="1178165" y="1302707"/>
            <a:chExt cx="2029128" cy="3034210"/>
          </a:xfrm>
        </p:grpSpPr>
        <p:sp>
          <p:nvSpPr>
            <p:cNvPr id="172" name="Google Shape;172;p3"/>
            <p:cNvSpPr/>
            <p:nvPr/>
          </p:nvSpPr>
          <p:spPr>
            <a:xfrm>
              <a:off x="1178165" y="1302707"/>
              <a:ext cx="2029128" cy="3034210"/>
            </a:xfrm>
            <a:custGeom>
              <a:avLst/>
              <a:gdLst/>
              <a:ahLst/>
              <a:cxnLst/>
              <a:rect l="l" t="t" r="r" b="b"/>
              <a:pathLst>
                <a:path w="4962127" h="7420004" extrusionOk="0">
                  <a:moveTo>
                    <a:pt x="0" y="0"/>
                  </a:moveTo>
                  <a:lnTo>
                    <a:pt x="4962127" y="0"/>
                  </a:lnTo>
                  <a:lnTo>
                    <a:pt x="4962127" y="7420003"/>
                  </a:lnTo>
                  <a:lnTo>
                    <a:pt x="0" y="7420003"/>
                  </a:lnTo>
                  <a:lnTo>
                    <a:pt x="0" y="0"/>
                  </a:lnTo>
                  <a:close/>
                </a:path>
              </a:pathLst>
            </a:custGeom>
            <a:blipFill rotWithShape="1">
              <a:blip r:embed="rId4">
                <a:alphaModFix/>
              </a:blip>
              <a:stretch>
                <a:fillRect/>
              </a:stretch>
            </a:blipFill>
            <a:ln>
              <a:noFill/>
            </a:ln>
          </p:spPr>
        </p:sp>
        <p:sp>
          <p:nvSpPr>
            <p:cNvPr id="173" name="Google Shape;173;p3"/>
            <p:cNvSpPr/>
            <p:nvPr/>
          </p:nvSpPr>
          <p:spPr>
            <a:xfrm>
              <a:off x="1843923" y="1694518"/>
              <a:ext cx="685176" cy="1086014"/>
            </a:xfrm>
            <a:custGeom>
              <a:avLst/>
              <a:gdLst/>
              <a:ahLst/>
              <a:cxnLst/>
              <a:rect l="l" t="t" r="r" b="b"/>
              <a:pathLst>
                <a:path w="1675563" h="2655792" extrusionOk="0">
                  <a:moveTo>
                    <a:pt x="0" y="0"/>
                  </a:moveTo>
                  <a:lnTo>
                    <a:pt x="1675563" y="0"/>
                  </a:lnTo>
                  <a:lnTo>
                    <a:pt x="1675563" y="2655792"/>
                  </a:lnTo>
                  <a:lnTo>
                    <a:pt x="0" y="2655792"/>
                  </a:lnTo>
                  <a:lnTo>
                    <a:pt x="0" y="0"/>
                  </a:lnTo>
                  <a:close/>
                </a:path>
              </a:pathLst>
            </a:custGeom>
            <a:blipFill rotWithShape="1">
              <a:blip r:embed="rId5">
                <a:alphaModFix/>
              </a:blip>
              <a:stretch>
                <a:fillRect/>
              </a:stretch>
            </a:blipFill>
            <a:ln>
              <a:noFill/>
            </a:ln>
          </p:spPr>
        </p:sp>
      </p:grpSp>
      <p:sp>
        <p:nvSpPr>
          <p:cNvPr id="174" name="Google Shape;174;p3"/>
          <p:cNvSpPr/>
          <p:nvPr/>
        </p:nvSpPr>
        <p:spPr>
          <a:xfrm>
            <a:off x="5546422" y="914718"/>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ĐÂY LÀ AI?</a:t>
            </a:r>
            <a:endParaRPr sz="1400" b="0" i="0" u="none" strike="noStrike" cap="none">
              <a:solidFill>
                <a:srgbClr val="000000"/>
              </a:solidFill>
              <a:latin typeface="Arial"/>
              <a:ea typeface="Arial"/>
              <a:cs typeface="Arial"/>
              <a:sym typeface="Arial"/>
            </a:endParaRPr>
          </a:p>
        </p:txBody>
      </p:sp>
      <p:sp>
        <p:nvSpPr>
          <p:cNvPr id="175" name="Google Shape;175;p3"/>
          <p:cNvSpPr/>
          <p:nvPr/>
        </p:nvSpPr>
        <p:spPr>
          <a:xfrm>
            <a:off x="7677436"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176" name="Google Shape;176;p3"/>
          <p:cNvSpPr/>
          <p:nvPr/>
        </p:nvSpPr>
        <p:spPr>
          <a:xfrm>
            <a:off x="4737673"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177" name="Google Shape;177;p3"/>
          <p:cNvSpPr txBox="1"/>
          <p:nvPr/>
        </p:nvSpPr>
        <p:spPr>
          <a:xfrm>
            <a:off x="4995673" y="1924207"/>
            <a:ext cx="3044972" cy="101566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Là người đội trưởng đầu tiên của tổ chức Đội Nhi đồng cứu quốc. </a:t>
            </a:r>
            <a:endParaRPr sz="1400" b="0" i="0" u="none" strike="noStrike" cap="none">
              <a:solidFill>
                <a:srgbClr val="000000"/>
              </a:solidFill>
              <a:latin typeface="Arial"/>
              <a:ea typeface="Arial"/>
              <a:cs typeface="Arial"/>
              <a:sym typeface="Arial"/>
            </a:endParaRPr>
          </a:p>
        </p:txBody>
      </p:sp>
      <p:sp>
        <p:nvSpPr>
          <p:cNvPr id="178" name="Google Shape;178;p3"/>
          <p:cNvSpPr txBox="1"/>
          <p:nvPr/>
        </p:nvSpPr>
        <p:spPr>
          <a:xfrm>
            <a:off x="4995673" y="3048403"/>
            <a:ext cx="3044972"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Cảm hứng Tố Hữu sáng tác bài thơ </a:t>
            </a:r>
            <a:r>
              <a:rPr lang="en-US" sz="2000" b="1" i="1" u="none" strike="noStrike" cap="none">
                <a:solidFill>
                  <a:srgbClr val="22170B"/>
                </a:solidFill>
                <a:latin typeface="Cambria"/>
                <a:ea typeface="Cambria"/>
                <a:cs typeface="Cambria"/>
                <a:sym typeface="Cambria"/>
              </a:rPr>
              <a:t>Lượm.</a:t>
            </a:r>
            <a:endParaRPr sz="1400" b="0" i="0" u="none" strike="noStrike" cap="none">
              <a:solidFill>
                <a:srgbClr val="000000"/>
              </a:solidFill>
              <a:latin typeface="Arial"/>
              <a:ea typeface="Arial"/>
              <a:cs typeface="Arial"/>
              <a:sym typeface="Arial"/>
            </a:endParaRPr>
          </a:p>
        </p:txBody>
      </p:sp>
      <p:sp>
        <p:nvSpPr>
          <p:cNvPr id="179" name="Google Shape;179;p3"/>
          <p:cNvSpPr txBox="1"/>
          <p:nvPr/>
        </p:nvSpPr>
        <p:spPr>
          <a:xfrm>
            <a:off x="1378927" y="1924207"/>
            <a:ext cx="245167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000000"/>
                </a:solidFill>
                <a:latin typeface="Cambria"/>
                <a:ea typeface="Cambria"/>
                <a:cs typeface="Cambria"/>
                <a:sym typeface="Cambria"/>
              </a:rPr>
              <a:t>KIM ĐỒNG</a:t>
            </a:r>
            <a:endParaRPr sz="6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fade">
                                      <p:cBhvr>
                                        <p:cTn id="12" dur="500"/>
                                        <p:tgtEl>
                                          <p:spTgt spid="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gtEl>
                                        <p:attrNameLst>
                                          <p:attrName>style.visibility</p:attrName>
                                        </p:attrNameLst>
                                      </p:cBhvr>
                                      <p:to>
                                        <p:strVal val="visible"/>
                                      </p:to>
                                    </p:set>
                                    <p:animEffect transition="in" filter="fade">
                                      <p:cBhvr>
                                        <p:cTn id="17" dur="500"/>
                                        <p:tgtEl>
                                          <p:spTgt spid="1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8"/>
                                        </p:tgtEl>
                                        <p:attrNameLst>
                                          <p:attrName>style.visibility</p:attrName>
                                        </p:attrNameLst>
                                      </p:cBhvr>
                                      <p:to>
                                        <p:strVal val="visible"/>
                                      </p:to>
                                    </p:set>
                                    <p:animEffect transition="in" filter="fade">
                                      <p:cBhvr>
                                        <p:cTn id="22" dur="500"/>
                                        <p:tgtEl>
                                          <p:spTgt spid="1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71"/>
                                        </p:tgtEl>
                                      </p:cBhvr>
                                    </p:animEffect>
                                    <p:set>
                                      <p:cBhvr>
                                        <p:cTn id="27" dur="1" fill="hold">
                                          <p:stCondLst>
                                            <p:cond delay="500"/>
                                          </p:stCondLst>
                                        </p:cTn>
                                        <p:tgtEl>
                                          <p:spTgt spid="17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9"/>
                                        </p:tgtEl>
                                        <p:attrNameLst>
                                          <p:attrName>style.visibility</p:attrName>
                                        </p:attrNameLst>
                                      </p:cBhvr>
                                      <p:to>
                                        <p:strVal val="visible"/>
                                      </p:to>
                                    </p:set>
                                    <p:animEffect transition="in" filter="fade">
                                      <p:cBhvr>
                                        <p:cTn id="32"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grpSp>
        <p:nvGrpSpPr>
          <p:cNvPr id="516" name="Google Shape;516;p27"/>
          <p:cNvGrpSpPr/>
          <p:nvPr/>
        </p:nvGrpSpPr>
        <p:grpSpPr>
          <a:xfrm>
            <a:off x="959802" y="1708214"/>
            <a:ext cx="7349080" cy="2935079"/>
            <a:chOff x="1" y="423"/>
            <a:chExt cx="7349080" cy="2935079"/>
          </a:xfrm>
        </p:grpSpPr>
        <p:sp>
          <p:nvSpPr>
            <p:cNvPr id="517" name="Google Shape;517;p27"/>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8" name="Google Shape;518;p27"/>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b="0" i="0" u="none" strike="noStrike" cap="none">
                  <a:solidFill>
                    <a:schemeClr val="lt2"/>
                  </a:solidFill>
                  <a:latin typeface="Cambria"/>
                  <a:ea typeface="Cambria"/>
                  <a:cs typeface="Cambria"/>
                  <a:sym typeface="Cambria"/>
                </a:rPr>
                <a:t>1</a:t>
              </a:r>
              <a:endParaRPr sz="1800" b="0" i="0" u="none" strike="noStrike" cap="none">
                <a:solidFill>
                  <a:srgbClr val="000000"/>
                </a:solidFill>
                <a:latin typeface="Arial"/>
                <a:ea typeface="Arial"/>
                <a:cs typeface="Arial"/>
                <a:sym typeface="Arial"/>
              </a:endParaRPr>
            </a:p>
          </p:txBody>
        </p:sp>
        <p:sp>
          <p:nvSpPr>
            <p:cNvPr id="519" name="Google Shape;519;p27"/>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0" name="Google Shape;520;p27"/>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22170B"/>
                  </a:solidFill>
                  <a:latin typeface="Cambria"/>
                  <a:ea typeface="Cambria"/>
                  <a:cs typeface="Cambria"/>
                  <a:sym typeface="Cambria"/>
                </a:rPr>
                <a:t>Khi nghe tin vua cùng các vương hầu bàn việc nước ở Bình Than</a:t>
              </a:r>
              <a:endParaRPr sz="1800" b="0" i="0" u="none" strike="noStrike" cap="none">
                <a:solidFill>
                  <a:srgbClr val="000000"/>
                </a:solidFill>
                <a:latin typeface="Arial"/>
                <a:ea typeface="Arial"/>
                <a:cs typeface="Arial"/>
                <a:sym typeface="Arial"/>
              </a:endParaRPr>
            </a:p>
          </p:txBody>
        </p:sp>
        <p:sp>
          <p:nvSpPr>
            <p:cNvPr id="521" name="Google Shape;521;p27"/>
            <p:cNvSpPr/>
            <p:nvPr/>
          </p:nvSpPr>
          <p:spPr>
            <a:xfrm rot="5400000">
              <a:off x="-127514" y="822931"/>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2" name="Google Shape;522;p27"/>
            <p:cNvSpPr txBox="1"/>
            <p:nvPr/>
          </p:nvSpPr>
          <p:spPr>
            <a:xfrm>
              <a:off x="2" y="992951"/>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b="0" i="0" u="none" strike="noStrike" cap="none">
                  <a:solidFill>
                    <a:schemeClr val="lt2"/>
                  </a:solidFill>
                  <a:latin typeface="Cambria"/>
                  <a:ea typeface="Cambria"/>
                  <a:cs typeface="Cambria"/>
                  <a:sym typeface="Cambria"/>
                </a:rPr>
                <a:t>2</a:t>
              </a:r>
              <a:endParaRPr sz="1800" b="0" i="0" u="none" strike="noStrike" cap="none">
                <a:solidFill>
                  <a:srgbClr val="000000"/>
                </a:solidFill>
                <a:latin typeface="Arial"/>
                <a:ea typeface="Arial"/>
                <a:cs typeface="Arial"/>
                <a:sym typeface="Arial"/>
              </a:endParaRPr>
            </a:p>
          </p:txBody>
        </p:sp>
        <p:sp>
          <p:nvSpPr>
            <p:cNvPr id="523" name="Google Shape;523;p27"/>
            <p:cNvSpPr/>
            <p:nvPr/>
          </p:nvSpPr>
          <p:spPr>
            <a:xfrm rot="5400000">
              <a:off x="3695793" y="-2405306"/>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4" name="Google Shape;524;p27"/>
            <p:cNvSpPr txBox="1"/>
            <p:nvPr/>
          </p:nvSpPr>
          <p:spPr>
            <a:xfrm>
              <a:off x="595069" y="722392"/>
              <a:ext cx="6727038" cy="498616"/>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22170B"/>
                  </a:solidFill>
                  <a:latin typeface="Cambria"/>
                  <a:ea typeface="Cambria"/>
                  <a:cs typeface="Cambria"/>
                  <a:sym typeface="Cambria"/>
                </a:rPr>
                <a:t>Khi thấy các vương hầu bàn việc nước</a:t>
              </a:r>
              <a:endParaRPr sz="1800" b="0" i="0" u="none" strike="noStrike" cap="none">
                <a:solidFill>
                  <a:srgbClr val="22170B"/>
                </a:solidFill>
                <a:latin typeface="Cambria"/>
                <a:ea typeface="Cambria"/>
                <a:cs typeface="Cambria"/>
                <a:sym typeface="Cambria"/>
              </a:endParaRPr>
            </a:p>
          </p:txBody>
        </p:sp>
        <p:sp>
          <p:nvSpPr>
            <p:cNvPr id="525" name="Google Shape;525;p27"/>
            <p:cNvSpPr/>
            <p:nvPr/>
          </p:nvSpPr>
          <p:spPr>
            <a:xfrm rot="5400000">
              <a:off x="-127514" y="1517925"/>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6" name="Google Shape;526;p27"/>
            <p:cNvSpPr txBox="1"/>
            <p:nvPr/>
          </p:nvSpPr>
          <p:spPr>
            <a:xfrm>
              <a:off x="2" y="1687945"/>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b="0" i="0" u="none" strike="noStrike" cap="none">
                  <a:solidFill>
                    <a:schemeClr val="lt2"/>
                  </a:solidFill>
                  <a:latin typeface="Cambria"/>
                  <a:ea typeface="Cambria"/>
                  <a:cs typeface="Cambria"/>
                  <a:sym typeface="Cambria"/>
                </a:rPr>
                <a:t>3</a:t>
              </a:r>
              <a:endParaRPr sz="1800" b="0" i="0" u="none" strike="noStrike" cap="none">
                <a:solidFill>
                  <a:srgbClr val="000000"/>
                </a:solidFill>
                <a:latin typeface="Arial"/>
                <a:ea typeface="Arial"/>
                <a:cs typeface="Arial"/>
                <a:sym typeface="Arial"/>
              </a:endParaRPr>
            </a:p>
          </p:txBody>
        </p:sp>
        <p:sp>
          <p:nvSpPr>
            <p:cNvPr id="527" name="Google Shape;527;p27"/>
            <p:cNvSpPr/>
            <p:nvPr/>
          </p:nvSpPr>
          <p:spPr>
            <a:xfrm rot="5400000">
              <a:off x="3695793" y="-1710313"/>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8" name="Google Shape;528;p27"/>
            <p:cNvSpPr txBox="1"/>
            <p:nvPr/>
          </p:nvSpPr>
          <p:spPr>
            <a:xfrm>
              <a:off x="595069" y="1417385"/>
              <a:ext cx="6727038" cy="498616"/>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22170B"/>
                  </a:solidFill>
                  <a:latin typeface="Cambria"/>
                  <a:ea typeface="Cambria"/>
                  <a:cs typeface="Cambria"/>
                  <a:sym typeface="Cambria"/>
                </a:rPr>
                <a:t>Khi Chiêu Thành Vương ra khuyên ngăn</a:t>
              </a:r>
              <a:endParaRPr sz="1800" b="0" i="0" u="none" strike="noStrike" cap="none">
                <a:solidFill>
                  <a:srgbClr val="22170B"/>
                </a:solidFill>
                <a:latin typeface="Cambria"/>
                <a:ea typeface="Cambria"/>
                <a:cs typeface="Cambria"/>
                <a:sym typeface="Cambria"/>
              </a:endParaRPr>
            </a:p>
          </p:txBody>
        </p:sp>
        <p:sp>
          <p:nvSpPr>
            <p:cNvPr id="529" name="Google Shape;529;p27"/>
            <p:cNvSpPr/>
            <p:nvPr/>
          </p:nvSpPr>
          <p:spPr>
            <a:xfrm rot="5400000">
              <a:off x="-127514" y="221291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0" name="Google Shape;530;p27"/>
            <p:cNvSpPr txBox="1"/>
            <p:nvPr/>
          </p:nvSpPr>
          <p:spPr>
            <a:xfrm>
              <a:off x="2" y="238293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b="0" i="0" u="none" strike="noStrike" cap="none">
                  <a:solidFill>
                    <a:schemeClr val="lt2"/>
                  </a:solidFill>
                  <a:latin typeface="Cambria"/>
                  <a:ea typeface="Cambria"/>
                  <a:cs typeface="Cambria"/>
                  <a:sym typeface="Cambria"/>
                </a:rPr>
                <a:t>4</a:t>
              </a:r>
              <a:endParaRPr sz="1800" b="0" i="0" u="none" strike="noStrike" cap="none">
                <a:solidFill>
                  <a:srgbClr val="000000"/>
                </a:solidFill>
                <a:latin typeface="Arial"/>
                <a:ea typeface="Arial"/>
                <a:cs typeface="Arial"/>
                <a:sym typeface="Arial"/>
              </a:endParaRPr>
            </a:p>
          </p:txBody>
        </p:sp>
        <p:sp>
          <p:nvSpPr>
            <p:cNvPr id="531" name="Google Shape;531;p27"/>
            <p:cNvSpPr/>
            <p:nvPr/>
          </p:nvSpPr>
          <p:spPr>
            <a:xfrm rot="5400000">
              <a:off x="3695793" y="-1015319"/>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2" name="Google Shape;532;p27"/>
            <p:cNvSpPr txBox="1"/>
            <p:nvPr/>
          </p:nvSpPr>
          <p:spPr>
            <a:xfrm>
              <a:off x="595069" y="2112379"/>
              <a:ext cx="6727038" cy="498616"/>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22170B"/>
                  </a:solidFill>
                  <a:latin typeface="Cambria"/>
                  <a:ea typeface="Cambria"/>
                  <a:cs typeface="Cambria"/>
                  <a:sym typeface="Cambria"/>
                </a:rPr>
                <a:t>Khi quay trở về</a:t>
              </a:r>
              <a:endParaRPr sz="1800" b="0" i="0" u="none" strike="noStrike" cap="none">
                <a:solidFill>
                  <a:srgbClr val="22170B"/>
                </a:solidFill>
                <a:latin typeface="Cambria"/>
                <a:ea typeface="Cambria"/>
                <a:cs typeface="Cambria"/>
                <a:sym typeface="Cambria"/>
              </a:endParaRPr>
            </a:p>
          </p:txBody>
        </p:sp>
      </p:grpSp>
      <p:sp>
        <p:nvSpPr>
          <p:cNvPr id="533" name="Google Shape;533;p27"/>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d. Tìm hiểu nhân vật</a:t>
            </a:r>
            <a:endParaRPr sz="2400" b="1" i="0" u="none" strike="noStrike" cap="none">
              <a:solidFill>
                <a:srgbClr val="22170B"/>
              </a:solidFill>
              <a:latin typeface="Cambria"/>
              <a:ea typeface="Cambria"/>
              <a:cs typeface="Cambria"/>
              <a:sym typeface="Cambria"/>
            </a:endParaRPr>
          </a:p>
        </p:txBody>
      </p:sp>
      <p:sp>
        <p:nvSpPr>
          <p:cNvPr id="534" name="Google Shape;534;p27"/>
          <p:cNvSpPr txBox="1">
            <a:spLocks noGrp="1"/>
          </p:cNvSpPr>
          <p:nvPr>
            <p:ph type="title"/>
          </p:nvPr>
        </p:nvSpPr>
        <p:spPr>
          <a:xfrm>
            <a:off x="713224" y="1025793"/>
            <a:ext cx="7717500" cy="594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200" i="1">
                <a:solidFill>
                  <a:srgbClr val="8B6639"/>
                </a:solidFill>
                <a:latin typeface="Cambria"/>
                <a:ea typeface="Cambria"/>
                <a:cs typeface="Cambria"/>
                <a:sym typeface="Cambria"/>
              </a:rPr>
              <a:t>* Nhân vật Hoài Văn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500"/>
                                        <p:tgtEl>
                                          <p:spTgt spid="5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4"/>
                                        </p:tgtEl>
                                        <p:attrNameLst>
                                          <p:attrName>style.visibility</p:attrName>
                                        </p:attrNameLst>
                                      </p:cBhvr>
                                      <p:to>
                                        <p:strVal val="visible"/>
                                      </p:to>
                                    </p:set>
                                    <p:animEffect transition="in" filter="fade">
                                      <p:cBhvr>
                                        <p:cTn id="12" dur="500"/>
                                        <p:tgtEl>
                                          <p:spTgt spid="5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6"/>
                                        </p:tgtEl>
                                        <p:attrNameLst>
                                          <p:attrName>style.visibility</p:attrName>
                                        </p:attrNameLst>
                                      </p:cBhvr>
                                      <p:to>
                                        <p:strVal val="visible"/>
                                      </p:to>
                                    </p:set>
                                    <p:animEffect transition="in" filter="fade">
                                      <p:cBhvr>
                                        <p:cTn id="17"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pSp>
        <p:nvGrpSpPr>
          <p:cNvPr id="539" name="Google Shape;539;p28"/>
          <p:cNvGrpSpPr/>
          <p:nvPr/>
        </p:nvGrpSpPr>
        <p:grpSpPr>
          <a:xfrm>
            <a:off x="897460" y="1188239"/>
            <a:ext cx="7349080" cy="850099"/>
            <a:chOff x="897460" y="2146700"/>
            <a:chExt cx="7349080" cy="850099"/>
          </a:xfrm>
        </p:grpSpPr>
        <p:grpSp>
          <p:nvGrpSpPr>
            <p:cNvPr id="540" name="Google Shape;540;p28"/>
            <p:cNvGrpSpPr/>
            <p:nvPr/>
          </p:nvGrpSpPr>
          <p:grpSpPr>
            <a:xfrm>
              <a:off x="897460" y="2146700"/>
              <a:ext cx="595070" cy="850099"/>
              <a:chOff x="1" y="423"/>
              <a:chExt cx="595070" cy="850099"/>
            </a:xfrm>
          </p:grpSpPr>
          <p:sp>
            <p:nvSpPr>
              <p:cNvPr id="541" name="Google Shape;541;p28"/>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8"/>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2"/>
                    </a:solidFill>
                    <a:latin typeface="Cambria"/>
                    <a:ea typeface="Cambria"/>
                    <a:cs typeface="Cambria"/>
                    <a:sym typeface="Cambria"/>
                  </a:rPr>
                  <a:t>1</a:t>
                </a:r>
                <a:endParaRPr sz="1400" b="0" i="0" u="none" strike="noStrike" cap="none">
                  <a:solidFill>
                    <a:srgbClr val="000000"/>
                  </a:solidFill>
                  <a:latin typeface="Arial"/>
                  <a:ea typeface="Arial"/>
                  <a:cs typeface="Arial"/>
                  <a:sym typeface="Arial"/>
                </a:endParaRPr>
              </a:p>
            </p:txBody>
          </p:sp>
        </p:grpSp>
        <p:grpSp>
          <p:nvGrpSpPr>
            <p:cNvPr id="543" name="Google Shape;543;p28"/>
            <p:cNvGrpSpPr/>
            <p:nvPr/>
          </p:nvGrpSpPr>
          <p:grpSpPr>
            <a:xfrm>
              <a:off x="1492528" y="2146701"/>
              <a:ext cx="6754012" cy="552564"/>
              <a:chOff x="595069" y="424"/>
              <a:chExt cx="6754012" cy="552564"/>
            </a:xfrm>
          </p:grpSpPr>
          <p:sp>
            <p:nvSpPr>
              <p:cNvPr id="544" name="Google Shape;544;p28"/>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8"/>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22170B"/>
                    </a:solidFill>
                    <a:latin typeface="Cambria"/>
                    <a:ea typeface="Cambria"/>
                    <a:cs typeface="Cambria"/>
                    <a:sym typeface="Cambria"/>
                  </a:rPr>
                  <a:t>Khi nghe tin vua cùng các vương hầu bàn việc nước ở Bình Than</a:t>
                </a:r>
                <a:endParaRPr sz="1400" b="0" i="0" u="none" strike="noStrike" cap="none">
                  <a:solidFill>
                    <a:srgbClr val="000000"/>
                  </a:solidFill>
                  <a:latin typeface="Arial"/>
                  <a:ea typeface="Arial"/>
                  <a:cs typeface="Arial"/>
                  <a:sym typeface="Arial"/>
                </a:endParaRPr>
              </a:p>
            </p:txBody>
          </p:sp>
        </p:grpSp>
      </p:grpSp>
      <p:sp>
        <p:nvSpPr>
          <p:cNvPr id="546" name="Google Shape;546;p28"/>
          <p:cNvSpPr txBox="1"/>
          <p:nvPr/>
        </p:nvSpPr>
        <p:spPr>
          <a:xfrm>
            <a:off x="713224" y="578530"/>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200" b="1" i="1" u="none" strike="noStrike" cap="none">
                <a:solidFill>
                  <a:srgbClr val="8B6639"/>
                </a:solidFill>
                <a:latin typeface="Cambria"/>
                <a:ea typeface="Cambria"/>
                <a:cs typeface="Cambria"/>
                <a:sym typeface="Cambria"/>
              </a:rPr>
              <a:t>* Nhân vật Hoài Văn</a:t>
            </a:r>
            <a:endParaRPr sz="2200" b="1" i="1" u="none" strike="noStrike" cap="none">
              <a:solidFill>
                <a:srgbClr val="8B6639"/>
              </a:solidFill>
              <a:latin typeface="Cambria"/>
              <a:ea typeface="Cambria"/>
              <a:cs typeface="Cambria"/>
              <a:sym typeface="Cambria"/>
            </a:endParaRPr>
          </a:p>
        </p:txBody>
      </p:sp>
      <p:sp>
        <p:nvSpPr>
          <p:cNvPr id="547" name="Google Shape;547;p28"/>
          <p:cNvSpPr/>
          <p:nvPr/>
        </p:nvSpPr>
        <p:spPr>
          <a:xfrm>
            <a:off x="1511185" y="2268319"/>
            <a:ext cx="4747073" cy="1074678"/>
          </a:xfrm>
          <a:custGeom>
            <a:avLst/>
            <a:gdLst/>
            <a:ahLst/>
            <a:cxnLst/>
            <a:rect l="l" t="t" r="r" b="b"/>
            <a:pathLst>
              <a:path w="2278823" h="1367294" extrusionOk="0">
                <a:moveTo>
                  <a:pt x="0" y="0"/>
                </a:moveTo>
                <a:lnTo>
                  <a:pt x="2278823" y="0"/>
                </a:lnTo>
                <a:lnTo>
                  <a:pt x="2278823" y="1367294"/>
                </a:lnTo>
                <a:lnTo>
                  <a:pt x="0" y="1367294"/>
                </a:lnTo>
                <a:lnTo>
                  <a:pt x="0" y="0"/>
                </a:lnTo>
                <a:close/>
              </a:path>
            </a:pathLst>
          </a:custGeom>
          <a:solidFill>
            <a:srgbClr val="BE764A"/>
          </a:solidFill>
          <a:ln w="25400" cap="flat" cmpd="sng">
            <a:solidFill>
              <a:schemeClr val="lt1"/>
            </a:solidFill>
            <a:prstDash val="solid"/>
            <a:round/>
            <a:headEnd type="none" w="sm" len="sm"/>
            <a:tailEnd type="none" w="sm" len="sm"/>
          </a:ln>
        </p:spPr>
        <p:txBody>
          <a:bodyPr spcFirstLastPara="1" wrap="square" lIns="83800" tIns="83800" rIns="83800" bIns="83800" anchor="ctr"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chemeClr val="lt2"/>
                </a:solidFill>
                <a:latin typeface="Cambria"/>
                <a:ea typeface="Cambria"/>
                <a:cs typeface="Cambria"/>
                <a:sym typeface="Cambria"/>
              </a:rPr>
              <a:t>Suốt một ngày ruổi ngựa tìm vua, quên không ăn uống.</a:t>
            </a:r>
            <a:endParaRPr sz="2400" b="0" i="0" u="none" strike="noStrike" cap="none">
              <a:solidFill>
                <a:schemeClr val="lt2"/>
              </a:solidFill>
              <a:latin typeface="Arial"/>
              <a:ea typeface="Arial"/>
              <a:cs typeface="Arial"/>
              <a:sym typeface="Arial"/>
            </a:endParaRPr>
          </a:p>
        </p:txBody>
      </p:sp>
      <p:sp>
        <p:nvSpPr>
          <p:cNvPr id="548" name="Google Shape;548;p28"/>
          <p:cNvSpPr/>
          <p:nvPr/>
        </p:nvSpPr>
        <p:spPr>
          <a:xfrm>
            <a:off x="1507060" y="3572978"/>
            <a:ext cx="4747073" cy="823172"/>
          </a:xfrm>
          <a:custGeom>
            <a:avLst/>
            <a:gdLst/>
            <a:ahLst/>
            <a:cxnLst/>
            <a:rect l="l" t="t" r="r" b="b"/>
            <a:pathLst>
              <a:path w="2278823" h="1367294" extrusionOk="0">
                <a:moveTo>
                  <a:pt x="0" y="0"/>
                </a:moveTo>
                <a:lnTo>
                  <a:pt x="2278823" y="0"/>
                </a:lnTo>
                <a:lnTo>
                  <a:pt x="2278823" y="1367294"/>
                </a:lnTo>
                <a:lnTo>
                  <a:pt x="0" y="1367294"/>
                </a:lnTo>
                <a:lnTo>
                  <a:pt x="0" y="0"/>
                </a:lnTo>
                <a:close/>
              </a:path>
            </a:pathLst>
          </a:custGeom>
          <a:solidFill>
            <a:srgbClr val="BE764A"/>
          </a:solidFill>
          <a:ln w="25400" cap="flat" cmpd="sng">
            <a:solidFill>
              <a:schemeClr val="lt1"/>
            </a:solidFill>
            <a:prstDash val="solid"/>
            <a:round/>
            <a:headEnd type="none" w="sm" len="sm"/>
            <a:tailEnd type="none" w="sm" len="sm"/>
          </a:ln>
        </p:spPr>
        <p:txBody>
          <a:bodyPr spcFirstLastPara="1" wrap="square" lIns="83800" tIns="83800" rIns="83800" bIns="83800" anchor="ctr"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chemeClr val="lt2"/>
                </a:solidFill>
                <a:latin typeface="Cambria"/>
                <a:ea typeface="Cambria"/>
                <a:cs typeface="Cambria"/>
                <a:sym typeface="Cambria"/>
              </a:rPr>
              <a:t>Nài nỉ xin được gặp vua.</a:t>
            </a:r>
            <a:endParaRPr sz="1400" b="0" i="0" u="none" strike="noStrike" cap="none">
              <a:solidFill>
                <a:srgbClr val="000000"/>
              </a:solidFill>
              <a:latin typeface="Arial"/>
              <a:ea typeface="Arial"/>
              <a:cs typeface="Arial"/>
              <a:sym typeface="Arial"/>
            </a:endParaRPr>
          </a:p>
        </p:txBody>
      </p:sp>
      <p:sp>
        <p:nvSpPr>
          <p:cNvPr id="549" name="Google Shape;549;p28"/>
          <p:cNvSpPr/>
          <p:nvPr/>
        </p:nvSpPr>
        <p:spPr>
          <a:xfrm>
            <a:off x="6515218" y="291037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8"/>
          <p:cNvSpPr/>
          <p:nvPr/>
        </p:nvSpPr>
        <p:spPr>
          <a:xfrm>
            <a:off x="6775863" y="1808353"/>
            <a:ext cx="2604991" cy="3188688"/>
          </a:xfrm>
          <a:custGeom>
            <a:avLst/>
            <a:gdLst/>
            <a:ahLst/>
            <a:cxnLst/>
            <a:rect l="l" t="t" r="r" b="b"/>
            <a:pathLst>
              <a:path w="4638152" h="7591109" extrusionOk="0">
                <a:moveTo>
                  <a:pt x="0" y="0"/>
                </a:moveTo>
                <a:lnTo>
                  <a:pt x="4638152" y="0"/>
                </a:lnTo>
                <a:lnTo>
                  <a:pt x="4638152" y="7591110"/>
                </a:lnTo>
                <a:lnTo>
                  <a:pt x="0" y="7591110"/>
                </a:lnTo>
                <a:lnTo>
                  <a:pt x="0" y="0"/>
                </a:lnTo>
                <a:close/>
              </a:path>
            </a:pathLst>
          </a:custGeom>
          <a:blipFill rotWithShape="1">
            <a:blip r:embed="rId3">
              <a:alphaModFix/>
            </a:blip>
            <a:stretch>
              <a:fillRect t="-33704"/>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fade">
                                      <p:cBhvr>
                                        <p:cTn id="7" dur="500"/>
                                        <p:tgtEl>
                                          <p:spTgt spid="5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7"/>
                                        </p:tgtEl>
                                        <p:attrNameLst>
                                          <p:attrName>style.visibility</p:attrName>
                                        </p:attrNameLst>
                                      </p:cBhvr>
                                      <p:to>
                                        <p:strVal val="visible"/>
                                      </p:to>
                                    </p:set>
                                    <p:animEffect transition="in" filter="fade">
                                      <p:cBhvr>
                                        <p:cTn id="12" dur="500"/>
                                        <p:tgtEl>
                                          <p:spTgt spid="5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8"/>
                                        </p:tgtEl>
                                        <p:attrNameLst>
                                          <p:attrName>style.visibility</p:attrName>
                                        </p:attrNameLst>
                                      </p:cBhvr>
                                      <p:to>
                                        <p:strVal val="visible"/>
                                      </p:to>
                                    </p:set>
                                    <p:animEffect transition="in" filter="fade">
                                      <p:cBhvr>
                                        <p:cTn id="17" dur="5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grpSp>
        <p:nvGrpSpPr>
          <p:cNvPr id="555" name="Google Shape;555;p29"/>
          <p:cNvGrpSpPr/>
          <p:nvPr/>
        </p:nvGrpSpPr>
        <p:grpSpPr>
          <a:xfrm>
            <a:off x="897460" y="1098594"/>
            <a:ext cx="7349080" cy="850099"/>
            <a:chOff x="897460" y="2146700"/>
            <a:chExt cx="7349080" cy="850099"/>
          </a:xfrm>
        </p:grpSpPr>
        <p:grpSp>
          <p:nvGrpSpPr>
            <p:cNvPr id="556" name="Google Shape;556;p29"/>
            <p:cNvGrpSpPr/>
            <p:nvPr/>
          </p:nvGrpSpPr>
          <p:grpSpPr>
            <a:xfrm>
              <a:off x="897460" y="2146700"/>
              <a:ext cx="595070" cy="850099"/>
              <a:chOff x="1" y="423"/>
              <a:chExt cx="595070" cy="850099"/>
            </a:xfrm>
          </p:grpSpPr>
          <p:sp>
            <p:nvSpPr>
              <p:cNvPr id="557" name="Google Shape;557;p29"/>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29"/>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2"/>
                    </a:solidFill>
                    <a:latin typeface="Cambria"/>
                    <a:ea typeface="Cambria"/>
                    <a:cs typeface="Cambria"/>
                    <a:sym typeface="Cambria"/>
                  </a:rPr>
                  <a:t>2</a:t>
                </a:r>
                <a:endParaRPr sz="1400" b="0" i="0" u="none" strike="noStrike" cap="none">
                  <a:solidFill>
                    <a:srgbClr val="000000"/>
                  </a:solidFill>
                  <a:latin typeface="Arial"/>
                  <a:ea typeface="Arial"/>
                  <a:cs typeface="Arial"/>
                  <a:sym typeface="Arial"/>
                </a:endParaRPr>
              </a:p>
            </p:txBody>
          </p:sp>
        </p:grpSp>
        <p:grpSp>
          <p:nvGrpSpPr>
            <p:cNvPr id="559" name="Google Shape;559;p29"/>
            <p:cNvGrpSpPr/>
            <p:nvPr/>
          </p:nvGrpSpPr>
          <p:grpSpPr>
            <a:xfrm>
              <a:off x="1492528" y="2146701"/>
              <a:ext cx="6754012" cy="552564"/>
              <a:chOff x="595069" y="424"/>
              <a:chExt cx="6754012" cy="552564"/>
            </a:xfrm>
          </p:grpSpPr>
          <p:sp>
            <p:nvSpPr>
              <p:cNvPr id="560" name="Google Shape;560;p29"/>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9"/>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170B"/>
                    </a:solidFill>
                    <a:latin typeface="Cambria"/>
                    <a:ea typeface="Cambria"/>
                    <a:cs typeface="Cambria"/>
                    <a:sym typeface="Cambria"/>
                  </a:rPr>
                  <a:t>Khi thấy các vương hầu bàn việc nước</a:t>
                </a:r>
                <a:endParaRPr sz="1800" b="0" i="0" u="none" strike="noStrike" cap="none">
                  <a:solidFill>
                    <a:srgbClr val="22170B"/>
                  </a:solidFill>
                  <a:latin typeface="Cambria"/>
                  <a:ea typeface="Cambria"/>
                  <a:cs typeface="Cambria"/>
                  <a:sym typeface="Cambria"/>
                </a:endParaRPr>
              </a:p>
            </p:txBody>
          </p:sp>
        </p:grpSp>
      </p:grpSp>
      <p:sp>
        <p:nvSpPr>
          <p:cNvPr id="562" name="Google Shape;562;p29"/>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200" b="1" i="1" u="none" strike="noStrike" cap="none">
                <a:solidFill>
                  <a:srgbClr val="8B6639"/>
                </a:solidFill>
                <a:latin typeface="Cambria"/>
                <a:ea typeface="Cambria"/>
                <a:cs typeface="Cambria"/>
                <a:sym typeface="Cambria"/>
              </a:rPr>
              <a:t>* Nhân vật Hoài Văn</a:t>
            </a:r>
            <a:endParaRPr sz="2200" b="1" i="1" u="none" strike="noStrike" cap="none">
              <a:solidFill>
                <a:srgbClr val="8B6639"/>
              </a:solidFill>
              <a:latin typeface="Cambria"/>
              <a:ea typeface="Cambria"/>
              <a:cs typeface="Cambria"/>
              <a:sym typeface="Cambria"/>
            </a:endParaRPr>
          </a:p>
        </p:txBody>
      </p:sp>
      <p:grpSp>
        <p:nvGrpSpPr>
          <p:cNvPr id="563" name="Google Shape;563;p29"/>
          <p:cNvGrpSpPr/>
          <p:nvPr/>
        </p:nvGrpSpPr>
        <p:grpSpPr>
          <a:xfrm>
            <a:off x="897461" y="2219253"/>
            <a:ext cx="7322105" cy="2122980"/>
            <a:chOff x="0" y="0"/>
            <a:chExt cx="7322105" cy="2122980"/>
          </a:xfrm>
        </p:grpSpPr>
        <p:sp>
          <p:nvSpPr>
            <p:cNvPr id="564" name="Google Shape;564;p29"/>
            <p:cNvSpPr/>
            <p:nvPr/>
          </p:nvSpPr>
          <p:spPr>
            <a:xfrm>
              <a:off x="0" y="403081"/>
              <a:ext cx="7322105" cy="1719899"/>
            </a:xfrm>
            <a:prstGeom prst="rect">
              <a:avLst/>
            </a:prstGeom>
            <a:solidFill>
              <a:schemeClr val="dk2">
                <a:alpha val="89411"/>
              </a:schemeClr>
            </a:solidFill>
            <a:ln w="9525" cap="flat" cmpd="sng">
              <a:solidFill>
                <a:srgbClr val="22170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9"/>
            <p:cNvSpPr txBox="1"/>
            <p:nvPr/>
          </p:nvSpPr>
          <p:spPr>
            <a:xfrm>
              <a:off x="0" y="403081"/>
              <a:ext cx="7322105" cy="1719899"/>
            </a:xfrm>
            <a:prstGeom prst="rect">
              <a:avLst/>
            </a:prstGeom>
            <a:noFill/>
            <a:ln>
              <a:noFill/>
            </a:ln>
          </p:spPr>
          <p:txBody>
            <a:bodyPr spcFirstLastPara="1" wrap="square" lIns="568275" tIns="541525" rIns="568275" bIns="163575" anchor="t" anchorCtr="0">
              <a:noAutofit/>
            </a:bodyPr>
            <a:lstStyle/>
            <a:p>
              <a:pPr marL="228600" marR="0" lvl="1" indent="-228600" algn="just" rtl="0">
                <a:lnSpc>
                  <a:spcPct val="90000"/>
                </a:lnSpc>
                <a:spcBef>
                  <a:spcPts val="0"/>
                </a:spcBef>
                <a:spcAft>
                  <a:spcPts val="0"/>
                </a:spcAft>
                <a:buClr>
                  <a:srgbClr val="000000"/>
                </a:buClr>
                <a:buSzPts val="2300"/>
                <a:buFont typeface="Arial"/>
                <a:buChar char="•"/>
              </a:pPr>
              <a:r>
                <a:rPr lang="en-US" sz="2300" b="0" i="1" u="none" strike="noStrike" cap="none">
                  <a:solidFill>
                    <a:srgbClr val="000000"/>
                  </a:solidFill>
                  <a:latin typeface="Cambria"/>
                  <a:ea typeface="Cambria"/>
                  <a:cs typeface="Cambria"/>
                  <a:sym typeface="Cambria"/>
                </a:rPr>
                <a:t>thấy nhục khi không được cùng bàn việc nước; </a:t>
              </a:r>
              <a:endParaRPr sz="2300" b="0" i="1" u="none" strike="noStrike" cap="none">
                <a:solidFill>
                  <a:srgbClr val="000000"/>
                </a:solidFill>
                <a:latin typeface="Cambria"/>
                <a:ea typeface="Cambria"/>
                <a:cs typeface="Cambria"/>
                <a:sym typeface="Cambria"/>
              </a:endParaRPr>
            </a:p>
            <a:p>
              <a:pPr marL="228600" marR="0" lvl="1" indent="-228600" algn="just" rtl="0">
                <a:lnSpc>
                  <a:spcPct val="90000"/>
                </a:lnSpc>
                <a:spcBef>
                  <a:spcPts val="345"/>
                </a:spcBef>
                <a:spcAft>
                  <a:spcPts val="0"/>
                </a:spcAft>
                <a:buClr>
                  <a:srgbClr val="000000"/>
                </a:buClr>
                <a:buSzPts val="2300"/>
                <a:buFont typeface="Arial"/>
                <a:buChar char="•"/>
              </a:pPr>
              <a:r>
                <a:rPr lang="en-US" sz="2300" b="0" i="1" u="none" strike="noStrike" cap="none">
                  <a:solidFill>
                    <a:srgbClr val="000000"/>
                  </a:solidFill>
                  <a:latin typeface="Cambria"/>
                  <a:ea typeface="Cambria"/>
                  <a:cs typeface="Cambria"/>
                  <a:sym typeface="Cambria"/>
                </a:rPr>
                <a:t>suy nghĩ về âm mưu của nhà Nguyên và mong muốn “xin quan gia cho đánh”.</a:t>
              </a:r>
              <a:endParaRPr sz="2300" b="0" i="1" u="none" strike="noStrike" cap="none">
                <a:solidFill>
                  <a:srgbClr val="000000"/>
                </a:solidFill>
                <a:latin typeface="Cambria"/>
                <a:ea typeface="Cambria"/>
                <a:cs typeface="Cambria"/>
                <a:sym typeface="Cambria"/>
              </a:endParaRPr>
            </a:p>
          </p:txBody>
        </p:sp>
        <p:sp>
          <p:nvSpPr>
            <p:cNvPr id="566" name="Google Shape;566;p29"/>
            <p:cNvSpPr/>
            <p:nvPr/>
          </p:nvSpPr>
          <p:spPr>
            <a:xfrm>
              <a:off x="366105" y="0"/>
              <a:ext cx="5125473" cy="767520"/>
            </a:xfrm>
            <a:prstGeom prst="roundRect">
              <a:avLst>
                <a:gd name="adj" fmla="val 16667"/>
              </a:avLst>
            </a:prstGeom>
            <a:gradFill>
              <a:gsLst>
                <a:gs pos="0">
                  <a:srgbClr val="FFF4E2"/>
                </a:gs>
                <a:gs pos="35000">
                  <a:srgbClr val="FFF6E9"/>
                </a:gs>
                <a:gs pos="100000">
                  <a:srgbClr val="FFFDF6"/>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9"/>
            <p:cNvSpPr txBox="1"/>
            <p:nvPr/>
          </p:nvSpPr>
          <p:spPr>
            <a:xfrm>
              <a:off x="403572" y="37467"/>
              <a:ext cx="5050539" cy="692586"/>
            </a:xfrm>
            <a:prstGeom prst="rect">
              <a:avLst/>
            </a:prstGeom>
            <a:noFill/>
            <a:ln>
              <a:noFill/>
            </a:ln>
          </p:spPr>
          <p:txBody>
            <a:bodyPr spcFirstLastPara="1" wrap="square" lIns="193725" tIns="0" rIns="193725" bIns="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dk1"/>
                  </a:solidFill>
                  <a:latin typeface="Cambria"/>
                  <a:ea typeface="Cambria"/>
                  <a:cs typeface="Cambria"/>
                  <a:sym typeface="Cambria"/>
                </a:rPr>
                <a:t>Suy nghĩ</a:t>
              </a:r>
              <a:endParaRPr sz="2300" b="0" i="0" u="none" strike="noStrike" cap="none">
                <a:solidFill>
                  <a:schemeClr val="dk1"/>
                </a:solidFill>
                <a:latin typeface="Cambria"/>
                <a:ea typeface="Cambria"/>
                <a:cs typeface="Cambria"/>
                <a:sym typeface="Cambri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
                                        </p:tgtEl>
                                        <p:attrNameLst>
                                          <p:attrName>style.visibility</p:attrName>
                                        </p:attrNameLst>
                                      </p:cBhvr>
                                      <p:to>
                                        <p:strVal val="visible"/>
                                      </p:to>
                                    </p:set>
                                    <p:animEffect transition="in" filter="fade">
                                      <p:cBhvr>
                                        <p:cTn id="12" dur="5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grpSp>
        <p:nvGrpSpPr>
          <p:cNvPr id="572" name="Google Shape;572;p30"/>
          <p:cNvGrpSpPr/>
          <p:nvPr/>
        </p:nvGrpSpPr>
        <p:grpSpPr>
          <a:xfrm>
            <a:off x="897460" y="1098594"/>
            <a:ext cx="7349080" cy="850099"/>
            <a:chOff x="897460" y="2146700"/>
            <a:chExt cx="7349080" cy="850099"/>
          </a:xfrm>
        </p:grpSpPr>
        <p:grpSp>
          <p:nvGrpSpPr>
            <p:cNvPr id="573" name="Google Shape;573;p30"/>
            <p:cNvGrpSpPr/>
            <p:nvPr/>
          </p:nvGrpSpPr>
          <p:grpSpPr>
            <a:xfrm>
              <a:off x="897460" y="2146700"/>
              <a:ext cx="595070" cy="850099"/>
              <a:chOff x="1" y="423"/>
              <a:chExt cx="595070" cy="850099"/>
            </a:xfrm>
          </p:grpSpPr>
          <p:sp>
            <p:nvSpPr>
              <p:cNvPr id="574" name="Google Shape;574;p30"/>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0"/>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2"/>
                    </a:solidFill>
                    <a:latin typeface="Cambria"/>
                    <a:ea typeface="Cambria"/>
                    <a:cs typeface="Cambria"/>
                    <a:sym typeface="Cambria"/>
                  </a:rPr>
                  <a:t>2</a:t>
                </a:r>
                <a:endParaRPr sz="1400" b="0" i="0" u="none" strike="noStrike" cap="none">
                  <a:solidFill>
                    <a:srgbClr val="000000"/>
                  </a:solidFill>
                  <a:latin typeface="Arial"/>
                  <a:ea typeface="Arial"/>
                  <a:cs typeface="Arial"/>
                  <a:sym typeface="Arial"/>
                </a:endParaRPr>
              </a:p>
            </p:txBody>
          </p:sp>
        </p:grpSp>
        <p:grpSp>
          <p:nvGrpSpPr>
            <p:cNvPr id="576" name="Google Shape;576;p30"/>
            <p:cNvGrpSpPr/>
            <p:nvPr/>
          </p:nvGrpSpPr>
          <p:grpSpPr>
            <a:xfrm>
              <a:off x="1492528" y="2146701"/>
              <a:ext cx="6754012" cy="552564"/>
              <a:chOff x="595069" y="424"/>
              <a:chExt cx="6754012" cy="552564"/>
            </a:xfrm>
          </p:grpSpPr>
          <p:sp>
            <p:nvSpPr>
              <p:cNvPr id="577" name="Google Shape;577;p30"/>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30"/>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170B"/>
                    </a:solidFill>
                    <a:latin typeface="Cambria"/>
                    <a:ea typeface="Cambria"/>
                    <a:cs typeface="Cambria"/>
                    <a:sym typeface="Cambria"/>
                  </a:rPr>
                  <a:t>Khi thấy các vương hầu bàn việc nước</a:t>
                </a:r>
                <a:endParaRPr sz="1800" b="0" i="0" u="none" strike="noStrike" cap="none">
                  <a:solidFill>
                    <a:srgbClr val="22170B"/>
                  </a:solidFill>
                  <a:latin typeface="Cambria"/>
                  <a:ea typeface="Cambria"/>
                  <a:cs typeface="Cambria"/>
                  <a:sym typeface="Cambria"/>
                </a:endParaRPr>
              </a:p>
            </p:txBody>
          </p:sp>
        </p:grpSp>
      </p:grpSp>
      <p:sp>
        <p:nvSpPr>
          <p:cNvPr id="579" name="Google Shape;579;p30"/>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200" b="1" i="1" u="none" strike="noStrike" cap="none">
                <a:solidFill>
                  <a:srgbClr val="8B6639"/>
                </a:solidFill>
                <a:latin typeface="Cambria"/>
                <a:ea typeface="Cambria"/>
                <a:cs typeface="Cambria"/>
                <a:sym typeface="Cambria"/>
              </a:rPr>
              <a:t>* Nhân vật Hoài Văn</a:t>
            </a:r>
            <a:endParaRPr sz="2200" b="1" i="1" u="none" strike="noStrike" cap="none">
              <a:solidFill>
                <a:srgbClr val="8B6639"/>
              </a:solidFill>
              <a:latin typeface="Cambria"/>
              <a:ea typeface="Cambria"/>
              <a:cs typeface="Cambria"/>
              <a:sym typeface="Cambria"/>
            </a:endParaRPr>
          </a:p>
        </p:txBody>
      </p:sp>
      <p:grpSp>
        <p:nvGrpSpPr>
          <p:cNvPr id="580" name="Google Shape;580;p30"/>
          <p:cNvGrpSpPr/>
          <p:nvPr/>
        </p:nvGrpSpPr>
        <p:grpSpPr>
          <a:xfrm>
            <a:off x="897461" y="2295520"/>
            <a:ext cx="7322105" cy="1931175"/>
            <a:chOff x="0" y="5590"/>
            <a:chExt cx="7322105" cy="1931175"/>
          </a:xfrm>
        </p:grpSpPr>
        <p:sp>
          <p:nvSpPr>
            <p:cNvPr id="581" name="Google Shape;581;p30"/>
            <p:cNvSpPr/>
            <p:nvPr/>
          </p:nvSpPr>
          <p:spPr>
            <a:xfrm>
              <a:off x="0" y="448390"/>
              <a:ext cx="7322105" cy="1488375"/>
            </a:xfrm>
            <a:prstGeom prst="rect">
              <a:avLst/>
            </a:prstGeom>
            <a:solidFill>
              <a:schemeClr val="dk2">
                <a:alpha val="89411"/>
              </a:schemeClr>
            </a:solidFill>
            <a:ln w="9525" cap="flat" cmpd="sng">
              <a:solidFill>
                <a:srgbClr val="22170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30"/>
            <p:cNvSpPr txBox="1"/>
            <p:nvPr/>
          </p:nvSpPr>
          <p:spPr>
            <a:xfrm>
              <a:off x="0" y="448390"/>
              <a:ext cx="7322105" cy="1488375"/>
            </a:xfrm>
            <a:prstGeom prst="rect">
              <a:avLst/>
            </a:prstGeom>
            <a:noFill/>
            <a:ln>
              <a:noFill/>
            </a:ln>
          </p:spPr>
          <p:txBody>
            <a:bodyPr spcFirstLastPara="1" wrap="square" lIns="568275" tIns="624825" rIns="568275" bIns="163575" anchor="t" anchorCtr="0">
              <a:noAutofit/>
            </a:bodyPr>
            <a:lstStyle/>
            <a:p>
              <a:pPr marL="228600" marR="0" lvl="1" indent="-228600" algn="just" rtl="0">
                <a:lnSpc>
                  <a:spcPct val="100000"/>
                </a:lnSpc>
                <a:spcBef>
                  <a:spcPts val="0"/>
                </a:spcBef>
                <a:spcAft>
                  <a:spcPts val="0"/>
                </a:spcAft>
                <a:buClr>
                  <a:srgbClr val="000000"/>
                </a:buClr>
                <a:buSzPts val="2300"/>
                <a:buFont typeface="Arial"/>
                <a:buChar char="•"/>
              </a:pPr>
              <a:r>
                <a:rPr lang="en-US" sz="2300" b="0" i="1" u="none" strike="noStrike" cap="none">
                  <a:solidFill>
                    <a:srgbClr val="000000"/>
                  </a:solidFill>
                  <a:latin typeface="Cambria"/>
                  <a:ea typeface="Cambria"/>
                  <a:cs typeface="Cambria"/>
                  <a:sym typeface="Cambria"/>
                </a:rPr>
                <a:t>quyết liều xăm xăm xuống bến; “tuốt gươm, trừng mắt” với quân lính.</a:t>
              </a:r>
              <a:endParaRPr sz="1400" b="0" i="0" u="none" strike="noStrike" cap="none">
                <a:solidFill>
                  <a:srgbClr val="000000"/>
                </a:solidFill>
                <a:latin typeface="Arial"/>
                <a:ea typeface="Arial"/>
                <a:cs typeface="Arial"/>
                <a:sym typeface="Arial"/>
              </a:endParaRPr>
            </a:p>
          </p:txBody>
        </p:sp>
        <p:sp>
          <p:nvSpPr>
            <p:cNvPr id="583" name="Google Shape;583;p30"/>
            <p:cNvSpPr/>
            <p:nvPr/>
          </p:nvSpPr>
          <p:spPr>
            <a:xfrm>
              <a:off x="366105" y="5590"/>
              <a:ext cx="5125473" cy="885600"/>
            </a:xfrm>
            <a:prstGeom prst="roundRect">
              <a:avLst>
                <a:gd name="adj" fmla="val 16667"/>
              </a:avLst>
            </a:prstGeom>
            <a:gradFill>
              <a:gsLst>
                <a:gs pos="0">
                  <a:srgbClr val="FFF4E2"/>
                </a:gs>
                <a:gs pos="35000">
                  <a:srgbClr val="FFF6E9"/>
                </a:gs>
                <a:gs pos="100000">
                  <a:srgbClr val="FFFDF6"/>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30"/>
            <p:cNvSpPr txBox="1"/>
            <p:nvPr/>
          </p:nvSpPr>
          <p:spPr>
            <a:xfrm>
              <a:off x="409336" y="48821"/>
              <a:ext cx="5039011" cy="799138"/>
            </a:xfrm>
            <a:prstGeom prst="rect">
              <a:avLst/>
            </a:prstGeom>
            <a:noFill/>
            <a:ln>
              <a:noFill/>
            </a:ln>
          </p:spPr>
          <p:txBody>
            <a:bodyPr spcFirstLastPara="1" wrap="square" lIns="193725" tIns="0" rIns="193725" bIns="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dk1"/>
                  </a:solidFill>
                  <a:latin typeface="Cambria"/>
                  <a:ea typeface="Cambria"/>
                  <a:cs typeface="Cambria"/>
                  <a:sym typeface="Cambria"/>
                </a:rPr>
                <a:t>Hành động</a:t>
              </a:r>
              <a:endParaRPr sz="2300" b="0" i="0" u="none" strike="noStrike" cap="none">
                <a:solidFill>
                  <a:schemeClr val="dk1"/>
                </a:solidFill>
                <a:latin typeface="Cambria"/>
                <a:ea typeface="Cambria"/>
                <a:cs typeface="Cambria"/>
                <a:sym typeface="Cambri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0"/>
                                        </p:tgtEl>
                                        <p:attrNameLst>
                                          <p:attrName>style.visibility</p:attrName>
                                        </p:attrNameLst>
                                      </p:cBhvr>
                                      <p:to>
                                        <p:strVal val="visible"/>
                                      </p:to>
                                    </p:set>
                                    <p:animEffect transition="in" filter="fade">
                                      <p:cBhvr>
                                        <p:cTn id="12"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589" name="Google Shape;589;p31"/>
          <p:cNvGrpSpPr/>
          <p:nvPr/>
        </p:nvGrpSpPr>
        <p:grpSpPr>
          <a:xfrm>
            <a:off x="897460" y="1098594"/>
            <a:ext cx="7349080" cy="850099"/>
            <a:chOff x="897460" y="2146700"/>
            <a:chExt cx="7349080" cy="850099"/>
          </a:xfrm>
        </p:grpSpPr>
        <p:grpSp>
          <p:nvGrpSpPr>
            <p:cNvPr id="590" name="Google Shape;590;p31"/>
            <p:cNvGrpSpPr/>
            <p:nvPr/>
          </p:nvGrpSpPr>
          <p:grpSpPr>
            <a:xfrm>
              <a:off x="897460" y="2146700"/>
              <a:ext cx="595070" cy="850099"/>
              <a:chOff x="1" y="423"/>
              <a:chExt cx="595070" cy="850099"/>
            </a:xfrm>
          </p:grpSpPr>
          <p:sp>
            <p:nvSpPr>
              <p:cNvPr id="591" name="Google Shape;591;p31"/>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31"/>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2"/>
                    </a:solidFill>
                    <a:latin typeface="Cambria"/>
                    <a:ea typeface="Cambria"/>
                    <a:cs typeface="Cambria"/>
                    <a:sym typeface="Cambria"/>
                  </a:rPr>
                  <a:t>3</a:t>
                </a:r>
                <a:endParaRPr sz="1400" b="0" i="0" u="none" strike="noStrike" cap="none">
                  <a:solidFill>
                    <a:srgbClr val="000000"/>
                  </a:solidFill>
                  <a:latin typeface="Arial"/>
                  <a:ea typeface="Arial"/>
                  <a:cs typeface="Arial"/>
                  <a:sym typeface="Arial"/>
                </a:endParaRPr>
              </a:p>
            </p:txBody>
          </p:sp>
        </p:grpSp>
        <p:grpSp>
          <p:nvGrpSpPr>
            <p:cNvPr id="593" name="Google Shape;593;p31"/>
            <p:cNvGrpSpPr/>
            <p:nvPr/>
          </p:nvGrpSpPr>
          <p:grpSpPr>
            <a:xfrm>
              <a:off x="1492528" y="2146701"/>
              <a:ext cx="6754012" cy="552564"/>
              <a:chOff x="595069" y="424"/>
              <a:chExt cx="6754012" cy="552564"/>
            </a:xfrm>
          </p:grpSpPr>
          <p:sp>
            <p:nvSpPr>
              <p:cNvPr id="594" name="Google Shape;594;p31"/>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31"/>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170B"/>
                    </a:solidFill>
                    <a:latin typeface="Cambria"/>
                    <a:ea typeface="Cambria"/>
                    <a:cs typeface="Cambria"/>
                    <a:sym typeface="Cambria"/>
                  </a:rPr>
                  <a:t>Khi Chiêu Thành Vương ra khuyên ngăn</a:t>
                </a:r>
                <a:endParaRPr sz="1800" b="0" i="0" u="none" strike="noStrike" cap="none">
                  <a:solidFill>
                    <a:srgbClr val="22170B"/>
                  </a:solidFill>
                  <a:latin typeface="Cambria"/>
                  <a:ea typeface="Cambria"/>
                  <a:cs typeface="Cambria"/>
                  <a:sym typeface="Cambria"/>
                </a:endParaRPr>
              </a:p>
            </p:txBody>
          </p:sp>
        </p:grpSp>
      </p:grpSp>
      <p:sp>
        <p:nvSpPr>
          <p:cNvPr id="596" name="Google Shape;596;p31"/>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200" b="1" i="1" u="none" strike="noStrike" cap="none">
                <a:solidFill>
                  <a:srgbClr val="8B6639"/>
                </a:solidFill>
                <a:latin typeface="Cambria"/>
                <a:ea typeface="Cambria"/>
                <a:cs typeface="Cambria"/>
                <a:sym typeface="Cambria"/>
              </a:rPr>
              <a:t>* Nhân vật Hoài Văn</a:t>
            </a:r>
            <a:endParaRPr sz="2200" b="1" i="1" u="none" strike="noStrike" cap="none">
              <a:solidFill>
                <a:srgbClr val="8B6639"/>
              </a:solidFill>
              <a:latin typeface="Cambria"/>
              <a:ea typeface="Cambria"/>
              <a:cs typeface="Cambria"/>
              <a:sym typeface="Cambria"/>
            </a:endParaRPr>
          </a:p>
        </p:txBody>
      </p:sp>
      <p:grpSp>
        <p:nvGrpSpPr>
          <p:cNvPr id="597" name="Google Shape;597;p31"/>
          <p:cNvGrpSpPr/>
          <p:nvPr/>
        </p:nvGrpSpPr>
        <p:grpSpPr>
          <a:xfrm>
            <a:off x="897461" y="2083584"/>
            <a:ext cx="7322105" cy="2571031"/>
            <a:chOff x="0" y="134891"/>
            <a:chExt cx="7322105" cy="2295630"/>
          </a:xfrm>
        </p:grpSpPr>
        <p:sp>
          <p:nvSpPr>
            <p:cNvPr id="598" name="Google Shape;598;p31"/>
            <p:cNvSpPr/>
            <p:nvPr/>
          </p:nvSpPr>
          <p:spPr>
            <a:xfrm>
              <a:off x="0" y="474371"/>
              <a:ext cx="7322105" cy="1956150"/>
            </a:xfrm>
            <a:prstGeom prst="rect">
              <a:avLst/>
            </a:prstGeom>
            <a:solidFill>
              <a:schemeClr val="lt1">
                <a:alpha val="89411"/>
              </a:schemeClr>
            </a:solidFill>
            <a:ln w="25400" cap="flat" cmpd="sng">
              <a:solidFill>
                <a:srgbClr val="F1E7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31"/>
            <p:cNvSpPr txBox="1"/>
            <p:nvPr/>
          </p:nvSpPr>
          <p:spPr>
            <a:xfrm>
              <a:off x="0" y="474371"/>
              <a:ext cx="7322105" cy="1956150"/>
            </a:xfrm>
            <a:prstGeom prst="rect">
              <a:avLst/>
            </a:prstGeom>
            <a:noFill/>
            <a:ln>
              <a:noFill/>
            </a:ln>
          </p:spPr>
          <p:txBody>
            <a:bodyPr spcFirstLastPara="1" wrap="square" lIns="568275" tIns="479025" rIns="568275" bIns="163575" anchor="t" anchorCtr="0">
              <a:noAutofit/>
            </a:bodyPr>
            <a:lstStyle/>
            <a:p>
              <a:pPr marL="228600" marR="0" lvl="1" indent="-228600" algn="just" rtl="0">
                <a:lnSpc>
                  <a:spcPct val="90000"/>
                </a:lnSpc>
                <a:spcBef>
                  <a:spcPts val="0"/>
                </a:spcBef>
                <a:spcAft>
                  <a:spcPts val="0"/>
                </a:spcAft>
                <a:buClr>
                  <a:srgbClr val="000000"/>
                </a:buClr>
                <a:buSzPts val="2300"/>
                <a:buFont typeface="Arial"/>
                <a:buChar char="•"/>
              </a:pPr>
              <a:r>
                <a:rPr lang="en-US" sz="2300" b="0" i="1" u="none" strike="noStrike" cap="none">
                  <a:solidFill>
                    <a:srgbClr val="000000"/>
                  </a:solidFill>
                  <a:latin typeface="Cambria"/>
                  <a:ea typeface="Cambria"/>
                  <a:cs typeface="Cambria"/>
                  <a:sym typeface="Cambria"/>
                </a:rPr>
                <a:t>“.. Cháu trộm nghĩ rằng khi quốc biến thì đến đứa trẻ cũng phải lo huống hồ gì là cháu đã lớn…"</a:t>
              </a:r>
              <a:endParaRPr sz="1400" b="0" i="0" u="none" strike="noStrike" cap="none">
                <a:solidFill>
                  <a:srgbClr val="000000"/>
                </a:solidFill>
                <a:latin typeface="Arial"/>
                <a:ea typeface="Arial"/>
                <a:cs typeface="Arial"/>
                <a:sym typeface="Arial"/>
              </a:endParaRPr>
            </a:p>
            <a:p>
              <a:pPr marL="228600" marR="0" lvl="1" indent="-228600" algn="just" rtl="0">
                <a:lnSpc>
                  <a:spcPct val="90000"/>
                </a:lnSpc>
                <a:spcBef>
                  <a:spcPts val="345"/>
                </a:spcBef>
                <a:spcAft>
                  <a:spcPts val="0"/>
                </a:spcAft>
                <a:buClr>
                  <a:srgbClr val="000000"/>
                </a:buClr>
                <a:buSzPts val="2300"/>
                <a:buFont typeface="Arial"/>
                <a:buChar char="•"/>
              </a:pPr>
              <a:r>
                <a:rPr lang="en-US" sz="2300" b="0" i="1" u="none" strike="noStrike" cap="none">
                  <a:solidFill>
                    <a:srgbClr val="000000"/>
                  </a:solidFill>
                  <a:latin typeface="Cambria"/>
                  <a:ea typeface="Cambria"/>
                  <a:cs typeface="Cambria"/>
                  <a:sym typeface="Cambria"/>
                </a:rPr>
                <a:t>Vua lo thì kẻ thần tử cũng phải lo”. -&gt; Lời nói thể hiện rõ sự lo lắng, trách nhiệm.</a:t>
              </a:r>
              <a:endParaRPr sz="2300" b="0" i="1" u="none" strike="noStrike" cap="none">
                <a:solidFill>
                  <a:srgbClr val="000000"/>
                </a:solidFill>
                <a:latin typeface="Cambria"/>
                <a:ea typeface="Cambria"/>
                <a:cs typeface="Cambria"/>
                <a:sym typeface="Cambria"/>
              </a:endParaRPr>
            </a:p>
          </p:txBody>
        </p:sp>
        <p:sp>
          <p:nvSpPr>
            <p:cNvPr id="600" name="Google Shape;600;p31"/>
            <p:cNvSpPr/>
            <p:nvPr/>
          </p:nvSpPr>
          <p:spPr>
            <a:xfrm>
              <a:off x="366105" y="134891"/>
              <a:ext cx="5125473" cy="678960"/>
            </a:xfrm>
            <a:prstGeom prst="roundRect">
              <a:avLst>
                <a:gd name="adj" fmla="val 16667"/>
              </a:avLst>
            </a:prstGeom>
            <a:solidFill>
              <a:srgbClr val="F1E7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31"/>
            <p:cNvSpPr txBox="1"/>
            <p:nvPr/>
          </p:nvSpPr>
          <p:spPr>
            <a:xfrm>
              <a:off x="399249" y="168035"/>
              <a:ext cx="5059185" cy="612672"/>
            </a:xfrm>
            <a:prstGeom prst="rect">
              <a:avLst/>
            </a:prstGeom>
            <a:noFill/>
            <a:ln>
              <a:noFill/>
            </a:ln>
          </p:spPr>
          <p:txBody>
            <a:bodyPr spcFirstLastPara="1" wrap="square" lIns="193725" tIns="0" rIns="193725" bIns="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rgbClr val="22170B"/>
                  </a:solidFill>
                  <a:latin typeface="Cambria"/>
                  <a:ea typeface="Cambria"/>
                  <a:cs typeface="Cambria"/>
                  <a:sym typeface="Cambria"/>
                </a:rPr>
                <a:t>Lời nói</a:t>
              </a:r>
              <a:endParaRPr sz="2300" b="0" i="0" u="none" strike="noStrike" cap="none">
                <a:solidFill>
                  <a:srgbClr val="22170B"/>
                </a:solidFill>
                <a:latin typeface="Cambria"/>
                <a:ea typeface="Cambria"/>
                <a:cs typeface="Cambria"/>
                <a:sym typeface="Cambri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500"/>
                                        <p:tgtEl>
                                          <p:spTgt spid="5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7"/>
                                        </p:tgtEl>
                                        <p:attrNameLst>
                                          <p:attrName>style.visibility</p:attrName>
                                        </p:attrNameLst>
                                      </p:cBhvr>
                                      <p:to>
                                        <p:strVal val="visible"/>
                                      </p:to>
                                    </p:set>
                                    <p:animEffect transition="in" filter="fade">
                                      <p:cBhvr>
                                        <p:cTn id="12" dur="5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grpSp>
        <p:nvGrpSpPr>
          <p:cNvPr id="606" name="Google Shape;606;p32"/>
          <p:cNvGrpSpPr/>
          <p:nvPr/>
        </p:nvGrpSpPr>
        <p:grpSpPr>
          <a:xfrm>
            <a:off x="897460" y="1098594"/>
            <a:ext cx="7349080" cy="850099"/>
            <a:chOff x="897460" y="2146700"/>
            <a:chExt cx="7349080" cy="850099"/>
          </a:xfrm>
        </p:grpSpPr>
        <p:grpSp>
          <p:nvGrpSpPr>
            <p:cNvPr id="607" name="Google Shape;607;p32"/>
            <p:cNvGrpSpPr/>
            <p:nvPr/>
          </p:nvGrpSpPr>
          <p:grpSpPr>
            <a:xfrm>
              <a:off x="897460" y="2146700"/>
              <a:ext cx="595070" cy="850099"/>
              <a:chOff x="1" y="423"/>
              <a:chExt cx="595070" cy="850099"/>
            </a:xfrm>
          </p:grpSpPr>
          <p:sp>
            <p:nvSpPr>
              <p:cNvPr id="608" name="Google Shape;608;p32"/>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2"/>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2"/>
                    </a:solidFill>
                    <a:latin typeface="Cambria"/>
                    <a:ea typeface="Cambria"/>
                    <a:cs typeface="Cambria"/>
                    <a:sym typeface="Cambria"/>
                  </a:rPr>
                  <a:t>3</a:t>
                </a:r>
                <a:endParaRPr sz="1400" b="0" i="0" u="none" strike="noStrike" cap="none">
                  <a:solidFill>
                    <a:srgbClr val="000000"/>
                  </a:solidFill>
                  <a:latin typeface="Arial"/>
                  <a:ea typeface="Arial"/>
                  <a:cs typeface="Arial"/>
                  <a:sym typeface="Arial"/>
                </a:endParaRPr>
              </a:p>
            </p:txBody>
          </p:sp>
        </p:grpSp>
        <p:grpSp>
          <p:nvGrpSpPr>
            <p:cNvPr id="610" name="Google Shape;610;p32"/>
            <p:cNvGrpSpPr/>
            <p:nvPr/>
          </p:nvGrpSpPr>
          <p:grpSpPr>
            <a:xfrm>
              <a:off x="1492528" y="2146701"/>
              <a:ext cx="6754012" cy="552564"/>
              <a:chOff x="595069" y="424"/>
              <a:chExt cx="6754012" cy="552564"/>
            </a:xfrm>
          </p:grpSpPr>
          <p:sp>
            <p:nvSpPr>
              <p:cNvPr id="611" name="Google Shape;611;p32"/>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2"/>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170B"/>
                    </a:solidFill>
                    <a:latin typeface="Cambria"/>
                    <a:ea typeface="Cambria"/>
                    <a:cs typeface="Cambria"/>
                    <a:sym typeface="Cambria"/>
                  </a:rPr>
                  <a:t>Khi Chiêu Thành Vương ra khuyên ngăn</a:t>
                </a:r>
                <a:endParaRPr sz="1800" b="0" i="0" u="none" strike="noStrike" cap="none">
                  <a:solidFill>
                    <a:srgbClr val="22170B"/>
                  </a:solidFill>
                  <a:latin typeface="Cambria"/>
                  <a:ea typeface="Cambria"/>
                  <a:cs typeface="Cambria"/>
                  <a:sym typeface="Cambria"/>
                </a:endParaRPr>
              </a:p>
            </p:txBody>
          </p:sp>
        </p:grpSp>
      </p:grpSp>
      <p:sp>
        <p:nvSpPr>
          <p:cNvPr id="613" name="Google Shape;613;p32"/>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200" b="1" i="1" u="none" strike="noStrike" cap="none">
                <a:solidFill>
                  <a:srgbClr val="8B6639"/>
                </a:solidFill>
                <a:latin typeface="Cambria"/>
                <a:ea typeface="Cambria"/>
                <a:cs typeface="Cambria"/>
                <a:sym typeface="Cambria"/>
              </a:rPr>
              <a:t>* Nhân vật Hoài Văn</a:t>
            </a:r>
            <a:endParaRPr sz="2200" b="1" i="1" u="none" strike="noStrike" cap="none">
              <a:solidFill>
                <a:srgbClr val="8B6639"/>
              </a:solidFill>
              <a:latin typeface="Cambria"/>
              <a:ea typeface="Cambria"/>
              <a:cs typeface="Cambria"/>
              <a:sym typeface="Cambria"/>
            </a:endParaRPr>
          </a:p>
        </p:txBody>
      </p:sp>
      <p:grpSp>
        <p:nvGrpSpPr>
          <p:cNvPr id="614" name="Google Shape;614;p32"/>
          <p:cNvGrpSpPr/>
          <p:nvPr/>
        </p:nvGrpSpPr>
        <p:grpSpPr>
          <a:xfrm>
            <a:off x="897461" y="2249054"/>
            <a:ext cx="7009410" cy="2230469"/>
            <a:chOff x="0" y="2828"/>
            <a:chExt cx="7009410" cy="2230469"/>
          </a:xfrm>
        </p:grpSpPr>
        <p:sp>
          <p:nvSpPr>
            <p:cNvPr id="615" name="Google Shape;615;p32"/>
            <p:cNvSpPr/>
            <p:nvPr/>
          </p:nvSpPr>
          <p:spPr>
            <a:xfrm>
              <a:off x="0" y="327548"/>
              <a:ext cx="7009410" cy="1905749"/>
            </a:xfrm>
            <a:prstGeom prst="rect">
              <a:avLst/>
            </a:prstGeom>
            <a:solidFill>
              <a:schemeClr val="lt1">
                <a:alpha val="89411"/>
              </a:schemeClr>
            </a:solidFill>
            <a:ln w="25400" cap="flat" cmpd="sng">
              <a:solidFill>
                <a:srgbClr val="F1E7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2"/>
            <p:cNvSpPr txBox="1"/>
            <p:nvPr/>
          </p:nvSpPr>
          <p:spPr>
            <a:xfrm>
              <a:off x="0" y="327548"/>
              <a:ext cx="7009410" cy="1905749"/>
            </a:xfrm>
            <a:prstGeom prst="rect">
              <a:avLst/>
            </a:prstGeom>
            <a:noFill/>
            <a:ln>
              <a:noFill/>
            </a:ln>
          </p:spPr>
          <p:txBody>
            <a:bodyPr spcFirstLastPara="1" wrap="square" lIns="544000" tIns="458200" rIns="544000" bIns="156450" anchor="t" anchorCtr="0">
              <a:noAutofit/>
            </a:bodyPr>
            <a:lstStyle/>
            <a:p>
              <a:pPr marL="228600" marR="0" lvl="1" indent="-228600" algn="l" rtl="0">
                <a:lnSpc>
                  <a:spcPct val="90000"/>
                </a:lnSpc>
                <a:spcBef>
                  <a:spcPts val="0"/>
                </a:spcBef>
                <a:spcAft>
                  <a:spcPts val="0"/>
                </a:spcAft>
                <a:buClr>
                  <a:srgbClr val="000000"/>
                </a:buClr>
                <a:buSzPts val="2200"/>
                <a:buFont typeface="Arial"/>
                <a:buChar char="•"/>
              </a:pPr>
              <a:r>
                <a:rPr lang="en-US" sz="2200" b="0" i="1" u="none" strike="noStrike" cap="none">
                  <a:solidFill>
                    <a:srgbClr val="000000"/>
                  </a:solidFill>
                  <a:latin typeface="Cambria"/>
                  <a:ea typeface="Cambria"/>
                  <a:cs typeface="Cambria"/>
                  <a:sym typeface="Cambria"/>
                </a:rPr>
                <a:t>xồng xộc chạy tới quỳ trước quan gia</a:t>
              </a:r>
              <a:endParaRPr sz="2200" b="0" i="1" u="none" strike="noStrike" cap="none">
                <a:solidFill>
                  <a:srgbClr val="000000"/>
                </a:solidFill>
                <a:latin typeface="Cambria"/>
                <a:ea typeface="Cambria"/>
                <a:cs typeface="Cambria"/>
                <a:sym typeface="Cambria"/>
              </a:endParaRPr>
            </a:p>
            <a:p>
              <a:pPr marL="228600" marR="0" lvl="1" indent="-228600" algn="just" rtl="0">
                <a:lnSpc>
                  <a:spcPct val="90000"/>
                </a:lnSpc>
                <a:spcBef>
                  <a:spcPts val="330"/>
                </a:spcBef>
                <a:spcAft>
                  <a:spcPts val="0"/>
                </a:spcAft>
                <a:buClr>
                  <a:srgbClr val="000000"/>
                </a:buClr>
                <a:buSzPts val="2200"/>
                <a:buFont typeface="Arial"/>
                <a:buChar char="•"/>
              </a:pPr>
              <a:r>
                <a:rPr lang="en-US" sz="2200" b="0" i="1" u="none" strike="noStrike" cap="none">
                  <a:solidFill>
                    <a:srgbClr val="000000"/>
                  </a:solidFill>
                  <a:latin typeface="Cambria"/>
                  <a:ea typeface="Cambria"/>
                  <a:cs typeface="Cambria"/>
                  <a:sym typeface="Cambria"/>
                </a:rPr>
                <a:t>hét lớn: “Xin quan gia cho đánh! Cho giặc mượn đường là mất nước.”</a:t>
              </a:r>
              <a:endParaRPr sz="2200" b="0" i="1" u="none" strike="noStrike" cap="none">
                <a:solidFill>
                  <a:srgbClr val="000000"/>
                </a:solidFill>
                <a:latin typeface="Cambria"/>
                <a:ea typeface="Cambria"/>
                <a:cs typeface="Cambria"/>
                <a:sym typeface="Cambria"/>
              </a:endParaRPr>
            </a:p>
            <a:p>
              <a:pPr marL="228600" marR="0" lvl="1" indent="-228600" algn="l" rtl="0">
                <a:lnSpc>
                  <a:spcPct val="90000"/>
                </a:lnSpc>
                <a:spcBef>
                  <a:spcPts val="330"/>
                </a:spcBef>
                <a:spcAft>
                  <a:spcPts val="0"/>
                </a:spcAft>
                <a:buClr>
                  <a:srgbClr val="000000"/>
                </a:buClr>
                <a:buSzPts val="2200"/>
                <a:buFont typeface="Arial"/>
                <a:buChar char="•"/>
              </a:pPr>
              <a:r>
                <a:rPr lang="en-US" sz="2200" b="0" i="1" u="none" strike="noStrike" cap="none">
                  <a:solidFill>
                    <a:srgbClr val="000000"/>
                  </a:solidFill>
                  <a:latin typeface="Cambria"/>
                  <a:ea typeface="Cambria"/>
                  <a:cs typeface="Cambria"/>
                  <a:sym typeface="Cambria"/>
                </a:rPr>
                <a:t>Tự đặt thanh gươm lên gáy, xin chịu tội.</a:t>
              </a:r>
              <a:endParaRPr sz="2200" b="0" i="1" u="none" strike="noStrike" cap="none">
                <a:solidFill>
                  <a:srgbClr val="000000"/>
                </a:solidFill>
                <a:latin typeface="Cambria"/>
                <a:ea typeface="Cambria"/>
                <a:cs typeface="Cambria"/>
                <a:sym typeface="Cambria"/>
              </a:endParaRPr>
            </a:p>
          </p:txBody>
        </p:sp>
        <p:sp>
          <p:nvSpPr>
            <p:cNvPr id="617" name="Google Shape;617;p32"/>
            <p:cNvSpPr/>
            <p:nvPr/>
          </p:nvSpPr>
          <p:spPr>
            <a:xfrm>
              <a:off x="350470" y="2828"/>
              <a:ext cx="4906587" cy="649440"/>
            </a:xfrm>
            <a:prstGeom prst="roundRect">
              <a:avLst>
                <a:gd name="adj" fmla="val 16667"/>
              </a:avLst>
            </a:prstGeom>
            <a:solidFill>
              <a:srgbClr val="F1E7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2"/>
            <p:cNvSpPr txBox="1"/>
            <p:nvPr/>
          </p:nvSpPr>
          <p:spPr>
            <a:xfrm>
              <a:off x="382173" y="34531"/>
              <a:ext cx="4843181" cy="586034"/>
            </a:xfrm>
            <a:prstGeom prst="rect">
              <a:avLst/>
            </a:prstGeom>
            <a:noFill/>
            <a:ln>
              <a:noFill/>
            </a:ln>
          </p:spPr>
          <p:txBody>
            <a:bodyPr spcFirstLastPara="1" wrap="square" lIns="185450" tIns="0" rIns="18545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200" b="0" i="0" u="none" strike="noStrike" cap="none">
                  <a:solidFill>
                    <a:srgbClr val="22170B"/>
                  </a:solidFill>
                  <a:latin typeface="Cambria"/>
                  <a:ea typeface="Cambria"/>
                  <a:cs typeface="Cambria"/>
                  <a:sym typeface="Cambria"/>
                </a:rPr>
                <a:t>Hành động</a:t>
              </a:r>
              <a:endParaRPr sz="2200" b="0" i="0" u="none" strike="noStrike" cap="none">
                <a:solidFill>
                  <a:srgbClr val="22170B"/>
                </a:solidFill>
                <a:latin typeface="Cambria"/>
                <a:ea typeface="Cambria"/>
                <a:cs typeface="Cambria"/>
                <a:sym typeface="Cambri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6"/>
                                        </p:tgtEl>
                                        <p:attrNameLst>
                                          <p:attrName>style.visibility</p:attrName>
                                        </p:attrNameLst>
                                      </p:cBhvr>
                                      <p:to>
                                        <p:strVal val="visible"/>
                                      </p:to>
                                    </p:set>
                                    <p:animEffect transition="in" filter="fade">
                                      <p:cBhvr>
                                        <p:cTn id="7" dur="500"/>
                                        <p:tgtEl>
                                          <p:spTgt spid="6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
                                        </p:tgtEl>
                                        <p:attrNameLst>
                                          <p:attrName>style.visibility</p:attrName>
                                        </p:attrNameLst>
                                      </p:cBhvr>
                                      <p:to>
                                        <p:strVal val="visible"/>
                                      </p:to>
                                    </p:set>
                                    <p:animEffect transition="in" filter="fade">
                                      <p:cBhvr>
                                        <p:cTn id="12" dur="500"/>
                                        <p:tgtEl>
                                          <p:spTgt spid="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grpSp>
        <p:nvGrpSpPr>
          <p:cNvPr id="623" name="Google Shape;623;p33"/>
          <p:cNvGrpSpPr/>
          <p:nvPr/>
        </p:nvGrpSpPr>
        <p:grpSpPr>
          <a:xfrm>
            <a:off x="897460" y="1098594"/>
            <a:ext cx="7349080" cy="850099"/>
            <a:chOff x="897460" y="2146700"/>
            <a:chExt cx="7349080" cy="850099"/>
          </a:xfrm>
        </p:grpSpPr>
        <p:grpSp>
          <p:nvGrpSpPr>
            <p:cNvPr id="624" name="Google Shape;624;p33"/>
            <p:cNvGrpSpPr/>
            <p:nvPr/>
          </p:nvGrpSpPr>
          <p:grpSpPr>
            <a:xfrm>
              <a:off x="897460" y="2146700"/>
              <a:ext cx="595070" cy="850099"/>
              <a:chOff x="1" y="423"/>
              <a:chExt cx="595070" cy="850099"/>
            </a:xfrm>
          </p:grpSpPr>
          <p:sp>
            <p:nvSpPr>
              <p:cNvPr id="625" name="Google Shape;625;p33"/>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3"/>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2"/>
                    </a:solidFill>
                    <a:latin typeface="Cambria"/>
                    <a:ea typeface="Cambria"/>
                    <a:cs typeface="Cambria"/>
                    <a:sym typeface="Cambria"/>
                  </a:rPr>
                  <a:t>4</a:t>
                </a:r>
                <a:endParaRPr sz="1400" b="0" i="0" u="none" strike="noStrike" cap="none">
                  <a:solidFill>
                    <a:srgbClr val="000000"/>
                  </a:solidFill>
                  <a:latin typeface="Arial"/>
                  <a:ea typeface="Arial"/>
                  <a:cs typeface="Arial"/>
                  <a:sym typeface="Arial"/>
                </a:endParaRPr>
              </a:p>
            </p:txBody>
          </p:sp>
        </p:grpSp>
        <p:grpSp>
          <p:nvGrpSpPr>
            <p:cNvPr id="627" name="Google Shape;627;p33"/>
            <p:cNvGrpSpPr/>
            <p:nvPr/>
          </p:nvGrpSpPr>
          <p:grpSpPr>
            <a:xfrm>
              <a:off x="1492528" y="2146701"/>
              <a:ext cx="6754012" cy="552564"/>
              <a:chOff x="595069" y="424"/>
              <a:chExt cx="6754012" cy="552564"/>
            </a:xfrm>
          </p:grpSpPr>
          <p:sp>
            <p:nvSpPr>
              <p:cNvPr id="628" name="Google Shape;628;p33"/>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3"/>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170B"/>
                    </a:solidFill>
                    <a:latin typeface="Cambria"/>
                    <a:ea typeface="Cambria"/>
                    <a:cs typeface="Cambria"/>
                    <a:sym typeface="Cambria"/>
                  </a:rPr>
                  <a:t>Khi quay trở về</a:t>
                </a:r>
                <a:endParaRPr sz="1800" b="0" i="0" u="none" strike="noStrike" cap="none">
                  <a:solidFill>
                    <a:srgbClr val="22170B"/>
                  </a:solidFill>
                  <a:latin typeface="Cambria"/>
                  <a:ea typeface="Cambria"/>
                  <a:cs typeface="Cambria"/>
                  <a:sym typeface="Cambria"/>
                </a:endParaRPr>
              </a:p>
            </p:txBody>
          </p:sp>
        </p:grpSp>
      </p:grpSp>
      <p:sp>
        <p:nvSpPr>
          <p:cNvPr id="630" name="Google Shape;630;p33"/>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200" b="1" i="1" u="none" strike="noStrike" cap="none">
                <a:solidFill>
                  <a:srgbClr val="8B6639"/>
                </a:solidFill>
                <a:latin typeface="Cambria"/>
                <a:ea typeface="Cambria"/>
                <a:cs typeface="Cambria"/>
                <a:sym typeface="Cambria"/>
              </a:rPr>
              <a:t>* Nhân vật Hoài Văn</a:t>
            </a:r>
            <a:endParaRPr sz="2200" b="1" i="1" u="none" strike="noStrike" cap="none">
              <a:solidFill>
                <a:srgbClr val="8B6639"/>
              </a:solidFill>
              <a:latin typeface="Cambria"/>
              <a:ea typeface="Cambria"/>
              <a:cs typeface="Cambria"/>
              <a:sym typeface="Cambria"/>
            </a:endParaRPr>
          </a:p>
        </p:txBody>
      </p:sp>
      <p:grpSp>
        <p:nvGrpSpPr>
          <p:cNvPr id="631" name="Google Shape;631;p33"/>
          <p:cNvGrpSpPr/>
          <p:nvPr/>
        </p:nvGrpSpPr>
        <p:grpSpPr>
          <a:xfrm>
            <a:off x="897460" y="2220344"/>
            <a:ext cx="7322105" cy="2233943"/>
            <a:chOff x="0" y="1091"/>
            <a:chExt cx="7322105" cy="2233943"/>
          </a:xfrm>
        </p:grpSpPr>
        <p:sp>
          <p:nvSpPr>
            <p:cNvPr id="632" name="Google Shape;632;p33"/>
            <p:cNvSpPr/>
            <p:nvPr/>
          </p:nvSpPr>
          <p:spPr>
            <a:xfrm rot="5400000">
              <a:off x="4690781" y="-1981668"/>
              <a:ext cx="576501" cy="4686147"/>
            </a:xfrm>
            <a:prstGeom prst="round2SameRect">
              <a:avLst>
                <a:gd name="adj1" fmla="val 16667"/>
                <a:gd name="adj2" fmla="val 0"/>
              </a:avLst>
            </a:prstGeom>
            <a:solidFill>
              <a:srgbClr val="F9F5F1">
                <a:alpha val="89411"/>
              </a:srgbClr>
            </a:solidFill>
            <a:ln w="25400"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3"/>
            <p:cNvSpPr txBox="1"/>
            <p:nvPr/>
          </p:nvSpPr>
          <p:spPr>
            <a:xfrm>
              <a:off x="2635958" y="101297"/>
              <a:ext cx="4658005" cy="520217"/>
            </a:xfrm>
            <a:prstGeom prst="rect">
              <a:avLst/>
            </a:prstGeom>
            <a:noFill/>
            <a:ln>
              <a:noFill/>
            </a:ln>
          </p:spPr>
          <p:txBody>
            <a:bodyPr spcFirstLastPara="1" wrap="square" lIns="247650" tIns="123825" rIns="247650" bIns="123825" anchor="ctr" anchorCtr="0">
              <a:noAutofit/>
            </a:bodyPr>
            <a:lstStyle/>
            <a:p>
              <a:pPr marL="228600" marR="0" lvl="1" indent="-228600" algn="just" rtl="0">
                <a:lnSpc>
                  <a:spcPct val="100000"/>
                </a:lnSpc>
                <a:spcBef>
                  <a:spcPts val="0"/>
                </a:spcBef>
                <a:spcAft>
                  <a:spcPts val="0"/>
                </a:spcAft>
                <a:buClr>
                  <a:srgbClr val="000000"/>
                </a:buClr>
                <a:buSzPts val="2000"/>
                <a:buFont typeface="Arial"/>
                <a:buChar char="•"/>
              </a:pPr>
              <a:r>
                <a:rPr lang="en-US" sz="2000" b="0" i="0" u="none" strike="noStrike" cap="none">
                  <a:solidFill>
                    <a:srgbClr val="22170B"/>
                  </a:solidFill>
                  <a:latin typeface="Cambria"/>
                  <a:ea typeface="Cambria"/>
                  <a:cs typeface="Cambria"/>
                  <a:sym typeface="Cambria"/>
                </a:rPr>
                <a:t>uất ức vì vua bạn cam quý nhưng dự bàn việc nước vẫn không cho.</a:t>
              </a:r>
              <a:endParaRPr sz="2000" b="0" i="0" u="none" strike="noStrike" cap="none">
                <a:solidFill>
                  <a:srgbClr val="22170B"/>
                </a:solidFill>
                <a:latin typeface="Cambria"/>
                <a:ea typeface="Cambria"/>
                <a:cs typeface="Cambria"/>
                <a:sym typeface="Cambria"/>
              </a:endParaRPr>
            </a:p>
          </p:txBody>
        </p:sp>
        <p:sp>
          <p:nvSpPr>
            <p:cNvPr id="634" name="Google Shape;634;p33"/>
            <p:cNvSpPr/>
            <p:nvPr/>
          </p:nvSpPr>
          <p:spPr>
            <a:xfrm>
              <a:off x="0" y="1091"/>
              <a:ext cx="2635958" cy="720626"/>
            </a:xfrm>
            <a:prstGeom prst="roundRect">
              <a:avLst>
                <a:gd name="adj" fmla="val 16667"/>
              </a:avLst>
            </a:prstGeom>
            <a:solidFill>
              <a:srgbClr val="F1E7D9">
                <a:alpha val="8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3"/>
            <p:cNvSpPr txBox="1"/>
            <p:nvPr/>
          </p:nvSpPr>
          <p:spPr>
            <a:xfrm>
              <a:off x="35178" y="36269"/>
              <a:ext cx="2565602" cy="650270"/>
            </a:xfrm>
            <a:prstGeom prst="rect">
              <a:avLst/>
            </a:prstGeom>
            <a:no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Cảm xúc</a:t>
              </a:r>
              <a:endParaRPr sz="2000" b="0" i="0" u="none" strike="noStrike" cap="none">
                <a:solidFill>
                  <a:srgbClr val="22170B"/>
                </a:solidFill>
                <a:latin typeface="Cambria"/>
                <a:ea typeface="Cambria"/>
                <a:cs typeface="Cambria"/>
                <a:sym typeface="Cambria"/>
              </a:endParaRPr>
            </a:p>
          </p:txBody>
        </p:sp>
        <p:sp>
          <p:nvSpPr>
            <p:cNvPr id="636" name="Google Shape;636;p33"/>
            <p:cNvSpPr/>
            <p:nvPr/>
          </p:nvSpPr>
          <p:spPr>
            <a:xfrm rot="5400000">
              <a:off x="4690781" y="-1225010"/>
              <a:ext cx="576501" cy="4686147"/>
            </a:xfrm>
            <a:prstGeom prst="round2SameRect">
              <a:avLst>
                <a:gd name="adj1" fmla="val 16667"/>
                <a:gd name="adj2" fmla="val 0"/>
              </a:avLst>
            </a:prstGeom>
            <a:solidFill>
              <a:srgbClr val="F9F5F1">
                <a:alpha val="89411"/>
              </a:srgbClr>
            </a:solidFill>
            <a:ln w="25400"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3"/>
            <p:cNvSpPr txBox="1"/>
            <p:nvPr/>
          </p:nvSpPr>
          <p:spPr>
            <a:xfrm>
              <a:off x="2635958" y="857955"/>
              <a:ext cx="4658005" cy="520217"/>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100000"/>
                </a:lnSpc>
                <a:spcBef>
                  <a:spcPts val="0"/>
                </a:spcBef>
                <a:spcAft>
                  <a:spcPts val="0"/>
                </a:spcAft>
                <a:buClr>
                  <a:srgbClr val="000000"/>
                </a:buClr>
                <a:buSzPts val="2000"/>
                <a:buFont typeface="Arial"/>
                <a:buChar char="•"/>
              </a:pPr>
              <a:r>
                <a:rPr lang="en-US" sz="2000" b="0" i="0" u="none" strike="noStrike" cap="none">
                  <a:solidFill>
                    <a:srgbClr val="22170B"/>
                  </a:solidFill>
                  <a:latin typeface="Cambria"/>
                  <a:ea typeface="Cambria"/>
                  <a:cs typeface="Cambria"/>
                  <a:sym typeface="Cambria"/>
                </a:rPr>
                <a:t>chiêu binh mãi mã để đánh giặc.</a:t>
              </a:r>
              <a:endParaRPr sz="1400" b="0" i="0" u="none" strike="noStrike" cap="none">
                <a:solidFill>
                  <a:srgbClr val="000000"/>
                </a:solidFill>
                <a:latin typeface="Arial"/>
                <a:ea typeface="Arial"/>
                <a:cs typeface="Arial"/>
                <a:sym typeface="Arial"/>
              </a:endParaRPr>
            </a:p>
          </p:txBody>
        </p:sp>
        <p:sp>
          <p:nvSpPr>
            <p:cNvPr id="638" name="Google Shape;638;p33"/>
            <p:cNvSpPr/>
            <p:nvPr/>
          </p:nvSpPr>
          <p:spPr>
            <a:xfrm>
              <a:off x="0" y="757750"/>
              <a:ext cx="2635958" cy="720626"/>
            </a:xfrm>
            <a:prstGeom prst="roundRect">
              <a:avLst>
                <a:gd name="adj" fmla="val 16667"/>
              </a:avLst>
            </a:prstGeom>
            <a:solidFill>
              <a:srgbClr val="F1E7D9">
                <a:alpha val="6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33"/>
            <p:cNvSpPr txBox="1"/>
            <p:nvPr/>
          </p:nvSpPr>
          <p:spPr>
            <a:xfrm>
              <a:off x="35178" y="792928"/>
              <a:ext cx="2565602" cy="650270"/>
            </a:xfrm>
            <a:prstGeom prst="rect">
              <a:avLst/>
            </a:prstGeom>
            <a:no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Suy nghĩ</a:t>
              </a:r>
              <a:endParaRPr sz="2000" b="0" i="0" u="none" strike="noStrike" cap="none">
                <a:solidFill>
                  <a:srgbClr val="22170B"/>
                </a:solidFill>
                <a:latin typeface="Cambria"/>
                <a:ea typeface="Cambria"/>
                <a:cs typeface="Cambria"/>
                <a:sym typeface="Cambria"/>
              </a:endParaRPr>
            </a:p>
          </p:txBody>
        </p:sp>
        <p:sp>
          <p:nvSpPr>
            <p:cNvPr id="640" name="Google Shape;640;p33"/>
            <p:cNvSpPr/>
            <p:nvPr/>
          </p:nvSpPr>
          <p:spPr>
            <a:xfrm rot="5400000">
              <a:off x="4690781" y="-468352"/>
              <a:ext cx="576501" cy="4686147"/>
            </a:xfrm>
            <a:prstGeom prst="round2SameRect">
              <a:avLst>
                <a:gd name="adj1" fmla="val 16667"/>
                <a:gd name="adj2" fmla="val 0"/>
              </a:avLst>
            </a:prstGeom>
            <a:solidFill>
              <a:srgbClr val="F9F5F1">
                <a:alpha val="89411"/>
              </a:srgbClr>
            </a:solidFill>
            <a:ln w="25400"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3"/>
            <p:cNvSpPr txBox="1"/>
            <p:nvPr/>
          </p:nvSpPr>
          <p:spPr>
            <a:xfrm>
              <a:off x="2635958" y="1614613"/>
              <a:ext cx="4658005" cy="520217"/>
            </a:xfrm>
            <a:prstGeom prst="rect">
              <a:avLst/>
            </a:prstGeom>
            <a:noFill/>
            <a:ln>
              <a:noFill/>
            </a:ln>
          </p:spPr>
          <p:txBody>
            <a:bodyPr spcFirstLastPara="1" wrap="square" lIns="247650" tIns="123825" rIns="247650" bIns="123825" anchor="ctr" anchorCtr="0">
              <a:noAutofit/>
            </a:bodyPr>
            <a:lstStyle/>
            <a:p>
              <a:pPr marL="228600" marR="0" lvl="1" indent="-228600" algn="just" rtl="0">
                <a:lnSpc>
                  <a:spcPct val="100000"/>
                </a:lnSpc>
                <a:spcBef>
                  <a:spcPts val="0"/>
                </a:spcBef>
                <a:spcAft>
                  <a:spcPts val="0"/>
                </a:spcAft>
                <a:buClr>
                  <a:srgbClr val="000000"/>
                </a:buClr>
                <a:buSzPts val="2000"/>
                <a:buFont typeface="Arial"/>
                <a:buChar char="•"/>
              </a:pPr>
              <a:r>
                <a:rPr lang="en-US" sz="2000" b="0" i="0" u="none" strike="noStrike" cap="none">
                  <a:solidFill>
                    <a:srgbClr val="22170B"/>
                  </a:solidFill>
                  <a:latin typeface="Cambria"/>
                  <a:ea typeface="Cambria"/>
                  <a:cs typeface="Cambria"/>
                  <a:sym typeface="Cambria"/>
                </a:rPr>
                <a:t>hai hàm răng nghiến chặt, hai bàn tay càng nắm chặt lại…</a:t>
              </a:r>
              <a:endParaRPr sz="1400" b="0" i="0" u="none" strike="noStrike" cap="none">
                <a:solidFill>
                  <a:srgbClr val="000000"/>
                </a:solidFill>
                <a:latin typeface="Arial"/>
                <a:ea typeface="Arial"/>
                <a:cs typeface="Arial"/>
                <a:sym typeface="Arial"/>
              </a:endParaRPr>
            </a:p>
          </p:txBody>
        </p:sp>
        <p:sp>
          <p:nvSpPr>
            <p:cNvPr id="642" name="Google Shape;642;p33"/>
            <p:cNvSpPr/>
            <p:nvPr/>
          </p:nvSpPr>
          <p:spPr>
            <a:xfrm>
              <a:off x="0" y="1514408"/>
              <a:ext cx="2635958" cy="720626"/>
            </a:xfrm>
            <a:prstGeom prst="roundRect">
              <a:avLst>
                <a:gd name="adj" fmla="val 16667"/>
              </a:avLst>
            </a:prstGeom>
            <a:solidFill>
              <a:srgbClr val="F1E7D9">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3"/>
            <p:cNvSpPr txBox="1"/>
            <p:nvPr/>
          </p:nvSpPr>
          <p:spPr>
            <a:xfrm>
              <a:off x="35178" y="1549586"/>
              <a:ext cx="2565602" cy="650270"/>
            </a:xfrm>
            <a:prstGeom prst="rect">
              <a:avLst/>
            </a:prstGeom>
            <a:no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Cử chỉ</a:t>
              </a:r>
              <a:endParaRPr sz="2000" b="0" i="0" u="none" strike="noStrike" cap="none">
                <a:solidFill>
                  <a:srgbClr val="22170B"/>
                </a:solidFill>
                <a:latin typeface="Cambria"/>
                <a:ea typeface="Cambria"/>
                <a:cs typeface="Cambria"/>
                <a:sym typeface="Cambri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500"/>
                                        <p:tgtEl>
                                          <p:spTgt spid="6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1"/>
                                        </p:tgtEl>
                                        <p:attrNameLst>
                                          <p:attrName>style.visibility</p:attrName>
                                        </p:attrNameLst>
                                      </p:cBhvr>
                                      <p:to>
                                        <p:strVal val="visible"/>
                                      </p:to>
                                    </p:set>
                                    <p:animEffect transition="in" filter="fade">
                                      <p:cBhvr>
                                        <p:cTn id="12" dur="5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grpSp>
        <p:nvGrpSpPr>
          <p:cNvPr id="648" name="Google Shape;648;p34"/>
          <p:cNvGrpSpPr/>
          <p:nvPr/>
        </p:nvGrpSpPr>
        <p:grpSpPr>
          <a:xfrm>
            <a:off x="897460" y="1098594"/>
            <a:ext cx="7349080" cy="850099"/>
            <a:chOff x="897460" y="2146700"/>
            <a:chExt cx="7349080" cy="850099"/>
          </a:xfrm>
        </p:grpSpPr>
        <p:grpSp>
          <p:nvGrpSpPr>
            <p:cNvPr id="649" name="Google Shape;649;p34"/>
            <p:cNvGrpSpPr/>
            <p:nvPr/>
          </p:nvGrpSpPr>
          <p:grpSpPr>
            <a:xfrm>
              <a:off x="897460" y="2146700"/>
              <a:ext cx="595070" cy="850099"/>
              <a:chOff x="1" y="423"/>
              <a:chExt cx="595070" cy="850099"/>
            </a:xfrm>
          </p:grpSpPr>
          <p:sp>
            <p:nvSpPr>
              <p:cNvPr id="650" name="Google Shape;650;p34"/>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4"/>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2"/>
                    </a:solidFill>
                    <a:latin typeface="Cambria"/>
                    <a:ea typeface="Cambria"/>
                    <a:cs typeface="Cambria"/>
                    <a:sym typeface="Cambria"/>
                  </a:rPr>
                  <a:t>4</a:t>
                </a:r>
                <a:endParaRPr sz="1400" b="0" i="0" u="none" strike="noStrike" cap="none">
                  <a:solidFill>
                    <a:srgbClr val="000000"/>
                  </a:solidFill>
                  <a:latin typeface="Arial"/>
                  <a:ea typeface="Arial"/>
                  <a:cs typeface="Arial"/>
                  <a:sym typeface="Arial"/>
                </a:endParaRPr>
              </a:p>
            </p:txBody>
          </p:sp>
        </p:grpSp>
        <p:grpSp>
          <p:nvGrpSpPr>
            <p:cNvPr id="652" name="Google Shape;652;p34"/>
            <p:cNvGrpSpPr/>
            <p:nvPr/>
          </p:nvGrpSpPr>
          <p:grpSpPr>
            <a:xfrm>
              <a:off x="1492528" y="2146701"/>
              <a:ext cx="6754012" cy="552564"/>
              <a:chOff x="595069" y="424"/>
              <a:chExt cx="6754012" cy="552564"/>
            </a:xfrm>
          </p:grpSpPr>
          <p:sp>
            <p:nvSpPr>
              <p:cNvPr id="653" name="Google Shape;653;p34"/>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4"/>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170B"/>
                    </a:solidFill>
                    <a:latin typeface="Cambria"/>
                    <a:ea typeface="Cambria"/>
                    <a:cs typeface="Cambria"/>
                    <a:sym typeface="Cambria"/>
                  </a:rPr>
                  <a:t>Khi quay trở về</a:t>
                </a:r>
                <a:endParaRPr sz="1800" b="0" i="0" u="none" strike="noStrike" cap="none">
                  <a:solidFill>
                    <a:srgbClr val="22170B"/>
                  </a:solidFill>
                  <a:latin typeface="Cambria"/>
                  <a:ea typeface="Cambria"/>
                  <a:cs typeface="Cambria"/>
                  <a:sym typeface="Cambria"/>
                </a:endParaRPr>
              </a:p>
            </p:txBody>
          </p:sp>
        </p:grpSp>
      </p:grpSp>
      <p:sp>
        <p:nvSpPr>
          <p:cNvPr id="655" name="Google Shape;655;p34"/>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200" b="1" i="1" u="none" strike="noStrike" cap="none">
                <a:solidFill>
                  <a:srgbClr val="8B6639"/>
                </a:solidFill>
                <a:latin typeface="Cambria"/>
                <a:ea typeface="Cambria"/>
                <a:cs typeface="Cambria"/>
                <a:sym typeface="Cambria"/>
              </a:rPr>
              <a:t>* Nhân vật Hoài Văn</a:t>
            </a:r>
            <a:endParaRPr sz="2200" b="1" i="1" u="none" strike="noStrike" cap="none">
              <a:solidFill>
                <a:srgbClr val="8B6639"/>
              </a:solidFill>
              <a:latin typeface="Cambria"/>
              <a:ea typeface="Cambria"/>
              <a:cs typeface="Cambria"/>
              <a:sym typeface="Cambria"/>
            </a:endParaRPr>
          </a:p>
        </p:txBody>
      </p:sp>
      <p:grpSp>
        <p:nvGrpSpPr>
          <p:cNvPr id="656" name="Google Shape;656;p34"/>
          <p:cNvGrpSpPr/>
          <p:nvPr/>
        </p:nvGrpSpPr>
        <p:grpSpPr>
          <a:xfrm>
            <a:off x="897460" y="2219280"/>
            <a:ext cx="7349079" cy="2236072"/>
            <a:chOff x="0" y="27"/>
            <a:chExt cx="7349079" cy="2236072"/>
          </a:xfrm>
        </p:grpSpPr>
        <p:sp>
          <p:nvSpPr>
            <p:cNvPr id="657" name="Google Shape;657;p34"/>
            <p:cNvSpPr/>
            <p:nvPr/>
          </p:nvSpPr>
          <p:spPr>
            <a:xfrm rot="5400000">
              <a:off x="4561067" y="-1806294"/>
              <a:ext cx="872613" cy="4703411"/>
            </a:xfrm>
            <a:prstGeom prst="round2SameRect">
              <a:avLst>
                <a:gd name="adj1" fmla="val 16667"/>
                <a:gd name="adj2" fmla="val 0"/>
              </a:avLst>
            </a:prstGeom>
            <a:solidFill>
              <a:srgbClr val="F9F5F1">
                <a:alpha val="89411"/>
              </a:srgbClr>
            </a:solidFill>
            <a:ln w="25400"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34"/>
            <p:cNvSpPr txBox="1"/>
            <p:nvPr/>
          </p:nvSpPr>
          <p:spPr>
            <a:xfrm>
              <a:off x="2645669" y="151701"/>
              <a:ext cx="4660814" cy="787419"/>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100000"/>
                </a:lnSpc>
                <a:spcBef>
                  <a:spcPts val="0"/>
                </a:spcBef>
                <a:spcAft>
                  <a:spcPts val="0"/>
                </a:spcAft>
                <a:buClr>
                  <a:srgbClr val="000000"/>
                </a:buClr>
                <a:buSzPts val="2000"/>
                <a:buFont typeface="Arial"/>
                <a:buChar char="•"/>
              </a:pPr>
              <a:r>
                <a:rPr lang="en-US" sz="2000" b="0" i="0" u="none" strike="noStrike" cap="none">
                  <a:solidFill>
                    <a:srgbClr val="22170B"/>
                  </a:solidFill>
                  <a:latin typeface="Cambria"/>
                  <a:ea typeface="Cambria"/>
                  <a:cs typeface="Cambria"/>
                  <a:sym typeface="Cambria"/>
                </a:rPr>
                <a:t>“Rồi xem ai giết được giặc, ai báo được ơn vua, xem ai hơn, ai kém. Rồi triều đình sẽ biết tay ta!”.</a:t>
              </a:r>
              <a:endParaRPr sz="1400" b="0" i="0" u="none" strike="noStrike" cap="none">
                <a:solidFill>
                  <a:srgbClr val="000000"/>
                </a:solidFill>
                <a:latin typeface="Arial"/>
                <a:ea typeface="Arial"/>
                <a:cs typeface="Arial"/>
                <a:sym typeface="Arial"/>
              </a:endParaRPr>
            </a:p>
          </p:txBody>
        </p:sp>
        <p:sp>
          <p:nvSpPr>
            <p:cNvPr id="659" name="Google Shape;659;p34"/>
            <p:cNvSpPr/>
            <p:nvPr/>
          </p:nvSpPr>
          <p:spPr>
            <a:xfrm>
              <a:off x="0" y="27"/>
              <a:ext cx="2645668" cy="1090767"/>
            </a:xfrm>
            <a:prstGeom prst="roundRect">
              <a:avLst>
                <a:gd name="adj" fmla="val 16667"/>
              </a:avLst>
            </a:prstGeom>
            <a:solidFill>
              <a:srgbClr val="F1E7D9">
                <a:alpha val="8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34"/>
            <p:cNvSpPr txBox="1"/>
            <p:nvPr/>
          </p:nvSpPr>
          <p:spPr>
            <a:xfrm>
              <a:off x="53247" y="53274"/>
              <a:ext cx="2539174" cy="984273"/>
            </a:xfrm>
            <a:prstGeom prst="rect">
              <a:avLst/>
            </a:prstGeom>
            <a:no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Lời nói</a:t>
              </a:r>
              <a:endParaRPr sz="2000" b="0" i="0" u="none" strike="noStrike" cap="none">
                <a:solidFill>
                  <a:srgbClr val="22170B"/>
                </a:solidFill>
                <a:latin typeface="Cambria"/>
                <a:ea typeface="Cambria"/>
                <a:cs typeface="Cambria"/>
                <a:sym typeface="Cambria"/>
              </a:endParaRPr>
            </a:p>
          </p:txBody>
        </p:sp>
        <p:sp>
          <p:nvSpPr>
            <p:cNvPr id="661" name="Google Shape;661;p34"/>
            <p:cNvSpPr/>
            <p:nvPr/>
          </p:nvSpPr>
          <p:spPr>
            <a:xfrm rot="5400000">
              <a:off x="4561067" y="-660989"/>
              <a:ext cx="872613" cy="4703411"/>
            </a:xfrm>
            <a:prstGeom prst="round2SameRect">
              <a:avLst>
                <a:gd name="adj1" fmla="val 16667"/>
                <a:gd name="adj2" fmla="val 0"/>
              </a:avLst>
            </a:prstGeom>
            <a:solidFill>
              <a:srgbClr val="F9F5F1">
                <a:alpha val="89411"/>
              </a:srgbClr>
            </a:solidFill>
            <a:ln w="25400"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34"/>
            <p:cNvSpPr txBox="1"/>
            <p:nvPr/>
          </p:nvSpPr>
          <p:spPr>
            <a:xfrm>
              <a:off x="2645669" y="1297006"/>
              <a:ext cx="4660814" cy="787419"/>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100000"/>
                </a:lnSpc>
                <a:spcBef>
                  <a:spcPts val="0"/>
                </a:spcBef>
                <a:spcAft>
                  <a:spcPts val="0"/>
                </a:spcAft>
                <a:buClr>
                  <a:srgbClr val="000000"/>
                </a:buClr>
                <a:buSzPts val="2000"/>
                <a:buFont typeface="Arial"/>
                <a:buChar char="•"/>
              </a:pPr>
              <a:r>
                <a:rPr lang="en-US" sz="2000" b="0" i="0" u="none" strike="noStrike" cap="none">
                  <a:solidFill>
                    <a:srgbClr val="22170B"/>
                  </a:solidFill>
                  <a:latin typeface="Cambria"/>
                  <a:ea typeface="Cambria"/>
                  <a:cs typeface="Cambria"/>
                  <a:sym typeface="Cambria"/>
                </a:rPr>
                <a:t>bóp nát quả cam trong tay lúc nào không biết.</a:t>
              </a:r>
              <a:endParaRPr sz="1400" b="0" i="0" u="none" strike="noStrike" cap="none">
                <a:solidFill>
                  <a:srgbClr val="000000"/>
                </a:solidFill>
                <a:latin typeface="Arial"/>
                <a:ea typeface="Arial"/>
                <a:cs typeface="Arial"/>
                <a:sym typeface="Arial"/>
              </a:endParaRPr>
            </a:p>
          </p:txBody>
        </p:sp>
        <p:sp>
          <p:nvSpPr>
            <p:cNvPr id="663" name="Google Shape;663;p34"/>
            <p:cNvSpPr/>
            <p:nvPr/>
          </p:nvSpPr>
          <p:spPr>
            <a:xfrm>
              <a:off x="0" y="1145332"/>
              <a:ext cx="2645668" cy="1090767"/>
            </a:xfrm>
            <a:prstGeom prst="roundRect">
              <a:avLst>
                <a:gd name="adj" fmla="val 16667"/>
              </a:avLst>
            </a:prstGeom>
            <a:solidFill>
              <a:srgbClr val="F1E7D9">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34"/>
            <p:cNvSpPr txBox="1"/>
            <p:nvPr/>
          </p:nvSpPr>
          <p:spPr>
            <a:xfrm>
              <a:off x="53247" y="1198579"/>
              <a:ext cx="2539174" cy="984273"/>
            </a:xfrm>
            <a:prstGeom prst="rect">
              <a:avLst/>
            </a:prstGeom>
            <a:no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Hành động</a:t>
              </a:r>
              <a:endParaRPr sz="2000" b="0" i="0" u="none" strike="noStrike" cap="none">
                <a:solidFill>
                  <a:srgbClr val="22170B"/>
                </a:solidFill>
                <a:latin typeface="Cambria"/>
                <a:ea typeface="Cambria"/>
                <a:cs typeface="Cambria"/>
                <a:sym typeface="Cambri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fade">
                                      <p:cBhvr>
                                        <p:cTn id="7" dur="500"/>
                                        <p:tgtEl>
                                          <p:spTgt spid="6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6"/>
                                        </p:tgtEl>
                                        <p:attrNameLst>
                                          <p:attrName>style.visibility</p:attrName>
                                        </p:attrNameLst>
                                      </p:cBhvr>
                                      <p:to>
                                        <p:strVal val="visible"/>
                                      </p:to>
                                    </p:set>
                                    <p:animEffect transition="in" filter="fade">
                                      <p:cBhvr>
                                        <p:cTn id="12" dur="500"/>
                                        <p:tgtEl>
                                          <p:spTgt spid="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35"/>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200" b="1" i="1" u="none" strike="noStrike" cap="none">
                <a:solidFill>
                  <a:srgbClr val="8B6639"/>
                </a:solidFill>
                <a:latin typeface="Cambria"/>
                <a:ea typeface="Cambria"/>
                <a:cs typeface="Cambria"/>
                <a:sym typeface="Cambria"/>
              </a:rPr>
              <a:t>* Nhân vật Hoài Văn</a:t>
            </a:r>
            <a:endParaRPr sz="2200" b="1" i="1" u="none" strike="noStrike" cap="none">
              <a:solidFill>
                <a:srgbClr val="8B6639"/>
              </a:solidFill>
              <a:latin typeface="Cambria"/>
              <a:ea typeface="Cambria"/>
              <a:cs typeface="Cambria"/>
              <a:sym typeface="Cambria"/>
            </a:endParaRPr>
          </a:p>
        </p:txBody>
      </p:sp>
      <p:sp>
        <p:nvSpPr>
          <p:cNvPr id="670" name="Google Shape;670;p35"/>
          <p:cNvSpPr/>
          <p:nvPr/>
        </p:nvSpPr>
        <p:spPr>
          <a:xfrm>
            <a:off x="1422246" y="1272988"/>
            <a:ext cx="6299508" cy="3191436"/>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2400" b="1" i="1" u="none" strike="noStrike" cap="none">
                <a:solidFill>
                  <a:srgbClr val="22170B"/>
                </a:solidFill>
                <a:latin typeface="Cambria"/>
                <a:ea typeface="Cambria"/>
                <a:cs typeface="Cambria"/>
                <a:sym typeface="Cambria"/>
              </a:rPr>
              <a:t>Nhận xét</a:t>
            </a:r>
            <a:endParaRPr sz="2400" b="1" i="1" u="none" strike="noStrike" cap="none">
              <a:solidFill>
                <a:srgbClr val="22170B"/>
              </a:solidFill>
              <a:latin typeface="Cambria"/>
              <a:ea typeface="Cambria"/>
              <a:cs typeface="Cambria"/>
              <a:sym typeface="Cambria"/>
            </a:endParaRPr>
          </a:p>
          <a:p>
            <a:pPr marL="0" marR="0" lvl="0" indent="0" algn="ctr" rtl="0">
              <a:lnSpc>
                <a:spcPct val="115000"/>
              </a:lnSpc>
              <a:spcBef>
                <a:spcPts val="400"/>
              </a:spcBef>
              <a:spcAft>
                <a:spcPts val="0"/>
              </a:spcAft>
              <a:buClr>
                <a:srgbClr val="000000"/>
              </a:buClr>
              <a:buSzPts val="2200"/>
              <a:buFont typeface="Arial"/>
              <a:buNone/>
            </a:pPr>
            <a:r>
              <a:rPr lang="en-US" sz="2200" b="0" i="0" u="none" strike="noStrike" cap="none">
                <a:solidFill>
                  <a:srgbClr val="22170B"/>
                </a:solidFill>
                <a:latin typeface="Cambria"/>
                <a:ea typeface="Cambria"/>
                <a:cs typeface="Cambria"/>
                <a:sym typeface="Cambria"/>
              </a:rPr>
              <a:t>Tuổi nhỏ nhưng một lòng trung nghĩa với vua, với nước. Mọi hành động, cử chỉ, suy nghĩ, lời nói của Hoài Văn đều tỏ rõ ý chí đánh giặc cứu nước, báo ơn vua.</a:t>
            </a:r>
            <a:endParaRPr sz="1400" b="0" i="0" u="none" strike="noStrike" cap="none">
              <a:solidFill>
                <a:srgbClr val="000000"/>
              </a:solidFill>
              <a:latin typeface="Arial"/>
              <a:ea typeface="Arial"/>
              <a:cs typeface="Arial"/>
              <a:sym typeface="Arial"/>
            </a:endParaRPr>
          </a:p>
        </p:txBody>
      </p:sp>
      <p:sp>
        <p:nvSpPr>
          <p:cNvPr id="671" name="Google Shape;671;p35"/>
          <p:cNvSpPr/>
          <p:nvPr/>
        </p:nvSpPr>
        <p:spPr>
          <a:xfrm flipH="1">
            <a:off x="0" y="3164026"/>
            <a:ext cx="2520637" cy="2400906"/>
          </a:xfrm>
          <a:custGeom>
            <a:avLst/>
            <a:gdLst/>
            <a:ahLst/>
            <a:cxnLst/>
            <a:rect l="l" t="t" r="r" b="b"/>
            <a:pathLst>
              <a:path w="5041273" h="4801812" extrusionOk="0">
                <a:moveTo>
                  <a:pt x="5041273" y="0"/>
                </a:moveTo>
                <a:lnTo>
                  <a:pt x="0" y="0"/>
                </a:lnTo>
                <a:lnTo>
                  <a:pt x="0" y="4801812"/>
                </a:lnTo>
                <a:lnTo>
                  <a:pt x="5041273" y="4801812"/>
                </a:lnTo>
                <a:lnTo>
                  <a:pt x="5041273" y="0"/>
                </a:lnTo>
                <a:close/>
              </a:path>
            </a:pathLst>
          </a:custGeom>
          <a:blipFill rotWithShape="1">
            <a:blip r:embed="rId3">
              <a:alphaModFix/>
            </a:blip>
            <a:stretch>
              <a:fillRect/>
            </a:stretch>
          </a:blipFill>
          <a:ln>
            <a:noFill/>
          </a:ln>
        </p:spPr>
      </p:sp>
      <p:sp>
        <p:nvSpPr>
          <p:cNvPr id="672" name="Google Shape;672;p35"/>
          <p:cNvSpPr/>
          <p:nvPr/>
        </p:nvSpPr>
        <p:spPr>
          <a:xfrm>
            <a:off x="-340244" y="4364479"/>
            <a:ext cx="2257374" cy="1325694"/>
          </a:xfrm>
          <a:custGeom>
            <a:avLst/>
            <a:gdLst/>
            <a:ahLst/>
            <a:cxnLst/>
            <a:rect l="l" t="t" r="r" b="b"/>
            <a:pathLst>
              <a:path w="4514747" h="2651388" extrusionOk="0">
                <a:moveTo>
                  <a:pt x="0" y="0"/>
                </a:moveTo>
                <a:lnTo>
                  <a:pt x="4514748" y="0"/>
                </a:lnTo>
                <a:lnTo>
                  <a:pt x="4514748" y="2651388"/>
                </a:lnTo>
                <a:lnTo>
                  <a:pt x="0" y="2651388"/>
                </a:lnTo>
                <a:lnTo>
                  <a:pt x="0" y="0"/>
                </a:lnTo>
                <a:close/>
              </a:path>
            </a:pathLst>
          </a:custGeom>
          <a:blipFill rotWithShape="1">
            <a:blip r:embed="rId4">
              <a:alphaModFix/>
            </a:blip>
            <a:stretch>
              <a:fillRect/>
            </a:stretch>
          </a:blipFill>
          <a:ln>
            <a:noFill/>
          </a:ln>
        </p:spPr>
      </p:sp>
      <p:sp>
        <p:nvSpPr>
          <p:cNvPr id="673" name="Google Shape;673;p35"/>
          <p:cNvSpPr/>
          <p:nvPr/>
        </p:nvSpPr>
        <p:spPr>
          <a:xfrm>
            <a:off x="-197224" y="-252559"/>
            <a:ext cx="2717861" cy="4448233"/>
          </a:xfrm>
          <a:custGeom>
            <a:avLst/>
            <a:gdLst/>
            <a:ahLst/>
            <a:cxnLst/>
            <a:rect l="l" t="t" r="r" b="b"/>
            <a:pathLst>
              <a:path w="4638152" h="7591109" extrusionOk="0">
                <a:moveTo>
                  <a:pt x="0" y="0"/>
                </a:moveTo>
                <a:lnTo>
                  <a:pt x="4638152" y="0"/>
                </a:lnTo>
                <a:lnTo>
                  <a:pt x="4638152" y="7591110"/>
                </a:lnTo>
                <a:lnTo>
                  <a:pt x="0" y="7591110"/>
                </a:lnTo>
                <a:lnTo>
                  <a:pt x="0" y="0"/>
                </a:lnTo>
                <a:close/>
              </a:path>
            </a:pathLst>
          </a:custGeom>
          <a:blipFill rotWithShape="1">
            <a:blip r:embed="rId5">
              <a:alphaModFix/>
            </a:blip>
            <a:stretch>
              <a:fillRect/>
            </a:stretch>
          </a:blipFill>
          <a:ln>
            <a:noFill/>
          </a:ln>
        </p:spPr>
      </p:sp>
      <p:sp>
        <p:nvSpPr>
          <p:cNvPr id="674" name="Google Shape;674;p35"/>
          <p:cNvSpPr/>
          <p:nvPr/>
        </p:nvSpPr>
        <p:spPr>
          <a:xfrm flipH="1">
            <a:off x="8012496" y="2207391"/>
            <a:ext cx="2263008" cy="1913270"/>
          </a:xfrm>
          <a:custGeom>
            <a:avLst/>
            <a:gdLst/>
            <a:ahLst/>
            <a:cxnLst/>
            <a:rect l="l" t="t" r="r" b="b"/>
            <a:pathLst>
              <a:path w="4866968" h="4114800" extrusionOk="0">
                <a:moveTo>
                  <a:pt x="0" y="0"/>
                </a:moveTo>
                <a:lnTo>
                  <a:pt x="4866967" y="0"/>
                </a:lnTo>
                <a:lnTo>
                  <a:pt x="4866967" y="4114800"/>
                </a:lnTo>
                <a:lnTo>
                  <a:pt x="0" y="4114800"/>
                </a:lnTo>
                <a:lnTo>
                  <a:pt x="0" y="0"/>
                </a:lnTo>
                <a:close/>
              </a:path>
            </a:pathLst>
          </a:custGeom>
          <a:blipFill rotWithShape="1">
            <a:blip r:embed="rId6">
              <a:alphaModFix/>
            </a:blip>
            <a:stretch>
              <a:fillRect/>
            </a:stretch>
          </a:blipFill>
          <a:ln>
            <a:noFill/>
          </a:ln>
        </p:spPr>
      </p:sp>
      <p:pic>
        <p:nvPicPr>
          <p:cNvPr id="675" name="Google Shape;675;p35"/>
          <p:cNvPicPr preferRelativeResize="0"/>
          <p:nvPr/>
        </p:nvPicPr>
        <p:blipFill rotWithShape="1">
          <a:blip r:embed="rId7">
            <a:alphaModFix/>
          </a:blip>
          <a:srcRect/>
          <a:stretch/>
        </p:blipFill>
        <p:spPr>
          <a:xfrm rot="-8">
            <a:off x="6514489" y="1409260"/>
            <a:ext cx="743803" cy="722460"/>
          </a:xfrm>
          <a:prstGeom prst="rect">
            <a:avLst/>
          </a:prstGeom>
          <a:noFill/>
          <a:ln>
            <a:noFill/>
          </a:ln>
        </p:spPr>
      </p:pic>
      <p:pic>
        <p:nvPicPr>
          <p:cNvPr id="676" name="Google Shape;676;p35"/>
          <p:cNvPicPr preferRelativeResize="0"/>
          <p:nvPr/>
        </p:nvPicPr>
        <p:blipFill rotWithShape="1">
          <a:blip r:embed="rId8">
            <a:alphaModFix/>
          </a:blip>
          <a:srcRect/>
          <a:stretch/>
        </p:blipFill>
        <p:spPr>
          <a:xfrm>
            <a:off x="7435820" y="3941331"/>
            <a:ext cx="485805" cy="523093"/>
          </a:xfrm>
          <a:prstGeom prst="rect">
            <a:avLst/>
          </a:prstGeom>
          <a:noFill/>
          <a:ln>
            <a:noFill/>
          </a:ln>
        </p:spPr>
      </p:pic>
      <p:sp>
        <p:nvSpPr>
          <p:cNvPr id="677" name="Google Shape;677;p35"/>
          <p:cNvSpPr/>
          <p:nvPr/>
        </p:nvSpPr>
        <p:spPr>
          <a:xfrm>
            <a:off x="7696125" y="1770490"/>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0"/>
                                        </p:tgtEl>
                                        <p:attrNameLst>
                                          <p:attrName>style.visibility</p:attrName>
                                        </p:attrNameLst>
                                      </p:cBhvr>
                                      <p:to>
                                        <p:strVal val="visible"/>
                                      </p:to>
                                    </p:set>
                                    <p:animEffect transition="in" filter="fade">
                                      <p:cBhvr>
                                        <p:cTn id="7" dur="10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36"/>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d. Tìm hiểu nhân vật</a:t>
            </a:r>
            <a:endParaRPr sz="2400" b="1" i="0" u="none" strike="noStrike" cap="none">
              <a:solidFill>
                <a:srgbClr val="22170B"/>
              </a:solidFill>
              <a:latin typeface="Cambria"/>
              <a:ea typeface="Cambria"/>
              <a:cs typeface="Cambria"/>
              <a:sym typeface="Cambria"/>
            </a:endParaRPr>
          </a:p>
        </p:txBody>
      </p:sp>
      <p:sp>
        <p:nvSpPr>
          <p:cNvPr id="683" name="Google Shape;683;p36"/>
          <p:cNvSpPr txBox="1">
            <a:spLocks noGrp="1"/>
          </p:cNvSpPr>
          <p:nvPr>
            <p:ph type="title"/>
          </p:nvPr>
        </p:nvSpPr>
        <p:spPr>
          <a:xfrm>
            <a:off x="713224" y="1025793"/>
            <a:ext cx="7717500" cy="594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200" i="1">
                <a:solidFill>
                  <a:srgbClr val="8B6639"/>
                </a:solidFill>
                <a:latin typeface="Cambria"/>
                <a:ea typeface="Cambria"/>
                <a:cs typeface="Cambria"/>
                <a:sym typeface="Cambria"/>
              </a:rPr>
              <a:t>* Nhân vật vua </a:t>
            </a:r>
            <a:r>
              <a:rPr lang="en-US" sz="2400" i="1">
                <a:latin typeface="Times New Roman"/>
                <a:ea typeface="Times New Roman"/>
                <a:cs typeface="Times New Roman"/>
                <a:sym typeface="Times New Roman"/>
              </a:rPr>
              <a:t>Thiệu Bảo</a:t>
            </a:r>
            <a:endParaRPr sz="2200" i="1">
              <a:solidFill>
                <a:srgbClr val="8B6639"/>
              </a:solidFill>
              <a:latin typeface="Cambria"/>
              <a:ea typeface="Cambria"/>
              <a:cs typeface="Cambria"/>
              <a:sym typeface="Cambria"/>
            </a:endParaRPr>
          </a:p>
        </p:txBody>
      </p:sp>
      <p:grpSp>
        <p:nvGrpSpPr>
          <p:cNvPr id="684" name="Google Shape;684;p36"/>
          <p:cNvGrpSpPr/>
          <p:nvPr/>
        </p:nvGrpSpPr>
        <p:grpSpPr>
          <a:xfrm>
            <a:off x="943701" y="1708288"/>
            <a:ext cx="4919217" cy="2813926"/>
            <a:chOff x="0" y="497"/>
            <a:chExt cx="4919217" cy="2813926"/>
          </a:xfrm>
        </p:grpSpPr>
        <p:sp>
          <p:nvSpPr>
            <p:cNvPr id="685" name="Google Shape;685;p36"/>
            <p:cNvSpPr/>
            <p:nvPr/>
          </p:nvSpPr>
          <p:spPr>
            <a:xfrm>
              <a:off x="0" y="2118940"/>
              <a:ext cx="4919217" cy="695483"/>
            </a:xfrm>
            <a:prstGeom prst="rect">
              <a:avLst/>
            </a:prstGeom>
            <a:solidFill>
              <a:schemeClr val="lt1"/>
            </a:soli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6"/>
            <p:cNvSpPr txBox="1"/>
            <p:nvPr/>
          </p:nvSpPr>
          <p:spPr>
            <a:xfrm>
              <a:off x="0" y="2118940"/>
              <a:ext cx="4919217" cy="695483"/>
            </a:xfrm>
            <a:prstGeom prst="rect">
              <a:avLst/>
            </a:prstGeom>
            <a:noFill/>
            <a:ln>
              <a:noFill/>
            </a:ln>
          </p:spPr>
          <p:txBody>
            <a:bodyPr spcFirstLastPara="1" wrap="square" lIns="142225" tIns="142225" rIns="142225" bIns="142225"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 Vị vua anh minh, sáng suốt, biết trọng người có tài.</a:t>
              </a:r>
              <a:endParaRPr sz="1400" b="0" i="0" u="none" strike="noStrike" cap="none">
                <a:solidFill>
                  <a:srgbClr val="000000"/>
                </a:solidFill>
                <a:latin typeface="Arial"/>
                <a:ea typeface="Arial"/>
                <a:cs typeface="Arial"/>
                <a:sym typeface="Arial"/>
              </a:endParaRPr>
            </a:p>
          </p:txBody>
        </p:sp>
        <p:sp>
          <p:nvSpPr>
            <p:cNvPr id="687" name="Google Shape;687;p36"/>
            <p:cNvSpPr/>
            <p:nvPr/>
          </p:nvSpPr>
          <p:spPr>
            <a:xfrm rot="10800000">
              <a:off x="0" y="1059718"/>
              <a:ext cx="4919217" cy="1069653"/>
            </a:xfrm>
            <a:prstGeom prst="upArrowCallout">
              <a:avLst>
                <a:gd name="adj1" fmla="val 25000"/>
                <a:gd name="adj2" fmla="val 25000"/>
                <a:gd name="adj3" fmla="val 25000"/>
                <a:gd name="adj4" fmla="val 64977"/>
              </a:avLst>
            </a:prstGeom>
            <a:gradFill>
              <a:gsLst>
                <a:gs pos="0">
                  <a:schemeClr val="dk2"/>
                </a:gs>
                <a:gs pos="35000">
                  <a:schemeClr val="dk2"/>
                </a:gs>
                <a:gs pos="100000">
                  <a:schemeClr val="dk2"/>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6"/>
            <p:cNvSpPr txBox="1"/>
            <p:nvPr/>
          </p:nvSpPr>
          <p:spPr>
            <a:xfrm>
              <a:off x="0" y="1059718"/>
              <a:ext cx="4919217" cy="695028"/>
            </a:xfrm>
            <a:prstGeom prst="rect">
              <a:avLst/>
            </a:prstGeom>
            <a:noFill/>
            <a:ln>
              <a:noFill/>
            </a:ln>
          </p:spPr>
          <p:txBody>
            <a:bodyPr spcFirstLastPara="1" wrap="square" lIns="142225" tIns="142225" rIns="142225" bIns="1422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Khen : “</a:t>
              </a:r>
              <a:r>
                <a:rPr lang="en-US" sz="2000" b="0" i="1" u="none" strike="noStrike" cap="none">
                  <a:solidFill>
                    <a:srgbClr val="22170B"/>
                  </a:solidFill>
                  <a:latin typeface="Cambria"/>
                  <a:ea typeface="Cambria"/>
                  <a:cs typeface="Cambria"/>
                  <a:sym typeface="Cambria"/>
                </a:rPr>
                <a:t>biết lo cho vua, chí ấy đáng trọng”.</a:t>
              </a:r>
              <a:endParaRPr sz="1400" b="0" i="0" u="none" strike="noStrike" cap="none">
                <a:solidFill>
                  <a:srgbClr val="000000"/>
                </a:solidFill>
                <a:latin typeface="Arial"/>
                <a:ea typeface="Arial"/>
                <a:cs typeface="Arial"/>
                <a:sym typeface="Arial"/>
              </a:endParaRPr>
            </a:p>
          </p:txBody>
        </p:sp>
        <p:sp>
          <p:nvSpPr>
            <p:cNvPr id="689" name="Google Shape;689;p36"/>
            <p:cNvSpPr/>
            <p:nvPr/>
          </p:nvSpPr>
          <p:spPr>
            <a:xfrm rot="10800000">
              <a:off x="0" y="497"/>
              <a:ext cx="4919217" cy="1069653"/>
            </a:xfrm>
            <a:prstGeom prst="upArrowCallout">
              <a:avLst>
                <a:gd name="adj1" fmla="val 25000"/>
                <a:gd name="adj2" fmla="val 25000"/>
                <a:gd name="adj3" fmla="val 25000"/>
                <a:gd name="adj4" fmla="val 64977"/>
              </a:avLst>
            </a:prstGeom>
            <a:gradFill>
              <a:gsLst>
                <a:gs pos="0">
                  <a:schemeClr val="dk2"/>
                </a:gs>
                <a:gs pos="35000">
                  <a:schemeClr val="dk2"/>
                </a:gs>
                <a:gs pos="100000">
                  <a:schemeClr val="dk2"/>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6"/>
            <p:cNvSpPr txBox="1"/>
            <p:nvPr/>
          </p:nvSpPr>
          <p:spPr>
            <a:xfrm>
              <a:off x="0" y="497"/>
              <a:ext cx="4919217" cy="695028"/>
            </a:xfrm>
            <a:prstGeom prst="rect">
              <a:avLst/>
            </a:prstGeom>
            <a:noFill/>
            <a:ln>
              <a:noFill/>
            </a:ln>
          </p:spPr>
          <p:txBody>
            <a:bodyPr spcFirstLastPara="1" wrap="square" lIns="142225" tIns="142225" rIns="142225" bIns="1422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Không trách phạt hành động của Hoài Văn.</a:t>
              </a:r>
              <a:endParaRPr sz="2000" b="0" i="0" u="none" strike="noStrike" cap="none">
                <a:solidFill>
                  <a:srgbClr val="22170B"/>
                </a:solidFill>
                <a:latin typeface="Cambria"/>
                <a:ea typeface="Cambria"/>
                <a:cs typeface="Cambria"/>
                <a:sym typeface="Cambria"/>
              </a:endParaRPr>
            </a:p>
          </p:txBody>
        </p:sp>
      </p:grpSp>
      <p:pic>
        <p:nvPicPr>
          <p:cNvPr id="691" name="Google Shape;691;p36" descr="Trần Thái Tông- Trần Cảnh | Việt nam, Lịch sử việt nam, Nghệ thuật lịch sử"/>
          <p:cNvPicPr preferRelativeResize="0"/>
          <p:nvPr/>
        </p:nvPicPr>
        <p:blipFill rotWithShape="1">
          <a:blip r:embed="rId3">
            <a:alphaModFix/>
          </a:blip>
          <a:srcRect/>
          <a:stretch/>
        </p:blipFill>
        <p:spPr>
          <a:xfrm>
            <a:off x="6306079" y="1707791"/>
            <a:ext cx="1990427" cy="2814920"/>
          </a:xfrm>
          <a:prstGeom prst="rect">
            <a:avLst/>
          </a:prstGeom>
          <a:noFill/>
          <a:ln>
            <a:noFill/>
          </a:ln>
        </p:spPr>
      </p:pic>
      <p:sp>
        <p:nvSpPr>
          <p:cNvPr id="692" name="Google Shape;692;p36"/>
          <p:cNvSpPr/>
          <p:nvPr/>
        </p:nvSpPr>
        <p:spPr>
          <a:xfrm>
            <a:off x="7699698" y="1492942"/>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36"/>
          <p:cNvSpPr/>
          <p:nvPr/>
        </p:nvSpPr>
        <p:spPr>
          <a:xfrm>
            <a:off x="977542" y="3979705"/>
            <a:ext cx="150809" cy="120671"/>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animEffect transition="in" filter="fade">
                                      <p:cBhvr>
                                        <p:cTn id="7" dur="500"/>
                                        <p:tgtEl>
                                          <p:spTgt spid="6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3"/>
                                        </p:tgtEl>
                                        <p:attrNameLst>
                                          <p:attrName>style.visibility</p:attrName>
                                        </p:attrNameLst>
                                      </p:cBhvr>
                                      <p:to>
                                        <p:strVal val="visible"/>
                                      </p:to>
                                    </p:set>
                                    <p:animEffect transition="in" filter="fade">
                                      <p:cBhvr>
                                        <p:cTn id="12" dur="500"/>
                                        <p:tgtEl>
                                          <p:spTgt spid="6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1"/>
                                        </p:tgtEl>
                                        <p:attrNameLst>
                                          <p:attrName>style.visibility</p:attrName>
                                        </p:attrNameLst>
                                      </p:cBhvr>
                                      <p:to>
                                        <p:strVal val="visible"/>
                                      </p:to>
                                    </p:set>
                                    <p:animEffect transition="in" filter="fade">
                                      <p:cBhvr>
                                        <p:cTn id="17" dur="500"/>
                                        <p:tgtEl>
                                          <p:spTgt spid="6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4"/>
                                        </p:tgtEl>
                                        <p:attrNameLst>
                                          <p:attrName>style.visibility</p:attrName>
                                        </p:attrNameLst>
                                      </p:cBhvr>
                                      <p:to>
                                        <p:strVal val="visible"/>
                                      </p:to>
                                    </p:set>
                                    <p:animEffect transition="in" filter="fade">
                                      <p:cBhvr>
                                        <p:cTn id="22"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4"/>
          <p:cNvGrpSpPr/>
          <p:nvPr/>
        </p:nvGrpSpPr>
        <p:grpSpPr>
          <a:xfrm>
            <a:off x="1065431" y="623952"/>
            <a:ext cx="3078666" cy="3895595"/>
            <a:chOff x="1065431" y="623952"/>
            <a:chExt cx="3078666" cy="3895595"/>
          </a:xfrm>
        </p:grpSpPr>
        <p:sp>
          <p:nvSpPr>
            <p:cNvPr id="185" name="Google Shape;185;p4"/>
            <p:cNvSpPr/>
            <p:nvPr/>
          </p:nvSpPr>
          <p:spPr>
            <a:xfrm>
              <a:off x="1065431" y="623952"/>
              <a:ext cx="3078666" cy="3895595"/>
            </a:xfrm>
            <a:prstGeom prst="roundRect">
              <a:avLst>
                <a:gd name="adj" fmla="val 16667"/>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86" name="Google Shape;186;p4"/>
            <p:cNvSpPr/>
            <p:nvPr/>
          </p:nvSpPr>
          <p:spPr>
            <a:xfrm>
              <a:off x="1208564" y="859239"/>
              <a:ext cx="480485" cy="679131"/>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3">
                <a:alphaModFix/>
              </a:blip>
              <a:stretch>
                <a:fillRect/>
              </a:stretch>
            </a:blipFill>
            <a:ln>
              <a:noFill/>
            </a:ln>
          </p:spPr>
        </p:sp>
      </p:grpSp>
      <p:sp>
        <p:nvSpPr>
          <p:cNvPr id="187" name="Google Shape;187;p4"/>
          <p:cNvSpPr/>
          <p:nvPr/>
        </p:nvSpPr>
        <p:spPr>
          <a:xfrm>
            <a:off x="4572000" y="1229916"/>
            <a:ext cx="3820438" cy="2998866"/>
          </a:xfrm>
          <a:prstGeom prst="wedgeEllipseCallout">
            <a:avLst>
              <a:gd name="adj1" fmla="val -55878"/>
              <a:gd name="adj2" fmla="val 49472"/>
            </a:avLst>
          </a:prstGeom>
          <a:solidFill>
            <a:schemeClr val="lt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grpSp>
        <p:nvGrpSpPr>
          <p:cNvPr id="188" name="Google Shape;188;p4"/>
          <p:cNvGrpSpPr/>
          <p:nvPr/>
        </p:nvGrpSpPr>
        <p:grpSpPr>
          <a:xfrm>
            <a:off x="1448807" y="988598"/>
            <a:ext cx="2274813" cy="3401590"/>
            <a:chOff x="1178165" y="1302707"/>
            <a:chExt cx="2029128" cy="3034210"/>
          </a:xfrm>
        </p:grpSpPr>
        <p:sp>
          <p:nvSpPr>
            <p:cNvPr id="189" name="Google Shape;189;p4"/>
            <p:cNvSpPr/>
            <p:nvPr/>
          </p:nvSpPr>
          <p:spPr>
            <a:xfrm>
              <a:off x="1178165" y="1302707"/>
              <a:ext cx="2029128" cy="3034210"/>
            </a:xfrm>
            <a:custGeom>
              <a:avLst/>
              <a:gdLst/>
              <a:ahLst/>
              <a:cxnLst/>
              <a:rect l="l" t="t" r="r" b="b"/>
              <a:pathLst>
                <a:path w="4962127" h="7420004" extrusionOk="0">
                  <a:moveTo>
                    <a:pt x="0" y="0"/>
                  </a:moveTo>
                  <a:lnTo>
                    <a:pt x="4962127" y="0"/>
                  </a:lnTo>
                  <a:lnTo>
                    <a:pt x="4962127" y="7420003"/>
                  </a:lnTo>
                  <a:lnTo>
                    <a:pt x="0" y="7420003"/>
                  </a:lnTo>
                  <a:lnTo>
                    <a:pt x="0" y="0"/>
                  </a:lnTo>
                  <a:close/>
                </a:path>
              </a:pathLst>
            </a:custGeom>
            <a:blipFill rotWithShape="1">
              <a:blip r:embed="rId4">
                <a:alphaModFix/>
              </a:blip>
              <a:stretch>
                <a:fillRect/>
              </a:stretch>
            </a:blipFill>
            <a:ln>
              <a:noFill/>
            </a:ln>
          </p:spPr>
        </p:sp>
        <p:sp>
          <p:nvSpPr>
            <p:cNvPr id="190" name="Google Shape;190;p4"/>
            <p:cNvSpPr/>
            <p:nvPr/>
          </p:nvSpPr>
          <p:spPr>
            <a:xfrm>
              <a:off x="1843923" y="1694518"/>
              <a:ext cx="685176" cy="1086014"/>
            </a:xfrm>
            <a:custGeom>
              <a:avLst/>
              <a:gdLst/>
              <a:ahLst/>
              <a:cxnLst/>
              <a:rect l="l" t="t" r="r" b="b"/>
              <a:pathLst>
                <a:path w="1675563" h="2655792" extrusionOk="0">
                  <a:moveTo>
                    <a:pt x="0" y="0"/>
                  </a:moveTo>
                  <a:lnTo>
                    <a:pt x="1675563" y="0"/>
                  </a:lnTo>
                  <a:lnTo>
                    <a:pt x="1675563" y="2655792"/>
                  </a:lnTo>
                  <a:lnTo>
                    <a:pt x="0" y="2655792"/>
                  </a:lnTo>
                  <a:lnTo>
                    <a:pt x="0" y="0"/>
                  </a:lnTo>
                  <a:close/>
                </a:path>
              </a:pathLst>
            </a:custGeom>
            <a:blipFill rotWithShape="1">
              <a:blip r:embed="rId5">
                <a:alphaModFix/>
              </a:blip>
              <a:stretch>
                <a:fillRect/>
              </a:stretch>
            </a:blipFill>
            <a:ln>
              <a:noFill/>
            </a:ln>
          </p:spPr>
        </p:sp>
      </p:grpSp>
      <p:sp>
        <p:nvSpPr>
          <p:cNvPr id="191" name="Google Shape;191;p4"/>
          <p:cNvSpPr/>
          <p:nvPr/>
        </p:nvSpPr>
        <p:spPr>
          <a:xfrm>
            <a:off x="5546422" y="914718"/>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ĐÂY LÀ AI?</a:t>
            </a:r>
            <a:endParaRPr sz="1400" b="0" i="0" u="none" strike="noStrike" cap="none">
              <a:solidFill>
                <a:srgbClr val="000000"/>
              </a:solidFill>
              <a:latin typeface="Arial"/>
              <a:ea typeface="Arial"/>
              <a:cs typeface="Arial"/>
              <a:sym typeface="Arial"/>
            </a:endParaRPr>
          </a:p>
        </p:txBody>
      </p:sp>
      <p:sp>
        <p:nvSpPr>
          <p:cNvPr id="192" name="Google Shape;192;p4"/>
          <p:cNvSpPr/>
          <p:nvPr/>
        </p:nvSpPr>
        <p:spPr>
          <a:xfrm>
            <a:off x="7677436"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193" name="Google Shape;193;p4"/>
          <p:cNvSpPr/>
          <p:nvPr/>
        </p:nvSpPr>
        <p:spPr>
          <a:xfrm>
            <a:off x="4737673"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194" name="Google Shape;194;p4"/>
          <p:cNvSpPr txBox="1"/>
          <p:nvPr/>
        </p:nvSpPr>
        <p:spPr>
          <a:xfrm>
            <a:off x="4995673" y="2396212"/>
            <a:ext cx="3044972" cy="40011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Hình ảnh cây Lê-ki-ma </a:t>
            </a:r>
            <a:endParaRPr sz="1400" b="0" i="0" u="none" strike="noStrike" cap="none">
              <a:solidFill>
                <a:srgbClr val="000000"/>
              </a:solidFill>
              <a:latin typeface="Arial"/>
              <a:ea typeface="Arial"/>
              <a:cs typeface="Arial"/>
              <a:sym typeface="Arial"/>
            </a:endParaRPr>
          </a:p>
        </p:txBody>
      </p:sp>
      <p:sp>
        <p:nvSpPr>
          <p:cNvPr id="195" name="Google Shape;195;p4"/>
          <p:cNvSpPr txBox="1"/>
          <p:nvPr/>
        </p:nvSpPr>
        <p:spPr>
          <a:xfrm>
            <a:off x="4995673" y="2923143"/>
            <a:ext cx="3044972" cy="40011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Côn Đảo </a:t>
            </a:r>
            <a:endParaRPr sz="1400" b="0" i="0" u="none" strike="noStrike" cap="none">
              <a:solidFill>
                <a:srgbClr val="000000"/>
              </a:solidFill>
              <a:latin typeface="Arial"/>
              <a:ea typeface="Arial"/>
              <a:cs typeface="Arial"/>
              <a:sym typeface="Arial"/>
            </a:endParaRPr>
          </a:p>
        </p:txBody>
      </p:sp>
      <p:sp>
        <p:nvSpPr>
          <p:cNvPr id="196" name="Google Shape;196;p4"/>
          <p:cNvSpPr txBox="1"/>
          <p:nvPr/>
        </p:nvSpPr>
        <p:spPr>
          <a:xfrm>
            <a:off x="1378927" y="1278820"/>
            <a:ext cx="2451673"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000000"/>
                </a:solidFill>
                <a:latin typeface="Cambria"/>
                <a:ea typeface="Cambria"/>
                <a:cs typeface="Cambria"/>
                <a:sym typeface="Cambria"/>
              </a:rPr>
              <a:t>VÕ THỊ SÁU</a:t>
            </a:r>
            <a:endParaRPr sz="6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500"/>
                                        <p:tgtEl>
                                          <p:spTgt spid="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fade">
                                      <p:cBhvr>
                                        <p:cTn id="17" dur="500"/>
                                        <p:tgtEl>
                                          <p:spTgt spid="1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fade">
                                      <p:cBhvr>
                                        <p:cTn id="22" dur="500"/>
                                        <p:tgtEl>
                                          <p:spTgt spid="1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88"/>
                                        </p:tgtEl>
                                      </p:cBhvr>
                                    </p:animEffect>
                                    <p:set>
                                      <p:cBhvr>
                                        <p:cTn id="27" dur="1" fill="hold">
                                          <p:stCondLst>
                                            <p:cond delay="500"/>
                                          </p:stCondLst>
                                        </p:cTn>
                                        <p:tgtEl>
                                          <p:spTgt spid="18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6"/>
                                        </p:tgtEl>
                                        <p:attrNameLst>
                                          <p:attrName>style.visibility</p:attrName>
                                        </p:attrNameLst>
                                      </p:cBhvr>
                                      <p:to>
                                        <p:strVal val="visible"/>
                                      </p:to>
                                    </p:set>
                                    <p:animEffect transition="in" filter="fade">
                                      <p:cBhvr>
                                        <p:cTn id="32"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37"/>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e. T</a:t>
            </a:r>
            <a:r>
              <a:rPr lang="en-US" sz="2400" b="1" i="0" u="none" strike="noStrike" cap="none">
                <a:solidFill>
                  <a:srgbClr val="000000"/>
                </a:solidFill>
                <a:latin typeface="Times New Roman"/>
                <a:ea typeface="Times New Roman"/>
                <a:cs typeface="Times New Roman"/>
                <a:sym typeface="Times New Roman"/>
              </a:rPr>
              <a:t>ìm hiểu đề tài, chủ đề</a:t>
            </a:r>
            <a:endParaRPr sz="2400" b="0" i="0" u="none" strike="noStrike" cap="none">
              <a:solidFill>
                <a:schemeClr val="dk2"/>
              </a:solidFill>
              <a:latin typeface="Calibri"/>
              <a:ea typeface="Calibri"/>
              <a:cs typeface="Calibri"/>
              <a:sym typeface="Calibri"/>
            </a:endParaRPr>
          </a:p>
        </p:txBody>
      </p:sp>
      <p:sp>
        <p:nvSpPr>
          <p:cNvPr id="699" name="Google Shape;699;p37"/>
          <p:cNvSpPr/>
          <p:nvPr/>
        </p:nvSpPr>
        <p:spPr>
          <a:xfrm>
            <a:off x="751562" y="1723353"/>
            <a:ext cx="3981804" cy="2817321"/>
          </a:xfrm>
          <a:prstGeom prst="flowChartDocument">
            <a:avLst/>
          </a:prstGeom>
          <a:solidFill>
            <a:schemeClr val="dk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sp>
        <p:nvSpPr>
          <p:cNvPr id="700" name="Google Shape;700;p37"/>
          <p:cNvSpPr/>
          <p:nvPr/>
        </p:nvSpPr>
        <p:spPr>
          <a:xfrm>
            <a:off x="1725984" y="1218505"/>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NHIỆM VỤ 1</a:t>
            </a:r>
            <a:endParaRPr sz="1400" b="0" i="0" u="none" strike="noStrike" cap="none">
              <a:solidFill>
                <a:srgbClr val="000000"/>
              </a:solidFill>
              <a:latin typeface="Arial"/>
              <a:ea typeface="Arial"/>
              <a:cs typeface="Arial"/>
              <a:sym typeface="Arial"/>
            </a:endParaRPr>
          </a:p>
        </p:txBody>
      </p:sp>
      <p:sp>
        <p:nvSpPr>
          <p:cNvPr id="701" name="Google Shape;701;p37"/>
          <p:cNvSpPr/>
          <p:nvPr/>
        </p:nvSpPr>
        <p:spPr>
          <a:xfrm>
            <a:off x="3856998" y="129738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02" name="Google Shape;702;p37"/>
          <p:cNvSpPr/>
          <p:nvPr/>
        </p:nvSpPr>
        <p:spPr>
          <a:xfrm>
            <a:off x="1165433" y="129738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03" name="Google Shape;703;p37"/>
          <p:cNvSpPr txBox="1"/>
          <p:nvPr/>
        </p:nvSpPr>
        <p:spPr>
          <a:xfrm>
            <a:off x="1044081" y="2060228"/>
            <a:ext cx="3396766" cy="208627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Xác định</a:t>
            </a:r>
            <a:endParaRPr sz="2200" b="0" i="1" u="none" strike="noStrike" cap="none">
              <a:solidFill>
                <a:srgbClr val="22170B"/>
              </a:solidFill>
              <a:latin typeface="Cambria"/>
              <a:ea typeface="Cambria"/>
              <a:cs typeface="Cambria"/>
              <a:sym typeface="Cambria"/>
            </a:endParaRPr>
          </a:p>
          <a:p>
            <a:pPr marL="342900" marR="0" lvl="0" indent="-342900" algn="l" rtl="0">
              <a:lnSpc>
                <a:spcPct val="120000"/>
              </a:lnSpc>
              <a:spcBef>
                <a:spcPts val="0"/>
              </a:spcBef>
              <a:spcAft>
                <a:spcPts val="0"/>
              </a:spcAft>
              <a:buClr>
                <a:srgbClr val="000000"/>
              </a:buClr>
              <a:buSzPts val="2200"/>
              <a:buFont typeface="Arial"/>
              <a:buChar char="•"/>
            </a:pPr>
            <a:r>
              <a:rPr lang="en-US" sz="2200" b="0" i="1" u="none" strike="noStrike" cap="none">
                <a:solidFill>
                  <a:srgbClr val="22170B"/>
                </a:solidFill>
                <a:latin typeface="Cambria"/>
                <a:ea typeface="Cambria"/>
                <a:cs typeface="Cambria"/>
                <a:sym typeface="Cambria"/>
              </a:rPr>
              <a:t>đề tài, chủ đề của truyện</a:t>
            </a:r>
            <a:endParaRPr sz="2200" b="0" i="1" u="none" strike="noStrike" cap="none">
              <a:solidFill>
                <a:srgbClr val="22170B"/>
              </a:solidFill>
              <a:latin typeface="Cambria"/>
              <a:ea typeface="Cambria"/>
              <a:cs typeface="Cambria"/>
              <a:sym typeface="Cambria"/>
            </a:endParaRPr>
          </a:p>
          <a:p>
            <a:pPr marL="342900" marR="0" lvl="0" indent="-342900" algn="l" rtl="0">
              <a:lnSpc>
                <a:spcPct val="120000"/>
              </a:lnSpc>
              <a:spcBef>
                <a:spcPts val="0"/>
              </a:spcBef>
              <a:spcAft>
                <a:spcPts val="0"/>
              </a:spcAft>
              <a:buClr>
                <a:srgbClr val="000000"/>
              </a:buClr>
              <a:buSzPts val="2200"/>
              <a:buFont typeface="Arial"/>
              <a:buChar char="•"/>
            </a:pPr>
            <a:r>
              <a:rPr lang="en-US" sz="2200" b="0" i="1" u="none" strike="noStrike" cap="none">
                <a:solidFill>
                  <a:srgbClr val="22170B"/>
                </a:solidFill>
                <a:latin typeface="Cambria"/>
                <a:ea typeface="Cambria"/>
                <a:cs typeface="Cambria"/>
                <a:sym typeface="Cambria"/>
              </a:rPr>
              <a:t>suy nghĩ về những bài học cuộc sống được gợi ra từ truyện. </a:t>
            </a:r>
            <a:endParaRPr sz="1400" b="0" i="0" u="none" strike="noStrike" cap="none">
              <a:solidFill>
                <a:srgbClr val="000000"/>
              </a:solidFill>
              <a:latin typeface="Arial"/>
              <a:ea typeface="Arial"/>
              <a:cs typeface="Arial"/>
              <a:sym typeface="Arial"/>
            </a:endParaRPr>
          </a:p>
        </p:txBody>
      </p:sp>
      <p:sp>
        <p:nvSpPr>
          <p:cNvPr id="704" name="Google Shape;704;p37"/>
          <p:cNvSpPr txBox="1">
            <a:spLocks noGrp="1"/>
          </p:cNvSpPr>
          <p:nvPr>
            <p:ph type="title"/>
          </p:nvPr>
        </p:nvSpPr>
        <p:spPr>
          <a:xfrm>
            <a:off x="5850415" y="1258230"/>
            <a:ext cx="1783912" cy="594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200" i="1">
                <a:solidFill>
                  <a:srgbClr val="8B6639"/>
                </a:solidFill>
                <a:latin typeface="Cambria"/>
                <a:ea typeface="Cambria"/>
                <a:cs typeface="Cambria"/>
                <a:sym typeface="Cambria"/>
              </a:rPr>
              <a:t>* Đề tài</a:t>
            </a:r>
            <a:endParaRPr sz="2200" i="1">
              <a:solidFill>
                <a:srgbClr val="8B6639"/>
              </a:solidFill>
              <a:latin typeface="Cambria"/>
              <a:ea typeface="Cambria"/>
              <a:cs typeface="Cambria"/>
              <a:sym typeface="Cambria"/>
            </a:endParaRPr>
          </a:p>
        </p:txBody>
      </p:sp>
      <p:sp>
        <p:nvSpPr>
          <p:cNvPr id="705" name="Google Shape;705;p37"/>
          <p:cNvSpPr txBox="1"/>
          <p:nvPr/>
        </p:nvSpPr>
        <p:spPr>
          <a:xfrm>
            <a:off x="5169494" y="1981097"/>
            <a:ext cx="3396766" cy="83785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Người anh hùng trong lịch sử chống giặc ngoại xâm.</a:t>
            </a:r>
            <a:endParaRPr sz="1400" b="0" i="0" u="none" strike="noStrike" cap="none">
              <a:solidFill>
                <a:srgbClr val="000000"/>
              </a:solidFill>
              <a:latin typeface="Arial"/>
              <a:ea typeface="Arial"/>
              <a:cs typeface="Arial"/>
              <a:sym typeface="Arial"/>
            </a:endParaRPr>
          </a:p>
        </p:txBody>
      </p:sp>
      <p:grpSp>
        <p:nvGrpSpPr>
          <p:cNvPr id="706" name="Google Shape;706;p37"/>
          <p:cNvGrpSpPr/>
          <p:nvPr/>
        </p:nvGrpSpPr>
        <p:grpSpPr>
          <a:xfrm rot="485832">
            <a:off x="5852187" y="3067539"/>
            <a:ext cx="2585017" cy="2015456"/>
            <a:chOff x="2333845" y="1268440"/>
            <a:chExt cx="3168487" cy="2470369"/>
          </a:xfrm>
        </p:grpSpPr>
        <p:grpSp>
          <p:nvGrpSpPr>
            <p:cNvPr id="707" name="Google Shape;707;p37"/>
            <p:cNvGrpSpPr/>
            <p:nvPr/>
          </p:nvGrpSpPr>
          <p:grpSpPr>
            <a:xfrm>
              <a:off x="2333845" y="1404690"/>
              <a:ext cx="3168487" cy="2334119"/>
              <a:chOff x="0" y="0"/>
              <a:chExt cx="19050000" cy="14033500"/>
            </a:xfrm>
          </p:grpSpPr>
          <p:sp>
            <p:nvSpPr>
              <p:cNvPr id="708" name="Google Shape;708;p37"/>
              <p:cNvSpPr/>
              <p:nvPr/>
            </p:nvSpPr>
            <p:spPr>
              <a:xfrm>
                <a:off x="1169582" y="1014439"/>
                <a:ext cx="16710835" cy="12004622"/>
              </a:xfrm>
              <a:custGeom>
                <a:avLst/>
                <a:gdLst/>
                <a:ahLst/>
                <a:cxnLst/>
                <a:rect l="l" t="t" r="r" b="b"/>
                <a:pathLst>
                  <a:path w="16710835" h="12004622" extrusionOk="0">
                    <a:moveTo>
                      <a:pt x="0" y="0"/>
                    </a:moveTo>
                    <a:lnTo>
                      <a:pt x="16710835" y="0"/>
                    </a:lnTo>
                    <a:lnTo>
                      <a:pt x="16710835" y="12004622"/>
                    </a:lnTo>
                    <a:lnTo>
                      <a:pt x="0" y="12004622"/>
                    </a:lnTo>
                    <a:close/>
                  </a:path>
                </a:pathLst>
              </a:custGeom>
              <a:blipFill rotWithShape="1">
                <a:blip r:embed="rId3">
                  <a:alphaModFix/>
                </a:blip>
                <a:stretch>
                  <a:fillRect t="-5691" b="-60783"/>
                </a:stretch>
              </a:blipFill>
              <a:ln>
                <a:noFill/>
              </a:ln>
            </p:spPr>
          </p:sp>
          <p:sp>
            <p:nvSpPr>
              <p:cNvPr id="709" name="Google Shape;709;p37"/>
              <p:cNvSpPr/>
              <p:nvPr/>
            </p:nvSpPr>
            <p:spPr>
              <a:xfrm>
                <a:off x="0" y="0"/>
                <a:ext cx="19050000" cy="14033500"/>
              </a:xfrm>
              <a:custGeom>
                <a:avLst/>
                <a:gdLst/>
                <a:ahLst/>
                <a:cxnLst/>
                <a:rect l="l" t="t" r="r" b="b"/>
                <a:pathLst>
                  <a:path w="19050000" h="14033500" extrusionOk="0">
                    <a:moveTo>
                      <a:pt x="0" y="0"/>
                    </a:moveTo>
                    <a:lnTo>
                      <a:pt x="19050000" y="0"/>
                    </a:lnTo>
                    <a:lnTo>
                      <a:pt x="19050000" y="14033500"/>
                    </a:lnTo>
                    <a:lnTo>
                      <a:pt x="0" y="14033500"/>
                    </a:lnTo>
                    <a:close/>
                  </a:path>
                </a:pathLst>
              </a:custGeom>
              <a:blipFill rotWithShape="1">
                <a:blip r:embed="rId4">
                  <a:alphaModFix/>
                </a:blip>
                <a:stretch>
                  <a:fillRect b="-278"/>
                </a:stretch>
              </a:blipFill>
              <a:ln>
                <a:noFill/>
              </a:ln>
            </p:spPr>
          </p:sp>
        </p:grpSp>
        <p:sp>
          <p:nvSpPr>
            <p:cNvPr id="710" name="Google Shape;710;p37"/>
            <p:cNvSpPr/>
            <p:nvPr/>
          </p:nvSpPr>
          <p:spPr>
            <a:xfrm rot="-5400000">
              <a:off x="3618269" y="597792"/>
              <a:ext cx="599638" cy="1940934"/>
            </a:xfrm>
            <a:custGeom>
              <a:avLst/>
              <a:gdLst/>
              <a:ahLst/>
              <a:cxnLst/>
              <a:rect l="l" t="t" r="r" b="b"/>
              <a:pathLst>
                <a:path w="1199276" h="3881867" extrusionOk="0">
                  <a:moveTo>
                    <a:pt x="0" y="0"/>
                  </a:moveTo>
                  <a:lnTo>
                    <a:pt x="1199276" y="0"/>
                  </a:lnTo>
                  <a:lnTo>
                    <a:pt x="1199276" y="3881867"/>
                  </a:lnTo>
                  <a:lnTo>
                    <a:pt x="0" y="3881867"/>
                  </a:lnTo>
                  <a:lnTo>
                    <a:pt x="0" y="0"/>
                  </a:lnTo>
                  <a:close/>
                </a:path>
              </a:pathLst>
            </a:custGeom>
            <a:blipFill rotWithShape="1">
              <a:blip r:embed="rId5">
                <a:alphaModFix/>
              </a:blip>
              <a:stretch>
                <a:fillRect/>
              </a:stretch>
            </a:blip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8"/>
                                        </p:tgtEl>
                                        <p:attrNameLst>
                                          <p:attrName>style.visibility</p:attrName>
                                        </p:attrNameLst>
                                      </p:cBhvr>
                                      <p:to>
                                        <p:strVal val="visible"/>
                                      </p:to>
                                    </p:set>
                                    <p:animEffect transition="in" filter="fade">
                                      <p:cBhvr>
                                        <p:cTn id="7" dur="500"/>
                                        <p:tgtEl>
                                          <p:spTgt spid="6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0"/>
                                        </p:tgtEl>
                                        <p:attrNameLst>
                                          <p:attrName>style.visibility</p:attrName>
                                        </p:attrNameLst>
                                      </p:cBhvr>
                                      <p:to>
                                        <p:strVal val="visible"/>
                                      </p:to>
                                    </p:set>
                                    <p:animEffect transition="in" filter="fade">
                                      <p:cBhvr>
                                        <p:cTn id="12" dur="500"/>
                                        <p:tgtEl>
                                          <p:spTgt spid="7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9"/>
                                        </p:tgtEl>
                                        <p:attrNameLst>
                                          <p:attrName>style.visibility</p:attrName>
                                        </p:attrNameLst>
                                      </p:cBhvr>
                                      <p:to>
                                        <p:strVal val="visible"/>
                                      </p:to>
                                    </p:set>
                                    <p:animEffect transition="in" filter="fade">
                                      <p:cBhvr>
                                        <p:cTn id="17" dur="500"/>
                                        <p:tgtEl>
                                          <p:spTgt spid="6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3"/>
                                        </p:tgtEl>
                                        <p:attrNameLst>
                                          <p:attrName>style.visibility</p:attrName>
                                        </p:attrNameLst>
                                      </p:cBhvr>
                                      <p:to>
                                        <p:strVal val="visible"/>
                                      </p:to>
                                    </p:set>
                                    <p:animEffect transition="in" filter="fade">
                                      <p:cBhvr>
                                        <p:cTn id="22" dur="500"/>
                                        <p:tgtEl>
                                          <p:spTgt spid="7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4"/>
                                        </p:tgtEl>
                                        <p:attrNameLst>
                                          <p:attrName>style.visibility</p:attrName>
                                        </p:attrNameLst>
                                      </p:cBhvr>
                                      <p:to>
                                        <p:strVal val="visible"/>
                                      </p:to>
                                    </p:set>
                                    <p:animEffect transition="in" filter="fade">
                                      <p:cBhvr>
                                        <p:cTn id="27" dur="500"/>
                                        <p:tgtEl>
                                          <p:spTgt spid="70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5"/>
                                        </p:tgtEl>
                                        <p:attrNameLst>
                                          <p:attrName>style.visibility</p:attrName>
                                        </p:attrNameLst>
                                      </p:cBhvr>
                                      <p:to>
                                        <p:strVal val="visible"/>
                                      </p:to>
                                    </p:set>
                                    <p:animEffect transition="in" filter="fade">
                                      <p:cBhvr>
                                        <p:cTn id="32" dur="500"/>
                                        <p:tgtEl>
                                          <p:spTgt spid="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38"/>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e. T</a:t>
            </a:r>
            <a:r>
              <a:rPr lang="en-US" sz="2400" b="1" i="0" u="none" strike="noStrike" cap="none">
                <a:solidFill>
                  <a:srgbClr val="000000"/>
                </a:solidFill>
                <a:latin typeface="Cambria"/>
                <a:ea typeface="Cambria"/>
                <a:cs typeface="Cambria"/>
                <a:sym typeface="Cambria"/>
              </a:rPr>
              <a:t>ìm hiểu đề tài, chủ đề</a:t>
            </a:r>
            <a:endParaRPr sz="2400" b="0" i="0" u="none" strike="noStrike" cap="none">
              <a:solidFill>
                <a:schemeClr val="dk2"/>
              </a:solidFill>
              <a:latin typeface="Cambria"/>
              <a:ea typeface="Cambria"/>
              <a:cs typeface="Cambria"/>
              <a:sym typeface="Cambria"/>
            </a:endParaRPr>
          </a:p>
        </p:txBody>
      </p:sp>
      <p:sp>
        <p:nvSpPr>
          <p:cNvPr id="716" name="Google Shape;716;p38"/>
          <p:cNvSpPr/>
          <p:nvPr/>
        </p:nvSpPr>
        <p:spPr>
          <a:xfrm>
            <a:off x="751562" y="1723353"/>
            <a:ext cx="3981804" cy="2817321"/>
          </a:xfrm>
          <a:prstGeom prst="flowChartDocument">
            <a:avLst/>
          </a:prstGeom>
          <a:solidFill>
            <a:schemeClr val="dk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sp>
        <p:nvSpPr>
          <p:cNvPr id="717" name="Google Shape;717;p38"/>
          <p:cNvSpPr/>
          <p:nvPr/>
        </p:nvSpPr>
        <p:spPr>
          <a:xfrm>
            <a:off x="1725984" y="1218505"/>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NHIỆM VỤ 1</a:t>
            </a:r>
            <a:endParaRPr sz="1400" b="0" i="0" u="none" strike="noStrike" cap="none">
              <a:solidFill>
                <a:srgbClr val="000000"/>
              </a:solidFill>
              <a:latin typeface="Arial"/>
              <a:ea typeface="Arial"/>
              <a:cs typeface="Arial"/>
              <a:sym typeface="Arial"/>
            </a:endParaRPr>
          </a:p>
        </p:txBody>
      </p:sp>
      <p:sp>
        <p:nvSpPr>
          <p:cNvPr id="718" name="Google Shape;718;p38"/>
          <p:cNvSpPr/>
          <p:nvPr/>
        </p:nvSpPr>
        <p:spPr>
          <a:xfrm>
            <a:off x="3856998" y="129738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19" name="Google Shape;719;p38"/>
          <p:cNvSpPr/>
          <p:nvPr/>
        </p:nvSpPr>
        <p:spPr>
          <a:xfrm>
            <a:off x="1165433" y="129738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20" name="Google Shape;720;p38"/>
          <p:cNvSpPr txBox="1"/>
          <p:nvPr/>
        </p:nvSpPr>
        <p:spPr>
          <a:xfrm>
            <a:off x="1044081" y="2060228"/>
            <a:ext cx="3396766" cy="208627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Xác định</a:t>
            </a:r>
            <a:endParaRPr sz="2200" b="0" i="1" u="none" strike="noStrike" cap="none">
              <a:solidFill>
                <a:srgbClr val="22170B"/>
              </a:solidFill>
              <a:latin typeface="Cambria"/>
              <a:ea typeface="Cambria"/>
              <a:cs typeface="Cambria"/>
              <a:sym typeface="Cambria"/>
            </a:endParaRPr>
          </a:p>
          <a:p>
            <a:pPr marL="342900" marR="0" lvl="0" indent="-342900" algn="l" rtl="0">
              <a:lnSpc>
                <a:spcPct val="120000"/>
              </a:lnSpc>
              <a:spcBef>
                <a:spcPts val="0"/>
              </a:spcBef>
              <a:spcAft>
                <a:spcPts val="0"/>
              </a:spcAft>
              <a:buClr>
                <a:srgbClr val="000000"/>
              </a:buClr>
              <a:buSzPts val="2200"/>
              <a:buFont typeface="Arial"/>
              <a:buChar char="•"/>
            </a:pPr>
            <a:r>
              <a:rPr lang="en-US" sz="2200" b="0" i="1" u="none" strike="noStrike" cap="none">
                <a:solidFill>
                  <a:srgbClr val="22170B"/>
                </a:solidFill>
                <a:latin typeface="Cambria"/>
                <a:ea typeface="Cambria"/>
                <a:cs typeface="Cambria"/>
                <a:sym typeface="Cambria"/>
              </a:rPr>
              <a:t>đề tài, chủ đề của truyện</a:t>
            </a:r>
            <a:endParaRPr sz="2200" b="0" i="1" u="none" strike="noStrike" cap="none">
              <a:solidFill>
                <a:srgbClr val="22170B"/>
              </a:solidFill>
              <a:latin typeface="Cambria"/>
              <a:ea typeface="Cambria"/>
              <a:cs typeface="Cambria"/>
              <a:sym typeface="Cambria"/>
            </a:endParaRPr>
          </a:p>
          <a:p>
            <a:pPr marL="342900" marR="0" lvl="0" indent="-342900" algn="l" rtl="0">
              <a:lnSpc>
                <a:spcPct val="120000"/>
              </a:lnSpc>
              <a:spcBef>
                <a:spcPts val="0"/>
              </a:spcBef>
              <a:spcAft>
                <a:spcPts val="0"/>
              </a:spcAft>
              <a:buClr>
                <a:srgbClr val="000000"/>
              </a:buClr>
              <a:buSzPts val="2200"/>
              <a:buFont typeface="Arial"/>
              <a:buChar char="•"/>
            </a:pPr>
            <a:r>
              <a:rPr lang="en-US" sz="2200" b="0" i="1" u="none" strike="noStrike" cap="none">
                <a:solidFill>
                  <a:srgbClr val="22170B"/>
                </a:solidFill>
                <a:latin typeface="Cambria"/>
                <a:ea typeface="Cambria"/>
                <a:cs typeface="Cambria"/>
                <a:sym typeface="Cambria"/>
              </a:rPr>
              <a:t>suy nghĩ về những bài học cuộc sống được gợi ra từ truyện. </a:t>
            </a:r>
            <a:endParaRPr sz="1400" b="0" i="0" u="none" strike="noStrike" cap="none">
              <a:solidFill>
                <a:srgbClr val="000000"/>
              </a:solidFill>
              <a:latin typeface="Arial"/>
              <a:ea typeface="Arial"/>
              <a:cs typeface="Arial"/>
              <a:sym typeface="Arial"/>
            </a:endParaRPr>
          </a:p>
        </p:txBody>
      </p:sp>
      <p:sp>
        <p:nvSpPr>
          <p:cNvPr id="721" name="Google Shape;721;p38"/>
          <p:cNvSpPr txBox="1">
            <a:spLocks noGrp="1"/>
          </p:cNvSpPr>
          <p:nvPr>
            <p:ph type="title"/>
          </p:nvPr>
        </p:nvSpPr>
        <p:spPr>
          <a:xfrm>
            <a:off x="5850415" y="1258230"/>
            <a:ext cx="1783912" cy="594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200" i="1">
                <a:solidFill>
                  <a:srgbClr val="8B6639"/>
                </a:solidFill>
                <a:latin typeface="Cambria"/>
                <a:ea typeface="Cambria"/>
                <a:cs typeface="Cambria"/>
                <a:sym typeface="Cambria"/>
              </a:rPr>
              <a:t>* Chủ đề</a:t>
            </a:r>
            <a:endParaRPr sz="2200" i="1">
              <a:solidFill>
                <a:srgbClr val="8B6639"/>
              </a:solidFill>
              <a:latin typeface="Cambria"/>
              <a:ea typeface="Cambria"/>
              <a:cs typeface="Cambria"/>
              <a:sym typeface="Cambria"/>
            </a:endParaRPr>
          </a:p>
        </p:txBody>
      </p:sp>
      <p:sp>
        <p:nvSpPr>
          <p:cNvPr id="722" name="Google Shape;722;p38"/>
          <p:cNvSpPr txBox="1"/>
          <p:nvPr/>
        </p:nvSpPr>
        <p:spPr>
          <a:xfrm>
            <a:off x="5150644" y="1808263"/>
            <a:ext cx="3415616" cy="281765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Tác phẩm làm sống dậy  cuộc chiến hào hùng đẫm máu và nước mắt để đổi về nền độc lập cho dân tộc Việt Nam; khắc họa một cách chân thực các sự kiện lịch sử, con người, dân tộc.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500"/>
                                        <p:tgtEl>
                                          <p:spTgt spid="7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2"/>
                                        </p:tgtEl>
                                        <p:attrNameLst>
                                          <p:attrName>style.visibility</p:attrName>
                                        </p:attrNameLst>
                                      </p:cBhvr>
                                      <p:to>
                                        <p:strVal val="visible"/>
                                      </p:to>
                                    </p:set>
                                    <p:animEffect transition="in" filter="fade">
                                      <p:cBhvr>
                                        <p:cTn id="12" dur="500"/>
                                        <p:tgtEl>
                                          <p:spTgt spid="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39"/>
          <p:cNvSpPr txBox="1"/>
          <p:nvPr/>
        </p:nvSpPr>
        <p:spPr>
          <a:xfrm>
            <a:off x="734669" y="2713309"/>
            <a:ext cx="7859899" cy="178510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Học lịch sử để hiểu được cội nguồn của tổ tiên, ông cha, làng xóm, cội nguồn của dân tộc mình; biết được tổ tiên, ông cha đã sống và lao động như thế nào để tạo nên đất nước ngày nay, từ đó biết quý trọng những gì mình đang có; biết ơn những người đã làm ra nó, cũng như biết mình phải làm gì cho đất nước.</a:t>
            </a:r>
            <a:endParaRPr sz="1400" b="0" i="0" u="none" strike="noStrike" cap="none">
              <a:solidFill>
                <a:srgbClr val="000000"/>
              </a:solidFill>
              <a:latin typeface="Arial"/>
              <a:ea typeface="Arial"/>
              <a:cs typeface="Arial"/>
              <a:sym typeface="Arial"/>
            </a:endParaRPr>
          </a:p>
        </p:txBody>
      </p:sp>
      <p:sp>
        <p:nvSpPr>
          <p:cNvPr id="728" name="Google Shape;728;p39"/>
          <p:cNvSpPr/>
          <p:nvPr/>
        </p:nvSpPr>
        <p:spPr>
          <a:xfrm>
            <a:off x="1943828" y="619814"/>
            <a:ext cx="5441582" cy="1856611"/>
          </a:xfrm>
          <a:prstGeom prst="flowChartProcess">
            <a:avLst/>
          </a:prstGeom>
          <a:solidFill>
            <a:schemeClr val="dk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sp>
        <p:nvSpPr>
          <p:cNvPr id="729" name="Google Shape;729;p39"/>
          <p:cNvSpPr/>
          <p:nvPr/>
        </p:nvSpPr>
        <p:spPr>
          <a:xfrm>
            <a:off x="3750022" y="151908"/>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NHIỆM VỤ 2</a:t>
            </a:r>
            <a:endParaRPr sz="1400" b="0" i="0" u="none" strike="noStrike" cap="none">
              <a:solidFill>
                <a:srgbClr val="000000"/>
              </a:solidFill>
              <a:latin typeface="Arial"/>
              <a:ea typeface="Arial"/>
              <a:cs typeface="Arial"/>
              <a:sym typeface="Arial"/>
            </a:endParaRPr>
          </a:p>
        </p:txBody>
      </p:sp>
      <p:sp>
        <p:nvSpPr>
          <p:cNvPr id="730" name="Google Shape;730;p39"/>
          <p:cNvSpPr/>
          <p:nvPr/>
        </p:nvSpPr>
        <p:spPr>
          <a:xfrm>
            <a:off x="5795501" y="265925"/>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31" name="Google Shape;731;p39"/>
          <p:cNvSpPr/>
          <p:nvPr/>
        </p:nvSpPr>
        <p:spPr>
          <a:xfrm>
            <a:off x="3103936" y="265925"/>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32" name="Google Shape;732;p39"/>
          <p:cNvSpPr txBox="1"/>
          <p:nvPr/>
        </p:nvSpPr>
        <p:spPr>
          <a:xfrm>
            <a:off x="2093437" y="928414"/>
            <a:ext cx="5064764" cy="127374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200"/>
              <a:buFont typeface="Arial"/>
              <a:buNone/>
            </a:pPr>
            <a:r>
              <a:rPr lang="en-US" sz="2200" b="1" i="1" u="none" strike="noStrike" cap="none">
                <a:solidFill>
                  <a:srgbClr val="22170B"/>
                </a:solidFill>
                <a:latin typeface="Cambria"/>
                <a:ea typeface="Cambria"/>
                <a:cs typeface="Cambria"/>
                <a:sym typeface="Cambria"/>
              </a:rPr>
              <a:t>Suy ngẫm – Chia sẻ</a:t>
            </a:r>
            <a:endParaRPr sz="2200" b="1" i="1" u="none" strike="noStrike" cap="none">
              <a:solidFill>
                <a:srgbClr val="22170B"/>
              </a:solidFill>
              <a:latin typeface="Cambria"/>
              <a:ea typeface="Cambria"/>
              <a:cs typeface="Cambria"/>
              <a:sym typeface="Cambria"/>
            </a:endParaRPr>
          </a:p>
          <a:p>
            <a:pPr marL="0" marR="0" lvl="0" indent="0" algn="ctr" rtl="0">
              <a:lnSpc>
                <a:spcPct val="120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Theo em vì sao chúng ta cần phải học, phải trân trọng lịch sử.</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500"/>
                                        <p:tgtEl>
                                          <p:spTgt spid="7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8"/>
                                        </p:tgtEl>
                                        <p:attrNameLst>
                                          <p:attrName>style.visibility</p:attrName>
                                        </p:attrNameLst>
                                      </p:cBhvr>
                                      <p:to>
                                        <p:strVal val="visible"/>
                                      </p:to>
                                    </p:set>
                                    <p:animEffect transition="in" filter="fade">
                                      <p:cBhvr>
                                        <p:cTn id="12" dur="500"/>
                                        <p:tgtEl>
                                          <p:spTgt spid="7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2"/>
                                        </p:tgtEl>
                                        <p:attrNameLst>
                                          <p:attrName>style.visibility</p:attrName>
                                        </p:attrNameLst>
                                      </p:cBhvr>
                                      <p:to>
                                        <p:strVal val="visible"/>
                                      </p:to>
                                    </p:set>
                                    <p:animEffect transition="in" filter="fade">
                                      <p:cBhvr>
                                        <p:cTn id="17" dur="500"/>
                                        <p:tgtEl>
                                          <p:spTgt spid="7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7"/>
                                        </p:tgtEl>
                                        <p:attrNameLst>
                                          <p:attrName>style.visibility</p:attrName>
                                        </p:attrNameLst>
                                      </p:cBhvr>
                                      <p:to>
                                        <p:strVal val="visible"/>
                                      </p:to>
                                    </p:set>
                                    <p:animEffect transition="in" filter="fade">
                                      <p:cBhvr>
                                        <p:cTn id="22" dur="5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40"/>
          <p:cNvSpPr/>
          <p:nvPr/>
        </p:nvSpPr>
        <p:spPr>
          <a:xfrm>
            <a:off x="2248408" y="198449"/>
            <a:ext cx="4932321" cy="1038680"/>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mbria"/>
                <a:ea typeface="Cambria"/>
                <a:cs typeface="Cambria"/>
                <a:sym typeface="Cambria"/>
              </a:rPr>
              <a:t>f. Chia sẻ bài học về cách nghĩ</a:t>
            </a:r>
            <a:endParaRPr sz="2400" b="1" i="0" u="none" strike="noStrike" cap="none">
              <a:solidFill>
                <a:srgbClr val="000000"/>
              </a:solidFill>
              <a:latin typeface="Cambria"/>
              <a:ea typeface="Cambria"/>
              <a:cs typeface="Cambria"/>
              <a:sym typeface="Cambria"/>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mbria"/>
                <a:ea typeface="Cambria"/>
                <a:cs typeface="Cambria"/>
                <a:sym typeface="Cambria"/>
              </a:rPr>
              <a:t>và ứng xử của cá nhân</a:t>
            </a:r>
            <a:endParaRPr sz="2400" b="1" i="0" u="none" strike="noStrike" cap="none">
              <a:solidFill>
                <a:srgbClr val="000000"/>
              </a:solidFill>
              <a:latin typeface="Cambria"/>
              <a:ea typeface="Cambria"/>
              <a:cs typeface="Cambria"/>
              <a:sym typeface="Cambria"/>
            </a:endParaRPr>
          </a:p>
        </p:txBody>
      </p:sp>
      <p:grpSp>
        <p:nvGrpSpPr>
          <p:cNvPr id="738" name="Google Shape;738;p40"/>
          <p:cNvGrpSpPr/>
          <p:nvPr/>
        </p:nvGrpSpPr>
        <p:grpSpPr>
          <a:xfrm>
            <a:off x="756408" y="1512444"/>
            <a:ext cx="7667042" cy="2948862"/>
            <a:chOff x="3372" y="110693"/>
            <a:chExt cx="7667042" cy="2948862"/>
          </a:xfrm>
        </p:grpSpPr>
        <p:sp>
          <p:nvSpPr>
            <p:cNvPr id="739" name="Google Shape;739;p40"/>
            <p:cNvSpPr/>
            <p:nvPr/>
          </p:nvSpPr>
          <p:spPr>
            <a:xfrm>
              <a:off x="3372" y="110693"/>
              <a:ext cx="2948862" cy="2948862"/>
            </a:xfrm>
            <a:prstGeom prst="ellipse">
              <a:avLst/>
            </a:prstGeom>
            <a:solidFill>
              <a:srgbClr val="F1E7D9">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40"/>
            <p:cNvSpPr txBox="1"/>
            <p:nvPr/>
          </p:nvSpPr>
          <p:spPr>
            <a:xfrm>
              <a:off x="435223" y="542544"/>
              <a:ext cx="2085160" cy="2085160"/>
            </a:xfrm>
            <a:prstGeom prst="rect">
              <a:avLst/>
            </a:prstGeom>
            <a:noFill/>
            <a:ln>
              <a:noFill/>
            </a:ln>
          </p:spPr>
          <p:txBody>
            <a:bodyPr spcFirstLastPara="1" wrap="square" lIns="162275" tIns="26650" rIns="162275" bIns="266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a:solidFill>
                    <a:srgbClr val="22170B"/>
                  </a:solidFill>
                  <a:latin typeface="Cambria"/>
                  <a:ea typeface="Cambria"/>
                  <a:cs typeface="Cambria"/>
                  <a:sym typeface="Cambria"/>
                </a:rPr>
                <a:t>Cảm phục trước sự đấu tranh anh dũng, sự hi sinh cao cả của bao thế hệ cha ông đi trước. </a:t>
              </a:r>
              <a:endParaRPr sz="2100" b="0" i="0" u="none" strike="noStrike" cap="none">
                <a:solidFill>
                  <a:srgbClr val="22170B"/>
                </a:solidFill>
                <a:latin typeface="Cambria"/>
                <a:ea typeface="Cambria"/>
                <a:cs typeface="Cambria"/>
                <a:sym typeface="Cambria"/>
              </a:endParaRPr>
            </a:p>
          </p:txBody>
        </p:sp>
        <p:sp>
          <p:nvSpPr>
            <p:cNvPr id="741" name="Google Shape;741;p40"/>
            <p:cNvSpPr/>
            <p:nvPr/>
          </p:nvSpPr>
          <p:spPr>
            <a:xfrm>
              <a:off x="2362462" y="110693"/>
              <a:ext cx="2948862" cy="2948862"/>
            </a:xfrm>
            <a:prstGeom prst="ellipse">
              <a:avLst/>
            </a:prstGeom>
            <a:solidFill>
              <a:srgbClr val="F4EFEE">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40"/>
            <p:cNvSpPr txBox="1"/>
            <p:nvPr/>
          </p:nvSpPr>
          <p:spPr>
            <a:xfrm>
              <a:off x="2794313" y="542544"/>
              <a:ext cx="2085160" cy="2085160"/>
            </a:xfrm>
            <a:prstGeom prst="rect">
              <a:avLst/>
            </a:prstGeom>
            <a:noFill/>
            <a:ln>
              <a:noFill/>
            </a:ln>
          </p:spPr>
          <p:txBody>
            <a:bodyPr spcFirstLastPara="1" wrap="square" lIns="162275" tIns="26650" rIns="162275" bIns="266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a:solidFill>
                    <a:srgbClr val="22170B"/>
                  </a:solidFill>
                  <a:latin typeface="Cambria"/>
                  <a:ea typeface="Cambria"/>
                  <a:cs typeface="Cambria"/>
                  <a:sym typeface="Cambria"/>
                </a:rPr>
                <a:t>Bồi đắp thêm lòng yêu nước, lòng quyết tâm, sự dũng cảm, tự tin.</a:t>
              </a:r>
              <a:endParaRPr sz="2100" b="0" i="0" u="none" strike="noStrike" cap="none">
                <a:solidFill>
                  <a:srgbClr val="22170B"/>
                </a:solidFill>
                <a:latin typeface="Cambria"/>
                <a:ea typeface="Cambria"/>
                <a:cs typeface="Cambria"/>
                <a:sym typeface="Cambria"/>
              </a:endParaRPr>
            </a:p>
          </p:txBody>
        </p:sp>
        <p:sp>
          <p:nvSpPr>
            <p:cNvPr id="743" name="Google Shape;743;p40"/>
            <p:cNvSpPr/>
            <p:nvPr/>
          </p:nvSpPr>
          <p:spPr>
            <a:xfrm>
              <a:off x="4721552" y="110693"/>
              <a:ext cx="2948862" cy="2948862"/>
            </a:xfrm>
            <a:prstGeom prst="ellipse">
              <a:avLst/>
            </a:prstGeom>
            <a:solidFill>
              <a:srgbClr val="FDFEFE">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40"/>
            <p:cNvSpPr txBox="1"/>
            <p:nvPr/>
          </p:nvSpPr>
          <p:spPr>
            <a:xfrm>
              <a:off x="5153403" y="542544"/>
              <a:ext cx="2085160" cy="2085160"/>
            </a:xfrm>
            <a:prstGeom prst="rect">
              <a:avLst/>
            </a:prstGeom>
            <a:noFill/>
            <a:ln>
              <a:noFill/>
            </a:ln>
          </p:spPr>
          <p:txBody>
            <a:bodyPr spcFirstLastPara="1" wrap="square" lIns="162275" tIns="26650" rIns="162275" bIns="266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a:solidFill>
                    <a:srgbClr val="22170B"/>
                  </a:solidFill>
                  <a:latin typeface="Cambria"/>
                  <a:ea typeface="Cambria"/>
                  <a:cs typeface="Cambria"/>
                  <a:sym typeface="Cambria"/>
                </a:rPr>
                <a:t>Bài học: biết trân trọng lịch sử của dân tộc</a:t>
              </a:r>
              <a:endParaRPr sz="2100" b="0" i="0" u="none" strike="noStrike" cap="none">
                <a:solidFill>
                  <a:srgbClr val="22170B"/>
                </a:solidFill>
                <a:latin typeface="Cambria"/>
                <a:ea typeface="Cambria"/>
                <a:cs typeface="Cambria"/>
                <a:sym typeface="Cambria"/>
              </a:endParaRPr>
            </a:p>
          </p:txBody>
        </p:sp>
      </p:grpSp>
      <p:sp>
        <p:nvSpPr>
          <p:cNvPr id="745" name="Google Shape;745;p40"/>
          <p:cNvSpPr/>
          <p:nvPr/>
        </p:nvSpPr>
        <p:spPr>
          <a:xfrm>
            <a:off x="6949019" y="3236808"/>
            <a:ext cx="1539396" cy="2201818"/>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8"/>
                                        </p:tgtEl>
                                        <p:attrNameLst>
                                          <p:attrName>style.visibility</p:attrName>
                                        </p:attrNameLst>
                                      </p:cBhvr>
                                      <p:to>
                                        <p:strVal val="visible"/>
                                      </p:to>
                                    </p:set>
                                    <p:animEffect transition="in" filter="fade">
                                      <p:cBhvr>
                                        <p:cTn id="7" dur="500"/>
                                        <p:tgtEl>
                                          <p:spTgt spid="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41"/>
          <p:cNvPicPr preferRelativeResize="0"/>
          <p:nvPr/>
        </p:nvPicPr>
        <p:blipFill rotWithShape="1">
          <a:blip r:embed="rId3">
            <a:alphaModFix/>
          </a:blip>
          <a:srcRect/>
          <a:stretch/>
        </p:blipFill>
        <p:spPr>
          <a:xfrm rot="-8">
            <a:off x="880846" y="997786"/>
            <a:ext cx="743803" cy="722460"/>
          </a:xfrm>
          <a:prstGeom prst="rect">
            <a:avLst/>
          </a:prstGeom>
          <a:noFill/>
          <a:ln>
            <a:noFill/>
          </a:ln>
        </p:spPr>
      </p:pic>
      <p:pic>
        <p:nvPicPr>
          <p:cNvPr id="751" name="Google Shape;751;p41"/>
          <p:cNvPicPr preferRelativeResize="0"/>
          <p:nvPr/>
        </p:nvPicPr>
        <p:blipFill rotWithShape="1">
          <a:blip r:embed="rId4">
            <a:alphaModFix/>
          </a:blip>
          <a:srcRect/>
          <a:stretch/>
        </p:blipFill>
        <p:spPr>
          <a:xfrm>
            <a:off x="7936528" y="904241"/>
            <a:ext cx="699435" cy="3335017"/>
          </a:xfrm>
          <a:prstGeom prst="rect">
            <a:avLst/>
          </a:prstGeom>
          <a:noFill/>
          <a:ln>
            <a:noFill/>
          </a:ln>
        </p:spPr>
      </p:pic>
      <p:sp>
        <p:nvSpPr>
          <p:cNvPr id="752" name="Google Shape;752;p41"/>
          <p:cNvSpPr/>
          <p:nvPr/>
        </p:nvSpPr>
        <p:spPr>
          <a:xfrm>
            <a:off x="1396841" y="3185127"/>
            <a:ext cx="470514" cy="1818412"/>
          </a:xfrm>
          <a:custGeom>
            <a:avLst/>
            <a:gdLst/>
            <a:ahLst/>
            <a:cxnLst/>
            <a:rect l="l" t="t" r="r" b="b"/>
            <a:pathLst>
              <a:path w="941028" h="3636824" extrusionOk="0">
                <a:moveTo>
                  <a:pt x="0" y="0"/>
                </a:moveTo>
                <a:lnTo>
                  <a:pt x="941028" y="0"/>
                </a:lnTo>
                <a:lnTo>
                  <a:pt x="941028" y="3636824"/>
                </a:lnTo>
                <a:lnTo>
                  <a:pt x="0" y="3636824"/>
                </a:lnTo>
                <a:lnTo>
                  <a:pt x="0" y="0"/>
                </a:lnTo>
                <a:close/>
              </a:path>
            </a:pathLst>
          </a:custGeom>
          <a:blipFill rotWithShape="1">
            <a:blip r:embed="rId5">
              <a:alphaModFix/>
            </a:blip>
            <a:stretch>
              <a:fillRect/>
            </a:stretch>
          </a:blipFill>
          <a:ln>
            <a:noFill/>
          </a:ln>
        </p:spPr>
      </p:sp>
      <p:sp>
        <p:nvSpPr>
          <p:cNvPr id="753" name="Google Shape;753;p41"/>
          <p:cNvSpPr/>
          <p:nvPr/>
        </p:nvSpPr>
        <p:spPr>
          <a:xfrm>
            <a:off x="7055755" y="4363738"/>
            <a:ext cx="1671102" cy="425372"/>
          </a:xfrm>
          <a:custGeom>
            <a:avLst/>
            <a:gdLst/>
            <a:ahLst/>
            <a:cxnLst/>
            <a:rect l="l" t="t" r="r" b="b"/>
            <a:pathLst>
              <a:path w="3342203" h="850743" extrusionOk="0">
                <a:moveTo>
                  <a:pt x="0" y="0"/>
                </a:moveTo>
                <a:lnTo>
                  <a:pt x="3342203" y="0"/>
                </a:lnTo>
                <a:lnTo>
                  <a:pt x="3342203" y="850743"/>
                </a:lnTo>
                <a:lnTo>
                  <a:pt x="0" y="850743"/>
                </a:lnTo>
                <a:lnTo>
                  <a:pt x="0" y="0"/>
                </a:lnTo>
                <a:close/>
              </a:path>
            </a:pathLst>
          </a:custGeom>
          <a:blipFill rotWithShape="1">
            <a:blip r:embed="rId6">
              <a:alphaModFix/>
            </a:blip>
            <a:stretch>
              <a:fillRect/>
            </a:stretch>
          </a:blipFill>
          <a:ln>
            <a:noFill/>
          </a:ln>
        </p:spPr>
      </p:sp>
      <p:sp>
        <p:nvSpPr>
          <p:cNvPr id="754" name="Google Shape;754;p41"/>
          <p:cNvSpPr/>
          <p:nvPr/>
        </p:nvSpPr>
        <p:spPr>
          <a:xfrm>
            <a:off x="-161365" y="1582011"/>
            <a:ext cx="3823877" cy="3872250"/>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7">
              <a:alphaModFix/>
            </a:blip>
            <a:stretch>
              <a:fillRect t="-47538" r="-215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41"/>
          <p:cNvSpPr txBox="1"/>
          <p:nvPr/>
        </p:nvSpPr>
        <p:spPr>
          <a:xfrm>
            <a:off x="2965163" y="591509"/>
            <a:ext cx="3213673"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II. LUYỆN TẬP</a:t>
            </a:r>
            <a:endParaRPr sz="1400" b="0" i="0" u="none" strike="noStrike" cap="none">
              <a:solidFill>
                <a:srgbClr val="000000"/>
              </a:solidFill>
              <a:latin typeface="Arial"/>
              <a:ea typeface="Arial"/>
              <a:cs typeface="Arial"/>
              <a:sym typeface="Arial"/>
            </a:endParaRPr>
          </a:p>
        </p:txBody>
      </p:sp>
      <p:sp>
        <p:nvSpPr>
          <p:cNvPr id="756" name="Google Shape;756;p41"/>
          <p:cNvSpPr txBox="1"/>
          <p:nvPr/>
        </p:nvSpPr>
        <p:spPr>
          <a:xfrm>
            <a:off x="2746461" y="1401663"/>
            <a:ext cx="5164487" cy="80817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0000"/>
              </a:lnSpc>
              <a:spcBef>
                <a:spcPts val="0"/>
              </a:spcBef>
              <a:spcAft>
                <a:spcPts val="0"/>
              </a:spcAft>
              <a:buClr>
                <a:srgbClr val="000000"/>
              </a:buClr>
              <a:buSzPts val="2200"/>
              <a:buFont typeface="Arial"/>
              <a:buChar char="•"/>
            </a:pPr>
            <a:r>
              <a:rPr lang="en-US" sz="2200" b="1" i="0" u="none" strike="noStrike" cap="none">
                <a:solidFill>
                  <a:srgbClr val="22170B"/>
                </a:solidFill>
                <a:latin typeface="Cambria"/>
                <a:ea typeface="Cambria"/>
                <a:cs typeface="Cambria"/>
                <a:sym typeface="Cambria"/>
              </a:rPr>
              <a:t>Nhiệm vụ 1: Thảo luận cặp đôi </a:t>
            </a:r>
            <a:r>
              <a:rPr lang="en-US" sz="2200" b="0" i="0" u="none" strike="noStrike" cap="none">
                <a:solidFill>
                  <a:srgbClr val="22170B"/>
                </a:solidFill>
                <a:latin typeface="Cambria"/>
                <a:ea typeface="Cambria"/>
                <a:cs typeface="Cambria"/>
                <a:sym typeface="Cambria"/>
              </a:rPr>
              <a:t>- HS hoàn thành Phiếu học tập số 3. </a:t>
            </a:r>
            <a:endParaRPr sz="1400" b="0" i="0" u="none" strike="noStrike" cap="none">
              <a:solidFill>
                <a:srgbClr val="000000"/>
              </a:solidFill>
              <a:latin typeface="Arial"/>
              <a:ea typeface="Arial"/>
              <a:cs typeface="Arial"/>
              <a:sym typeface="Arial"/>
            </a:endParaRPr>
          </a:p>
        </p:txBody>
      </p:sp>
      <p:sp>
        <p:nvSpPr>
          <p:cNvPr id="757" name="Google Shape;757;p41"/>
          <p:cNvSpPr/>
          <p:nvPr/>
        </p:nvSpPr>
        <p:spPr>
          <a:xfrm rot="194248">
            <a:off x="1259150" y="1323709"/>
            <a:ext cx="1216410" cy="958602"/>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1" u="none" strike="noStrike" cap="none">
                <a:solidFill>
                  <a:srgbClr val="22170B"/>
                </a:solidFill>
                <a:latin typeface="Cambria"/>
                <a:ea typeface="Cambria"/>
                <a:cs typeface="Cambria"/>
                <a:sym typeface="Cambria"/>
              </a:rPr>
              <a:t>5 phút</a:t>
            </a:r>
            <a:endParaRPr sz="1700" b="0" i="1" u="none" strike="noStrike" cap="none">
              <a:solidFill>
                <a:srgbClr val="22170B"/>
              </a:solidFill>
              <a:latin typeface="Cambria"/>
              <a:ea typeface="Cambria"/>
              <a:cs typeface="Cambria"/>
              <a:sym typeface="Cambria"/>
            </a:endParaRPr>
          </a:p>
        </p:txBody>
      </p:sp>
      <p:sp>
        <p:nvSpPr>
          <p:cNvPr id="758" name="Google Shape;758;p41"/>
          <p:cNvSpPr txBox="1"/>
          <p:nvPr/>
        </p:nvSpPr>
        <p:spPr>
          <a:xfrm>
            <a:off x="2748128" y="2609351"/>
            <a:ext cx="5187633" cy="76944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200"/>
              <a:buFont typeface="Arial"/>
              <a:buChar char="•"/>
            </a:pPr>
            <a:r>
              <a:rPr lang="en-US" sz="2200" b="1" i="0" u="none" strike="noStrike" cap="none">
                <a:solidFill>
                  <a:srgbClr val="000000"/>
                </a:solidFill>
                <a:latin typeface="Cambria"/>
                <a:ea typeface="Cambria"/>
                <a:cs typeface="Cambria"/>
                <a:sym typeface="Cambria"/>
              </a:rPr>
              <a:t>Nhiệm vụ 2: Hoạt động cá nhân -  </a:t>
            </a:r>
            <a:r>
              <a:rPr lang="en-US" sz="2200" b="0" i="0" u="none" strike="noStrike" cap="none">
                <a:solidFill>
                  <a:srgbClr val="000000"/>
                </a:solidFill>
                <a:latin typeface="Cambria"/>
                <a:ea typeface="Cambria"/>
                <a:cs typeface="Cambria"/>
                <a:sym typeface="Cambria"/>
              </a:rPr>
              <a:t>HS hoàn thành Phiếu học tập số 4. </a:t>
            </a:r>
            <a:endParaRPr sz="2200" b="0" i="0" u="none" strike="noStrike" cap="none">
              <a:solidFill>
                <a:srgbClr val="000000"/>
              </a:solidFill>
              <a:latin typeface="Cambria"/>
              <a:ea typeface="Cambria"/>
              <a:cs typeface="Cambria"/>
              <a:sym typeface="Cambria"/>
            </a:endParaRPr>
          </a:p>
        </p:txBody>
      </p:sp>
      <p:sp>
        <p:nvSpPr>
          <p:cNvPr id="759" name="Google Shape;759;p41"/>
          <p:cNvSpPr/>
          <p:nvPr/>
        </p:nvSpPr>
        <p:spPr>
          <a:xfrm rot="194248">
            <a:off x="5568706" y="3435641"/>
            <a:ext cx="1216410" cy="958602"/>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1" u="none" strike="noStrike" cap="none">
                <a:solidFill>
                  <a:srgbClr val="22170B"/>
                </a:solidFill>
                <a:latin typeface="Cambria"/>
                <a:ea typeface="Cambria"/>
                <a:cs typeface="Cambria"/>
                <a:sym typeface="Cambria"/>
              </a:rPr>
              <a:t>10 phút</a:t>
            </a:r>
            <a:endParaRPr sz="1700" b="0" i="1" u="none" strike="noStrike" cap="none">
              <a:solidFill>
                <a:srgbClr val="22170B"/>
              </a:solidFill>
              <a:latin typeface="Cambria"/>
              <a:ea typeface="Cambria"/>
              <a:cs typeface="Cambria"/>
              <a:sym typeface="Cambria"/>
            </a:endParaRPr>
          </a:p>
        </p:txBody>
      </p:sp>
      <p:sp>
        <p:nvSpPr>
          <p:cNvPr id="760" name="Google Shape;760;p41"/>
          <p:cNvSpPr/>
          <p:nvPr/>
        </p:nvSpPr>
        <p:spPr>
          <a:xfrm>
            <a:off x="2380718" y="72059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41"/>
          <p:cNvSpPr/>
          <p:nvPr/>
        </p:nvSpPr>
        <p:spPr>
          <a:xfrm>
            <a:off x="6268210" y="71583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41"/>
          <p:cNvSpPr/>
          <p:nvPr/>
        </p:nvSpPr>
        <p:spPr>
          <a:xfrm rot="1030078">
            <a:off x="3605826" y="5029244"/>
            <a:ext cx="1810776" cy="692622"/>
          </a:xfrm>
          <a:custGeom>
            <a:avLst/>
            <a:gdLst/>
            <a:ahLst/>
            <a:cxnLst/>
            <a:rect l="l" t="t" r="r" b="b"/>
            <a:pathLst>
              <a:path w="3621551" h="1385243" extrusionOk="0">
                <a:moveTo>
                  <a:pt x="0" y="0"/>
                </a:moveTo>
                <a:lnTo>
                  <a:pt x="3621550" y="0"/>
                </a:lnTo>
                <a:lnTo>
                  <a:pt x="3621550" y="1385243"/>
                </a:lnTo>
                <a:lnTo>
                  <a:pt x="0" y="138524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
                                        </p:tgtEl>
                                        <p:attrNameLst>
                                          <p:attrName>style.visibility</p:attrName>
                                        </p:attrNameLst>
                                      </p:cBhvr>
                                      <p:to>
                                        <p:strVal val="visible"/>
                                      </p:to>
                                    </p:set>
                                    <p:animEffect transition="in" filter="fade">
                                      <p:cBhvr>
                                        <p:cTn id="7" dur="500"/>
                                        <p:tgtEl>
                                          <p:spTgt spid="7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9"/>
                                        </p:tgtEl>
                                        <p:attrNameLst>
                                          <p:attrName>style.visibility</p:attrName>
                                        </p:attrNameLst>
                                      </p:cBhvr>
                                      <p:to>
                                        <p:strVal val="visible"/>
                                      </p:to>
                                    </p:set>
                                    <p:animEffect transition="in" filter="fade">
                                      <p:cBhvr>
                                        <p:cTn id="12" dur="500"/>
                                        <p:tgtEl>
                                          <p:spTgt spid="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6"/>
        <p:cNvGrpSpPr/>
        <p:nvPr/>
      </p:nvGrpSpPr>
      <p:grpSpPr>
        <a:xfrm>
          <a:off x="0" y="0"/>
          <a:ext cx="0" cy="0"/>
          <a:chOff x="0" y="0"/>
          <a:chExt cx="0" cy="0"/>
        </a:xfrm>
      </p:grpSpPr>
      <p:pic>
        <p:nvPicPr>
          <p:cNvPr id="767" name="Google Shape;767;p60" descr="A picture containing text, mammal, cartoon, illustration&#10;&#10;Description automatically generated"/>
          <p:cNvPicPr preferRelativeResize="0"/>
          <p:nvPr/>
        </p:nvPicPr>
        <p:blipFill rotWithShape="1">
          <a:blip r:embed="rId3">
            <a:alphaModFix/>
          </a:blip>
          <a:srcRect/>
          <a:stretch/>
        </p:blipFill>
        <p:spPr>
          <a:xfrm>
            <a:off x="3814523" y="646719"/>
            <a:ext cx="2981578" cy="4217225"/>
          </a:xfrm>
          <a:prstGeom prst="rect">
            <a:avLst/>
          </a:prstGeom>
          <a:noFill/>
          <a:ln>
            <a:noFill/>
          </a:ln>
        </p:spPr>
      </p:pic>
      <p:pic>
        <p:nvPicPr>
          <p:cNvPr id="768" name="Google Shape;768;p60" descr="A picture containing text, screenshot&#10;&#10;Description automatically generated"/>
          <p:cNvPicPr preferRelativeResize="0"/>
          <p:nvPr/>
        </p:nvPicPr>
        <p:blipFill rotWithShape="1">
          <a:blip r:embed="rId4">
            <a:alphaModFix/>
          </a:blip>
          <a:srcRect/>
          <a:stretch/>
        </p:blipFill>
        <p:spPr>
          <a:xfrm>
            <a:off x="564966" y="276427"/>
            <a:ext cx="2981578" cy="4217225"/>
          </a:xfrm>
          <a:prstGeom prst="rect">
            <a:avLst/>
          </a:prstGeom>
          <a:noFill/>
          <a:ln>
            <a:noFill/>
          </a:ln>
        </p:spPr>
      </p:pic>
      <p:sp>
        <p:nvSpPr>
          <p:cNvPr id="769" name="Google Shape;769;p60"/>
          <p:cNvSpPr/>
          <p:nvPr/>
        </p:nvSpPr>
        <p:spPr>
          <a:xfrm rot="2404321" flipH="1">
            <a:off x="7609645" y="2677175"/>
            <a:ext cx="3264679" cy="3903951"/>
          </a:xfrm>
          <a:custGeom>
            <a:avLst/>
            <a:gdLst/>
            <a:ahLst/>
            <a:cxnLst/>
            <a:rect l="l" t="t" r="r" b="b"/>
            <a:pathLst>
              <a:path w="6529357" h="7807901" extrusionOk="0">
                <a:moveTo>
                  <a:pt x="6529357" y="0"/>
                </a:moveTo>
                <a:lnTo>
                  <a:pt x="0" y="0"/>
                </a:lnTo>
                <a:lnTo>
                  <a:pt x="0" y="7807900"/>
                </a:lnTo>
                <a:lnTo>
                  <a:pt x="6529357" y="7807900"/>
                </a:lnTo>
                <a:lnTo>
                  <a:pt x="6529357" y="0"/>
                </a:lnTo>
                <a:close/>
              </a:path>
            </a:pathLst>
          </a:custGeom>
          <a:blipFill rotWithShape="1">
            <a:blip r:embed="rId5">
              <a:alphaModFix/>
            </a:blip>
            <a:stretch>
              <a:fillRect/>
            </a:stretch>
          </a:blipFill>
          <a:ln>
            <a:noFill/>
          </a:ln>
        </p:spPr>
      </p:sp>
      <p:sp>
        <p:nvSpPr>
          <p:cNvPr id="770" name="Google Shape;770;p60"/>
          <p:cNvSpPr/>
          <p:nvPr/>
        </p:nvSpPr>
        <p:spPr>
          <a:xfrm>
            <a:off x="7449235" y="2983252"/>
            <a:ext cx="1970604" cy="2571750"/>
          </a:xfrm>
          <a:custGeom>
            <a:avLst/>
            <a:gdLst/>
            <a:ahLst/>
            <a:cxnLst/>
            <a:rect l="l" t="t" r="r" b="b"/>
            <a:pathLst>
              <a:path w="3941207" h="5143500" extrusionOk="0">
                <a:moveTo>
                  <a:pt x="0" y="0"/>
                </a:moveTo>
                <a:lnTo>
                  <a:pt x="3941207" y="0"/>
                </a:lnTo>
                <a:lnTo>
                  <a:pt x="3941207" y="5143500"/>
                </a:lnTo>
                <a:lnTo>
                  <a:pt x="0" y="5143500"/>
                </a:lnTo>
                <a:lnTo>
                  <a:pt x="0" y="0"/>
                </a:lnTo>
                <a:close/>
              </a:path>
            </a:pathLst>
          </a:custGeom>
          <a:blipFill rotWithShape="1">
            <a:blip r:embed="rId6">
              <a:alphaModFix/>
            </a:blip>
            <a:stretch>
              <a:fillRect/>
            </a:stretch>
          </a:blipFill>
          <a:ln>
            <a:noFill/>
          </a:ln>
        </p:spPr>
      </p:sp>
      <p:sp>
        <p:nvSpPr>
          <p:cNvPr id="771" name="Google Shape;771;p60"/>
          <p:cNvSpPr/>
          <p:nvPr/>
        </p:nvSpPr>
        <p:spPr>
          <a:xfrm>
            <a:off x="257204" y="453160"/>
            <a:ext cx="595057" cy="841070"/>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7">
              <a:alphaModFix/>
            </a:blip>
            <a:stretch>
              <a:fillRect/>
            </a:stretch>
          </a:blipFill>
          <a:ln>
            <a:noFill/>
          </a:ln>
        </p:spPr>
      </p:sp>
      <p:sp>
        <p:nvSpPr>
          <p:cNvPr id="772" name="Google Shape;772;p60"/>
          <p:cNvSpPr/>
          <p:nvPr/>
        </p:nvSpPr>
        <p:spPr>
          <a:xfrm rot="4821259">
            <a:off x="7170998" y="-655594"/>
            <a:ext cx="2392326" cy="2057400"/>
          </a:xfrm>
          <a:custGeom>
            <a:avLst/>
            <a:gdLst/>
            <a:ahLst/>
            <a:cxnLst/>
            <a:rect l="l" t="t" r="r" b="b"/>
            <a:pathLst>
              <a:path w="4784651" h="4114800" extrusionOk="0">
                <a:moveTo>
                  <a:pt x="0" y="0"/>
                </a:moveTo>
                <a:lnTo>
                  <a:pt x="4784652" y="0"/>
                </a:lnTo>
                <a:lnTo>
                  <a:pt x="4784652" y="4114800"/>
                </a:lnTo>
                <a:lnTo>
                  <a:pt x="0" y="4114800"/>
                </a:lnTo>
                <a:lnTo>
                  <a:pt x="0" y="0"/>
                </a:lnTo>
                <a:close/>
              </a:path>
            </a:pathLst>
          </a:custGeom>
          <a:blipFill rotWithShape="1">
            <a:blip r:embed="rId8">
              <a:alphaModFix/>
            </a:blip>
            <a:stretch>
              <a:fillRect/>
            </a:stretch>
          </a:blipFill>
          <a:ln>
            <a:noFill/>
          </a:ln>
        </p:spPr>
      </p:sp>
      <p:sp>
        <p:nvSpPr>
          <p:cNvPr id="773" name="Google Shape;773;p60"/>
          <p:cNvSpPr/>
          <p:nvPr/>
        </p:nvSpPr>
        <p:spPr>
          <a:xfrm>
            <a:off x="5911548" y="-1329647"/>
            <a:ext cx="3508291" cy="5741904"/>
          </a:xfrm>
          <a:custGeom>
            <a:avLst/>
            <a:gdLst/>
            <a:ahLst/>
            <a:cxnLst/>
            <a:rect l="l" t="t" r="r" b="b"/>
            <a:pathLst>
              <a:path w="4638152" h="7591109" extrusionOk="0">
                <a:moveTo>
                  <a:pt x="0" y="0"/>
                </a:moveTo>
                <a:lnTo>
                  <a:pt x="4638152" y="0"/>
                </a:lnTo>
                <a:lnTo>
                  <a:pt x="4638152" y="7591110"/>
                </a:lnTo>
                <a:lnTo>
                  <a:pt x="0" y="7591110"/>
                </a:lnTo>
                <a:lnTo>
                  <a:pt x="0" y="0"/>
                </a:lnTo>
                <a:close/>
              </a:path>
            </a:pathLst>
          </a:custGeom>
          <a:blipFill rotWithShape="1">
            <a:blip r:embed="rId9">
              <a:alphaModFix/>
            </a:blip>
            <a:stretch>
              <a:fillRect/>
            </a:stretch>
          </a:blipFill>
          <a:ln>
            <a:noFill/>
          </a:ln>
        </p:spPr>
      </p:sp>
      <p:sp>
        <p:nvSpPr>
          <p:cNvPr id="774" name="Google Shape;774;p60"/>
          <p:cNvSpPr/>
          <p:nvPr/>
        </p:nvSpPr>
        <p:spPr>
          <a:xfrm>
            <a:off x="3643523" y="1294230"/>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
                                        </p:tgtEl>
                                        <p:attrNameLst>
                                          <p:attrName>style.visibility</p:attrName>
                                        </p:attrNameLst>
                                      </p:cBhvr>
                                      <p:to>
                                        <p:strVal val="visible"/>
                                      </p:to>
                                    </p:set>
                                    <p:animEffect transition="in" filter="fade">
                                      <p:cBhvr>
                                        <p:cTn id="7" dur="500"/>
                                        <p:tgtEl>
                                          <p:spTgt spid="7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7"/>
                                        </p:tgtEl>
                                        <p:attrNameLst>
                                          <p:attrName>style.visibility</p:attrName>
                                        </p:attrNameLst>
                                      </p:cBhvr>
                                      <p:to>
                                        <p:strVal val="visible"/>
                                      </p:to>
                                    </p:set>
                                    <p:animEffect transition="in" filter="fade">
                                      <p:cBhvr>
                                        <p:cTn id="12" dur="500"/>
                                        <p:tgtEl>
                                          <p:spTgt spid="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61"/>
          <p:cNvSpPr/>
          <p:nvPr/>
        </p:nvSpPr>
        <p:spPr>
          <a:xfrm>
            <a:off x="2951163" y="1152525"/>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61"/>
          <p:cNvSpPr txBox="1"/>
          <p:nvPr/>
        </p:nvSpPr>
        <p:spPr>
          <a:xfrm>
            <a:off x="2545509" y="529130"/>
            <a:ext cx="4052981" cy="40011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1" i="0" u="none" strike="noStrike" cap="none">
                <a:solidFill>
                  <a:srgbClr val="22170B"/>
                </a:solidFill>
                <a:latin typeface="Cambria"/>
                <a:ea typeface="Cambria"/>
                <a:cs typeface="Cambria"/>
                <a:sym typeface="Cambria"/>
              </a:rPr>
              <a:t>Nhiệm vụ 1. </a:t>
            </a:r>
            <a:r>
              <a:rPr lang="en-US" sz="2000" b="0" i="0" u="none" strike="noStrike" cap="none">
                <a:solidFill>
                  <a:srgbClr val="22170B"/>
                </a:solidFill>
                <a:latin typeface="Cambria"/>
                <a:ea typeface="Cambria"/>
                <a:cs typeface="Cambria"/>
                <a:sym typeface="Cambria"/>
              </a:rPr>
              <a:t>Gợi ý câu trả lời</a:t>
            </a:r>
            <a:endParaRPr sz="2000" b="0" i="0" u="none" strike="noStrike" cap="none">
              <a:solidFill>
                <a:srgbClr val="22170B"/>
              </a:solidFill>
              <a:latin typeface="Cambria"/>
              <a:ea typeface="Cambria"/>
              <a:cs typeface="Cambria"/>
              <a:sym typeface="Cambria"/>
            </a:endParaRPr>
          </a:p>
        </p:txBody>
      </p:sp>
      <p:graphicFrame>
        <p:nvGraphicFramePr>
          <p:cNvPr id="781" name="Google Shape;781;p61"/>
          <p:cNvGraphicFramePr/>
          <p:nvPr/>
        </p:nvGraphicFramePr>
        <p:xfrm>
          <a:off x="890751" y="1072054"/>
          <a:ext cx="3000000" cy="3000000"/>
        </p:xfrm>
        <a:graphic>
          <a:graphicData uri="http://schemas.openxmlformats.org/drawingml/2006/table">
            <a:tbl>
              <a:tblPr>
                <a:gradFill>
                  <a:gsLst>
                    <a:gs pos="0">
                      <a:srgbClr val="FFF3E1"/>
                    </a:gs>
                    <a:gs pos="35000">
                      <a:srgbClr val="FFF6E9"/>
                    </a:gs>
                    <a:gs pos="100000">
                      <a:srgbClr val="FFFDF6"/>
                    </a:gs>
                  </a:gsLst>
                  <a:lin ang="16200000" scaled="0"/>
                </a:gradFill>
                <a:tableStyleId>{DA6C2D82-84FD-4D5B-B154-292CF897AB1C}</a:tableStyleId>
              </a:tblPr>
              <a:tblGrid>
                <a:gridCol w="1024950">
                  <a:extLst>
                    <a:ext uri="{9D8B030D-6E8A-4147-A177-3AD203B41FA5}">
                      <a16:colId xmlns:a16="http://schemas.microsoft.com/office/drawing/2014/main" val="20000"/>
                    </a:ext>
                  </a:extLst>
                </a:gridCol>
                <a:gridCol w="1584025">
                  <a:extLst>
                    <a:ext uri="{9D8B030D-6E8A-4147-A177-3AD203B41FA5}">
                      <a16:colId xmlns:a16="http://schemas.microsoft.com/office/drawing/2014/main" val="20001"/>
                    </a:ext>
                  </a:extLst>
                </a:gridCol>
                <a:gridCol w="4658925">
                  <a:extLst>
                    <a:ext uri="{9D8B030D-6E8A-4147-A177-3AD203B41FA5}">
                      <a16:colId xmlns:a16="http://schemas.microsoft.com/office/drawing/2014/main" val="20002"/>
                    </a:ext>
                  </a:extLst>
                </a:gridCol>
              </a:tblGrid>
              <a:tr h="594700">
                <a:tc gridSpan="2">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Đặc điểm của truyện lịch sử</a:t>
                      </a:r>
                      <a:endParaRPr sz="1500" b="1" u="none" strike="noStrike" cap="none">
                        <a:latin typeface="Cambria"/>
                        <a:ea typeface="Cambria"/>
                        <a:cs typeface="Cambria"/>
                        <a:sym typeface="Cambria"/>
                      </a:endParaRPr>
                    </a:p>
                  </a:txBody>
                  <a:tcPr marL="73025" marR="73025" marT="63500" marB="63500"/>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Những biểu hiện trong truyện</a:t>
                      </a:r>
                      <a:endParaRPr sz="1500" b="1" u="none" strike="noStrike" cap="none">
                        <a:solidFill>
                          <a:srgbClr val="000000"/>
                        </a:solidFill>
                        <a:latin typeface="Cambria"/>
                        <a:ea typeface="Cambria"/>
                        <a:cs typeface="Cambria"/>
                        <a:sym typeface="Cambria"/>
                      </a:endParaRPr>
                    </a:p>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“Lá cờ thêu sáu chữ vàng”</a:t>
                      </a:r>
                      <a:endParaRPr sz="1500" b="1" u="none" strike="noStrike" cap="none">
                        <a:latin typeface="Cambria"/>
                        <a:ea typeface="Cambria"/>
                        <a:cs typeface="Cambria"/>
                        <a:sym typeface="Cambria"/>
                      </a:endParaRPr>
                    </a:p>
                  </a:txBody>
                  <a:tcPr marL="73025" marR="73025" marT="63500" marB="63500"/>
                </a:tc>
                <a:extLst>
                  <a:ext uri="{0D108BD9-81ED-4DB2-BD59-A6C34878D82A}">
                    <a16:rowId xmlns:a16="http://schemas.microsoft.com/office/drawing/2014/main" val="10000"/>
                  </a:ext>
                </a:extLst>
              </a:tr>
              <a:tr h="594700">
                <a:tc rowSpan="2">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Bối cảnh lịch sử</a:t>
                      </a:r>
                      <a:endParaRPr sz="1500" b="1" u="none" strike="noStrike" cap="none">
                        <a:latin typeface="Cambria"/>
                        <a:ea typeface="Cambria"/>
                        <a:cs typeface="Cambria"/>
                        <a:sym typeface="Cambria"/>
                      </a:endParaRPr>
                    </a:p>
                  </a:txBody>
                  <a:tcPr marL="73025" marR="73025" marT="63500" marB="63500"/>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Hoàn cảnh</a:t>
                      </a:r>
                      <a:endParaRPr sz="1500" b="1" i="1"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xã hội</a:t>
                      </a:r>
                      <a:endParaRPr sz="1500" b="1" i="1" u="none" strike="noStrike" cap="none">
                        <a:latin typeface="Cambria"/>
                        <a:ea typeface="Cambria"/>
                        <a:cs typeface="Cambria"/>
                        <a:sym typeface="Cambria"/>
                      </a:endParaRPr>
                    </a:p>
                  </a:txBody>
                  <a:tcPr marL="73025" marR="73025" marT="63500" marB="6350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Khi đất nước đang phải đối mặt với âm mưu mượn đường đánh chiếm Chiêm Thành của nhà Nguyên.</a:t>
                      </a:r>
                      <a:endParaRPr sz="1500" u="none" strike="noStrike" cap="none">
                        <a:latin typeface="Cambria"/>
                        <a:ea typeface="Cambria"/>
                        <a:cs typeface="Cambria"/>
                        <a:sym typeface="Cambria"/>
                      </a:endParaRPr>
                    </a:p>
                  </a:txBody>
                  <a:tcPr marL="73025" marR="73025" marT="63500" marB="63500"/>
                </a:tc>
                <a:extLst>
                  <a:ext uri="{0D108BD9-81ED-4DB2-BD59-A6C34878D82A}">
                    <a16:rowId xmlns:a16="http://schemas.microsoft.com/office/drawing/2014/main" val="10001"/>
                  </a:ext>
                </a:extLst>
              </a:tr>
              <a:tr h="1292825">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Sự kiện chính</a:t>
                      </a:r>
                      <a:endParaRPr sz="1500" b="1" i="1" u="none" strike="noStrike" cap="none">
                        <a:latin typeface="Cambria"/>
                        <a:ea typeface="Cambria"/>
                        <a:cs typeface="Cambria"/>
                        <a:sym typeface="Cambria"/>
                      </a:endParaRPr>
                    </a:p>
                  </a:txBody>
                  <a:tcPr marL="73025" marR="73025" marT="63500" marB="6350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Sứ nhà Nguyên hạch sách đủ điều.</a:t>
                      </a:r>
                      <a:endParaRPr sz="1500"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Tại hội nghị Diên Hồng, các bô lão trăm miệng một lời, khẳng khái “Xin đánh!”.</a:t>
                      </a:r>
                      <a:endParaRPr sz="1500"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Tại bến Bình Than, vua Thiệu Bảo đang cùng các vương hầu họp bàn về đối sách với giặc.</a:t>
                      </a:r>
                      <a:endParaRPr sz="1500" u="none" strike="noStrike" cap="none">
                        <a:latin typeface="Cambria"/>
                        <a:ea typeface="Cambria"/>
                        <a:cs typeface="Cambria"/>
                        <a:sym typeface="Cambria"/>
                      </a:endParaRPr>
                    </a:p>
                  </a:txBody>
                  <a:tcPr marL="73025" marR="73025" marT="63500" marB="63500"/>
                </a:tc>
                <a:extLst>
                  <a:ext uri="{0D108BD9-81ED-4DB2-BD59-A6C34878D82A}">
                    <a16:rowId xmlns:a16="http://schemas.microsoft.com/office/drawing/2014/main" val="10002"/>
                  </a:ext>
                </a:extLst>
              </a:tr>
              <a:tr h="1060100">
                <a:tc>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Nhân vật</a:t>
                      </a:r>
                      <a:endParaRPr sz="1500" b="1" u="none" strike="noStrike" cap="none">
                        <a:latin typeface="Cambria"/>
                        <a:ea typeface="Cambria"/>
                        <a:cs typeface="Cambria"/>
                        <a:sym typeface="Cambria"/>
                      </a:endParaRPr>
                    </a:p>
                  </a:txBody>
                  <a:tcPr marL="73025" marR="73025" marT="63500" marB="63500"/>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Nhân vật lịch sử</a:t>
                      </a:r>
                      <a:endParaRPr sz="1500" b="1" i="1" u="none" strike="noStrike" cap="none">
                        <a:latin typeface="Cambria"/>
                        <a:ea typeface="Cambria"/>
                        <a:cs typeface="Cambria"/>
                        <a:sym typeface="Cambria"/>
                      </a:endParaRPr>
                    </a:p>
                  </a:txBody>
                  <a:tcPr marL="73025" marR="73025" marT="63500" marB="6350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Vua Thiệu Bảo (vua Trần Nhân Tông)</a:t>
                      </a:r>
                      <a:endParaRPr sz="1500"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Hoài Văn Hầu – Trần Quốc Toản</a:t>
                      </a:r>
                      <a:endParaRPr sz="1500"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Hưng Đạo Vương, Chiêu Thành Vương, Chiêu Quốc Vương Ích Tắc…</a:t>
                      </a:r>
                      <a:endParaRPr sz="1500" u="none" strike="noStrike" cap="none">
                        <a:latin typeface="Cambria"/>
                        <a:ea typeface="Cambria"/>
                        <a:cs typeface="Cambria"/>
                        <a:sym typeface="Cambria"/>
                      </a:endParaRPr>
                    </a:p>
                  </a:txBody>
                  <a:tcPr marL="73025" marR="73025" marT="63500" marB="63500"/>
                </a:tc>
                <a:extLst>
                  <a:ext uri="{0D108BD9-81ED-4DB2-BD59-A6C34878D82A}">
                    <a16:rowId xmlns:a16="http://schemas.microsoft.com/office/drawing/2014/main" val="10003"/>
                  </a:ext>
                </a:extLst>
              </a:tr>
            </a:tbl>
          </a:graphicData>
        </a:graphic>
      </p:graphicFrame>
      <p:sp>
        <p:nvSpPr>
          <p:cNvPr id="782" name="Google Shape;782;p61"/>
          <p:cNvSpPr/>
          <p:nvPr/>
        </p:nvSpPr>
        <p:spPr>
          <a:xfrm>
            <a:off x="1485900" y="1235075"/>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61"/>
          <p:cNvSpPr/>
          <p:nvPr/>
        </p:nvSpPr>
        <p:spPr>
          <a:xfrm>
            <a:off x="3547241" y="1692275"/>
            <a:ext cx="4572000" cy="546428"/>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4" name="Google Shape;784;p61"/>
          <p:cNvSpPr/>
          <p:nvPr/>
        </p:nvSpPr>
        <p:spPr>
          <a:xfrm>
            <a:off x="3547241" y="2302147"/>
            <a:ext cx="4572000" cy="1197900"/>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5" name="Google Shape;785;p61"/>
          <p:cNvSpPr/>
          <p:nvPr/>
        </p:nvSpPr>
        <p:spPr>
          <a:xfrm>
            <a:off x="3547241" y="3579592"/>
            <a:ext cx="4572000" cy="1034700"/>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6" name="Google Shape;786;p61"/>
          <p:cNvSpPr/>
          <p:nvPr/>
        </p:nvSpPr>
        <p:spPr>
          <a:xfrm rot="489832">
            <a:off x="7513721" y="437837"/>
            <a:ext cx="915550" cy="113172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3">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83"/>
                                        </p:tgtEl>
                                      </p:cBhvr>
                                    </p:animEffect>
                                    <p:set>
                                      <p:cBhvr>
                                        <p:cTn id="7" dur="1" fill="hold">
                                          <p:stCondLst>
                                            <p:cond delay="500"/>
                                          </p:stCondLst>
                                        </p:cTn>
                                        <p:tgtEl>
                                          <p:spTgt spid="78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84"/>
                                        </p:tgtEl>
                                      </p:cBhvr>
                                    </p:animEffect>
                                    <p:set>
                                      <p:cBhvr>
                                        <p:cTn id="12" dur="1" fill="hold">
                                          <p:stCondLst>
                                            <p:cond delay="500"/>
                                          </p:stCondLst>
                                        </p:cTn>
                                        <p:tgtEl>
                                          <p:spTgt spid="78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85"/>
                                        </p:tgtEl>
                                      </p:cBhvr>
                                    </p:animEffect>
                                    <p:set>
                                      <p:cBhvr>
                                        <p:cTn id="17" dur="1" fill="hold">
                                          <p:stCondLst>
                                            <p:cond delay="500"/>
                                          </p:stCondLst>
                                        </p:cTn>
                                        <p:tgtEl>
                                          <p:spTgt spid="7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graphicFrame>
        <p:nvGraphicFramePr>
          <p:cNvPr id="791" name="Google Shape;791;p62"/>
          <p:cNvGraphicFramePr/>
          <p:nvPr/>
        </p:nvGraphicFramePr>
        <p:xfrm>
          <a:off x="847396" y="666439"/>
          <a:ext cx="3000000" cy="3000000"/>
        </p:xfrm>
        <a:graphic>
          <a:graphicData uri="http://schemas.openxmlformats.org/drawingml/2006/table">
            <a:tbl>
              <a:tblPr>
                <a:noFill/>
                <a:tableStyleId>{DA6C2D82-84FD-4D5B-B154-292CF897AB1C}</a:tableStyleId>
              </a:tblPr>
              <a:tblGrid>
                <a:gridCol w="1103575">
                  <a:extLst>
                    <a:ext uri="{9D8B030D-6E8A-4147-A177-3AD203B41FA5}">
                      <a16:colId xmlns:a16="http://schemas.microsoft.com/office/drawing/2014/main" val="20000"/>
                    </a:ext>
                  </a:extLst>
                </a:gridCol>
                <a:gridCol w="1623150">
                  <a:extLst>
                    <a:ext uri="{9D8B030D-6E8A-4147-A177-3AD203B41FA5}">
                      <a16:colId xmlns:a16="http://schemas.microsoft.com/office/drawing/2014/main" val="20001"/>
                    </a:ext>
                  </a:extLst>
                </a:gridCol>
                <a:gridCol w="4722450">
                  <a:extLst>
                    <a:ext uri="{9D8B030D-6E8A-4147-A177-3AD203B41FA5}">
                      <a16:colId xmlns:a16="http://schemas.microsoft.com/office/drawing/2014/main" val="20002"/>
                    </a:ext>
                  </a:extLst>
                </a:gridCol>
              </a:tblGrid>
              <a:tr h="352825">
                <a:tc>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Đề tài</a:t>
                      </a:r>
                      <a:endParaRPr sz="1500" b="1" i="0"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just"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Lịch sử dân tộc</a:t>
                      </a:r>
                      <a:endParaRPr sz="1500" b="1" i="0"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just"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Lịch sử chống giặc Nguyên thời nhà Trần</a:t>
                      </a:r>
                      <a:endParaRPr sz="1500" b="1" i="0" u="none" strike="noStrike" cap="none">
                        <a:solidFill>
                          <a:srgbClr val="000000"/>
                        </a:solidFill>
                        <a:latin typeface="Cambria"/>
                        <a:ea typeface="Cambria"/>
                        <a:cs typeface="Cambria"/>
                        <a:sym typeface="Cambria"/>
                      </a:endParaRPr>
                    </a:p>
                  </a:txBody>
                  <a:tcPr marL="38375" marR="38375" marT="33350" marB="33350"/>
                </a:tc>
                <a:extLst>
                  <a:ext uri="{0D108BD9-81ED-4DB2-BD59-A6C34878D82A}">
                    <a16:rowId xmlns:a16="http://schemas.microsoft.com/office/drawing/2014/main" val="10000"/>
                  </a:ext>
                </a:extLst>
              </a:tr>
              <a:tr h="997625">
                <a:tc>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Chủ đề</a:t>
                      </a:r>
                      <a:endParaRPr sz="1500" b="1" i="0"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Tái hiện, khắc họa các sự kiện, con người trong lịch sử</a:t>
                      </a:r>
                      <a:endParaRPr sz="1500" b="1" i="1"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Người anh hùng Trần Quốc Toản trong lịch sử chống giặc ngoại xâm.</a:t>
                      </a:r>
                      <a:endParaRPr sz="1500" b="0" i="0" u="none" strike="noStrike" cap="none">
                        <a:solidFill>
                          <a:srgbClr val="000000"/>
                        </a:solidFill>
                        <a:latin typeface="Cambria"/>
                        <a:ea typeface="Cambria"/>
                        <a:cs typeface="Cambria"/>
                        <a:sym typeface="Cambria"/>
                      </a:endParaRPr>
                    </a:p>
                  </a:txBody>
                  <a:tcPr marL="38375" marR="38375" marT="33350" marB="33350"/>
                </a:tc>
                <a:extLst>
                  <a:ext uri="{0D108BD9-81ED-4DB2-BD59-A6C34878D82A}">
                    <a16:rowId xmlns:a16="http://schemas.microsoft.com/office/drawing/2014/main" val="10001"/>
                  </a:ext>
                </a:extLst>
              </a:tr>
              <a:tr h="997625">
                <a:tc rowSpan="2">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Ngôn ngữ</a:t>
                      </a:r>
                      <a:endParaRPr sz="1500" b="1" i="0"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Phù hợp với bối cảnh lịch sử</a:t>
                      </a:r>
                      <a:endParaRPr sz="1500" b="1" i="1"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Sử dụng các từ ngữ chỉ tước hiệu, cách gọi phù hợp với bối cảnh lịch sử thời trung đại: Hầu, hội sư, thuyền ngự, quân Thánh Dực, tàn vàng, tán tía, đồ nghi trượng, thiên tử….</a:t>
                      </a:r>
                      <a:endParaRPr sz="1500" b="0" i="0" u="none" strike="noStrike" cap="none">
                        <a:solidFill>
                          <a:srgbClr val="000000"/>
                        </a:solidFill>
                        <a:latin typeface="Cambria"/>
                        <a:ea typeface="Cambria"/>
                        <a:cs typeface="Cambria"/>
                        <a:sym typeface="Cambria"/>
                      </a:endParaRPr>
                    </a:p>
                  </a:txBody>
                  <a:tcPr marL="38375" marR="38375" marT="33350" marB="33350"/>
                </a:tc>
                <a:extLst>
                  <a:ext uri="{0D108BD9-81ED-4DB2-BD59-A6C34878D82A}">
                    <a16:rowId xmlns:a16="http://schemas.microsoft.com/office/drawing/2014/main" val="10002"/>
                  </a:ext>
                </a:extLst>
              </a:tr>
              <a:tr h="1462525">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Phù hợp với vai vế, vị thế của nhân vật</a:t>
                      </a:r>
                      <a:endParaRPr sz="1500" b="1" i="1"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Trần Quốc Toản sử dụng các từ ngữ phù hợp với vai vế vương hầu khi nói/ đối thoại với vua: quan gia, phạm thượng, xin bệ kiến…</a:t>
                      </a:r>
                      <a:endParaRPr/>
                    </a:p>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Vua Thiệu Bảo xưng hô vừa thể hiện vai vế một vị vua vừa thể hiện tình anh em với Hoài Văn:  Hoài Văn Hầu, em ta…</a:t>
                      </a:r>
                      <a:endParaRPr sz="1500" b="0" i="0" u="none" strike="noStrike" cap="none">
                        <a:solidFill>
                          <a:srgbClr val="000000"/>
                        </a:solidFill>
                        <a:latin typeface="Cambria"/>
                        <a:ea typeface="Cambria"/>
                        <a:cs typeface="Cambria"/>
                        <a:sym typeface="Cambria"/>
                      </a:endParaRPr>
                    </a:p>
                  </a:txBody>
                  <a:tcPr marL="38375" marR="38375" marT="33350" marB="33350"/>
                </a:tc>
                <a:extLst>
                  <a:ext uri="{0D108BD9-81ED-4DB2-BD59-A6C34878D82A}">
                    <a16:rowId xmlns:a16="http://schemas.microsoft.com/office/drawing/2014/main" val="10003"/>
                  </a:ext>
                </a:extLst>
              </a:tr>
            </a:tbl>
          </a:graphicData>
        </a:graphic>
      </p:graphicFrame>
      <p:sp>
        <p:nvSpPr>
          <p:cNvPr id="792" name="Google Shape;792;p62"/>
          <p:cNvSpPr/>
          <p:nvPr/>
        </p:nvSpPr>
        <p:spPr>
          <a:xfrm>
            <a:off x="3618185" y="1061653"/>
            <a:ext cx="4678500" cy="901200"/>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3" name="Google Shape;793;p62"/>
          <p:cNvSpPr/>
          <p:nvPr/>
        </p:nvSpPr>
        <p:spPr>
          <a:xfrm>
            <a:off x="3618185" y="2057508"/>
            <a:ext cx="4678418" cy="901153"/>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4" name="Google Shape;794;p62"/>
          <p:cNvSpPr/>
          <p:nvPr/>
        </p:nvSpPr>
        <p:spPr>
          <a:xfrm>
            <a:off x="3618185" y="3053363"/>
            <a:ext cx="4678418" cy="1329451"/>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92"/>
                                        </p:tgtEl>
                                      </p:cBhvr>
                                    </p:animEffect>
                                    <p:set>
                                      <p:cBhvr>
                                        <p:cTn id="7" dur="1" fill="hold">
                                          <p:stCondLst>
                                            <p:cond delay="500"/>
                                          </p:stCondLst>
                                        </p:cTn>
                                        <p:tgtEl>
                                          <p:spTgt spid="7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93"/>
                                        </p:tgtEl>
                                      </p:cBhvr>
                                    </p:animEffect>
                                    <p:set>
                                      <p:cBhvr>
                                        <p:cTn id="12" dur="1" fill="hold">
                                          <p:stCondLst>
                                            <p:cond delay="500"/>
                                          </p:stCondLst>
                                        </p:cTn>
                                        <p:tgtEl>
                                          <p:spTgt spid="79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94"/>
                                        </p:tgtEl>
                                      </p:cBhvr>
                                    </p:animEffect>
                                    <p:set>
                                      <p:cBhvr>
                                        <p:cTn id="17" dur="1" fill="hold">
                                          <p:stCondLst>
                                            <p:cond delay="500"/>
                                          </p:stCondLst>
                                        </p:cTn>
                                        <p:tgtEl>
                                          <p:spTgt spid="7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63"/>
          <p:cNvSpPr/>
          <p:nvPr/>
        </p:nvSpPr>
        <p:spPr>
          <a:xfrm>
            <a:off x="2951163" y="1152525"/>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63"/>
          <p:cNvSpPr txBox="1"/>
          <p:nvPr/>
        </p:nvSpPr>
        <p:spPr>
          <a:xfrm>
            <a:off x="2545509" y="529130"/>
            <a:ext cx="4052981" cy="40011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1" i="0" u="none" strike="noStrike" cap="none">
                <a:solidFill>
                  <a:srgbClr val="22170B"/>
                </a:solidFill>
                <a:latin typeface="Cambria"/>
                <a:ea typeface="Cambria"/>
                <a:cs typeface="Cambria"/>
                <a:sym typeface="Cambria"/>
              </a:rPr>
              <a:t>Nhiệm vụ 2. </a:t>
            </a:r>
            <a:r>
              <a:rPr lang="en-US" sz="2000" b="0" i="0" u="none" strike="noStrike" cap="none">
                <a:solidFill>
                  <a:srgbClr val="22170B"/>
                </a:solidFill>
                <a:latin typeface="Cambria"/>
                <a:ea typeface="Cambria"/>
                <a:cs typeface="Cambria"/>
                <a:sym typeface="Cambria"/>
              </a:rPr>
              <a:t>Gợi ý câu trả lời</a:t>
            </a:r>
            <a:endParaRPr sz="2000" b="0" i="0" u="none" strike="noStrike" cap="none">
              <a:solidFill>
                <a:srgbClr val="22170B"/>
              </a:solidFill>
              <a:latin typeface="Cambria"/>
              <a:ea typeface="Cambria"/>
              <a:cs typeface="Cambria"/>
              <a:sym typeface="Cambria"/>
            </a:endParaRPr>
          </a:p>
        </p:txBody>
      </p:sp>
      <p:graphicFrame>
        <p:nvGraphicFramePr>
          <p:cNvPr id="801" name="Google Shape;801;p63"/>
          <p:cNvGraphicFramePr/>
          <p:nvPr/>
        </p:nvGraphicFramePr>
        <p:xfrm>
          <a:off x="969578" y="1079939"/>
          <a:ext cx="3000000" cy="3000000"/>
        </p:xfrm>
        <a:graphic>
          <a:graphicData uri="http://schemas.openxmlformats.org/drawingml/2006/table">
            <a:tbl>
              <a:tblPr>
                <a:noFill/>
                <a:tableStyleId>{DA6C2D82-84FD-4D5B-B154-292CF897AB1C}</a:tableStyleId>
              </a:tblPr>
              <a:tblGrid>
                <a:gridCol w="959075">
                  <a:extLst>
                    <a:ext uri="{9D8B030D-6E8A-4147-A177-3AD203B41FA5}">
                      <a16:colId xmlns:a16="http://schemas.microsoft.com/office/drawing/2014/main" val="20000"/>
                    </a:ext>
                  </a:extLst>
                </a:gridCol>
                <a:gridCol w="6245750">
                  <a:extLst>
                    <a:ext uri="{9D8B030D-6E8A-4147-A177-3AD203B41FA5}">
                      <a16:colId xmlns:a16="http://schemas.microsoft.com/office/drawing/2014/main" val="20001"/>
                    </a:ext>
                  </a:extLst>
                </a:gridCol>
              </a:tblGrid>
              <a:tr h="433425">
                <a:tc>
                  <a:txBody>
                    <a:bodyPr/>
                    <a:lstStyle/>
                    <a:p>
                      <a:pPr marL="0" marR="0" lvl="0" indent="0" algn="just" rtl="0">
                        <a:lnSpc>
                          <a:spcPct val="100000"/>
                        </a:lnSpc>
                        <a:spcBef>
                          <a:spcPts val="0"/>
                        </a:spcBef>
                        <a:spcAft>
                          <a:spcPts val="0"/>
                        </a:spcAft>
                        <a:buNone/>
                      </a:pPr>
                      <a:r>
                        <a:rPr lang="en-US" sz="1300" b="1" u="none" strike="noStrike" cap="none">
                          <a:solidFill>
                            <a:srgbClr val="000000"/>
                          </a:solidFill>
                          <a:latin typeface="Cambria"/>
                          <a:ea typeface="Cambria"/>
                          <a:cs typeface="Cambria"/>
                          <a:sym typeface="Cambria"/>
                        </a:rPr>
                        <a:t>Mở đoạn</a:t>
                      </a:r>
                      <a:endParaRPr sz="1300" b="1"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300" b="1" u="none" strike="noStrike" cap="none">
                          <a:solidFill>
                            <a:srgbClr val="000000"/>
                          </a:solidFill>
                          <a:latin typeface="Cambria"/>
                          <a:ea typeface="Cambria"/>
                          <a:cs typeface="Cambria"/>
                          <a:sym typeface="Cambria"/>
                        </a:rPr>
                        <a:t>(1 câu)</a:t>
                      </a:r>
                      <a:endParaRPr sz="1300" b="1" u="none" strike="noStrike" cap="none">
                        <a:latin typeface="Cambria"/>
                        <a:ea typeface="Cambria"/>
                        <a:cs typeface="Cambria"/>
                        <a:sym typeface="Cambria"/>
                      </a:endParaRPr>
                    </a:p>
                  </a:txBody>
                  <a:tcPr marL="73025" marR="73025" marT="45725" marB="45725"/>
                </a:tc>
                <a:tc>
                  <a:txBody>
                    <a:bodyPr/>
                    <a:lstStyle/>
                    <a:p>
                      <a:pPr marL="0" marR="0" lvl="0" indent="0" algn="just" rtl="0">
                        <a:lnSpc>
                          <a:spcPct val="100000"/>
                        </a:lnSpc>
                        <a:spcBef>
                          <a:spcPts val="0"/>
                        </a:spcBef>
                        <a:spcAft>
                          <a:spcPts val="0"/>
                        </a:spcAft>
                        <a:buNone/>
                      </a:pPr>
                      <a:r>
                        <a:rPr lang="en-US" sz="1300" b="0" u="none" strike="noStrike" cap="none">
                          <a:solidFill>
                            <a:srgbClr val="000000"/>
                          </a:solidFill>
                          <a:latin typeface="Cambria"/>
                          <a:ea typeface="Cambria"/>
                          <a:cs typeface="Cambria"/>
                          <a:sym typeface="Cambria"/>
                        </a:rPr>
                        <a:t>Giới thiệu chi tiết Trần Quốc Toản bóp nát quả cam.</a:t>
                      </a:r>
                      <a:endParaRPr sz="1300" u="none" strike="noStrike" cap="none">
                        <a:latin typeface="Cambria"/>
                        <a:ea typeface="Cambria"/>
                        <a:cs typeface="Cambria"/>
                        <a:sym typeface="Cambria"/>
                      </a:endParaRPr>
                    </a:p>
                  </a:txBody>
                  <a:tcPr marL="73025" marR="73025" marT="45725" marB="45725"/>
                </a:tc>
                <a:extLst>
                  <a:ext uri="{0D108BD9-81ED-4DB2-BD59-A6C34878D82A}">
                    <a16:rowId xmlns:a16="http://schemas.microsoft.com/office/drawing/2014/main" val="10000"/>
                  </a:ext>
                </a:extLst>
              </a:tr>
              <a:tr h="2396600">
                <a:tc>
                  <a:txBody>
                    <a:bodyPr/>
                    <a:lstStyle/>
                    <a:p>
                      <a:pPr marL="0" marR="0" lvl="0" indent="0" algn="just" rtl="0">
                        <a:lnSpc>
                          <a:spcPct val="100000"/>
                        </a:lnSpc>
                        <a:spcBef>
                          <a:spcPts val="0"/>
                        </a:spcBef>
                        <a:spcAft>
                          <a:spcPts val="0"/>
                        </a:spcAft>
                        <a:buNone/>
                      </a:pPr>
                      <a:r>
                        <a:rPr lang="en-US" sz="1300" b="1" u="none" strike="noStrike" cap="none">
                          <a:solidFill>
                            <a:srgbClr val="000000"/>
                          </a:solidFill>
                          <a:latin typeface="Cambria"/>
                          <a:ea typeface="Cambria"/>
                          <a:cs typeface="Cambria"/>
                          <a:sym typeface="Cambria"/>
                        </a:rPr>
                        <a:t>Thân đoạn</a:t>
                      </a:r>
                      <a:endParaRPr sz="1300" b="1"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300" b="1" u="none" strike="noStrike" cap="none">
                          <a:solidFill>
                            <a:srgbClr val="000000"/>
                          </a:solidFill>
                          <a:latin typeface="Cambria"/>
                          <a:ea typeface="Cambria"/>
                          <a:cs typeface="Cambria"/>
                          <a:sym typeface="Cambria"/>
                        </a:rPr>
                        <a:t>(3-5 câu)</a:t>
                      </a:r>
                      <a:endParaRPr sz="1300" b="1" u="none" strike="noStrike" cap="none">
                        <a:latin typeface="Cambria"/>
                        <a:ea typeface="Cambria"/>
                        <a:cs typeface="Cambria"/>
                        <a:sym typeface="Cambria"/>
                      </a:endParaRPr>
                    </a:p>
                  </a:txBody>
                  <a:tcPr marL="73025" marR="73025" marT="45725" marB="45725"/>
                </a:tc>
                <a:tc>
                  <a:txBody>
                    <a:bodyPr/>
                    <a:lstStyle/>
                    <a:p>
                      <a:pPr marL="0" marR="0" lvl="0" indent="0" algn="just" rtl="0">
                        <a:lnSpc>
                          <a:spcPct val="100000"/>
                        </a:lnSpc>
                        <a:spcBef>
                          <a:spcPts val="0"/>
                        </a:spcBef>
                        <a:spcAft>
                          <a:spcPts val="0"/>
                        </a:spcAft>
                        <a:buNone/>
                      </a:pPr>
                      <a:r>
                        <a:rPr lang="en-US" sz="1300" b="0" u="none" strike="noStrike" cap="none">
                          <a:solidFill>
                            <a:srgbClr val="000000"/>
                          </a:solidFill>
                          <a:latin typeface="Cambria"/>
                          <a:ea typeface="Cambria"/>
                          <a:cs typeface="Cambria"/>
                          <a:sym typeface="Cambria"/>
                        </a:rPr>
                        <a:t>- Tóm tắt ngắn gọn chi tiết: Sau khi gặp vua Thiệu Bảo, dù bày tò tấm lòng nhưng vì tuổi nhỏ vẫn phải trở về. Song vẫn tức, vẫn giận vì không được vào góp sức bàn bạc đánh giặc nên Trần Quốc Toản bóp nát quả cam vua ban trong tay lúc nào không biết.</a:t>
                      </a:r>
                      <a:endParaRPr sz="1300"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300" b="0" u="none" strike="noStrike" cap="none">
                          <a:solidFill>
                            <a:srgbClr val="000000"/>
                          </a:solidFill>
                          <a:latin typeface="Cambria"/>
                          <a:ea typeface="Cambria"/>
                          <a:cs typeface="Cambria"/>
                          <a:sym typeface="Cambria"/>
                        </a:rPr>
                        <a:t>- Nêu ý nghĩa:</a:t>
                      </a:r>
                      <a:endParaRPr sz="1300"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300" b="0" u="none" strike="noStrike" cap="none">
                          <a:solidFill>
                            <a:srgbClr val="000000"/>
                          </a:solidFill>
                          <a:latin typeface="Cambria"/>
                          <a:ea typeface="Cambria"/>
                          <a:cs typeface="Cambria"/>
                          <a:sym typeface="Cambria"/>
                        </a:rPr>
                        <a:t>+ Hành động ấy là kết quả của sự dồn nén nhiều cung bậc cảm xúc trong lòng nhân vật. Đó là sự căm thù giặc ngoại xâm đến tận xương tủy. Là nỗi thất vọng tràn trề, tự bất lực trước bản thân, khi không được nhà vua cho vào cùng bàn việc nước do còn nhỏ tuổi. Và cũng là sự day dứt, trăn trở khi không biết phải làm gì để có thể đem sức mình bảo vệ non sông, đất nước. </a:t>
                      </a:r>
                      <a:endParaRPr sz="1300"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300" b="0" u="none" strike="noStrike" cap="none">
                          <a:solidFill>
                            <a:srgbClr val="000000"/>
                          </a:solidFill>
                          <a:latin typeface="Cambria"/>
                          <a:ea typeface="Cambria"/>
                          <a:cs typeface="Cambria"/>
                          <a:sym typeface="Cambria"/>
                        </a:rPr>
                        <a:t>+ Tất cả những cảm xúc ấy, đã gián tiếp thể hiện một người anh hùng nhỏ tuổi giàu lòng yêu nước, luôn khát khao được cống hiến cho tổ quốc mình, đánh đuổi ngoại xâm.</a:t>
                      </a:r>
                      <a:endParaRPr sz="1300" u="none" strike="noStrike" cap="none">
                        <a:latin typeface="Cambria"/>
                        <a:ea typeface="Cambria"/>
                        <a:cs typeface="Cambria"/>
                        <a:sym typeface="Cambria"/>
                      </a:endParaRPr>
                    </a:p>
                  </a:txBody>
                  <a:tcPr marL="73025" marR="73025" marT="45725" marB="45725"/>
                </a:tc>
                <a:extLst>
                  <a:ext uri="{0D108BD9-81ED-4DB2-BD59-A6C34878D82A}">
                    <a16:rowId xmlns:a16="http://schemas.microsoft.com/office/drawing/2014/main" val="10001"/>
                  </a:ext>
                </a:extLst>
              </a:tr>
              <a:tr h="433425">
                <a:tc>
                  <a:txBody>
                    <a:bodyPr/>
                    <a:lstStyle/>
                    <a:p>
                      <a:pPr marL="0" marR="0" lvl="0" indent="0" algn="just" rtl="0">
                        <a:lnSpc>
                          <a:spcPct val="100000"/>
                        </a:lnSpc>
                        <a:spcBef>
                          <a:spcPts val="0"/>
                        </a:spcBef>
                        <a:spcAft>
                          <a:spcPts val="0"/>
                        </a:spcAft>
                        <a:buNone/>
                      </a:pPr>
                      <a:r>
                        <a:rPr lang="en-US" sz="1300" b="1" u="none" strike="noStrike" cap="none">
                          <a:solidFill>
                            <a:srgbClr val="000000"/>
                          </a:solidFill>
                          <a:latin typeface="Cambria"/>
                          <a:ea typeface="Cambria"/>
                          <a:cs typeface="Cambria"/>
                          <a:sym typeface="Cambria"/>
                        </a:rPr>
                        <a:t>Kết đoạn</a:t>
                      </a:r>
                      <a:endParaRPr sz="1300" b="1"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300" b="1" u="none" strike="noStrike" cap="none">
                          <a:solidFill>
                            <a:srgbClr val="000000"/>
                          </a:solidFill>
                          <a:latin typeface="Cambria"/>
                          <a:ea typeface="Cambria"/>
                          <a:cs typeface="Cambria"/>
                          <a:sym typeface="Cambria"/>
                        </a:rPr>
                        <a:t>(1 câu)</a:t>
                      </a:r>
                      <a:endParaRPr sz="1300" b="1" u="none" strike="noStrike" cap="none">
                        <a:latin typeface="Cambria"/>
                        <a:ea typeface="Cambria"/>
                        <a:cs typeface="Cambria"/>
                        <a:sym typeface="Cambria"/>
                      </a:endParaRPr>
                    </a:p>
                  </a:txBody>
                  <a:tcPr marL="73025" marR="73025" marT="45725" marB="45725"/>
                </a:tc>
                <a:tc>
                  <a:txBody>
                    <a:bodyPr/>
                    <a:lstStyle/>
                    <a:p>
                      <a:pPr marL="0" marR="0" lvl="0" indent="0" algn="just" rtl="0">
                        <a:lnSpc>
                          <a:spcPct val="100000"/>
                        </a:lnSpc>
                        <a:spcBef>
                          <a:spcPts val="0"/>
                        </a:spcBef>
                        <a:spcAft>
                          <a:spcPts val="0"/>
                        </a:spcAft>
                        <a:buNone/>
                      </a:pPr>
                      <a:r>
                        <a:rPr lang="en-US" sz="1300" b="0" u="none" strike="noStrike" cap="none">
                          <a:solidFill>
                            <a:srgbClr val="000000"/>
                          </a:solidFill>
                          <a:latin typeface="Cambria"/>
                          <a:ea typeface="Cambria"/>
                          <a:cs typeface="Cambria"/>
                          <a:sym typeface="Cambria"/>
                        </a:rPr>
                        <a:t>Khẳng định lại vai trò của chi tiết trong tác phẩm.</a:t>
                      </a:r>
                      <a:endParaRPr sz="1300" u="none" strike="noStrike" cap="none">
                        <a:latin typeface="Cambria"/>
                        <a:ea typeface="Cambria"/>
                        <a:cs typeface="Cambria"/>
                        <a:sym typeface="Cambria"/>
                      </a:endParaRPr>
                    </a:p>
                  </a:txBody>
                  <a:tcPr marL="73025" marR="73025" marT="45725" marB="45725"/>
                </a:tc>
                <a:extLst>
                  <a:ext uri="{0D108BD9-81ED-4DB2-BD59-A6C34878D82A}">
                    <a16:rowId xmlns:a16="http://schemas.microsoft.com/office/drawing/2014/main" val="10002"/>
                  </a:ext>
                </a:extLst>
              </a:tr>
            </a:tbl>
          </a:graphicData>
        </a:graphic>
      </p:graphicFrame>
      <p:sp>
        <p:nvSpPr>
          <p:cNvPr id="802" name="Google Shape;802;p63"/>
          <p:cNvSpPr/>
          <p:nvPr/>
        </p:nvSpPr>
        <p:spPr>
          <a:xfrm>
            <a:off x="1638300" y="1168400"/>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803" name="Google Shape;803;p63"/>
          <p:cNvPicPr preferRelativeResize="0"/>
          <p:nvPr/>
        </p:nvPicPr>
        <p:blipFill rotWithShape="1">
          <a:blip r:embed="rId3">
            <a:alphaModFix/>
          </a:blip>
          <a:srcRect t="3625" b="3617"/>
          <a:stretch/>
        </p:blipFill>
        <p:spPr>
          <a:xfrm>
            <a:off x="8256665" y="1798450"/>
            <a:ext cx="523944" cy="2498249"/>
          </a:xfrm>
          <a:prstGeom prst="rect">
            <a:avLst/>
          </a:prstGeom>
          <a:noFill/>
          <a:ln>
            <a:noFill/>
          </a:ln>
        </p:spPr>
      </p:pic>
      <p:pic>
        <p:nvPicPr>
          <p:cNvPr id="804" name="Google Shape;804;p63"/>
          <p:cNvPicPr preferRelativeResize="0"/>
          <p:nvPr/>
        </p:nvPicPr>
        <p:blipFill rotWithShape="1">
          <a:blip r:embed="rId4">
            <a:alphaModFix/>
          </a:blip>
          <a:srcRect/>
          <a:stretch/>
        </p:blipFill>
        <p:spPr>
          <a:xfrm>
            <a:off x="7184173" y="573364"/>
            <a:ext cx="338990" cy="365009"/>
          </a:xfrm>
          <a:prstGeom prst="rect">
            <a:avLst/>
          </a:prstGeom>
          <a:noFill/>
          <a:ln>
            <a:noFill/>
          </a:ln>
        </p:spPr>
      </p:pic>
      <p:pic>
        <p:nvPicPr>
          <p:cNvPr id="805" name="Google Shape;805;p63"/>
          <p:cNvPicPr preferRelativeResize="0"/>
          <p:nvPr/>
        </p:nvPicPr>
        <p:blipFill rotWithShape="1">
          <a:blip r:embed="rId5">
            <a:alphaModFix/>
          </a:blip>
          <a:srcRect t="-13305" b="-13292"/>
          <a:stretch/>
        </p:blipFill>
        <p:spPr>
          <a:xfrm rot="5400000">
            <a:off x="-153222" y="2999883"/>
            <a:ext cx="1033225" cy="103323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9"/>
        <p:cNvGrpSpPr/>
        <p:nvPr/>
      </p:nvGrpSpPr>
      <p:grpSpPr>
        <a:xfrm>
          <a:off x="0" y="0"/>
          <a:ext cx="0" cy="0"/>
          <a:chOff x="0" y="0"/>
          <a:chExt cx="0" cy="0"/>
        </a:xfrm>
      </p:grpSpPr>
      <p:grpSp>
        <p:nvGrpSpPr>
          <p:cNvPr id="810" name="Google Shape;810;p42"/>
          <p:cNvGrpSpPr/>
          <p:nvPr/>
        </p:nvGrpSpPr>
        <p:grpSpPr>
          <a:xfrm>
            <a:off x="1396932" y="1421140"/>
            <a:ext cx="6476410" cy="3039751"/>
            <a:chOff x="0" y="6219"/>
            <a:chExt cx="6476410" cy="3039751"/>
          </a:xfrm>
        </p:grpSpPr>
        <p:sp>
          <p:nvSpPr>
            <p:cNvPr id="811" name="Google Shape;811;p42"/>
            <p:cNvSpPr/>
            <p:nvPr/>
          </p:nvSpPr>
          <p:spPr>
            <a:xfrm>
              <a:off x="0" y="6219"/>
              <a:ext cx="6476410" cy="965250"/>
            </a:xfrm>
            <a:prstGeom prst="roundRect">
              <a:avLst>
                <a:gd name="adj" fmla="val 16667"/>
              </a:avLst>
            </a:prstGeom>
            <a:solidFill>
              <a:srgbClr val="F1E7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42"/>
            <p:cNvSpPr txBox="1"/>
            <p:nvPr/>
          </p:nvSpPr>
          <p:spPr>
            <a:xfrm>
              <a:off x="47120" y="53339"/>
              <a:ext cx="6382170" cy="87101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n-US" sz="2500" b="0" i="0" u="none" strike="noStrike" cap="none">
                  <a:solidFill>
                    <a:srgbClr val="22170B"/>
                  </a:solidFill>
                  <a:latin typeface="Cambria"/>
                  <a:ea typeface="Cambria"/>
                  <a:cs typeface="Cambria"/>
                  <a:sym typeface="Cambria"/>
                </a:rPr>
                <a:t>Đọc mở rộng văn bản cùng thể loại: </a:t>
              </a:r>
              <a:r>
                <a:rPr lang="en-US" sz="2500" b="1" i="1" u="none" strike="noStrike" cap="none">
                  <a:solidFill>
                    <a:srgbClr val="22170B"/>
                  </a:solidFill>
                  <a:latin typeface="Cambria"/>
                  <a:ea typeface="Cambria"/>
                  <a:cs typeface="Cambria"/>
                  <a:sym typeface="Cambria"/>
                </a:rPr>
                <a:t>Quang Trung đại phá quân Thanh.</a:t>
              </a:r>
              <a:endParaRPr sz="2500" b="0" i="0" u="none" strike="noStrike" cap="none">
                <a:solidFill>
                  <a:srgbClr val="22170B"/>
                </a:solidFill>
                <a:latin typeface="Arial"/>
                <a:ea typeface="Arial"/>
                <a:cs typeface="Arial"/>
                <a:sym typeface="Arial"/>
              </a:endParaRPr>
            </a:p>
          </p:txBody>
        </p:sp>
        <p:sp>
          <p:nvSpPr>
            <p:cNvPr id="813" name="Google Shape;813;p42"/>
            <p:cNvSpPr/>
            <p:nvPr/>
          </p:nvSpPr>
          <p:spPr>
            <a:xfrm>
              <a:off x="0" y="1043469"/>
              <a:ext cx="6476410" cy="965250"/>
            </a:xfrm>
            <a:prstGeom prst="roundRect">
              <a:avLst>
                <a:gd name="adj" fmla="val 16667"/>
              </a:avLst>
            </a:prstGeom>
            <a:solidFill>
              <a:srgbClr val="F4EFE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42"/>
            <p:cNvSpPr txBox="1"/>
            <p:nvPr/>
          </p:nvSpPr>
          <p:spPr>
            <a:xfrm>
              <a:off x="47120" y="1090589"/>
              <a:ext cx="6382170" cy="87101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n-US" sz="2500" b="0" i="0" u="none" strike="noStrike" cap="none">
                  <a:solidFill>
                    <a:srgbClr val="22170B"/>
                  </a:solidFill>
                  <a:latin typeface="Cambria"/>
                  <a:ea typeface="Cambria"/>
                  <a:cs typeface="Cambria"/>
                  <a:sym typeface="Cambria"/>
                </a:rPr>
                <a:t>Khám phá văn bản </a:t>
              </a:r>
              <a:r>
                <a:rPr lang="en-US" sz="2500" b="1" i="1" u="none" strike="noStrike" cap="none">
                  <a:solidFill>
                    <a:srgbClr val="22170B"/>
                  </a:solidFill>
                  <a:latin typeface="Cambria"/>
                  <a:ea typeface="Cambria"/>
                  <a:cs typeface="Cambria"/>
                  <a:sym typeface="Cambria"/>
                </a:rPr>
                <a:t>Quang Trung đại phá quân Thanh </a:t>
              </a:r>
              <a:r>
                <a:rPr lang="en-US" sz="2500" b="0" i="0" u="none" strike="noStrike" cap="none">
                  <a:solidFill>
                    <a:srgbClr val="22170B"/>
                  </a:solidFill>
                  <a:latin typeface="Cambria"/>
                  <a:ea typeface="Cambria"/>
                  <a:cs typeface="Cambria"/>
                  <a:sym typeface="Cambria"/>
                </a:rPr>
                <a:t>theo phiếu gợi dẫn</a:t>
              </a:r>
              <a:endParaRPr sz="2500" b="0" i="0" u="none" strike="noStrike" cap="none">
                <a:solidFill>
                  <a:srgbClr val="22170B"/>
                </a:solidFill>
                <a:latin typeface="Cambria"/>
                <a:ea typeface="Cambria"/>
                <a:cs typeface="Cambria"/>
                <a:sym typeface="Cambria"/>
              </a:endParaRPr>
            </a:p>
          </p:txBody>
        </p:sp>
        <p:sp>
          <p:nvSpPr>
            <p:cNvPr id="815" name="Google Shape;815;p42"/>
            <p:cNvSpPr/>
            <p:nvPr/>
          </p:nvSpPr>
          <p:spPr>
            <a:xfrm>
              <a:off x="0" y="2080720"/>
              <a:ext cx="6476410" cy="965250"/>
            </a:xfrm>
            <a:prstGeom prst="roundRect">
              <a:avLst>
                <a:gd name="adj" fmla="val 16667"/>
              </a:avLst>
            </a:prstGeom>
            <a:solidFill>
              <a:srgbClr val="FDFEF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42"/>
            <p:cNvSpPr txBox="1"/>
            <p:nvPr/>
          </p:nvSpPr>
          <p:spPr>
            <a:xfrm>
              <a:off x="47120" y="2127840"/>
              <a:ext cx="6382170" cy="87101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n-US" sz="2500" b="0" i="0" u="none" strike="noStrike" cap="none">
                  <a:solidFill>
                    <a:srgbClr val="22170B"/>
                  </a:solidFill>
                  <a:latin typeface="Cambria"/>
                  <a:ea typeface="Cambria"/>
                  <a:cs typeface="Cambria"/>
                  <a:sym typeface="Cambria"/>
                </a:rPr>
                <a:t>Buổi sau báo cáo sản phẩm</a:t>
              </a:r>
              <a:endParaRPr sz="2500" b="0" i="0" u="none" strike="noStrike" cap="none">
                <a:solidFill>
                  <a:srgbClr val="22170B"/>
                </a:solidFill>
                <a:latin typeface="Cambria"/>
                <a:ea typeface="Cambria"/>
                <a:cs typeface="Cambria"/>
                <a:sym typeface="Cambria"/>
              </a:endParaRPr>
            </a:p>
          </p:txBody>
        </p:sp>
      </p:grpSp>
      <p:sp>
        <p:nvSpPr>
          <p:cNvPr id="817" name="Google Shape;817;p42"/>
          <p:cNvSpPr/>
          <p:nvPr/>
        </p:nvSpPr>
        <p:spPr>
          <a:xfrm rot="2404321" flipH="1">
            <a:off x="7609645" y="2677175"/>
            <a:ext cx="3264679" cy="3903951"/>
          </a:xfrm>
          <a:custGeom>
            <a:avLst/>
            <a:gdLst/>
            <a:ahLst/>
            <a:cxnLst/>
            <a:rect l="l" t="t" r="r" b="b"/>
            <a:pathLst>
              <a:path w="6529357" h="7807901" extrusionOk="0">
                <a:moveTo>
                  <a:pt x="6529357" y="0"/>
                </a:moveTo>
                <a:lnTo>
                  <a:pt x="0" y="0"/>
                </a:lnTo>
                <a:lnTo>
                  <a:pt x="0" y="7807900"/>
                </a:lnTo>
                <a:lnTo>
                  <a:pt x="6529357" y="7807900"/>
                </a:lnTo>
                <a:lnTo>
                  <a:pt x="6529357" y="0"/>
                </a:lnTo>
                <a:close/>
              </a:path>
            </a:pathLst>
          </a:custGeom>
          <a:blipFill rotWithShape="1">
            <a:blip r:embed="rId3">
              <a:alphaModFix/>
            </a:blip>
            <a:stretch>
              <a:fillRect/>
            </a:stretch>
          </a:blipFill>
          <a:ln>
            <a:noFill/>
          </a:ln>
        </p:spPr>
      </p:sp>
      <p:sp>
        <p:nvSpPr>
          <p:cNvPr id="818" name="Google Shape;818;p42"/>
          <p:cNvSpPr/>
          <p:nvPr/>
        </p:nvSpPr>
        <p:spPr>
          <a:xfrm>
            <a:off x="7449235" y="2983252"/>
            <a:ext cx="1970604" cy="2571750"/>
          </a:xfrm>
          <a:custGeom>
            <a:avLst/>
            <a:gdLst/>
            <a:ahLst/>
            <a:cxnLst/>
            <a:rect l="l" t="t" r="r" b="b"/>
            <a:pathLst>
              <a:path w="3941207" h="5143500" extrusionOk="0">
                <a:moveTo>
                  <a:pt x="0" y="0"/>
                </a:moveTo>
                <a:lnTo>
                  <a:pt x="3941207" y="0"/>
                </a:lnTo>
                <a:lnTo>
                  <a:pt x="3941207" y="5143500"/>
                </a:lnTo>
                <a:lnTo>
                  <a:pt x="0" y="5143500"/>
                </a:lnTo>
                <a:lnTo>
                  <a:pt x="0" y="0"/>
                </a:lnTo>
                <a:close/>
              </a:path>
            </a:pathLst>
          </a:custGeom>
          <a:blipFill rotWithShape="1">
            <a:blip r:embed="rId4">
              <a:alphaModFix/>
            </a:blip>
            <a:stretch>
              <a:fillRect/>
            </a:stretch>
          </a:blipFill>
          <a:ln>
            <a:noFill/>
          </a:ln>
        </p:spPr>
      </p:sp>
      <p:sp>
        <p:nvSpPr>
          <p:cNvPr id="819" name="Google Shape;819;p42"/>
          <p:cNvSpPr/>
          <p:nvPr/>
        </p:nvSpPr>
        <p:spPr>
          <a:xfrm>
            <a:off x="510510" y="560737"/>
            <a:ext cx="595057" cy="841070"/>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5">
              <a:alphaModFix/>
            </a:blip>
            <a:stretch>
              <a:fillRect/>
            </a:stretch>
          </a:blipFill>
          <a:ln>
            <a:noFill/>
          </a:ln>
        </p:spPr>
      </p:sp>
      <p:sp>
        <p:nvSpPr>
          <p:cNvPr id="820" name="Google Shape;820;p42"/>
          <p:cNvSpPr/>
          <p:nvPr/>
        </p:nvSpPr>
        <p:spPr>
          <a:xfrm rot="4821259">
            <a:off x="7170998" y="-655594"/>
            <a:ext cx="2392326" cy="2057400"/>
          </a:xfrm>
          <a:custGeom>
            <a:avLst/>
            <a:gdLst/>
            <a:ahLst/>
            <a:cxnLst/>
            <a:rect l="l" t="t" r="r" b="b"/>
            <a:pathLst>
              <a:path w="4784651" h="4114800" extrusionOk="0">
                <a:moveTo>
                  <a:pt x="0" y="0"/>
                </a:moveTo>
                <a:lnTo>
                  <a:pt x="4784652" y="0"/>
                </a:lnTo>
                <a:lnTo>
                  <a:pt x="4784652" y="4114800"/>
                </a:lnTo>
                <a:lnTo>
                  <a:pt x="0" y="4114800"/>
                </a:lnTo>
                <a:lnTo>
                  <a:pt x="0" y="0"/>
                </a:lnTo>
                <a:close/>
              </a:path>
            </a:pathLst>
          </a:custGeom>
          <a:blipFill rotWithShape="1">
            <a:blip r:embed="rId6">
              <a:alphaModFix/>
            </a:blip>
            <a:stretch>
              <a:fillRect/>
            </a:stretch>
          </a:blipFill>
          <a:ln>
            <a:noFill/>
          </a:ln>
        </p:spPr>
      </p:sp>
      <p:sp>
        <p:nvSpPr>
          <p:cNvPr id="821" name="Google Shape;821;p42"/>
          <p:cNvSpPr/>
          <p:nvPr/>
        </p:nvSpPr>
        <p:spPr>
          <a:xfrm>
            <a:off x="5186933" y="2077053"/>
            <a:ext cx="5120270" cy="3314999"/>
          </a:xfrm>
          <a:custGeom>
            <a:avLst/>
            <a:gdLst/>
            <a:ahLst/>
            <a:cxnLst/>
            <a:rect l="l" t="t" r="r" b="b"/>
            <a:pathLst>
              <a:path w="10240540" h="6629997" extrusionOk="0">
                <a:moveTo>
                  <a:pt x="0" y="0"/>
                </a:moveTo>
                <a:lnTo>
                  <a:pt x="10240540" y="0"/>
                </a:lnTo>
                <a:lnTo>
                  <a:pt x="10240540" y="6629997"/>
                </a:lnTo>
                <a:lnTo>
                  <a:pt x="0" y="6629997"/>
                </a:lnTo>
                <a:lnTo>
                  <a:pt x="0" y="0"/>
                </a:lnTo>
                <a:close/>
              </a:path>
            </a:pathLst>
          </a:custGeom>
          <a:blipFill rotWithShape="1">
            <a:blip r:embed="rId7">
              <a:alphaModFix/>
            </a:blip>
            <a:stretch>
              <a:fillRect l="-9578"/>
            </a:stretch>
          </a:blipFill>
          <a:ln>
            <a:noFill/>
          </a:ln>
        </p:spPr>
      </p:sp>
      <p:sp>
        <p:nvSpPr>
          <p:cNvPr id="822" name="Google Shape;822;p42"/>
          <p:cNvSpPr txBox="1"/>
          <p:nvPr/>
        </p:nvSpPr>
        <p:spPr>
          <a:xfrm>
            <a:off x="2965163" y="591509"/>
            <a:ext cx="3456121"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III. VẬN DỤNG</a:t>
            </a:r>
            <a:endParaRPr sz="1400" b="0" i="0" u="none" strike="noStrike" cap="none">
              <a:solidFill>
                <a:srgbClr val="000000"/>
              </a:solidFill>
              <a:latin typeface="Arial"/>
              <a:ea typeface="Arial"/>
              <a:cs typeface="Arial"/>
              <a:sym typeface="Arial"/>
            </a:endParaRPr>
          </a:p>
        </p:txBody>
      </p:sp>
      <p:sp>
        <p:nvSpPr>
          <p:cNvPr id="823" name="Google Shape;823;p42"/>
          <p:cNvSpPr/>
          <p:nvPr/>
        </p:nvSpPr>
        <p:spPr>
          <a:xfrm>
            <a:off x="2380718" y="72059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42"/>
          <p:cNvSpPr/>
          <p:nvPr/>
        </p:nvSpPr>
        <p:spPr>
          <a:xfrm>
            <a:off x="6519216" y="71583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42"/>
          <p:cNvSpPr/>
          <p:nvPr/>
        </p:nvSpPr>
        <p:spPr>
          <a:xfrm>
            <a:off x="56940" y="2168995"/>
            <a:ext cx="905256" cy="3656491"/>
          </a:xfrm>
          <a:custGeom>
            <a:avLst/>
            <a:gdLst/>
            <a:ahLst/>
            <a:cxnLst/>
            <a:rect l="l" t="t" r="r" b="b"/>
            <a:pathLst>
              <a:path w="1810512" h="7312982" extrusionOk="0">
                <a:moveTo>
                  <a:pt x="1810512" y="0"/>
                </a:moveTo>
                <a:lnTo>
                  <a:pt x="0" y="0"/>
                </a:lnTo>
                <a:lnTo>
                  <a:pt x="0" y="7312982"/>
                </a:lnTo>
                <a:lnTo>
                  <a:pt x="1810512" y="7312982"/>
                </a:lnTo>
                <a:lnTo>
                  <a:pt x="1810512" y="0"/>
                </a:lnTo>
                <a:close/>
              </a:path>
            </a:pathLst>
          </a:custGeom>
          <a:blipFill rotWithShape="1">
            <a:blip r:embed="rId8">
              <a:alphaModFix/>
            </a:blip>
            <a:stretch>
              <a:fillRect l="-102453"/>
            </a:stretch>
          </a:blipFill>
          <a:ln>
            <a:noFill/>
          </a:ln>
        </p:spPr>
      </p:sp>
      <p:sp>
        <p:nvSpPr>
          <p:cNvPr id="826" name="Google Shape;826;p42"/>
          <p:cNvSpPr/>
          <p:nvPr/>
        </p:nvSpPr>
        <p:spPr>
          <a:xfrm flipH="1">
            <a:off x="-1236284" y="1277252"/>
            <a:ext cx="1810512" cy="4114800"/>
          </a:xfrm>
          <a:custGeom>
            <a:avLst/>
            <a:gdLst/>
            <a:ahLst/>
            <a:cxnLst/>
            <a:rect l="l" t="t" r="r" b="b"/>
            <a:pathLst>
              <a:path w="3621024" h="8229600" extrusionOk="0">
                <a:moveTo>
                  <a:pt x="0" y="0"/>
                </a:moveTo>
                <a:lnTo>
                  <a:pt x="3621024" y="0"/>
                </a:lnTo>
                <a:lnTo>
                  <a:pt x="3621024" y="8229600"/>
                </a:lnTo>
                <a:lnTo>
                  <a:pt x="0" y="8229600"/>
                </a:lnTo>
                <a:lnTo>
                  <a:pt x="0" y="0"/>
                </a:lnTo>
                <a:close/>
              </a:path>
            </a:pathLst>
          </a:custGeom>
          <a:blipFill rotWithShape="1">
            <a:blip r:embed="rId9">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5"/>
          <p:cNvGrpSpPr/>
          <p:nvPr/>
        </p:nvGrpSpPr>
        <p:grpSpPr>
          <a:xfrm>
            <a:off x="1065431" y="623952"/>
            <a:ext cx="3078666" cy="3895595"/>
            <a:chOff x="1065431" y="623952"/>
            <a:chExt cx="3078666" cy="3895595"/>
          </a:xfrm>
        </p:grpSpPr>
        <p:sp>
          <p:nvSpPr>
            <p:cNvPr id="202" name="Google Shape;202;p5"/>
            <p:cNvSpPr/>
            <p:nvPr/>
          </p:nvSpPr>
          <p:spPr>
            <a:xfrm>
              <a:off x="1065431" y="623952"/>
              <a:ext cx="3078666" cy="3895595"/>
            </a:xfrm>
            <a:prstGeom prst="roundRect">
              <a:avLst>
                <a:gd name="adj" fmla="val 16667"/>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3" name="Google Shape;203;p5"/>
            <p:cNvSpPr/>
            <p:nvPr/>
          </p:nvSpPr>
          <p:spPr>
            <a:xfrm>
              <a:off x="1208564" y="859239"/>
              <a:ext cx="480485" cy="679131"/>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3">
                <a:alphaModFix/>
              </a:blip>
              <a:stretch>
                <a:fillRect/>
              </a:stretch>
            </a:blipFill>
            <a:ln>
              <a:noFill/>
            </a:ln>
          </p:spPr>
        </p:sp>
      </p:grpSp>
      <p:sp>
        <p:nvSpPr>
          <p:cNvPr id="204" name="Google Shape;204;p5"/>
          <p:cNvSpPr/>
          <p:nvPr/>
        </p:nvSpPr>
        <p:spPr>
          <a:xfrm>
            <a:off x="4572000" y="1229916"/>
            <a:ext cx="3820438" cy="2998866"/>
          </a:xfrm>
          <a:prstGeom prst="wedgeEllipseCallout">
            <a:avLst>
              <a:gd name="adj1" fmla="val -55878"/>
              <a:gd name="adj2" fmla="val 49472"/>
            </a:avLst>
          </a:prstGeom>
          <a:solidFill>
            <a:schemeClr val="lt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grpSp>
        <p:nvGrpSpPr>
          <p:cNvPr id="205" name="Google Shape;205;p5"/>
          <p:cNvGrpSpPr/>
          <p:nvPr/>
        </p:nvGrpSpPr>
        <p:grpSpPr>
          <a:xfrm>
            <a:off x="1448807" y="988598"/>
            <a:ext cx="2274813" cy="3401590"/>
            <a:chOff x="1178165" y="1302707"/>
            <a:chExt cx="2029128" cy="3034210"/>
          </a:xfrm>
        </p:grpSpPr>
        <p:sp>
          <p:nvSpPr>
            <p:cNvPr id="206" name="Google Shape;206;p5"/>
            <p:cNvSpPr/>
            <p:nvPr/>
          </p:nvSpPr>
          <p:spPr>
            <a:xfrm>
              <a:off x="1178165" y="1302707"/>
              <a:ext cx="2029128" cy="3034210"/>
            </a:xfrm>
            <a:custGeom>
              <a:avLst/>
              <a:gdLst/>
              <a:ahLst/>
              <a:cxnLst/>
              <a:rect l="l" t="t" r="r" b="b"/>
              <a:pathLst>
                <a:path w="4962127" h="7420004" extrusionOk="0">
                  <a:moveTo>
                    <a:pt x="0" y="0"/>
                  </a:moveTo>
                  <a:lnTo>
                    <a:pt x="4962127" y="0"/>
                  </a:lnTo>
                  <a:lnTo>
                    <a:pt x="4962127" y="7420003"/>
                  </a:lnTo>
                  <a:lnTo>
                    <a:pt x="0" y="7420003"/>
                  </a:lnTo>
                  <a:lnTo>
                    <a:pt x="0" y="0"/>
                  </a:lnTo>
                  <a:close/>
                </a:path>
              </a:pathLst>
            </a:custGeom>
            <a:blipFill rotWithShape="1">
              <a:blip r:embed="rId4">
                <a:alphaModFix/>
              </a:blip>
              <a:stretch>
                <a:fillRect/>
              </a:stretch>
            </a:blipFill>
            <a:ln>
              <a:noFill/>
            </a:ln>
          </p:spPr>
        </p:sp>
        <p:sp>
          <p:nvSpPr>
            <p:cNvPr id="207" name="Google Shape;207;p5"/>
            <p:cNvSpPr/>
            <p:nvPr/>
          </p:nvSpPr>
          <p:spPr>
            <a:xfrm>
              <a:off x="1843923" y="1694518"/>
              <a:ext cx="685176" cy="1086014"/>
            </a:xfrm>
            <a:custGeom>
              <a:avLst/>
              <a:gdLst/>
              <a:ahLst/>
              <a:cxnLst/>
              <a:rect l="l" t="t" r="r" b="b"/>
              <a:pathLst>
                <a:path w="1675563" h="2655792" extrusionOk="0">
                  <a:moveTo>
                    <a:pt x="0" y="0"/>
                  </a:moveTo>
                  <a:lnTo>
                    <a:pt x="1675563" y="0"/>
                  </a:lnTo>
                  <a:lnTo>
                    <a:pt x="1675563" y="2655792"/>
                  </a:lnTo>
                  <a:lnTo>
                    <a:pt x="0" y="2655792"/>
                  </a:lnTo>
                  <a:lnTo>
                    <a:pt x="0" y="0"/>
                  </a:lnTo>
                  <a:close/>
                </a:path>
              </a:pathLst>
            </a:custGeom>
            <a:blipFill rotWithShape="1">
              <a:blip r:embed="rId5">
                <a:alphaModFix/>
              </a:blip>
              <a:stretch>
                <a:fillRect/>
              </a:stretch>
            </a:blipFill>
            <a:ln>
              <a:noFill/>
            </a:ln>
          </p:spPr>
        </p:sp>
      </p:grpSp>
      <p:sp>
        <p:nvSpPr>
          <p:cNvPr id="208" name="Google Shape;208;p5"/>
          <p:cNvSpPr/>
          <p:nvPr/>
        </p:nvSpPr>
        <p:spPr>
          <a:xfrm>
            <a:off x="5546422" y="914718"/>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ĐÂY LÀ AI?</a:t>
            </a:r>
            <a:endParaRPr sz="1400" b="0" i="0" u="none" strike="noStrike" cap="none">
              <a:solidFill>
                <a:srgbClr val="000000"/>
              </a:solidFill>
              <a:latin typeface="Arial"/>
              <a:ea typeface="Arial"/>
              <a:cs typeface="Arial"/>
              <a:sym typeface="Arial"/>
            </a:endParaRPr>
          </a:p>
        </p:txBody>
      </p:sp>
      <p:sp>
        <p:nvSpPr>
          <p:cNvPr id="209" name="Google Shape;209;p5"/>
          <p:cNvSpPr/>
          <p:nvPr/>
        </p:nvSpPr>
        <p:spPr>
          <a:xfrm>
            <a:off x="7677436"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10" name="Google Shape;210;p5"/>
          <p:cNvSpPr/>
          <p:nvPr/>
        </p:nvSpPr>
        <p:spPr>
          <a:xfrm>
            <a:off x="4737673"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11" name="Google Shape;211;p5"/>
          <p:cNvSpPr txBox="1"/>
          <p:nvPr/>
        </p:nvSpPr>
        <p:spPr>
          <a:xfrm>
            <a:off x="4995673" y="2111141"/>
            <a:ext cx="3044972"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Ngũ Kiên – Vĩnh Tường – Vĩnh Phúc </a:t>
            </a:r>
            <a:endParaRPr sz="1400" b="0" i="0" u="none" strike="noStrike" cap="none">
              <a:solidFill>
                <a:srgbClr val="000000"/>
              </a:solidFill>
              <a:latin typeface="Arial"/>
              <a:ea typeface="Arial"/>
              <a:cs typeface="Arial"/>
              <a:sym typeface="Arial"/>
            </a:endParaRPr>
          </a:p>
        </p:txBody>
      </p:sp>
      <p:sp>
        <p:nvSpPr>
          <p:cNvPr id="212" name="Google Shape;212;p5"/>
          <p:cNvSpPr txBox="1"/>
          <p:nvPr/>
        </p:nvSpPr>
        <p:spPr>
          <a:xfrm>
            <a:off x="4995673" y="2923143"/>
            <a:ext cx="3044972"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Khẩu lệnh: “Nhằm thẳng quân thù, bắn!” </a:t>
            </a:r>
            <a:endParaRPr sz="1400" b="0" i="0" u="none" strike="noStrike" cap="none">
              <a:solidFill>
                <a:srgbClr val="000000"/>
              </a:solidFill>
              <a:latin typeface="Arial"/>
              <a:ea typeface="Arial"/>
              <a:cs typeface="Arial"/>
              <a:sym typeface="Arial"/>
            </a:endParaRPr>
          </a:p>
        </p:txBody>
      </p:sp>
      <p:sp>
        <p:nvSpPr>
          <p:cNvPr id="213" name="Google Shape;213;p5"/>
          <p:cNvSpPr txBox="1"/>
          <p:nvPr/>
        </p:nvSpPr>
        <p:spPr>
          <a:xfrm>
            <a:off x="1249532" y="1903016"/>
            <a:ext cx="2765818"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0" i="0" u="none" strike="noStrike" cap="none">
                <a:solidFill>
                  <a:srgbClr val="000000"/>
                </a:solidFill>
                <a:latin typeface="Cambria"/>
                <a:ea typeface="Cambria"/>
                <a:cs typeface="Cambria"/>
                <a:sym typeface="Cambria"/>
              </a:rPr>
              <a:t>NGUYỄN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r>
              <a:rPr lang="en-US" sz="5000" b="0" i="0" u="none" strike="noStrike" cap="none">
                <a:solidFill>
                  <a:srgbClr val="000000"/>
                </a:solidFill>
                <a:latin typeface="Cambria"/>
                <a:ea typeface="Cambria"/>
                <a:cs typeface="Cambria"/>
                <a:sym typeface="Cambria"/>
              </a:rPr>
              <a:t>VIẾT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r>
              <a:rPr lang="en-US" sz="5000" b="0" i="0" u="none" strike="noStrike" cap="none">
                <a:solidFill>
                  <a:srgbClr val="000000"/>
                </a:solidFill>
                <a:latin typeface="Cambria"/>
                <a:ea typeface="Cambria"/>
                <a:cs typeface="Cambria"/>
                <a:sym typeface="Cambria"/>
              </a:rPr>
              <a:t>XUÂN</a:t>
            </a:r>
            <a:endParaRPr sz="5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
                                        </p:tgtEl>
                                        <p:attrNameLst>
                                          <p:attrName>style.visibility</p:attrName>
                                        </p:attrNameLst>
                                      </p:cBhvr>
                                      <p:to>
                                        <p:strVal val="visible"/>
                                      </p:to>
                                    </p:set>
                                    <p:animEffect transition="in" filter="fade">
                                      <p:cBhvr>
                                        <p:cTn id="12" dur="500"/>
                                        <p:tgtEl>
                                          <p:spTgt spid="2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1"/>
                                        </p:tgtEl>
                                        <p:attrNameLst>
                                          <p:attrName>style.visibility</p:attrName>
                                        </p:attrNameLst>
                                      </p:cBhvr>
                                      <p:to>
                                        <p:strVal val="visible"/>
                                      </p:to>
                                    </p:set>
                                    <p:animEffect transition="in" filter="fade">
                                      <p:cBhvr>
                                        <p:cTn id="17" dur="500"/>
                                        <p:tgtEl>
                                          <p:spTgt spid="2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
                                        </p:tgtEl>
                                        <p:attrNameLst>
                                          <p:attrName>style.visibility</p:attrName>
                                        </p:attrNameLst>
                                      </p:cBhvr>
                                      <p:to>
                                        <p:strVal val="visible"/>
                                      </p:to>
                                    </p:set>
                                    <p:animEffect transition="in" filter="fade">
                                      <p:cBhvr>
                                        <p:cTn id="22" dur="500"/>
                                        <p:tgtEl>
                                          <p:spTgt spid="2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
                                        </p:tgtEl>
                                      </p:cBhvr>
                                    </p:animEffect>
                                    <p:set>
                                      <p:cBhvr>
                                        <p:cTn id="27" dur="1" fill="hold">
                                          <p:stCondLst>
                                            <p:cond delay="500"/>
                                          </p:stCondLst>
                                        </p:cTn>
                                        <p:tgtEl>
                                          <p:spTgt spid="20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3"/>
                                        </p:tgtEl>
                                        <p:attrNameLst>
                                          <p:attrName>style.visibility</p:attrName>
                                        </p:attrNameLst>
                                      </p:cBhvr>
                                      <p:to>
                                        <p:strVal val="visible"/>
                                      </p:to>
                                    </p:set>
                                    <p:animEffect transition="in" filter="fade">
                                      <p:cBhvr>
                                        <p:cTn id="32"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43"/>
          <p:cNvPicPr preferRelativeResize="0"/>
          <p:nvPr/>
        </p:nvPicPr>
        <p:blipFill rotWithShape="1">
          <a:blip r:embed="rId3">
            <a:alphaModFix/>
          </a:blip>
          <a:srcRect/>
          <a:stretch/>
        </p:blipFill>
        <p:spPr>
          <a:xfrm rot="-8">
            <a:off x="7493948" y="721258"/>
            <a:ext cx="743803" cy="722460"/>
          </a:xfrm>
          <a:prstGeom prst="rect">
            <a:avLst/>
          </a:prstGeom>
          <a:noFill/>
          <a:ln>
            <a:noFill/>
          </a:ln>
        </p:spPr>
      </p:pic>
      <p:pic>
        <p:nvPicPr>
          <p:cNvPr id="832" name="Google Shape;832;p43"/>
          <p:cNvPicPr preferRelativeResize="0"/>
          <p:nvPr/>
        </p:nvPicPr>
        <p:blipFill rotWithShape="1">
          <a:blip r:embed="rId4">
            <a:alphaModFix/>
          </a:blip>
          <a:srcRect/>
          <a:stretch/>
        </p:blipFill>
        <p:spPr>
          <a:xfrm>
            <a:off x="6875070" y="1246293"/>
            <a:ext cx="523944" cy="2498248"/>
          </a:xfrm>
          <a:prstGeom prst="rect">
            <a:avLst/>
          </a:prstGeom>
          <a:noFill/>
          <a:ln>
            <a:noFill/>
          </a:ln>
        </p:spPr>
      </p:pic>
      <p:sp>
        <p:nvSpPr>
          <p:cNvPr id="833" name="Google Shape;833;p43"/>
          <p:cNvSpPr/>
          <p:nvPr/>
        </p:nvSpPr>
        <p:spPr>
          <a:xfrm>
            <a:off x="4805082" y="848566"/>
            <a:ext cx="3966670" cy="4112055"/>
          </a:xfrm>
          <a:custGeom>
            <a:avLst/>
            <a:gdLst/>
            <a:ahLst/>
            <a:cxnLst/>
            <a:rect l="l" t="t" r="r" b="b"/>
            <a:pathLst>
              <a:path w="10240540" h="6629997" extrusionOk="0">
                <a:moveTo>
                  <a:pt x="0" y="0"/>
                </a:moveTo>
                <a:lnTo>
                  <a:pt x="10240540" y="0"/>
                </a:lnTo>
                <a:lnTo>
                  <a:pt x="10240540" y="6629997"/>
                </a:lnTo>
                <a:lnTo>
                  <a:pt x="0" y="6629997"/>
                </a:lnTo>
                <a:lnTo>
                  <a:pt x="0" y="0"/>
                </a:lnTo>
                <a:close/>
              </a:path>
            </a:pathLst>
          </a:custGeom>
          <a:blipFill rotWithShape="1">
            <a:blip r:embed="rId5">
              <a:alphaModFix/>
            </a:blip>
            <a:stretch>
              <a:fillRect l="-15335" r="-6011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43"/>
          <p:cNvSpPr/>
          <p:nvPr/>
        </p:nvSpPr>
        <p:spPr>
          <a:xfrm>
            <a:off x="8134588" y="1970665"/>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43"/>
          <p:cNvSpPr txBox="1"/>
          <p:nvPr/>
        </p:nvSpPr>
        <p:spPr>
          <a:xfrm>
            <a:off x="1349362" y="848566"/>
            <a:ext cx="3455720"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III. VẬN DỤNG</a:t>
            </a:r>
            <a:endParaRPr sz="1400" b="0" i="0" u="none" strike="noStrike" cap="none">
              <a:solidFill>
                <a:srgbClr val="000000"/>
              </a:solidFill>
              <a:latin typeface="Arial"/>
              <a:ea typeface="Arial"/>
              <a:cs typeface="Arial"/>
              <a:sym typeface="Arial"/>
            </a:endParaRPr>
          </a:p>
        </p:txBody>
      </p:sp>
      <p:sp>
        <p:nvSpPr>
          <p:cNvPr id="836" name="Google Shape;836;p43"/>
          <p:cNvSpPr txBox="1"/>
          <p:nvPr/>
        </p:nvSpPr>
        <p:spPr>
          <a:xfrm>
            <a:off x="930332" y="1737004"/>
            <a:ext cx="4572000" cy="2007537"/>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 Đọc mở rộng văn bản cùng thể loại: </a:t>
            </a:r>
            <a:r>
              <a:rPr lang="en-US" sz="2000" b="1" i="1" u="none" strike="noStrike" cap="none">
                <a:solidFill>
                  <a:srgbClr val="22170B"/>
                </a:solidFill>
                <a:latin typeface="Cambria"/>
                <a:ea typeface="Cambria"/>
                <a:cs typeface="Cambria"/>
                <a:sym typeface="Cambria"/>
              </a:rPr>
              <a:t>Quang Trung đại phá quân Thanh.</a:t>
            </a:r>
            <a:endParaRPr sz="1400" b="0" i="0" u="none" strike="noStrike" cap="none">
              <a:solidFill>
                <a:srgbClr val="000000"/>
              </a:solidFill>
              <a:latin typeface="Arial"/>
              <a:ea typeface="Arial"/>
              <a:cs typeface="Arial"/>
              <a:sym typeface="Arial"/>
            </a:endParaRPr>
          </a:p>
          <a:p>
            <a:pPr marL="0" marR="0" lvl="0" indent="0" algn="just" rtl="0">
              <a:lnSpc>
                <a:spcPct val="120000"/>
              </a:lnSpc>
              <a:spcBef>
                <a:spcPts val="40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 Khám phá văn bản </a:t>
            </a:r>
            <a:r>
              <a:rPr lang="en-US" sz="2000" b="1" i="1" u="none" strike="noStrike" cap="none">
                <a:solidFill>
                  <a:srgbClr val="22170B"/>
                </a:solidFill>
                <a:latin typeface="Cambria"/>
                <a:ea typeface="Cambria"/>
                <a:cs typeface="Cambria"/>
                <a:sym typeface="Cambria"/>
              </a:rPr>
              <a:t>Quang Trung đại phá quân Thanh </a:t>
            </a:r>
            <a:r>
              <a:rPr lang="en-US" sz="2000" b="0" i="0" u="none" strike="noStrike" cap="none">
                <a:solidFill>
                  <a:srgbClr val="22170B"/>
                </a:solidFill>
                <a:latin typeface="Cambria"/>
                <a:ea typeface="Cambria"/>
                <a:cs typeface="Cambria"/>
                <a:sym typeface="Cambria"/>
              </a:rPr>
              <a:t>theo phiếu gợi dẫn</a:t>
            </a:r>
            <a:endParaRPr sz="2000" b="0" i="0" u="none" strike="noStrike" cap="none">
              <a:solidFill>
                <a:srgbClr val="22170B"/>
              </a:solidFill>
              <a:latin typeface="Cambria"/>
              <a:ea typeface="Cambria"/>
              <a:cs typeface="Cambria"/>
              <a:sym typeface="Cambria"/>
            </a:endParaRPr>
          </a:p>
          <a:p>
            <a:pPr marL="0" marR="0" lvl="0" indent="0" algn="just" rtl="0">
              <a:lnSpc>
                <a:spcPct val="120000"/>
              </a:lnSpc>
              <a:spcBef>
                <a:spcPts val="40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 Buổi sau báo cáo sản phẩm</a:t>
            </a:r>
            <a:endParaRPr sz="2000" b="0" i="0" u="none" strike="noStrike" cap="none">
              <a:solidFill>
                <a:srgbClr val="22170B"/>
              </a:solidFill>
              <a:latin typeface="Cambria"/>
              <a:ea typeface="Cambria"/>
              <a:cs typeface="Cambria"/>
              <a:sym typeface="Cambria"/>
            </a:endParaRPr>
          </a:p>
        </p:txBody>
      </p:sp>
      <p:pic>
        <p:nvPicPr>
          <p:cNvPr id="837" name="Google Shape;837;p43"/>
          <p:cNvPicPr preferRelativeResize="0"/>
          <p:nvPr/>
        </p:nvPicPr>
        <p:blipFill rotWithShape="1">
          <a:blip r:embed="rId6">
            <a:alphaModFix/>
          </a:blip>
          <a:srcRect/>
          <a:stretch/>
        </p:blipFill>
        <p:spPr>
          <a:xfrm>
            <a:off x="4805082" y="4032815"/>
            <a:ext cx="485805" cy="5230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p44"/>
          <p:cNvPicPr preferRelativeResize="0"/>
          <p:nvPr/>
        </p:nvPicPr>
        <p:blipFill rotWithShape="1">
          <a:blip r:embed="rId3">
            <a:alphaModFix/>
          </a:blip>
          <a:srcRect t="7786" b="7786"/>
          <a:stretch/>
        </p:blipFill>
        <p:spPr>
          <a:xfrm>
            <a:off x="0" y="0"/>
            <a:ext cx="9144000" cy="5143500"/>
          </a:xfrm>
          <a:prstGeom prst="rect">
            <a:avLst/>
          </a:prstGeom>
          <a:noFill/>
          <a:ln>
            <a:noFill/>
          </a:ln>
        </p:spPr>
      </p:pic>
      <p:sp>
        <p:nvSpPr>
          <p:cNvPr id="843" name="Google Shape;843;p44"/>
          <p:cNvSpPr/>
          <p:nvPr/>
        </p:nvSpPr>
        <p:spPr>
          <a:xfrm>
            <a:off x="2074019" y="-2752"/>
            <a:ext cx="3416671" cy="2276357"/>
          </a:xfrm>
          <a:custGeom>
            <a:avLst/>
            <a:gdLst/>
            <a:ahLst/>
            <a:cxnLst/>
            <a:rect l="l" t="t" r="r" b="b"/>
            <a:pathLst>
              <a:path w="6833342" h="4552714" extrusionOk="0">
                <a:moveTo>
                  <a:pt x="0" y="0"/>
                </a:moveTo>
                <a:lnTo>
                  <a:pt x="6833341" y="0"/>
                </a:lnTo>
                <a:lnTo>
                  <a:pt x="6833341" y="4552714"/>
                </a:lnTo>
                <a:lnTo>
                  <a:pt x="0" y="4552714"/>
                </a:lnTo>
                <a:lnTo>
                  <a:pt x="0" y="0"/>
                </a:lnTo>
                <a:close/>
              </a:path>
            </a:pathLst>
          </a:custGeom>
          <a:blipFill rotWithShape="1">
            <a:blip r:embed="rId4">
              <a:alphaModFix/>
            </a:blip>
            <a:stretch>
              <a:fillRect/>
            </a:stretch>
          </a:blipFill>
          <a:ln>
            <a:noFill/>
          </a:ln>
        </p:spPr>
      </p:sp>
      <p:grpSp>
        <p:nvGrpSpPr>
          <p:cNvPr id="844" name="Google Shape;844;p44"/>
          <p:cNvGrpSpPr/>
          <p:nvPr/>
        </p:nvGrpSpPr>
        <p:grpSpPr>
          <a:xfrm>
            <a:off x="513501" y="1000647"/>
            <a:ext cx="2545917" cy="2545917"/>
            <a:chOff x="-1524" y="0"/>
            <a:chExt cx="4572000" cy="4572000"/>
          </a:xfrm>
        </p:grpSpPr>
        <p:sp>
          <p:nvSpPr>
            <p:cNvPr id="845" name="Google Shape;845;p44"/>
            <p:cNvSpPr/>
            <p:nvPr/>
          </p:nvSpPr>
          <p:spPr>
            <a:xfrm>
              <a:off x="-1524" y="0"/>
              <a:ext cx="4572000" cy="4572000"/>
            </a:xfrm>
            <a:custGeom>
              <a:avLst/>
              <a:gdLst/>
              <a:ahLst/>
              <a:cxnLst/>
              <a:rect l="l" t="t" r="r" b="b"/>
              <a:pathLst>
                <a:path w="4572000" h="4572000" extrusionOk="0">
                  <a:moveTo>
                    <a:pt x="4572000" y="0"/>
                  </a:moveTo>
                  <a:lnTo>
                    <a:pt x="4572000" y="4572000"/>
                  </a:lnTo>
                  <a:lnTo>
                    <a:pt x="0" y="4572000"/>
                  </a:lnTo>
                  <a:lnTo>
                    <a:pt x="0" y="0"/>
                  </a:lnTo>
                  <a:lnTo>
                    <a:pt x="4572000" y="0"/>
                  </a:lnTo>
                  <a:close/>
                </a:path>
              </a:pathLst>
            </a:custGeom>
            <a:blipFill rotWithShape="1">
              <a:blip r:embed="rId5">
                <a:alphaModFix/>
              </a:blip>
              <a:stretch>
                <a:fillRect t="-670" b="-669"/>
              </a:stretch>
            </a:blipFill>
            <a:ln>
              <a:noFill/>
            </a:ln>
          </p:spPr>
        </p:sp>
        <p:sp>
          <p:nvSpPr>
            <p:cNvPr id="846" name="Google Shape;846;p44"/>
            <p:cNvSpPr/>
            <p:nvPr/>
          </p:nvSpPr>
          <p:spPr>
            <a:xfrm>
              <a:off x="-1524" y="0"/>
              <a:ext cx="4572000" cy="4572000"/>
            </a:xfrm>
            <a:custGeom>
              <a:avLst/>
              <a:gdLst/>
              <a:ahLst/>
              <a:cxnLst/>
              <a:rect l="l" t="t" r="r" b="b"/>
              <a:pathLst>
                <a:path w="4572000" h="4572000" extrusionOk="0">
                  <a:moveTo>
                    <a:pt x="4572000" y="0"/>
                  </a:moveTo>
                  <a:lnTo>
                    <a:pt x="4572000" y="4572000"/>
                  </a:lnTo>
                  <a:lnTo>
                    <a:pt x="0" y="4572000"/>
                  </a:lnTo>
                  <a:lnTo>
                    <a:pt x="0" y="0"/>
                  </a:lnTo>
                  <a:lnTo>
                    <a:pt x="4572000" y="0"/>
                  </a:lnTo>
                  <a:close/>
                </a:path>
              </a:pathLst>
            </a:custGeom>
            <a:blipFill rotWithShape="1">
              <a:blip r:embed="rId6">
                <a:alphaModFix/>
              </a:blip>
              <a:stretch>
                <a:fillRect/>
              </a:stretch>
            </a:blipFill>
            <a:ln>
              <a:noFill/>
            </a:ln>
          </p:spPr>
        </p:sp>
      </p:grpSp>
      <p:grpSp>
        <p:nvGrpSpPr>
          <p:cNvPr id="847" name="Google Shape;847;p44"/>
          <p:cNvGrpSpPr/>
          <p:nvPr/>
        </p:nvGrpSpPr>
        <p:grpSpPr>
          <a:xfrm>
            <a:off x="5602129" y="1401102"/>
            <a:ext cx="3168010" cy="1981678"/>
            <a:chOff x="0" y="1016"/>
            <a:chExt cx="4572000" cy="2859913"/>
          </a:xfrm>
        </p:grpSpPr>
        <p:sp>
          <p:nvSpPr>
            <p:cNvPr id="848" name="Google Shape;848;p44"/>
            <p:cNvSpPr/>
            <p:nvPr/>
          </p:nvSpPr>
          <p:spPr>
            <a:xfrm>
              <a:off x="0" y="1016"/>
              <a:ext cx="4572000" cy="2859913"/>
            </a:xfrm>
            <a:custGeom>
              <a:avLst/>
              <a:gdLst/>
              <a:ahLst/>
              <a:cxnLst/>
              <a:rect l="l" t="t" r="r" b="b"/>
              <a:pathLst>
                <a:path w="4572000" h="2859913" extrusionOk="0">
                  <a:moveTo>
                    <a:pt x="4572000" y="0"/>
                  </a:moveTo>
                  <a:lnTo>
                    <a:pt x="4572000" y="2859913"/>
                  </a:lnTo>
                  <a:lnTo>
                    <a:pt x="0" y="2859913"/>
                  </a:lnTo>
                  <a:lnTo>
                    <a:pt x="0" y="0"/>
                  </a:lnTo>
                  <a:lnTo>
                    <a:pt x="4572000" y="0"/>
                  </a:lnTo>
                  <a:close/>
                </a:path>
              </a:pathLst>
            </a:custGeom>
            <a:blipFill rotWithShape="1">
              <a:blip r:embed="rId7">
                <a:alphaModFix/>
              </a:blip>
              <a:stretch>
                <a:fillRect t="-10551" b="-10550"/>
              </a:stretch>
            </a:blipFill>
            <a:ln>
              <a:noFill/>
            </a:ln>
          </p:spPr>
        </p:sp>
        <p:sp>
          <p:nvSpPr>
            <p:cNvPr id="849" name="Google Shape;849;p44"/>
            <p:cNvSpPr/>
            <p:nvPr/>
          </p:nvSpPr>
          <p:spPr>
            <a:xfrm>
              <a:off x="0" y="1016"/>
              <a:ext cx="4572000" cy="2859913"/>
            </a:xfrm>
            <a:custGeom>
              <a:avLst/>
              <a:gdLst/>
              <a:ahLst/>
              <a:cxnLst/>
              <a:rect l="l" t="t" r="r" b="b"/>
              <a:pathLst>
                <a:path w="4572000" h="2859913" extrusionOk="0">
                  <a:moveTo>
                    <a:pt x="4572000" y="0"/>
                  </a:moveTo>
                  <a:lnTo>
                    <a:pt x="4572000" y="2859913"/>
                  </a:lnTo>
                  <a:lnTo>
                    <a:pt x="0" y="2859913"/>
                  </a:lnTo>
                  <a:lnTo>
                    <a:pt x="0" y="0"/>
                  </a:lnTo>
                  <a:lnTo>
                    <a:pt x="4572000" y="0"/>
                  </a:lnTo>
                  <a:close/>
                </a:path>
              </a:pathLst>
            </a:custGeom>
            <a:blipFill rotWithShape="1">
              <a:blip r:embed="rId8">
                <a:alphaModFix/>
              </a:blip>
              <a:stretch>
                <a:fillRect t="-54" b="-54"/>
              </a:stretch>
            </a:blipFill>
            <a:ln>
              <a:noFill/>
            </a:ln>
          </p:spPr>
        </p:sp>
      </p:grpSp>
      <p:sp>
        <p:nvSpPr>
          <p:cNvPr id="850" name="Google Shape;850;p44"/>
          <p:cNvSpPr/>
          <p:nvPr/>
        </p:nvSpPr>
        <p:spPr>
          <a:xfrm>
            <a:off x="-270364" y="-185595"/>
            <a:ext cx="9599977" cy="827998"/>
          </a:xfrm>
          <a:custGeom>
            <a:avLst/>
            <a:gdLst/>
            <a:ahLst/>
            <a:cxnLst/>
            <a:rect l="l" t="t" r="r" b="b"/>
            <a:pathLst>
              <a:path w="19199953" h="1655996" extrusionOk="0">
                <a:moveTo>
                  <a:pt x="0" y="0"/>
                </a:moveTo>
                <a:lnTo>
                  <a:pt x="19199953" y="0"/>
                </a:lnTo>
                <a:lnTo>
                  <a:pt x="19199953" y="1655996"/>
                </a:lnTo>
                <a:lnTo>
                  <a:pt x="0" y="1655996"/>
                </a:lnTo>
                <a:lnTo>
                  <a:pt x="0" y="0"/>
                </a:lnTo>
                <a:close/>
              </a:path>
            </a:pathLst>
          </a:custGeom>
          <a:blipFill rotWithShape="1">
            <a:blip r:embed="rId9">
              <a:alphaModFix/>
            </a:blip>
            <a:stretch>
              <a:fillRect/>
            </a:stretch>
          </a:blipFill>
          <a:ln>
            <a:noFill/>
          </a:ln>
        </p:spPr>
      </p:sp>
      <p:sp>
        <p:nvSpPr>
          <p:cNvPr id="851" name="Google Shape;851;p44"/>
          <p:cNvSpPr/>
          <p:nvPr/>
        </p:nvSpPr>
        <p:spPr>
          <a:xfrm>
            <a:off x="217588" y="1754963"/>
            <a:ext cx="593526" cy="1921148"/>
          </a:xfrm>
          <a:custGeom>
            <a:avLst/>
            <a:gdLst/>
            <a:ahLst/>
            <a:cxnLst/>
            <a:rect l="l" t="t" r="r" b="b"/>
            <a:pathLst>
              <a:path w="1187051" h="3842296" extrusionOk="0">
                <a:moveTo>
                  <a:pt x="0" y="0"/>
                </a:moveTo>
                <a:lnTo>
                  <a:pt x="1187050" y="0"/>
                </a:lnTo>
                <a:lnTo>
                  <a:pt x="1187050" y="3842296"/>
                </a:lnTo>
                <a:lnTo>
                  <a:pt x="0" y="3842296"/>
                </a:lnTo>
                <a:lnTo>
                  <a:pt x="0" y="0"/>
                </a:lnTo>
                <a:close/>
              </a:path>
            </a:pathLst>
          </a:custGeom>
          <a:blipFill rotWithShape="1">
            <a:blip r:embed="rId10">
              <a:alphaModFix/>
            </a:blip>
            <a:stretch>
              <a:fillRect/>
            </a:stretch>
          </a:blipFill>
          <a:ln>
            <a:noFill/>
          </a:ln>
        </p:spPr>
      </p:sp>
      <p:sp>
        <p:nvSpPr>
          <p:cNvPr id="852" name="Google Shape;852;p44"/>
          <p:cNvSpPr/>
          <p:nvPr/>
        </p:nvSpPr>
        <p:spPr>
          <a:xfrm>
            <a:off x="5923131" y="1135427"/>
            <a:ext cx="1683109" cy="456544"/>
          </a:xfrm>
          <a:custGeom>
            <a:avLst/>
            <a:gdLst/>
            <a:ahLst/>
            <a:cxnLst/>
            <a:rect l="l" t="t" r="r" b="b"/>
            <a:pathLst>
              <a:path w="3366218" h="913087" extrusionOk="0">
                <a:moveTo>
                  <a:pt x="0" y="0"/>
                </a:moveTo>
                <a:lnTo>
                  <a:pt x="3366218" y="0"/>
                </a:lnTo>
                <a:lnTo>
                  <a:pt x="3366218" y="913087"/>
                </a:lnTo>
                <a:lnTo>
                  <a:pt x="0" y="913087"/>
                </a:lnTo>
                <a:lnTo>
                  <a:pt x="0" y="0"/>
                </a:lnTo>
                <a:close/>
              </a:path>
            </a:pathLst>
          </a:custGeom>
          <a:blipFill rotWithShape="1">
            <a:blip r:embed="rId11">
              <a:alphaModFix/>
            </a:blip>
            <a:stretch>
              <a:fillRect/>
            </a:stretch>
          </a:blipFill>
          <a:ln>
            <a:noFill/>
          </a:ln>
        </p:spPr>
      </p:sp>
      <p:grpSp>
        <p:nvGrpSpPr>
          <p:cNvPr id="853" name="Google Shape;853;p44"/>
          <p:cNvGrpSpPr/>
          <p:nvPr/>
        </p:nvGrpSpPr>
        <p:grpSpPr>
          <a:xfrm>
            <a:off x="1965315" y="3262077"/>
            <a:ext cx="3215351" cy="2011292"/>
            <a:chOff x="0" y="1016"/>
            <a:chExt cx="4572000" cy="2859913"/>
          </a:xfrm>
        </p:grpSpPr>
        <p:sp>
          <p:nvSpPr>
            <p:cNvPr id="854" name="Google Shape;854;p44"/>
            <p:cNvSpPr/>
            <p:nvPr/>
          </p:nvSpPr>
          <p:spPr>
            <a:xfrm>
              <a:off x="0" y="1016"/>
              <a:ext cx="4572000" cy="2859913"/>
            </a:xfrm>
            <a:custGeom>
              <a:avLst/>
              <a:gdLst/>
              <a:ahLst/>
              <a:cxnLst/>
              <a:rect l="l" t="t" r="r" b="b"/>
              <a:pathLst>
                <a:path w="4572000" h="2859913" extrusionOk="0">
                  <a:moveTo>
                    <a:pt x="4572000" y="0"/>
                  </a:moveTo>
                  <a:lnTo>
                    <a:pt x="4572000" y="2859913"/>
                  </a:lnTo>
                  <a:lnTo>
                    <a:pt x="0" y="2859913"/>
                  </a:lnTo>
                  <a:lnTo>
                    <a:pt x="0" y="0"/>
                  </a:lnTo>
                  <a:lnTo>
                    <a:pt x="4572000" y="0"/>
                  </a:lnTo>
                  <a:close/>
                </a:path>
              </a:pathLst>
            </a:custGeom>
            <a:blipFill rotWithShape="1">
              <a:blip r:embed="rId12">
                <a:alphaModFix/>
              </a:blip>
              <a:stretch>
                <a:fillRect t="-29927" b="-29926"/>
              </a:stretch>
            </a:blipFill>
            <a:ln>
              <a:noFill/>
            </a:ln>
          </p:spPr>
        </p:sp>
        <p:sp>
          <p:nvSpPr>
            <p:cNvPr id="855" name="Google Shape;855;p44"/>
            <p:cNvSpPr/>
            <p:nvPr/>
          </p:nvSpPr>
          <p:spPr>
            <a:xfrm>
              <a:off x="0" y="1016"/>
              <a:ext cx="4572000" cy="2859913"/>
            </a:xfrm>
            <a:custGeom>
              <a:avLst/>
              <a:gdLst/>
              <a:ahLst/>
              <a:cxnLst/>
              <a:rect l="l" t="t" r="r" b="b"/>
              <a:pathLst>
                <a:path w="4572000" h="2859913" extrusionOk="0">
                  <a:moveTo>
                    <a:pt x="4572000" y="0"/>
                  </a:moveTo>
                  <a:lnTo>
                    <a:pt x="4572000" y="2859913"/>
                  </a:lnTo>
                  <a:lnTo>
                    <a:pt x="0" y="2859913"/>
                  </a:lnTo>
                  <a:lnTo>
                    <a:pt x="0" y="0"/>
                  </a:lnTo>
                  <a:lnTo>
                    <a:pt x="4572000" y="0"/>
                  </a:lnTo>
                  <a:close/>
                </a:path>
              </a:pathLst>
            </a:custGeom>
            <a:blipFill rotWithShape="1">
              <a:blip r:embed="rId13">
                <a:alphaModFix/>
              </a:blip>
              <a:stretch>
                <a:fillRect t="-54" b="-54"/>
              </a:stretch>
            </a:blipFill>
            <a:ln>
              <a:noFill/>
            </a:ln>
          </p:spPr>
        </p:sp>
      </p:grpSp>
      <p:sp>
        <p:nvSpPr>
          <p:cNvPr id="856" name="Google Shape;856;p44"/>
          <p:cNvSpPr/>
          <p:nvPr/>
        </p:nvSpPr>
        <p:spPr>
          <a:xfrm>
            <a:off x="7325695" y="4533790"/>
            <a:ext cx="1022980" cy="740382"/>
          </a:xfrm>
          <a:custGeom>
            <a:avLst/>
            <a:gdLst/>
            <a:ahLst/>
            <a:cxnLst/>
            <a:rect l="l" t="t" r="r" b="b"/>
            <a:pathLst>
              <a:path w="2045960" h="1480764" extrusionOk="0">
                <a:moveTo>
                  <a:pt x="0" y="0"/>
                </a:moveTo>
                <a:lnTo>
                  <a:pt x="2045960" y="0"/>
                </a:lnTo>
                <a:lnTo>
                  <a:pt x="2045960" y="1480764"/>
                </a:lnTo>
                <a:lnTo>
                  <a:pt x="0" y="1480764"/>
                </a:lnTo>
                <a:lnTo>
                  <a:pt x="0" y="0"/>
                </a:lnTo>
                <a:close/>
              </a:path>
            </a:pathLst>
          </a:custGeom>
          <a:blipFill rotWithShape="1">
            <a:blip r:embed="rId14">
              <a:alphaModFix/>
            </a:blip>
            <a:stretch>
              <a:fillRect/>
            </a:stretch>
          </a:blipFill>
          <a:ln>
            <a:noFill/>
          </a:ln>
        </p:spPr>
      </p:sp>
      <p:sp>
        <p:nvSpPr>
          <p:cNvPr id="857" name="Google Shape;857;p44"/>
          <p:cNvSpPr/>
          <p:nvPr/>
        </p:nvSpPr>
        <p:spPr>
          <a:xfrm rot="1030078">
            <a:off x="6451388" y="3779879"/>
            <a:ext cx="1810776" cy="692622"/>
          </a:xfrm>
          <a:custGeom>
            <a:avLst/>
            <a:gdLst/>
            <a:ahLst/>
            <a:cxnLst/>
            <a:rect l="l" t="t" r="r" b="b"/>
            <a:pathLst>
              <a:path w="3621551" h="1385243" extrusionOk="0">
                <a:moveTo>
                  <a:pt x="0" y="0"/>
                </a:moveTo>
                <a:lnTo>
                  <a:pt x="3621550" y="0"/>
                </a:lnTo>
                <a:lnTo>
                  <a:pt x="3621550" y="1385243"/>
                </a:lnTo>
                <a:lnTo>
                  <a:pt x="0" y="1385243"/>
                </a:lnTo>
                <a:lnTo>
                  <a:pt x="0" y="0"/>
                </a:lnTo>
                <a:close/>
              </a:path>
            </a:pathLst>
          </a:custGeom>
          <a:blipFill rotWithShape="1">
            <a:blip r:embed="rId15">
              <a:alphaModFix/>
            </a:blip>
            <a:stretch>
              <a:fillRect/>
            </a:stretch>
          </a:blipFill>
          <a:ln>
            <a:noFill/>
          </a:ln>
        </p:spPr>
      </p:sp>
      <p:pic>
        <p:nvPicPr>
          <p:cNvPr id="858" name="Google Shape;858;p44"/>
          <p:cNvPicPr preferRelativeResize="0"/>
          <p:nvPr/>
        </p:nvPicPr>
        <p:blipFill rotWithShape="1">
          <a:blip r:embed="rId16">
            <a:alphaModFix/>
          </a:blip>
          <a:srcRect r="1695"/>
          <a:stretch/>
        </p:blipFill>
        <p:spPr>
          <a:xfrm>
            <a:off x="3643188" y="1000647"/>
            <a:ext cx="1193668" cy="10834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218" name="Google Shape;218;p6"/>
          <p:cNvGrpSpPr/>
          <p:nvPr/>
        </p:nvGrpSpPr>
        <p:grpSpPr>
          <a:xfrm>
            <a:off x="1065431" y="623952"/>
            <a:ext cx="3078666" cy="3895595"/>
            <a:chOff x="1065431" y="623952"/>
            <a:chExt cx="3078666" cy="3895595"/>
          </a:xfrm>
        </p:grpSpPr>
        <p:sp>
          <p:nvSpPr>
            <p:cNvPr id="219" name="Google Shape;219;p6"/>
            <p:cNvSpPr/>
            <p:nvPr/>
          </p:nvSpPr>
          <p:spPr>
            <a:xfrm>
              <a:off x="1065431" y="623952"/>
              <a:ext cx="3078666" cy="3895595"/>
            </a:xfrm>
            <a:prstGeom prst="roundRect">
              <a:avLst>
                <a:gd name="adj" fmla="val 16667"/>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20" name="Google Shape;220;p6"/>
            <p:cNvSpPr/>
            <p:nvPr/>
          </p:nvSpPr>
          <p:spPr>
            <a:xfrm>
              <a:off x="1208564" y="859239"/>
              <a:ext cx="480485" cy="679131"/>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3">
                <a:alphaModFix/>
              </a:blip>
              <a:stretch>
                <a:fillRect/>
              </a:stretch>
            </a:blipFill>
            <a:ln>
              <a:noFill/>
            </a:ln>
          </p:spPr>
        </p:sp>
      </p:grpSp>
      <p:sp>
        <p:nvSpPr>
          <p:cNvPr id="221" name="Google Shape;221;p6"/>
          <p:cNvSpPr/>
          <p:nvPr/>
        </p:nvSpPr>
        <p:spPr>
          <a:xfrm>
            <a:off x="4572000" y="1229916"/>
            <a:ext cx="3820438" cy="2998866"/>
          </a:xfrm>
          <a:prstGeom prst="wedgeEllipseCallout">
            <a:avLst>
              <a:gd name="adj1" fmla="val -55878"/>
              <a:gd name="adj2" fmla="val 49472"/>
            </a:avLst>
          </a:prstGeom>
          <a:solidFill>
            <a:schemeClr val="lt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grpSp>
        <p:nvGrpSpPr>
          <p:cNvPr id="222" name="Google Shape;222;p6"/>
          <p:cNvGrpSpPr/>
          <p:nvPr/>
        </p:nvGrpSpPr>
        <p:grpSpPr>
          <a:xfrm>
            <a:off x="1448807" y="988598"/>
            <a:ext cx="2274813" cy="3401590"/>
            <a:chOff x="1178165" y="1302707"/>
            <a:chExt cx="2029128" cy="3034210"/>
          </a:xfrm>
        </p:grpSpPr>
        <p:sp>
          <p:nvSpPr>
            <p:cNvPr id="223" name="Google Shape;223;p6"/>
            <p:cNvSpPr/>
            <p:nvPr/>
          </p:nvSpPr>
          <p:spPr>
            <a:xfrm>
              <a:off x="1178165" y="1302707"/>
              <a:ext cx="2029128" cy="3034210"/>
            </a:xfrm>
            <a:custGeom>
              <a:avLst/>
              <a:gdLst/>
              <a:ahLst/>
              <a:cxnLst/>
              <a:rect l="l" t="t" r="r" b="b"/>
              <a:pathLst>
                <a:path w="4962127" h="7420004" extrusionOk="0">
                  <a:moveTo>
                    <a:pt x="0" y="0"/>
                  </a:moveTo>
                  <a:lnTo>
                    <a:pt x="4962127" y="0"/>
                  </a:lnTo>
                  <a:lnTo>
                    <a:pt x="4962127" y="7420003"/>
                  </a:lnTo>
                  <a:lnTo>
                    <a:pt x="0" y="7420003"/>
                  </a:lnTo>
                  <a:lnTo>
                    <a:pt x="0" y="0"/>
                  </a:lnTo>
                  <a:close/>
                </a:path>
              </a:pathLst>
            </a:custGeom>
            <a:blipFill rotWithShape="1">
              <a:blip r:embed="rId4">
                <a:alphaModFix/>
              </a:blip>
              <a:stretch>
                <a:fillRect/>
              </a:stretch>
            </a:blipFill>
            <a:ln>
              <a:noFill/>
            </a:ln>
          </p:spPr>
        </p:sp>
        <p:sp>
          <p:nvSpPr>
            <p:cNvPr id="224" name="Google Shape;224;p6"/>
            <p:cNvSpPr/>
            <p:nvPr/>
          </p:nvSpPr>
          <p:spPr>
            <a:xfrm>
              <a:off x="1843923" y="1694518"/>
              <a:ext cx="685176" cy="1086014"/>
            </a:xfrm>
            <a:custGeom>
              <a:avLst/>
              <a:gdLst/>
              <a:ahLst/>
              <a:cxnLst/>
              <a:rect l="l" t="t" r="r" b="b"/>
              <a:pathLst>
                <a:path w="1675563" h="2655792" extrusionOk="0">
                  <a:moveTo>
                    <a:pt x="0" y="0"/>
                  </a:moveTo>
                  <a:lnTo>
                    <a:pt x="1675563" y="0"/>
                  </a:lnTo>
                  <a:lnTo>
                    <a:pt x="1675563" y="2655792"/>
                  </a:lnTo>
                  <a:lnTo>
                    <a:pt x="0" y="2655792"/>
                  </a:lnTo>
                  <a:lnTo>
                    <a:pt x="0" y="0"/>
                  </a:lnTo>
                  <a:close/>
                </a:path>
              </a:pathLst>
            </a:custGeom>
            <a:blipFill rotWithShape="1">
              <a:blip r:embed="rId5">
                <a:alphaModFix/>
              </a:blip>
              <a:stretch>
                <a:fillRect/>
              </a:stretch>
            </a:blipFill>
            <a:ln>
              <a:noFill/>
            </a:ln>
          </p:spPr>
        </p:sp>
      </p:grpSp>
      <p:sp>
        <p:nvSpPr>
          <p:cNvPr id="225" name="Google Shape;225;p6"/>
          <p:cNvSpPr/>
          <p:nvPr/>
        </p:nvSpPr>
        <p:spPr>
          <a:xfrm>
            <a:off x="5546422" y="914718"/>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ĐÂY LÀ AI?</a:t>
            </a:r>
            <a:endParaRPr sz="1400" b="0" i="0" u="none" strike="noStrike" cap="none">
              <a:solidFill>
                <a:srgbClr val="000000"/>
              </a:solidFill>
              <a:latin typeface="Arial"/>
              <a:ea typeface="Arial"/>
              <a:cs typeface="Arial"/>
              <a:sym typeface="Arial"/>
            </a:endParaRPr>
          </a:p>
        </p:txBody>
      </p:sp>
      <p:sp>
        <p:nvSpPr>
          <p:cNvPr id="226" name="Google Shape;226;p6"/>
          <p:cNvSpPr/>
          <p:nvPr/>
        </p:nvSpPr>
        <p:spPr>
          <a:xfrm>
            <a:off x="7677436"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27" name="Google Shape;227;p6"/>
          <p:cNvSpPr/>
          <p:nvPr/>
        </p:nvSpPr>
        <p:spPr>
          <a:xfrm>
            <a:off x="4737673"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28" name="Google Shape;228;p6"/>
          <p:cNvSpPr txBox="1"/>
          <p:nvPr/>
        </p:nvSpPr>
        <p:spPr>
          <a:xfrm>
            <a:off x="4995673" y="2111141"/>
            <a:ext cx="3044972"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Họ Trần – chống Nguyên - Mông </a:t>
            </a:r>
            <a:endParaRPr sz="1400" b="0" i="0" u="none" strike="noStrike" cap="none">
              <a:solidFill>
                <a:srgbClr val="000000"/>
              </a:solidFill>
              <a:latin typeface="Arial"/>
              <a:ea typeface="Arial"/>
              <a:cs typeface="Arial"/>
              <a:sym typeface="Arial"/>
            </a:endParaRPr>
          </a:p>
        </p:txBody>
      </p:sp>
      <p:sp>
        <p:nvSpPr>
          <p:cNvPr id="229" name="Google Shape;229;p6"/>
          <p:cNvSpPr txBox="1"/>
          <p:nvPr/>
        </p:nvSpPr>
        <p:spPr>
          <a:xfrm>
            <a:off x="4995673" y="2923143"/>
            <a:ext cx="3044972" cy="40011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Bóp nát quả cam </a:t>
            </a:r>
            <a:endParaRPr sz="1400" b="0" i="0" u="none" strike="noStrike" cap="none">
              <a:solidFill>
                <a:srgbClr val="000000"/>
              </a:solidFill>
              <a:latin typeface="Arial"/>
              <a:ea typeface="Arial"/>
              <a:cs typeface="Arial"/>
              <a:sym typeface="Arial"/>
            </a:endParaRPr>
          </a:p>
        </p:txBody>
      </p:sp>
      <p:sp>
        <p:nvSpPr>
          <p:cNvPr id="230" name="Google Shape;230;p6"/>
          <p:cNvSpPr txBox="1"/>
          <p:nvPr/>
        </p:nvSpPr>
        <p:spPr>
          <a:xfrm>
            <a:off x="1249532" y="1903016"/>
            <a:ext cx="2765818"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0" i="0" u="none" strike="noStrike" cap="none">
                <a:solidFill>
                  <a:srgbClr val="000000"/>
                </a:solidFill>
                <a:latin typeface="Cambria"/>
                <a:ea typeface="Cambria"/>
                <a:cs typeface="Cambria"/>
                <a:sym typeface="Cambria"/>
              </a:rPr>
              <a:t>TRẦN QUỐC TOẢN</a:t>
            </a:r>
            <a:endParaRPr sz="5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500"/>
                                        <p:tgtEl>
                                          <p:spTgt spid="2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8"/>
                                        </p:tgtEl>
                                        <p:attrNameLst>
                                          <p:attrName>style.visibility</p:attrName>
                                        </p:attrNameLst>
                                      </p:cBhvr>
                                      <p:to>
                                        <p:strVal val="visible"/>
                                      </p:to>
                                    </p:set>
                                    <p:animEffect transition="in" filter="fade">
                                      <p:cBhvr>
                                        <p:cTn id="17" dur="500"/>
                                        <p:tgtEl>
                                          <p:spTgt spid="2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9"/>
                                        </p:tgtEl>
                                        <p:attrNameLst>
                                          <p:attrName>style.visibility</p:attrName>
                                        </p:attrNameLst>
                                      </p:cBhvr>
                                      <p:to>
                                        <p:strVal val="visible"/>
                                      </p:to>
                                    </p:set>
                                    <p:animEffect transition="in" filter="fade">
                                      <p:cBhvr>
                                        <p:cTn id="22" dur="500"/>
                                        <p:tgtEl>
                                          <p:spTgt spid="2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22"/>
                                        </p:tgtEl>
                                      </p:cBhvr>
                                    </p:animEffect>
                                    <p:set>
                                      <p:cBhvr>
                                        <p:cTn id="27" dur="1" fill="hold">
                                          <p:stCondLst>
                                            <p:cond delay="500"/>
                                          </p:stCondLst>
                                        </p:cTn>
                                        <p:tgtEl>
                                          <p:spTgt spid="2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0"/>
                                        </p:tgtEl>
                                        <p:attrNameLst>
                                          <p:attrName>style.visibility</p:attrName>
                                        </p:attrNameLst>
                                      </p:cBhvr>
                                      <p:to>
                                        <p:strVal val="visible"/>
                                      </p:to>
                                    </p:set>
                                    <p:animEffect transition="in" filter="fade">
                                      <p:cBhvr>
                                        <p:cTn id="3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txBox="1"/>
          <p:nvPr/>
        </p:nvSpPr>
        <p:spPr>
          <a:xfrm>
            <a:off x="899485" y="1147408"/>
            <a:ext cx="7345029"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22170B"/>
                </a:solidFill>
                <a:latin typeface="Palatino Linotype"/>
                <a:ea typeface="Palatino Linotype"/>
                <a:cs typeface="Palatino Linotype"/>
                <a:sym typeface="Palatino Linotype"/>
              </a:rPr>
              <a:t>TÌM HIỂU TRI THỨC THỂ LOẠI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22170B"/>
                </a:solidFill>
                <a:latin typeface="Palatino Linotype"/>
                <a:ea typeface="Palatino Linotype"/>
                <a:cs typeface="Palatino Linotype"/>
                <a:sym typeface="Palatino Linotype"/>
              </a:rPr>
              <a:t>TRUYỆN LỊCH SỬ</a:t>
            </a:r>
            <a:endParaRPr sz="1400" b="0" i="0" u="none" strike="noStrike" cap="none">
              <a:solidFill>
                <a:srgbClr val="000000"/>
              </a:solidFill>
              <a:latin typeface="Arial"/>
              <a:ea typeface="Arial"/>
              <a:cs typeface="Arial"/>
              <a:sym typeface="Arial"/>
            </a:endParaRPr>
          </a:p>
        </p:txBody>
      </p:sp>
      <p:sp>
        <p:nvSpPr>
          <p:cNvPr id="236" name="Google Shape;236;p7"/>
          <p:cNvSpPr txBox="1"/>
          <p:nvPr/>
        </p:nvSpPr>
        <p:spPr>
          <a:xfrm>
            <a:off x="3145687" y="607310"/>
            <a:ext cx="285262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vi-VN" sz="2000" b="1" i="0" u="none" strike="noStrike" cap="none" dirty="0" smtClean="0">
                <a:solidFill>
                  <a:schemeClr val="dk1"/>
                </a:solidFill>
                <a:latin typeface="Palatino Linotype"/>
                <a:ea typeface="Palatino Linotype"/>
                <a:cs typeface="Palatino Linotype"/>
                <a:sym typeface="Palatino Linotype"/>
              </a:rPr>
              <a:t>A. </a:t>
            </a:r>
            <a:r>
              <a:rPr lang="en-US" sz="2000" b="1" i="0" u="none" strike="noStrike" cap="none" dirty="0" smtClean="0">
                <a:solidFill>
                  <a:schemeClr val="dk1"/>
                </a:solidFill>
                <a:latin typeface="Palatino Linotype"/>
                <a:ea typeface="Palatino Linotype"/>
                <a:cs typeface="Palatino Linotype"/>
                <a:sym typeface="Palatino Linotype"/>
              </a:rPr>
              <a:t>TRI </a:t>
            </a:r>
            <a:r>
              <a:rPr lang="en-US" sz="2000" b="1" i="0" u="none" strike="noStrike" cap="none" dirty="0">
                <a:solidFill>
                  <a:schemeClr val="dk1"/>
                </a:solidFill>
                <a:latin typeface="Palatino Linotype"/>
                <a:ea typeface="Palatino Linotype"/>
                <a:cs typeface="Palatino Linotype"/>
                <a:sym typeface="Palatino Linotype"/>
              </a:rPr>
              <a:t>THỨC NGỮ VĂN</a:t>
            </a:r>
            <a:endParaRPr sz="2000" b="0" i="0" u="none" strike="noStrike" cap="none" dirty="0">
              <a:solidFill>
                <a:srgbClr val="000000"/>
              </a:solidFill>
              <a:latin typeface="Arial"/>
              <a:ea typeface="Arial"/>
              <a:cs typeface="Arial"/>
              <a:sym typeface="Arial"/>
            </a:endParaRPr>
          </a:p>
        </p:txBody>
      </p:sp>
      <p:sp>
        <p:nvSpPr>
          <p:cNvPr id="237" name="Google Shape;237;p7"/>
          <p:cNvSpPr/>
          <p:nvPr/>
        </p:nvSpPr>
        <p:spPr>
          <a:xfrm rot="671049">
            <a:off x="7126406" y="2002763"/>
            <a:ext cx="1049108" cy="814191"/>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1" u="none" strike="noStrike" cap="none">
                <a:solidFill>
                  <a:srgbClr val="22170B"/>
                </a:solidFill>
                <a:latin typeface="Cambria"/>
                <a:ea typeface="Cambria"/>
                <a:cs typeface="Cambria"/>
                <a:sym typeface="Cambria"/>
              </a:rPr>
              <a:t>10 phút</a:t>
            </a:r>
            <a:endParaRPr sz="1600" b="0" i="1" u="none" strike="noStrike" cap="none">
              <a:solidFill>
                <a:srgbClr val="22170B"/>
              </a:solidFill>
              <a:latin typeface="Cambria"/>
              <a:ea typeface="Cambria"/>
              <a:cs typeface="Cambria"/>
              <a:sym typeface="Cambria"/>
            </a:endParaRPr>
          </a:p>
        </p:txBody>
      </p:sp>
      <p:sp>
        <p:nvSpPr>
          <p:cNvPr id="238" name="Google Shape;238;p7"/>
          <p:cNvSpPr/>
          <p:nvPr/>
        </p:nvSpPr>
        <p:spPr>
          <a:xfrm>
            <a:off x="3027240" y="2530056"/>
            <a:ext cx="3103186"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22170B"/>
                </a:solidFill>
                <a:latin typeface="Cambria"/>
                <a:ea typeface="Cambria"/>
                <a:cs typeface="Cambria"/>
                <a:sym typeface="Cambria"/>
              </a:rPr>
              <a:t>THINK – PAIR - SHARE</a:t>
            </a:r>
            <a:endParaRPr sz="1400" b="0" i="0" u="none" strike="noStrike" cap="none">
              <a:solidFill>
                <a:srgbClr val="000000"/>
              </a:solidFill>
              <a:latin typeface="Arial"/>
              <a:ea typeface="Arial"/>
              <a:cs typeface="Arial"/>
              <a:sym typeface="Arial"/>
            </a:endParaRPr>
          </a:p>
        </p:txBody>
      </p:sp>
      <p:sp>
        <p:nvSpPr>
          <p:cNvPr id="239" name="Google Shape;239;p7"/>
          <p:cNvSpPr/>
          <p:nvPr/>
        </p:nvSpPr>
        <p:spPr>
          <a:xfrm>
            <a:off x="6353219" y="2801794"/>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40" name="Google Shape;240;p7"/>
          <p:cNvSpPr/>
          <p:nvPr/>
        </p:nvSpPr>
        <p:spPr>
          <a:xfrm>
            <a:off x="2510252" y="2801794"/>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41" name="Google Shape;241;p7"/>
          <p:cNvSpPr txBox="1"/>
          <p:nvPr/>
        </p:nvSpPr>
        <p:spPr>
          <a:xfrm>
            <a:off x="2075559" y="3532913"/>
            <a:ext cx="5220218" cy="89251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Đọc phần Tri thức ngữ văn, hoàn thành PHT 01</a:t>
            </a:r>
            <a:endParaRPr/>
          </a:p>
          <a:p>
            <a:pPr marL="0" marR="0" lvl="0" indent="0" algn="ctr" rtl="0">
              <a:lnSpc>
                <a:spcPct val="130000"/>
              </a:lnSpc>
              <a:spcBef>
                <a:spcPts val="0"/>
              </a:spcBef>
              <a:spcAft>
                <a:spcPts val="0"/>
              </a:spcAft>
              <a:buClr>
                <a:srgbClr val="000000"/>
              </a:buClr>
              <a:buSzPts val="2000"/>
              <a:buFont typeface="Arial"/>
              <a:buNone/>
            </a:pPr>
            <a:r>
              <a:rPr lang="en-US" sz="2000" b="1" i="1" u="none" strike="noStrike" cap="none">
                <a:solidFill>
                  <a:srgbClr val="AA773B"/>
                </a:solidFill>
                <a:latin typeface="Cambria"/>
                <a:ea typeface="Cambria"/>
                <a:cs typeface="Cambria"/>
                <a:sym typeface="Cambria"/>
              </a:rPr>
              <a:t>Think</a:t>
            </a:r>
            <a:r>
              <a:rPr lang="en-US" sz="2000" b="0" i="1" u="none" strike="noStrike" cap="none">
                <a:solidFill>
                  <a:srgbClr val="22170B"/>
                </a:solidFill>
                <a:latin typeface="Cambria"/>
                <a:ea typeface="Cambria"/>
                <a:cs typeface="Cambria"/>
                <a:sym typeface="Cambria"/>
              </a:rPr>
              <a:t>: 3 phút - </a:t>
            </a:r>
            <a:r>
              <a:rPr lang="en-US" sz="2000" b="1" i="1" u="none" strike="noStrike" cap="none">
                <a:solidFill>
                  <a:srgbClr val="AA773B"/>
                </a:solidFill>
                <a:latin typeface="Cambria"/>
                <a:ea typeface="Cambria"/>
                <a:cs typeface="Cambria"/>
                <a:sym typeface="Cambria"/>
              </a:rPr>
              <a:t>Pare</a:t>
            </a:r>
            <a:r>
              <a:rPr lang="en-US" sz="2000" b="0" i="1" u="none" strike="noStrike" cap="none">
                <a:solidFill>
                  <a:srgbClr val="22170B"/>
                </a:solidFill>
                <a:latin typeface="Cambria"/>
                <a:ea typeface="Cambria"/>
                <a:cs typeface="Cambria"/>
                <a:sym typeface="Cambria"/>
              </a:rPr>
              <a:t>: 3 phút - </a:t>
            </a:r>
            <a:r>
              <a:rPr lang="en-US" sz="2000" b="1" i="1" u="none" strike="noStrike" cap="none">
                <a:solidFill>
                  <a:srgbClr val="AA773B"/>
                </a:solidFill>
                <a:latin typeface="Cambria"/>
                <a:ea typeface="Cambria"/>
                <a:cs typeface="Cambria"/>
                <a:sym typeface="Cambria"/>
              </a:rPr>
              <a:t>Share: </a:t>
            </a:r>
            <a:r>
              <a:rPr lang="en-US" sz="2000" b="0" i="1" u="none" strike="noStrike" cap="none">
                <a:solidFill>
                  <a:srgbClr val="22170B"/>
                </a:solidFill>
                <a:latin typeface="Cambria"/>
                <a:ea typeface="Cambria"/>
                <a:cs typeface="Cambria"/>
                <a:sym typeface="Cambria"/>
              </a:rPr>
              <a:t>4 phút</a:t>
            </a:r>
            <a:endParaRPr sz="1400" b="0" i="0" u="none" strike="noStrike" cap="none">
              <a:solidFill>
                <a:srgbClr val="000000"/>
              </a:solidFill>
              <a:latin typeface="Arial"/>
              <a:ea typeface="Arial"/>
              <a:cs typeface="Arial"/>
              <a:sym typeface="Arial"/>
            </a:endParaRPr>
          </a:p>
        </p:txBody>
      </p:sp>
      <p:sp>
        <p:nvSpPr>
          <p:cNvPr id="242" name="Google Shape;242;p7"/>
          <p:cNvSpPr/>
          <p:nvPr/>
        </p:nvSpPr>
        <p:spPr>
          <a:xfrm>
            <a:off x="7192029" y="2583585"/>
            <a:ext cx="1734144" cy="2559915"/>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7"/>
          <p:cNvSpPr/>
          <p:nvPr/>
        </p:nvSpPr>
        <p:spPr>
          <a:xfrm flipH="1">
            <a:off x="92684" y="2839698"/>
            <a:ext cx="2086623" cy="2372860"/>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121281" r="-26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gtEl>
                                        <p:attrNameLst>
                                          <p:attrName>style.visibility</p:attrName>
                                        </p:attrNameLst>
                                      </p:cBhvr>
                                      <p:to>
                                        <p:strVal val="visible"/>
                                      </p:to>
                                    </p:set>
                                    <p:animEffect transition="in" filter="fade">
                                      <p:cBhvr>
                                        <p:cTn id="17"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56"/>
          <p:cNvSpPr/>
          <p:nvPr/>
        </p:nvSpPr>
        <p:spPr>
          <a:xfrm rot="671049">
            <a:off x="6136988" y="1694455"/>
            <a:ext cx="2086932" cy="1337030"/>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1600" b="1" i="1" u="none" strike="noStrike" cap="none">
                <a:solidFill>
                  <a:srgbClr val="AA773B"/>
                </a:solidFill>
                <a:latin typeface="Cambria"/>
                <a:ea typeface="Cambria"/>
                <a:cs typeface="Cambria"/>
                <a:sym typeface="Cambria"/>
              </a:rPr>
              <a:t>Think</a:t>
            </a:r>
            <a:r>
              <a:rPr lang="en-US" sz="1600" b="0" i="1" u="none" strike="noStrike" cap="none">
                <a:solidFill>
                  <a:srgbClr val="22170B"/>
                </a:solidFill>
                <a:latin typeface="Cambria"/>
                <a:ea typeface="Cambria"/>
                <a:cs typeface="Cambria"/>
                <a:sym typeface="Cambria"/>
              </a:rPr>
              <a:t>: 3 phút - </a:t>
            </a:r>
            <a:r>
              <a:rPr lang="en-US" sz="1600" b="1" i="1" u="none" strike="noStrike" cap="none">
                <a:solidFill>
                  <a:srgbClr val="AA773B"/>
                </a:solidFill>
                <a:latin typeface="Cambria"/>
                <a:ea typeface="Cambria"/>
                <a:cs typeface="Cambria"/>
                <a:sym typeface="Cambria"/>
              </a:rPr>
              <a:t>Pare</a:t>
            </a:r>
            <a:r>
              <a:rPr lang="en-US" sz="1600" b="0" i="1" u="none" strike="noStrike" cap="none">
                <a:solidFill>
                  <a:srgbClr val="22170B"/>
                </a:solidFill>
                <a:latin typeface="Cambria"/>
                <a:ea typeface="Cambria"/>
                <a:cs typeface="Cambria"/>
                <a:sym typeface="Cambria"/>
              </a:rPr>
              <a:t>: 3 phút - </a:t>
            </a:r>
            <a:r>
              <a:rPr lang="en-US" sz="1600" b="1" i="1" u="none" strike="noStrike" cap="none">
                <a:solidFill>
                  <a:srgbClr val="AA773B"/>
                </a:solidFill>
                <a:latin typeface="Cambria"/>
                <a:ea typeface="Cambria"/>
                <a:cs typeface="Cambria"/>
                <a:sym typeface="Cambria"/>
              </a:rPr>
              <a:t>Share: </a:t>
            </a:r>
            <a:r>
              <a:rPr lang="en-US" sz="1600" b="0" i="1" u="none" strike="noStrike" cap="none">
                <a:solidFill>
                  <a:srgbClr val="22170B"/>
                </a:solidFill>
                <a:latin typeface="Cambria"/>
                <a:ea typeface="Cambria"/>
                <a:cs typeface="Cambria"/>
                <a:sym typeface="Cambria"/>
              </a:rPr>
              <a:t>4 phút</a:t>
            </a:r>
            <a:endParaRPr sz="1600" b="0" i="0" u="none" strike="noStrike" cap="none">
              <a:solidFill>
                <a:srgbClr val="000000"/>
              </a:solidFill>
              <a:latin typeface="Arial"/>
              <a:ea typeface="Arial"/>
              <a:cs typeface="Arial"/>
              <a:sym typeface="Arial"/>
            </a:endParaRPr>
          </a:p>
        </p:txBody>
      </p:sp>
      <p:sp>
        <p:nvSpPr>
          <p:cNvPr id="249" name="Google Shape;249;p56"/>
          <p:cNvSpPr/>
          <p:nvPr/>
        </p:nvSpPr>
        <p:spPr>
          <a:xfrm>
            <a:off x="6353216" y="3059794"/>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50" name="Google Shape;250;p56"/>
          <p:cNvSpPr/>
          <p:nvPr/>
        </p:nvSpPr>
        <p:spPr>
          <a:xfrm>
            <a:off x="2510252" y="2801794"/>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51" name="Google Shape;251;p56"/>
          <p:cNvSpPr/>
          <p:nvPr/>
        </p:nvSpPr>
        <p:spPr>
          <a:xfrm>
            <a:off x="7057406" y="2658534"/>
            <a:ext cx="1734144" cy="2559915"/>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56"/>
          <p:cNvSpPr/>
          <p:nvPr/>
        </p:nvSpPr>
        <p:spPr>
          <a:xfrm flipH="1">
            <a:off x="92684" y="2839698"/>
            <a:ext cx="2086623" cy="2372860"/>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121281" r="-26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p56" descr="A picture containing text, screenshot&#10;&#10;Description automatically generated"/>
          <p:cNvPicPr preferRelativeResize="0"/>
          <p:nvPr/>
        </p:nvPicPr>
        <p:blipFill rotWithShape="1">
          <a:blip r:embed="rId4">
            <a:alphaModFix/>
          </a:blip>
          <a:srcRect/>
          <a:stretch/>
        </p:blipFill>
        <p:spPr>
          <a:xfrm rot="-231612">
            <a:off x="3150048" y="576436"/>
            <a:ext cx="2821372" cy="3990626"/>
          </a:xfrm>
          <a:prstGeom prst="rect">
            <a:avLst/>
          </a:prstGeom>
          <a:noFill/>
          <a:ln>
            <a:noFill/>
          </a:ln>
        </p:spPr>
      </p:pic>
      <p:sp>
        <p:nvSpPr>
          <p:cNvPr id="254" name="Google Shape;254;p56"/>
          <p:cNvSpPr/>
          <p:nvPr/>
        </p:nvSpPr>
        <p:spPr>
          <a:xfrm>
            <a:off x="1079292" y="353518"/>
            <a:ext cx="1169233" cy="144530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5">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56"/>
          <p:cNvSpPr/>
          <p:nvPr/>
        </p:nvSpPr>
        <p:spPr>
          <a:xfrm>
            <a:off x="6703102" y="383797"/>
            <a:ext cx="1169233" cy="144530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5">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9"/>
          <p:cNvSpPr txBox="1"/>
          <p:nvPr/>
        </p:nvSpPr>
        <p:spPr>
          <a:xfrm>
            <a:off x="899485" y="571500"/>
            <a:ext cx="7345029" cy="12357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170B"/>
                </a:solidFill>
                <a:latin typeface="Palatino Linotype"/>
                <a:ea typeface="Palatino Linotype"/>
                <a:cs typeface="Palatino Linotype"/>
                <a:sym typeface="Palatino Linotype"/>
              </a:rPr>
              <a:t>TRI THỨC THỂ LOẠI</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170B"/>
                </a:solidFill>
                <a:latin typeface="Palatino Linotype"/>
                <a:ea typeface="Palatino Linotype"/>
                <a:cs typeface="Palatino Linotype"/>
                <a:sym typeface="Palatino Linotype"/>
              </a:rPr>
              <a:t>TRUYỆN LỊCH SỬ</a:t>
            </a:r>
            <a:endParaRPr sz="1400" b="0" i="0" u="none" strike="noStrike" cap="none">
              <a:solidFill>
                <a:srgbClr val="000000"/>
              </a:solidFill>
              <a:latin typeface="Arial"/>
              <a:ea typeface="Arial"/>
              <a:cs typeface="Arial"/>
              <a:sym typeface="Arial"/>
            </a:endParaRPr>
          </a:p>
        </p:txBody>
      </p:sp>
      <p:grpSp>
        <p:nvGrpSpPr>
          <p:cNvPr id="261" name="Google Shape;261;p9"/>
          <p:cNvGrpSpPr/>
          <p:nvPr/>
        </p:nvGrpSpPr>
        <p:grpSpPr>
          <a:xfrm>
            <a:off x="899485" y="2222789"/>
            <a:ext cx="7495007" cy="2173500"/>
            <a:chOff x="0" y="175709"/>
            <a:chExt cx="7495007" cy="2173500"/>
          </a:xfrm>
        </p:grpSpPr>
        <p:sp>
          <p:nvSpPr>
            <p:cNvPr id="262" name="Google Shape;262;p9"/>
            <p:cNvSpPr/>
            <p:nvPr/>
          </p:nvSpPr>
          <p:spPr>
            <a:xfrm>
              <a:off x="0" y="175709"/>
              <a:ext cx="7495007" cy="691200"/>
            </a:xfrm>
            <a:prstGeom prst="rect">
              <a:avLst/>
            </a:prstGeom>
            <a:gradFill>
              <a:gsLst>
                <a:gs pos="0">
                  <a:srgbClr val="FFE6C5"/>
                </a:gs>
                <a:gs pos="35000">
                  <a:srgbClr val="FFECD7"/>
                </a:gs>
                <a:gs pos="100000">
                  <a:srgbClr val="FFF9EE"/>
                </a:gs>
              </a:gsLst>
              <a:lin ang="16200000" scaled="0"/>
            </a:gradFill>
            <a:ln w="9525" cap="flat" cmpd="sng">
              <a:solidFill>
                <a:srgbClr val="E6E6E6"/>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9"/>
            <p:cNvSpPr txBox="1"/>
            <p:nvPr/>
          </p:nvSpPr>
          <p:spPr>
            <a:xfrm>
              <a:off x="0" y="175709"/>
              <a:ext cx="7495007" cy="691200"/>
            </a:xfrm>
            <a:prstGeom prst="rect">
              <a:avLst/>
            </a:prstGeom>
            <a:no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a. Bối cảnh lịch sử</a:t>
              </a:r>
              <a:endParaRPr sz="2400" b="0" i="0" u="none" strike="noStrike" cap="none">
                <a:solidFill>
                  <a:srgbClr val="22170B"/>
                </a:solidFill>
                <a:latin typeface="Cambria"/>
                <a:ea typeface="Cambria"/>
                <a:cs typeface="Cambria"/>
                <a:sym typeface="Cambria"/>
              </a:endParaRPr>
            </a:p>
          </p:txBody>
        </p:sp>
        <p:sp>
          <p:nvSpPr>
            <p:cNvPr id="264" name="Google Shape;264;p9"/>
            <p:cNvSpPr/>
            <p:nvPr/>
          </p:nvSpPr>
          <p:spPr>
            <a:xfrm>
              <a:off x="0" y="866909"/>
              <a:ext cx="7495007" cy="1482300"/>
            </a:xfrm>
            <a:prstGeom prst="rect">
              <a:avLst/>
            </a:prstGeom>
            <a:solidFill>
              <a:srgbClr val="F1EAE1">
                <a:alpha val="89411"/>
              </a:srgbClr>
            </a:solidFill>
            <a:ln w="9525" cap="flat" cmpd="sng">
              <a:solidFill>
                <a:schemeClr val="dk2">
                  <a:alpha val="89411"/>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9"/>
            <p:cNvSpPr txBox="1"/>
            <p:nvPr/>
          </p:nvSpPr>
          <p:spPr>
            <a:xfrm>
              <a:off x="0" y="866909"/>
              <a:ext cx="7495007" cy="1482300"/>
            </a:xfrm>
            <a:prstGeom prst="rect">
              <a:avLst/>
            </a:prstGeom>
            <a:noFill/>
            <a:ln>
              <a:noFill/>
            </a:ln>
          </p:spPr>
          <p:txBody>
            <a:bodyPr spcFirstLastPara="1" wrap="square" lIns="128000" tIns="128000" rIns="170675" bIns="192000" anchor="t" anchorCtr="0">
              <a:noAutofit/>
            </a:bodyPr>
            <a:lstStyle/>
            <a:p>
              <a:pPr marL="228600" marR="0" lvl="1" indent="-228600" algn="just" rtl="0">
                <a:lnSpc>
                  <a:spcPct val="110000"/>
                </a:lnSpc>
                <a:spcBef>
                  <a:spcPts val="0"/>
                </a:spcBef>
                <a:spcAft>
                  <a:spcPts val="0"/>
                </a:spcAft>
                <a:buClr>
                  <a:srgbClr val="000000"/>
                </a:buClr>
                <a:buSzPts val="2400"/>
                <a:buFont typeface="Arial"/>
                <a:buChar char="•"/>
              </a:pPr>
              <a:r>
                <a:rPr lang="en-US" sz="2400" b="0" i="1" u="none" strike="noStrike" cap="none">
                  <a:solidFill>
                    <a:srgbClr val="22170B"/>
                  </a:solidFill>
                  <a:latin typeface="Cambria"/>
                  <a:ea typeface="Cambria"/>
                  <a:cs typeface="Cambria"/>
                  <a:sym typeface="Cambria"/>
                </a:rPr>
                <a:t>Bối cảnh lịch sử của câu chuyện được tạo nên bởi những yếu tố cơ bản như tình hình chính trị của quốc gia, dân tộc; khung cảnh sinh hoạt của con người;…</a:t>
              </a:r>
              <a:endParaRPr sz="2400" b="0" i="1" u="none" strike="noStrike" cap="none">
                <a:solidFill>
                  <a:srgbClr val="22170B"/>
                </a:solidFill>
                <a:latin typeface="Cambria"/>
                <a:ea typeface="Cambria"/>
                <a:cs typeface="Cambria"/>
                <a:sym typeface="Cambria"/>
              </a:endParaRPr>
            </a:p>
          </p:txBody>
        </p:sp>
      </p:grpSp>
      <p:sp>
        <p:nvSpPr>
          <p:cNvPr id="266" name="Google Shape;266;p9"/>
          <p:cNvSpPr/>
          <p:nvPr/>
        </p:nvSpPr>
        <p:spPr>
          <a:xfrm>
            <a:off x="1079292" y="353518"/>
            <a:ext cx="1169233" cy="144530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3">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9"/>
          <p:cNvSpPr/>
          <p:nvPr/>
        </p:nvSpPr>
        <p:spPr>
          <a:xfrm>
            <a:off x="6703102" y="383797"/>
            <a:ext cx="1169233" cy="144530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3">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Greek Mythology and Gods Thesis Defense by Slidesgo">
  <a:themeElements>
    <a:clrScheme name="Simple Light">
      <a:dk1>
        <a:srgbClr val="7D4F2D"/>
      </a:dk1>
      <a:lt1>
        <a:srgbClr val="DDC7AC"/>
      </a:lt1>
      <a:dk2>
        <a:srgbClr val="FFFFFF"/>
      </a:dk2>
      <a:lt2>
        <a:srgbClr val="FFFFFF"/>
      </a:lt2>
      <a:accent1>
        <a:srgbClr val="BE774B"/>
      </a:accent1>
      <a:accent2>
        <a:srgbClr val="F2E7DA"/>
      </a:accent2>
      <a:accent3>
        <a:srgbClr val="FFFFFF"/>
      </a:accent3>
      <a:accent4>
        <a:srgbClr val="FFFFFF"/>
      </a:accent4>
      <a:accent5>
        <a:srgbClr val="FFFFFF"/>
      </a:accent5>
      <a:accent6>
        <a:srgbClr val="FFFFFF"/>
      </a:accent6>
      <a:hlink>
        <a:srgbClr val="7D4F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2930</Words>
  <Application>Microsoft Office PowerPoint</Application>
  <PresentationFormat>On-screen Show (16:9)</PresentationFormat>
  <Paragraphs>279</Paragraphs>
  <Slides>51</Slides>
  <Notes>51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Bebas Neue</vt:lpstr>
      <vt:lpstr>Times New Roman</vt:lpstr>
      <vt:lpstr>Palatino Linotype</vt:lpstr>
      <vt:lpstr>Calibri</vt:lpstr>
      <vt:lpstr>Arial</vt:lpstr>
      <vt:lpstr>DM Sans</vt:lpstr>
      <vt:lpstr>Cambria</vt:lpstr>
      <vt:lpstr>Lato</vt:lpstr>
      <vt:lpstr>Anek Telugu</vt:lpstr>
      <vt:lpstr>Greek Mythology and Gods Thesis Defense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Nhân vật Hoài Văn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Nhân vật vua Thiệu Bảo</vt:lpstr>
      <vt:lpstr>* Đề tài</vt:lpstr>
      <vt:lpstr>* Chủ đề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 Nguyen - Vietnamese Teacher Trainee</dc:creator>
  <cp:lastModifiedBy>admin</cp:lastModifiedBy>
  <cp:revision>1</cp:revision>
  <dcterms:modified xsi:type="dcterms:W3CDTF">2024-09-10T11:53:54Z</dcterms:modified>
</cp:coreProperties>
</file>