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9Slide05 Aphrodite Pro" panose="02000000000000000000" pitchFamily="2" charset="0"/>
      <p:regular r:id="rId38"/>
    </p:embeddedFont>
    <p:embeddedFont>
      <p:font typeface="#9Slide05 VL Fadilla" pitchFamily="2" charset="0"/>
      <p:regular r:id="rId39"/>
    </p:embeddedFont>
    <p:embeddedFont>
      <p:font typeface="#9Slide06 Hellvina Hand Script" pitchFamily="2" charset="0"/>
      <p:regular r:id="rId40"/>
    </p:embeddedFont>
    <p:embeddedFont>
      <p:font typeface="#9Slide06 ThuPhap Thien An" panose="02040603050506020204" pitchFamily="18" charset="0"/>
      <p:regular r:id="rId41"/>
    </p:embeddedFont>
    <p:embeddedFont>
      <p:font typeface="#9Slide07 SVNUT Triumph Press" panose="00000500000000000000" pitchFamily="2" charset="0"/>
      <p:boldItalic r:id="rId42"/>
    </p:embeddedFont>
    <p:embeddedFont>
      <p:font typeface="Calibri" panose="020F0502020204030204" pitchFamily="34" charset="0"/>
      <p:regular r:id="rId43"/>
      <p:bold r:id="rId44"/>
      <p:italic r:id="rId45"/>
      <p:boldItalic r:id="rId46"/>
    </p:embeddedFont>
    <p:embeddedFont>
      <p:font typeface="Fraunces Bold" panose="020B0604020202020204" charset="0"/>
      <p:regular r:id="rId47"/>
    </p:embeddedFont>
    <p:embeddedFont>
      <p:font typeface="Roboto Condensed" panose="02000000000000000000" pitchFamily="2" charset="0"/>
      <p:regular r:id="rId48"/>
      <p:bold r:id="rId49"/>
      <p:italic r:id="rId50"/>
      <p:boldItalic r:id="rId51"/>
    </p:embeddedFont>
    <p:embeddedFont>
      <p:font typeface="Roboto Condensed Bold" panose="02000000000000000000" pitchFamily="2" charset="0"/>
      <p:bold r:id="rId52"/>
    </p:embeddedFont>
    <p:embeddedFont>
      <p:font typeface="Roboto Condensed Italics"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16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4.pn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674322" y="4514121"/>
            <a:ext cx="17690122" cy="4308638"/>
          </a:xfrm>
          <a:custGeom>
            <a:avLst/>
            <a:gdLst/>
            <a:ahLst/>
            <a:cxnLst/>
            <a:rect l="l" t="t" r="r" b="b"/>
            <a:pathLst>
              <a:path w="17690122" h="4308638">
                <a:moveTo>
                  <a:pt x="0" y="0"/>
                </a:moveTo>
                <a:lnTo>
                  <a:pt x="17690122" y="0"/>
                </a:lnTo>
                <a:lnTo>
                  <a:pt x="17690122" y="4308637"/>
                </a:lnTo>
                <a:lnTo>
                  <a:pt x="0" y="4308637"/>
                </a:lnTo>
                <a:lnTo>
                  <a:pt x="0" y="0"/>
                </a:lnTo>
                <a:close/>
              </a:path>
            </a:pathLst>
          </a:custGeom>
          <a:blipFill>
            <a:blip r:embed="rId4"/>
            <a:stretch>
              <a:fillRect/>
            </a:stretch>
          </a:blipFill>
        </p:spPr>
      </p:sp>
      <p:sp>
        <p:nvSpPr>
          <p:cNvPr id="5" name="Freeform 5"/>
          <p:cNvSpPr/>
          <p:nvPr/>
        </p:nvSpPr>
        <p:spPr>
          <a:xfrm>
            <a:off x="-5943600" y="7986681"/>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a:off x="-435455" y="1788288"/>
            <a:ext cx="8000850" cy="8012543"/>
          </a:xfrm>
          <a:custGeom>
            <a:avLst/>
            <a:gdLst/>
            <a:ahLst/>
            <a:cxnLst/>
            <a:rect l="l" t="t" r="r" b="b"/>
            <a:pathLst>
              <a:path w="8000850" h="8012543">
                <a:moveTo>
                  <a:pt x="0" y="0"/>
                </a:moveTo>
                <a:lnTo>
                  <a:pt x="8000850" y="0"/>
                </a:lnTo>
                <a:lnTo>
                  <a:pt x="8000850" y="8012542"/>
                </a:lnTo>
                <a:lnTo>
                  <a:pt x="0" y="8012542"/>
                </a:lnTo>
                <a:lnTo>
                  <a:pt x="0" y="0"/>
                </a:lnTo>
                <a:close/>
              </a:path>
            </a:pathLst>
          </a:custGeom>
          <a:blipFill>
            <a:blip r:embed="rId6"/>
            <a:stretch>
              <a:fillRect/>
            </a:stretch>
          </a:blipFill>
        </p:spPr>
      </p:sp>
      <p:sp>
        <p:nvSpPr>
          <p:cNvPr id="7" name="Freeform 7"/>
          <p:cNvSpPr/>
          <p:nvPr/>
        </p:nvSpPr>
        <p:spPr>
          <a:xfrm>
            <a:off x="0" y="7237641"/>
            <a:ext cx="3575784" cy="3555312"/>
          </a:xfrm>
          <a:custGeom>
            <a:avLst/>
            <a:gdLst/>
            <a:ahLst/>
            <a:cxnLst/>
            <a:rect l="l" t="t" r="r" b="b"/>
            <a:pathLst>
              <a:path w="3575784" h="3555312">
                <a:moveTo>
                  <a:pt x="0" y="0"/>
                </a:moveTo>
                <a:lnTo>
                  <a:pt x="3575784" y="0"/>
                </a:lnTo>
                <a:lnTo>
                  <a:pt x="3575784" y="3555312"/>
                </a:lnTo>
                <a:lnTo>
                  <a:pt x="0" y="3555312"/>
                </a:lnTo>
                <a:lnTo>
                  <a:pt x="0" y="0"/>
                </a:lnTo>
                <a:close/>
              </a:path>
            </a:pathLst>
          </a:custGeom>
          <a:blipFill>
            <a:blip r:embed="rId7"/>
            <a:stretch>
              <a:fillRect/>
            </a:stretch>
          </a:blipFill>
        </p:spPr>
      </p:sp>
      <p:sp>
        <p:nvSpPr>
          <p:cNvPr id="8" name="Freeform 8"/>
          <p:cNvSpPr/>
          <p:nvPr/>
        </p:nvSpPr>
        <p:spPr>
          <a:xfrm>
            <a:off x="4311852" y="2965339"/>
            <a:ext cx="1418761" cy="3004813"/>
          </a:xfrm>
          <a:custGeom>
            <a:avLst/>
            <a:gdLst/>
            <a:ahLst/>
            <a:cxnLst/>
            <a:rect l="l" t="t" r="r" b="b"/>
            <a:pathLst>
              <a:path w="1418761" h="3004813">
                <a:moveTo>
                  <a:pt x="0" y="0"/>
                </a:moveTo>
                <a:lnTo>
                  <a:pt x="1418761" y="0"/>
                </a:lnTo>
                <a:lnTo>
                  <a:pt x="1418761" y="3004814"/>
                </a:lnTo>
                <a:lnTo>
                  <a:pt x="0" y="3004814"/>
                </a:lnTo>
                <a:lnTo>
                  <a:pt x="0" y="0"/>
                </a:lnTo>
                <a:close/>
              </a:path>
            </a:pathLst>
          </a:custGeom>
          <a:blipFill>
            <a:blip r:embed="rId8"/>
            <a:stretch>
              <a:fillRect/>
            </a:stretch>
          </a:blipFill>
        </p:spPr>
      </p:sp>
      <p:sp>
        <p:nvSpPr>
          <p:cNvPr id="9" name="Freeform 9"/>
          <p:cNvSpPr/>
          <p:nvPr/>
        </p:nvSpPr>
        <p:spPr>
          <a:xfrm>
            <a:off x="11533861" y="4942457"/>
            <a:ext cx="6103279" cy="4315843"/>
          </a:xfrm>
          <a:custGeom>
            <a:avLst/>
            <a:gdLst/>
            <a:ahLst/>
            <a:cxnLst/>
            <a:rect l="l" t="t" r="r" b="b"/>
            <a:pathLst>
              <a:path w="6103279" h="4315843">
                <a:moveTo>
                  <a:pt x="0" y="0"/>
                </a:moveTo>
                <a:lnTo>
                  <a:pt x="6103279" y="0"/>
                </a:lnTo>
                <a:lnTo>
                  <a:pt x="6103279" y="4315843"/>
                </a:lnTo>
                <a:lnTo>
                  <a:pt x="0" y="4315843"/>
                </a:lnTo>
                <a:lnTo>
                  <a:pt x="0" y="0"/>
                </a:lnTo>
                <a:close/>
              </a:path>
            </a:pathLst>
          </a:custGeom>
          <a:blipFill>
            <a:blip r:embed="rId9"/>
            <a:stretch>
              <a:fillRect/>
            </a:stretch>
          </a:blipFill>
        </p:spPr>
      </p:sp>
      <p:sp>
        <p:nvSpPr>
          <p:cNvPr id="11" name="Freeform 11"/>
          <p:cNvSpPr/>
          <p:nvPr/>
        </p:nvSpPr>
        <p:spPr>
          <a:xfrm>
            <a:off x="10570678" y="1028700"/>
            <a:ext cx="2640085" cy="2355615"/>
          </a:xfrm>
          <a:custGeom>
            <a:avLst/>
            <a:gdLst/>
            <a:ahLst/>
            <a:cxnLst/>
            <a:rect l="l" t="t" r="r" b="b"/>
            <a:pathLst>
              <a:path w="2640085" h="2355615">
                <a:moveTo>
                  <a:pt x="0" y="0"/>
                </a:moveTo>
                <a:lnTo>
                  <a:pt x="2640085" y="0"/>
                </a:lnTo>
                <a:lnTo>
                  <a:pt x="2640085" y="2355615"/>
                </a:lnTo>
                <a:lnTo>
                  <a:pt x="0" y="2355615"/>
                </a:lnTo>
                <a:lnTo>
                  <a:pt x="0" y="0"/>
                </a:lnTo>
                <a:close/>
              </a:path>
            </a:pathLst>
          </a:custGeom>
          <a:blipFill>
            <a:blip r:embed="rId10"/>
            <a:stretch>
              <a:fillRect/>
            </a:stretch>
          </a:blipFill>
        </p:spPr>
      </p:sp>
      <p:sp>
        <p:nvSpPr>
          <p:cNvPr id="12" name="TextBox 12"/>
          <p:cNvSpPr txBox="1"/>
          <p:nvPr/>
        </p:nvSpPr>
        <p:spPr>
          <a:xfrm>
            <a:off x="5416997" y="3008608"/>
            <a:ext cx="12947448" cy="1998349"/>
          </a:xfrm>
          <a:prstGeom prst="rect">
            <a:avLst/>
          </a:prstGeom>
        </p:spPr>
        <p:txBody>
          <a:bodyPr lIns="0" tIns="0" rIns="0" bIns="0" rtlCol="0" anchor="t">
            <a:spAutoFit/>
          </a:bodyPr>
          <a:lstStyle/>
          <a:p>
            <a:pPr algn="ctr">
              <a:lnSpc>
                <a:spcPts val="16379"/>
              </a:lnSpc>
            </a:pPr>
            <a:r>
              <a:rPr lang="en-US" sz="11699">
                <a:solidFill>
                  <a:srgbClr val="603423"/>
                </a:solidFill>
                <a:latin typeface="Fraunces Bold"/>
              </a:rPr>
              <a:t>KHỞI ĐỘNG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991094" y="7242312"/>
            <a:ext cx="4305667" cy="3044688"/>
          </a:xfrm>
          <a:custGeom>
            <a:avLst/>
            <a:gdLst/>
            <a:ahLst/>
            <a:cxnLst/>
            <a:rect l="l" t="t" r="r" b="b"/>
            <a:pathLst>
              <a:path w="4305667" h="3044688">
                <a:moveTo>
                  <a:pt x="0" y="0"/>
                </a:moveTo>
                <a:lnTo>
                  <a:pt x="4305666" y="0"/>
                </a:lnTo>
                <a:lnTo>
                  <a:pt x="4305666" y="3044688"/>
                </a:lnTo>
                <a:lnTo>
                  <a:pt x="0" y="3044688"/>
                </a:lnTo>
                <a:lnTo>
                  <a:pt x="0" y="0"/>
                </a:lnTo>
                <a:close/>
              </a:path>
            </a:pathLst>
          </a:custGeom>
          <a:blipFill>
            <a:blip r:embed="rId5"/>
            <a:stretch>
              <a:fillRect/>
            </a:stretch>
          </a:blipFill>
        </p:spPr>
      </p:sp>
      <p:sp>
        <p:nvSpPr>
          <p:cNvPr id="6" name="Freeform 6"/>
          <p:cNvSpPr/>
          <p:nvPr/>
        </p:nvSpPr>
        <p:spPr>
          <a:xfrm>
            <a:off x="7346306" y="7151655"/>
            <a:ext cx="1418762" cy="3004813"/>
          </a:xfrm>
          <a:custGeom>
            <a:avLst/>
            <a:gdLst/>
            <a:ahLst/>
            <a:cxnLst/>
            <a:rect l="l" t="t" r="r" b="b"/>
            <a:pathLst>
              <a:path w="1418762" h="3004813">
                <a:moveTo>
                  <a:pt x="0" y="0"/>
                </a:moveTo>
                <a:lnTo>
                  <a:pt x="1418761" y="0"/>
                </a:lnTo>
                <a:lnTo>
                  <a:pt x="1418761" y="3004813"/>
                </a:lnTo>
                <a:lnTo>
                  <a:pt x="0" y="3004813"/>
                </a:lnTo>
                <a:lnTo>
                  <a:pt x="0" y="0"/>
                </a:lnTo>
                <a:close/>
              </a:path>
            </a:pathLst>
          </a:custGeom>
          <a:blipFill>
            <a:blip r:embed="rId6"/>
            <a:stretch>
              <a:fillRect/>
            </a:stretch>
          </a:blipFill>
        </p:spPr>
      </p:sp>
      <p:sp>
        <p:nvSpPr>
          <p:cNvPr id="7" name="TextBox 7"/>
          <p:cNvSpPr txBox="1"/>
          <p:nvPr/>
        </p:nvSpPr>
        <p:spPr>
          <a:xfrm>
            <a:off x="3838616" y="1876629"/>
            <a:ext cx="9852903" cy="854076"/>
          </a:xfrm>
          <a:prstGeom prst="rect">
            <a:avLst/>
          </a:prstGeom>
        </p:spPr>
        <p:txBody>
          <a:bodyPr lIns="0" tIns="0" rIns="0" bIns="0" rtlCol="0" anchor="t">
            <a:spAutoFit/>
          </a:bodyPr>
          <a:lstStyle/>
          <a:p>
            <a:pPr marL="0" lvl="0" indent="0" algn="ctr">
              <a:lnSpc>
                <a:spcPts val="6999"/>
              </a:lnSpc>
              <a:spcBef>
                <a:spcPct val="0"/>
              </a:spcBef>
            </a:pPr>
            <a:r>
              <a:rPr lang="en-US" sz="4999" dirty="0" err="1">
                <a:solidFill>
                  <a:srgbClr val="603423"/>
                </a:solidFill>
                <a:latin typeface="Roboto Condensed Bold"/>
              </a:rPr>
              <a:t>Nhiệm</a:t>
            </a:r>
            <a:r>
              <a:rPr lang="en-US" sz="4999" dirty="0">
                <a:solidFill>
                  <a:srgbClr val="603423"/>
                </a:solidFill>
                <a:latin typeface="Roboto Condensed Bold"/>
              </a:rPr>
              <a:t> </a:t>
            </a:r>
            <a:r>
              <a:rPr lang="en-US" sz="4999" dirty="0" err="1">
                <a:solidFill>
                  <a:srgbClr val="603423"/>
                </a:solidFill>
                <a:latin typeface="Roboto Condensed Bold"/>
              </a:rPr>
              <a:t>vụ</a:t>
            </a:r>
            <a:r>
              <a:rPr lang="en-US" sz="4999" dirty="0">
                <a:solidFill>
                  <a:srgbClr val="603423"/>
                </a:solidFill>
                <a:latin typeface="Roboto Condensed Bold"/>
              </a:rPr>
              <a:t> 2: </a:t>
            </a:r>
            <a:r>
              <a:rPr lang="en-US" sz="4999" dirty="0" err="1">
                <a:solidFill>
                  <a:srgbClr val="603423"/>
                </a:solidFill>
                <a:latin typeface="Roboto Condensed"/>
              </a:rPr>
              <a:t>Tìm</a:t>
            </a:r>
            <a:r>
              <a:rPr lang="en-US" sz="4999" dirty="0">
                <a:solidFill>
                  <a:srgbClr val="603423"/>
                </a:solidFill>
                <a:latin typeface="Roboto Condensed"/>
              </a:rPr>
              <a:t> </a:t>
            </a:r>
            <a:r>
              <a:rPr lang="en-US" sz="4999" dirty="0" err="1">
                <a:solidFill>
                  <a:srgbClr val="603423"/>
                </a:solidFill>
                <a:latin typeface="Roboto Condensed"/>
              </a:rPr>
              <a:t>hiểu</a:t>
            </a:r>
            <a:r>
              <a:rPr lang="en-US" sz="4999" dirty="0">
                <a:solidFill>
                  <a:srgbClr val="603423"/>
                </a:solidFill>
                <a:latin typeface="Roboto Condensed"/>
              </a:rPr>
              <a:t> </a:t>
            </a:r>
            <a:r>
              <a:rPr lang="en-US" sz="4999" dirty="0" err="1">
                <a:solidFill>
                  <a:srgbClr val="603423"/>
                </a:solidFill>
                <a:latin typeface="Roboto Condensed"/>
              </a:rPr>
              <a:t>một</a:t>
            </a:r>
            <a:r>
              <a:rPr lang="en-US" sz="4999" dirty="0">
                <a:solidFill>
                  <a:srgbClr val="603423"/>
                </a:solidFill>
                <a:latin typeface="Roboto Condensed"/>
              </a:rPr>
              <a:t> </a:t>
            </a:r>
            <a:r>
              <a:rPr lang="en-US" sz="4999" dirty="0" err="1">
                <a:solidFill>
                  <a:srgbClr val="603423"/>
                </a:solidFill>
                <a:latin typeface="Roboto Condensed"/>
              </a:rPr>
              <a:t>vài</a:t>
            </a:r>
            <a:r>
              <a:rPr lang="en-US" sz="4999" dirty="0">
                <a:solidFill>
                  <a:srgbClr val="603423"/>
                </a:solidFill>
                <a:latin typeface="Roboto Condensed"/>
              </a:rPr>
              <a:t> </a:t>
            </a:r>
            <a:r>
              <a:rPr lang="en-US" sz="4999" dirty="0" err="1">
                <a:solidFill>
                  <a:srgbClr val="603423"/>
                </a:solidFill>
                <a:latin typeface="Roboto Condensed"/>
              </a:rPr>
              <a:t>từ</a:t>
            </a:r>
            <a:r>
              <a:rPr lang="en-US" sz="4999" dirty="0">
                <a:solidFill>
                  <a:srgbClr val="603423"/>
                </a:solidFill>
                <a:latin typeface="Roboto Condensed"/>
              </a:rPr>
              <a:t> </a:t>
            </a:r>
            <a:r>
              <a:rPr lang="en-US" sz="4999" dirty="0" err="1">
                <a:solidFill>
                  <a:srgbClr val="603423"/>
                </a:solidFill>
                <a:latin typeface="Roboto Condensed"/>
              </a:rPr>
              <a:t>khó</a:t>
            </a:r>
            <a:endParaRPr lang="en-US" sz="4999" dirty="0">
              <a:solidFill>
                <a:srgbClr val="603423"/>
              </a:solidFill>
              <a:latin typeface="Roboto Condensed"/>
            </a:endParaRPr>
          </a:p>
        </p:txBody>
      </p:sp>
      <p:sp>
        <p:nvSpPr>
          <p:cNvPr id="8" name="Freeform 8"/>
          <p:cNvSpPr/>
          <p:nvPr/>
        </p:nvSpPr>
        <p:spPr>
          <a:xfrm>
            <a:off x="2554652" y="3090750"/>
            <a:ext cx="5304398" cy="4394799"/>
          </a:xfrm>
          <a:custGeom>
            <a:avLst/>
            <a:gdLst/>
            <a:ahLst/>
            <a:cxnLst/>
            <a:rect l="l" t="t" r="r" b="b"/>
            <a:pathLst>
              <a:path w="5304398" h="4394799">
                <a:moveTo>
                  <a:pt x="0" y="0"/>
                </a:moveTo>
                <a:lnTo>
                  <a:pt x="5304398" y="0"/>
                </a:lnTo>
                <a:lnTo>
                  <a:pt x="5304398" y="4394799"/>
                </a:lnTo>
                <a:lnTo>
                  <a:pt x="0" y="43947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9144000" y="3090750"/>
            <a:ext cx="7248545" cy="6005564"/>
          </a:xfrm>
          <a:custGeom>
            <a:avLst/>
            <a:gdLst/>
            <a:ahLst/>
            <a:cxnLst/>
            <a:rect l="l" t="t" r="r" b="b"/>
            <a:pathLst>
              <a:path w="7248545" h="6005564">
                <a:moveTo>
                  <a:pt x="0" y="0"/>
                </a:moveTo>
                <a:lnTo>
                  <a:pt x="7248545" y="0"/>
                </a:lnTo>
                <a:lnTo>
                  <a:pt x="7248545" y="6005564"/>
                </a:lnTo>
                <a:lnTo>
                  <a:pt x="0" y="6005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rot="-295382">
            <a:off x="9984716" y="4247638"/>
            <a:ext cx="5723215" cy="3280410"/>
          </a:xfrm>
          <a:prstGeom prst="rect">
            <a:avLst/>
          </a:prstGeom>
        </p:spPr>
        <p:txBody>
          <a:bodyPr lIns="0" tIns="0" rIns="0" bIns="0" rtlCol="0" anchor="t">
            <a:spAutoFit/>
          </a:bodyPr>
          <a:lstStyle/>
          <a:p>
            <a:pPr algn="ctr">
              <a:lnSpc>
                <a:spcPts val="6599"/>
              </a:lnSpc>
            </a:pPr>
            <a:r>
              <a:rPr lang="en-US" sz="4399">
                <a:solidFill>
                  <a:srgbClr val="603423"/>
                </a:solidFill>
                <a:latin typeface="Roboto Condensed"/>
              </a:rPr>
              <a:t>HS quan sát và cho biết phần giải nghĩa ấy là nội hàm của từ/ cụm từ khó nào?</a:t>
            </a:r>
          </a:p>
        </p:txBody>
      </p:sp>
      <p:sp>
        <p:nvSpPr>
          <p:cNvPr id="11" name="TextBox 11"/>
          <p:cNvSpPr txBox="1"/>
          <p:nvPr/>
        </p:nvSpPr>
        <p:spPr>
          <a:xfrm rot="-415887">
            <a:off x="3105731" y="3857877"/>
            <a:ext cx="4175428" cy="2451735"/>
          </a:xfrm>
          <a:prstGeom prst="rect">
            <a:avLst/>
          </a:prstGeom>
        </p:spPr>
        <p:txBody>
          <a:bodyPr lIns="0" tIns="0" rIns="0" bIns="0" rtlCol="0" anchor="t">
            <a:spAutoFit/>
          </a:bodyPr>
          <a:lstStyle/>
          <a:p>
            <a:pPr algn="ctr">
              <a:lnSpc>
                <a:spcPts val="6599"/>
              </a:lnSpc>
            </a:pPr>
            <a:r>
              <a:rPr lang="en-US" sz="4399">
                <a:solidFill>
                  <a:srgbClr val="603423"/>
                </a:solidFill>
                <a:latin typeface="Roboto Condensed"/>
              </a:rPr>
              <a:t>GV chiếu một số phần giải nghĩa trên slide</a:t>
            </a:r>
          </a:p>
        </p:txBody>
      </p:sp>
      <p:sp>
        <p:nvSpPr>
          <p:cNvPr id="12" name="TextBox 12"/>
          <p:cNvSpPr txBox="1"/>
          <p:nvPr/>
        </p:nvSpPr>
        <p:spPr>
          <a:xfrm>
            <a:off x="329656" y="554560"/>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80628" y="-3294683"/>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761130" y="6857159"/>
            <a:ext cx="4943432" cy="3495675"/>
          </a:xfrm>
          <a:custGeom>
            <a:avLst/>
            <a:gdLst/>
            <a:ahLst/>
            <a:cxnLst/>
            <a:rect l="l" t="t" r="r" b="b"/>
            <a:pathLst>
              <a:path w="4943432" h="3495675">
                <a:moveTo>
                  <a:pt x="0" y="0"/>
                </a:moveTo>
                <a:lnTo>
                  <a:pt x="4943432" y="0"/>
                </a:lnTo>
                <a:lnTo>
                  <a:pt x="4943432" y="3495675"/>
                </a:lnTo>
                <a:lnTo>
                  <a:pt x="0" y="3495675"/>
                </a:lnTo>
                <a:lnTo>
                  <a:pt x="0" y="0"/>
                </a:lnTo>
                <a:close/>
              </a:path>
            </a:pathLst>
          </a:custGeom>
          <a:blipFill>
            <a:blip r:embed="rId5"/>
            <a:stretch>
              <a:fillRect/>
            </a:stretch>
          </a:blipFill>
        </p:spPr>
      </p:sp>
      <p:grpSp>
        <p:nvGrpSpPr>
          <p:cNvPr id="6" name="Group 6"/>
          <p:cNvGrpSpPr/>
          <p:nvPr/>
        </p:nvGrpSpPr>
        <p:grpSpPr>
          <a:xfrm>
            <a:off x="1028700" y="1742416"/>
            <a:ext cx="7024637" cy="4609918"/>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9F3">
                <a:alpha val="76863"/>
              </a:srgbClr>
            </a:solidFill>
          </p:spPr>
        </p:sp>
        <p:sp>
          <p:nvSpPr>
            <p:cNvPr id="8" name="TextBox 8"/>
            <p:cNvSpPr txBox="1"/>
            <p:nvPr/>
          </p:nvSpPr>
          <p:spPr>
            <a:xfrm>
              <a:off x="38100" y="41275"/>
              <a:ext cx="736600" cy="4159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988585" y="6354974"/>
            <a:ext cx="3086100" cy="2700338"/>
            <a:chOff x="0" y="0"/>
            <a:chExt cx="812800" cy="711200"/>
          </a:xfrm>
        </p:grpSpPr>
        <p:sp>
          <p:nvSpPr>
            <p:cNvPr id="10" name="Freeform 10"/>
            <p:cNvSpPr/>
            <p:nvPr/>
          </p:nvSpPr>
          <p:spPr>
            <a:xfrm>
              <a:off x="0" y="0"/>
              <a:ext cx="812811" cy="711200"/>
            </a:xfrm>
            <a:custGeom>
              <a:avLst/>
              <a:gdLst/>
              <a:ahLst/>
              <a:cxnLst/>
              <a:rect l="l" t="t" r="r" b="b"/>
              <a:pathLst>
                <a:path w="812811" h="711200">
                  <a:moveTo>
                    <a:pt x="530371" y="0"/>
                  </a:moveTo>
                  <a:lnTo>
                    <a:pt x="282407" y="0"/>
                  </a:lnTo>
                  <a:cubicBezTo>
                    <a:pt x="126426" y="0"/>
                    <a:pt x="0" y="123512"/>
                    <a:pt x="0" y="275871"/>
                  </a:cubicBezTo>
                  <a:cubicBezTo>
                    <a:pt x="0" y="386169"/>
                    <a:pt x="66279" y="481310"/>
                    <a:pt x="162037" y="525451"/>
                  </a:cubicBezTo>
                  <a:lnTo>
                    <a:pt x="162037" y="711200"/>
                  </a:lnTo>
                  <a:lnTo>
                    <a:pt x="353844" y="551732"/>
                  </a:lnTo>
                  <a:lnTo>
                    <a:pt x="530371" y="551732"/>
                  </a:lnTo>
                  <a:cubicBezTo>
                    <a:pt x="686363" y="551732"/>
                    <a:pt x="812800" y="428220"/>
                    <a:pt x="812800" y="275861"/>
                  </a:cubicBezTo>
                  <a:cubicBezTo>
                    <a:pt x="812811" y="123512"/>
                    <a:pt x="686363" y="0"/>
                    <a:pt x="530371" y="0"/>
                  </a:cubicBezTo>
                  <a:close/>
                </a:path>
              </a:pathLst>
            </a:custGeom>
            <a:solidFill>
              <a:srgbClr val="F7ECE1"/>
            </a:solidFill>
          </p:spPr>
        </p:sp>
        <p:sp>
          <p:nvSpPr>
            <p:cNvPr id="11" name="TextBox 11"/>
            <p:cNvSpPr txBox="1"/>
            <p:nvPr/>
          </p:nvSpPr>
          <p:spPr>
            <a:xfrm>
              <a:off x="0" y="-9525"/>
              <a:ext cx="812800" cy="5302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496710" y="3259104"/>
            <a:ext cx="4446039" cy="44460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8EEE2"/>
            </a:solidFill>
          </p:spPr>
        </p:sp>
        <p:sp>
          <p:nvSpPr>
            <p:cNvPr id="14" name="TextBox 14"/>
            <p:cNvSpPr txBox="1"/>
            <p:nvPr/>
          </p:nvSpPr>
          <p:spPr>
            <a:xfrm>
              <a:off x="88900" y="41275"/>
              <a:ext cx="635000" cy="6826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3438049" y="3964382"/>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F8EEE2"/>
            </a:solidFill>
          </p:spPr>
        </p:sp>
        <p:sp>
          <p:nvSpPr>
            <p:cNvPr id="17" name="TextBox 17"/>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061056" y="2489121"/>
            <a:ext cx="5113086" cy="2897506"/>
          </a:xfrm>
          <a:prstGeom prst="rect">
            <a:avLst/>
          </a:prstGeom>
        </p:spPr>
        <p:txBody>
          <a:bodyPr lIns="0" tIns="0" rIns="0" bIns="0" rtlCol="0" anchor="t">
            <a:spAutoFit/>
          </a:bodyPr>
          <a:lstStyle/>
          <a:p>
            <a:pPr algn="ctr">
              <a:lnSpc>
                <a:spcPts val="4619"/>
              </a:lnSpc>
            </a:pPr>
            <a:r>
              <a:rPr lang="en-US" sz="3299">
                <a:solidFill>
                  <a:srgbClr val="453C2A"/>
                </a:solidFill>
                <a:latin typeface="Roboto Condensed"/>
              </a:rPr>
              <a:t>Ở làng quê đồng bằng Bắc Bộ, vào mùa thu và mùa đông, khi chiều xuống thường có lớp sương bao quanh thôn xóm giống như làn khói.</a:t>
            </a:r>
          </a:p>
        </p:txBody>
      </p:sp>
      <p:sp>
        <p:nvSpPr>
          <p:cNvPr id="19" name="TextBox 19"/>
          <p:cNvSpPr txBox="1"/>
          <p:nvPr/>
        </p:nvSpPr>
        <p:spPr>
          <a:xfrm>
            <a:off x="6369329" y="6764792"/>
            <a:ext cx="2324614" cy="1154431"/>
          </a:xfrm>
          <a:prstGeom prst="rect">
            <a:avLst/>
          </a:prstGeom>
        </p:spPr>
        <p:txBody>
          <a:bodyPr lIns="0" tIns="0" rIns="0" bIns="0" rtlCol="0" anchor="t">
            <a:spAutoFit/>
          </a:bodyPr>
          <a:lstStyle/>
          <a:p>
            <a:pPr algn="ctr">
              <a:lnSpc>
                <a:spcPts val="4619"/>
              </a:lnSpc>
            </a:pPr>
            <a:r>
              <a:rPr lang="en-US" sz="3299" dirty="0" err="1">
                <a:solidFill>
                  <a:srgbClr val="453C2A"/>
                </a:solidFill>
                <a:latin typeface="Roboto Condensed"/>
              </a:rPr>
              <a:t>Trẻ</a:t>
            </a:r>
            <a:r>
              <a:rPr lang="en-US" sz="3299" dirty="0">
                <a:solidFill>
                  <a:srgbClr val="453C2A"/>
                </a:solidFill>
                <a:latin typeface="Roboto Condensed"/>
              </a:rPr>
              <a:t> </a:t>
            </a:r>
            <a:r>
              <a:rPr lang="en-US" sz="3299" dirty="0" err="1">
                <a:solidFill>
                  <a:srgbClr val="453C2A"/>
                </a:solidFill>
                <a:latin typeface="Roboto Condensed"/>
              </a:rPr>
              <a:t>chăn</a:t>
            </a:r>
            <a:r>
              <a:rPr lang="en-US" sz="3299" dirty="0">
                <a:solidFill>
                  <a:srgbClr val="453C2A"/>
                </a:solidFill>
                <a:latin typeface="Roboto Condensed"/>
              </a:rPr>
              <a:t> </a:t>
            </a:r>
            <a:r>
              <a:rPr lang="en-US" sz="3299" dirty="0" err="1">
                <a:solidFill>
                  <a:srgbClr val="453C2A"/>
                </a:solidFill>
                <a:latin typeface="Roboto Condensed"/>
              </a:rPr>
              <a:t>trâu</a:t>
            </a:r>
            <a:r>
              <a:rPr lang="en-US" sz="3299" dirty="0">
                <a:solidFill>
                  <a:srgbClr val="453C2A"/>
                </a:solidFill>
                <a:latin typeface="Roboto Condensed"/>
              </a:rPr>
              <a:t>, </a:t>
            </a:r>
            <a:r>
              <a:rPr lang="en-US" sz="3299" dirty="0" err="1">
                <a:solidFill>
                  <a:srgbClr val="453C2A"/>
                </a:solidFill>
                <a:latin typeface="Roboto Condensed"/>
              </a:rPr>
              <a:t>chăn</a:t>
            </a:r>
            <a:r>
              <a:rPr lang="en-US" sz="3299" dirty="0">
                <a:solidFill>
                  <a:srgbClr val="453C2A"/>
                </a:solidFill>
                <a:latin typeface="Roboto Condensed"/>
              </a:rPr>
              <a:t> </a:t>
            </a:r>
            <a:r>
              <a:rPr lang="en-US" sz="3299" dirty="0" err="1">
                <a:solidFill>
                  <a:srgbClr val="453C2A"/>
                </a:solidFill>
                <a:latin typeface="Roboto Condensed"/>
              </a:rPr>
              <a:t>bò</a:t>
            </a:r>
            <a:endParaRPr lang="en-US" sz="3299" dirty="0">
              <a:solidFill>
                <a:srgbClr val="453C2A"/>
              </a:solidFill>
              <a:latin typeface="Roboto Condensed"/>
            </a:endParaRPr>
          </a:p>
        </p:txBody>
      </p:sp>
      <p:sp>
        <p:nvSpPr>
          <p:cNvPr id="20" name="TextBox 20"/>
          <p:cNvSpPr txBox="1"/>
          <p:nvPr/>
        </p:nvSpPr>
        <p:spPr>
          <a:xfrm>
            <a:off x="9082808" y="4506889"/>
            <a:ext cx="3479744" cy="1735456"/>
          </a:xfrm>
          <a:prstGeom prst="rect">
            <a:avLst/>
          </a:prstGeom>
        </p:spPr>
        <p:txBody>
          <a:bodyPr lIns="0" tIns="0" rIns="0" bIns="0" rtlCol="0" anchor="t">
            <a:spAutoFit/>
          </a:bodyPr>
          <a:lstStyle/>
          <a:p>
            <a:pPr algn="just">
              <a:lnSpc>
                <a:spcPts val="4619"/>
              </a:lnSpc>
            </a:pPr>
            <a:r>
              <a:rPr lang="en-US" sz="3299" dirty="0">
                <a:solidFill>
                  <a:srgbClr val="453C2A"/>
                </a:solidFill>
                <a:latin typeface="Roboto Condensed"/>
              </a:rPr>
              <a:t>Hào </a:t>
            </a:r>
            <a:r>
              <a:rPr lang="en-US" sz="3299" dirty="0" err="1">
                <a:solidFill>
                  <a:srgbClr val="453C2A"/>
                </a:solidFill>
                <a:latin typeface="Roboto Condensed"/>
              </a:rPr>
              <a:t>khí</a:t>
            </a:r>
            <a:r>
              <a:rPr lang="en-US" sz="3299" dirty="0">
                <a:solidFill>
                  <a:srgbClr val="453C2A"/>
                </a:solidFill>
                <a:latin typeface="Roboto Condensed"/>
              </a:rPr>
              <a:t> </a:t>
            </a:r>
            <a:r>
              <a:rPr lang="en-US" sz="3299" dirty="0" err="1">
                <a:solidFill>
                  <a:srgbClr val="453C2A"/>
                </a:solidFill>
                <a:latin typeface="Roboto Condensed"/>
              </a:rPr>
              <a:t>nhà</a:t>
            </a:r>
            <a:r>
              <a:rPr lang="en-US" sz="3299" dirty="0">
                <a:solidFill>
                  <a:srgbClr val="453C2A"/>
                </a:solidFill>
                <a:latin typeface="Roboto Condensed"/>
              </a:rPr>
              <a:t> Trần - </a:t>
            </a:r>
            <a:r>
              <a:rPr lang="en-US" sz="3299" dirty="0" err="1">
                <a:solidFill>
                  <a:srgbClr val="453C2A"/>
                </a:solidFill>
                <a:latin typeface="Roboto Condensed"/>
              </a:rPr>
              <a:t>một</a:t>
            </a:r>
            <a:r>
              <a:rPr lang="en-US" sz="3299" dirty="0">
                <a:solidFill>
                  <a:srgbClr val="453C2A"/>
                </a:solidFill>
                <a:latin typeface="Roboto Condensed"/>
              </a:rPr>
              <a:t> </a:t>
            </a:r>
            <a:r>
              <a:rPr lang="en-US" sz="3299" dirty="0" err="1">
                <a:solidFill>
                  <a:srgbClr val="453C2A"/>
                </a:solidFill>
                <a:latin typeface="Roboto Condensed"/>
              </a:rPr>
              <a:t>thời</a:t>
            </a:r>
            <a:r>
              <a:rPr lang="en-US" sz="3299" dirty="0">
                <a:solidFill>
                  <a:srgbClr val="453C2A"/>
                </a:solidFill>
                <a:latin typeface="Roboto Condensed"/>
              </a:rPr>
              <a:t> </a:t>
            </a:r>
            <a:r>
              <a:rPr lang="en-US" sz="3299" dirty="0" err="1">
                <a:solidFill>
                  <a:srgbClr val="453C2A"/>
                </a:solidFill>
                <a:latin typeface="Roboto Condensed"/>
              </a:rPr>
              <a:t>đại</a:t>
            </a:r>
            <a:r>
              <a:rPr lang="en-US" sz="3299" dirty="0">
                <a:solidFill>
                  <a:srgbClr val="453C2A"/>
                </a:solidFill>
                <a:latin typeface="Roboto Condensed"/>
              </a:rPr>
              <a:t> </a:t>
            </a:r>
            <a:r>
              <a:rPr lang="en-US" sz="3299" dirty="0" err="1">
                <a:solidFill>
                  <a:srgbClr val="453C2A"/>
                </a:solidFill>
                <a:latin typeface="Roboto Condensed"/>
              </a:rPr>
              <a:t>rực</a:t>
            </a:r>
            <a:r>
              <a:rPr lang="en-US" sz="3299" dirty="0">
                <a:solidFill>
                  <a:srgbClr val="453C2A"/>
                </a:solidFill>
                <a:latin typeface="Roboto Condensed"/>
              </a:rPr>
              <a:t> </a:t>
            </a:r>
            <a:r>
              <a:rPr lang="en-US" sz="3299" dirty="0" err="1">
                <a:solidFill>
                  <a:srgbClr val="453C2A"/>
                </a:solidFill>
                <a:latin typeface="Roboto Condensed"/>
              </a:rPr>
              <a:t>rỡ</a:t>
            </a:r>
            <a:r>
              <a:rPr lang="en-US" sz="3299" dirty="0">
                <a:solidFill>
                  <a:srgbClr val="453C2A"/>
                </a:solidFill>
                <a:latin typeface="Roboto Condensed"/>
              </a:rPr>
              <a:t> </a:t>
            </a:r>
            <a:r>
              <a:rPr lang="en-US" sz="3299" dirty="0" err="1">
                <a:solidFill>
                  <a:srgbClr val="453C2A"/>
                </a:solidFill>
                <a:latin typeface="Roboto Condensed"/>
              </a:rPr>
              <a:t>trong</a:t>
            </a:r>
            <a:r>
              <a:rPr lang="en-US" sz="3299" dirty="0">
                <a:solidFill>
                  <a:srgbClr val="453C2A"/>
                </a:solidFill>
                <a:latin typeface="Roboto Condensed"/>
              </a:rPr>
              <a:t> </a:t>
            </a:r>
            <a:r>
              <a:rPr lang="en-US" sz="3299" dirty="0" err="1">
                <a:solidFill>
                  <a:srgbClr val="453C2A"/>
                </a:solidFill>
                <a:latin typeface="Roboto Condensed"/>
              </a:rPr>
              <a:t>lịch</a:t>
            </a:r>
            <a:r>
              <a:rPr lang="en-US" sz="3299" dirty="0">
                <a:solidFill>
                  <a:srgbClr val="453C2A"/>
                </a:solidFill>
                <a:latin typeface="Roboto Condensed"/>
              </a:rPr>
              <a:t> </a:t>
            </a:r>
            <a:r>
              <a:rPr lang="en-US" sz="3299" dirty="0" err="1">
                <a:solidFill>
                  <a:srgbClr val="453C2A"/>
                </a:solidFill>
                <a:latin typeface="Roboto Condensed"/>
              </a:rPr>
              <a:t>sử</a:t>
            </a:r>
            <a:r>
              <a:rPr lang="en-US" sz="3299" dirty="0">
                <a:solidFill>
                  <a:srgbClr val="453C2A"/>
                </a:solidFill>
                <a:latin typeface="Roboto Condensed"/>
              </a:rPr>
              <a:t> </a:t>
            </a:r>
            <a:r>
              <a:rPr lang="en-US" sz="3299" dirty="0" err="1">
                <a:solidFill>
                  <a:srgbClr val="453C2A"/>
                </a:solidFill>
                <a:latin typeface="Roboto Condensed"/>
              </a:rPr>
              <a:t>dân</a:t>
            </a:r>
            <a:r>
              <a:rPr lang="en-US" sz="3299" dirty="0">
                <a:solidFill>
                  <a:srgbClr val="453C2A"/>
                </a:solidFill>
                <a:latin typeface="Roboto Condensed"/>
              </a:rPr>
              <a:t> </a:t>
            </a:r>
            <a:r>
              <a:rPr lang="en-US" sz="3299" dirty="0" err="1">
                <a:solidFill>
                  <a:srgbClr val="453C2A"/>
                </a:solidFill>
                <a:latin typeface="Roboto Condensed"/>
              </a:rPr>
              <a:t>tộc</a:t>
            </a:r>
            <a:endParaRPr lang="en-US" sz="3299" dirty="0">
              <a:solidFill>
                <a:srgbClr val="453C2A"/>
              </a:solidFill>
              <a:latin typeface="Roboto Condensed"/>
            </a:endParaRPr>
          </a:p>
        </p:txBody>
      </p:sp>
      <p:sp>
        <p:nvSpPr>
          <p:cNvPr id="21" name="TextBox 21"/>
          <p:cNvSpPr txBox="1"/>
          <p:nvPr/>
        </p:nvSpPr>
        <p:spPr>
          <a:xfrm>
            <a:off x="14108471" y="4892116"/>
            <a:ext cx="1745257" cy="1154431"/>
          </a:xfrm>
          <a:prstGeom prst="rect">
            <a:avLst/>
          </a:prstGeom>
        </p:spPr>
        <p:txBody>
          <a:bodyPr lIns="0" tIns="0" rIns="0" bIns="0" rtlCol="0" anchor="t">
            <a:spAutoFit/>
          </a:bodyPr>
          <a:lstStyle/>
          <a:p>
            <a:pPr algn="just">
              <a:lnSpc>
                <a:spcPts val="4619"/>
              </a:lnSpc>
            </a:pPr>
            <a:r>
              <a:rPr lang="en-US" sz="3299" dirty="0" err="1">
                <a:solidFill>
                  <a:srgbClr val="453C2A"/>
                </a:solidFill>
                <a:latin typeface="Roboto Condensed"/>
              </a:rPr>
              <a:t>Tiếng</a:t>
            </a:r>
            <a:r>
              <a:rPr lang="en-US" sz="3299" dirty="0">
                <a:solidFill>
                  <a:srgbClr val="453C2A"/>
                </a:solidFill>
                <a:latin typeface="Roboto Condensed"/>
              </a:rPr>
              <a:t> </a:t>
            </a:r>
            <a:r>
              <a:rPr lang="en-US" sz="3299" dirty="0" err="1">
                <a:solidFill>
                  <a:srgbClr val="453C2A"/>
                </a:solidFill>
                <a:latin typeface="Roboto Condensed"/>
              </a:rPr>
              <a:t>sáo</a:t>
            </a:r>
            <a:r>
              <a:rPr lang="en-US" sz="3299" dirty="0">
                <a:solidFill>
                  <a:srgbClr val="453C2A"/>
                </a:solidFill>
                <a:latin typeface="Roboto Condensed"/>
              </a:rPr>
              <a:t> </a:t>
            </a:r>
            <a:r>
              <a:rPr lang="en-US" sz="3299" dirty="0" err="1">
                <a:solidFill>
                  <a:srgbClr val="453C2A"/>
                </a:solidFill>
                <a:latin typeface="Roboto Condensed"/>
              </a:rPr>
              <a:t>văng</a:t>
            </a:r>
            <a:r>
              <a:rPr lang="en-US" sz="3299" dirty="0">
                <a:solidFill>
                  <a:srgbClr val="453C2A"/>
                </a:solidFill>
                <a:latin typeface="Roboto Condensed"/>
              </a:rPr>
              <a:t> </a:t>
            </a:r>
            <a:r>
              <a:rPr lang="en-US" sz="3299" dirty="0" err="1">
                <a:solidFill>
                  <a:srgbClr val="453C2A"/>
                </a:solidFill>
                <a:latin typeface="Roboto Condensed"/>
              </a:rPr>
              <a:t>vẳng</a:t>
            </a:r>
            <a:endParaRPr lang="en-US" sz="3299" dirty="0">
              <a:solidFill>
                <a:srgbClr val="453C2A"/>
              </a:solidFill>
              <a:latin typeface="Roboto Condensed"/>
            </a:endParaRPr>
          </a:p>
        </p:txBody>
      </p:sp>
      <p:sp>
        <p:nvSpPr>
          <p:cNvPr id="22" name="TextBox 22"/>
          <p:cNvSpPr txBox="1"/>
          <p:nvPr/>
        </p:nvSpPr>
        <p:spPr>
          <a:xfrm>
            <a:off x="3588574" y="6515071"/>
            <a:ext cx="1904888" cy="828675"/>
          </a:xfrm>
          <a:prstGeom prst="rect">
            <a:avLst/>
          </a:prstGeom>
        </p:spPr>
        <p:txBody>
          <a:bodyPr lIns="0" tIns="0" rIns="0" bIns="0" rtlCol="0" anchor="t">
            <a:spAutoFit/>
          </a:bodyPr>
          <a:lstStyle/>
          <a:p>
            <a:pPr marL="0" lvl="0" indent="0" algn="ctr">
              <a:lnSpc>
                <a:spcPts val="6359"/>
              </a:lnSpc>
              <a:spcBef>
                <a:spcPct val="0"/>
              </a:spcBef>
            </a:pPr>
            <a:r>
              <a:rPr lang="en-US" sz="5299" dirty="0" err="1">
                <a:solidFill>
                  <a:srgbClr val="593330"/>
                </a:solidFill>
                <a:latin typeface="#9Slide05 VL Fadilla"/>
              </a:rPr>
              <a:t>Khói</a:t>
            </a:r>
            <a:endParaRPr lang="en-US" sz="5299" dirty="0">
              <a:solidFill>
                <a:srgbClr val="593330"/>
              </a:solidFill>
              <a:latin typeface="#9Slide05 VL Fadilla"/>
            </a:endParaRPr>
          </a:p>
        </p:txBody>
      </p:sp>
      <p:sp>
        <p:nvSpPr>
          <p:cNvPr id="23" name="TextBox 23"/>
          <p:cNvSpPr txBox="1"/>
          <p:nvPr/>
        </p:nvSpPr>
        <p:spPr>
          <a:xfrm>
            <a:off x="6531413" y="8909823"/>
            <a:ext cx="3750345" cy="828675"/>
          </a:xfrm>
          <a:prstGeom prst="rect">
            <a:avLst/>
          </a:prstGeom>
        </p:spPr>
        <p:txBody>
          <a:bodyPr lIns="0" tIns="0" rIns="0" bIns="0" rtlCol="0" anchor="t">
            <a:spAutoFit/>
          </a:bodyPr>
          <a:lstStyle/>
          <a:p>
            <a:pPr marL="0" lvl="0" indent="0" algn="ctr">
              <a:lnSpc>
                <a:spcPts val="6359"/>
              </a:lnSpc>
              <a:spcBef>
                <a:spcPct val="0"/>
              </a:spcBef>
            </a:pPr>
            <a:r>
              <a:rPr lang="en-US" sz="5299" dirty="0" err="1">
                <a:solidFill>
                  <a:srgbClr val="593330"/>
                </a:solidFill>
                <a:latin typeface="#9Slide05 VL Fadilla"/>
              </a:rPr>
              <a:t>Mục</a:t>
            </a:r>
            <a:r>
              <a:rPr lang="en-US" sz="5299" dirty="0">
                <a:solidFill>
                  <a:srgbClr val="593330"/>
                </a:solidFill>
                <a:latin typeface="#9Slide05 VL Fadilla"/>
              </a:rPr>
              <a:t> </a:t>
            </a:r>
            <a:r>
              <a:rPr lang="en-US" sz="5299" dirty="0" err="1">
                <a:solidFill>
                  <a:srgbClr val="593330"/>
                </a:solidFill>
                <a:latin typeface="#9Slide05 VL Fadilla"/>
              </a:rPr>
              <a:t>đồng</a:t>
            </a:r>
            <a:endParaRPr lang="en-US" sz="5299" dirty="0">
              <a:solidFill>
                <a:srgbClr val="593330"/>
              </a:solidFill>
              <a:latin typeface="#9Slide05 VL Fadilla"/>
            </a:endParaRPr>
          </a:p>
        </p:txBody>
      </p:sp>
      <p:sp>
        <p:nvSpPr>
          <p:cNvPr id="24" name="TextBox 24"/>
          <p:cNvSpPr txBox="1"/>
          <p:nvPr/>
        </p:nvSpPr>
        <p:spPr>
          <a:xfrm>
            <a:off x="9563696" y="1630329"/>
            <a:ext cx="2517968" cy="1628775"/>
          </a:xfrm>
          <a:prstGeom prst="rect">
            <a:avLst/>
          </a:prstGeom>
        </p:spPr>
        <p:txBody>
          <a:bodyPr lIns="0" tIns="0" rIns="0" bIns="0" rtlCol="0" anchor="t">
            <a:spAutoFit/>
          </a:bodyPr>
          <a:lstStyle/>
          <a:p>
            <a:pPr marL="0" lvl="0" indent="0" algn="ctr">
              <a:lnSpc>
                <a:spcPts val="6359"/>
              </a:lnSpc>
              <a:spcBef>
                <a:spcPct val="0"/>
              </a:spcBef>
            </a:pPr>
            <a:r>
              <a:rPr lang="en-US" sz="5299" dirty="0">
                <a:solidFill>
                  <a:srgbClr val="593330"/>
                </a:solidFill>
                <a:latin typeface="#9Slide05 VL Fadilla"/>
              </a:rPr>
              <a:t>Hào </a:t>
            </a:r>
            <a:r>
              <a:rPr lang="en-US" sz="5299" dirty="0" err="1">
                <a:solidFill>
                  <a:srgbClr val="593330"/>
                </a:solidFill>
                <a:latin typeface="#9Slide05 VL Fadilla"/>
              </a:rPr>
              <a:t>khí</a:t>
            </a:r>
            <a:r>
              <a:rPr lang="en-US" sz="5299" dirty="0">
                <a:solidFill>
                  <a:srgbClr val="593330"/>
                </a:solidFill>
                <a:latin typeface="#9Slide05 VL Fadilla"/>
              </a:rPr>
              <a:t> </a:t>
            </a:r>
            <a:r>
              <a:rPr lang="en-US" sz="5299" dirty="0" err="1">
                <a:solidFill>
                  <a:srgbClr val="593330"/>
                </a:solidFill>
                <a:latin typeface="#9Slide05 VL Fadilla"/>
              </a:rPr>
              <a:t>Đông</a:t>
            </a:r>
            <a:r>
              <a:rPr lang="en-US" sz="5299" dirty="0">
                <a:solidFill>
                  <a:srgbClr val="593330"/>
                </a:solidFill>
                <a:latin typeface="#9Slide05 VL Fadilla"/>
              </a:rPr>
              <a:t> A</a:t>
            </a:r>
          </a:p>
        </p:txBody>
      </p:sp>
      <p:sp>
        <p:nvSpPr>
          <p:cNvPr id="25" name="TextBox 25"/>
          <p:cNvSpPr txBox="1"/>
          <p:nvPr/>
        </p:nvSpPr>
        <p:spPr>
          <a:xfrm>
            <a:off x="13228499" y="7490598"/>
            <a:ext cx="3924412" cy="828675"/>
          </a:xfrm>
          <a:prstGeom prst="rect">
            <a:avLst/>
          </a:prstGeom>
        </p:spPr>
        <p:txBody>
          <a:bodyPr lIns="0" tIns="0" rIns="0" bIns="0" rtlCol="0" anchor="t">
            <a:spAutoFit/>
          </a:bodyPr>
          <a:lstStyle/>
          <a:p>
            <a:pPr marL="0" lvl="0" indent="0" algn="ctr">
              <a:lnSpc>
                <a:spcPts val="6359"/>
              </a:lnSpc>
              <a:spcBef>
                <a:spcPct val="0"/>
              </a:spcBef>
            </a:pPr>
            <a:r>
              <a:rPr lang="en-US" sz="5299" dirty="0" err="1">
                <a:solidFill>
                  <a:srgbClr val="593330"/>
                </a:solidFill>
                <a:latin typeface="#9Slide05 VL Fadilla"/>
              </a:rPr>
              <a:t>Sáo</a:t>
            </a:r>
            <a:r>
              <a:rPr lang="en-US" sz="5299" dirty="0">
                <a:solidFill>
                  <a:srgbClr val="593330"/>
                </a:solidFill>
                <a:latin typeface="#9Slide05 VL Fadilla"/>
              </a:rPr>
              <a:t> </a:t>
            </a:r>
            <a:r>
              <a:rPr lang="en-US" sz="5299" dirty="0" err="1">
                <a:solidFill>
                  <a:srgbClr val="593330"/>
                </a:solidFill>
                <a:latin typeface="#9Slide05 VL Fadilla"/>
              </a:rPr>
              <a:t>vẳng</a:t>
            </a:r>
            <a:endParaRPr lang="en-US" sz="5299" dirty="0">
              <a:solidFill>
                <a:srgbClr val="593330"/>
              </a:solidFill>
              <a:latin typeface="#9Slide05 VL Fadilla"/>
            </a:endParaRPr>
          </a:p>
        </p:txBody>
      </p:sp>
      <p:sp>
        <p:nvSpPr>
          <p:cNvPr id="26" name="TextBox 26"/>
          <p:cNvSpPr txBox="1"/>
          <p:nvPr/>
        </p:nvSpPr>
        <p:spPr>
          <a:xfrm>
            <a:off x="527369" y="487329"/>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down)">
                                      <p:cBhvr>
                                        <p:cTn id="5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01314" y="-3564166"/>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grpSp>
        <p:nvGrpSpPr>
          <p:cNvPr id="4" name="Group 4"/>
          <p:cNvGrpSpPr/>
          <p:nvPr/>
        </p:nvGrpSpPr>
        <p:grpSpPr>
          <a:xfrm>
            <a:off x="3753325" y="3252179"/>
            <a:ext cx="739416" cy="888876"/>
            <a:chOff x="0" y="0"/>
            <a:chExt cx="985888" cy="1185168"/>
          </a:xfrm>
        </p:grpSpPr>
        <p:sp>
          <p:nvSpPr>
            <p:cNvPr id="5" name="Freeform 5"/>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6" name="TextBox 6"/>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a:solidFill>
                    <a:srgbClr val="E3C5A6"/>
                  </a:solidFill>
                  <a:latin typeface="Roboto Condensed"/>
                </a:rPr>
                <a:t>1</a:t>
              </a:r>
            </a:p>
          </p:txBody>
        </p:sp>
      </p:grpSp>
      <p:sp>
        <p:nvSpPr>
          <p:cNvPr id="7" name="TextBox 7"/>
          <p:cNvSpPr txBox="1"/>
          <p:nvPr/>
        </p:nvSpPr>
        <p:spPr>
          <a:xfrm>
            <a:off x="4784530" y="2860971"/>
            <a:ext cx="9263872" cy="1663065"/>
          </a:xfrm>
          <a:prstGeom prst="rect">
            <a:avLst/>
          </a:prstGeom>
        </p:spPr>
        <p:txBody>
          <a:bodyPr lIns="0" tIns="0" rIns="0" bIns="0" rtlCol="0" anchor="t">
            <a:spAutoFit/>
          </a:bodyPr>
          <a:lstStyle/>
          <a:p>
            <a:pPr algn="just">
              <a:lnSpc>
                <a:spcPts val="6839"/>
              </a:lnSpc>
            </a:pPr>
            <a:r>
              <a:rPr lang="en-US" sz="3799">
                <a:solidFill>
                  <a:srgbClr val="7D5227"/>
                </a:solidFill>
                <a:latin typeface="Roboto Condensed"/>
              </a:rPr>
              <a:t>Tên thật: Trần Khâm, con trai trưởng của vua Trần Thánh Tông</a:t>
            </a:r>
          </a:p>
        </p:txBody>
      </p:sp>
      <p:grpSp>
        <p:nvGrpSpPr>
          <p:cNvPr id="8" name="Group 8"/>
          <p:cNvGrpSpPr/>
          <p:nvPr/>
        </p:nvGrpSpPr>
        <p:grpSpPr>
          <a:xfrm>
            <a:off x="4414822" y="4887255"/>
            <a:ext cx="739416" cy="888876"/>
            <a:chOff x="0" y="0"/>
            <a:chExt cx="985888" cy="1185168"/>
          </a:xfrm>
        </p:grpSpPr>
        <p:sp>
          <p:nvSpPr>
            <p:cNvPr id="9" name="Freeform 9"/>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10" name="TextBox 10"/>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a:solidFill>
                    <a:srgbClr val="E3C5A6"/>
                  </a:solidFill>
                  <a:latin typeface="Roboto Condensed"/>
                </a:rPr>
                <a:t>2</a:t>
              </a:r>
            </a:p>
          </p:txBody>
        </p:sp>
      </p:grpSp>
      <p:sp>
        <p:nvSpPr>
          <p:cNvPr id="11" name="TextBox 11"/>
          <p:cNvSpPr txBox="1"/>
          <p:nvPr/>
        </p:nvSpPr>
        <p:spPr>
          <a:xfrm>
            <a:off x="5416443" y="4770290"/>
            <a:ext cx="8917392" cy="796290"/>
          </a:xfrm>
          <a:prstGeom prst="rect">
            <a:avLst/>
          </a:prstGeom>
        </p:spPr>
        <p:txBody>
          <a:bodyPr lIns="0" tIns="0" rIns="0" bIns="0" rtlCol="0" anchor="t">
            <a:spAutoFit/>
          </a:bodyPr>
          <a:lstStyle/>
          <a:p>
            <a:pPr algn="l">
              <a:lnSpc>
                <a:spcPts val="6840"/>
              </a:lnSpc>
            </a:pPr>
            <a:r>
              <a:rPr lang="en-US" sz="3800" dirty="0" err="1">
                <a:solidFill>
                  <a:srgbClr val="7D5227"/>
                </a:solidFill>
                <a:latin typeface="Roboto Condensed"/>
              </a:rPr>
              <a:t>Vị</a:t>
            </a:r>
            <a:r>
              <a:rPr lang="en-US" sz="3800" dirty="0">
                <a:solidFill>
                  <a:srgbClr val="7D5227"/>
                </a:solidFill>
                <a:latin typeface="Roboto Condensed"/>
              </a:rPr>
              <a:t> </a:t>
            </a:r>
            <a:r>
              <a:rPr lang="en-US" sz="3800" dirty="0" err="1">
                <a:solidFill>
                  <a:srgbClr val="7D5227"/>
                </a:solidFill>
                <a:latin typeface="Roboto Condensed"/>
              </a:rPr>
              <a:t>vua</a:t>
            </a:r>
            <a:r>
              <a:rPr lang="en-US" sz="3800" dirty="0">
                <a:solidFill>
                  <a:srgbClr val="7D5227"/>
                </a:solidFill>
                <a:latin typeface="Roboto Condensed"/>
              </a:rPr>
              <a:t> </a:t>
            </a:r>
            <a:r>
              <a:rPr lang="en-US" sz="3800" dirty="0" err="1">
                <a:solidFill>
                  <a:srgbClr val="7D5227"/>
                </a:solidFill>
                <a:latin typeface="Roboto Condensed"/>
              </a:rPr>
              <a:t>thứ</a:t>
            </a:r>
            <a:r>
              <a:rPr lang="en-US" sz="3800" dirty="0">
                <a:solidFill>
                  <a:srgbClr val="7D5227"/>
                </a:solidFill>
                <a:latin typeface="Roboto Condensed"/>
              </a:rPr>
              <a:t> </a:t>
            </a:r>
            <a:r>
              <a:rPr lang="en-US" sz="3800" dirty="0" err="1">
                <a:solidFill>
                  <a:srgbClr val="7D5227"/>
                </a:solidFill>
                <a:latin typeface="Roboto Condensed"/>
              </a:rPr>
              <a:t>ba</a:t>
            </a:r>
            <a:r>
              <a:rPr lang="en-US" sz="3800" dirty="0">
                <a:solidFill>
                  <a:srgbClr val="7D5227"/>
                </a:solidFill>
                <a:latin typeface="Roboto Condensed"/>
              </a:rPr>
              <a:t> </a:t>
            </a:r>
            <a:r>
              <a:rPr lang="en-US" sz="3800" dirty="0" err="1">
                <a:solidFill>
                  <a:srgbClr val="7D5227"/>
                </a:solidFill>
                <a:latin typeface="Roboto Condensed"/>
              </a:rPr>
              <a:t>của</a:t>
            </a:r>
            <a:r>
              <a:rPr lang="en-US" sz="3800" dirty="0">
                <a:solidFill>
                  <a:srgbClr val="7D5227"/>
                </a:solidFill>
                <a:latin typeface="Roboto Condensed"/>
              </a:rPr>
              <a:t> </a:t>
            </a:r>
            <a:r>
              <a:rPr lang="en-US" sz="3800" dirty="0" err="1">
                <a:solidFill>
                  <a:srgbClr val="7D5227"/>
                </a:solidFill>
                <a:latin typeface="Roboto Condensed"/>
              </a:rPr>
              <a:t>nhà</a:t>
            </a:r>
            <a:r>
              <a:rPr lang="en-US" sz="3800" dirty="0">
                <a:solidFill>
                  <a:srgbClr val="7D5227"/>
                </a:solidFill>
                <a:latin typeface="Roboto Condensed"/>
              </a:rPr>
              <a:t> Trần</a:t>
            </a:r>
          </a:p>
        </p:txBody>
      </p:sp>
      <p:grpSp>
        <p:nvGrpSpPr>
          <p:cNvPr id="12" name="Group 12"/>
          <p:cNvGrpSpPr/>
          <p:nvPr/>
        </p:nvGrpSpPr>
        <p:grpSpPr>
          <a:xfrm>
            <a:off x="5154238" y="6139350"/>
            <a:ext cx="739416" cy="888876"/>
            <a:chOff x="0" y="0"/>
            <a:chExt cx="985888" cy="1185168"/>
          </a:xfrm>
        </p:grpSpPr>
        <p:sp>
          <p:nvSpPr>
            <p:cNvPr id="13" name="Freeform 13"/>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14" name="TextBox 14"/>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dirty="0">
                  <a:solidFill>
                    <a:srgbClr val="E3C5A6"/>
                  </a:solidFill>
                  <a:latin typeface="Roboto Condensed"/>
                </a:rPr>
                <a:t>3</a:t>
              </a:r>
            </a:p>
          </p:txBody>
        </p:sp>
      </p:grpSp>
      <p:sp>
        <p:nvSpPr>
          <p:cNvPr id="15" name="TextBox 15"/>
          <p:cNvSpPr txBox="1"/>
          <p:nvPr/>
        </p:nvSpPr>
        <p:spPr>
          <a:xfrm>
            <a:off x="6108242" y="5900266"/>
            <a:ext cx="11140323" cy="2529840"/>
          </a:xfrm>
          <a:prstGeom prst="rect">
            <a:avLst/>
          </a:prstGeom>
        </p:spPr>
        <p:txBody>
          <a:bodyPr wrap="square" lIns="0" tIns="0" rIns="0" bIns="0" rtlCol="0" anchor="t">
            <a:spAutoFit/>
          </a:bodyPr>
          <a:lstStyle/>
          <a:p>
            <a:pPr algn="l">
              <a:lnSpc>
                <a:spcPts val="6840"/>
              </a:lnSpc>
            </a:pPr>
            <a:r>
              <a:rPr lang="en-US" sz="3800" dirty="0" err="1">
                <a:solidFill>
                  <a:srgbClr val="7D5227"/>
                </a:solidFill>
                <a:latin typeface="Roboto Condensed"/>
              </a:rPr>
              <a:t>Là</a:t>
            </a:r>
            <a:r>
              <a:rPr lang="en-US" sz="3800" dirty="0">
                <a:solidFill>
                  <a:srgbClr val="7D5227"/>
                </a:solidFill>
                <a:latin typeface="Roboto Condensed"/>
              </a:rPr>
              <a:t> </a:t>
            </a:r>
            <a:r>
              <a:rPr lang="en-US" sz="3800" dirty="0" err="1">
                <a:solidFill>
                  <a:srgbClr val="7D5227"/>
                </a:solidFill>
                <a:latin typeface="Roboto Condensed"/>
              </a:rPr>
              <a:t>hoàng</a:t>
            </a:r>
            <a:r>
              <a:rPr lang="en-US" sz="3800" dirty="0">
                <a:solidFill>
                  <a:srgbClr val="7D5227"/>
                </a:solidFill>
                <a:latin typeface="Roboto Condensed"/>
              </a:rPr>
              <a:t> </a:t>
            </a:r>
            <a:r>
              <a:rPr lang="en-US" sz="3800" dirty="0" err="1">
                <a:solidFill>
                  <a:srgbClr val="7D5227"/>
                </a:solidFill>
                <a:latin typeface="Roboto Condensed"/>
              </a:rPr>
              <a:t>đế</a:t>
            </a:r>
            <a:r>
              <a:rPr lang="en-US" sz="3800" dirty="0">
                <a:solidFill>
                  <a:srgbClr val="7D5227"/>
                </a:solidFill>
                <a:latin typeface="Roboto Condensed"/>
              </a:rPr>
              <a:t> </a:t>
            </a:r>
            <a:r>
              <a:rPr lang="en-US" sz="3800" dirty="0" err="1">
                <a:solidFill>
                  <a:srgbClr val="7D5227"/>
                </a:solidFill>
                <a:latin typeface="Roboto Condensed"/>
              </a:rPr>
              <a:t>anh</a:t>
            </a:r>
            <a:r>
              <a:rPr lang="en-US" sz="3800" dirty="0">
                <a:solidFill>
                  <a:srgbClr val="7D5227"/>
                </a:solidFill>
                <a:latin typeface="Roboto Condensed"/>
              </a:rPr>
              <a:t> </a:t>
            </a:r>
            <a:r>
              <a:rPr lang="en-US" sz="3800" dirty="0" err="1">
                <a:solidFill>
                  <a:srgbClr val="7D5227"/>
                </a:solidFill>
                <a:latin typeface="Roboto Condensed"/>
              </a:rPr>
              <a:t>minh</a:t>
            </a:r>
            <a:r>
              <a:rPr lang="en-US" sz="3800" dirty="0">
                <a:solidFill>
                  <a:srgbClr val="7D5227"/>
                </a:solidFill>
                <a:latin typeface="Roboto Condensed"/>
              </a:rPr>
              <a:t>, </a:t>
            </a:r>
            <a:r>
              <a:rPr lang="en-US" sz="3800" dirty="0" err="1">
                <a:solidFill>
                  <a:srgbClr val="7D5227"/>
                </a:solidFill>
                <a:latin typeface="Roboto Condensed"/>
              </a:rPr>
              <a:t>đã</a:t>
            </a:r>
            <a:r>
              <a:rPr lang="en-US" sz="3800" dirty="0">
                <a:solidFill>
                  <a:srgbClr val="7D5227"/>
                </a:solidFill>
                <a:latin typeface="Roboto Condensed"/>
              </a:rPr>
              <a:t> </a:t>
            </a:r>
            <a:r>
              <a:rPr lang="en-US" sz="3800" dirty="0" err="1">
                <a:solidFill>
                  <a:srgbClr val="7D5227"/>
                </a:solidFill>
                <a:latin typeface="Roboto Condensed"/>
              </a:rPr>
              <a:t>lãnh</a:t>
            </a:r>
            <a:r>
              <a:rPr lang="en-US" sz="3800" dirty="0">
                <a:solidFill>
                  <a:srgbClr val="7D5227"/>
                </a:solidFill>
                <a:latin typeface="Roboto Condensed"/>
              </a:rPr>
              <a:t> </a:t>
            </a:r>
            <a:r>
              <a:rPr lang="vi-VN" sz="3800" dirty="0">
                <a:solidFill>
                  <a:srgbClr val="7D5227"/>
                </a:solidFill>
                <a:latin typeface="Roboto Condensed"/>
              </a:rPr>
              <a:t>đạo</a:t>
            </a:r>
            <a:r>
              <a:rPr lang="en-US" sz="3800" dirty="0">
                <a:solidFill>
                  <a:srgbClr val="7D5227"/>
                </a:solidFill>
                <a:latin typeface="Roboto Condensed"/>
              </a:rPr>
              <a:t> </a:t>
            </a:r>
            <a:r>
              <a:rPr lang="en-US" sz="3800" dirty="0" err="1">
                <a:solidFill>
                  <a:srgbClr val="7D5227"/>
                </a:solidFill>
                <a:latin typeface="Roboto Condensed"/>
              </a:rPr>
              <a:t>nhân</a:t>
            </a:r>
            <a:r>
              <a:rPr lang="en-US" sz="3800" dirty="0">
                <a:solidFill>
                  <a:srgbClr val="7D5227"/>
                </a:solidFill>
                <a:latin typeface="Roboto Condensed"/>
              </a:rPr>
              <a:t> </a:t>
            </a:r>
            <a:r>
              <a:rPr lang="en-US" sz="3800" dirty="0" err="1">
                <a:solidFill>
                  <a:srgbClr val="7D5227"/>
                </a:solidFill>
                <a:latin typeface="Roboto Condensed"/>
              </a:rPr>
              <a:t>dân</a:t>
            </a:r>
            <a:r>
              <a:rPr lang="en-US" sz="3800" dirty="0">
                <a:solidFill>
                  <a:srgbClr val="7D5227"/>
                </a:solidFill>
                <a:latin typeface="Roboto Condensed"/>
              </a:rPr>
              <a:t> ta </a:t>
            </a:r>
            <a:r>
              <a:rPr lang="en-US" sz="3800" dirty="0" err="1">
                <a:solidFill>
                  <a:srgbClr val="7D5227"/>
                </a:solidFill>
                <a:latin typeface="Roboto Condensed"/>
              </a:rPr>
              <a:t>đánh</a:t>
            </a:r>
            <a:r>
              <a:rPr lang="en-US" sz="3800" dirty="0">
                <a:solidFill>
                  <a:srgbClr val="7D5227"/>
                </a:solidFill>
                <a:latin typeface="Roboto Condensed"/>
              </a:rPr>
              <a:t> </a:t>
            </a:r>
            <a:r>
              <a:rPr lang="en-US" sz="3800" dirty="0" err="1">
                <a:solidFill>
                  <a:srgbClr val="7D5227"/>
                </a:solidFill>
                <a:latin typeface="Roboto Condensed"/>
              </a:rPr>
              <a:t>thắng</a:t>
            </a:r>
            <a:r>
              <a:rPr lang="en-US" sz="3800" dirty="0">
                <a:solidFill>
                  <a:srgbClr val="7D5227"/>
                </a:solidFill>
                <a:latin typeface="Roboto Condensed"/>
              </a:rPr>
              <a:t> </a:t>
            </a:r>
            <a:r>
              <a:rPr lang="en-US" sz="3800" dirty="0" err="1">
                <a:solidFill>
                  <a:srgbClr val="7D5227"/>
                </a:solidFill>
                <a:latin typeface="Roboto Condensed"/>
              </a:rPr>
              <a:t>hai</a:t>
            </a:r>
            <a:r>
              <a:rPr lang="en-US" sz="3800" dirty="0">
                <a:solidFill>
                  <a:srgbClr val="7D5227"/>
                </a:solidFill>
                <a:latin typeface="Roboto Condensed"/>
              </a:rPr>
              <a:t> </a:t>
            </a:r>
            <a:r>
              <a:rPr lang="en-US" sz="3800" dirty="0" err="1">
                <a:solidFill>
                  <a:srgbClr val="7D5227"/>
                </a:solidFill>
                <a:latin typeface="Roboto Condensed"/>
              </a:rPr>
              <a:t>cuộc</a:t>
            </a:r>
            <a:r>
              <a:rPr lang="en-US" sz="3800" dirty="0">
                <a:solidFill>
                  <a:srgbClr val="7D5227"/>
                </a:solidFill>
                <a:latin typeface="Roboto Condensed"/>
              </a:rPr>
              <a:t> </a:t>
            </a:r>
            <a:r>
              <a:rPr lang="en-US" sz="3800" dirty="0" err="1">
                <a:solidFill>
                  <a:srgbClr val="7D5227"/>
                </a:solidFill>
                <a:latin typeface="Roboto Condensed"/>
              </a:rPr>
              <a:t>xâm</a:t>
            </a:r>
            <a:r>
              <a:rPr lang="en-US" sz="3800" dirty="0">
                <a:solidFill>
                  <a:srgbClr val="7D5227"/>
                </a:solidFill>
                <a:latin typeface="Roboto Condensed"/>
              </a:rPr>
              <a:t> </a:t>
            </a:r>
            <a:r>
              <a:rPr lang="en-US" sz="3800" dirty="0" err="1">
                <a:solidFill>
                  <a:srgbClr val="7D5227"/>
                </a:solidFill>
                <a:latin typeface="Roboto Condensed"/>
              </a:rPr>
              <a:t>lược</a:t>
            </a:r>
            <a:r>
              <a:rPr lang="en-US" sz="3800" dirty="0">
                <a:solidFill>
                  <a:srgbClr val="7D5227"/>
                </a:solidFill>
                <a:latin typeface="Roboto Condensed"/>
              </a:rPr>
              <a:t> </a:t>
            </a:r>
            <a:r>
              <a:rPr lang="en-US" sz="3800" dirty="0" err="1">
                <a:solidFill>
                  <a:srgbClr val="7D5227"/>
                </a:solidFill>
                <a:latin typeface="Roboto Condensed"/>
              </a:rPr>
              <a:t>của</a:t>
            </a:r>
            <a:r>
              <a:rPr lang="en-US" sz="3800" dirty="0">
                <a:solidFill>
                  <a:srgbClr val="7D5227"/>
                </a:solidFill>
                <a:latin typeface="Roboto Condensed"/>
              </a:rPr>
              <a:t> </a:t>
            </a:r>
            <a:r>
              <a:rPr lang="en-US" sz="3800" dirty="0" err="1">
                <a:solidFill>
                  <a:srgbClr val="7D5227"/>
                </a:solidFill>
                <a:latin typeface="Roboto Condensed"/>
              </a:rPr>
              <a:t>quân</a:t>
            </a:r>
            <a:r>
              <a:rPr lang="en-US" sz="3800" dirty="0">
                <a:solidFill>
                  <a:srgbClr val="7D5227"/>
                </a:solidFill>
                <a:latin typeface="Roboto Condensed"/>
              </a:rPr>
              <a:t> Nguyên và </a:t>
            </a:r>
            <a:r>
              <a:rPr lang="en-US" sz="3800" dirty="0" err="1">
                <a:solidFill>
                  <a:srgbClr val="7D5227"/>
                </a:solidFill>
                <a:latin typeface="Roboto Condensed"/>
              </a:rPr>
              <a:t>khôi</a:t>
            </a:r>
            <a:r>
              <a:rPr lang="en-US" sz="3800" dirty="0">
                <a:solidFill>
                  <a:srgbClr val="7D5227"/>
                </a:solidFill>
                <a:latin typeface="Roboto Condensed"/>
              </a:rPr>
              <a:t> </a:t>
            </a:r>
            <a:r>
              <a:rPr lang="en-US" sz="3800" dirty="0" err="1">
                <a:solidFill>
                  <a:srgbClr val="7D5227"/>
                </a:solidFill>
                <a:latin typeface="Roboto Condensed"/>
              </a:rPr>
              <a:t>phục</a:t>
            </a:r>
            <a:r>
              <a:rPr lang="en-US" sz="3800" dirty="0">
                <a:solidFill>
                  <a:srgbClr val="7D5227"/>
                </a:solidFill>
                <a:latin typeface="Roboto Condensed"/>
              </a:rPr>
              <a:t> </a:t>
            </a:r>
            <a:r>
              <a:rPr lang="en-US" sz="3800" dirty="0" err="1">
                <a:solidFill>
                  <a:srgbClr val="7D5227"/>
                </a:solidFill>
                <a:latin typeface="Roboto Condensed"/>
              </a:rPr>
              <a:t>nền</a:t>
            </a:r>
            <a:r>
              <a:rPr lang="en-US" sz="3800" dirty="0">
                <a:solidFill>
                  <a:srgbClr val="7D5227"/>
                </a:solidFill>
                <a:latin typeface="Roboto Condensed"/>
              </a:rPr>
              <a:t> </a:t>
            </a:r>
            <a:r>
              <a:rPr lang="en-US" sz="3800" dirty="0" err="1">
                <a:solidFill>
                  <a:srgbClr val="7D5227"/>
                </a:solidFill>
                <a:latin typeface="Roboto Condensed"/>
              </a:rPr>
              <a:t>kinh</a:t>
            </a:r>
            <a:r>
              <a:rPr lang="en-US" sz="3800" dirty="0">
                <a:solidFill>
                  <a:srgbClr val="7D5227"/>
                </a:solidFill>
                <a:latin typeface="Roboto Condensed"/>
              </a:rPr>
              <a:t> </a:t>
            </a:r>
            <a:r>
              <a:rPr lang="en-US" sz="3800" dirty="0" err="1">
                <a:solidFill>
                  <a:srgbClr val="7D5227"/>
                </a:solidFill>
                <a:latin typeface="Roboto Condensed"/>
              </a:rPr>
              <a:t>tế</a:t>
            </a:r>
            <a:r>
              <a:rPr lang="en-US" sz="3800" dirty="0">
                <a:solidFill>
                  <a:srgbClr val="7D5227"/>
                </a:solidFill>
                <a:latin typeface="Roboto Condensed"/>
              </a:rPr>
              <a:t>, </a:t>
            </a:r>
            <a:r>
              <a:rPr lang="en-US" sz="3800" dirty="0" err="1">
                <a:solidFill>
                  <a:srgbClr val="7D5227"/>
                </a:solidFill>
                <a:latin typeface="Roboto Condensed"/>
              </a:rPr>
              <a:t>văn</a:t>
            </a:r>
            <a:r>
              <a:rPr lang="en-US" sz="3800" dirty="0">
                <a:solidFill>
                  <a:srgbClr val="7D5227"/>
                </a:solidFill>
                <a:latin typeface="Roboto Condensed"/>
              </a:rPr>
              <a:t> </a:t>
            </a:r>
            <a:r>
              <a:rPr lang="en-US" sz="3800" dirty="0" err="1">
                <a:solidFill>
                  <a:srgbClr val="7D5227"/>
                </a:solidFill>
                <a:latin typeface="Roboto Condensed"/>
              </a:rPr>
              <a:t>hóa</a:t>
            </a:r>
            <a:r>
              <a:rPr lang="en-US" sz="3800" dirty="0">
                <a:solidFill>
                  <a:srgbClr val="7D5227"/>
                </a:solidFill>
                <a:latin typeface="Roboto Condensed"/>
              </a:rPr>
              <a:t> Đại Việt.</a:t>
            </a:r>
          </a:p>
        </p:txBody>
      </p:sp>
      <p:grpSp>
        <p:nvGrpSpPr>
          <p:cNvPr id="16" name="Group 16"/>
          <p:cNvGrpSpPr/>
          <p:nvPr/>
        </p:nvGrpSpPr>
        <p:grpSpPr>
          <a:xfrm>
            <a:off x="6904428" y="8620895"/>
            <a:ext cx="739416" cy="888876"/>
            <a:chOff x="0" y="0"/>
            <a:chExt cx="985888" cy="1185168"/>
          </a:xfrm>
        </p:grpSpPr>
        <p:sp>
          <p:nvSpPr>
            <p:cNvPr id="17" name="Freeform 17"/>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18" name="TextBox 18"/>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a:solidFill>
                    <a:srgbClr val="E3C5A6"/>
                  </a:solidFill>
                  <a:latin typeface="Roboto Condensed"/>
                </a:rPr>
                <a:t>4</a:t>
              </a:r>
            </a:p>
          </p:txBody>
        </p:sp>
      </p:grpSp>
      <p:sp>
        <p:nvSpPr>
          <p:cNvPr id="19" name="TextBox 19"/>
          <p:cNvSpPr txBox="1"/>
          <p:nvPr/>
        </p:nvSpPr>
        <p:spPr>
          <a:xfrm>
            <a:off x="7920069" y="8713482"/>
            <a:ext cx="10367931" cy="796290"/>
          </a:xfrm>
          <a:prstGeom prst="rect">
            <a:avLst/>
          </a:prstGeom>
        </p:spPr>
        <p:txBody>
          <a:bodyPr lIns="0" tIns="0" rIns="0" bIns="0" rtlCol="0" anchor="t">
            <a:spAutoFit/>
          </a:bodyPr>
          <a:lstStyle/>
          <a:p>
            <a:pPr algn="l">
              <a:lnSpc>
                <a:spcPts val="6840"/>
              </a:lnSpc>
            </a:pPr>
            <a:r>
              <a:rPr lang="en-US" sz="3800" dirty="0" err="1">
                <a:solidFill>
                  <a:srgbClr val="7D5227"/>
                </a:solidFill>
                <a:latin typeface="Roboto Condensed"/>
              </a:rPr>
              <a:t>Là</a:t>
            </a:r>
            <a:r>
              <a:rPr lang="en-US" sz="3800" dirty="0">
                <a:solidFill>
                  <a:srgbClr val="7D5227"/>
                </a:solidFill>
                <a:latin typeface="Roboto Condensed"/>
              </a:rPr>
              <a:t> </a:t>
            </a:r>
            <a:r>
              <a:rPr lang="en-US" sz="3800" dirty="0" err="1">
                <a:solidFill>
                  <a:srgbClr val="7D5227"/>
                </a:solidFill>
                <a:latin typeface="Roboto Condensed"/>
              </a:rPr>
              <a:t>thiền</a:t>
            </a:r>
            <a:r>
              <a:rPr lang="en-US" sz="3800" dirty="0">
                <a:solidFill>
                  <a:srgbClr val="7D5227"/>
                </a:solidFill>
                <a:latin typeface="Roboto Condensed"/>
              </a:rPr>
              <a:t> </a:t>
            </a:r>
            <a:r>
              <a:rPr lang="en-US" sz="3800" dirty="0" err="1">
                <a:solidFill>
                  <a:srgbClr val="7D5227"/>
                </a:solidFill>
                <a:latin typeface="Roboto Condensed"/>
              </a:rPr>
              <a:t>sư</a:t>
            </a:r>
            <a:r>
              <a:rPr lang="en-US" sz="3800" dirty="0">
                <a:solidFill>
                  <a:srgbClr val="7D5227"/>
                </a:solidFill>
                <a:latin typeface="Roboto Condensed"/>
              </a:rPr>
              <a:t> </a:t>
            </a:r>
            <a:r>
              <a:rPr lang="en-US" sz="3800" dirty="0" err="1">
                <a:solidFill>
                  <a:srgbClr val="7D5227"/>
                </a:solidFill>
                <a:latin typeface="Roboto Condensed"/>
              </a:rPr>
              <a:t>sáng</a:t>
            </a:r>
            <a:r>
              <a:rPr lang="en-US" sz="3800" dirty="0">
                <a:solidFill>
                  <a:srgbClr val="7D5227"/>
                </a:solidFill>
                <a:latin typeface="Roboto Condensed"/>
              </a:rPr>
              <a:t> </a:t>
            </a:r>
            <a:r>
              <a:rPr lang="en-US" sz="3800" dirty="0" err="1">
                <a:solidFill>
                  <a:srgbClr val="7D5227"/>
                </a:solidFill>
                <a:latin typeface="Roboto Condensed"/>
              </a:rPr>
              <a:t>lập</a:t>
            </a:r>
            <a:r>
              <a:rPr lang="en-US" sz="3800" dirty="0">
                <a:solidFill>
                  <a:srgbClr val="7D5227"/>
                </a:solidFill>
                <a:latin typeface="Roboto Condensed"/>
              </a:rPr>
              <a:t> </a:t>
            </a:r>
            <a:r>
              <a:rPr lang="en-US" sz="3800" dirty="0" err="1">
                <a:solidFill>
                  <a:srgbClr val="7D5227"/>
                </a:solidFill>
                <a:latin typeface="Roboto Condensed"/>
              </a:rPr>
              <a:t>dòng</a:t>
            </a:r>
            <a:r>
              <a:rPr lang="en-US" sz="3800" dirty="0">
                <a:solidFill>
                  <a:srgbClr val="7D5227"/>
                </a:solidFill>
                <a:latin typeface="Roboto Condensed"/>
              </a:rPr>
              <a:t> </a:t>
            </a:r>
            <a:r>
              <a:rPr lang="en-US" sz="3800" dirty="0" err="1">
                <a:solidFill>
                  <a:srgbClr val="7D5227"/>
                </a:solidFill>
                <a:latin typeface="Roboto Condensed"/>
              </a:rPr>
              <a:t>thiền</a:t>
            </a:r>
            <a:r>
              <a:rPr lang="en-US" sz="3800" dirty="0">
                <a:solidFill>
                  <a:srgbClr val="7D5227"/>
                </a:solidFill>
                <a:latin typeface="Roboto Condensed"/>
              </a:rPr>
              <a:t> Trúc Lâm </a:t>
            </a:r>
            <a:r>
              <a:rPr lang="en-US" sz="3800" dirty="0" err="1">
                <a:solidFill>
                  <a:srgbClr val="7D5227"/>
                </a:solidFill>
                <a:latin typeface="Roboto Condensed"/>
              </a:rPr>
              <a:t>Yên</a:t>
            </a:r>
            <a:r>
              <a:rPr lang="en-US" sz="3800" dirty="0">
                <a:solidFill>
                  <a:srgbClr val="7D5227"/>
                </a:solidFill>
                <a:latin typeface="Roboto Condensed"/>
              </a:rPr>
              <a:t> </a:t>
            </a:r>
            <a:r>
              <a:rPr lang="en-US" sz="3800" dirty="0" err="1">
                <a:solidFill>
                  <a:srgbClr val="7D5227"/>
                </a:solidFill>
                <a:latin typeface="Roboto Condensed"/>
              </a:rPr>
              <a:t>Tử</a:t>
            </a:r>
            <a:endParaRPr lang="en-US" sz="3800" dirty="0">
              <a:solidFill>
                <a:srgbClr val="7D5227"/>
              </a:solidFill>
              <a:latin typeface="Roboto Condensed"/>
            </a:endParaRPr>
          </a:p>
        </p:txBody>
      </p:sp>
      <p:sp>
        <p:nvSpPr>
          <p:cNvPr id="20" name="Freeform 20"/>
          <p:cNvSpPr/>
          <p:nvPr/>
        </p:nvSpPr>
        <p:spPr>
          <a:xfrm>
            <a:off x="-1684643" y="5982737"/>
            <a:ext cx="8312855" cy="8400816"/>
          </a:xfrm>
          <a:custGeom>
            <a:avLst/>
            <a:gdLst/>
            <a:ahLst/>
            <a:cxnLst/>
            <a:rect l="l" t="t" r="r" b="b"/>
            <a:pathLst>
              <a:path w="8299040" h="8311168">
                <a:moveTo>
                  <a:pt x="0" y="0"/>
                </a:moveTo>
                <a:lnTo>
                  <a:pt x="8299040" y="0"/>
                </a:lnTo>
                <a:lnTo>
                  <a:pt x="8299040" y="8311168"/>
                </a:lnTo>
                <a:lnTo>
                  <a:pt x="0" y="8311168"/>
                </a:lnTo>
                <a:lnTo>
                  <a:pt x="0" y="0"/>
                </a:lnTo>
                <a:close/>
              </a:path>
            </a:pathLst>
          </a:custGeom>
          <a:blipFill>
            <a:blip r:embed="rId4"/>
            <a:stretch>
              <a:fillRect/>
            </a:stretch>
          </a:blipFill>
        </p:spPr>
      </p:sp>
      <p:sp>
        <p:nvSpPr>
          <p:cNvPr id="21" name="Freeform 21"/>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22" name="TextBox 22"/>
          <p:cNvSpPr txBox="1"/>
          <p:nvPr/>
        </p:nvSpPr>
        <p:spPr>
          <a:xfrm>
            <a:off x="1028700" y="289093"/>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dirty="0">
                <a:solidFill>
                  <a:srgbClr val="603423"/>
                </a:solidFill>
                <a:latin typeface="Fraunces Bold"/>
              </a:rPr>
              <a:t>3. KHÁM PHÁ VĂN BẢN</a:t>
            </a:r>
          </a:p>
        </p:txBody>
      </p:sp>
      <p:sp>
        <p:nvSpPr>
          <p:cNvPr id="23" name="TextBox 23"/>
          <p:cNvSpPr txBox="1"/>
          <p:nvPr/>
        </p:nvSpPr>
        <p:spPr>
          <a:xfrm>
            <a:off x="606685" y="1547029"/>
            <a:ext cx="2201571" cy="4592321"/>
          </a:xfrm>
          <a:prstGeom prst="rect">
            <a:avLst/>
          </a:prstGeom>
        </p:spPr>
        <p:txBody>
          <a:bodyPr lIns="0" tIns="0" rIns="0" bIns="0" rtlCol="0" anchor="t">
            <a:spAutoFit/>
          </a:bodyPr>
          <a:lstStyle/>
          <a:p>
            <a:pPr algn="ctr">
              <a:lnSpc>
                <a:spcPts val="7279"/>
              </a:lnSpc>
              <a:spcBef>
                <a:spcPct val="0"/>
              </a:spcBef>
            </a:pPr>
            <a:r>
              <a:rPr lang="en-US" sz="5199" dirty="0">
                <a:solidFill>
                  <a:srgbClr val="603423"/>
                </a:solidFill>
                <a:latin typeface="#9Slide07 SVNUT Triumph Press"/>
              </a:rPr>
              <a:t>3.1. </a:t>
            </a:r>
          </a:p>
          <a:p>
            <a:pPr algn="ctr">
              <a:lnSpc>
                <a:spcPts val="7279"/>
              </a:lnSpc>
              <a:spcBef>
                <a:spcPct val="0"/>
              </a:spcBef>
            </a:pPr>
            <a:r>
              <a:rPr lang="en-US" sz="5199" dirty="0" err="1">
                <a:solidFill>
                  <a:srgbClr val="603423"/>
                </a:solidFill>
                <a:latin typeface="#9Slide07 SVNUT Triumph Press"/>
              </a:rPr>
              <a:t>Tác</a:t>
            </a:r>
            <a:r>
              <a:rPr lang="en-US" sz="5199" dirty="0">
                <a:solidFill>
                  <a:srgbClr val="603423"/>
                </a:solidFill>
                <a:latin typeface="#9Slide07 SVNUT Triumph Press"/>
              </a:rPr>
              <a:t> </a:t>
            </a:r>
            <a:r>
              <a:rPr lang="en-US" sz="5199" dirty="0" err="1">
                <a:solidFill>
                  <a:srgbClr val="603423"/>
                </a:solidFill>
                <a:latin typeface="#9Slide07 SVNUT Triumph Press"/>
              </a:rPr>
              <a:t>giả</a:t>
            </a:r>
            <a:r>
              <a:rPr lang="en-US" sz="5199" dirty="0">
                <a:solidFill>
                  <a:srgbClr val="603423"/>
                </a:solidFill>
                <a:latin typeface="#9Slide07 SVNUT Triumph Press"/>
              </a:rPr>
              <a:t> và </a:t>
            </a:r>
          </a:p>
          <a:p>
            <a:pPr algn="ctr">
              <a:lnSpc>
                <a:spcPts val="7279"/>
              </a:lnSpc>
              <a:spcBef>
                <a:spcPct val="0"/>
              </a:spcBef>
            </a:pPr>
            <a:r>
              <a:rPr lang="en-US" sz="5199" dirty="0" err="1">
                <a:solidFill>
                  <a:srgbClr val="603423"/>
                </a:solidFill>
                <a:latin typeface="#9Slide07 SVNUT Triumph Press"/>
              </a:rPr>
              <a:t>tác</a:t>
            </a:r>
            <a:r>
              <a:rPr lang="en-US" sz="5199" dirty="0">
                <a:solidFill>
                  <a:srgbClr val="603423"/>
                </a:solidFill>
                <a:latin typeface="#9Slide07 SVNUT Triumph Press"/>
              </a:rPr>
              <a:t> </a:t>
            </a:r>
            <a:r>
              <a:rPr lang="en-US" sz="5199" dirty="0" err="1">
                <a:solidFill>
                  <a:srgbClr val="603423"/>
                </a:solidFill>
                <a:latin typeface="#9Slide07 SVNUT Triumph Press"/>
              </a:rPr>
              <a:t>phẩm</a:t>
            </a:r>
            <a:endParaRPr lang="en-US" sz="5199" dirty="0">
              <a:solidFill>
                <a:srgbClr val="603423"/>
              </a:solidFill>
              <a:latin typeface="#9Slide07 SVNUT Triumph Press"/>
            </a:endParaRPr>
          </a:p>
        </p:txBody>
      </p:sp>
      <p:sp>
        <p:nvSpPr>
          <p:cNvPr id="24" name="TextBox 24"/>
          <p:cNvSpPr txBox="1"/>
          <p:nvPr/>
        </p:nvSpPr>
        <p:spPr>
          <a:xfrm>
            <a:off x="3103531" y="1509054"/>
            <a:ext cx="5370016" cy="1123317"/>
          </a:xfrm>
          <a:prstGeom prst="rect">
            <a:avLst/>
          </a:prstGeom>
        </p:spPr>
        <p:txBody>
          <a:bodyPr lIns="0" tIns="0" rIns="0" bIns="0" rtlCol="0" anchor="t">
            <a:spAutoFit/>
          </a:bodyPr>
          <a:lstStyle/>
          <a:p>
            <a:pPr algn="ctr">
              <a:lnSpc>
                <a:spcPts val="8959"/>
              </a:lnSpc>
              <a:spcBef>
                <a:spcPct val="0"/>
              </a:spcBef>
            </a:pPr>
            <a:r>
              <a:rPr lang="en-US" sz="6399" dirty="0">
                <a:solidFill>
                  <a:srgbClr val="593330"/>
                </a:solidFill>
                <a:latin typeface="#9Slide05 VL Fadilla"/>
              </a:rPr>
              <a:t>a. Trần </a:t>
            </a:r>
            <a:r>
              <a:rPr lang="en-US" sz="6399" dirty="0" err="1">
                <a:solidFill>
                  <a:srgbClr val="593330"/>
                </a:solidFill>
                <a:latin typeface="#9Slide05 VL Fadilla"/>
              </a:rPr>
              <a:t>Nhân</a:t>
            </a:r>
            <a:r>
              <a:rPr lang="en-US" sz="6399" dirty="0">
                <a:solidFill>
                  <a:srgbClr val="593330"/>
                </a:solidFill>
                <a:latin typeface="#9Slide05 VL Fadilla"/>
              </a:rPr>
              <a:t> </a:t>
            </a:r>
            <a:r>
              <a:rPr lang="en-US" sz="6399" dirty="0" err="1">
                <a:solidFill>
                  <a:srgbClr val="593330"/>
                </a:solidFill>
                <a:latin typeface="#9Slide05 VL Fadilla"/>
              </a:rPr>
              <a:t>Tông</a:t>
            </a:r>
            <a:endParaRPr lang="en-US" sz="6399" dirty="0">
              <a:solidFill>
                <a:srgbClr val="593330"/>
              </a:solidFill>
              <a:latin typeface="#9Slide05 VL Fadilla"/>
            </a:endParaRPr>
          </a:p>
        </p:txBody>
      </p:sp>
      <p:sp>
        <p:nvSpPr>
          <p:cNvPr id="25" name="TextBox 25"/>
          <p:cNvSpPr txBox="1"/>
          <p:nvPr/>
        </p:nvSpPr>
        <p:spPr>
          <a:xfrm>
            <a:off x="9319090" y="1886084"/>
            <a:ext cx="4729311" cy="708025"/>
          </a:xfrm>
          <a:prstGeom prst="rect">
            <a:avLst/>
          </a:prstGeom>
        </p:spPr>
        <p:txBody>
          <a:bodyPr lIns="0" tIns="0" rIns="0" bIns="0" rtlCol="0" anchor="t">
            <a:spAutoFit/>
          </a:bodyPr>
          <a:lstStyle/>
          <a:p>
            <a:pPr algn="ctr">
              <a:lnSpc>
                <a:spcPts val="5599"/>
              </a:lnSpc>
              <a:spcBef>
                <a:spcPct val="0"/>
              </a:spcBef>
            </a:pPr>
            <a:r>
              <a:rPr lang="en-US" sz="3999" dirty="0" err="1">
                <a:solidFill>
                  <a:srgbClr val="593330"/>
                </a:solidFill>
                <a:latin typeface="#9Slide05 Aphrodite Pro"/>
              </a:rPr>
              <a:t>Cuộc</a:t>
            </a:r>
            <a:r>
              <a:rPr lang="en-US" sz="3999" dirty="0">
                <a:solidFill>
                  <a:srgbClr val="593330"/>
                </a:solidFill>
                <a:latin typeface="#9Slide05 Aphrodite Pro"/>
              </a:rPr>
              <a:t> </a:t>
            </a:r>
            <a:r>
              <a:rPr lang="en-US" sz="3999" dirty="0" err="1">
                <a:solidFill>
                  <a:srgbClr val="593330"/>
                </a:solidFill>
                <a:latin typeface="#9Slide05 Aphrodite Pro"/>
              </a:rPr>
              <a:t>đời</a:t>
            </a:r>
            <a:r>
              <a:rPr lang="en-US" sz="3999" dirty="0">
                <a:solidFill>
                  <a:srgbClr val="593330"/>
                </a:solidFill>
                <a:latin typeface="#9Slide05 Aphrodite Pro"/>
              </a:rPr>
              <a:t>, con </a:t>
            </a:r>
            <a:r>
              <a:rPr lang="en-US" sz="3999" dirty="0" err="1">
                <a:solidFill>
                  <a:srgbClr val="593330"/>
                </a:solidFill>
                <a:latin typeface="#9Slide05 Aphrodite Pro"/>
              </a:rPr>
              <a:t>người</a:t>
            </a:r>
            <a:r>
              <a:rPr lang="en-US" sz="3999" dirty="0">
                <a:solidFill>
                  <a:srgbClr val="593330"/>
                </a:solidFill>
                <a:latin typeface="#9Slide05 Aphrodite Pro"/>
              </a:rPr>
              <a:t>: </a:t>
            </a:r>
          </a:p>
        </p:txBody>
      </p:sp>
      <p:sp>
        <p:nvSpPr>
          <p:cNvPr id="26" name="Freeform 26"/>
          <p:cNvSpPr/>
          <p:nvPr/>
        </p:nvSpPr>
        <p:spPr>
          <a:xfrm>
            <a:off x="8473547" y="1241465"/>
            <a:ext cx="1009384" cy="1658125"/>
          </a:xfrm>
          <a:custGeom>
            <a:avLst/>
            <a:gdLst/>
            <a:ahLst/>
            <a:cxnLst/>
            <a:rect l="l" t="t" r="r" b="b"/>
            <a:pathLst>
              <a:path w="1009384" h="1658125">
                <a:moveTo>
                  <a:pt x="0" y="0"/>
                </a:moveTo>
                <a:lnTo>
                  <a:pt x="1009384" y="0"/>
                </a:lnTo>
                <a:lnTo>
                  <a:pt x="1009384" y="1658125"/>
                </a:lnTo>
                <a:lnTo>
                  <a:pt x="0" y="1658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9"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15434920" y="3773477"/>
            <a:ext cx="2048500" cy="6137828"/>
          </a:xfrm>
          <a:custGeom>
            <a:avLst/>
            <a:gdLst/>
            <a:ahLst/>
            <a:cxnLst/>
            <a:rect l="l" t="t" r="r" b="b"/>
            <a:pathLst>
              <a:path w="2048500" h="6137828">
                <a:moveTo>
                  <a:pt x="0" y="0"/>
                </a:moveTo>
                <a:lnTo>
                  <a:pt x="2048500" y="0"/>
                </a:lnTo>
                <a:lnTo>
                  <a:pt x="2048500" y="6137828"/>
                </a:lnTo>
                <a:lnTo>
                  <a:pt x="0" y="6137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3237758" y="1796337"/>
            <a:ext cx="11767661" cy="7461963"/>
          </a:xfrm>
          <a:custGeom>
            <a:avLst/>
            <a:gdLst/>
            <a:ahLst/>
            <a:cxnLst/>
            <a:rect l="l" t="t" r="r" b="b"/>
            <a:pathLst>
              <a:path w="11767661" h="7461963">
                <a:moveTo>
                  <a:pt x="0" y="0"/>
                </a:moveTo>
                <a:lnTo>
                  <a:pt x="11767660" y="0"/>
                </a:lnTo>
                <a:lnTo>
                  <a:pt x="11767660" y="7461963"/>
                </a:lnTo>
                <a:lnTo>
                  <a:pt x="0" y="7461963"/>
                </a:lnTo>
                <a:lnTo>
                  <a:pt x="0" y="0"/>
                </a:lnTo>
                <a:close/>
              </a:path>
            </a:pathLst>
          </a:custGeom>
          <a:blipFill>
            <a:blip r:embed="rId7"/>
            <a:stretch>
              <a:fillRect t="-7838" b="-18125"/>
            </a:stretch>
          </a:blipFill>
        </p:spPr>
      </p:sp>
      <p:sp>
        <p:nvSpPr>
          <p:cNvPr id="7" name="Freeform 7"/>
          <p:cNvSpPr/>
          <p:nvPr/>
        </p:nvSpPr>
        <p:spPr>
          <a:xfrm>
            <a:off x="4409717" y="2581270"/>
            <a:ext cx="1009384" cy="1658125"/>
          </a:xfrm>
          <a:custGeom>
            <a:avLst/>
            <a:gdLst/>
            <a:ahLst/>
            <a:cxnLst/>
            <a:rect l="l" t="t" r="r" b="b"/>
            <a:pathLst>
              <a:path w="1009384" h="1658125">
                <a:moveTo>
                  <a:pt x="0" y="0"/>
                </a:moveTo>
                <a:lnTo>
                  <a:pt x="1009384" y="0"/>
                </a:lnTo>
                <a:lnTo>
                  <a:pt x="1009384" y="1658125"/>
                </a:lnTo>
                <a:lnTo>
                  <a:pt x="0" y="1658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5552866" y="2973377"/>
            <a:ext cx="4226868" cy="800100"/>
          </a:xfrm>
          <a:prstGeom prst="rect">
            <a:avLst/>
          </a:prstGeom>
        </p:spPr>
        <p:txBody>
          <a:bodyPr lIns="0" tIns="0" rIns="0" bIns="0" rtlCol="0" anchor="t">
            <a:spAutoFit/>
          </a:bodyPr>
          <a:lstStyle/>
          <a:p>
            <a:pPr algn="ctr">
              <a:lnSpc>
                <a:spcPts val="6299"/>
              </a:lnSpc>
              <a:spcBef>
                <a:spcPct val="0"/>
              </a:spcBef>
            </a:pPr>
            <a:r>
              <a:rPr lang="en-US" sz="4500" dirty="0" err="1">
                <a:solidFill>
                  <a:srgbClr val="593330"/>
                </a:solidFill>
                <a:latin typeface="#9Slide05 Aphrodite Pro"/>
              </a:rPr>
              <a:t>Sự</a:t>
            </a:r>
            <a:r>
              <a:rPr lang="en-US" sz="4500" dirty="0">
                <a:solidFill>
                  <a:srgbClr val="593330"/>
                </a:solidFill>
                <a:latin typeface="#9Slide05 Aphrodite Pro"/>
              </a:rPr>
              <a:t> </a:t>
            </a:r>
            <a:r>
              <a:rPr lang="en-US" sz="4500" dirty="0" err="1">
                <a:solidFill>
                  <a:srgbClr val="593330"/>
                </a:solidFill>
                <a:latin typeface="#9Slide05 Aphrodite Pro"/>
              </a:rPr>
              <a:t>nghiệp</a:t>
            </a:r>
            <a:r>
              <a:rPr lang="en-US" sz="4500" dirty="0">
                <a:solidFill>
                  <a:srgbClr val="593330"/>
                </a:solidFill>
                <a:latin typeface="#9Slide05 Aphrodite Pro"/>
              </a:rPr>
              <a:t> </a:t>
            </a:r>
            <a:r>
              <a:rPr lang="en-US" sz="4500" dirty="0" err="1">
                <a:solidFill>
                  <a:srgbClr val="593330"/>
                </a:solidFill>
                <a:latin typeface="#9Slide05 Aphrodite Pro"/>
              </a:rPr>
              <a:t>thơ</a:t>
            </a:r>
            <a:r>
              <a:rPr lang="en-US" sz="4500" dirty="0">
                <a:solidFill>
                  <a:srgbClr val="593330"/>
                </a:solidFill>
                <a:latin typeface="#9Slide05 Aphrodite Pro"/>
              </a:rPr>
              <a:t> ca</a:t>
            </a:r>
          </a:p>
        </p:txBody>
      </p:sp>
      <p:sp>
        <p:nvSpPr>
          <p:cNvPr id="9" name="TextBox 9"/>
          <p:cNvSpPr txBox="1"/>
          <p:nvPr/>
        </p:nvSpPr>
        <p:spPr>
          <a:xfrm>
            <a:off x="4425652" y="4134620"/>
            <a:ext cx="9925452" cy="4893056"/>
          </a:xfrm>
          <a:prstGeom prst="rect">
            <a:avLst/>
          </a:prstGeom>
        </p:spPr>
        <p:txBody>
          <a:bodyPr lIns="0" tIns="0" rIns="0" bIns="0" rtlCol="0" anchor="t">
            <a:spAutoFit/>
          </a:bodyPr>
          <a:lstStyle/>
          <a:p>
            <a:pPr marL="798828" lvl="1" indent="-399414" algn="just">
              <a:lnSpc>
                <a:spcPts val="5586"/>
              </a:lnSpc>
              <a:buFont typeface="Arial"/>
              <a:buChar char="•"/>
            </a:pPr>
            <a:r>
              <a:rPr lang="en-US" sz="3699" dirty="0" err="1">
                <a:solidFill>
                  <a:srgbClr val="593330"/>
                </a:solidFill>
                <a:latin typeface="Roboto Condensed"/>
              </a:rPr>
              <a:t>Đầy</a:t>
            </a:r>
            <a:r>
              <a:rPr lang="en-US" sz="3699" dirty="0">
                <a:solidFill>
                  <a:srgbClr val="593330"/>
                </a:solidFill>
                <a:latin typeface="Roboto Condensed"/>
              </a:rPr>
              <a:t> </a:t>
            </a:r>
            <a:r>
              <a:rPr lang="en-US" sz="3699" dirty="0" err="1">
                <a:solidFill>
                  <a:srgbClr val="593330"/>
                </a:solidFill>
                <a:latin typeface="Roboto Condensed"/>
              </a:rPr>
              <a:t>cảm</a:t>
            </a:r>
            <a:r>
              <a:rPr lang="en-US" sz="3699" dirty="0">
                <a:solidFill>
                  <a:srgbClr val="593330"/>
                </a:solidFill>
                <a:latin typeface="Roboto Condensed"/>
              </a:rPr>
              <a:t> </a:t>
            </a:r>
            <a:r>
              <a:rPr lang="en-US" sz="3699" dirty="0" err="1">
                <a:solidFill>
                  <a:srgbClr val="593330"/>
                </a:solidFill>
                <a:latin typeface="Roboto Condensed"/>
              </a:rPr>
              <a:t>hứng</a:t>
            </a:r>
            <a:r>
              <a:rPr lang="en-US" sz="3699" dirty="0">
                <a:solidFill>
                  <a:srgbClr val="593330"/>
                </a:solidFill>
                <a:latin typeface="Roboto Condensed"/>
              </a:rPr>
              <a:t> </a:t>
            </a:r>
            <a:r>
              <a:rPr lang="en-US" sz="3699" dirty="0" err="1">
                <a:solidFill>
                  <a:srgbClr val="593330"/>
                </a:solidFill>
                <a:latin typeface="Roboto Condensed"/>
              </a:rPr>
              <a:t>yêu</a:t>
            </a:r>
            <a:r>
              <a:rPr lang="en-US" sz="3699" dirty="0">
                <a:solidFill>
                  <a:srgbClr val="593330"/>
                </a:solidFill>
                <a:latin typeface="Roboto Condensed"/>
              </a:rPr>
              <a:t> </a:t>
            </a:r>
            <a:r>
              <a:rPr lang="en-US" sz="3699" dirty="0" err="1">
                <a:solidFill>
                  <a:srgbClr val="593330"/>
                </a:solidFill>
                <a:latin typeface="Roboto Condensed"/>
              </a:rPr>
              <a:t>nước</a:t>
            </a:r>
            <a:r>
              <a:rPr lang="en-US" sz="3699" dirty="0">
                <a:solidFill>
                  <a:srgbClr val="593330"/>
                </a:solidFill>
                <a:latin typeface="Roboto Condensed"/>
              </a:rPr>
              <a:t> và </a:t>
            </a:r>
            <a:r>
              <a:rPr lang="en-US" sz="3699" dirty="0" err="1">
                <a:solidFill>
                  <a:srgbClr val="593330"/>
                </a:solidFill>
                <a:latin typeface="Roboto Condensed"/>
              </a:rPr>
              <a:t>hào</a:t>
            </a:r>
            <a:r>
              <a:rPr lang="en-US" sz="3699" dirty="0">
                <a:solidFill>
                  <a:srgbClr val="593330"/>
                </a:solidFill>
                <a:latin typeface="Roboto Condensed"/>
              </a:rPr>
              <a:t> </a:t>
            </a:r>
            <a:r>
              <a:rPr lang="en-US" sz="3699" dirty="0" err="1">
                <a:solidFill>
                  <a:srgbClr val="593330"/>
                </a:solidFill>
                <a:latin typeface="Roboto Condensed"/>
              </a:rPr>
              <a:t>khí</a:t>
            </a:r>
            <a:r>
              <a:rPr lang="en-US" sz="3699" dirty="0">
                <a:solidFill>
                  <a:srgbClr val="593330"/>
                </a:solidFill>
                <a:latin typeface="Roboto Condensed"/>
              </a:rPr>
              <a:t> </a:t>
            </a:r>
            <a:r>
              <a:rPr lang="en-US" sz="3699" dirty="0" err="1">
                <a:solidFill>
                  <a:srgbClr val="593330"/>
                </a:solidFill>
                <a:latin typeface="Roboto Condensed"/>
              </a:rPr>
              <a:t>Đông</a:t>
            </a:r>
            <a:r>
              <a:rPr lang="en-US" sz="3699" dirty="0">
                <a:solidFill>
                  <a:srgbClr val="593330"/>
                </a:solidFill>
                <a:latin typeface="Roboto Condensed"/>
              </a:rPr>
              <a:t> A, </a:t>
            </a:r>
          </a:p>
          <a:p>
            <a:pPr marL="798828" lvl="1" indent="-399414" algn="just">
              <a:lnSpc>
                <a:spcPts val="5586"/>
              </a:lnSpc>
              <a:buFont typeface="Arial"/>
              <a:buChar char="•"/>
            </a:pPr>
            <a:r>
              <a:rPr lang="en-US" sz="3699" dirty="0" err="1">
                <a:solidFill>
                  <a:srgbClr val="593330"/>
                </a:solidFill>
                <a:latin typeface="Roboto Condensed"/>
              </a:rPr>
              <a:t>Cảm</a:t>
            </a:r>
            <a:r>
              <a:rPr lang="en-US" sz="3699" dirty="0">
                <a:solidFill>
                  <a:srgbClr val="593330"/>
                </a:solidFill>
                <a:latin typeface="Roboto Condensed"/>
              </a:rPr>
              <a:t> </a:t>
            </a:r>
            <a:r>
              <a:rPr lang="en-US" sz="3699" dirty="0" err="1">
                <a:solidFill>
                  <a:srgbClr val="593330"/>
                </a:solidFill>
                <a:latin typeface="Roboto Condensed"/>
              </a:rPr>
              <a:t>xúc</a:t>
            </a:r>
            <a:r>
              <a:rPr lang="en-US" sz="3699" dirty="0">
                <a:solidFill>
                  <a:srgbClr val="593330"/>
                </a:solidFill>
                <a:latin typeface="Roboto Condensed"/>
              </a:rPr>
              <a:t> </a:t>
            </a:r>
            <a:r>
              <a:rPr lang="en-US" sz="3699" dirty="0" err="1">
                <a:solidFill>
                  <a:srgbClr val="593330"/>
                </a:solidFill>
                <a:latin typeface="Roboto Condensed"/>
              </a:rPr>
              <a:t>tinh</a:t>
            </a:r>
            <a:r>
              <a:rPr lang="en-US" sz="3699" dirty="0">
                <a:solidFill>
                  <a:srgbClr val="593330"/>
                </a:solidFill>
                <a:latin typeface="Roboto Condensed"/>
              </a:rPr>
              <a:t> </a:t>
            </a:r>
            <a:r>
              <a:rPr lang="en-US" sz="3699" dirty="0" err="1">
                <a:solidFill>
                  <a:srgbClr val="593330"/>
                </a:solidFill>
                <a:latin typeface="Roboto Condensed"/>
              </a:rPr>
              <a:t>tế</a:t>
            </a:r>
            <a:r>
              <a:rPr lang="en-US" sz="3699" dirty="0">
                <a:solidFill>
                  <a:srgbClr val="593330"/>
                </a:solidFill>
                <a:latin typeface="Roboto Condensed"/>
              </a:rPr>
              <a:t>, </a:t>
            </a:r>
            <a:r>
              <a:rPr lang="en-US" sz="3699" dirty="0" err="1">
                <a:solidFill>
                  <a:srgbClr val="593330"/>
                </a:solidFill>
                <a:latin typeface="Roboto Condensed"/>
              </a:rPr>
              <a:t>lãng</a:t>
            </a:r>
            <a:r>
              <a:rPr lang="en-US" sz="3699" dirty="0">
                <a:solidFill>
                  <a:srgbClr val="593330"/>
                </a:solidFill>
                <a:latin typeface="Roboto Condensed"/>
              </a:rPr>
              <a:t> </a:t>
            </a:r>
            <a:r>
              <a:rPr lang="en-US" sz="3699" dirty="0" err="1">
                <a:solidFill>
                  <a:srgbClr val="593330"/>
                </a:solidFill>
                <a:latin typeface="Roboto Condensed"/>
              </a:rPr>
              <a:t>mạn</a:t>
            </a:r>
            <a:r>
              <a:rPr lang="en-US" sz="3699" dirty="0">
                <a:solidFill>
                  <a:srgbClr val="593330"/>
                </a:solidFill>
                <a:latin typeface="Roboto Condensed"/>
              </a:rPr>
              <a:t>, </a:t>
            </a:r>
            <a:r>
              <a:rPr lang="en-US" sz="3699" dirty="0" err="1">
                <a:solidFill>
                  <a:srgbClr val="593330"/>
                </a:solidFill>
                <a:latin typeface="Roboto Condensed"/>
              </a:rPr>
              <a:t>sâu</a:t>
            </a:r>
            <a:r>
              <a:rPr lang="en-US" sz="3699" dirty="0">
                <a:solidFill>
                  <a:srgbClr val="593330"/>
                </a:solidFill>
                <a:latin typeface="Roboto Condensed"/>
              </a:rPr>
              <a:t> </a:t>
            </a:r>
            <a:r>
              <a:rPr lang="en-US" sz="3699" dirty="0" err="1">
                <a:solidFill>
                  <a:srgbClr val="593330"/>
                </a:solidFill>
                <a:latin typeface="Roboto Condensed"/>
              </a:rPr>
              <a:t>sắc</a:t>
            </a:r>
            <a:r>
              <a:rPr lang="en-US" sz="3699" dirty="0">
                <a:solidFill>
                  <a:srgbClr val="593330"/>
                </a:solidFill>
                <a:latin typeface="Roboto Condensed"/>
              </a:rPr>
              <a:t> </a:t>
            </a:r>
            <a:r>
              <a:rPr lang="en-US" sz="3699" dirty="0" err="1">
                <a:solidFill>
                  <a:srgbClr val="593330"/>
                </a:solidFill>
                <a:latin typeface="Roboto Condensed"/>
              </a:rPr>
              <a:t>mà</a:t>
            </a:r>
            <a:r>
              <a:rPr lang="en-US" sz="3699" dirty="0">
                <a:solidFill>
                  <a:srgbClr val="593330"/>
                </a:solidFill>
                <a:latin typeface="Roboto Condensed"/>
              </a:rPr>
              <a:t> </a:t>
            </a:r>
            <a:r>
              <a:rPr lang="en-US" sz="3699" dirty="0" err="1">
                <a:solidFill>
                  <a:srgbClr val="593330"/>
                </a:solidFill>
                <a:latin typeface="Roboto Condensed"/>
              </a:rPr>
              <a:t>vẫn</a:t>
            </a:r>
            <a:r>
              <a:rPr lang="en-US" sz="3699" dirty="0">
                <a:solidFill>
                  <a:srgbClr val="593330"/>
                </a:solidFill>
                <a:latin typeface="Roboto Condensed"/>
              </a:rPr>
              <a:t> </a:t>
            </a:r>
            <a:r>
              <a:rPr lang="en-US" sz="3699" dirty="0" err="1">
                <a:solidFill>
                  <a:srgbClr val="593330"/>
                </a:solidFill>
                <a:latin typeface="Roboto Condensed"/>
              </a:rPr>
              <a:t>gần</a:t>
            </a:r>
            <a:r>
              <a:rPr lang="en-US" sz="3699" dirty="0">
                <a:solidFill>
                  <a:srgbClr val="593330"/>
                </a:solidFill>
                <a:latin typeface="Roboto Condensed"/>
              </a:rPr>
              <a:t> </a:t>
            </a:r>
            <a:r>
              <a:rPr lang="en-US" sz="3699" dirty="0" err="1">
                <a:solidFill>
                  <a:srgbClr val="593330"/>
                </a:solidFill>
                <a:latin typeface="Roboto Condensed"/>
              </a:rPr>
              <a:t>gũi</a:t>
            </a:r>
            <a:r>
              <a:rPr lang="en-US" sz="3699" dirty="0">
                <a:solidFill>
                  <a:srgbClr val="593330"/>
                </a:solidFill>
                <a:latin typeface="Roboto Condensed"/>
              </a:rPr>
              <a:t>; </a:t>
            </a:r>
            <a:r>
              <a:rPr lang="en-US" sz="3699" dirty="0" err="1">
                <a:solidFill>
                  <a:srgbClr val="593330"/>
                </a:solidFill>
                <a:latin typeface="Roboto Condensed"/>
              </a:rPr>
              <a:t>ngôn</a:t>
            </a:r>
            <a:r>
              <a:rPr lang="en-US" sz="3699" dirty="0">
                <a:solidFill>
                  <a:srgbClr val="593330"/>
                </a:solidFill>
                <a:latin typeface="Roboto Condensed"/>
              </a:rPr>
              <a:t> </a:t>
            </a:r>
            <a:r>
              <a:rPr lang="en-US" sz="3699" dirty="0" err="1">
                <a:solidFill>
                  <a:srgbClr val="593330"/>
                </a:solidFill>
                <a:latin typeface="Roboto Condensed"/>
              </a:rPr>
              <a:t>ngữ</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hàm</a:t>
            </a:r>
            <a:r>
              <a:rPr lang="en-US" sz="3699" dirty="0">
                <a:solidFill>
                  <a:srgbClr val="593330"/>
                </a:solidFill>
                <a:latin typeface="Roboto Condensed"/>
              </a:rPr>
              <a:t> </a:t>
            </a:r>
            <a:r>
              <a:rPr lang="en-US" sz="3699" dirty="0" err="1">
                <a:solidFill>
                  <a:srgbClr val="593330"/>
                </a:solidFill>
                <a:latin typeface="Roboto Condensed"/>
              </a:rPr>
              <a:t>súc</a:t>
            </a:r>
            <a:r>
              <a:rPr lang="en-US" sz="3699" dirty="0">
                <a:solidFill>
                  <a:srgbClr val="593330"/>
                </a:solidFill>
                <a:latin typeface="Roboto Condensed"/>
              </a:rPr>
              <a:t>; </a:t>
            </a:r>
            <a:r>
              <a:rPr lang="en-US" sz="3699" dirty="0" err="1">
                <a:solidFill>
                  <a:srgbClr val="593330"/>
                </a:solidFill>
                <a:latin typeface="Roboto Condensed"/>
              </a:rPr>
              <a:t>hình</a:t>
            </a:r>
            <a:r>
              <a:rPr lang="en-US" sz="3699" dirty="0">
                <a:solidFill>
                  <a:srgbClr val="593330"/>
                </a:solidFill>
                <a:latin typeface="Roboto Condensed"/>
              </a:rPr>
              <a:t> </a:t>
            </a:r>
            <a:r>
              <a:rPr lang="en-US" sz="3699" dirty="0" err="1">
                <a:solidFill>
                  <a:srgbClr val="593330"/>
                </a:solidFill>
                <a:latin typeface="Roboto Condensed"/>
              </a:rPr>
              <a:t>ảnh</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chân</a:t>
            </a:r>
            <a:r>
              <a:rPr lang="en-US" sz="3699" dirty="0">
                <a:solidFill>
                  <a:srgbClr val="593330"/>
                </a:solidFill>
                <a:latin typeface="Roboto Condensed"/>
              </a:rPr>
              <a:t> </a:t>
            </a:r>
            <a:r>
              <a:rPr lang="en-US" sz="3699" dirty="0" err="1">
                <a:solidFill>
                  <a:srgbClr val="593330"/>
                </a:solidFill>
                <a:latin typeface="Roboto Condensed"/>
              </a:rPr>
              <a:t>thực</a:t>
            </a:r>
            <a:r>
              <a:rPr lang="en-US" sz="3699" dirty="0">
                <a:solidFill>
                  <a:srgbClr val="593330"/>
                </a:solidFill>
                <a:latin typeface="Roboto Condensed"/>
              </a:rPr>
              <a:t>, </a:t>
            </a:r>
            <a:r>
              <a:rPr lang="en-US" sz="3699" dirty="0" err="1">
                <a:solidFill>
                  <a:srgbClr val="593330"/>
                </a:solidFill>
                <a:latin typeface="Roboto Condensed"/>
              </a:rPr>
              <a:t>bình</a:t>
            </a:r>
            <a:r>
              <a:rPr lang="en-US" sz="3699" dirty="0">
                <a:solidFill>
                  <a:srgbClr val="593330"/>
                </a:solidFill>
                <a:latin typeface="Roboto Condensed"/>
              </a:rPr>
              <a:t> </a:t>
            </a:r>
            <a:r>
              <a:rPr lang="en-US" sz="3699" dirty="0" err="1">
                <a:solidFill>
                  <a:srgbClr val="593330"/>
                </a:solidFill>
                <a:latin typeface="Roboto Condensed"/>
              </a:rPr>
              <a:t>dị</a:t>
            </a:r>
            <a:r>
              <a:rPr lang="en-US" sz="3699" dirty="0">
                <a:solidFill>
                  <a:srgbClr val="593330"/>
                </a:solidFill>
                <a:latin typeface="Roboto Condensed"/>
              </a:rPr>
              <a:t> </a:t>
            </a:r>
            <a:r>
              <a:rPr lang="en-US" sz="3699" dirty="0" err="1">
                <a:solidFill>
                  <a:srgbClr val="593330"/>
                </a:solidFill>
                <a:latin typeface="Roboto Condensed"/>
              </a:rPr>
              <a:t>vừa</a:t>
            </a:r>
            <a:r>
              <a:rPr lang="en-US" sz="3699" dirty="0">
                <a:solidFill>
                  <a:srgbClr val="593330"/>
                </a:solidFill>
                <a:latin typeface="Roboto Condensed"/>
              </a:rPr>
              <a:t> </a:t>
            </a:r>
            <a:r>
              <a:rPr lang="en-US" sz="3699" dirty="0" err="1">
                <a:solidFill>
                  <a:srgbClr val="593330"/>
                </a:solidFill>
                <a:latin typeface="Roboto Condensed"/>
              </a:rPr>
              <a:t>giàuý</a:t>
            </a:r>
            <a:r>
              <a:rPr lang="en-US" sz="3699" dirty="0">
                <a:solidFill>
                  <a:srgbClr val="593330"/>
                </a:solidFill>
                <a:latin typeface="Roboto Condensed"/>
              </a:rPr>
              <a:t> </a:t>
            </a:r>
            <a:r>
              <a:rPr lang="en-US" sz="3699" dirty="0" err="1">
                <a:solidFill>
                  <a:srgbClr val="593330"/>
                </a:solidFill>
                <a:latin typeface="Roboto Condensed"/>
              </a:rPr>
              <a:t>nghĩa</a:t>
            </a:r>
            <a:r>
              <a:rPr lang="en-US" sz="3699" dirty="0">
                <a:solidFill>
                  <a:srgbClr val="593330"/>
                </a:solidFill>
                <a:latin typeface="Roboto Condensed"/>
              </a:rPr>
              <a:t> </a:t>
            </a:r>
            <a:r>
              <a:rPr lang="en-US" sz="3699" dirty="0" err="1">
                <a:solidFill>
                  <a:srgbClr val="593330"/>
                </a:solidFill>
                <a:latin typeface="Roboto Condensed"/>
              </a:rPr>
              <a:t>ẩn</a:t>
            </a:r>
            <a:r>
              <a:rPr lang="en-US" sz="3699" dirty="0">
                <a:solidFill>
                  <a:srgbClr val="593330"/>
                </a:solidFill>
                <a:latin typeface="Roboto Condensed"/>
              </a:rPr>
              <a:t> </a:t>
            </a:r>
            <a:r>
              <a:rPr lang="en-US" sz="3699" dirty="0" err="1">
                <a:solidFill>
                  <a:srgbClr val="593330"/>
                </a:solidFill>
                <a:latin typeface="Roboto Condensed"/>
              </a:rPr>
              <a:t>dụ</a:t>
            </a:r>
            <a:r>
              <a:rPr lang="en-US" sz="3699" dirty="0">
                <a:solidFill>
                  <a:srgbClr val="593330"/>
                </a:solidFill>
                <a:latin typeface="Roboto Condensed"/>
              </a:rPr>
              <a:t>, </a:t>
            </a:r>
            <a:r>
              <a:rPr lang="en-US" sz="3699" dirty="0" err="1">
                <a:solidFill>
                  <a:srgbClr val="593330"/>
                </a:solidFill>
                <a:latin typeface="Roboto Condensed"/>
              </a:rPr>
              <a:t>tượng</a:t>
            </a:r>
            <a:r>
              <a:rPr lang="en-US" sz="3699" dirty="0">
                <a:solidFill>
                  <a:srgbClr val="593330"/>
                </a:solidFill>
                <a:latin typeface="Roboto Condensed"/>
              </a:rPr>
              <a:t> </a:t>
            </a:r>
            <a:r>
              <a:rPr lang="en-US" sz="3699" dirty="0" err="1">
                <a:solidFill>
                  <a:srgbClr val="593330"/>
                </a:solidFill>
                <a:latin typeface="Roboto Condensed"/>
              </a:rPr>
              <a:t>trưng</a:t>
            </a:r>
            <a:r>
              <a:rPr lang="en-US" sz="3699" dirty="0">
                <a:solidFill>
                  <a:srgbClr val="593330"/>
                </a:solidFill>
                <a:latin typeface="Roboto Condensed"/>
              </a:rPr>
              <a:t>. </a:t>
            </a:r>
            <a:r>
              <a:rPr lang="en-US" sz="3699" dirty="0" err="1">
                <a:solidFill>
                  <a:srgbClr val="593330"/>
                </a:solidFill>
                <a:latin typeface="Roboto Condensed"/>
              </a:rPr>
              <a:t>Đặc</a:t>
            </a:r>
            <a:r>
              <a:rPr lang="en-US" sz="3699" dirty="0">
                <a:solidFill>
                  <a:srgbClr val="593330"/>
                </a:solidFill>
                <a:latin typeface="Roboto Condensed"/>
              </a:rPr>
              <a:t> </a:t>
            </a:r>
            <a:r>
              <a:rPr lang="en-US" sz="3699" dirty="0" err="1">
                <a:solidFill>
                  <a:srgbClr val="593330"/>
                </a:solidFill>
                <a:latin typeface="Roboto Condensed"/>
              </a:rPr>
              <a:t>biệt</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ông</a:t>
            </a:r>
            <a:r>
              <a:rPr lang="en-US" sz="3699" dirty="0">
                <a:solidFill>
                  <a:srgbClr val="593330"/>
                </a:solidFill>
                <a:latin typeface="Roboto Condensed"/>
              </a:rPr>
              <a:t> </a:t>
            </a:r>
            <a:r>
              <a:rPr lang="en-US" sz="3699" dirty="0" err="1">
                <a:solidFill>
                  <a:srgbClr val="593330"/>
                </a:solidFill>
                <a:latin typeface="Roboto Condensed"/>
              </a:rPr>
              <a:t>thể</a:t>
            </a:r>
            <a:r>
              <a:rPr lang="en-US" sz="3699" dirty="0">
                <a:solidFill>
                  <a:srgbClr val="593330"/>
                </a:solidFill>
                <a:latin typeface="Roboto Condensed"/>
              </a:rPr>
              <a:t> </a:t>
            </a:r>
            <a:r>
              <a:rPr lang="en-US" sz="3699" dirty="0" err="1">
                <a:solidFill>
                  <a:srgbClr val="593330"/>
                </a:solidFill>
                <a:latin typeface="Roboto Condensed"/>
              </a:rPr>
              <a:t>hiện</a:t>
            </a:r>
            <a:r>
              <a:rPr lang="en-US" sz="3699" dirty="0">
                <a:solidFill>
                  <a:srgbClr val="593330"/>
                </a:solidFill>
                <a:latin typeface="Roboto Condensed"/>
              </a:rPr>
              <a:t> </a:t>
            </a:r>
            <a:r>
              <a:rPr lang="en-US" sz="3699" dirty="0" err="1">
                <a:solidFill>
                  <a:srgbClr val="593330"/>
                </a:solidFill>
                <a:latin typeface="Roboto Condensed"/>
              </a:rPr>
              <a:t>cái</a:t>
            </a:r>
            <a:r>
              <a:rPr lang="en-US" sz="3699" dirty="0">
                <a:solidFill>
                  <a:srgbClr val="593330"/>
                </a:solidFill>
                <a:latin typeface="Roboto Condensed"/>
              </a:rPr>
              <a:t> </a:t>
            </a:r>
            <a:r>
              <a:rPr lang="en-US" sz="3699" dirty="0" err="1">
                <a:solidFill>
                  <a:srgbClr val="593330"/>
                </a:solidFill>
                <a:latin typeface="Roboto Condensed"/>
              </a:rPr>
              <a:t>nhìn</a:t>
            </a:r>
            <a:r>
              <a:rPr lang="en-US" sz="3699" dirty="0">
                <a:solidFill>
                  <a:srgbClr val="593330"/>
                </a:solidFill>
                <a:latin typeface="Roboto Condensed"/>
              </a:rPr>
              <a:t> </a:t>
            </a:r>
            <a:r>
              <a:rPr lang="en-US" sz="3699" dirty="0" err="1">
                <a:solidFill>
                  <a:srgbClr val="593330"/>
                </a:solidFill>
                <a:latin typeface="Roboto Condensed"/>
              </a:rPr>
              <a:t>trìu</a:t>
            </a:r>
            <a:r>
              <a:rPr lang="en-US" sz="3699" dirty="0">
                <a:solidFill>
                  <a:srgbClr val="593330"/>
                </a:solidFill>
                <a:latin typeface="Roboto Condensed"/>
              </a:rPr>
              <a:t> </a:t>
            </a:r>
            <a:r>
              <a:rPr lang="en-US" sz="3699" dirty="0" err="1">
                <a:solidFill>
                  <a:srgbClr val="593330"/>
                </a:solidFill>
                <a:latin typeface="Roboto Condensed"/>
              </a:rPr>
              <a:t>mến</a:t>
            </a:r>
            <a:r>
              <a:rPr lang="en-US" sz="3699" dirty="0">
                <a:solidFill>
                  <a:srgbClr val="593330"/>
                </a:solidFill>
                <a:latin typeface="Roboto Condensed"/>
              </a:rPr>
              <a:t>, </a:t>
            </a:r>
            <a:r>
              <a:rPr lang="en-US" sz="3699" dirty="0" err="1">
                <a:solidFill>
                  <a:srgbClr val="593330"/>
                </a:solidFill>
                <a:latin typeface="Roboto Condensed"/>
              </a:rPr>
              <a:t>nâng</a:t>
            </a:r>
            <a:r>
              <a:rPr lang="en-US" sz="3699" dirty="0">
                <a:solidFill>
                  <a:srgbClr val="593330"/>
                </a:solidFill>
                <a:latin typeface="Roboto Condensed"/>
              </a:rPr>
              <a:t> </a:t>
            </a:r>
            <a:r>
              <a:rPr lang="en-US" sz="3699" dirty="0" err="1">
                <a:solidFill>
                  <a:srgbClr val="593330"/>
                </a:solidFill>
                <a:latin typeface="Roboto Condensed"/>
              </a:rPr>
              <a:t>niu</a:t>
            </a:r>
            <a:r>
              <a:rPr lang="en-US" sz="3699" dirty="0">
                <a:solidFill>
                  <a:srgbClr val="593330"/>
                </a:solidFill>
                <a:latin typeface="Roboto Condensed"/>
              </a:rPr>
              <a:t>, </a:t>
            </a:r>
            <a:r>
              <a:rPr lang="en-US" sz="3699" dirty="0" err="1">
                <a:solidFill>
                  <a:srgbClr val="593330"/>
                </a:solidFill>
                <a:latin typeface="Roboto Condensed"/>
              </a:rPr>
              <a:t>tình</a:t>
            </a:r>
            <a:r>
              <a:rPr lang="en-US" sz="3699" dirty="0">
                <a:solidFill>
                  <a:srgbClr val="593330"/>
                </a:solidFill>
                <a:latin typeface="Roboto Condensed"/>
              </a:rPr>
              <a:t> </a:t>
            </a:r>
            <a:r>
              <a:rPr lang="en-US" sz="3699" dirty="0" err="1">
                <a:solidFill>
                  <a:srgbClr val="593330"/>
                </a:solidFill>
                <a:latin typeface="Roboto Condensed"/>
              </a:rPr>
              <a:t>cảm</a:t>
            </a:r>
            <a:r>
              <a:rPr lang="en-US" sz="3699" dirty="0">
                <a:solidFill>
                  <a:srgbClr val="593330"/>
                </a:solidFill>
                <a:latin typeface="Roboto Condensed"/>
              </a:rPr>
              <a:t> </a:t>
            </a:r>
            <a:r>
              <a:rPr lang="en-US" sz="3699" dirty="0" err="1">
                <a:solidFill>
                  <a:srgbClr val="593330"/>
                </a:solidFill>
                <a:latin typeface="Roboto Condensed"/>
              </a:rPr>
              <a:t>gắn</a:t>
            </a:r>
            <a:r>
              <a:rPr lang="en-US" sz="3699" dirty="0">
                <a:solidFill>
                  <a:srgbClr val="593330"/>
                </a:solidFill>
                <a:latin typeface="Roboto Condensed"/>
              </a:rPr>
              <a:t> </a:t>
            </a:r>
            <a:r>
              <a:rPr lang="en-US" sz="3699" dirty="0" err="1">
                <a:solidFill>
                  <a:srgbClr val="593330"/>
                </a:solidFill>
                <a:latin typeface="Roboto Condensed"/>
              </a:rPr>
              <a:t>bó</a:t>
            </a:r>
            <a:r>
              <a:rPr lang="en-US" sz="3699" dirty="0">
                <a:solidFill>
                  <a:srgbClr val="593330"/>
                </a:solidFill>
                <a:latin typeface="Roboto Condensed"/>
              </a:rPr>
              <a:t> </a:t>
            </a:r>
            <a:r>
              <a:rPr lang="en-US" sz="3699" dirty="0" err="1">
                <a:solidFill>
                  <a:srgbClr val="593330"/>
                </a:solidFill>
                <a:latin typeface="Roboto Condensed"/>
              </a:rPr>
              <a:t>với</a:t>
            </a:r>
            <a:r>
              <a:rPr lang="en-US" sz="3699" dirty="0">
                <a:solidFill>
                  <a:srgbClr val="593330"/>
                </a:solidFill>
                <a:latin typeface="Roboto Condensed"/>
              </a:rPr>
              <a:t> </a:t>
            </a:r>
            <a:r>
              <a:rPr lang="en-US" sz="3699" dirty="0" err="1">
                <a:solidFill>
                  <a:srgbClr val="593330"/>
                </a:solidFill>
                <a:latin typeface="Roboto Condensed"/>
              </a:rPr>
              <a:t>cảnh</a:t>
            </a:r>
            <a:r>
              <a:rPr lang="en-US" sz="3699" dirty="0">
                <a:solidFill>
                  <a:srgbClr val="593330"/>
                </a:solidFill>
                <a:latin typeface="Roboto Condensed"/>
              </a:rPr>
              <a:t> </a:t>
            </a:r>
            <a:r>
              <a:rPr lang="en-US" sz="3699" dirty="0" err="1">
                <a:solidFill>
                  <a:srgbClr val="593330"/>
                </a:solidFill>
                <a:latin typeface="Roboto Condensed"/>
              </a:rPr>
              <a:t>sắc</a:t>
            </a:r>
            <a:r>
              <a:rPr lang="en-US" sz="3699" dirty="0">
                <a:solidFill>
                  <a:srgbClr val="593330"/>
                </a:solidFill>
                <a:latin typeface="Roboto Condensed"/>
              </a:rPr>
              <a:t> </a:t>
            </a:r>
            <a:r>
              <a:rPr lang="en-US" sz="3699" dirty="0" err="1">
                <a:solidFill>
                  <a:srgbClr val="593330"/>
                </a:solidFill>
                <a:latin typeface="Roboto Condensed"/>
              </a:rPr>
              <a:t>thiên</a:t>
            </a:r>
            <a:r>
              <a:rPr lang="en-US" sz="3699" dirty="0">
                <a:solidFill>
                  <a:srgbClr val="593330"/>
                </a:solidFill>
                <a:latin typeface="Roboto Condensed"/>
              </a:rPr>
              <a:t> </a:t>
            </a:r>
            <a:r>
              <a:rPr lang="en-US" sz="3699" dirty="0" err="1">
                <a:solidFill>
                  <a:srgbClr val="593330"/>
                </a:solidFill>
                <a:latin typeface="Roboto Condensed"/>
              </a:rPr>
              <a:t>nhiên</a:t>
            </a:r>
            <a:r>
              <a:rPr lang="en-US" sz="3699" dirty="0">
                <a:solidFill>
                  <a:srgbClr val="593330"/>
                </a:solidFill>
                <a:latin typeface="Roboto Condensed"/>
              </a:rPr>
              <a:t> </a:t>
            </a:r>
            <a:r>
              <a:rPr lang="en-US" sz="3699" dirty="0" err="1">
                <a:solidFill>
                  <a:srgbClr val="593330"/>
                </a:solidFill>
                <a:latin typeface="Roboto Condensed"/>
              </a:rPr>
              <a:t>đất</a:t>
            </a:r>
            <a:r>
              <a:rPr lang="en-US" sz="3699" dirty="0">
                <a:solidFill>
                  <a:srgbClr val="593330"/>
                </a:solidFill>
                <a:latin typeface="Roboto Condensed"/>
              </a:rPr>
              <a:t> </a:t>
            </a:r>
            <a:r>
              <a:rPr lang="en-US" sz="3699" dirty="0" err="1">
                <a:solidFill>
                  <a:srgbClr val="593330"/>
                </a:solidFill>
                <a:latin typeface="Roboto Condensed"/>
              </a:rPr>
              <a:t>nước</a:t>
            </a:r>
            <a:r>
              <a:rPr lang="en-US" sz="3699" dirty="0">
                <a:solidFill>
                  <a:srgbClr val="593330"/>
                </a:solidFill>
                <a:latin typeface="Roboto Condensed"/>
              </a:rPr>
              <a:t> và </a:t>
            </a:r>
            <a:r>
              <a:rPr lang="en-US" sz="3699" dirty="0" err="1">
                <a:solidFill>
                  <a:srgbClr val="593330"/>
                </a:solidFill>
                <a:latin typeface="Roboto Condensed"/>
              </a:rPr>
              <a:t>cuộc</a:t>
            </a:r>
            <a:r>
              <a:rPr lang="en-US" sz="3699" dirty="0">
                <a:solidFill>
                  <a:srgbClr val="593330"/>
                </a:solidFill>
                <a:latin typeface="Roboto Condensed"/>
              </a:rPr>
              <a:t> </a:t>
            </a:r>
            <a:r>
              <a:rPr lang="en-US" sz="3699" dirty="0" err="1">
                <a:solidFill>
                  <a:srgbClr val="593330"/>
                </a:solidFill>
                <a:latin typeface="Roboto Condensed"/>
              </a:rPr>
              <a:t>sống</a:t>
            </a:r>
            <a:r>
              <a:rPr lang="en-US" sz="3699" dirty="0">
                <a:solidFill>
                  <a:srgbClr val="593330"/>
                </a:solidFill>
                <a:latin typeface="Roboto Condensed"/>
              </a:rPr>
              <a:t> </a:t>
            </a:r>
            <a:r>
              <a:rPr lang="en-US" sz="3699" dirty="0" err="1">
                <a:solidFill>
                  <a:srgbClr val="593330"/>
                </a:solidFill>
                <a:latin typeface="Roboto Condensed"/>
              </a:rPr>
              <a:t>của</a:t>
            </a:r>
            <a:r>
              <a:rPr lang="en-US" sz="3699" dirty="0">
                <a:solidFill>
                  <a:srgbClr val="593330"/>
                </a:solidFill>
                <a:latin typeface="Roboto Condensed"/>
              </a:rPr>
              <a:t> </a:t>
            </a:r>
            <a:r>
              <a:rPr lang="en-US" sz="3699" dirty="0" err="1">
                <a:solidFill>
                  <a:srgbClr val="593330"/>
                </a:solidFill>
                <a:latin typeface="Roboto Condensed"/>
              </a:rPr>
              <a:t>nhân</a:t>
            </a:r>
            <a:r>
              <a:rPr lang="en-US" sz="3699" dirty="0">
                <a:solidFill>
                  <a:srgbClr val="593330"/>
                </a:solidFill>
                <a:latin typeface="Roboto Condensed"/>
              </a:rPr>
              <a:t> </a:t>
            </a:r>
            <a:r>
              <a:rPr lang="en-US" sz="3699" dirty="0" err="1">
                <a:solidFill>
                  <a:srgbClr val="593330"/>
                </a:solidFill>
                <a:latin typeface="Roboto Condensed"/>
              </a:rPr>
              <a:t>dân</a:t>
            </a:r>
            <a:r>
              <a:rPr lang="en-US" sz="3699" dirty="0">
                <a:solidFill>
                  <a:srgbClr val="593330"/>
                </a:solidFill>
                <a:latin typeface="Roboto Condensed"/>
              </a:rPr>
              <a:t>.</a:t>
            </a:r>
          </a:p>
        </p:txBody>
      </p:sp>
      <p:sp>
        <p:nvSpPr>
          <p:cNvPr id="10" name="TextBox 10"/>
          <p:cNvSpPr txBox="1"/>
          <p:nvPr/>
        </p:nvSpPr>
        <p:spPr>
          <a:xfrm>
            <a:off x="1028700" y="292180"/>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a:solidFill>
                  <a:srgbClr val="603423"/>
                </a:solidFill>
                <a:latin typeface="Fraunces Bold"/>
              </a:rPr>
              <a:t>3. KHÁM PHÁ VĂN BẢN</a:t>
            </a:r>
          </a:p>
        </p:txBody>
      </p:sp>
      <p:sp>
        <p:nvSpPr>
          <p:cNvPr id="11" name="TextBox 11"/>
          <p:cNvSpPr txBox="1"/>
          <p:nvPr/>
        </p:nvSpPr>
        <p:spPr>
          <a:xfrm>
            <a:off x="607562" y="1792507"/>
            <a:ext cx="2201571" cy="4592321"/>
          </a:xfrm>
          <a:prstGeom prst="rect">
            <a:avLst/>
          </a:prstGeom>
        </p:spPr>
        <p:txBody>
          <a:bodyPr lIns="0" tIns="0" rIns="0" bIns="0" rtlCol="0" anchor="t">
            <a:spAutoFit/>
          </a:bodyPr>
          <a:lstStyle/>
          <a:p>
            <a:pPr algn="ctr">
              <a:lnSpc>
                <a:spcPts val="7279"/>
              </a:lnSpc>
              <a:spcBef>
                <a:spcPct val="0"/>
              </a:spcBef>
            </a:pPr>
            <a:r>
              <a:rPr lang="en-US" sz="5199">
                <a:solidFill>
                  <a:srgbClr val="603423"/>
                </a:solidFill>
                <a:latin typeface="#9Slide07 SVNUT Triumph Press"/>
              </a:rPr>
              <a:t>3.1. </a:t>
            </a:r>
          </a:p>
          <a:p>
            <a:pPr algn="ctr">
              <a:lnSpc>
                <a:spcPts val="7279"/>
              </a:lnSpc>
              <a:spcBef>
                <a:spcPct val="0"/>
              </a:spcBef>
            </a:pPr>
            <a:r>
              <a:rPr lang="en-US" sz="5199">
                <a:solidFill>
                  <a:srgbClr val="603423"/>
                </a:solidFill>
                <a:latin typeface="#9Slide07 SVNUT Triumph Press"/>
              </a:rPr>
              <a:t>Tác giả và </a:t>
            </a:r>
          </a:p>
          <a:p>
            <a:pPr algn="ctr">
              <a:lnSpc>
                <a:spcPts val="7279"/>
              </a:lnSpc>
              <a:spcBef>
                <a:spcPct val="0"/>
              </a:spcBef>
            </a:pPr>
            <a:r>
              <a:rPr lang="en-US" sz="5199">
                <a:solidFill>
                  <a:srgbClr val="603423"/>
                </a:solidFill>
                <a:latin typeface="#9Slide07 SVNUT Triumph Press"/>
              </a:rPr>
              <a:t>tác phẩm</a:t>
            </a:r>
          </a:p>
        </p:txBody>
      </p:sp>
      <p:sp>
        <p:nvSpPr>
          <p:cNvPr id="12" name="TextBox 12"/>
          <p:cNvSpPr txBox="1"/>
          <p:nvPr/>
        </p:nvSpPr>
        <p:spPr>
          <a:xfrm>
            <a:off x="4409717" y="1340566"/>
            <a:ext cx="5370016" cy="1123317"/>
          </a:xfrm>
          <a:prstGeom prst="rect">
            <a:avLst/>
          </a:prstGeom>
        </p:spPr>
        <p:txBody>
          <a:bodyPr lIns="0" tIns="0" rIns="0" bIns="0" rtlCol="0" anchor="t">
            <a:spAutoFit/>
          </a:bodyPr>
          <a:lstStyle/>
          <a:p>
            <a:pPr algn="ctr">
              <a:lnSpc>
                <a:spcPts val="8959"/>
              </a:lnSpc>
              <a:spcBef>
                <a:spcPct val="0"/>
              </a:spcBef>
            </a:pPr>
            <a:r>
              <a:rPr lang="en-US" sz="6399">
                <a:solidFill>
                  <a:srgbClr val="593330"/>
                </a:solidFill>
                <a:latin typeface="#9Slide05 VL Fadilla"/>
              </a:rPr>
              <a:t>a. Trần Nhân Tông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3243532" y="1897282"/>
            <a:ext cx="11767661" cy="7576595"/>
          </a:xfrm>
          <a:custGeom>
            <a:avLst/>
            <a:gdLst/>
            <a:ahLst/>
            <a:cxnLst/>
            <a:rect l="l" t="t" r="r" b="b"/>
            <a:pathLst>
              <a:path w="11767661" h="7576595">
                <a:moveTo>
                  <a:pt x="0" y="0"/>
                </a:moveTo>
                <a:lnTo>
                  <a:pt x="11767661" y="0"/>
                </a:lnTo>
                <a:lnTo>
                  <a:pt x="11767661" y="7576595"/>
                </a:lnTo>
                <a:lnTo>
                  <a:pt x="0" y="7576595"/>
                </a:lnTo>
                <a:lnTo>
                  <a:pt x="0" y="0"/>
                </a:lnTo>
                <a:close/>
              </a:path>
            </a:pathLst>
          </a:custGeom>
          <a:blipFill>
            <a:blip r:embed="rId5"/>
            <a:stretch>
              <a:fillRect t="-7719" b="-16338"/>
            </a:stretch>
          </a:blipFill>
        </p:spPr>
      </p:sp>
      <p:sp>
        <p:nvSpPr>
          <p:cNvPr id="6" name="TextBox 6"/>
          <p:cNvSpPr txBox="1"/>
          <p:nvPr/>
        </p:nvSpPr>
        <p:spPr>
          <a:xfrm>
            <a:off x="4420940" y="2850578"/>
            <a:ext cx="9925452" cy="5970017"/>
          </a:xfrm>
          <a:prstGeom prst="rect">
            <a:avLst/>
          </a:prstGeom>
        </p:spPr>
        <p:txBody>
          <a:bodyPr lIns="0" tIns="0" rIns="0" bIns="0" rtlCol="0" anchor="t">
            <a:spAutoFit/>
          </a:bodyPr>
          <a:lstStyle/>
          <a:p>
            <a:pPr marL="798828" lvl="1" indent="-399414" algn="just">
              <a:lnSpc>
                <a:spcPts val="5956"/>
              </a:lnSpc>
              <a:buFont typeface="Arial"/>
              <a:buChar char="•"/>
            </a:pPr>
            <a:r>
              <a:rPr lang="en-US" sz="3699" dirty="0" err="1">
                <a:solidFill>
                  <a:srgbClr val="593330"/>
                </a:solidFill>
                <a:latin typeface="Roboto Condensed"/>
              </a:rPr>
              <a:t>Được</a:t>
            </a:r>
            <a:r>
              <a:rPr lang="en-US" sz="3699" dirty="0">
                <a:solidFill>
                  <a:srgbClr val="593330"/>
                </a:solidFill>
                <a:latin typeface="Roboto Condensed"/>
              </a:rPr>
              <a:t> </a:t>
            </a:r>
            <a:r>
              <a:rPr lang="en-US" sz="3699" dirty="0" err="1">
                <a:solidFill>
                  <a:srgbClr val="593330"/>
                </a:solidFill>
                <a:latin typeface="Roboto Condensed"/>
              </a:rPr>
              <a:t>sáng</a:t>
            </a:r>
            <a:r>
              <a:rPr lang="en-US" sz="3699" dirty="0">
                <a:solidFill>
                  <a:srgbClr val="593330"/>
                </a:solidFill>
                <a:latin typeface="Roboto Condensed"/>
              </a:rPr>
              <a:t> </a:t>
            </a:r>
            <a:r>
              <a:rPr lang="en-US" sz="3699" dirty="0" err="1">
                <a:solidFill>
                  <a:srgbClr val="593330"/>
                </a:solidFill>
                <a:latin typeface="Roboto Condensed"/>
              </a:rPr>
              <a:t>tác</a:t>
            </a:r>
            <a:r>
              <a:rPr lang="en-US" sz="3699" dirty="0">
                <a:solidFill>
                  <a:srgbClr val="593330"/>
                </a:solidFill>
                <a:latin typeface="Roboto Condensed"/>
              </a:rPr>
              <a:t> </a:t>
            </a:r>
            <a:r>
              <a:rPr lang="en-US" sz="3699" dirty="0" err="1">
                <a:solidFill>
                  <a:srgbClr val="593330"/>
                </a:solidFill>
                <a:latin typeface="Roboto Condensed"/>
              </a:rPr>
              <a:t>trong</a:t>
            </a:r>
            <a:r>
              <a:rPr lang="en-US" sz="3699" dirty="0">
                <a:solidFill>
                  <a:srgbClr val="593330"/>
                </a:solidFill>
                <a:latin typeface="Roboto Condensed"/>
              </a:rPr>
              <a:t> </a:t>
            </a:r>
            <a:r>
              <a:rPr lang="en-US" sz="3699" dirty="0" err="1">
                <a:solidFill>
                  <a:srgbClr val="593330"/>
                </a:solidFill>
                <a:latin typeface="Roboto Condensed"/>
              </a:rPr>
              <a:t>một</a:t>
            </a:r>
            <a:r>
              <a:rPr lang="en-US" sz="3699" dirty="0">
                <a:solidFill>
                  <a:srgbClr val="593330"/>
                </a:solidFill>
                <a:latin typeface="Roboto Condensed"/>
              </a:rPr>
              <a:t> </a:t>
            </a:r>
            <a:r>
              <a:rPr lang="en-US" sz="3699" dirty="0" err="1">
                <a:solidFill>
                  <a:srgbClr val="593330"/>
                </a:solidFill>
                <a:latin typeface="Roboto Condensed"/>
              </a:rPr>
              <a:t>dịp</a:t>
            </a:r>
            <a:r>
              <a:rPr lang="en-US" sz="3699" dirty="0">
                <a:solidFill>
                  <a:srgbClr val="593330"/>
                </a:solidFill>
                <a:latin typeface="Roboto Condensed"/>
              </a:rPr>
              <a:t> </a:t>
            </a:r>
            <a:r>
              <a:rPr lang="en-US" sz="3699" dirty="0" err="1">
                <a:solidFill>
                  <a:srgbClr val="593330"/>
                </a:solidFill>
                <a:latin typeface="Roboto Condensed"/>
              </a:rPr>
              <a:t>về</a:t>
            </a:r>
            <a:r>
              <a:rPr lang="en-US" sz="3699" dirty="0">
                <a:solidFill>
                  <a:srgbClr val="593330"/>
                </a:solidFill>
                <a:latin typeface="Roboto Condensed"/>
              </a:rPr>
              <a:t> </a:t>
            </a:r>
            <a:r>
              <a:rPr lang="en-US" sz="3699" dirty="0" err="1">
                <a:solidFill>
                  <a:srgbClr val="593330"/>
                </a:solidFill>
                <a:latin typeface="Roboto Condensed"/>
              </a:rPr>
              <a:t>thăm</a:t>
            </a:r>
            <a:r>
              <a:rPr lang="en-US" sz="3699" dirty="0">
                <a:solidFill>
                  <a:srgbClr val="593330"/>
                </a:solidFill>
                <a:latin typeface="Roboto Condensed"/>
              </a:rPr>
              <a:t> </a:t>
            </a:r>
            <a:r>
              <a:rPr lang="en-US" sz="3699" dirty="0" err="1">
                <a:solidFill>
                  <a:srgbClr val="593330"/>
                </a:solidFill>
                <a:latin typeface="Roboto Condensed"/>
              </a:rPr>
              <a:t>quê</a:t>
            </a:r>
            <a:r>
              <a:rPr lang="en-US" sz="3699" dirty="0">
                <a:solidFill>
                  <a:srgbClr val="593330"/>
                </a:solidFill>
                <a:latin typeface="Roboto Condensed"/>
              </a:rPr>
              <a:t> (</a:t>
            </a:r>
            <a:r>
              <a:rPr lang="en-US" sz="3699" dirty="0" err="1">
                <a:solidFill>
                  <a:srgbClr val="593330"/>
                </a:solidFill>
                <a:latin typeface="Roboto Condensed"/>
              </a:rPr>
              <a:t>Các</a:t>
            </a:r>
            <a:r>
              <a:rPr lang="en-US" sz="3699" dirty="0">
                <a:solidFill>
                  <a:srgbClr val="593330"/>
                </a:solidFill>
                <a:latin typeface="Roboto Condensed"/>
              </a:rPr>
              <a:t> </a:t>
            </a:r>
            <a:r>
              <a:rPr lang="en-US" sz="3699" dirty="0" err="1">
                <a:solidFill>
                  <a:srgbClr val="593330"/>
                </a:solidFill>
                <a:latin typeface="Roboto Condensed"/>
              </a:rPr>
              <a:t>vua</a:t>
            </a:r>
            <a:r>
              <a:rPr lang="en-US" sz="3699" dirty="0">
                <a:solidFill>
                  <a:srgbClr val="593330"/>
                </a:solidFill>
                <a:latin typeface="Roboto Condensed"/>
              </a:rPr>
              <a:t> </a:t>
            </a:r>
            <a:r>
              <a:rPr lang="en-US" sz="3699" dirty="0" err="1">
                <a:solidFill>
                  <a:srgbClr val="593330"/>
                </a:solidFill>
                <a:latin typeface="Roboto Condensed"/>
              </a:rPr>
              <a:t>đời</a:t>
            </a:r>
            <a:r>
              <a:rPr lang="en-US" sz="3699" dirty="0">
                <a:solidFill>
                  <a:srgbClr val="593330"/>
                </a:solidFill>
                <a:latin typeface="Roboto Condensed"/>
              </a:rPr>
              <a:t> Trần </a:t>
            </a:r>
            <a:r>
              <a:rPr lang="en-US" sz="3699" dirty="0" err="1">
                <a:solidFill>
                  <a:srgbClr val="593330"/>
                </a:solidFill>
                <a:latin typeface="Roboto Condensed"/>
              </a:rPr>
              <a:t>cho</a:t>
            </a:r>
            <a:r>
              <a:rPr lang="en-US" sz="3699" dirty="0">
                <a:solidFill>
                  <a:srgbClr val="593330"/>
                </a:solidFill>
                <a:latin typeface="Roboto Condensed"/>
              </a:rPr>
              <a:t> xây ở </a:t>
            </a:r>
            <a:r>
              <a:rPr lang="en-US" sz="3699" dirty="0" err="1">
                <a:solidFill>
                  <a:srgbClr val="593330"/>
                </a:solidFill>
                <a:latin typeface="Roboto Condensed"/>
              </a:rPr>
              <a:t>quê</a:t>
            </a:r>
            <a:r>
              <a:rPr lang="en-US" sz="3699" dirty="0">
                <a:solidFill>
                  <a:srgbClr val="593330"/>
                </a:solidFill>
                <a:latin typeface="Roboto Condensed"/>
              </a:rPr>
              <a:t> </a:t>
            </a:r>
            <a:r>
              <a:rPr lang="en-US" sz="3699" dirty="0" err="1">
                <a:solidFill>
                  <a:srgbClr val="593330"/>
                </a:solidFill>
                <a:latin typeface="Roboto Condensed"/>
              </a:rPr>
              <a:t>một</a:t>
            </a:r>
            <a:r>
              <a:rPr lang="en-US" sz="3699" dirty="0">
                <a:solidFill>
                  <a:srgbClr val="593330"/>
                </a:solidFill>
                <a:latin typeface="Roboto Condensed"/>
              </a:rPr>
              <a:t> hành </a:t>
            </a:r>
            <a:r>
              <a:rPr lang="en-US" sz="3699" dirty="0" err="1">
                <a:solidFill>
                  <a:srgbClr val="593330"/>
                </a:solidFill>
                <a:latin typeface="Roboto Condensed"/>
              </a:rPr>
              <a:t>cung</a:t>
            </a:r>
            <a:r>
              <a:rPr lang="en-US" sz="3699" dirty="0">
                <a:solidFill>
                  <a:srgbClr val="593330"/>
                </a:solidFill>
                <a:latin typeface="Roboto Condensed"/>
              </a:rPr>
              <a:t> </a:t>
            </a:r>
            <a:r>
              <a:rPr lang="en-US" sz="3699" dirty="0" err="1">
                <a:solidFill>
                  <a:srgbClr val="593330"/>
                </a:solidFill>
                <a:latin typeface="Roboto Condensed"/>
              </a:rPr>
              <a:t>gọi</a:t>
            </a:r>
            <a:r>
              <a:rPr lang="en-US" sz="3699" dirty="0">
                <a:solidFill>
                  <a:srgbClr val="593330"/>
                </a:solidFill>
                <a:latin typeface="Roboto Condensed"/>
              </a:rPr>
              <a:t> </a:t>
            </a:r>
            <a:r>
              <a:rPr lang="en-US" sz="3699" dirty="0" err="1">
                <a:solidFill>
                  <a:srgbClr val="593330"/>
                </a:solidFill>
                <a:latin typeface="Roboto Condensed"/>
              </a:rPr>
              <a:t>là</a:t>
            </a:r>
            <a:r>
              <a:rPr lang="en-US" sz="3699" dirty="0">
                <a:solidFill>
                  <a:srgbClr val="593330"/>
                </a:solidFill>
                <a:latin typeface="Roboto Condensed"/>
              </a:rPr>
              <a:t> </a:t>
            </a:r>
            <a:r>
              <a:rPr lang="en-US" sz="3699" dirty="0" err="1">
                <a:solidFill>
                  <a:srgbClr val="593330"/>
                </a:solidFill>
                <a:latin typeface="Roboto Condensed"/>
              </a:rPr>
              <a:t>cung</a:t>
            </a:r>
            <a:r>
              <a:rPr lang="en-US" sz="3699" dirty="0">
                <a:solidFill>
                  <a:srgbClr val="593330"/>
                </a:solidFill>
                <a:latin typeface="Roboto Condensed"/>
              </a:rPr>
              <a:t> </a:t>
            </a:r>
            <a:r>
              <a:rPr lang="en-US" sz="3699" dirty="0" err="1">
                <a:solidFill>
                  <a:srgbClr val="593330"/>
                </a:solidFill>
                <a:latin typeface="Roboto Condensed"/>
              </a:rPr>
              <a:t>Thiên</a:t>
            </a:r>
            <a:r>
              <a:rPr lang="en-US" sz="3699" dirty="0">
                <a:solidFill>
                  <a:srgbClr val="593330"/>
                </a:solidFill>
                <a:latin typeface="Roboto Condensed"/>
              </a:rPr>
              <a:t> </a:t>
            </a:r>
            <a:r>
              <a:rPr lang="en-US" sz="3699" dirty="0" err="1">
                <a:solidFill>
                  <a:srgbClr val="593330"/>
                </a:solidFill>
                <a:latin typeface="Roboto Condensed"/>
              </a:rPr>
              <a:t>Trường</a:t>
            </a:r>
            <a:r>
              <a:rPr lang="en-US" sz="3699" dirty="0">
                <a:solidFill>
                  <a:srgbClr val="593330"/>
                </a:solidFill>
                <a:latin typeface="Roboto Condensed"/>
              </a:rPr>
              <a:t> </a:t>
            </a:r>
            <a:r>
              <a:rPr lang="en-US" sz="3699" dirty="0" err="1">
                <a:solidFill>
                  <a:srgbClr val="593330"/>
                </a:solidFill>
                <a:latin typeface="Roboto Condensed"/>
              </a:rPr>
              <a:t>để</a:t>
            </a:r>
            <a:r>
              <a:rPr lang="en-US" sz="3699" dirty="0">
                <a:solidFill>
                  <a:srgbClr val="593330"/>
                </a:solidFill>
                <a:latin typeface="Roboto Condensed"/>
              </a:rPr>
              <a:t> </a:t>
            </a:r>
            <a:r>
              <a:rPr lang="en-US" sz="3699" dirty="0" err="1">
                <a:solidFill>
                  <a:srgbClr val="593330"/>
                </a:solidFill>
                <a:latin typeface="Roboto Condensed"/>
              </a:rPr>
              <a:t>thỉnh</a:t>
            </a:r>
            <a:r>
              <a:rPr lang="en-US" sz="3699" dirty="0">
                <a:solidFill>
                  <a:srgbClr val="593330"/>
                </a:solidFill>
                <a:latin typeface="Roboto Condensed"/>
              </a:rPr>
              <a:t> </a:t>
            </a:r>
            <a:r>
              <a:rPr lang="en-US" sz="3699" dirty="0" err="1">
                <a:solidFill>
                  <a:srgbClr val="593330"/>
                </a:solidFill>
                <a:latin typeface="Roboto Condensed"/>
              </a:rPr>
              <a:t>thoảng</a:t>
            </a:r>
            <a:r>
              <a:rPr lang="en-US" sz="3699" dirty="0">
                <a:solidFill>
                  <a:srgbClr val="593330"/>
                </a:solidFill>
                <a:latin typeface="Roboto Condensed"/>
              </a:rPr>
              <a:t> </a:t>
            </a:r>
            <a:r>
              <a:rPr lang="en-US" sz="3699" dirty="0" err="1">
                <a:solidFill>
                  <a:srgbClr val="593330"/>
                </a:solidFill>
                <a:latin typeface="Roboto Condensed"/>
              </a:rPr>
              <a:t>về</a:t>
            </a:r>
            <a:r>
              <a:rPr lang="en-US" sz="3699" dirty="0">
                <a:solidFill>
                  <a:srgbClr val="593330"/>
                </a:solidFill>
                <a:latin typeface="Roboto Condensed"/>
              </a:rPr>
              <a:t> </a:t>
            </a:r>
            <a:r>
              <a:rPr lang="en-US" sz="3699" dirty="0" err="1">
                <a:solidFill>
                  <a:srgbClr val="593330"/>
                </a:solidFill>
                <a:latin typeface="Roboto Condensed"/>
              </a:rPr>
              <a:t>nghỉ</a:t>
            </a:r>
            <a:r>
              <a:rPr lang="en-US" sz="3699" dirty="0">
                <a:solidFill>
                  <a:srgbClr val="593330"/>
                </a:solidFill>
                <a:latin typeface="Roboto Condensed"/>
              </a:rPr>
              <a:t> </a:t>
            </a:r>
            <a:r>
              <a:rPr lang="en-US" sz="3699" dirty="0" err="1">
                <a:solidFill>
                  <a:srgbClr val="593330"/>
                </a:solidFill>
                <a:latin typeface="Roboto Condensed"/>
              </a:rPr>
              <a:t>ngơi</a:t>
            </a:r>
            <a:r>
              <a:rPr lang="en-US" sz="3699" dirty="0">
                <a:solidFill>
                  <a:srgbClr val="593330"/>
                </a:solidFill>
                <a:latin typeface="Roboto Condensed"/>
              </a:rPr>
              <a:t>. </a:t>
            </a:r>
            <a:r>
              <a:rPr lang="en-US" sz="3699" dirty="0" err="1">
                <a:solidFill>
                  <a:srgbClr val="593330"/>
                </a:solidFill>
                <a:latin typeface="Roboto Condensed"/>
              </a:rPr>
              <a:t>Mỗi</a:t>
            </a:r>
            <a:r>
              <a:rPr lang="en-US" sz="3699" dirty="0">
                <a:solidFill>
                  <a:srgbClr val="593330"/>
                </a:solidFill>
                <a:latin typeface="Roboto Condensed"/>
              </a:rPr>
              <a:t> </a:t>
            </a:r>
            <a:r>
              <a:rPr lang="en-US" sz="3699" dirty="0" err="1">
                <a:solidFill>
                  <a:srgbClr val="593330"/>
                </a:solidFill>
                <a:latin typeface="Roboto Condensed"/>
              </a:rPr>
              <a:t>dịp</a:t>
            </a:r>
            <a:r>
              <a:rPr lang="en-US" sz="3699" dirty="0">
                <a:solidFill>
                  <a:srgbClr val="593330"/>
                </a:solidFill>
                <a:latin typeface="Roboto Condensed"/>
              </a:rPr>
              <a:t> </a:t>
            </a:r>
            <a:r>
              <a:rPr lang="en-US" sz="3699" dirty="0" err="1">
                <a:solidFill>
                  <a:srgbClr val="593330"/>
                </a:solidFill>
                <a:latin typeface="Roboto Condensed"/>
              </a:rPr>
              <a:t>về</a:t>
            </a:r>
            <a:r>
              <a:rPr lang="en-US" sz="3699" dirty="0">
                <a:solidFill>
                  <a:srgbClr val="593330"/>
                </a:solidFill>
                <a:latin typeface="Roboto Condensed"/>
              </a:rPr>
              <a:t> </a:t>
            </a:r>
            <a:r>
              <a:rPr lang="en-US" sz="3699" dirty="0" err="1">
                <a:solidFill>
                  <a:srgbClr val="593330"/>
                </a:solidFill>
                <a:latin typeface="Roboto Condensed"/>
              </a:rPr>
              <a:t>đó</a:t>
            </a:r>
            <a:r>
              <a:rPr lang="en-US" sz="3699" dirty="0">
                <a:solidFill>
                  <a:srgbClr val="593330"/>
                </a:solidFill>
                <a:latin typeface="Roboto Condensed"/>
              </a:rPr>
              <a:t>, </a:t>
            </a:r>
            <a:r>
              <a:rPr lang="en-US" sz="3699" dirty="0" err="1">
                <a:solidFill>
                  <a:srgbClr val="593330"/>
                </a:solidFill>
                <a:latin typeface="Roboto Condensed"/>
              </a:rPr>
              <a:t>các</a:t>
            </a:r>
            <a:r>
              <a:rPr lang="en-US" sz="3699" dirty="0">
                <a:solidFill>
                  <a:srgbClr val="593330"/>
                </a:solidFill>
                <a:latin typeface="Roboto Condensed"/>
              </a:rPr>
              <a:t> </a:t>
            </a:r>
            <a:r>
              <a:rPr lang="en-US" sz="3699" dirty="0" err="1">
                <a:solidFill>
                  <a:srgbClr val="593330"/>
                </a:solidFill>
                <a:latin typeface="Roboto Condensed"/>
              </a:rPr>
              <a:t>vua</a:t>
            </a:r>
            <a:r>
              <a:rPr lang="en-US" sz="3699" dirty="0">
                <a:solidFill>
                  <a:srgbClr val="593330"/>
                </a:solidFill>
                <a:latin typeface="Roboto Condensed"/>
              </a:rPr>
              <a:t> </a:t>
            </a:r>
            <a:r>
              <a:rPr lang="en-US" sz="3699" dirty="0" err="1">
                <a:solidFill>
                  <a:srgbClr val="593330"/>
                </a:solidFill>
                <a:latin typeface="Roboto Condensed"/>
              </a:rPr>
              <a:t>thường</a:t>
            </a:r>
            <a:r>
              <a:rPr lang="en-US" sz="3699" dirty="0">
                <a:solidFill>
                  <a:srgbClr val="593330"/>
                </a:solidFill>
                <a:latin typeface="Roboto Condensed"/>
              </a:rPr>
              <a:t> </a:t>
            </a:r>
            <a:r>
              <a:rPr lang="en-US" sz="3699" dirty="0" err="1">
                <a:solidFill>
                  <a:srgbClr val="593330"/>
                </a:solidFill>
                <a:latin typeface="Roboto Condensed"/>
              </a:rPr>
              <a:t>có</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lưu</a:t>
            </a:r>
            <a:r>
              <a:rPr lang="en-US" sz="3699" dirty="0">
                <a:solidFill>
                  <a:srgbClr val="593330"/>
                </a:solidFill>
                <a:latin typeface="Roboto Condensed"/>
              </a:rPr>
              <a:t> </a:t>
            </a:r>
            <a:r>
              <a:rPr lang="en-US" sz="3699" dirty="0" err="1">
                <a:solidFill>
                  <a:srgbClr val="593330"/>
                </a:solidFill>
                <a:latin typeface="Roboto Condensed"/>
              </a:rPr>
              <a:t>lại</a:t>
            </a:r>
            <a:r>
              <a:rPr lang="en-US" sz="3699" dirty="0">
                <a:solidFill>
                  <a:srgbClr val="593330"/>
                </a:solidFill>
                <a:latin typeface="Roboto Condensed"/>
              </a:rPr>
              <a:t>, nay </a:t>
            </a:r>
            <a:r>
              <a:rPr lang="en-US" sz="3699" dirty="0" err="1">
                <a:solidFill>
                  <a:srgbClr val="593330"/>
                </a:solidFill>
                <a:latin typeface="Roboto Condensed"/>
              </a:rPr>
              <a:t>còn</a:t>
            </a:r>
            <a:r>
              <a:rPr lang="en-US" sz="3699" dirty="0">
                <a:solidFill>
                  <a:srgbClr val="593330"/>
                </a:solidFill>
                <a:latin typeface="Roboto Condensed"/>
              </a:rPr>
              <a:t> </a:t>
            </a:r>
            <a:r>
              <a:rPr lang="en-US" sz="3699" dirty="0" err="1">
                <a:solidFill>
                  <a:srgbClr val="593330"/>
                </a:solidFill>
                <a:latin typeface="Roboto Condensed"/>
              </a:rPr>
              <a:t>giữ</a:t>
            </a:r>
            <a:r>
              <a:rPr lang="en-US" sz="3699" dirty="0">
                <a:solidFill>
                  <a:srgbClr val="593330"/>
                </a:solidFill>
                <a:latin typeface="Roboto Condensed"/>
              </a:rPr>
              <a:t> </a:t>
            </a:r>
            <a:r>
              <a:rPr lang="en-US" sz="3699" dirty="0" err="1">
                <a:solidFill>
                  <a:srgbClr val="593330"/>
                </a:solidFill>
                <a:latin typeface="Roboto Condensed"/>
              </a:rPr>
              <a:t>được</a:t>
            </a:r>
            <a:r>
              <a:rPr lang="en-US" sz="3699" dirty="0">
                <a:solidFill>
                  <a:srgbClr val="593330"/>
                </a:solidFill>
                <a:latin typeface="Roboto Condensed"/>
              </a:rPr>
              <a:t> </a:t>
            </a:r>
            <a:r>
              <a:rPr lang="en-US" sz="3699" dirty="0" err="1">
                <a:solidFill>
                  <a:srgbClr val="593330"/>
                </a:solidFill>
                <a:latin typeface="Roboto Condensed"/>
              </a:rPr>
              <a:t>vài</a:t>
            </a:r>
            <a:r>
              <a:rPr lang="en-US" sz="3699" dirty="0">
                <a:solidFill>
                  <a:srgbClr val="593330"/>
                </a:solidFill>
                <a:latin typeface="Roboto Condensed"/>
              </a:rPr>
              <a:t> </a:t>
            </a:r>
            <a:r>
              <a:rPr lang="en-US" sz="3699" dirty="0" err="1">
                <a:solidFill>
                  <a:srgbClr val="593330"/>
                </a:solidFill>
                <a:latin typeface="Roboto Condensed"/>
              </a:rPr>
              <a:t>bài</a:t>
            </a:r>
            <a:r>
              <a:rPr lang="en-US" sz="3699" dirty="0">
                <a:solidFill>
                  <a:srgbClr val="593330"/>
                </a:solidFill>
                <a:latin typeface="Roboto Condensed"/>
              </a:rPr>
              <a:t>, </a:t>
            </a:r>
            <a:r>
              <a:rPr lang="en-US" sz="3699" dirty="0" err="1">
                <a:solidFill>
                  <a:srgbClr val="593330"/>
                </a:solidFill>
                <a:latin typeface="Roboto Condensed"/>
              </a:rPr>
              <a:t>trong</a:t>
            </a:r>
            <a:r>
              <a:rPr lang="en-US" sz="3699" dirty="0">
                <a:solidFill>
                  <a:srgbClr val="593330"/>
                </a:solidFill>
                <a:latin typeface="Roboto Condensed"/>
              </a:rPr>
              <a:t> </a:t>
            </a:r>
            <a:r>
              <a:rPr lang="en-US" sz="3699" dirty="0" err="1">
                <a:solidFill>
                  <a:srgbClr val="593330"/>
                </a:solidFill>
                <a:latin typeface="Roboto Condensed"/>
              </a:rPr>
              <a:t>đó</a:t>
            </a:r>
            <a:r>
              <a:rPr lang="en-US" sz="3699" dirty="0">
                <a:solidFill>
                  <a:srgbClr val="593330"/>
                </a:solidFill>
                <a:latin typeface="Roboto Condensed"/>
              </a:rPr>
              <a:t> </a:t>
            </a:r>
            <a:r>
              <a:rPr lang="en-US" sz="3699" dirty="0" err="1">
                <a:solidFill>
                  <a:srgbClr val="593330"/>
                </a:solidFill>
                <a:latin typeface="Roboto Condensed"/>
              </a:rPr>
              <a:t>có</a:t>
            </a:r>
            <a:r>
              <a:rPr lang="en-US" sz="3699" dirty="0">
                <a:solidFill>
                  <a:srgbClr val="593330"/>
                </a:solidFill>
                <a:latin typeface="Roboto Condensed"/>
              </a:rPr>
              <a:t> </a:t>
            </a:r>
            <a:r>
              <a:rPr lang="en-US" sz="3699" dirty="0" err="1">
                <a:solidFill>
                  <a:srgbClr val="593330"/>
                </a:solidFill>
                <a:latin typeface="Roboto Condensed"/>
              </a:rPr>
              <a:t>bài</a:t>
            </a:r>
            <a:r>
              <a:rPr lang="en-US" sz="3699" dirty="0">
                <a:solidFill>
                  <a:srgbClr val="593330"/>
                </a:solidFill>
                <a:latin typeface="Roboto Condensed"/>
              </a:rPr>
              <a:t> </a:t>
            </a:r>
            <a:r>
              <a:rPr lang="en-US" sz="3699" dirty="0" err="1">
                <a:solidFill>
                  <a:srgbClr val="593330"/>
                </a:solidFill>
                <a:latin typeface="Roboto Condensed"/>
              </a:rPr>
              <a:t>này</a:t>
            </a:r>
            <a:r>
              <a:rPr lang="en-US" sz="3699" dirty="0">
                <a:solidFill>
                  <a:srgbClr val="593330"/>
                </a:solidFill>
                <a:latin typeface="Roboto Condensed"/>
              </a:rPr>
              <a:t>.)</a:t>
            </a:r>
          </a:p>
          <a:p>
            <a:pPr marL="798828" lvl="1" indent="-399414" algn="just">
              <a:lnSpc>
                <a:spcPts val="5956"/>
              </a:lnSpc>
              <a:buFont typeface="Arial"/>
              <a:buChar char="•"/>
            </a:pPr>
            <a:r>
              <a:rPr lang="en-US" sz="3699" dirty="0">
                <a:solidFill>
                  <a:srgbClr val="593330"/>
                </a:solidFill>
                <a:latin typeface="Roboto Condensed"/>
              </a:rPr>
              <a:t>Ra </a:t>
            </a:r>
            <a:r>
              <a:rPr lang="en-US" sz="3699" dirty="0" err="1">
                <a:solidFill>
                  <a:srgbClr val="593330"/>
                </a:solidFill>
                <a:latin typeface="Roboto Condensed"/>
              </a:rPr>
              <a:t>đời</a:t>
            </a:r>
            <a:r>
              <a:rPr lang="en-US" sz="3699" dirty="0">
                <a:solidFill>
                  <a:srgbClr val="593330"/>
                </a:solidFill>
                <a:latin typeface="Roboto Condensed"/>
              </a:rPr>
              <a:t> </a:t>
            </a:r>
            <a:r>
              <a:rPr lang="en-US" sz="3699" dirty="0" err="1">
                <a:solidFill>
                  <a:srgbClr val="593330"/>
                </a:solidFill>
                <a:latin typeface="Roboto Condensed"/>
              </a:rPr>
              <a:t>sau</a:t>
            </a:r>
            <a:r>
              <a:rPr lang="en-US" sz="3699" dirty="0">
                <a:solidFill>
                  <a:srgbClr val="593330"/>
                </a:solidFill>
                <a:latin typeface="Roboto Condensed"/>
              </a:rPr>
              <a:t> </a:t>
            </a:r>
            <a:r>
              <a:rPr lang="en-US" sz="3699" dirty="0" err="1">
                <a:solidFill>
                  <a:srgbClr val="593330"/>
                </a:solidFill>
                <a:latin typeface="Roboto Condensed"/>
              </a:rPr>
              <a:t>chiến</a:t>
            </a:r>
            <a:r>
              <a:rPr lang="en-US" sz="3699" dirty="0">
                <a:solidFill>
                  <a:srgbClr val="593330"/>
                </a:solidFill>
                <a:latin typeface="Roboto Condensed"/>
              </a:rPr>
              <a:t> </a:t>
            </a:r>
            <a:r>
              <a:rPr lang="en-US" sz="3699" dirty="0" err="1">
                <a:solidFill>
                  <a:srgbClr val="593330"/>
                </a:solidFill>
                <a:latin typeface="Roboto Condensed"/>
              </a:rPr>
              <a:t>thắng</a:t>
            </a:r>
            <a:r>
              <a:rPr lang="en-US" sz="3699" dirty="0">
                <a:solidFill>
                  <a:srgbClr val="593330"/>
                </a:solidFill>
                <a:latin typeface="Roboto Condensed"/>
              </a:rPr>
              <a:t> </a:t>
            </a:r>
            <a:r>
              <a:rPr lang="en-US" sz="3699" dirty="0" err="1">
                <a:solidFill>
                  <a:srgbClr val="593330"/>
                </a:solidFill>
                <a:latin typeface="Roboto Condensed"/>
              </a:rPr>
              <a:t>quân</a:t>
            </a:r>
            <a:r>
              <a:rPr lang="en-US" sz="3699" dirty="0">
                <a:solidFill>
                  <a:srgbClr val="593330"/>
                </a:solidFill>
                <a:latin typeface="Roboto Condensed"/>
              </a:rPr>
              <a:t> Nguyên – </a:t>
            </a:r>
            <a:r>
              <a:rPr lang="en-US" sz="3699" dirty="0" err="1">
                <a:solidFill>
                  <a:srgbClr val="593330"/>
                </a:solidFill>
                <a:latin typeface="Roboto Condensed"/>
              </a:rPr>
              <a:t>Mông</a:t>
            </a:r>
            <a:r>
              <a:rPr lang="en-US" sz="3699" dirty="0">
                <a:solidFill>
                  <a:srgbClr val="593330"/>
                </a:solidFill>
                <a:latin typeface="Roboto Condensed"/>
              </a:rPr>
              <a:t> </a:t>
            </a:r>
            <a:r>
              <a:rPr lang="en-US" sz="3699" dirty="0" err="1">
                <a:solidFill>
                  <a:srgbClr val="593330"/>
                </a:solidFill>
                <a:latin typeface="Roboto Condensed"/>
              </a:rPr>
              <a:t>lần</a:t>
            </a:r>
            <a:r>
              <a:rPr lang="en-US" sz="3699" dirty="0">
                <a:solidFill>
                  <a:srgbClr val="593330"/>
                </a:solidFill>
                <a:latin typeface="Roboto Condensed"/>
              </a:rPr>
              <a:t> </a:t>
            </a:r>
            <a:r>
              <a:rPr lang="en-US" sz="3699" dirty="0" err="1">
                <a:solidFill>
                  <a:srgbClr val="593330"/>
                </a:solidFill>
                <a:latin typeface="Roboto Condensed"/>
              </a:rPr>
              <a:t>thứ</a:t>
            </a:r>
            <a:r>
              <a:rPr lang="en-US" sz="3699" dirty="0">
                <a:solidFill>
                  <a:srgbClr val="593330"/>
                </a:solidFill>
                <a:latin typeface="Roboto Condensed"/>
              </a:rPr>
              <a:t> </a:t>
            </a:r>
            <a:r>
              <a:rPr lang="en-US" sz="3699" dirty="0" err="1">
                <a:solidFill>
                  <a:srgbClr val="593330"/>
                </a:solidFill>
                <a:latin typeface="Roboto Condensed"/>
              </a:rPr>
              <a:t>ba</a:t>
            </a:r>
            <a:r>
              <a:rPr lang="en-US" sz="3699" dirty="0">
                <a:solidFill>
                  <a:srgbClr val="593330"/>
                </a:solidFill>
                <a:latin typeface="Roboto Condensed"/>
              </a:rPr>
              <a:t> </a:t>
            </a:r>
            <a:r>
              <a:rPr lang="en-US" sz="3699" dirty="0" err="1">
                <a:solidFill>
                  <a:srgbClr val="593330"/>
                </a:solidFill>
                <a:latin typeface="Roboto Condensed"/>
              </a:rPr>
              <a:t>không</a:t>
            </a:r>
            <a:r>
              <a:rPr lang="en-US" sz="3699" dirty="0">
                <a:solidFill>
                  <a:srgbClr val="593330"/>
                </a:solidFill>
                <a:latin typeface="Roboto Condensed"/>
              </a:rPr>
              <a:t> </a:t>
            </a:r>
            <a:r>
              <a:rPr lang="en-US" sz="3699" dirty="0" err="1">
                <a:solidFill>
                  <a:srgbClr val="593330"/>
                </a:solidFill>
                <a:latin typeface="Roboto Condensed"/>
              </a:rPr>
              <a:t>lâu</a:t>
            </a:r>
            <a:r>
              <a:rPr lang="en-US" sz="3699" dirty="0">
                <a:solidFill>
                  <a:srgbClr val="593330"/>
                </a:solidFill>
                <a:latin typeface="Roboto Condensed"/>
              </a:rPr>
              <a:t>, </a:t>
            </a:r>
            <a:r>
              <a:rPr lang="en-US" sz="3699" dirty="0" err="1">
                <a:solidFill>
                  <a:srgbClr val="593330"/>
                </a:solidFill>
                <a:latin typeface="Roboto Condensed"/>
              </a:rPr>
              <a:t>vào</a:t>
            </a:r>
            <a:r>
              <a:rPr lang="en-US" sz="3699" dirty="0">
                <a:solidFill>
                  <a:srgbClr val="593330"/>
                </a:solidFill>
                <a:latin typeface="Roboto Condensed"/>
              </a:rPr>
              <a:t> </a:t>
            </a:r>
            <a:r>
              <a:rPr lang="en-US" sz="3699" dirty="0" err="1">
                <a:solidFill>
                  <a:srgbClr val="593330"/>
                </a:solidFill>
                <a:latin typeface="Roboto Condensed"/>
              </a:rPr>
              <a:t>giai</a:t>
            </a:r>
            <a:r>
              <a:rPr lang="en-US" sz="3699" dirty="0">
                <a:solidFill>
                  <a:srgbClr val="593330"/>
                </a:solidFill>
                <a:latin typeface="Roboto Condensed"/>
              </a:rPr>
              <a:t> </a:t>
            </a:r>
            <a:r>
              <a:rPr lang="en-US" sz="3699" dirty="0" err="1">
                <a:solidFill>
                  <a:srgbClr val="593330"/>
                </a:solidFill>
                <a:latin typeface="Roboto Condensed"/>
              </a:rPr>
              <a:t>đoạn</a:t>
            </a:r>
            <a:r>
              <a:rPr lang="en-US" sz="3699" dirty="0">
                <a:solidFill>
                  <a:srgbClr val="593330"/>
                </a:solidFill>
                <a:latin typeface="Roboto Condensed"/>
              </a:rPr>
              <a:t> </a:t>
            </a:r>
            <a:r>
              <a:rPr lang="en-US" sz="3699" dirty="0" err="1">
                <a:solidFill>
                  <a:srgbClr val="593330"/>
                </a:solidFill>
                <a:latin typeface="Roboto Condensed"/>
              </a:rPr>
              <a:t>cuộc</a:t>
            </a:r>
            <a:r>
              <a:rPr lang="en-US" sz="3699" dirty="0">
                <a:solidFill>
                  <a:srgbClr val="593330"/>
                </a:solidFill>
                <a:latin typeface="Roboto Condensed"/>
              </a:rPr>
              <a:t> </a:t>
            </a:r>
            <a:r>
              <a:rPr lang="en-US" sz="3699" dirty="0" err="1">
                <a:solidFill>
                  <a:srgbClr val="593330"/>
                </a:solidFill>
                <a:latin typeface="Roboto Condensed"/>
              </a:rPr>
              <a:t>sống</a:t>
            </a:r>
            <a:r>
              <a:rPr lang="en-US" sz="3699" dirty="0">
                <a:solidFill>
                  <a:srgbClr val="593330"/>
                </a:solidFill>
                <a:latin typeface="Roboto Condensed"/>
              </a:rPr>
              <a:t> </a:t>
            </a:r>
            <a:r>
              <a:rPr lang="en-US" sz="3699" dirty="0" err="1">
                <a:solidFill>
                  <a:srgbClr val="593330"/>
                </a:solidFill>
                <a:latin typeface="Roboto Condensed"/>
              </a:rPr>
              <a:t>yên</a:t>
            </a:r>
            <a:r>
              <a:rPr lang="en-US" sz="3699" dirty="0">
                <a:solidFill>
                  <a:srgbClr val="593330"/>
                </a:solidFill>
                <a:latin typeface="Roboto Condensed"/>
              </a:rPr>
              <a:t> </a:t>
            </a:r>
            <a:r>
              <a:rPr lang="en-US" sz="3699" dirty="0" err="1">
                <a:solidFill>
                  <a:srgbClr val="593330"/>
                </a:solidFill>
                <a:latin typeface="Roboto Condensed"/>
              </a:rPr>
              <a:t>lành</a:t>
            </a:r>
            <a:r>
              <a:rPr lang="en-US" sz="3699" dirty="0">
                <a:solidFill>
                  <a:srgbClr val="593330"/>
                </a:solidFill>
                <a:latin typeface="Roboto Condensed"/>
              </a:rPr>
              <a:t> </a:t>
            </a:r>
            <a:r>
              <a:rPr lang="en-US" sz="3699" dirty="0" err="1">
                <a:solidFill>
                  <a:srgbClr val="593330"/>
                </a:solidFill>
                <a:latin typeface="Roboto Condensed"/>
              </a:rPr>
              <a:t>của</a:t>
            </a:r>
            <a:r>
              <a:rPr lang="en-US" sz="3699" dirty="0">
                <a:solidFill>
                  <a:srgbClr val="593330"/>
                </a:solidFill>
                <a:latin typeface="Roboto Condensed"/>
              </a:rPr>
              <a:t> </a:t>
            </a:r>
            <a:r>
              <a:rPr lang="en-US" sz="3699" dirty="0" err="1">
                <a:solidFill>
                  <a:srgbClr val="593330"/>
                </a:solidFill>
                <a:latin typeface="Roboto Condensed"/>
              </a:rPr>
              <a:t>nhân</a:t>
            </a:r>
            <a:r>
              <a:rPr lang="en-US" sz="3699" dirty="0">
                <a:solidFill>
                  <a:srgbClr val="593330"/>
                </a:solidFill>
                <a:latin typeface="Roboto Condensed"/>
              </a:rPr>
              <a:t> </a:t>
            </a:r>
            <a:r>
              <a:rPr lang="en-US" sz="3699" dirty="0" err="1">
                <a:solidFill>
                  <a:srgbClr val="593330"/>
                </a:solidFill>
                <a:latin typeface="Roboto Condensed"/>
              </a:rPr>
              <a:t>dân</a:t>
            </a:r>
            <a:r>
              <a:rPr lang="en-US" sz="3699" dirty="0">
                <a:solidFill>
                  <a:srgbClr val="593330"/>
                </a:solidFill>
                <a:latin typeface="Roboto Condensed"/>
              </a:rPr>
              <a:t> </a:t>
            </a:r>
            <a:r>
              <a:rPr lang="en-US" sz="3699" dirty="0" err="1">
                <a:solidFill>
                  <a:srgbClr val="593330"/>
                </a:solidFill>
                <a:latin typeface="Roboto Condensed"/>
              </a:rPr>
              <a:t>đang</a:t>
            </a:r>
            <a:r>
              <a:rPr lang="en-US" sz="3699" dirty="0">
                <a:solidFill>
                  <a:srgbClr val="593330"/>
                </a:solidFill>
                <a:latin typeface="Roboto Condensed"/>
              </a:rPr>
              <a:t> </a:t>
            </a:r>
            <a:r>
              <a:rPr lang="en-US" sz="3699" dirty="0" err="1">
                <a:solidFill>
                  <a:srgbClr val="593330"/>
                </a:solidFill>
                <a:latin typeface="Roboto Condensed"/>
              </a:rPr>
              <a:t>được</a:t>
            </a:r>
            <a:r>
              <a:rPr lang="en-US" sz="3699" dirty="0">
                <a:solidFill>
                  <a:srgbClr val="593330"/>
                </a:solidFill>
                <a:latin typeface="Roboto Condensed"/>
              </a:rPr>
              <a:t> </a:t>
            </a:r>
            <a:r>
              <a:rPr lang="en-US" sz="3699" dirty="0" err="1">
                <a:solidFill>
                  <a:srgbClr val="593330"/>
                </a:solidFill>
                <a:latin typeface="Roboto Condensed"/>
              </a:rPr>
              <a:t>khôi</a:t>
            </a:r>
            <a:r>
              <a:rPr lang="en-US" sz="3699" dirty="0">
                <a:solidFill>
                  <a:srgbClr val="593330"/>
                </a:solidFill>
                <a:latin typeface="Roboto Condensed"/>
              </a:rPr>
              <a:t> </a:t>
            </a:r>
            <a:r>
              <a:rPr lang="en-US" sz="3699" dirty="0" err="1">
                <a:solidFill>
                  <a:srgbClr val="593330"/>
                </a:solidFill>
                <a:latin typeface="Roboto Condensed"/>
              </a:rPr>
              <a:t>phục</a:t>
            </a:r>
            <a:r>
              <a:rPr lang="en-US" sz="3699" dirty="0">
                <a:solidFill>
                  <a:srgbClr val="593330"/>
                </a:solidFill>
                <a:latin typeface="Roboto Condensed"/>
              </a:rPr>
              <a:t> </a:t>
            </a:r>
            <a:r>
              <a:rPr lang="en-US" sz="3699" dirty="0" err="1">
                <a:solidFill>
                  <a:srgbClr val="593330"/>
                </a:solidFill>
                <a:latin typeface="Roboto Condensed"/>
              </a:rPr>
              <a:t>lại</a:t>
            </a:r>
            <a:r>
              <a:rPr lang="en-US" sz="3699" dirty="0">
                <a:solidFill>
                  <a:srgbClr val="593330"/>
                </a:solidFill>
                <a:latin typeface="Roboto Condensed"/>
              </a:rPr>
              <a:t> </a:t>
            </a:r>
          </a:p>
        </p:txBody>
      </p:sp>
      <p:sp>
        <p:nvSpPr>
          <p:cNvPr id="7" name="TextBox 7"/>
          <p:cNvSpPr txBox="1"/>
          <p:nvPr/>
        </p:nvSpPr>
        <p:spPr>
          <a:xfrm>
            <a:off x="4704658" y="1457434"/>
            <a:ext cx="9925452" cy="1090042"/>
          </a:xfrm>
          <a:prstGeom prst="rect">
            <a:avLst/>
          </a:prstGeom>
        </p:spPr>
        <p:txBody>
          <a:bodyPr wrap="square" lIns="0" tIns="0" rIns="0" bIns="0" rtlCol="0" anchor="t">
            <a:spAutoFit/>
          </a:bodyPr>
          <a:lstStyle/>
          <a:p>
            <a:pPr algn="ctr">
              <a:lnSpc>
                <a:spcPts val="8539"/>
              </a:lnSpc>
              <a:spcBef>
                <a:spcPct val="0"/>
              </a:spcBef>
            </a:pPr>
            <a:r>
              <a:rPr lang="en-US" sz="6099" dirty="0">
                <a:solidFill>
                  <a:srgbClr val="593330"/>
                </a:solidFill>
                <a:latin typeface="#9Slide05 VL Fadilla"/>
              </a:rPr>
              <a:t>b. </a:t>
            </a:r>
            <a:r>
              <a:rPr lang="en-US" sz="6099" dirty="0" err="1">
                <a:solidFill>
                  <a:srgbClr val="593330"/>
                </a:solidFill>
                <a:latin typeface="#9Slide05 VL Fadilla"/>
              </a:rPr>
              <a:t>Bài</a:t>
            </a:r>
            <a:r>
              <a:rPr lang="en-US" sz="6099" dirty="0">
                <a:solidFill>
                  <a:srgbClr val="593330"/>
                </a:solidFill>
                <a:latin typeface="#9Slide05 VL Fadilla"/>
              </a:rPr>
              <a:t> </a:t>
            </a:r>
            <a:r>
              <a:rPr lang="en-US" sz="6099" dirty="0" err="1">
                <a:solidFill>
                  <a:srgbClr val="593330"/>
                </a:solidFill>
                <a:latin typeface="#9Slide05 VL Fadilla"/>
              </a:rPr>
              <a:t>thơ</a:t>
            </a:r>
            <a:r>
              <a:rPr lang="en-US" sz="6099" dirty="0">
                <a:solidFill>
                  <a:srgbClr val="593330"/>
                </a:solidFill>
                <a:latin typeface="#9Slide05 VL Fadilla"/>
              </a:rPr>
              <a:t>: "</a:t>
            </a:r>
            <a:r>
              <a:rPr lang="en-US" sz="6099" dirty="0" err="1">
                <a:solidFill>
                  <a:srgbClr val="593330"/>
                </a:solidFill>
                <a:latin typeface="#9Slide05 VL Fadilla"/>
              </a:rPr>
              <a:t>Thiên</a:t>
            </a:r>
            <a:r>
              <a:rPr lang="en-US" sz="6099" dirty="0">
                <a:solidFill>
                  <a:srgbClr val="593330"/>
                </a:solidFill>
                <a:latin typeface="#9Slide05 VL Fadilla"/>
              </a:rPr>
              <a:t> </a:t>
            </a:r>
            <a:r>
              <a:rPr lang="en-US" sz="6099" dirty="0" err="1">
                <a:solidFill>
                  <a:srgbClr val="593330"/>
                </a:solidFill>
                <a:latin typeface="#9Slide05 VL Fadilla"/>
              </a:rPr>
              <a:t>Trường</a:t>
            </a:r>
            <a:r>
              <a:rPr lang="en-US" sz="6099" dirty="0">
                <a:solidFill>
                  <a:srgbClr val="593330"/>
                </a:solidFill>
                <a:latin typeface="#9Slide05 VL Fadilla"/>
              </a:rPr>
              <a:t> </a:t>
            </a:r>
            <a:r>
              <a:rPr lang="en-US" sz="6099" dirty="0" err="1">
                <a:solidFill>
                  <a:srgbClr val="593330"/>
                </a:solidFill>
                <a:latin typeface="#9Slide05 VL Fadilla"/>
              </a:rPr>
              <a:t>vãn</a:t>
            </a:r>
            <a:r>
              <a:rPr lang="en-US" sz="6099" dirty="0">
                <a:solidFill>
                  <a:srgbClr val="593330"/>
                </a:solidFill>
                <a:latin typeface="#9Slide05 VL Fadilla"/>
              </a:rPr>
              <a:t> </a:t>
            </a:r>
            <a:r>
              <a:rPr lang="en-US" sz="6099" dirty="0" err="1">
                <a:solidFill>
                  <a:srgbClr val="593330"/>
                </a:solidFill>
                <a:latin typeface="#9Slide05 VL Fadilla"/>
              </a:rPr>
              <a:t>vọng</a:t>
            </a:r>
            <a:r>
              <a:rPr lang="en-US" sz="6099" dirty="0">
                <a:solidFill>
                  <a:srgbClr val="593330"/>
                </a:solidFill>
                <a:latin typeface="#9Slide05 VL Fadilla"/>
              </a:rPr>
              <a:t>"</a:t>
            </a:r>
          </a:p>
        </p:txBody>
      </p:sp>
      <p:sp>
        <p:nvSpPr>
          <p:cNvPr id="8" name="TextBox 8"/>
          <p:cNvSpPr txBox="1"/>
          <p:nvPr/>
        </p:nvSpPr>
        <p:spPr>
          <a:xfrm>
            <a:off x="1028700" y="292180"/>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a:solidFill>
                  <a:srgbClr val="603423"/>
                </a:solidFill>
                <a:latin typeface="Fraunces Bold"/>
              </a:rPr>
              <a:t>3. KHÁM PHÁ VĂN BẢN</a:t>
            </a:r>
          </a:p>
        </p:txBody>
      </p:sp>
      <p:sp>
        <p:nvSpPr>
          <p:cNvPr id="9" name="TextBox 9"/>
          <p:cNvSpPr txBox="1"/>
          <p:nvPr/>
        </p:nvSpPr>
        <p:spPr>
          <a:xfrm>
            <a:off x="1041962" y="1965752"/>
            <a:ext cx="2201571" cy="4592321"/>
          </a:xfrm>
          <a:prstGeom prst="rect">
            <a:avLst/>
          </a:prstGeom>
        </p:spPr>
        <p:txBody>
          <a:bodyPr lIns="0" tIns="0" rIns="0" bIns="0" rtlCol="0" anchor="t">
            <a:spAutoFit/>
          </a:bodyPr>
          <a:lstStyle/>
          <a:p>
            <a:pPr algn="ctr">
              <a:lnSpc>
                <a:spcPts val="7279"/>
              </a:lnSpc>
              <a:spcBef>
                <a:spcPct val="0"/>
              </a:spcBef>
            </a:pPr>
            <a:r>
              <a:rPr lang="en-US" sz="5199">
                <a:solidFill>
                  <a:srgbClr val="603423"/>
                </a:solidFill>
                <a:latin typeface="#9Slide07 SVNUT Triumph Press"/>
              </a:rPr>
              <a:t>3.1. </a:t>
            </a:r>
          </a:p>
          <a:p>
            <a:pPr algn="ctr">
              <a:lnSpc>
                <a:spcPts val="7279"/>
              </a:lnSpc>
              <a:spcBef>
                <a:spcPct val="0"/>
              </a:spcBef>
            </a:pPr>
            <a:r>
              <a:rPr lang="en-US" sz="5199">
                <a:solidFill>
                  <a:srgbClr val="603423"/>
                </a:solidFill>
                <a:latin typeface="#9Slide07 SVNUT Triumph Press"/>
              </a:rPr>
              <a:t>Tác giả và </a:t>
            </a:r>
          </a:p>
          <a:p>
            <a:pPr algn="ctr">
              <a:lnSpc>
                <a:spcPts val="7279"/>
              </a:lnSpc>
              <a:spcBef>
                <a:spcPct val="0"/>
              </a:spcBef>
            </a:pPr>
            <a:r>
              <a:rPr lang="en-US" sz="5199">
                <a:solidFill>
                  <a:srgbClr val="603423"/>
                </a:solidFill>
                <a:latin typeface="#9Slide07 SVNUT Triumph Press"/>
              </a:rPr>
              <a:t>tác phẩm</a:t>
            </a:r>
          </a:p>
        </p:txBody>
      </p:sp>
      <p:sp>
        <p:nvSpPr>
          <p:cNvPr id="10" name="Freeform 10"/>
          <p:cNvSpPr/>
          <p:nvPr/>
        </p:nvSpPr>
        <p:spPr>
          <a:xfrm>
            <a:off x="15434920" y="3773477"/>
            <a:ext cx="2048500" cy="6137828"/>
          </a:xfrm>
          <a:custGeom>
            <a:avLst/>
            <a:gdLst/>
            <a:ahLst/>
            <a:cxnLst/>
            <a:rect l="l" t="t" r="r" b="b"/>
            <a:pathLst>
              <a:path w="2048500" h="6137828">
                <a:moveTo>
                  <a:pt x="0" y="0"/>
                </a:moveTo>
                <a:lnTo>
                  <a:pt x="2048500" y="0"/>
                </a:lnTo>
                <a:lnTo>
                  <a:pt x="2048500" y="6137828"/>
                </a:lnTo>
                <a:lnTo>
                  <a:pt x="0" y="61378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851148" y="3212325"/>
            <a:ext cx="2365554" cy="7087802"/>
          </a:xfrm>
          <a:custGeom>
            <a:avLst/>
            <a:gdLst/>
            <a:ahLst/>
            <a:cxnLst/>
            <a:rect l="l" t="t" r="r" b="b"/>
            <a:pathLst>
              <a:path w="2365554" h="7087802">
                <a:moveTo>
                  <a:pt x="0" y="0"/>
                </a:moveTo>
                <a:lnTo>
                  <a:pt x="2365554" y="0"/>
                </a:lnTo>
                <a:lnTo>
                  <a:pt x="2365554" y="7087802"/>
                </a:lnTo>
                <a:lnTo>
                  <a:pt x="0" y="7087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321477" y="2070527"/>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8"/>
            <a:stretch>
              <a:fillRect t="-7107" b="-7107"/>
            </a:stretch>
          </a:blipFill>
        </p:spPr>
      </p:sp>
      <p:sp>
        <p:nvSpPr>
          <p:cNvPr id="8" name="TextBox 8"/>
          <p:cNvSpPr txBox="1"/>
          <p:nvPr/>
        </p:nvSpPr>
        <p:spPr>
          <a:xfrm>
            <a:off x="4466797" y="4678680"/>
            <a:ext cx="9981868" cy="4579620"/>
          </a:xfrm>
          <a:prstGeom prst="rect">
            <a:avLst/>
          </a:prstGeom>
        </p:spPr>
        <p:txBody>
          <a:bodyPr lIns="0" tIns="0" rIns="0" bIns="0" rtlCol="0" anchor="t">
            <a:spAutoFit/>
          </a:bodyPr>
          <a:lstStyle/>
          <a:p>
            <a:pPr algn="ctr">
              <a:lnSpc>
                <a:spcPts val="6105"/>
              </a:lnSpc>
            </a:pPr>
            <a:r>
              <a:rPr lang="en-US" sz="3700" dirty="0" err="1">
                <a:solidFill>
                  <a:srgbClr val="593330"/>
                </a:solidFill>
                <a:latin typeface="Roboto Condensed Bold"/>
              </a:rPr>
              <a:t>Nhiệm</a:t>
            </a:r>
            <a:r>
              <a:rPr lang="en-US" sz="3700" dirty="0">
                <a:solidFill>
                  <a:srgbClr val="593330"/>
                </a:solidFill>
                <a:latin typeface="Roboto Condensed Bold"/>
              </a:rPr>
              <a:t> </a:t>
            </a:r>
            <a:r>
              <a:rPr lang="en-US" sz="3700" dirty="0" err="1">
                <a:solidFill>
                  <a:srgbClr val="593330"/>
                </a:solidFill>
                <a:latin typeface="Roboto Condensed Bold"/>
              </a:rPr>
              <a:t>vụ</a:t>
            </a:r>
            <a:r>
              <a:rPr lang="en-US" sz="3700" dirty="0">
                <a:solidFill>
                  <a:srgbClr val="593330"/>
                </a:solidFill>
                <a:latin typeface="Roboto Condensed Bold"/>
              </a:rPr>
              <a:t> 1 - </a:t>
            </a:r>
            <a:r>
              <a:rPr lang="en-US" sz="3700" dirty="0" err="1">
                <a:solidFill>
                  <a:srgbClr val="593330"/>
                </a:solidFill>
                <a:latin typeface="Roboto Condensed Bold"/>
              </a:rPr>
              <a:t>Cá</a:t>
            </a:r>
            <a:r>
              <a:rPr lang="en-US" sz="3700" dirty="0">
                <a:solidFill>
                  <a:srgbClr val="593330"/>
                </a:solidFill>
                <a:latin typeface="Roboto Condensed Bold"/>
              </a:rPr>
              <a:t> </a:t>
            </a:r>
            <a:r>
              <a:rPr lang="en-US" sz="3700" dirty="0" err="1">
                <a:solidFill>
                  <a:srgbClr val="593330"/>
                </a:solidFill>
                <a:latin typeface="Roboto Condensed Bold"/>
              </a:rPr>
              <a:t>nhân</a:t>
            </a:r>
            <a:r>
              <a:rPr lang="en-US" sz="3700" dirty="0">
                <a:solidFill>
                  <a:srgbClr val="593330"/>
                </a:solidFill>
                <a:latin typeface="Roboto Condensed Bold"/>
              </a:rPr>
              <a:t>: </a:t>
            </a:r>
          </a:p>
          <a:p>
            <a:pPr algn="ctr">
              <a:lnSpc>
                <a:spcPts val="6105"/>
              </a:lnSpc>
            </a:pPr>
            <a:r>
              <a:rPr lang="en-US" sz="3700" dirty="0" err="1">
                <a:solidFill>
                  <a:srgbClr val="593330"/>
                </a:solidFill>
                <a:latin typeface="Roboto Condensed"/>
              </a:rPr>
              <a:t>Tìm</a:t>
            </a:r>
            <a:r>
              <a:rPr lang="en-US" sz="3700" dirty="0">
                <a:solidFill>
                  <a:srgbClr val="593330"/>
                </a:solidFill>
                <a:latin typeface="Roboto Condensed"/>
              </a:rPr>
              <a:t> </a:t>
            </a:r>
            <a:r>
              <a:rPr lang="en-US" sz="3700" dirty="0" err="1">
                <a:solidFill>
                  <a:srgbClr val="593330"/>
                </a:solidFill>
                <a:latin typeface="Roboto Condensed"/>
              </a:rPr>
              <a:t>hiểu</a:t>
            </a:r>
            <a:r>
              <a:rPr lang="en-US" sz="3700" dirty="0">
                <a:solidFill>
                  <a:srgbClr val="593330"/>
                </a:solidFill>
                <a:latin typeface="Roboto Condensed"/>
              </a:rPr>
              <a:t> </a:t>
            </a:r>
            <a:r>
              <a:rPr lang="en-US" sz="3700" dirty="0" err="1">
                <a:solidFill>
                  <a:srgbClr val="593330"/>
                </a:solidFill>
                <a:latin typeface="Roboto Condensed"/>
              </a:rPr>
              <a:t>đặc</a:t>
            </a:r>
            <a:r>
              <a:rPr lang="en-US" sz="3700" dirty="0">
                <a:solidFill>
                  <a:srgbClr val="593330"/>
                </a:solidFill>
                <a:latin typeface="Roboto Condensed"/>
              </a:rPr>
              <a:t> </a:t>
            </a:r>
            <a:r>
              <a:rPr lang="en-US" sz="3700" dirty="0" err="1">
                <a:solidFill>
                  <a:srgbClr val="593330"/>
                </a:solidFill>
                <a:latin typeface="Roboto Condensed"/>
              </a:rPr>
              <a:t>điểm</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 </a:t>
            </a:r>
            <a:r>
              <a:rPr lang="en-US" sz="3700" dirty="0" err="1">
                <a:solidFill>
                  <a:srgbClr val="593330"/>
                </a:solidFill>
                <a:latin typeface="Roboto Condensed"/>
              </a:rPr>
              <a:t>tứ</a:t>
            </a:r>
            <a:r>
              <a:rPr lang="en-US" sz="3700" dirty="0">
                <a:solidFill>
                  <a:srgbClr val="593330"/>
                </a:solidFill>
                <a:latin typeface="Roboto Condensed"/>
              </a:rPr>
              <a:t> </a:t>
            </a:r>
            <a:r>
              <a:rPr lang="en-US" sz="3700" dirty="0" err="1">
                <a:solidFill>
                  <a:srgbClr val="593330"/>
                </a:solidFill>
                <a:latin typeface="Roboto Condensed"/>
              </a:rPr>
              <a:t>tuyệt</a:t>
            </a:r>
            <a:r>
              <a:rPr lang="en-US" sz="3700" dirty="0">
                <a:solidFill>
                  <a:srgbClr val="593330"/>
                </a:solidFill>
                <a:latin typeface="Roboto Condensed"/>
              </a:rPr>
              <a:t> </a:t>
            </a:r>
            <a:r>
              <a:rPr lang="en-US" sz="3700" dirty="0" err="1">
                <a:solidFill>
                  <a:srgbClr val="593330"/>
                </a:solidFill>
                <a:latin typeface="Roboto Condensed"/>
              </a:rPr>
              <a:t>Đường</a:t>
            </a:r>
            <a:r>
              <a:rPr lang="en-US" sz="3700" dirty="0">
                <a:solidFill>
                  <a:srgbClr val="593330"/>
                </a:solidFill>
                <a:latin typeface="Roboto Condensed"/>
              </a:rPr>
              <a:t> </a:t>
            </a:r>
            <a:r>
              <a:rPr lang="en-US" sz="3700" dirty="0" err="1">
                <a:solidFill>
                  <a:srgbClr val="593330"/>
                </a:solidFill>
                <a:latin typeface="Roboto Condensed"/>
              </a:rPr>
              <a:t>luật</a:t>
            </a:r>
            <a:r>
              <a:rPr lang="en-US" sz="3700" dirty="0">
                <a:solidFill>
                  <a:srgbClr val="593330"/>
                </a:solidFill>
                <a:latin typeface="Roboto Condensed"/>
              </a:rPr>
              <a:t> </a:t>
            </a:r>
            <a:r>
              <a:rPr lang="en-US" sz="3700" dirty="0" err="1">
                <a:solidFill>
                  <a:srgbClr val="593330"/>
                </a:solidFill>
                <a:latin typeface="Roboto Condensed"/>
              </a:rPr>
              <a:t>được</a:t>
            </a:r>
            <a:r>
              <a:rPr lang="en-US" sz="3700" dirty="0">
                <a:solidFill>
                  <a:srgbClr val="593330"/>
                </a:solidFill>
                <a:latin typeface="Roboto Condensed"/>
              </a:rPr>
              <a:t> </a:t>
            </a:r>
            <a:r>
              <a:rPr lang="en-US" sz="3700" dirty="0" err="1">
                <a:solidFill>
                  <a:srgbClr val="593330"/>
                </a:solidFill>
                <a:latin typeface="Roboto Condensed"/>
              </a:rPr>
              <a:t>thể</a:t>
            </a:r>
            <a:r>
              <a:rPr lang="en-US" sz="3700" dirty="0">
                <a:solidFill>
                  <a:srgbClr val="593330"/>
                </a:solidFill>
                <a:latin typeface="Roboto Condensed"/>
              </a:rPr>
              <a:t> </a:t>
            </a:r>
            <a:r>
              <a:rPr lang="en-US" sz="3700" dirty="0" err="1">
                <a:solidFill>
                  <a:srgbClr val="593330"/>
                </a:solidFill>
                <a:latin typeface="Roboto Condensed"/>
              </a:rPr>
              <a:t>hiện</a:t>
            </a:r>
            <a:r>
              <a:rPr lang="en-US" sz="3700" dirty="0">
                <a:solidFill>
                  <a:srgbClr val="593330"/>
                </a:solidFill>
                <a:latin typeface="Roboto Condensed"/>
              </a:rPr>
              <a:t> </a:t>
            </a:r>
            <a:r>
              <a:rPr lang="en-US" sz="3700" dirty="0" err="1">
                <a:solidFill>
                  <a:srgbClr val="593330"/>
                </a:solidFill>
                <a:latin typeface="Roboto Condensed"/>
              </a:rPr>
              <a:t>trong</a:t>
            </a:r>
            <a:r>
              <a:rPr lang="en-US" sz="3700" dirty="0">
                <a:solidFill>
                  <a:srgbClr val="593330"/>
                </a:solidFill>
                <a:latin typeface="Roboto Condensed"/>
              </a:rPr>
              <a:t> </a:t>
            </a:r>
            <a:r>
              <a:rPr lang="en-US" sz="3700" dirty="0" err="1">
                <a:solidFill>
                  <a:srgbClr val="593330"/>
                </a:solidFill>
                <a:latin typeface="Roboto Condensed"/>
              </a:rPr>
              <a:t>bài</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 </a:t>
            </a:r>
          </a:p>
          <a:p>
            <a:pPr algn="ctr">
              <a:lnSpc>
                <a:spcPts val="6105"/>
              </a:lnSpc>
            </a:pPr>
            <a:r>
              <a:rPr lang="en-US" sz="3700" dirty="0">
                <a:solidFill>
                  <a:srgbClr val="593330"/>
                </a:solidFill>
                <a:latin typeface="Roboto Condensed"/>
              </a:rPr>
              <a:t>(HS </a:t>
            </a:r>
            <a:r>
              <a:rPr lang="en-US" sz="3700" dirty="0" err="1">
                <a:solidFill>
                  <a:srgbClr val="593330"/>
                </a:solidFill>
                <a:latin typeface="Roboto Condensed"/>
              </a:rPr>
              <a:t>làm</a:t>
            </a:r>
            <a:r>
              <a:rPr lang="en-US" sz="3700" dirty="0">
                <a:solidFill>
                  <a:srgbClr val="593330"/>
                </a:solidFill>
                <a:latin typeface="Roboto Condensed"/>
              </a:rPr>
              <a:t> </a:t>
            </a:r>
            <a:r>
              <a:rPr lang="en-US" sz="3700" dirty="0" err="1">
                <a:solidFill>
                  <a:srgbClr val="593330"/>
                </a:solidFill>
                <a:latin typeface="Roboto Condensed"/>
              </a:rPr>
              <a:t>phiếu</a:t>
            </a:r>
            <a:r>
              <a:rPr lang="en-US" sz="3700" dirty="0">
                <a:solidFill>
                  <a:srgbClr val="593330"/>
                </a:solidFill>
                <a:latin typeface="Roboto Condensed"/>
              </a:rPr>
              <a:t> – PHT </a:t>
            </a:r>
            <a:r>
              <a:rPr lang="en-US" sz="3700" dirty="0" err="1">
                <a:solidFill>
                  <a:srgbClr val="593330"/>
                </a:solidFill>
                <a:latin typeface="Roboto Condensed"/>
              </a:rPr>
              <a:t>số</a:t>
            </a:r>
            <a:r>
              <a:rPr lang="en-US" sz="3700" dirty="0">
                <a:solidFill>
                  <a:srgbClr val="593330"/>
                </a:solidFill>
                <a:latin typeface="Roboto Condensed"/>
              </a:rPr>
              <a:t> 1 </a:t>
            </a:r>
            <a:r>
              <a:rPr lang="en-US" sz="3700" dirty="0" err="1">
                <a:solidFill>
                  <a:srgbClr val="593330"/>
                </a:solidFill>
                <a:latin typeface="Roboto Condensed"/>
              </a:rPr>
              <a:t>được</a:t>
            </a:r>
            <a:r>
              <a:rPr lang="en-US" sz="3700" dirty="0">
                <a:solidFill>
                  <a:srgbClr val="593330"/>
                </a:solidFill>
                <a:latin typeface="Roboto Condensed"/>
              </a:rPr>
              <a:t> </a:t>
            </a:r>
            <a:r>
              <a:rPr lang="en-US" sz="3700" dirty="0" err="1">
                <a:solidFill>
                  <a:srgbClr val="593330"/>
                </a:solidFill>
                <a:latin typeface="Roboto Condensed"/>
              </a:rPr>
              <a:t>phát</a:t>
            </a:r>
            <a:r>
              <a:rPr lang="en-US" sz="3700" dirty="0">
                <a:solidFill>
                  <a:srgbClr val="593330"/>
                </a:solidFill>
                <a:latin typeface="Roboto Condensed"/>
              </a:rPr>
              <a:t> </a:t>
            </a:r>
            <a:r>
              <a:rPr lang="en-US" sz="3700" dirty="0" err="1">
                <a:solidFill>
                  <a:srgbClr val="593330"/>
                </a:solidFill>
                <a:latin typeface="Roboto Condensed"/>
              </a:rPr>
              <a:t>trước</a:t>
            </a:r>
            <a:r>
              <a:rPr lang="en-US" sz="3700" dirty="0">
                <a:solidFill>
                  <a:srgbClr val="593330"/>
                </a:solidFill>
                <a:latin typeface="Roboto Condensed"/>
              </a:rPr>
              <a:t>, </a:t>
            </a:r>
            <a:r>
              <a:rPr lang="en-US" sz="3700" dirty="0" err="1">
                <a:solidFill>
                  <a:srgbClr val="593330"/>
                </a:solidFill>
                <a:latin typeface="Roboto Condensed"/>
              </a:rPr>
              <a:t>trên</a:t>
            </a:r>
            <a:r>
              <a:rPr lang="en-US" sz="3700" dirty="0">
                <a:solidFill>
                  <a:srgbClr val="593330"/>
                </a:solidFill>
                <a:latin typeface="Roboto Condensed"/>
              </a:rPr>
              <a:t> </a:t>
            </a:r>
            <a:r>
              <a:rPr lang="en-US" sz="3700" dirty="0" err="1">
                <a:solidFill>
                  <a:srgbClr val="593330"/>
                </a:solidFill>
                <a:latin typeface="Roboto Condensed"/>
              </a:rPr>
              <a:t>lớp</a:t>
            </a:r>
            <a:r>
              <a:rPr lang="en-US" sz="3700" dirty="0">
                <a:solidFill>
                  <a:srgbClr val="593330"/>
                </a:solidFill>
                <a:latin typeface="Roboto Condensed"/>
              </a:rPr>
              <a:t> </a:t>
            </a:r>
            <a:r>
              <a:rPr lang="en-US" sz="3700" dirty="0" err="1">
                <a:solidFill>
                  <a:srgbClr val="593330"/>
                </a:solidFill>
                <a:latin typeface="Roboto Condensed"/>
              </a:rPr>
              <a:t>chỉ</a:t>
            </a:r>
            <a:r>
              <a:rPr lang="en-US" sz="3700" dirty="0">
                <a:solidFill>
                  <a:srgbClr val="593330"/>
                </a:solidFill>
                <a:latin typeface="Roboto Condensed"/>
              </a:rPr>
              <a:t> </a:t>
            </a:r>
            <a:r>
              <a:rPr lang="en-US" sz="3700" dirty="0" err="1">
                <a:solidFill>
                  <a:srgbClr val="593330"/>
                </a:solidFill>
                <a:latin typeface="Roboto Condensed"/>
              </a:rPr>
              <a:t>cùng</a:t>
            </a:r>
            <a:r>
              <a:rPr lang="en-US" sz="3700" dirty="0">
                <a:solidFill>
                  <a:srgbClr val="593330"/>
                </a:solidFill>
                <a:latin typeface="Roboto Condensed"/>
              </a:rPr>
              <a:t> GV </a:t>
            </a:r>
            <a:r>
              <a:rPr lang="en-US" sz="3700" dirty="0" err="1">
                <a:solidFill>
                  <a:srgbClr val="593330"/>
                </a:solidFill>
                <a:latin typeface="Roboto Condensed"/>
              </a:rPr>
              <a:t>chốt</a:t>
            </a:r>
            <a:r>
              <a:rPr lang="en-US" sz="3700" dirty="0">
                <a:solidFill>
                  <a:srgbClr val="593330"/>
                </a:solidFill>
                <a:latin typeface="Roboto Condensed"/>
              </a:rPr>
              <a:t> </a:t>
            </a:r>
            <a:r>
              <a:rPr lang="en-US" sz="3700" dirty="0" err="1">
                <a:solidFill>
                  <a:srgbClr val="593330"/>
                </a:solidFill>
                <a:latin typeface="Roboto Condensed"/>
              </a:rPr>
              <a:t>lại</a:t>
            </a:r>
            <a:r>
              <a:rPr lang="en-US" sz="3700" dirty="0">
                <a:solidFill>
                  <a:srgbClr val="593330"/>
                </a:solidFill>
                <a:latin typeface="Roboto Condensed"/>
              </a:rPr>
              <a:t> </a:t>
            </a:r>
            <a:r>
              <a:rPr lang="en-US" sz="3700" dirty="0" err="1">
                <a:solidFill>
                  <a:srgbClr val="593330"/>
                </a:solidFill>
                <a:latin typeface="Roboto Condensed"/>
              </a:rPr>
              <a:t>một</a:t>
            </a:r>
            <a:r>
              <a:rPr lang="en-US" sz="3700" dirty="0">
                <a:solidFill>
                  <a:srgbClr val="593330"/>
                </a:solidFill>
                <a:latin typeface="Roboto Condensed"/>
              </a:rPr>
              <a:t> </a:t>
            </a:r>
            <a:r>
              <a:rPr lang="en-US" sz="3700" dirty="0" err="1">
                <a:solidFill>
                  <a:srgbClr val="593330"/>
                </a:solidFill>
                <a:latin typeface="Roboto Condensed"/>
              </a:rPr>
              <a:t>số</a:t>
            </a:r>
            <a:r>
              <a:rPr lang="en-US" sz="3700" dirty="0">
                <a:solidFill>
                  <a:srgbClr val="593330"/>
                </a:solidFill>
                <a:latin typeface="Roboto Condensed"/>
              </a:rPr>
              <a:t> </a:t>
            </a:r>
            <a:r>
              <a:rPr lang="en-US" sz="3700" dirty="0" err="1">
                <a:solidFill>
                  <a:srgbClr val="593330"/>
                </a:solidFill>
                <a:latin typeface="Roboto Condensed"/>
              </a:rPr>
              <a:t>đặc</a:t>
            </a:r>
            <a:r>
              <a:rPr lang="en-US" sz="3700" dirty="0">
                <a:solidFill>
                  <a:srgbClr val="593330"/>
                </a:solidFill>
                <a:latin typeface="Roboto Condensed"/>
              </a:rPr>
              <a:t> </a:t>
            </a:r>
            <a:r>
              <a:rPr lang="en-US" sz="3700" dirty="0" err="1">
                <a:solidFill>
                  <a:srgbClr val="593330"/>
                </a:solidFill>
                <a:latin typeface="Roboto Condensed"/>
              </a:rPr>
              <a:t>điểm</a:t>
            </a:r>
            <a:r>
              <a:rPr lang="en-US" sz="3700" dirty="0">
                <a:solidFill>
                  <a:srgbClr val="593330"/>
                </a:solidFill>
                <a:latin typeface="Roboto Condensed"/>
              </a:rPr>
              <a:t> </a:t>
            </a:r>
            <a:r>
              <a:rPr lang="en-US" sz="3700" dirty="0" err="1">
                <a:solidFill>
                  <a:srgbClr val="593330"/>
                </a:solidFill>
                <a:latin typeface="Roboto Condensed"/>
              </a:rPr>
              <a:t>tiêu</a:t>
            </a:r>
            <a:r>
              <a:rPr lang="en-US" sz="3700" dirty="0">
                <a:solidFill>
                  <a:srgbClr val="593330"/>
                </a:solidFill>
                <a:latin typeface="Roboto Condensed"/>
              </a:rPr>
              <a:t> </a:t>
            </a:r>
            <a:r>
              <a:rPr lang="en-US" sz="3700" dirty="0" err="1">
                <a:solidFill>
                  <a:srgbClr val="593330"/>
                </a:solidFill>
                <a:latin typeface="Roboto Condensed"/>
              </a:rPr>
              <a:t>biểu</a:t>
            </a:r>
            <a:r>
              <a:rPr lang="en-US" sz="3700" dirty="0">
                <a:solidFill>
                  <a:srgbClr val="593330"/>
                </a:solidFill>
                <a:latin typeface="Roboto Condensed"/>
              </a:rPr>
              <a:t> </a:t>
            </a:r>
            <a:r>
              <a:rPr lang="en-US" sz="3700" dirty="0" err="1">
                <a:solidFill>
                  <a:srgbClr val="593330"/>
                </a:solidFill>
                <a:latin typeface="Roboto Condensed"/>
              </a:rPr>
              <a:t>của</a:t>
            </a:r>
            <a:r>
              <a:rPr lang="en-US" sz="3700" dirty="0">
                <a:solidFill>
                  <a:srgbClr val="593330"/>
                </a:solidFill>
                <a:latin typeface="Roboto Condensed"/>
              </a:rPr>
              <a:t> </a:t>
            </a:r>
            <a:r>
              <a:rPr lang="en-US" sz="3700" dirty="0" err="1">
                <a:solidFill>
                  <a:srgbClr val="593330"/>
                </a:solidFill>
                <a:latin typeface="Roboto Condensed"/>
              </a:rPr>
              <a:t>thể</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 </a:t>
            </a:r>
            <a:r>
              <a:rPr lang="en-US" sz="3700" dirty="0" err="1">
                <a:solidFill>
                  <a:srgbClr val="593330"/>
                </a:solidFill>
                <a:latin typeface="Roboto Condensed"/>
              </a:rPr>
              <a:t>thất</a:t>
            </a:r>
            <a:r>
              <a:rPr lang="en-US" sz="3700" dirty="0">
                <a:solidFill>
                  <a:srgbClr val="593330"/>
                </a:solidFill>
                <a:latin typeface="Roboto Condensed"/>
              </a:rPr>
              <a:t> </a:t>
            </a:r>
            <a:r>
              <a:rPr lang="en-US" sz="3700" dirty="0" err="1">
                <a:solidFill>
                  <a:srgbClr val="593330"/>
                </a:solidFill>
                <a:latin typeface="Roboto Condensed"/>
              </a:rPr>
              <a:t>ngôn</a:t>
            </a:r>
            <a:r>
              <a:rPr lang="en-US" sz="3700" dirty="0">
                <a:solidFill>
                  <a:srgbClr val="593330"/>
                </a:solidFill>
                <a:latin typeface="Roboto Condensed"/>
              </a:rPr>
              <a:t> </a:t>
            </a:r>
            <a:r>
              <a:rPr lang="en-US" sz="3700" dirty="0" err="1">
                <a:solidFill>
                  <a:srgbClr val="593330"/>
                </a:solidFill>
                <a:latin typeface="Roboto Condensed"/>
              </a:rPr>
              <a:t>tứ</a:t>
            </a:r>
            <a:r>
              <a:rPr lang="en-US" sz="3700" dirty="0">
                <a:solidFill>
                  <a:srgbClr val="593330"/>
                </a:solidFill>
                <a:latin typeface="Roboto Condensed"/>
              </a:rPr>
              <a:t> </a:t>
            </a:r>
            <a:r>
              <a:rPr lang="en-US" sz="3700" dirty="0" err="1">
                <a:solidFill>
                  <a:srgbClr val="593330"/>
                </a:solidFill>
                <a:latin typeface="Roboto Condensed"/>
              </a:rPr>
              <a:t>tuyệt</a:t>
            </a:r>
            <a:r>
              <a:rPr lang="en-US" sz="3700" dirty="0">
                <a:solidFill>
                  <a:srgbClr val="593330"/>
                </a:solidFill>
                <a:latin typeface="Roboto Condensed"/>
              </a:rPr>
              <a:t> ĐL </a:t>
            </a:r>
            <a:r>
              <a:rPr lang="en-US" sz="3700" dirty="0" err="1">
                <a:solidFill>
                  <a:srgbClr val="593330"/>
                </a:solidFill>
                <a:latin typeface="Roboto Condensed"/>
              </a:rPr>
              <a:t>thể</a:t>
            </a:r>
            <a:r>
              <a:rPr lang="en-US" sz="3700" dirty="0">
                <a:solidFill>
                  <a:srgbClr val="593330"/>
                </a:solidFill>
                <a:latin typeface="Roboto Condensed"/>
              </a:rPr>
              <a:t> </a:t>
            </a:r>
            <a:r>
              <a:rPr lang="en-US" sz="3700" dirty="0" err="1">
                <a:solidFill>
                  <a:srgbClr val="593330"/>
                </a:solidFill>
                <a:latin typeface="Roboto Condensed"/>
              </a:rPr>
              <a:t>hiện</a:t>
            </a:r>
            <a:r>
              <a:rPr lang="en-US" sz="3700" dirty="0">
                <a:solidFill>
                  <a:srgbClr val="593330"/>
                </a:solidFill>
                <a:latin typeface="Roboto Condensed"/>
              </a:rPr>
              <a:t> qua </a:t>
            </a:r>
            <a:r>
              <a:rPr lang="en-US" sz="3700" dirty="0" err="1">
                <a:solidFill>
                  <a:srgbClr val="593330"/>
                </a:solidFill>
                <a:latin typeface="Roboto Condensed"/>
              </a:rPr>
              <a:t>bài</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a:t>
            </a:r>
          </a:p>
        </p:txBody>
      </p:sp>
      <p:sp>
        <p:nvSpPr>
          <p:cNvPr id="9" name="TextBox 9"/>
          <p:cNvSpPr txBox="1"/>
          <p:nvPr/>
        </p:nvSpPr>
        <p:spPr>
          <a:xfrm>
            <a:off x="4672542" y="2945625"/>
            <a:ext cx="9570379" cy="1605279"/>
          </a:xfrm>
          <a:prstGeom prst="rect">
            <a:avLst/>
          </a:prstGeom>
        </p:spPr>
        <p:txBody>
          <a:bodyPr lIns="0" tIns="0" rIns="0" bIns="0" rtlCol="0" anchor="t">
            <a:spAutoFit/>
          </a:bodyPr>
          <a:lstStyle/>
          <a:p>
            <a:pPr algn="ctr">
              <a:lnSpc>
                <a:spcPts val="12320"/>
              </a:lnSpc>
            </a:pPr>
            <a:r>
              <a:rPr lang="en-US" sz="8800" dirty="0" err="1">
                <a:solidFill>
                  <a:srgbClr val="593330"/>
                </a:solidFill>
                <a:latin typeface="#9Slide06 ThuPhap Thien An"/>
              </a:rPr>
              <a:t>Giải</a:t>
            </a:r>
            <a:r>
              <a:rPr lang="en-US" sz="8800" dirty="0">
                <a:solidFill>
                  <a:srgbClr val="593330"/>
                </a:solidFill>
                <a:latin typeface="#9Slide06 ThuPhap Thien An"/>
              </a:rPr>
              <a:t> </a:t>
            </a:r>
            <a:r>
              <a:rPr lang="en-US" sz="8800" dirty="0" err="1">
                <a:solidFill>
                  <a:srgbClr val="593330"/>
                </a:solidFill>
                <a:latin typeface="#9Slide06 ThuPhap Thien An"/>
              </a:rPr>
              <a:t>mã</a:t>
            </a:r>
            <a:r>
              <a:rPr lang="en-US" sz="8800" dirty="0">
                <a:solidFill>
                  <a:srgbClr val="593330"/>
                </a:solidFill>
                <a:latin typeface="#9Slide06 ThuPhap Thien An"/>
              </a:rPr>
              <a:t> </a:t>
            </a:r>
            <a:r>
              <a:rPr lang="en-US" sz="8800" dirty="0" err="1">
                <a:solidFill>
                  <a:srgbClr val="593330"/>
                </a:solidFill>
                <a:latin typeface="#9Slide06 ThuPhap Thien An"/>
              </a:rPr>
              <a:t>lời</a:t>
            </a:r>
            <a:r>
              <a:rPr lang="en-US" sz="8800" dirty="0">
                <a:solidFill>
                  <a:srgbClr val="593330"/>
                </a:solidFill>
                <a:latin typeface="#9Slide06 ThuPhap Thien An"/>
              </a:rPr>
              <a:t> </a:t>
            </a:r>
            <a:r>
              <a:rPr lang="en-US" sz="8800" dirty="0" err="1">
                <a:solidFill>
                  <a:srgbClr val="593330"/>
                </a:solidFill>
                <a:latin typeface="#9Slide06 ThuPhap Thien An"/>
              </a:rPr>
              <a:t>xưa</a:t>
            </a:r>
            <a:endParaRPr lang="en-US" sz="8800" dirty="0">
              <a:solidFill>
                <a:srgbClr val="593330"/>
              </a:solidFill>
              <a:latin typeface="#9Slide06 ThuPhap Thien An"/>
            </a:endParaRPr>
          </a:p>
        </p:txBody>
      </p:sp>
      <p:sp>
        <p:nvSpPr>
          <p:cNvPr id="10" name="TextBox 10"/>
          <p:cNvSpPr txBox="1"/>
          <p:nvPr/>
        </p:nvSpPr>
        <p:spPr>
          <a:xfrm>
            <a:off x="1028700" y="292180"/>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a:solidFill>
                  <a:srgbClr val="603423"/>
                </a:solidFill>
                <a:latin typeface="Fraunces Bold"/>
              </a:rPr>
              <a:t>3. KHÁM PHÁ VĂN BẢN</a:t>
            </a:r>
          </a:p>
        </p:txBody>
      </p:sp>
      <p:sp>
        <p:nvSpPr>
          <p:cNvPr id="11" name="TextBox 11"/>
          <p:cNvSpPr txBox="1"/>
          <p:nvPr/>
        </p:nvSpPr>
        <p:spPr>
          <a:xfrm>
            <a:off x="3956622" y="1569829"/>
            <a:ext cx="7234393" cy="896621"/>
          </a:xfrm>
          <a:prstGeom prst="rect">
            <a:avLst/>
          </a:prstGeom>
        </p:spPr>
        <p:txBody>
          <a:bodyPr lIns="0" tIns="0" rIns="0" bIns="0" rtlCol="0" anchor="t">
            <a:spAutoFit/>
          </a:bodyPr>
          <a:lstStyle/>
          <a:p>
            <a:pPr algn="ctr">
              <a:lnSpc>
                <a:spcPts val="7279"/>
              </a:lnSpc>
              <a:spcBef>
                <a:spcPct val="0"/>
              </a:spcBef>
            </a:pPr>
            <a:r>
              <a:rPr lang="en-US" sz="5199" dirty="0">
                <a:solidFill>
                  <a:srgbClr val="603423"/>
                </a:solidFill>
                <a:latin typeface="#9Slide07 SVNUT Triumph Press"/>
              </a:rPr>
              <a:t>3.2. </a:t>
            </a:r>
            <a:r>
              <a:rPr lang="en-US" sz="5199" dirty="0" err="1">
                <a:solidFill>
                  <a:srgbClr val="603423"/>
                </a:solidFill>
                <a:latin typeface="#9Slide07 SVNUT Triumph Press"/>
              </a:rPr>
              <a:t>Đọc</a:t>
            </a:r>
            <a:r>
              <a:rPr lang="en-US" sz="5199" dirty="0">
                <a:solidFill>
                  <a:srgbClr val="603423"/>
                </a:solidFill>
                <a:latin typeface="#9Slide07 SVNUT Triumph Press"/>
              </a:rPr>
              <a:t> </a:t>
            </a:r>
            <a:r>
              <a:rPr lang="en-US" sz="5199" dirty="0" err="1">
                <a:solidFill>
                  <a:srgbClr val="603423"/>
                </a:solidFill>
                <a:latin typeface="#9Slide07 SVNUT Triumph Press"/>
              </a:rPr>
              <a:t>hiểu</a:t>
            </a:r>
            <a:r>
              <a:rPr lang="en-US" sz="5199" dirty="0">
                <a:solidFill>
                  <a:srgbClr val="603423"/>
                </a:solidFill>
                <a:latin typeface="#9Slide07 SVNUT Triumph Press"/>
              </a:rPr>
              <a:t> </a:t>
            </a:r>
            <a:r>
              <a:rPr lang="en-US" sz="5199" dirty="0" err="1">
                <a:solidFill>
                  <a:srgbClr val="603423"/>
                </a:solidFill>
                <a:latin typeface="#9Slide07 SVNUT Triumph Press"/>
              </a:rPr>
              <a:t>bài</a:t>
            </a:r>
            <a:r>
              <a:rPr lang="en-US" sz="5199" dirty="0">
                <a:solidFill>
                  <a:srgbClr val="603423"/>
                </a:solidFill>
                <a:latin typeface="#9Slide07 SVNUT Triumph Press"/>
              </a:rPr>
              <a:t> </a:t>
            </a:r>
            <a:r>
              <a:rPr lang="en-US" sz="5199" dirty="0" err="1">
                <a:solidFill>
                  <a:srgbClr val="603423"/>
                </a:solidFill>
                <a:latin typeface="#9Slide07 SVNUT Triumph Press"/>
              </a:rPr>
              <a:t>thơ</a:t>
            </a:r>
            <a:endParaRPr lang="en-US" sz="5199" dirty="0">
              <a:solidFill>
                <a:srgbClr val="603423"/>
              </a:solidFill>
              <a:latin typeface="#9Slide07 SVNUT Triumph Pres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691861"/>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12621132" y="4141055"/>
            <a:ext cx="2010985" cy="6025423"/>
          </a:xfrm>
          <a:custGeom>
            <a:avLst/>
            <a:gdLst/>
            <a:ahLst/>
            <a:cxnLst/>
            <a:rect l="l" t="t" r="r" b="b"/>
            <a:pathLst>
              <a:path w="2010985" h="6025423">
                <a:moveTo>
                  <a:pt x="0" y="0"/>
                </a:moveTo>
                <a:lnTo>
                  <a:pt x="2010984" y="0"/>
                </a:lnTo>
                <a:lnTo>
                  <a:pt x="2010984" y="6025423"/>
                </a:lnTo>
                <a:lnTo>
                  <a:pt x="0" y="60254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425288" y="2962358"/>
            <a:ext cx="9788591" cy="6845557"/>
          </a:xfrm>
          <a:custGeom>
            <a:avLst/>
            <a:gdLst/>
            <a:ahLst/>
            <a:cxnLst/>
            <a:rect l="l" t="t" r="r" b="b"/>
            <a:pathLst>
              <a:path w="9788591" h="6845557">
                <a:moveTo>
                  <a:pt x="0" y="0"/>
                </a:moveTo>
                <a:lnTo>
                  <a:pt x="9788591" y="0"/>
                </a:lnTo>
                <a:lnTo>
                  <a:pt x="9788591" y="6845556"/>
                </a:lnTo>
                <a:lnTo>
                  <a:pt x="0" y="6845556"/>
                </a:lnTo>
                <a:lnTo>
                  <a:pt x="0" y="0"/>
                </a:lnTo>
                <a:close/>
              </a:path>
            </a:pathLst>
          </a:custGeom>
          <a:blipFill>
            <a:blip r:embed="rId8"/>
            <a:stretch>
              <a:fillRect t="-7107" b="-7107"/>
            </a:stretch>
          </a:blipFill>
        </p:spPr>
      </p:sp>
      <p:sp>
        <p:nvSpPr>
          <p:cNvPr id="8" name="TextBox 8"/>
          <p:cNvSpPr txBox="1"/>
          <p:nvPr/>
        </p:nvSpPr>
        <p:spPr>
          <a:xfrm>
            <a:off x="2425288" y="2230587"/>
            <a:ext cx="12023378" cy="925196"/>
          </a:xfrm>
          <a:prstGeom prst="rect">
            <a:avLst/>
          </a:prstGeom>
        </p:spPr>
        <p:txBody>
          <a:bodyPr lIns="0" tIns="0" rIns="0" bIns="0" rtlCol="0" anchor="t">
            <a:spAutoFit/>
          </a:bodyPr>
          <a:lstStyle/>
          <a:p>
            <a:pPr algn="ctr">
              <a:lnSpc>
                <a:spcPts val="7279"/>
              </a:lnSpc>
              <a:spcBef>
                <a:spcPct val="0"/>
              </a:spcBef>
            </a:pPr>
            <a:r>
              <a:rPr lang="en-US" sz="5199" dirty="0">
                <a:solidFill>
                  <a:srgbClr val="593330"/>
                </a:solidFill>
                <a:latin typeface="#9Slide05 VL Fadilla"/>
              </a:rPr>
              <a:t>a. </a:t>
            </a:r>
            <a:r>
              <a:rPr lang="en-US" sz="5199" dirty="0" err="1">
                <a:solidFill>
                  <a:srgbClr val="593330"/>
                </a:solidFill>
                <a:latin typeface="#9Slide05 VL Fadilla"/>
              </a:rPr>
              <a:t>Đặc</a:t>
            </a:r>
            <a:r>
              <a:rPr lang="en-US" sz="5199" dirty="0">
                <a:solidFill>
                  <a:srgbClr val="593330"/>
                </a:solidFill>
                <a:latin typeface="#9Slide05 VL Fadilla"/>
              </a:rPr>
              <a:t> </a:t>
            </a:r>
            <a:r>
              <a:rPr lang="en-US" sz="5199" dirty="0" err="1">
                <a:solidFill>
                  <a:srgbClr val="593330"/>
                </a:solidFill>
                <a:latin typeface="#9Slide05 VL Fadilla"/>
              </a:rPr>
              <a:t>điểm</a:t>
            </a:r>
            <a:r>
              <a:rPr lang="en-US" sz="5199" dirty="0">
                <a:solidFill>
                  <a:srgbClr val="593330"/>
                </a:solidFill>
                <a:latin typeface="#9Slide05 VL Fadilla"/>
              </a:rPr>
              <a:t> </a:t>
            </a:r>
            <a:r>
              <a:rPr lang="en-US" sz="5199" dirty="0" err="1">
                <a:solidFill>
                  <a:srgbClr val="593330"/>
                </a:solidFill>
                <a:latin typeface="#9Slide05 VL Fadilla"/>
              </a:rPr>
              <a:t>thơ</a:t>
            </a:r>
            <a:r>
              <a:rPr lang="en-US" sz="5199" dirty="0">
                <a:solidFill>
                  <a:srgbClr val="593330"/>
                </a:solidFill>
                <a:latin typeface="#9Slide05 VL Fadilla"/>
              </a:rPr>
              <a:t> </a:t>
            </a:r>
            <a:r>
              <a:rPr lang="en-US" sz="5199" dirty="0" err="1">
                <a:solidFill>
                  <a:srgbClr val="593330"/>
                </a:solidFill>
                <a:latin typeface="#9Slide05 VL Fadilla"/>
              </a:rPr>
              <a:t>tứ</a:t>
            </a:r>
            <a:r>
              <a:rPr lang="en-US" sz="5199" dirty="0">
                <a:solidFill>
                  <a:srgbClr val="593330"/>
                </a:solidFill>
                <a:latin typeface="#9Slide05 VL Fadilla"/>
              </a:rPr>
              <a:t> </a:t>
            </a:r>
            <a:r>
              <a:rPr lang="en-US" sz="5199" dirty="0" err="1">
                <a:solidFill>
                  <a:srgbClr val="593330"/>
                </a:solidFill>
                <a:latin typeface="#9Slide05 VL Fadilla"/>
              </a:rPr>
              <a:t>tuyệt</a:t>
            </a:r>
            <a:r>
              <a:rPr lang="en-US" sz="5199" dirty="0">
                <a:solidFill>
                  <a:srgbClr val="593330"/>
                </a:solidFill>
                <a:latin typeface="#9Slide05 VL Fadilla"/>
              </a:rPr>
              <a:t> </a:t>
            </a:r>
            <a:r>
              <a:rPr lang="en-US" sz="5199" dirty="0" err="1">
                <a:solidFill>
                  <a:srgbClr val="593330"/>
                </a:solidFill>
                <a:latin typeface="#9Slide05 VL Fadilla"/>
              </a:rPr>
              <a:t>Đường</a:t>
            </a:r>
            <a:r>
              <a:rPr lang="en-US" sz="5199" dirty="0">
                <a:solidFill>
                  <a:srgbClr val="593330"/>
                </a:solidFill>
                <a:latin typeface="#9Slide05 VL Fadilla"/>
              </a:rPr>
              <a:t> </a:t>
            </a:r>
            <a:r>
              <a:rPr lang="en-US" sz="5199" dirty="0" err="1">
                <a:solidFill>
                  <a:srgbClr val="593330"/>
                </a:solidFill>
                <a:latin typeface="#9Slide05 VL Fadilla"/>
              </a:rPr>
              <a:t>luật</a:t>
            </a:r>
            <a:r>
              <a:rPr lang="en-US" sz="5199" dirty="0">
                <a:solidFill>
                  <a:srgbClr val="593330"/>
                </a:solidFill>
                <a:latin typeface="#9Slide05 VL Fadilla"/>
              </a:rPr>
              <a:t> </a:t>
            </a:r>
            <a:r>
              <a:rPr lang="en-US" sz="5199" dirty="0" err="1">
                <a:solidFill>
                  <a:srgbClr val="593330"/>
                </a:solidFill>
                <a:latin typeface="#9Slide05 VL Fadilla"/>
              </a:rPr>
              <a:t>thể</a:t>
            </a:r>
            <a:r>
              <a:rPr lang="en-US" sz="5199" dirty="0">
                <a:solidFill>
                  <a:srgbClr val="593330"/>
                </a:solidFill>
                <a:latin typeface="#9Slide05 VL Fadilla"/>
              </a:rPr>
              <a:t> </a:t>
            </a:r>
            <a:r>
              <a:rPr lang="en-US" sz="5199" dirty="0" err="1">
                <a:solidFill>
                  <a:srgbClr val="593330"/>
                </a:solidFill>
                <a:latin typeface="#9Slide05 VL Fadilla"/>
              </a:rPr>
              <a:t>hiện</a:t>
            </a:r>
            <a:r>
              <a:rPr lang="en-US" sz="5199" dirty="0">
                <a:solidFill>
                  <a:srgbClr val="593330"/>
                </a:solidFill>
                <a:latin typeface="#9Slide05 VL Fadilla"/>
              </a:rPr>
              <a:t> </a:t>
            </a:r>
            <a:r>
              <a:rPr lang="en-US" sz="5199" dirty="0" err="1">
                <a:solidFill>
                  <a:srgbClr val="593330"/>
                </a:solidFill>
                <a:latin typeface="#9Slide05 VL Fadilla"/>
              </a:rPr>
              <a:t>trong</a:t>
            </a:r>
            <a:r>
              <a:rPr lang="en-US" sz="5199" dirty="0">
                <a:solidFill>
                  <a:srgbClr val="593330"/>
                </a:solidFill>
                <a:latin typeface="#9Slide05 VL Fadilla"/>
              </a:rPr>
              <a:t> </a:t>
            </a:r>
            <a:r>
              <a:rPr lang="en-US" sz="5199" dirty="0" err="1">
                <a:solidFill>
                  <a:srgbClr val="593330"/>
                </a:solidFill>
                <a:latin typeface="#9Slide05 VL Fadilla"/>
              </a:rPr>
              <a:t>bài</a:t>
            </a:r>
            <a:endParaRPr lang="en-US" sz="5199" dirty="0">
              <a:solidFill>
                <a:srgbClr val="593330"/>
              </a:solidFill>
              <a:latin typeface="#9Slide05 VL Fadilla"/>
            </a:endParaRPr>
          </a:p>
        </p:txBody>
      </p:sp>
      <p:sp>
        <p:nvSpPr>
          <p:cNvPr id="9" name="TextBox 9"/>
          <p:cNvSpPr txBox="1"/>
          <p:nvPr/>
        </p:nvSpPr>
        <p:spPr>
          <a:xfrm>
            <a:off x="3956622" y="4566896"/>
            <a:ext cx="9456015" cy="3540125"/>
          </a:xfrm>
          <a:prstGeom prst="rect">
            <a:avLst/>
          </a:prstGeom>
        </p:spPr>
        <p:txBody>
          <a:bodyPr lIns="0" tIns="0" rIns="0" bIns="0" rtlCol="0" anchor="t">
            <a:spAutoFit/>
          </a:bodyPr>
          <a:lstStyle/>
          <a:p>
            <a:pPr algn="just">
              <a:lnSpc>
                <a:spcPts val="7000"/>
              </a:lnSpc>
            </a:pPr>
            <a:r>
              <a:rPr lang="en-US" sz="5000" dirty="0" err="1">
                <a:solidFill>
                  <a:srgbClr val="453C2A"/>
                </a:solidFill>
                <a:latin typeface="#9Slide05 VL Fadilla"/>
              </a:rPr>
              <a:t>Thôn</a:t>
            </a:r>
            <a:r>
              <a:rPr lang="en-US" sz="5000" dirty="0">
                <a:solidFill>
                  <a:srgbClr val="453C2A"/>
                </a:solidFill>
                <a:latin typeface="#9Slide05 VL Fadilla"/>
              </a:rPr>
              <a:t> </a:t>
            </a:r>
            <a:r>
              <a:rPr lang="en-US" sz="5000" dirty="0" err="1">
                <a:solidFill>
                  <a:srgbClr val="453C2A"/>
                </a:solidFill>
                <a:latin typeface="#9Slide05 VL Fadilla"/>
              </a:rPr>
              <a:t>hậu</a:t>
            </a:r>
            <a:r>
              <a:rPr lang="en-US" sz="5000" dirty="0">
                <a:solidFill>
                  <a:srgbClr val="453C2A"/>
                </a:solidFill>
                <a:latin typeface="#9Slide05 VL Fadilla"/>
              </a:rPr>
              <a:t> </a:t>
            </a:r>
            <a:r>
              <a:rPr lang="en-US" sz="5000" dirty="0" err="1">
                <a:solidFill>
                  <a:srgbClr val="453C2A"/>
                </a:solidFill>
                <a:latin typeface="#9Slide05 VL Fadilla"/>
              </a:rPr>
              <a:t>thôn</a:t>
            </a:r>
            <a:r>
              <a:rPr lang="en-US" sz="5000" dirty="0">
                <a:solidFill>
                  <a:srgbClr val="453C2A"/>
                </a:solidFill>
                <a:latin typeface="#9Slide05 VL Fadilla"/>
              </a:rPr>
              <a:t> </a:t>
            </a:r>
            <a:r>
              <a:rPr lang="en-US" sz="5000" dirty="0" err="1">
                <a:solidFill>
                  <a:srgbClr val="453C2A"/>
                </a:solidFill>
                <a:latin typeface="#9Slide05 VL Fadilla"/>
              </a:rPr>
              <a:t>tiền</a:t>
            </a:r>
            <a:r>
              <a:rPr lang="en-US" sz="5000" dirty="0">
                <a:solidFill>
                  <a:srgbClr val="453C2A"/>
                </a:solidFill>
                <a:latin typeface="#9Slide05 VL Fadilla"/>
              </a:rPr>
              <a:t> </a:t>
            </a:r>
            <a:r>
              <a:rPr lang="en-US" sz="5000" dirty="0" err="1">
                <a:solidFill>
                  <a:srgbClr val="453C2A"/>
                </a:solidFill>
                <a:latin typeface="#9Slide05 VL Fadilla"/>
              </a:rPr>
              <a:t>đạm</a:t>
            </a:r>
            <a:r>
              <a:rPr lang="en-US" sz="5000" dirty="0">
                <a:solidFill>
                  <a:srgbClr val="453C2A"/>
                </a:solidFill>
                <a:latin typeface="#9Slide05 VL Fadilla"/>
              </a:rPr>
              <a:t> </a:t>
            </a:r>
            <a:r>
              <a:rPr lang="en-US" sz="5000" dirty="0" err="1">
                <a:solidFill>
                  <a:srgbClr val="453C2A"/>
                </a:solidFill>
                <a:latin typeface="#9Slide05 VL Fadilla"/>
              </a:rPr>
              <a:t>tự</a:t>
            </a:r>
            <a:r>
              <a:rPr lang="en-US" sz="5000" dirty="0">
                <a:solidFill>
                  <a:srgbClr val="453C2A"/>
                </a:solidFill>
                <a:latin typeface="#9Slide05 VL Fadilla"/>
              </a:rPr>
              <a:t> </a:t>
            </a:r>
            <a:r>
              <a:rPr lang="en-US" sz="5000" dirty="0" err="1">
                <a:solidFill>
                  <a:srgbClr val="453C2A"/>
                </a:solidFill>
                <a:latin typeface="#9Slide05 VL Fadilla"/>
              </a:rPr>
              <a:t>yên</a:t>
            </a:r>
            <a:r>
              <a:rPr lang="en-US" sz="5000" dirty="0">
                <a:solidFill>
                  <a:srgbClr val="453C2A"/>
                </a:solidFill>
                <a:latin typeface="#9Slide05 VL Fadilla"/>
              </a:rPr>
              <a:t>,</a:t>
            </a:r>
          </a:p>
          <a:p>
            <a:pPr algn="just">
              <a:lnSpc>
                <a:spcPts val="7000"/>
              </a:lnSpc>
            </a:pPr>
            <a:r>
              <a:rPr lang="en-US" sz="5000" dirty="0" err="1">
                <a:solidFill>
                  <a:srgbClr val="453C2A"/>
                </a:solidFill>
                <a:latin typeface="#9Slide05 VL Fadilla"/>
              </a:rPr>
              <a:t>Bán</a:t>
            </a:r>
            <a:r>
              <a:rPr lang="en-US" sz="5000" dirty="0">
                <a:solidFill>
                  <a:srgbClr val="453C2A"/>
                </a:solidFill>
                <a:latin typeface="#9Slide05 VL Fadilla"/>
              </a:rPr>
              <a:t> </a:t>
            </a:r>
            <a:r>
              <a:rPr lang="en-US" sz="5000" dirty="0" err="1">
                <a:solidFill>
                  <a:srgbClr val="453C2A"/>
                </a:solidFill>
                <a:latin typeface="#9Slide05 VL Fadilla"/>
              </a:rPr>
              <a:t>vô</a:t>
            </a:r>
            <a:r>
              <a:rPr lang="en-US" sz="5000" dirty="0">
                <a:solidFill>
                  <a:srgbClr val="453C2A"/>
                </a:solidFill>
                <a:latin typeface="#9Slide05 VL Fadilla"/>
              </a:rPr>
              <a:t> </a:t>
            </a:r>
            <a:r>
              <a:rPr lang="en-US" sz="5000" dirty="0" err="1">
                <a:solidFill>
                  <a:srgbClr val="453C2A"/>
                </a:solidFill>
                <a:latin typeface="#9Slide05 VL Fadilla"/>
              </a:rPr>
              <a:t>bán</a:t>
            </a:r>
            <a:r>
              <a:rPr lang="en-US" sz="5000" dirty="0">
                <a:solidFill>
                  <a:srgbClr val="453C2A"/>
                </a:solidFill>
                <a:latin typeface="#9Slide05 VL Fadilla"/>
              </a:rPr>
              <a:t> </a:t>
            </a:r>
            <a:r>
              <a:rPr lang="en-US" sz="5000" dirty="0" err="1">
                <a:solidFill>
                  <a:srgbClr val="453C2A"/>
                </a:solidFill>
                <a:latin typeface="#9Slide05 VL Fadilla"/>
              </a:rPr>
              <a:t>hữu</a:t>
            </a:r>
            <a:r>
              <a:rPr lang="en-US" sz="5000" dirty="0">
                <a:solidFill>
                  <a:srgbClr val="453C2A"/>
                </a:solidFill>
                <a:latin typeface="#9Slide05 VL Fadilla"/>
              </a:rPr>
              <a:t> </a:t>
            </a:r>
            <a:r>
              <a:rPr lang="en-US" sz="5000" dirty="0" err="1">
                <a:solidFill>
                  <a:srgbClr val="453C2A"/>
                </a:solidFill>
                <a:latin typeface="#9Slide05 VL Fadilla"/>
              </a:rPr>
              <a:t>tịch</a:t>
            </a:r>
            <a:r>
              <a:rPr lang="en-US" sz="5000" dirty="0">
                <a:solidFill>
                  <a:srgbClr val="453C2A"/>
                </a:solidFill>
                <a:latin typeface="#9Slide05 VL Fadilla"/>
              </a:rPr>
              <a:t> </a:t>
            </a:r>
            <a:r>
              <a:rPr lang="en-US" sz="5000" dirty="0" err="1">
                <a:solidFill>
                  <a:srgbClr val="453C2A"/>
                </a:solidFill>
                <a:latin typeface="#9Slide05 VL Fadilla"/>
              </a:rPr>
              <a:t>dương</a:t>
            </a:r>
            <a:r>
              <a:rPr lang="en-US" sz="5000" dirty="0">
                <a:solidFill>
                  <a:srgbClr val="453C2A"/>
                </a:solidFill>
                <a:latin typeface="#9Slide05 VL Fadilla"/>
              </a:rPr>
              <a:t> </a:t>
            </a:r>
            <a:r>
              <a:rPr lang="en-US" sz="5000" dirty="0" err="1">
                <a:solidFill>
                  <a:srgbClr val="453C2A"/>
                </a:solidFill>
                <a:latin typeface="#9Slide05 VL Fadilla"/>
              </a:rPr>
              <a:t>biên</a:t>
            </a:r>
            <a:r>
              <a:rPr lang="en-US" sz="5000" dirty="0">
                <a:solidFill>
                  <a:srgbClr val="453C2A"/>
                </a:solidFill>
                <a:latin typeface="#9Slide05 VL Fadilla"/>
              </a:rPr>
              <a:t>.</a:t>
            </a:r>
          </a:p>
          <a:p>
            <a:pPr algn="just">
              <a:lnSpc>
                <a:spcPts val="7000"/>
              </a:lnSpc>
            </a:pPr>
            <a:r>
              <a:rPr lang="en-US" sz="5000" dirty="0" err="1">
                <a:solidFill>
                  <a:srgbClr val="453C2A"/>
                </a:solidFill>
                <a:latin typeface="#9Slide05 VL Fadilla"/>
              </a:rPr>
              <a:t>Mục</a:t>
            </a:r>
            <a:r>
              <a:rPr lang="en-US" sz="5000" dirty="0">
                <a:solidFill>
                  <a:srgbClr val="453C2A"/>
                </a:solidFill>
                <a:latin typeface="#9Slide05 VL Fadilla"/>
              </a:rPr>
              <a:t> </a:t>
            </a:r>
            <a:r>
              <a:rPr lang="en-US" sz="5000" dirty="0" err="1">
                <a:solidFill>
                  <a:srgbClr val="453C2A"/>
                </a:solidFill>
                <a:latin typeface="#9Slide05 VL Fadilla"/>
              </a:rPr>
              <a:t>dồng</a:t>
            </a:r>
            <a:r>
              <a:rPr lang="en-US" sz="5000" dirty="0">
                <a:solidFill>
                  <a:srgbClr val="453C2A"/>
                </a:solidFill>
                <a:latin typeface="#9Slide05 VL Fadilla"/>
              </a:rPr>
              <a:t> </a:t>
            </a:r>
            <a:r>
              <a:rPr lang="en-US" sz="5000" dirty="0" err="1">
                <a:solidFill>
                  <a:srgbClr val="453C2A"/>
                </a:solidFill>
                <a:latin typeface="#9Slide05 VL Fadilla"/>
              </a:rPr>
              <a:t>địch</a:t>
            </a:r>
            <a:r>
              <a:rPr lang="en-US" sz="5000" dirty="0">
                <a:solidFill>
                  <a:srgbClr val="453C2A"/>
                </a:solidFill>
                <a:latin typeface="#9Slide05 VL Fadilla"/>
              </a:rPr>
              <a:t> </a:t>
            </a:r>
            <a:r>
              <a:rPr lang="en-US" sz="5000" dirty="0" err="1">
                <a:solidFill>
                  <a:srgbClr val="453C2A"/>
                </a:solidFill>
                <a:latin typeface="#9Slide05 VL Fadilla"/>
              </a:rPr>
              <a:t>lí</a:t>
            </a:r>
            <a:r>
              <a:rPr lang="en-US" sz="5000" dirty="0">
                <a:solidFill>
                  <a:srgbClr val="453C2A"/>
                </a:solidFill>
                <a:latin typeface="#9Slide05 VL Fadilla"/>
              </a:rPr>
              <a:t> </a:t>
            </a:r>
            <a:r>
              <a:rPr lang="en-US" sz="5000" dirty="0" err="1">
                <a:solidFill>
                  <a:srgbClr val="453C2A"/>
                </a:solidFill>
                <a:latin typeface="#9Slide05 VL Fadilla"/>
              </a:rPr>
              <a:t>quy</a:t>
            </a:r>
            <a:r>
              <a:rPr lang="en-US" sz="5000" dirty="0">
                <a:solidFill>
                  <a:srgbClr val="453C2A"/>
                </a:solidFill>
                <a:latin typeface="#9Slide05 VL Fadilla"/>
              </a:rPr>
              <a:t> </a:t>
            </a:r>
            <a:r>
              <a:rPr lang="en-US" sz="5000" dirty="0" err="1">
                <a:solidFill>
                  <a:srgbClr val="453C2A"/>
                </a:solidFill>
                <a:latin typeface="#9Slide05 VL Fadilla"/>
              </a:rPr>
              <a:t>ngưu</a:t>
            </a:r>
            <a:r>
              <a:rPr lang="en-US" sz="5000" dirty="0">
                <a:solidFill>
                  <a:srgbClr val="453C2A"/>
                </a:solidFill>
                <a:latin typeface="#9Slide05 VL Fadilla"/>
              </a:rPr>
              <a:t> </a:t>
            </a:r>
            <a:r>
              <a:rPr lang="en-US" sz="5000" dirty="0" err="1">
                <a:solidFill>
                  <a:srgbClr val="453C2A"/>
                </a:solidFill>
                <a:latin typeface="#9Slide05 VL Fadilla"/>
              </a:rPr>
              <a:t>tận</a:t>
            </a:r>
            <a:endParaRPr lang="en-US" sz="5000" dirty="0">
              <a:solidFill>
                <a:srgbClr val="453C2A"/>
              </a:solidFill>
              <a:latin typeface="#9Slide05 VL Fadilla"/>
            </a:endParaRPr>
          </a:p>
          <a:p>
            <a:pPr algn="just">
              <a:lnSpc>
                <a:spcPts val="7000"/>
              </a:lnSpc>
            </a:pPr>
            <a:r>
              <a:rPr lang="en-US" sz="5000" dirty="0" err="1">
                <a:solidFill>
                  <a:srgbClr val="453C2A"/>
                </a:solidFill>
                <a:latin typeface="#9Slide05 VL Fadilla"/>
              </a:rPr>
              <a:t>Bạch</a:t>
            </a:r>
            <a:r>
              <a:rPr lang="en-US" sz="5000" dirty="0">
                <a:solidFill>
                  <a:srgbClr val="453C2A"/>
                </a:solidFill>
                <a:latin typeface="#9Slide05 VL Fadilla"/>
              </a:rPr>
              <a:t> </a:t>
            </a:r>
            <a:r>
              <a:rPr lang="en-US" sz="5000" dirty="0" err="1">
                <a:solidFill>
                  <a:srgbClr val="453C2A"/>
                </a:solidFill>
                <a:latin typeface="#9Slide05 VL Fadilla"/>
              </a:rPr>
              <a:t>lộ</a:t>
            </a:r>
            <a:r>
              <a:rPr lang="en-US" sz="5000" dirty="0">
                <a:solidFill>
                  <a:srgbClr val="453C2A"/>
                </a:solidFill>
                <a:latin typeface="#9Slide05 VL Fadilla"/>
              </a:rPr>
              <a:t> song </a:t>
            </a:r>
            <a:r>
              <a:rPr lang="en-US" sz="5000" dirty="0" err="1">
                <a:solidFill>
                  <a:srgbClr val="453C2A"/>
                </a:solidFill>
                <a:latin typeface="#9Slide05 VL Fadilla"/>
              </a:rPr>
              <a:t>song</a:t>
            </a:r>
            <a:r>
              <a:rPr lang="en-US" sz="5000" dirty="0">
                <a:solidFill>
                  <a:srgbClr val="453C2A"/>
                </a:solidFill>
                <a:latin typeface="#9Slide05 VL Fadilla"/>
              </a:rPr>
              <a:t> phi </a:t>
            </a:r>
            <a:r>
              <a:rPr lang="en-US" sz="5000" dirty="0" err="1">
                <a:solidFill>
                  <a:srgbClr val="453C2A"/>
                </a:solidFill>
                <a:latin typeface="#9Slide05 VL Fadilla"/>
              </a:rPr>
              <a:t>hạ</a:t>
            </a:r>
            <a:r>
              <a:rPr lang="en-US" sz="5000" dirty="0">
                <a:solidFill>
                  <a:srgbClr val="453C2A"/>
                </a:solidFill>
                <a:latin typeface="#9Slide05 VL Fadilla"/>
              </a:rPr>
              <a:t> </a:t>
            </a:r>
            <a:r>
              <a:rPr lang="en-US" sz="5000" dirty="0" err="1">
                <a:solidFill>
                  <a:srgbClr val="453C2A"/>
                </a:solidFill>
                <a:latin typeface="#9Slide05 VL Fadilla"/>
              </a:rPr>
              <a:t>điền</a:t>
            </a:r>
            <a:r>
              <a:rPr lang="en-US" sz="5000" dirty="0">
                <a:solidFill>
                  <a:srgbClr val="453C2A"/>
                </a:solidFill>
                <a:latin typeface="#9Slide05 VL Fadilla"/>
              </a:rPr>
              <a:t>.</a:t>
            </a: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510732" y="1292941"/>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4044290" y="-1867525"/>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5212737" y="6813325"/>
            <a:ext cx="4093127" cy="4359958"/>
          </a:xfrm>
          <a:custGeom>
            <a:avLst/>
            <a:gdLst/>
            <a:ahLst/>
            <a:cxnLst/>
            <a:rect l="l" t="t" r="r" b="b"/>
            <a:pathLst>
              <a:path w="4093127" h="4359958">
                <a:moveTo>
                  <a:pt x="4093126" y="0"/>
                </a:moveTo>
                <a:lnTo>
                  <a:pt x="0" y="0"/>
                </a:lnTo>
                <a:lnTo>
                  <a:pt x="0" y="4359958"/>
                </a:lnTo>
                <a:lnTo>
                  <a:pt x="4093126" y="4359958"/>
                </a:lnTo>
                <a:lnTo>
                  <a:pt x="4093126" y="0"/>
                </a:lnTo>
                <a:close/>
              </a:path>
            </a:pathLst>
          </a:custGeom>
          <a:blipFill>
            <a:blip r:embed="rId5"/>
            <a:stretch>
              <a:fillRect l="-3181" r="-3181"/>
            </a:stretch>
          </a:blipFill>
        </p:spPr>
      </p:sp>
      <p:graphicFrame>
        <p:nvGraphicFramePr>
          <p:cNvPr id="6" name="Table 6"/>
          <p:cNvGraphicFramePr>
            <a:graphicFrameLocks noGrp="1"/>
          </p:cNvGraphicFramePr>
          <p:nvPr/>
        </p:nvGraphicFramePr>
        <p:xfrm>
          <a:off x="1028700" y="353650"/>
          <a:ext cx="15291685" cy="9933352"/>
        </p:xfrm>
        <a:graphic>
          <a:graphicData uri="http://schemas.openxmlformats.org/drawingml/2006/table">
            <a:tbl>
              <a:tblPr/>
              <a:tblGrid>
                <a:gridCol w="2157349">
                  <a:extLst>
                    <a:ext uri="{9D8B030D-6E8A-4147-A177-3AD203B41FA5}">
                      <a16:colId xmlns:a16="http://schemas.microsoft.com/office/drawing/2014/main" val="20000"/>
                    </a:ext>
                  </a:extLst>
                </a:gridCol>
                <a:gridCol w="2234156">
                  <a:extLst>
                    <a:ext uri="{9D8B030D-6E8A-4147-A177-3AD203B41FA5}">
                      <a16:colId xmlns:a16="http://schemas.microsoft.com/office/drawing/2014/main" val="20001"/>
                    </a:ext>
                  </a:extLst>
                </a:gridCol>
                <a:gridCol w="2180036">
                  <a:extLst>
                    <a:ext uri="{9D8B030D-6E8A-4147-A177-3AD203B41FA5}">
                      <a16:colId xmlns:a16="http://schemas.microsoft.com/office/drawing/2014/main" val="20002"/>
                    </a:ext>
                  </a:extLst>
                </a:gridCol>
                <a:gridCol w="2180036">
                  <a:extLst>
                    <a:ext uri="{9D8B030D-6E8A-4147-A177-3AD203B41FA5}">
                      <a16:colId xmlns:a16="http://schemas.microsoft.com/office/drawing/2014/main" val="20003"/>
                    </a:ext>
                  </a:extLst>
                </a:gridCol>
                <a:gridCol w="2180036">
                  <a:extLst>
                    <a:ext uri="{9D8B030D-6E8A-4147-A177-3AD203B41FA5}">
                      <a16:colId xmlns:a16="http://schemas.microsoft.com/office/drawing/2014/main" val="20004"/>
                    </a:ext>
                  </a:extLst>
                </a:gridCol>
                <a:gridCol w="2180036">
                  <a:extLst>
                    <a:ext uri="{9D8B030D-6E8A-4147-A177-3AD203B41FA5}">
                      <a16:colId xmlns:a16="http://schemas.microsoft.com/office/drawing/2014/main" val="20005"/>
                    </a:ext>
                  </a:extLst>
                </a:gridCol>
                <a:gridCol w="2180036">
                  <a:extLst>
                    <a:ext uri="{9D8B030D-6E8A-4147-A177-3AD203B41FA5}">
                      <a16:colId xmlns:a16="http://schemas.microsoft.com/office/drawing/2014/main" val="20006"/>
                    </a:ext>
                  </a:extLst>
                </a:gridCol>
              </a:tblGrid>
              <a:tr h="1319511">
                <a:tc>
                  <a:txBody>
                    <a:bodyPr/>
                    <a:lstStyle/>
                    <a:p>
                      <a:pPr algn="ctr">
                        <a:lnSpc>
                          <a:spcPts val="6299"/>
                        </a:lnSpc>
                        <a:defRPr/>
                      </a:pPr>
                      <a:r>
                        <a:rPr lang="en-US" sz="4499">
                          <a:solidFill>
                            <a:srgbClr val="6B2D11"/>
                          </a:solidFill>
                          <a:latin typeface="#9Slide05 VL Fadilla"/>
                        </a:rPr>
                        <a:t>Thôn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hậu</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a:rPr>
                        <a:t>thôn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tiền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a:rPr>
                        <a:t>đạm</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tự</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a:rPr>
                        <a:t>yên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0"/>
                  </a:ext>
                </a:extLst>
              </a:tr>
              <a:tr h="1156902">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FFFFFF"/>
                          </a:solidFill>
                          <a:latin typeface="Roboto Condense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96747E"/>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1"/>
                  </a:ext>
                </a:extLst>
              </a:tr>
              <a:tr h="1319511">
                <a:tc>
                  <a:txBody>
                    <a:bodyPr/>
                    <a:lstStyle/>
                    <a:p>
                      <a:pPr algn="ctr">
                        <a:lnSpc>
                          <a:spcPts val="6299"/>
                        </a:lnSpc>
                        <a:defRPr/>
                      </a:pPr>
                      <a:r>
                        <a:rPr lang="en-US" sz="4499">
                          <a:solidFill>
                            <a:srgbClr val="6B2D11"/>
                          </a:solidFill>
                          <a:latin typeface="#9Slide05 VL Fadilla Bold"/>
                        </a:rPr>
                        <a:t>Bán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vô</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bán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hữu</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tịch</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dương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biên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2"/>
                  </a:ext>
                </a:extLst>
              </a:tr>
              <a:tr h="1156902">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3"/>
                  </a:ext>
                </a:extLst>
              </a:tr>
              <a:tr h="1366273">
                <a:tc>
                  <a:txBody>
                    <a:bodyPr/>
                    <a:lstStyle/>
                    <a:p>
                      <a:pPr algn="ctr">
                        <a:lnSpc>
                          <a:spcPts val="6299"/>
                        </a:lnSpc>
                        <a:defRPr/>
                      </a:pPr>
                      <a:r>
                        <a:rPr lang="en-US" sz="4500">
                          <a:solidFill>
                            <a:srgbClr val="6B2D11"/>
                          </a:solidFill>
                          <a:latin typeface="#9Slide05 VL Fadilla Bold"/>
                        </a:rPr>
                        <a:t>Mục</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đồng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địch</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lí</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quy</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ngưu</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tận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4"/>
                  </a:ext>
                </a:extLst>
              </a:tr>
              <a:tr h="1128278">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5"/>
                  </a:ext>
                </a:extLst>
              </a:tr>
              <a:tr h="1329073">
                <a:tc>
                  <a:txBody>
                    <a:bodyPr/>
                    <a:lstStyle/>
                    <a:p>
                      <a:pPr algn="ctr">
                        <a:lnSpc>
                          <a:spcPts val="6299"/>
                        </a:lnSpc>
                        <a:defRPr/>
                      </a:pPr>
                      <a:r>
                        <a:rPr lang="en-US" sz="4500">
                          <a:solidFill>
                            <a:srgbClr val="6B2D11"/>
                          </a:solidFill>
                          <a:latin typeface="#9Slide05 VL Fadilla"/>
                        </a:rPr>
                        <a:t>Bạch</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lộ</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song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song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phi</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hạ</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điền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6"/>
                  </a:ext>
                </a:extLst>
              </a:tr>
              <a:tr h="1156902">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2956015" y="3884068"/>
            <a:ext cx="6336238" cy="6749300"/>
          </a:xfrm>
          <a:custGeom>
            <a:avLst/>
            <a:gdLst/>
            <a:ahLst/>
            <a:cxnLst/>
            <a:rect l="l" t="t" r="r" b="b"/>
            <a:pathLst>
              <a:path w="6336238" h="6749300">
                <a:moveTo>
                  <a:pt x="6336239" y="0"/>
                </a:moveTo>
                <a:lnTo>
                  <a:pt x="0" y="0"/>
                </a:lnTo>
                <a:lnTo>
                  <a:pt x="0" y="6749299"/>
                </a:lnTo>
                <a:lnTo>
                  <a:pt x="6336239" y="6749299"/>
                </a:lnTo>
                <a:lnTo>
                  <a:pt x="6336239" y="0"/>
                </a:lnTo>
                <a:close/>
              </a:path>
            </a:pathLst>
          </a:custGeom>
          <a:blipFill>
            <a:blip r:embed="rId5"/>
            <a:stretch>
              <a:fillRect l="-3181" r="-3181"/>
            </a:stretch>
          </a:blipFill>
        </p:spPr>
      </p:sp>
      <p:sp>
        <p:nvSpPr>
          <p:cNvPr id="6" name="Freeform 6"/>
          <p:cNvSpPr/>
          <p:nvPr/>
        </p:nvSpPr>
        <p:spPr>
          <a:xfrm>
            <a:off x="2067474" y="2054942"/>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3249780" y="2833861"/>
            <a:ext cx="9930451" cy="6738620"/>
          </a:xfrm>
          <a:prstGeom prst="rect">
            <a:avLst/>
          </a:prstGeom>
        </p:spPr>
        <p:txBody>
          <a:bodyPr lIns="0" tIns="0" rIns="0" bIns="0" rtlCol="0" anchor="t">
            <a:spAutoFit/>
          </a:bodyPr>
          <a:lstStyle/>
          <a:p>
            <a:pPr algn="just">
              <a:lnSpc>
                <a:spcPts val="4480"/>
              </a:lnSpc>
            </a:pPr>
            <a:r>
              <a:rPr lang="en-US" sz="3200" dirty="0">
                <a:solidFill>
                  <a:srgbClr val="453C2A"/>
                </a:solidFill>
                <a:latin typeface="Roboto Condensed Bold"/>
              </a:rPr>
              <a:t>- </a:t>
            </a:r>
            <a:r>
              <a:rPr lang="en-US" sz="3200" dirty="0" err="1">
                <a:solidFill>
                  <a:srgbClr val="453C2A"/>
                </a:solidFill>
                <a:latin typeface="Roboto Condensed Bold"/>
              </a:rPr>
              <a:t>Thể</a:t>
            </a:r>
            <a:r>
              <a:rPr lang="en-US" sz="3200" dirty="0">
                <a:solidFill>
                  <a:srgbClr val="453C2A"/>
                </a:solidFill>
                <a:latin typeface="Roboto Condensed Bold"/>
              </a:rPr>
              <a:t> </a:t>
            </a:r>
            <a:r>
              <a:rPr lang="en-US" sz="3200" dirty="0" err="1">
                <a:solidFill>
                  <a:srgbClr val="453C2A"/>
                </a:solidFill>
                <a:latin typeface="Roboto Condensed Bold"/>
              </a:rPr>
              <a:t>thơ</a:t>
            </a:r>
            <a:r>
              <a:rPr lang="en-US" sz="3200" dirty="0">
                <a:solidFill>
                  <a:srgbClr val="453C2A"/>
                </a:solidFill>
                <a:latin typeface="Roboto Condensed Bold"/>
              </a:rPr>
              <a:t>: </a:t>
            </a:r>
            <a:r>
              <a:rPr lang="en-US" sz="3200" dirty="0" err="1">
                <a:solidFill>
                  <a:srgbClr val="453C2A"/>
                </a:solidFill>
                <a:latin typeface="Roboto Condensed Bold"/>
              </a:rPr>
              <a:t>Thất</a:t>
            </a:r>
            <a:r>
              <a:rPr lang="en-US" sz="3200" dirty="0">
                <a:solidFill>
                  <a:srgbClr val="453C2A"/>
                </a:solidFill>
                <a:latin typeface="Roboto Condensed Bold"/>
              </a:rPr>
              <a:t> </a:t>
            </a:r>
            <a:r>
              <a:rPr lang="en-US" sz="3200" dirty="0" err="1">
                <a:solidFill>
                  <a:srgbClr val="453C2A"/>
                </a:solidFill>
                <a:latin typeface="Roboto Condensed Bold"/>
              </a:rPr>
              <a:t>ngôn</a:t>
            </a:r>
            <a:r>
              <a:rPr lang="en-US" sz="3200" dirty="0">
                <a:solidFill>
                  <a:srgbClr val="453C2A"/>
                </a:solidFill>
                <a:latin typeface="Roboto Condensed Bold"/>
              </a:rPr>
              <a:t> </a:t>
            </a:r>
            <a:r>
              <a:rPr lang="en-US" sz="3200" dirty="0" err="1">
                <a:solidFill>
                  <a:srgbClr val="453C2A"/>
                </a:solidFill>
                <a:latin typeface="Roboto Condensed Bold"/>
              </a:rPr>
              <a:t>tứ</a:t>
            </a:r>
            <a:r>
              <a:rPr lang="en-US" sz="3200" dirty="0">
                <a:solidFill>
                  <a:srgbClr val="453C2A"/>
                </a:solidFill>
                <a:latin typeface="Roboto Condensed Bold"/>
              </a:rPr>
              <a:t> </a:t>
            </a:r>
            <a:r>
              <a:rPr lang="en-US" sz="3200" dirty="0" err="1">
                <a:solidFill>
                  <a:srgbClr val="453C2A"/>
                </a:solidFill>
                <a:latin typeface="Roboto Condensed Bold"/>
              </a:rPr>
              <a:t>tuyệt</a:t>
            </a:r>
            <a:endParaRPr lang="en-US" sz="3200" dirty="0">
              <a:solidFill>
                <a:srgbClr val="453C2A"/>
              </a:solidFill>
              <a:latin typeface="Roboto Condensed Bold"/>
            </a:endParaRPr>
          </a:p>
          <a:p>
            <a:pPr algn="just">
              <a:lnSpc>
                <a:spcPts val="4480"/>
              </a:lnSpc>
            </a:pPr>
            <a:r>
              <a:rPr lang="en-US" sz="3200" dirty="0">
                <a:solidFill>
                  <a:srgbClr val="453C2A"/>
                </a:solidFill>
                <a:latin typeface="Roboto Condensed Bold"/>
              </a:rPr>
              <a:t>- </a:t>
            </a:r>
            <a:r>
              <a:rPr lang="en-US" sz="3200" dirty="0" err="1">
                <a:solidFill>
                  <a:srgbClr val="453C2A"/>
                </a:solidFill>
                <a:latin typeface="Roboto Condensed Bold"/>
              </a:rPr>
              <a:t>Các</a:t>
            </a:r>
            <a:r>
              <a:rPr lang="en-US" sz="3200" dirty="0">
                <a:solidFill>
                  <a:srgbClr val="453C2A"/>
                </a:solidFill>
                <a:latin typeface="Roboto Condensed Bold"/>
              </a:rPr>
              <a:t> </a:t>
            </a:r>
            <a:r>
              <a:rPr lang="en-US" sz="3200" dirty="0" err="1">
                <a:solidFill>
                  <a:srgbClr val="453C2A"/>
                </a:solidFill>
                <a:latin typeface="Roboto Condensed Bold"/>
              </a:rPr>
              <a:t>yếu</a:t>
            </a:r>
            <a:r>
              <a:rPr lang="en-US" sz="3200" dirty="0">
                <a:solidFill>
                  <a:srgbClr val="453C2A"/>
                </a:solidFill>
                <a:latin typeface="Roboto Condensed Bold"/>
              </a:rPr>
              <a:t> </a:t>
            </a:r>
            <a:r>
              <a:rPr lang="en-US" sz="3200" dirty="0" err="1">
                <a:solidFill>
                  <a:srgbClr val="453C2A"/>
                </a:solidFill>
                <a:latin typeface="Roboto Condensed Bold"/>
              </a:rPr>
              <a:t>tố</a:t>
            </a:r>
            <a:r>
              <a:rPr lang="en-US" sz="3200" dirty="0">
                <a:solidFill>
                  <a:srgbClr val="453C2A"/>
                </a:solidFill>
                <a:latin typeface="Roboto Condensed Bold"/>
              </a:rPr>
              <a:t> </a:t>
            </a:r>
            <a:r>
              <a:rPr lang="en-US" sz="3200" dirty="0" err="1">
                <a:solidFill>
                  <a:srgbClr val="453C2A"/>
                </a:solidFill>
                <a:latin typeface="Roboto Condensed Bold"/>
              </a:rPr>
              <a:t>cơ</a:t>
            </a:r>
            <a:r>
              <a:rPr lang="en-US" sz="3200" dirty="0">
                <a:solidFill>
                  <a:srgbClr val="453C2A"/>
                </a:solidFill>
                <a:latin typeface="Roboto Condensed Bold"/>
              </a:rPr>
              <a:t> </a:t>
            </a:r>
            <a:r>
              <a:rPr lang="en-US" sz="3200" dirty="0" err="1">
                <a:solidFill>
                  <a:srgbClr val="453C2A"/>
                </a:solidFill>
                <a:latin typeface="Roboto Condensed Bold"/>
              </a:rPr>
              <a:t>bản</a:t>
            </a:r>
            <a:r>
              <a:rPr lang="en-US" sz="3200" dirty="0">
                <a:solidFill>
                  <a:srgbClr val="453C2A"/>
                </a:solidFill>
                <a:latin typeface="Roboto Condensed Bold"/>
              </a:rPr>
              <a:t> </a:t>
            </a:r>
            <a:r>
              <a:rPr lang="en-US" sz="3200" dirty="0" err="1">
                <a:solidFill>
                  <a:srgbClr val="453C2A"/>
                </a:solidFill>
                <a:latin typeface="Roboto Condensed Bold"/>
              </a:rPr>
              <a:t>trong</a:t>
            </a:r>
            <a:r>
              <a:rPr lang="en-US" sz="3200" dirty="0">
                <a:solidFill>
                  <a:srgbClr val="453C2A"/>
                </a:solidFill>
                <a:latin typeface="Roboto Condensed Bold"/>
              </a:rPr>
              <a:t> </a:t>
            </a:r>
            <a:r>
              <a:rPr lang="en-US" sz="3200" dirty="0" err="1">
                <a:solidFill>
                  <a:srgbClr val="453C2A"/>
                </a:solidFill>
                <a:latin typeface="Roboto Condensed Bold"/>
              </a:rPr>
              <a:t>bài</a:t>
            </a:r>
            <a:r>
              <a:rPr lang="en-US" sz="3200" dirty="0">
                <a:solidFill>
                  <a:srgbClr val="453C2A"/>
                </a:solidFill>
                <a:latin typeface="Roboto Condensed Bold"/>
              </a:rPr>
              <a:t> </a:t>
            </a:r>
            <a:r>
              <a:rPr lang="en-US" sz="3200" dirty="0" err="1">
                <a:solidFill>
                  <a:srgbClr val="453C2A"/>
                </a:solidFill>
                <a:latin typeface="Roboto Condensed Bold"/>
              </a:rPr>
              <a:t>thơ</a:t>
            </a:r>
            <a:r>
              <a:rPr lang="en-US" sz="3200" dirty="0">
                <a:solidFill>
                  <a:srgbClr val="453C2A"/>
                </a:solidFill>
                <a:latin typeface="Roboto Condensed Bold"/>
              </a:rPr>
              <a:t> </a:t>
            </a:r>
            <a:r>
              <a:rPr lang="en-US" sz="3200" dirty="0" err="1">
                <a:solidFill>
                  <a:srgbClr val="453C2A"/>
                </a:solidFill>
                <a:latin typeface="Roboto Condensed Bold"/>
              </a:rPr>
              <a:t>giúp</a:t>
            </a:r>
            <a:r>
              <a:rPr lang="en-US" sz="3200" dirty="0">
                <a:solidFill>
                  <a:srgbClr val="453C2A"/>
                </a:solidFill>
                <a:latin typeface="Roboto Condensed Bold"/>
              </a:rPr>
              <a:t> </a:t>
            </a:r>
            <a:r>
              <a:rPr lang="en-US" sz="3200" dirty="0" err="1">
                <a:solidFill>
                  <a:srgbClr val="453C2A"/>
                </a:solidFill>
                <a:latin typeface="Roboto Condensed Bold"/>
              </a:rPr>
              <a:t>em</a:t>
            </a:r>
            <a:r>
              <a:rPr lang="en-US" sz="3200" dirty="0">
                <a:solidFill>
                  <a:srgbClr val="453C2A"/>
                </a:solidFill>
                <a:latin typeface="Roboto Condensed Bold"/>
              </a:rPr>
              <a:t> </a:t>
            </a:r>
            <a:r>
              <a:rPr lang="en-US" sz="3200" dirty="0" err="1">
                <a:solidFill>
                  <a:srgbClr val="453C2A"/>
                </a:solidFill>
                <a:latin typeface="Roboto Condensed Bold"/>
              </a:rPr>
              <a:t>nhận</a:t>
            </a:r>
            <a:r>
              <a:rPr lang="en-US" sz="3200" dirty="0">
                <a:solidFill>
                  <a:srgbClr val="453C2A"/>
                </a:solidFill>
                <a:latin typeface="Roboto Condensed Bold"/>
              </a:rPr>
              <a:t> </a:t>
            </a:r>
            <a:r>
              <a:rPr lang="en-US" sz="3200" dirty="0" err="1">
                <a:solidFill>
                  <a:srgbClr val="453C2A"/>
                </a:solidFill>
                <a:latin typeface="Roboto Condensed Bold"/>
              </a:rPr>
              <a:t>biết</a:t>
            </a:r>
            <a:r>
              <a:rPr lang="en-US" sz="3200" dirty="0">
                <a:solidFill>
                  <a:srgbClr val="453C2A"/>
                </a:solidFill>
                <a:latin typeface="Roboto Condensed Bold"/>
              </a:rPr>
              <a:t> </a:t>
            </a:r>
            <a:r>
              <a:rPr lang="en-US" sz="3200" dirty="0" err="1">
                <a:solidFill>
                  <a:srgbClr val="453C2A"/>
                </a:solidFill>
                <a:latin typeface="Roboto Condensed Bold"/>
              </a:rPr>
              <a:t>thể</a:t>
            </a:r>
            <a:r>
              <a:rPr lang="en-US" sz="3200" dirty="0">
                <a:solidFill>
                  <a:srgbClr val="453C2A"/>
                </a:solidFill>
                <a:latin typeface="Roboto Condensed Bold"/>
              </a:rPr>
              <a:t> </a:t>
            </a:r>
            <a:r>
              <a:rPr lang="en-US" sz="3200" dirty="0" err="1">
                <a:solidFill>
                  <a:srgbClr val="453C2A"/>
                </a:solidFill>
                <a:latin typeface="Roboto Condensed Bold"/>
              </a:rPr>
              <a:t>thơ</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Bài</a:t>
            </a:r>
            <a:r>
              <a:rPr lang="en-US" sz="3200" dirty="0">
                <a:solidFill>
                  <a:srgbClr val="453C2A"/>
                </a:solidFill>
                <a:latin typeface="Roboto Condensed"/>
              </a:rPr>
              <a:t> </a:t>
            </a:r>
            <a:r>
              <a:rPr lang="en-US" sz="3200" dirty="0" err="1">
                <a:solidFill>
                  <a:srgbClr val="453C2A"/>
                </a:solidFill>
                <a:latin typeface="Roboto Condensed"/>
              </a:rPr>
              <a:t>thơ</a:t>
            </a:r>
            <a:r>
              <a:rPr lang="en-US" sz="3200" dirty="0">
                <a:solidFill>
                  <a:srgbClr val="453C2A"/>
                </a:solidFill>
                <a:latin typeface="Roboto Condensed"/>
              </a:rPr>
              <a:t> </a:t>
            </a:r>
            <a:r>
              <a:rPr lang="en-US" sz="3200" dirty="0" err="1">
                <a:solidFill>
                  <a:srgbClr val="453C2A"/>
                </a:solidFill>
                <a:latin typeface="Roboto Condensed"/>
              </a:rPr>
              <a:t>có</a:t>
            </a:r>
            <a:r>
              <a:rPr lang="en-US" sz="3200" dirty="0">
                <a:solidFill>
                  <a:srgbClr val="453C2A"/>
                </a:solidFill>
                <a:latin typeface="Roboto Condensed"/>
              </a:rPr>
              <a:t> 4 </a:t>
            </a:r>
            <a:r>
              <a:rPr lang="en-US" sz="3200" dirty="0" err="1">
                <a:solidFill>
                  <a:srgbClr val="453C2A"/>
                </a:solidFill>
                <a:latin typeface="Roboto Condensed"/>
              </a:rPr>
              <a:t>câu</a:t>
            </a:r>
            <a:r>
              <a:rPr lang="en-US" sz="3200" dirty="0">
                <a:solidFill>
                  <a:srgbClr val="453C2A"/>
                </a:solidFill>
                <a:latin typeface="Roboto Condensed"/>
              </a:rPr>
              <a:t>, </a:t>
            </a:r>
            <a:r>
              <a:rPr lang="en-US" sz="3200" dirty="0" err="1">
                <a:solidFill>
                  <a:srgbClr val="453C2A"/>
                </a:solidFill>
                <a:latin typeface="Roboto Condensed"/>
              </a:rPr>
              <a:t>mỗi</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a:t>
            </a:r>
            <a:r>
              <a:rPr lang="en-US" sz="3200" dirty="0" err="1">
                <a:solidFill>
                  <a:srgbClr val="453C2A"/>
                </a:solidFill>
                <a:latin typeface="Roboto Condensed"/>
              </a:rPr>
              <a:t>có</a:t>
            </a:r>
            <a:r>
              <a:rPr lang="en-US" sz="3200" dirty="0">
                <a:solidFill>
                  <a:srgbClr val="453C2A"/>
                </a:solidFill>
                <a:latin typeface="Roboto Condensed"/>
              </a:rPr>
              <a:t> </a:t>
            </a:r>
            <a:r>
              <a:rPr lang="en-US" sz="3200" dirty="0" err="1">
                <a:solidFill>
                  <a:srgbClr val="453C2A"/>
                </a:solidFill>
                <a:latin typeface="Roboto Condensed"/>
              </a:rPr>
              <a:t>bảy</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Về</a:t>
            </a:r>
            <a:r>
              <a:rPr lang="en-US" sz="3200" dirty="0">
                <a:solidFill>
                  <a:srgbClr val="453C2A"/>
                </a:solidFill>
                <a:latin typeface="Roboto Condensed"/>
              </a:rPr>
              <a:t> </a:t>
            </a:r>
            <a:r>
              <a:rPr lang="en-US" sz="3200" dirty="0" err="1">
                <a:solidFill>
                  <a:srgbClr val="453C2A"/>
                </a:solidFill>
                <a:latin typeface="Roboto Condensed"/>
              </a:rPr>
              <a:t>luật</a:t>
            </a:r>
            <a:r>
              <a:rPr lang="en-US" sz="3200" dirty="0">
                <a:solidFill>
                  <a:srgbClr val="453C2A"/>
                </a:solidFill>
                <a:latin typeface="Roboto Condensed"/>
              </a:rPr>
              <a:t> </a:t>
            </a:r>
            <a:r>
              <a:rPr lang="en-US" sz="3200" dirty="0" err="1">
                <a:solidFill>
                  <a:srgbClr val="453C2A"/>
                </a:solidFill>
                <a:latin typeface="Roboto Condensed"/>
              </a:rPr>
              <a:t>thơ</a:t>
            </a:r>
            <a:r>
              <a:rPr lang="en-US" sz="3200" dirty="0">
                <a:solidFill>
                  <a:srgbClr val="453C2A"/>
                </a:solidFill>
                <a:latin typeface="Roboto Condensed"/>
              </a:rPr>
              <a:t>: </a:t>
            </a:r>
            <a:r>
              <a:rPr lang="en-US" sz="3200" dirty="0" err="1">
                <a:solidFill>
                  <a:srgbClr val="453C2A"/>
                </a:solidFill>
                <a:latin typeface="Roboto Condensed"/>
              </a:rPr>
              <a:t>luật</a:t>
            </a:r>
            <a:r>
              <a:rPr lang="en-US" sz="3200" dirty="0">
                <a:solidFill>
                  <a:srgbClr val="453C2A"/>
                </a:solidFill>
                <a:latin typeface="Roboto Condensed"/>
              </a:rPr>
              <a:t> </a:t>
            </a:r>
            <a:r>
              <a:rPr lang="en-US" sz="3200" dirty="0" err="1">
                <a:solidFill>
                  <a:srgbClr val="453C2A"/>
                </a:solidFill>
                <a:latin typeface="Roboto Condensed"/>
              </a:rPr>
              <a:t>trắc</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2 </a:t>
            </a:r>
            <a:r>
              <a:rPr lang="en-US" sz="3200" dirty="0" err="1">
                <a:solidFill>
                  <a:srgbClr val="453C2A"/>
                </a:solidFill>
                <a:latin typeface="Roboto Condensed"/>
              </a:rPr>
              <a:t>của</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a:t>
            </a:r>
            <a:r>
              <a:rPr lang="en-US" sz="3200" dirty="0" err="1">
                <a:solidFill>
                  <a:srgbClr val="453C2A"/>
                </a:solidFill>
                <a:latin typeface="Roboto Condensed"/>
              </a:rPr>
              <a:t>nhất</a:t>
            </a:r>
            <a:r>
              <a:rPr lang="en-US" sz="3200" dirty="0">
                <a:solidFill>
                  <a:srgbClr val="453C2A"/>
                </a:solidFill>
                <a:latin typeface="Roboto Condensed"/>
              </a:rPr>
              <a:t> </a:t>
            </a:r>
            <a:r>
              <a:rPr lang="en-US" sz="3200" dirty="0" err="1">
                <a:solidFill>
                  <a:srgbClr val="453C2A"/>
                </a:solidFill>
                <a:latin typeface="Roboto Condensed"/>
              </a:rPr>
              <a:t>là</a:t>
            </a:r>
            <a:r>
              <a:rPr lang="en-US" sz="3200" dirty="0">
                <a:solidFill>
                  <a:srgbClr val="453C2A"/>
                </a:solidFill>
                <a:latin typeface="Roboto Condensed"/>
              </a:rPr>
              <a:t> </a:t>
            </a:r>
            <a:r>
              <a:rPr lang="en-US" sz="3200" dirty="0" err="1">
                <a:solidFill>
                  <a:srgbClr val="453C2A"/>
                </a:solidFill>
                <a:latin typeface="Roboto Condensed"/>
              </a:rPr>
              <a:t>thanh</a:t>
            </a:r>
            <a:r>
              <a:rPr lang="en-US" sz="3200" dirty="0">
                <a:solidFill>
                  <a:srgbClr val="453C2A"/>
                </a:solidFill>
                <a:latin typeface="Roboto Condensed"/>
              </a:rPr>
              <a:t> T – </a:t>
            </a:r>
            <a:r>
              <a:rPr lang="en-US" sz="3200" dirty="0" err="1">
                <a:solidFill>
                  <a:srgbClr val="453C2A"/>
                </a:solidFill>
                <a:latin typeface="Roboto Condensed"/>
              </a:rPr>
              <a:t>hậu</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Niêm</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2 </a:t>
            </a:r>
            <a:r>
              <a:rPr lang="en-US" sz="3200" dirty="0" err="1">
                <a:solidFill>
                  <a:srgbClr val="453C2A"/>
                </a:solidFill>
                <a:latin typeface="Roboto Condensed"/>
              </a:rPr>
              <a:t>của</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2-3; 4-1 </a:t>
            </a:r>
            <a:r>
              <a:rPr lang="en-US" sz="3200" dirty="0" err="1">
                <a:solidFill>
                  <a:srgbClr val="453C2A"/>
                </a:solidFill>
                <a:latin typeface="Roboto Condensed"/>
              </a:rPr>
              <a:t>cùng</a:t>
            </a:r>
            <a:r>
              <a:rPr lang="en-US" sz="3200" dirty="0">
                <a:solidFill>
                  <a:srgbClr val="453C2A"/>
                </a:solidFill>
                <a:latin typeface="Roboto Condensed"/>
              </a:rPr>
              <a:t> </a:t>
            </a:r>
            <a:r>
              <a:rPr lang="en-US" sz="3200" dirty="0" err="1">
                <a:solidFill>
                  <a:srgbClr val="453C2A"/>
                </a:solidFill>
                <a:latin typeface="Roboto Condensed"/>
              </a:rPr>
              <a:t>thanh</a:t>
            </a:r>
            <a:r>
              <a:rPr lang="en-US" sz="3200" dirty="0">
                <a:solidFill>
                  <a:srgbClr val="453C2A"/>
                </a:solidFill>
                <a:latin typeface="Roboto Condensed"/>
              </a:rPr>
              <a:t> (</a:t>
            </a:r>
            <a:r>
              <a:rPr lang="en-US" sz="3200" dirty="0" err="1">
                <a:solidFill>
                  <a:srgbClr val="453C2A"/>
                </a:solidFill>
                <a:latin typeface="Roboto Condensed"/>
              </a:rPr>
              <a:t>vô</a:t>
            </a:r>
            <a:r>
              <a:rPr lang="en-US" sz="3200" dirty="0">
                <a:solidFill>
                  <a:srgbClr val="453C2A"/>
                </a:solidFill>
                <a:latin typeface="Roboto Condensed"/>
              </a:rPr>
              <a:t> – </a:t>
            </a:r>
            <a:r>
              <a:rPr lang="en-US" sz="3200" dirty="0" err="1">
                <a:solidFill>
                  <a:srgbClr val="453C2A"/>
                </a:solidFill>
                <a:latin typeface="Roboto Condensed"/>
              </a:rPr>
              <a:t>đồng</a:t>
            </a:r>
            <a:r>
              <a:rPr lang="en-US" sz="3200" dirty="0">
                <a:solidFill>
                  <a:srgbClr val="453C2A"/>
                </a:solidFill>
                <a:latin typeface="Roboto Condensed"/>
              </a:rPr>
              <a:t>, </a:t>
            </a:r>
            <a:r>
              <a:rPr lang="en-US" sz="3200" dirty="0" err="1">
                <a:solidFill>
                  <a:srgbClr val="453C2A"/>
                </a:solidFill>
                <a:latin typeface="Roboto Condensed"/>
              </a:rPr>
              <a:t>lộ</a:t>
            </a:r>
            <a:r>
              <a:rPr lang="en-US" sz="3200" dirty="0">
                <a:solidFill>
                  <a:srgbClr val="453C2A"/>
                </a:solidFill>
                <a:latin typeface="Roboto Condensed"/>
              </a:rPr>
              <a:t> - </a:t>
            </a:r>
            <a:r>
              <a:rPr lang="en-US" sz="3200" dirty="0" err="1">
                <a:solidFill>
                  <a:srgbClr val="453C2A"/>
                </a:solidFill>
                <a:latin typeface="Roboto Condensed"/>
              </a:rPr>
              <a:t>hậu</a:t>
            </a:r>
            <a:r>
              <a:rPr lang="en-US" sz="3200" dirty="0">
                <a:solidFill>
                  <a:srgbClr val="453C2A"/>
                </a:solidFill>
                <a:latin typeface="Roboto Condensed"/>
              </a:rPr>
              <a:t>)</a:t>
            </a:r>
          </a:p>
          <a:p>
            <a:pPr marL="690881" lvl="1" indent="-345440" algn="just">
              <a:lnSpc>
                <a:spcPts val="4480"/>
              </a:lnSpc>
              <a:buFont typeface="Arial"/>
              <a:buChar char="•"/>
            </a:pPr>
            <a:r>
              <a:rPr lang="en-US" sz="3200" dirty="0">
                <a:solidFill>
                  <a:srgbClr val="453C2A"/>
                </a:solidFill>
                <a:latin typeface="Roboto Condensed"/>
              </a:rPr>
              <a:t>Liên: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2, 4, 6 </a:t>
            </a:r>
            <a:r>
              <a:rPr lang="en-US" sz="3200" dirty="0" err="1">
                <a:solidFill>
                  <a:srgbClr val="453C2A"/>
                </a:solidFill>
                <a:latin typeface="Roboto Condensed"/>
              </a:rPr>
              <a:t>của</a:t>
            </a:r>
            <a:r>
              <a:rPr lang="en-US" sz="3200" dirty="0">
                <a:solidFill>
                  <a:srgbClr val="453C2A"/>
                </a:solidFill>
                <a:latin typeface="Roboto Condensed"/>
              </a:rPr>
              <a:t> </a:t>
            </a:r>
            <a:r>
              <a:rPr lang="en-US" sz="3200" dirty="0" err="1">
                <a:solidFill>
                  <a:srgbClr val="453C2A"/>
                </a:solidFill>
                <a:latin typeface="Roboto Condensed"/>
              </a:rPr>
              <a:t>các</a:t>
            </a:r>
            <a:r>
              <a:rPr lang="en-US" sz="3200" dirty="0">
                <a:solidFill>
                  <a:srgbClr val="453C2A"/>
                </a:solidFill>
                <a:latin typeface="Roboto Condensed"/>
              </a:rPr>
              <a:t> </a:t>
            </a:r>
            <a:r>
              <a:rPr lang="en-US" sz="3200" dirty="0" err="1">
                <a:solidFill>
                  <a:srgbClr val="453C2A"/>
                </a:solidFill>
                <a:latin typeface="Roboto Condensed"/>
              </a:rPr>
              <a:t>cặp</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1-2, 3-4 </a:t>
            </a:r>
            <a:r>
              <a:rPr lang="en-US" sz="3200" dirty="0" err="1">
                <a:solidFill>
                  <a:srgbClr val="453C2A"/>
                </a:solidFill>
                <a:latin typeface="Roboto Condensed"/>
              </a:rPr>
              <a:t>ngược</a:t>
            </a:r>
            <a:r>
              <a:rPr lang="en-US" sz="3200" dirty="0">
                <a:solidFill>
                  <a:srgbClr val="453C2A"/>
                </a:solidFill>
                <a:latin typeface="Roboto Condensed"/>
              </a:rPr>
              <a:t> </a:t>
            </a:r>
            <a:r>
              <a:rPr lang="en-US" sz="3200" dirty="0" err="1">
                <a:solidFill>
                  <a:srgbClr val="453C2A"/>
                </a:solidFill>
                <a:latin typeface="Roboto Condensed"/>
              </a:rPr>
              <a:t>nhau</a:t>
            </a:r>
            <a:r>
              <a:rPr lang="en-US" sz="3200" dirty="0">
                <a:solidFill>
                  <a:srgbClr val="453C2A"/>
                </a:solidFill>
                <a:latin typeface="Roboto Condensed"/>
              </a:rPr>
              <a:t> (</a:t>
            </a:r>
            <a:r>
              <a:rPr lang="en-US" sz="3200" dirty="0" err="1">
                <a:solidFill>
                  <a:srgbClr val="453C2A"/>
                </a:solidFill>
                <a:latin typeface="Roboto Condensed"/>
              </a:rPr>
              <a:t>hậu</a:t>
            </a:r>
            <a:r>
              <a:rPr lang="en-US" sz="3200" dirty="0">
                <a:solidFill>
                  <a:srgbClr val="453C2A"/>
                </a:solidFill>
                <a:latin typeface="Roboto Condensed"/>
              </a:rPr>
              <a:t> – </a:t>
            </a:r>
            <a:r>
              <a:rPr lang="en-US" sz="3200" dirty="0" err="1">
                <a:solidFill>
                  <a:srgbClr val="453C2A"/>
                </a:solidFill>
                <a:latin typeface="Roboto Condensed"/>
              </a:rPr>
              <a:t>vô</a:t>
            </a:r>
            <a:r>
              <a:rPr lang="en-US" sz="3200" dirty="0">
                <a:solidFill>
                  <a:srgbClr val="453C2A"/>
                </a:solidFill>
                <a:latin typeface="Roboto Condensed"/>
              </a:rPr>
              <a:t>, </a:t>
            </a:r>
            <a:r>
              <a:rPr lang="en-US" sz="3200" dirty="0" err="1">
                <a:solidFill>
                  <a:srgbClr val="453C2A"/>
                </a:solidFill>
                <a:latin typeface="Roboto Condensed"/>
              </a:rPr>
              <a:t>tiền</a:t>
            </a:r>
            <a:r>
              <a:rPr lang="en-US" sz="3200" dirty="0">
                <a:solidFill>
                  <a:srgbClr val="453C2A"/>
                </a:solidFill>
                <a:latin typeface="Roboto Condensed"/>
              </a:rPr>
              <a:t> – </a:t>
            </a:r>
            <a:r>
              <a:rPr lang="en-US" sz="3200" dirty="0" err="1">
                <a:solidFill>
                  <a:srgbClr val="453C2A"/>
                </a:solidFill>
                <a:latin typeface="Roboto Condensed"/>
              </a:rPr>
              <a:t>hữu</a:t>
            </a:r>
            <a:r>
              <a:rPr lang="en-US" sz="3200" dirty="0">
                <a:solidFill>
                  <a:srgbClr val="453C2A"/>
                </a:solidFill>
                <a:latin typeface="Roboto Condensed"/>
              </a:rPr>
              <a:t>, </a:t>
            </a:r>
            <a:r>
              <a:rPr lang="en-US" sz="3200" dirty="0" err="1">
                <a:solidFill>
                  <a:srgbClr val="453C2A"/>
                </a:solidFill>
                <a:latin typeface="Roboto Condensed"/>
              </a:rPr>
              <a:t>tự</a:t>
            </a:r>
            <a:r>
              <a:rPr lang="en-US" sz="3200" dirty="0">
                <a:solidFill>
                  <a:srgbClr val="453C2A"/>
                </a:solidFill>
                <a:latin typeface="Roboto Condensed"/>
              </a:rPr>
              <a:t> - </a:t>
            </a:r>
            <a:r>
              <a:rPr lang="en-US" sz="3200" dirty="0" err="1">
                <a:solidFill>
                  <a:srgbClr val="453C2A"/>
                </a:solidFill>
                <a:latin typeface="Roboto Condensed"/>
              </a:rPr>
              <a:t>dương</a:t>
            </a:r>
            <a:r>
              <a:rPr lang="en-US" sz="3200" dirty="0">
                <a:solidFill>
                  <a:srgbClr val="453C2A"/>
                </a:solidFill>
                <a:latin typeface="Roboto Condensed"/>
              </a:rPr>
              <a:t>), (</a:t>
            </a:r>
            <a:r>
              <a:rPr lang="en-US" sz="3200" dirty="0" err="1">
                <a:solidFill>
                  <a:srgbClr val="453C2A"/>
                </a:solidFill>
                <a:latin typeface="Roboto Condensed"/>
              </a:rPr>
              <a:t>đồng</a:t>
            </a:r>
            <a:r>
              <a:rPr lang="en-US" sz="3200" dirty="0">
                <a:solidFill>
                  <a:srgbClr val="453C2A"/>
                </a:solidFill>
                <a:latin typeface="Roboto Condensed"/>
              </a:rPr>
              <a:t> – </a:t>
            </a:r>
            <a:r>
              <a:rPr lang="en-US" sz="3200" dirty="0" err="1">
                <a:solidFill>
                  <a:srgbClr val="453C2A"/>
                </a:solidFill>
                <a:latin typeface="Roboto Condensed"/>
              </a:rPr>
              <a:t>lộ</a:t>
            </a:r>
            <a:r>
              <a:rPr lang="en-US" sz="3200" dirty="0">
                <a:solidFill>
                  <a:srgbClr val="453C2A"/>
                </a:solidFill>
                <a:latin typeface="Roboto Condensed"/>
              </a:rPr>
              <a:t>, </a:t>
            </a:r>
            <a:r>
              <a:rPr lang="en-US" sz="3200" dirty="0" err="1">
                <a:solidFill>
                  <a:srgbClr val="453C2A"/>
                </a:solidFill>
                <a:latin typeface="Roboto Condensed"/>
              </a:rPr>
              <a:t>lí</a:t>
            </a:r>
            <a:r>
              <a:rPr lang="en-US" sz="3200" dirty="0">
                <a:solidFill>
                  <a:srgbClr val="453C2A"/>
                </a:solidFill>
                <a:latin typeface="Roboto Condensed"/>
              </a:rPr>
              <a:t> – song, </a:t>
            </a:r>
            <a:r>
              <a:rPr lang="en-US" sz="3200" dirty="0" err="1">
                <a:solidFill>
                  <a:srgbClr val="453C2A"/>
                </a:solidFill>
                <a:latin typeface="Roboto Condensed"/>
              </a:rPr>
              <a:t>ngưu</a:t>
            </a:r>
            <a:r>
              <a:rPr lang="en-US" sz="3200" dirty="0">
                <a:solidFill>
                  <a:srgbClr val="453C2A"/>
                </a:solidFill>
                <a:latin typeface="Roboto Condensed"/>
              </a:rPr>
              <a:t> – </a:t>
            </a:r>
            <a:r>
              <a:rPr lang="en-US" sz="3200" dirty="0" err="1">
                <a:solidFill>
                  <a:srgbClr val="453C2A"/>
                </a:solidFill>
                <a:latin typeface="Roboto Condensed"/>
              </a:rPr>
              <a:t>hạ</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Về</a:t>
            </a:r>
            <a:r>
              <a:rPr lang="en-US" sz="3200" dirty="0">
                <a:solidFill>
                  <a:srgbClr val="453C2A"/>
                </a:solidFill>
                <a:latin typeface="Roboto Condensed"/>
              </a:rPr>
              <a:t> </a:t>
            </a:r>
            <a:r>
              <a:rPr lang="en-US" sz="3200" dirty="0" err="1">
                <a:solidFill>
                  <a:srgbClr val="453C2A"/>
                </a:solidFill>
                <a:latin typeface="Roboto Condensed"/>
              </a:rPr>
              <a:t>nhịp</a:t>
            </a:r>
            <a:r>
              <a:rPr lang="en-US" sz="3200" dirty="0">
                <a:solidFill>
                  <a:srgbClr val="453C2A"/>
                </a:solidFill>
                <a:latin typeface="Roboto Condensed"/>
              </a:rPr>
              <a:t>: </a:t>
            </a:r>
            <a:r>
              <a:rPr lang="en-US" sz="3200" dirty="0" err="1">
                <a:solidFill>
                  <a:srgbClr val="453C2A"/>
                </a:solidFill>
                <a:latin typeface="Roboto Condensed"/>
              </a:rPr>
              <a:t>Phổ</a:t>
            </a:r>
            <a:r>
              <a:rPr lang="en-US" sz="3200" dirty="0">
                <a:solidFill>
                  <a:srgbClr val="453C2A"/>
                </a:solidFill>
                <a:latin typeface="Roboto Condensed"/>
              </a:rPr>
              <a:t> </a:t>
            </a:r>
            <a:r>
              <a:rPr lang="en-US" sz="3200" dirty="0" err="1">
                <a:solidFill>
                  <a:srgbClr val="453C2A"/>
                </a:solidFill>
                <a:latin typeface="Roboto Condensed"/>
              </a:rPr>
              <a:t>biến</a:t>
            </a:r>
            <a:r>
              <a:rPr lang="en-US" sz="3200" dirty="0">
                <a:solidFill>
                  <a:srgbClr val="453C2A"/>
                </a:solidFill>
                <a:latin typeface="Roboto Condensed"/>
              </a:rPr>
              <a:t> </a:t>
            </a:r>
            <a:r>
              <a:rPr lang="en-US" sz="3200" dirty="0" err="1">
                <a:solidFill>
                  <a:srgbClr val="453C2A"/>
                </a:solidFill>
                <a:latin typeface="Roboto Condensed"/>
              </a:rPr>
              <a:t>nhịp</a:t>
            </a:r>
            <a:r>
              <a:rPr lang="en-US" sz="3200" dirty="0">
                <a:solidFill>
                  <a:srgbClr val="453C2A"/>
                </a:solidFill>
                <a:latin typeface="Roboto Condensed"/>
              </a:rPr>
              <a:t> 4/3</a:t>
            </a:r>
          </a:p>
          <a:p>
            <a:pPr marL="690881" lvl="1" indent="-345440" algn="just">
              <a:lnSpc>
                <a:spcPts val="4480"/>
              </a:lnSpc>
              <a:buFont typeface="Arial"/>
              <a:buChar char="•"/>
            </a:pPr>
            <a:r>
              <a:rPr lang="en-US" sz="3200" dirty="0" err="1">
                <a:solidFill>
                  <a:srgbClr val="453C2A"/>
                </a:solidFill>
                <a:latin typeface="Roboto Condensed"/>
              </a:rPr>
              <a:t>Về</a:t>
            </a:r>
            <a:r>
              <a:rPr lang="en-US" sz="3200" dirty="0">
                <a:solidFill>
                  <a:srgbClr val="453C2A"/>
                </a:solidFill>
                <a:latin typeface="Roboto Condensed"/>
              </a:rPr>
              <a:t> </a:t>
            </a:r>
            <a:r>
              <a:rPr lang="en-US" sz="3200" dirty="0" err="1">
                <a:solidFill>
                  <a:srgbClr val="453C2A"/>
                </a:solidFill>
                <a:latin typeface="Roboto Condensed"/>
              </a:rPr>
              <a:t>vần</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cuối</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1-2-4 (</a:t>
            </a:r>
            <a:r>
              <a:rPr lang="en-US" sz="3200" dirty="0" err="1">
                <a:solidFill>
                  <a:srgbClr val="453C2A"/>
                </a:solidFill>
                <a:latin typeface="Roboto Condensed"/>
              </a:rPr>
              <a:t>yên</a:t>
            </a:r>
            <a:r>
              <a:rPr lang="en-US" sz="3200" dirty="0">
                <a:solidFill>
                  <a:srgbClr val="453C2A"/>
                </a:solidFill>
                <a:latin typeface="Roboto Condensed"/>
              </a:rPr>
              <a:t> – </a:t>
            </a:r>
            <a:r>
              <a:rPr lang="en-US" sz="3200" dirty="0" err="1">
                <a:solidFill>
                  <a:srgbClr val="453C2A"/>
                </a:solidFill>
                <a:latin typeface="Roboto Condensed"/>
              </a:rPr>
              <a:t>biên</a:t>
            </a:r>
            <a:r>
              <a:rPr lang="en-US" sz="3200" dirty="0">
                <a:solidFill>
                  <a:srgbClr val="453C2A"/>
                </a:solidFill>
                <a:latin typeface="Roboto Condensed"/>
              </a:rPr>
              <a:t> – </a:t>
            </a:r>
            <a:r>
              <a:rPr lang="en-US" sz="3200" dirty="0" err="1">
                <a:solidFill>
                  <a:srgbClr val="453C2A"/>
                </a:solidFill>
                <a:latin typeface="Roboto Condensed"/>
              </a:rPr>
              <a:t>điền</a:t>
            </a:r>
            <a:r>
              <a:rPr lang="en-US" sz="3200" dirty="0">
                <a:solidFill>
                  <a:srgbClr val="453C2A"/>
                </a:solidFill>
                <a:latin typeface="Roboto Condensed"/>
              </a:rPr>
              <a:t>)</a:t>
            </a:r>
          </a:p>
        </p:txBody>
      </p:sp>
      <p:sp>
        <p:nvSpPr>
          <p:cNvPr id="8" name="TextBox 8"/>
          <p:cNvSpPr txBox="1"/>
          <p:nvPr/>
        </p:nvSpPr>
        <p:spPr>
          <a:xfrm>
            <a:off x="2852289" y="1956227"/>
            <a:ext cx="11329690" cy="856615"/>
          </a:xfrm>
          <a:prstGeom prst="rect">
            <a:avLst/>
          </a:prstGeom>
        </p:spPr>
        <p:txBody>
          <a:bodyPr lIns="0" tIns="0" rIns="0" bIns="0" rtlCol="0" anchor="t">
            <a:spAutoFit/>
          </a:bodyPr>
          <a:lstStyle/>
          <a:p>
            <a:pPr algn="ctr">
              <a:lnSpc>
                <a:spcPts val="6859"/>
              </a:lnSpc>
              <a:spcBef>
                <a:spcPct val="0"/>
              </a:spcBef>
            </a:pPr>
            <a:r>
              <a:rPr lang="en-US" sz="4899" dirty="0">
                <a:solidFill>
                  <a:srgbClr val="593330"/>
                </a:solidFill>
                <a:latin typeface="#9Slide05 VL Fadilla"/>
              </a:rPr>
              <a:t>a. </a:t>
            </a:r>
            <a:r>
              <a:rPr lang="en-US" sz="4899" dirty="0" err="1">
                <a:solidFill>
                  <a:srgbClr val="593330"/>
                </a:solidFill>
                <a:latin typeface="#9Slide05 VL Fadilla"/>
              </a:rPr>
              <a:t>Đặc</a:t>
            </a:r>
            <a:r>
              <a:rPr lang="en-US" sz="4899" dirty="0">
                <a:solidFill>
                  <a:srgbClr val="593330"/>
                </a:solidFill>
                <a:latin typeface="#9Slide05 VL Fadilla"/>
              </a:rPr>
              <a:t> </a:t>
            </a:r>
            <a:r>
              <a:rPr lang="en-US" sz="4899" dirty="0" err="1">
                <a:solidFill>
                  <a:srgbClr val="593330"/>
                </a:solidFill>
                <a:latin typeface="#9Slide05 VL Fadilla"/>
              </a:rPr>
              <a:t>điểm</a:t>
            </a:r>
            <a:r>
              <a:rPr lang="en-US" sz="4899" dirty="0">
                <a:solidFill>
                  <a:srgbClr val="593330"/>
                </a:solidFill>
                <a:latin typeface="#9Slide05 VL Fadilla"/>
              </a:rPr>
              <a:t> </a:t>
            </a:r>
            <a:r>
              <a:rPr lang="en-US" sz="4899" dirty="0" err="1">
                <a:solidFill>
                  <a:srgbClr val="593330"/>
                </a:solidFill>
                <a:latin typeface="#9Slide05 VL Fadilla"/>
              </a:rPr>
              <a:t>thơ</a:t>
            </a:r>
            <a:r>
              <a:rPr lang="en-US" sz="4899" dirty="0">
                <a:solidFill>
                  <a:srgbClr val="593330"/>
                </a:solidFill>
                <a:latin typeface="#9Slide05 VL Fadilla"/>
              </a:rPr>
              <a:t> </a:t>
            </a:r>
            <a:r>
              <a:rPr lang="en-US" sz="4899" dirty="0" err="1">
                <a:solidFill>
                  <a:srgbClr val="593330"/>
                </a:solidFill>
                <a:latin typeface="#9Slide05 VL Fadilla"/>
              </a:rPr>
              <a:t>tứ</a:t>
            </a:r>
            <a:r>
              <a:rPr lang="en-US" sz="4899" dirty="0">
                <a:solidFill>
                  <a:srgbClr val="593330"/>
                </a:solidFill>
                <a:latin typeface="#9Slide05 VL Fadilla"/>
              </a:rPr>
              <a:t> </a:t>
            </a:r>
            <a:r>
              <a:rPr lang="en-US" sz="4899" dirty="0" err="1">
                <a:solidFill>
                  <a:srgbClr val="593330"/>
                </a:solidFill>
                <a:latin typeface="#9Slide05 VL Fadilla"/>
              </a:rPr>
              <a:t>tuyệt</a:t>
            </a:r>
            <a:r>
              <a:rPr lang="en-US" sz="4899" dirty="0">
                <a:solidFill>
                  <a:srgbClr val="593330"/>
                </a:solidFill>
                <a:latin typeface="#9Slide05 VL Fadilla"/>
              </a:rPr>
              <a:t> </a:t>
            </a:r>
            <a:r>
              <a:rPr lang="en-US" sz="4899" dirty="0" err="1">
                <a:solidFill>
                  <a:srgbClr val="593330"/>
                </a:solidFill>
                <a:latin typeface="#9Slide05 VL Fadilla"/>
              </a:rPr>
              <a:t>Đường</a:t>
            </a:r>
            <a:r>
              <a:rPr lang="en-US" sz="4899" dirty="0">
                <a:solidFill>
                  <a:srgbClr val="593330"/>
                </a:solidFill>
                <a:latin typeface="#9Slide05 VL Fadilla"/>
              </a:rPr>
              <a:t> </a:t>
            </a:r>
            <a:r>
              <a:rPr lang="en-US" sz="4899" dirty="0" err="1">
                <a:solidFill>
                  <a:srgbClr val="593330"/>
                </a:solidFill>
                <a:latin typeface="#9Slide05 VL Fadilla"/>
              </a:rPr>
              <a:t>luật</a:t>
            </a:r>
            <a:r>
              <a:rPr lang="en-US" sz="4899" dirty="0">
                <a:solidFill>
                  <a:srgbClr val="593330"/>
                </a:solidFill>
                <a:latin typeface="#9Slide05 VL Fadilla"/>
              </a:rPr>
              <a:t> </a:t>
            </a:r>
            <a:r>
              <a:rPr lang="en-US" sz="4899" dirty="0" err="1">
                <a:solidFill>
                  <a:srgbClr val="593330"/>
                </a:solidFill>
                <a:latin typeface="#9Slide05 VL Fadilla"/>
              </a:rPr>
              <a:t>thể</a:t>
            </a:r>
            <a:r>
              <a:rPr lang="en-US" sz="4899" dirty="0">
                <a:solidFill>
                  <a:srgbClr val="593330"/>
                </a:solidFill>
                <a:latin typeface="#9Slide05 VL Fadilla"/>
              </a:rPr>
              <a:t> </a:t>
            </a:r>
            <a:r>
              <a:rPr lang="en-US" sz="4899" dirty="0" err="1">
                <a:solidFill>
                  <a:srgbClr val="593330"/>
                </a:solidFill>
                <a:latin typeface="#9Slide05 VL Fadilla"/>
              </a:rPr>
              <a:t>hiện</a:t>
            </a:r>
            <a:r>
              <a:rPr lang="en-US" sz="4899" dirty="0">
                <a:solidFill>
                  <a:srgbClr val="593330"/>
                </a:solidFill>
                <a:latin typeface="#9Slide05 VL Fadilla"/>
              </a:rPr>
              <a:t> </a:t>
            </a:r>
            <a:r>
              <a:rPr lang="en-US" sz="4899" dirty="0" err="1">
                <a:solidFill>
                  <a:srgbClr val="593330"/>
                </a:solidFill>
                <a:latin typeface="#9Slide05 VL Fadilla"/>
              </a:rPr>
              <a:t>trong</a:t>
            </a:r>
            <a:r>
              <a:rPr lang="en-US" sz="4899" dirty="0">
                <a:solidFill>
                  <a:srgbClr val="593330"/>
                </a:solidFill>
                <a:latin typeface="#9Slide05 VL Fadilla"/>
              </a:rPr>
              <a:t> </a:t>
            </a:r>
            <a:r>
              <a:rPr lang="en-US" sz="4899" dirty="0" err="1">
                <a:solidFill>
                  <a:srgbClr val="593330"/>
                </a:solidFill>
                <a:latin typeface="#9Slide05 VL Fadilla"/>
              </a:rPr>
              <a:t>bài</a:t>
            </a:r>
            <a:endParaRPr lang="en-US" sz="4899" dirty="0">
              <a:solidFill>
                <a:srgbClr val="593330"/>
              </a:solidFill>
              <a:latin typeface="#9Slide05 VL Fadilla"/>
            </a:endParaRP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39425" y="1292941"/>
            <a:ext cx="7234393" cy="762000"/>
          </a:xfrm>
          <a:prstGeom prst="rect">
            <a:avLst/>
          </a:prstGeom>
        </p:spPr>
        <p:txBody>
          <a:bodyPr lIns="0" tIns="0" rIns="0" bIns="0" rtlCol="0" anchor="t">
            <a:spAutoFit/>
          </a:bodyPr>
          <a:lstStyle/>
          <a:p>
            <a:pPr algn="ctr">
              <a:lnSpc>
                <a:spcPts val="6299"/>
              </a:lnSpc>
              <a:spcBef>
                <a:spcPct val="0"/>
              </a:spcBef>
            </a:pPr>
            <a:r>
              <a:rPr lang="en-US" sz="4499" dirty="0">
                <a:solidFill>
                  <a:srgbClr val="603423"/>
                </a:solidFill>
                <a:latin typeface="#9Slide07 SVNUT Triumph Press"/>
              </a:rPr>
              <a:t>3.2. </a:t>
            </a:r>
            <a:r>
              <a:rPr lang="en-US" sz="4499" dirty="0" err="1">
                <a:solidFill>
                  <a:srgbClr val="603423"/>
                </a:solidFill>
                <a:latin typeface="#9Slide07 SVNUT Triumph Press"/>
              </a:rPr>
              <a:t>Đọc</a:t>
            </a:r>
            <a:r>
              <a:rPr lang="en-US" sz="4499" dirty="0">
                <a:solidFill>
                  <a:srgbClr val="603423"/>
                </a:solidFill>
                <a:latin typeface="#9Slide07 SVNUT Triumph Press"/>
              </a:rPr>
              <a:t> </a:t>
            </a:r>
            <a:r>
              <a:rPr lang="en-US" sz="4499" dirty="0" err="1">
                <a:solidFill>
                  <a:srgbClr val="603423"/>
                </a:solidFill>
                <a:latin typeface="#9Slide07 SVNUT Triumph Press"/>
              </a:rPr>
              <a:t>hiểu</a:t>
            </a:r>
            <a:r>
              <a:rPr lang="en-US" sz="4499" dirty="0">
                <a:solidFill>
                  <a:srgbClr val="603423"/>
                </a:solidFill>
                <a:latin typeface="#9Slide07 SVNUT Triumph Press"/>
              </a:rPr>
              <a:t> </a:t>
            </a:r>
            <a:r>
              <a:rPr lang="en-US" sz="4499" dirty="0" err="1">
                <a:solidFill>
                  <a:srgbClr val="603423"/>
                </a:solidFill>
                <a:latin typeface="#9Slide07 SVNUT Triumph Press"/>
              </a:rPr>
              <a:t>bài</a:t>
            </a:r>
            <a:r>
              <a:rPr lang="en-US" sz="4499" dirty="0">
                <a:solidFill>
                  <a:srgbClr val="603423"/>
                </a:solidFill>
                <a:latin typeface="#9Slide07 SVNUT Triumph Press"/>
              </a:rPr>
              <a:t> </a:t>
            </a:r>
            <a:r>
              <a:rPr lang="en-US" sz="4499" dirty="0" err="1">
                <a:solidFill>
                  <a:srgbClr val="603423"/>
                </a:solidFill>
                <a:latin typeface="#9Slide07 SVNUT Triumph Press"/>
              </a:rPr>
              <a:t>thơ</a:t>
            </a:r>
            <a:endParaRPr lang="en-US" sz="4499" dirty="0">
              <a:solidFill>
                <a:srgbClr val="603423"/>
              </a:solidFill>
              <a:latin typeface="#9Slide07 SVNUT Triumph Pres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arn(inVertical)">
                                      <p:cBhvr>
                                        <p:cTn id="23" dur="500"/>
                                        <p:tgtEl>
                                          <p:spTgt spid="7">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barn(inVertical)">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barn(inVertical)">
                                      <p:cBhvr>
                                        <p:cTn id="31" dur="500"/>
                                        <p:tgtEl>
                                          <p:spTgt spid="7">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barn(inVertical)">
                                      <p:cBhvr>
                                        <p:cTn id="3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0470870" y="3888798"/>
            <a:ext cx="8070922" cy="8597068"/>
          </a:xfrm>
          <a:custGeom>
            <a:avLst/>
            <a:gdLst/>
            <a:ahLst/>
            <a:cxnLst/>
            <a:rect l="l" t="t" r="r" b="b"/>
            <a:pathLst>
              <a:path w="8070922" h="8597068">
                <a:moveTo>
                  <a:pt x="8070922" y="0"/>
                </a:moveTo>
                <a:lnTo>
                  <a:pt x="0" y="0"/>
                </a:lnTo>
                <a:lnTo>
                  <a:pt x="0" y="8597068"/>
                </a:lnTo>
                <a:lnTo>
                  <a:pt x="8070922" y="8597068"/>
                </a:lnTo>
                <a:lnTo>
                  <a:pt x="8070922" y="0"/>
                </a:lnTo>
                <a:close/>
              </a:path>
            </a:pathLst>
          </a:custGeom>
          <a:blipFill>
            <a:blip r:embed="rId5"/>
            <a:stretch>
              <a:fillRect l="-3181" r="-3181"/>
            </a:stretch>
          </a:blipFill>
        </p:spPr>
      </p:sp>
      <p:sp>
        <p:nvSpPr>
          <p:cNvPr id="6" name="TextBox 6"/>
          <p:cNvSpPr txBox="1"/>
          <p:nvPr/>
        </p:nvSpPr>
        <p:spPr>
          <a:xfrm>
            <a:off x="2463919" y="4490463"/>
            <a:ext cx="9456015" cy="3732530"/>
          </a:xfrm>
          <a:prstGeom prst="rect">
            <a:avLst/>
          </a:prstGeom>
        </p:spPr>
        <p:txBody>
          <a:bodyPr lIns="0" tIns="0" rIns="0" bIns="0" rtlCol="0" anchor="t">
            <a:spAutoFit/>
          </a:bodyPr>
          <a:lstStyle/>
          <a:p>
            <a:pPr algn="just">
              <a:lnSpc>
                <a:spcPts val="7420"/>
              </a:lnSpc>
            </a:pPr>
            <a:r>
              <a:rPr lang="en-US" sz="5300" dirty="0" err="1">
                <a:solidFill>
                  <a:srgbClr val="453C2A"/>
                </a:solidFill>
                <a:latin typeface="#9Slide05 VL Fadilla"/>
              </a:rPr>
              <a:t>Thôn</a:t>
            </a:r>
            <a:r>
              <a:rPr lang="en-US" sz="5300" dirty="0">
                <a:solidFill>
                  <a:srgbClr val="453C2A"/>
                </a:solidFill>
                <a:latin typeface="#9Slide05 VL Fadilla"/>
              </a:rPr>
              <a:t> </a:t>
            </a:r>
            <a:r>
              <a:rPr lang="en-US" sz="5300" dirty="0" err="1">
                <a:solidFill>
                  <a:srgbClr val="453C2A"/>
                </a:solidFill>
                <a:latin typeface="#9Slide05 VL Fadilla"/>
              </a:rPr>
              <a:t>hậu</a:t>
            </a:r>
            <a:r>
              <a:rPr lang="en-US" sz="5300" dirty="0">
                <a:solidFill>
                  <a:srgbClr val="453C2A"/>
                </a:solidFill>
                <a:latin typeface="#9Slide05 VL Fadilla"/>
              </a:rPr>
              <a:t> </a:t>
            </a:r>
            <a:r>
              <a:rPr lang="en-US" sz="5300" dirty="0" err="1">
                <a:solidFill>
                  <a:srgbClr val="453C2A"/>
                </a:solidFill>
                <a:latin typeface="#9Slide05 VL Fadilla"/>
              </a:rPr>
              <a:t>thôn</a:t>
            </a:r>
            <a:r>
              <a:rPr lang="en-US" sz="5300" dirty="0">
                <a:solidFill>
                  <a:srgbClr val="453C2A"/>
                </a:solidFill>
                <a:latin typeface="#9Slide05 VL Fadilla"/>
              </a:rPr>
              <a:t> </a:t>
            </a:r>
            <a:r>
              <a:rPr lang="en-US" sz="5300" dirty="0" err="1">
                <a:solidFill>
                  <a:srgbClr val="453C2A"/>
                </a:solidFill>
                <a:latin typeface="#9Slide05 VL Fadilla"/>
              </a:rPr>
              <a:t>tiền</a:t>
            </a:r>
            <a:r>
              <a:rPr lang="en-US" sz="5300" dirty="0">
                <a:solidFill>
                  <a:srgbClr val="453C2A"/>
                </a:solidFill>
                <a:latin typeface="#9Slide05 VL Fadilla"/>
              </a:rPr>
              <a:t> </a:t>
            </a:r>
            <a:r>
              <a:rPr lang="en-US" sz="5300" dirty="0" err="1">
                <a:solidFill>
                  <a:srgbClr val="453C2A"/>
                </a:solidFill>
                <a:latin typeface="#9Slide05 VL Fadilla"/>
              </a:rPr>
              <a:t>đạm</a:t>
            </a:r>
            <a:r>
              <a:rPr lang="en-US" sz="5300" dirty="0">
                <a:solidFill>
                  <a:srgbClr val="453C2A"/>
                </a:solidFill>
                <a:latin typeface="#9Slide05 VL Fadilla"/>
              </a:rPr>
              <a:t> </a:t>
            </a:r>
            <a:r>
              <a:rPr lang="en-US" sz="5300" dirty="0" err="1">
                <a:solidFill>
                  <a:srgbClr val="453C2A"/>
                </a:solidFill>
                <a:latin typeface="#9Slide05 VL Fadilla"/>
              </a:rPr>
              <a:t>tự</a:t>
            </a:r>
            <a:r>
              <a:rPr lang="en-US" sz="5300" dirty="0">
                <a:solidFill>
                  <a:srgbClr val="453C2A"/>
                </a:solidFill>
                <a:latin typeface="#9Slide05 VL Fadilla"/>
              </a:rPr>
              <a:t> </a:t>
            </a:r>
            <a:r>
              <a:rPr lang="en-US" sz="5300" dirty="0" err="1">
                <a:solidFill>
                  <a:srgbClr val="453C2A"/>
                </a:solidFill>
                <a:latin typeface="#9Slide05 VL Fadilla"/>
              </a:rPr>
              <a:t>yên</a:t>
            </a:r>
            <a:r>
              <a:rPr lang="en-US" sz="5300" dirty="0">
                <a:solidFill>
                  <a:srgbClr val="453C2A"/>
                </a:solidFill>
                <a:latin typeface="#9Slide05 VL Fadilla"/>
              </a:rPr>
              <a:t>,</a:t>
            </a:r>
          </a:p>
          <a:p>
            <a:pPr algn="just">
              <a:lnSpc>
                <a:spcPts val="7420"/>
              </a:lnSpc>
            </a:pPr>
            <a:r>
              <a:rPr lang="en-US" sz="5300" dirty="0" err="1">
                <a:solidFill>
                  <a:srgbClr val="453C2A"/>
                </a:solidFill>
                <a:latin typeface="#9Slide05 VL Fadilla"/>
              </a:rPr>
              <a:t>Bán</a:t>
            </a:r>
            <a:r>
              <a:rPr lang="en-US" sz="5300" dirty="0">
                <a:solidFill>
                  <a:srgbClr val="453C2A"/>
                </a:solidFill>
                <a:latin typeface="#9Slide05 VL Fadilla"/>
              </a:rPr>
              <a:t> </a:t>
            </a:r>
            <a:r>
              <a:rPr lang="en-US" sz="5300" dirty="0" err="1">
                <a:solidFill>
                  <a:srgbClr val="453C2A"/>
                </a:solidFill>
                <a:latin typeface="#9Slide05 VL Fadilla"/>
              </a:rPr>
              <a:t>vô</a:t>
            </a:r>
            <a:r>
              <a:rPr lang="en-US" sz="5300" dirty="0">
                <a:solidFill>
                  <a:srgbClr val="453C2A"/>
                </a:solidFill>
                <a:latin typeface="#9Slide05 VL Fadilla"/>
              </a:rPr>
              <a:t> </a:t>
            </a:r>
            <a:r>
              <a:rPr lang="en-US" sz="5300" dirty="0" err="1">
                <a:solidFill>
                  <a:srgbClr val="453C2A"/>
                </a:solidFill>
                <a:latin typeface="#9Slide05 VL Fadilla"/>
              </a:rPr>
              <a:t>bán</a:t>
            </a:r>
            <a:r>
              <a:rPr lang="en-US" sz="5300" dirty="0">
                <a:solidFill>
                  <a:srgbClr val="453C2A"/>
                </a:solidFill>
                <a:latin typeface="#9Slide05 VL Fadilla"/>
              </a:rPr>
              <a:t> </a:t>
            </a:r>
            <a:r>
              <a:rPr lang="en-US" sz="5300" dirty="0" err="1">
                <a:solidFill>
                  <a:srgbClr val="453C2A"/>
                </a:solidFill>
                <a:latin typeface="#9Slide05 VL Fadilla"/>
              </a:rPr>
              <a:t>hữu</a:t>
            </a:r>
            <a:r>
              <a:rPr lang="en-US" sz="5300" dirty="0">
                <a:solidFill>
                  <a:srgbClr val="453C2A"/>
                </a:solidFill>
                <a:latin typeface="#9Slide05 VL Fadilla"/>
              </a:rPr>
              <a:t> </a:t>
            </a:r>
            <a:r>
              <a:rPr lang="en-US" sz="5300" dirty="0" err="1">
                <a:solidFill>
                  <a:srgbClr val="453C2A"/>
                </a:solidFill>
                <a:latin typeface="#9Slide05 VL Fadilla"/>
              </a:rPr>
              <a:t>tịch</a:t>
            </a:r>
            <a:r>
              <a:rPr lang="en-US" sz="5300" dirty="0">
                <a:solidFill>
                  <a:srgbClr val="453C2A"/>
                </a:solidFill>
                <a:latin typeface="#9Slide05 VL Fadilla"/>
              </a:rPr>
              <a:t> </a:t>
            </a:r>
            <a:r>
              <a:rPr lang="en-US" sz="5300" dirty="0" err="1">
                <a:solidFill>
                  <a:srgbClr val="453C2A"/>
                </a:solidFill>
                <a:latin typeface="#9Slide05 VL Fadilla"/>
              </a:rPr>
              <a:t>dương</a:t>
            </a:r>
            <a:r>
              <a:rPr lang="en-US" sz="5300" dirty="0">
                <a:solidFill>
                  <a:srgbClr val="453C2A"/>
                </a:solidFill>
                <a:latin typeface="#9Slide05 VL Fadilla"/>
              </a:rPr>
              <a:t> </a:t>
            </a:r>
            <a:r>
              <a:rPr lang="en-US" sz="5300" dirty="0" err="1">
                <a:solidFill>
                  <a:srgbClr val="453C2A"/>
                </a:solidFill>
                <a:latin typeface="#9Slide05 VL Fadilla"/>
              </a:rPr>
              <a:t>biên</a:t>
            </a:r>
            <a:r>
              <a:rPr lang="en-US" sz="5300" dirty="0">
                <a:solidFill>
                  <a:srgbClr val="453C2A"/>
                </a:solidFill>
                <a:latin typeface="#9Slide05 VL Fadilla"/>
              </a:rPr>
              <a:t>.</a:t>
            </a:r>
          </a:p>
          <a:p>
            <a:pPr algn="just">
              <a:lnSpc>
                <a:spcPts val="7420"/>
              </a:lnSpc>
            </a:pPr>
            <a:r>
              <a:rPr lang="en-US" sz="5300" dirty="0" err="1">
                <a:solidFill>
                  <a:srgbClr val="453C2A"/>
                </a:solidFill>
                <a:latin typeface="#9Slide05 VL Fadilla"/>
              </a:rPr>
              <a:t>Mục</a:t>
            </a:r>
            <a:r>
              <a:rPr lang="en-US" sz="5300" dirty="0">
                <a:solidFill>
                  <a:srgbClr val="453C2A"/>
                </a:solidFill>
                <a:latin typeface="#9Slide05 VL Fadilla"/>
              </a:rPr>
              <a:t> </a:t>
            </a:r>
            <a:r>
              <a:rPr lang="en-US" sz="5300" dirty="0" err="1">
                <a:solidFill>
                  <a:srgbClr val="453C2A"/>
                </a:solidFill>
                <a:latin typeface="#9Slide05 VL Fadilla"/>
              </a:rPr>
              <a:t>dồng</a:t>
            </a:r>
            <a:r>
              <a:rPr lang="en-US" sz="5300" dirty="0">
                <a:solidFill>
                  <a:srgbClr val="453C2A"/>
                </a:solidFill>
                <a:latin typeface="#9Slide05 VL Fadilla"/>
              </a:rPr>
              <a:t> </a:t>
            </a:r>
            <a:r>
              <a:rPr lang="en-US" sz="5300" dirty="0" err="1">
                <a:solidFill>
                  <a:srgbClr val="453C2A"/>
                </a:solidFill>
                <a:latin typeface="#9Slide05 VL Fadilla"/>
              </a:rPr>
              <a:t>địch</a:t>
            </a:r>
            <a:r>
              <a:rPr lang="en-US" sz="5300" dirty="0">
                <a:solidFill>
                  <a:srgbClr val="453C2A"/>
                </a:solidFill>
                <a:latin typeface="#9Slide05 VL Fadilla"/>
              </a:rPr>
              <a:t> </a:t>
            </a:r>
            <a:r>
              <a:rPr lang="en-US" sz="5300" dirty="0" err="1">
                <a:solidFill>
                  <a:srgbClr val="453C2A"/>
                </a:solidFill>
                <a:latin typeface="#9Slide05 VL Fadilla"/>
              </a:rPr>
              <a:t>lí</a:t>
            </a:r>
            <a:r>
              <a:rPr lang="en-US" sz="5300" dirty="0">
                <a:solidFill>
                  <a:srgbClr val="453C2A"/>
                </a:solidFill>
                <a:latin typeface="#9Slide05 VL Fadilla"/>
              </a:rPr>
              <a:t> </a:t>
            </a:r>
            <a:r>
              <a:rPr lang="en-US" sz="5300" dirty="0" err="1">
                <a:solidFill>
                  <a:srgbClr val="453C2A"/>
                </a:solidFill>
                <a:latin typeface="#9Slide05 VL Fadilla"/>
              </a:rPr>
              <a:t>quy</a:t>
            </a:r>
            <a:r>
              <a:rPr lang="en-US" sz="5300" dirty="0">
                <a:solidFill>
                  <a:srgbClr val="453C2A"/>
                </a:solidFill>
                <a:latin typeface="#9Slide05 VL Fadilla"/>
              </a:rPr>
              <a:t> </a:t>
            </a:r>
            <a:r>
              <a:rPr lang="en-US" sz="5300" dirty="0" err="1">
                <a:solidFill>
                  <a:srgbClr val="453C2A"/>
                </a:solidFill>
                <a:latin typeface="#9Slide05 VL Fadilla"/>
              </a:rPr>
              <a:t>ngưu</a:t>
            </a:r>
            <a:r>
              <a:rPr lang="en-US" sz="5300" dirty="0">
                <a:solidFill>
                  <a:srgbClr val="453C2A"/>
                </a:solidFill>
                <a:latin typeface="#9Slide05 VL Fadilla"/>
              </a:rPr>
              <a:t> </a:t>
            </a:r>
            <a:r>
              <a:rPr lang="en-US" sz="5300" dirty="0" err="1">
                <a:solidFill>
                  <a:srgbClr val="453C2A"/>
                </a:solidFill>
                <a:latin typeface="#9Slide05 VL Fadilla"/>
              </a:rPr>
              <a:t>tận</a:t>
            </a:r>
            <a:endParaRPr lang="en-US" sz="5300" dirty="0">
              <a:solidFill>
                <a:srgbClr val="453C2A"/>
              </a:solidFill>
              <a:latin typeface="#9Slide05 VL Fadilla"/>
            </a:endParaRPr>
          </a:p>
          <a:p>
            <a:pPr algn="just">
              <a:lnSpc>
                <a:spcPts val="7420"/>
              </a:lnSpc>
            </a:pPr>
            <a:r>
              <a:rPr lang="en-US" sz="5300" dirty="0" err="1">
                <a:solidFill>
                  <a:srgbClr val="453C2A"/>
                </a:solidFill>
                <a:latin typeface="#9Slide05 VL Fadilla"/>
              </a:rPr>
              <a:t>Bạch</a:t>
            </a:r>
            <a:r>
              <a:rPr lang="en-US" sz="5300" dirty="0">
                <a:solidFill>
                  <a:srgbClr val="453C2A"/>
                </a:solidFill>
                <a:latin typeface="#9Slide05 VL Fadilla"/>
              </a:rPr>
              <a:t> </a:t>
            </a:r>
            <a:r>
              <a:rPr lang="en-US" sz="5300" dirty="0" err="1">
                <a:solidFill>
                  <a:srgbClr val="453C2A"/>
                </a:solidFill>
                <a:latin typeface="#9Slide05 VL Fadilla"/>
              </a:rPr>
              <a:t>lộ</a:t>
            </a:r>
            <a:r>
              <a:rPr lang="en-US" sz="5300" dirty="0">
                <a:solidFill>
                  <a:srgbClr val="453C2A"/>
                </a:solidFill>
                <a:latin typeface="#9Slide05 VL Fadilla"/>
              </a:rPr>
              <a:t> song </a:t>
            </a:r>
            <a:r>
              <a:rPr lang="en-US" sz="5300" dirty="0" err="1">
                <a:solidFill>
                  <a:srgbClr val="453C2A"/>
                </a:solidFill>
                <a:latin typeface="#9Slide05 VL Fadilla"/>
              </a:rPr>
              <a:t>song</a:t>
            </a:r>
            <a:r>
              <a:rPr lang="en-US" sz="5300" dirty="0">
                <a:solidFill>
                  <a:srgbClr val="453C2A"/>
                </a:solidFill>
                <a:latin typeface="#9Slide05 VL Fadilla"/>
              </a:rPr>
              <a:t> phi </a:t>
            </a:r>
            <a:r>
              <a:rPr lang="en-US" sz="5300" dirty="0" err="1">
                <a:solidFill>
                  <a:srgbClr val="453C2A"/>
                </a:solidFill>
                <a:latin typeface="#9Slide05 VL Fadilla"/>
              </a:rPr>
              <a:t>hạ</a:t>
            </a:r>
            <a:r>
              <a:rPr lang="en-US" sz="5300" dirty="0">
                <a:solidFill>
                  <a:srgbClr val="453C2A"/>
                </a:solidFill>
                <a:latin typeface="#9Slide05 VL Fadilla"/>
              </a:rPr>
              <a:t> </a:t>
            </a:r>
            <a:r>
              <a:rPr lang="en-US" sz="5300" dirty="0" err="1">
                <a:solidFill>
                  <a:srgbClr val="453C2A"/>
                </a:solidFill>
                <a:latin typeface="#9Slide05 VL Fadilla"/>
              </a:rPr>
              <a:t>điền</a:t>
            </a:r>
            <a:r>
              <a:rPr lang="en-US" sz="5300" dirty="0">
                <a:solidFill>
                  <a:srgbClr val="453C2A"/>
                </a:solidFill>
                <a:latin typeface="#9Slide05 VL Fadilla"/>
              </a:rPr>
              <a:t>.</a:t>
            </a:r>
          </a:p>
        </p:txBody>
      </p:sp>
      <p:sp>
        <p:nvSpPr>
          <p:cNvPr id="7" name="TextBox 7"/>
          <p:cNvSpPr txBox="1"/>
          <p:nvPr/>
        </p:nvSpPr>
        <p:spPr>
          <a:xfrm>
            <a:off x="1645076" y="3159343"/>
            <a:ext cx="13326814" cy="981711"/>
          </a:xfrm>
          <a:prstGeom prst="rect">
            <a:avLst/>
          </a:prstGeom>
        </p:spPr>
        <p:txBody>
          <a:bodyPr lIns="0" tIns="0" rIns="0" bIns="0" rtlCol="0" anchor="t">
            <a:spAutoFit/>
          </a:bodyPr>
          <a:lstStyle/>
          <a:p>
            <a:pPr algn="ctr">
              <a:lnSpc>
                <a:spcPts val="7839"/>
              </a:lnSpc>
              <a:spcBef>
                <a:spcPct val="0"/>
              </a:spcBef>
            </a:pPr>
            <a:r>
              <a:rPr lang="en-US" sz="5599" dirty="0">
                <a:solidFill>
                  <a:srgbClr val="593330"/>
                </a:solidFill>
                <a:latin typeface="#9Slide05 VL Fadilla"/>
              </a:rPr>
              <a:t>b. </a:t>
            </a:r>
            <a:r>
              <a:rPr lang="en-US" sz="5599" dirty="0" err="1">
                <a:solidFill>
                  <a:srgbClr val="593330"/>
                </a:solidFill>
                <a:latin typeface="#9Slide05 VL Fadilla"/>
              </a:rPr>
              <a:t>Nhân</a:t>
            </a:r>
            <a:r>
              <a:rPr lang="en-US" sz="5599" dirty="0">
                <a:solidFill>
                  <a:srgbClr val="593330"/>
                </a:solidFill>
                <a:latin typeface="#9Slide05 VL Fadilla"/>
              </a:rPr>
              <a:t> </a:t>
            </a:r>
            <a:r>
              <a:rPr lang="en-US" sz="5599" dirty="0" err="1">
                <a:solidFill>
                  <a:srgbClr val="593330"/>
                </a:solidFill>
                <a:latin typeface="#9Slide05 VL Fadilla"/>
              </a:rPr>
              <a:t>vật</a:t>
            </a:r>
            <a:r>
              <a:rPr lang="en-US" sz="5599" dirty="0">
                <a:solidFill>
                  <a:srgbClr val="593330"/>
                </a:solidFill>
                <a:latin typeface="#9Slide05 VL Fadilla"/>
              </a:rPr>
              <a:t> </a:t>
            </a:r>
            <a:r>
              <a:rPr lang="en-US" sz="5599" dirty="0" err="1">
                <a:solidFill>
                  <a:srgbClr val="593330"/>
                </a:solidFill>
                <a:latin typeface="#9Slide05 VL Fadilla"/>
              </a:rPr>
              <a:t>trữ</a:t>
            </a:r>
            <a:r>
              <a:rPr lang="en-US" sz="5599" dirty="0">
                <a:solidFill>
                  <a:srgbClr val="593330"/>
                </a:solidFill>
                <a:latin typeface="#9Slide05 VL Fadilla"/>
              </a:rPr>
              <a:t> </a:t>
            </a:r>
            <a:r>
              <a:rPr lang="en-US" sz="5599" dirty="0" err="1">
                <a:solidFill>
                  <a:srgbClr val="593330"/>
                </a:solidFill>
                <a:latin typeface="#9Slide05 VL Fadilla"/>
              </a:rPr>
              <a:t>tình</a:t>
            </a:r>
            <a:r>
              <a:rPr lang="en-US" sz="5599" dirty="0">
                <a:solidFill>
                  <a:srgbClr val="593330"/>
                </a:solidFill>
                <a:latin typeface="#9Slide05 VL Fadilla"/>
              </a:rPr>
              <a:t>, </a:t>
            </a:r>
            <a:r>
              <a:rPr lang="en-US" sz="5599" dirty="0" err="1">
                <a:solidFill>
                  <a:srgbClr val="593330"/>
                </a:solidFill>
                <a:latin typeface="#9Slide05 VL Fadilla"/>
              </a:rPr>
              <a:t>đối</a:t>
            </a:r>
            <a:r>
              <a:rPr lang="en-US" sz="5599" dirty="0">
                <a:solidFill>
                  <a:srgbClr val="593330"/>
                </a:solidFill>
                <a:latin typeface="#9Slide05 VL Fadilla"/>
              </a:rPr>
              <a:t> </a:t>
            </a:r>
            <a:r>
              <a:rPr lang="en-US" sz="5599" dirty="0" err="1">
                <a:solidFill>
                  <a:srgbClr val="593330"/>
                </a:solidFill>
                <a:latin typeface="#9Slide05 VL Fadilla"/>
              </a:rPr>
              <a:t>tượng</a:t>
            </a:r>
            <a:r>
              <a:rPr lang="en-US" sz="5599" dirty="0">
                <a:solidFill>
                  <a:srgbClr val="593330"/>
                </a:solidFill>
                <a:latin typeface="#9Slide05 VL Fadilla"/>
              </a:rPr>
              <a:t> </a:t>
            </a:r>
            <a:r>
              <a:rPr lang="en-US" sz="5599" dirty="0" err="1">
                <a:solidFill>
                  <a:srgbClr val="593330"/>
                </a:solidFill>
                <a:latin typeface="#9Slide05 VL Fadilla"/>
              </a:rPr>
              <a:t>trữ</a:t>
            </a:r>
            <a:r>
              <a:rPr lang="en-US" sz="5599" dirty="0">
                <a:solidFill>
                  <a:srgbClr val="593330"/>
                </a:solidFill>
                <a:latin typeface="#9Slide05 VL Fadilla"/>
              </a:rPr>
              <a:t> </a:t>
            </a:r>
            <a:r>
              <a:rPr lang="en-US" sz="5599" dirty="0" err="1">
                <a:solidFill>
                  <a:srgbClr val="593330"/>
                </a:solidFill>
                <a:latin typeface="#9Slide05 VL Fadilla"/>
              </a:rPr>
              <a:t>tình</a:t>
            </a:r>
            <a:r>
              <a:rPr lang="en-US" sz="5599" dirty="0">
                <a:solidFill>
                  <a:srgbClr val="593330"/>
                </a:solidFill>
                <a:latin typeface="#9Slide05 VL Fadilla"/>
              </a:rPr>
              <a:t> và </a:t>
            </a:r>
            <a:r>
              <a:rPr lang="en-US" sz="5599" dirty="0" err="1">
                <a:solidFill>
                  <a:srgbClr val="593330"/>
                </a:solidFill>
                <a:latin typeface="#9Slide05 VL Fadilla"/>
              </a:rPr>
              <a:t>mạch</a:t>
            </a:r>
            <a:r>
              <a:rPr lang="en-US" sz="5599" dirty="0">
                <a:solidFill>
                  <a:srgbClr val="593330"/>
                </a:solidFill>
                <a:latin typeface="#9Slide05 VL Fadilla"/>
              </a:rPr>
              <a:t> </a:t>
            </a:r>
            <a:r>
              <a:rPr lang="en-US" sz="5599" dirty="0" err="1">
                <a:solidFill>
                  <a:srgbClr val="593330"/>
                </a:solidFill>
                <a:latin typeface="#9Slide05 VL Fadilla"/>
              </a:rPr>
              <a:t>cảm</a:t>
            </a:r>
            <a:r>
              <a:rPr lang="en-US" sz="5599" dirty="0">
                <a:solidFill>
                  <a:srgbClr val="593330"/>
                </a:solidFill>
                <a:latin typeface="#9Slide05 VL Fadilla"/>
              </a:rPr>
              <a:t> </a:t>
            </a:r>
            <a:r>
              <a:rPr lang="en-US" sz="5599" dirty="0" err="1">
                <a:solidFill>
                  <a:srgbClr val="593330"/>
                </a:solidFill>
                <a:latin typeface="#9Slide05 VL Fadilla"/>
              </a:rPr>
              <a:t>xúc</a:t>
            </a:r>
            <a:endParaRPr lang="en-US" sz="5599" dirty="0">
              <a:solidFill>
                <a:srgbClr val="593330"/>
              </a:solidFill>
              <a:latin typeface="#9Slide05 VL Fadilla"/>
            </a:endParaRPr>
          </a:p>
        </p:txBody>
      </p:sp>
      <p:sp>
        <p:nvSpPr>
          <p:cNvPr id="8" name="TextBox 8"/>
          <p:cNvSpPr txBox="1"/>
          <p:nvPr/>
        </p:nvSpPr>
        <p:spPr>
          <a:xfrm>
            <a:off x="1028700" y="492442"/>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9" name="TextBox 9"/>
          <p:cNvSpPr txBox="1"/>
          <p:nvPr/>
        </p:nvSpPr>
        <p:spPr>
          <a:xfrm>
            <a:off x="289161" y="1976388"/>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701156" y="1556315"/>
            <a:ext cx="13681844"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2522250" y="3861262"/>
            <a:ext cx="12885688" cy="2105026"/>
          </a:xfrm>
          <a:prstGeom prst="rect">
            <a:avLst/>
          </a:prstGeom>
        </p:spPr>
        <p:txBody>
          <a:bodyPr lIns="0" tIns="0" rIns="0" bIns="0" rtlCol="0" anchor="t">
            <a:spAutoFit/>
          </a:bodyPr>
          <a:lstStyle/>
          <a:p>
            <a:pPr algn="ctr">
              <a:lnSpc>
                <a:spcPts val="8399"/>
              </a:lnSpc>
            </a:pPr>
            <a:r>
              <a:rPr lang="en-US" sz="5999" dirty="0" err="1">
                <a:solidFill>
                  <a:srgbClr val="FFFFFF"/>
                </a:solidFill>
                <a:latin typeface="#9Slide05 VL Fadilla"/>
              </a:rPr>
              <a:t>Em</a:t>
            </a:r>
            <a:r>
              <a:rPr lang="en-US" sz="5999" dirty="0">
                <a:solidFill>
                  <a:srgbClr val="FFFFFF"/>
                </a:solidFill>
                <a:latin typeface="#9Slide05 VL Fadilla"/>
              </a:rPr>
              <a:t> </a:t>
            </a:r>
            <a:r>
              <a:rPr lang="en-US" sz="5999" dirty="0" err="1">
                <a:solidFill>
                  <a:srgbClr val="FFFFFF"/>
                </a:solidFill>
                <a:latin typeface="#9Slide05 VL Fadilla"/>
              </a:rPr>
              <a:t>có</a:t>
            </a:r>
            <a:r>
              <a:rPr lang="en-US" sz="5999" dirty="0">
                <a:solidFill>
                  <a:srgbClr val="FFFFFF"/>
                </a:solidFill>
                <a:latin typeface="#9Slide05 VL Fadilla"/>
              </a:rPr>
              <a:t> </a:t>
            </a:r>
            <a:r>
              <a:rPr lang="en-US" sz="5999" dirty="0" err="1">
                <a:solidFill>
                  <a:srgbClr val="FFFFFF"/>
                </a:solidFill>
                <a:latin typeface="#9Slide05 VL Fadilla"/>
              </a:rPr>
              <a:t>thích</a:t>
            </a:r>
            <a:r>
              <a:rPr lang="en-US" sz="5999" dirty="0">
                <a:solidFill>
                  <a:srgbClr val="FFFFFF"/>
                </a:solidFill>
                <a:latin typeface="#9Slide05 VL Fadilla"/>
              </a:rPr>
              <a:t> </a:t>
            </a:r>
            <a:r>
              <a:rPr lang="en-US" sz="5999" dirty="0" err="1">
                <a:solidFill>
                  <a:srgbClr val="FFFFFF"/>
                </a:solidFill>
                <a:latin typeface="#9Slide05 VL Fadilla"/>
              </a:rPr>
              <a:t>ngắm</a:t>
            </a:r>
            <a:r>
              <a:rPr lang="en-US" sz="5999" dirty="0">
                <a:solidFill>
                  <a:srgbClr val="FFFFFF"/>
                </a:solidFill>
                <a:latin typeface="#9Slide05 VL Fadilla"/>
              </a:rPr>
              <a:t> </a:t>
            </a:r>
            <a:r>
              <a:rPr lang="en-US" sz="5999" dirty="0" err="1">
                <a:solidFill>
                  <a:srgbClr val="FFFFFF"/>
                </a:solidFill>
                <a:latin typeface="#9Slide05 VL Fadilla"/>
              </a:rPr>
              <a:t>cảnh</a:t>
            </a:r>
            <a:r>
              <a:rPr lang="en-US" sz="5999" dirty="0">
                <a:solidFill>
                  <a:srgbClr val="FFFFFF"/>
                </a:solidFill>
                <a:latin typeface="#9Slide05 VL Fadilla"/>
              </a:rPr>
              <a:t> </a:t>
            </a:r>
            <a:r>
              <a:rPr lang="en-US" sz="5999" dirty="0" err="1">
                <a:solidFill>
                  <a:srgbClr val="FFFFFF"/>
                </a:solidFill>
                <a:latin typeface="#9Slide05 VL Fadilla"/>
              </a:rPr>
              <a:t>hoàng</a:t>
            </a:r>
            <a:r>
              <a:rPr lang="en-US" sz="5999" dirty="0">
                <a:solidFill>
                  <a:srgbClr val="FFFFFF"/>
                </a:solidFill>
                <a:latin typeface="#9Slide05 VL Fadilla"/>
              </a:rPr>
              <a:t> </a:t>
            </a:r>
            <a:r>
              <a:rPr lang="en-US" sz="5999" dirty="0" err="1">
                <a:solidFill>
                  <a:srgbClr val="FFFFFF"/>
                </a:solidFill>
                <a:latin typeface="#9Slide05 VL Fadilla"/>
              </a:rPr>
              <a:t>hôn</a:t>
            </a:r>
            <a:r>
              <a:rPr lang="en-US" sz="5999" dirty="0">
                <a:solidFill>
                  <a:srgbClr val="FFFFFF"/>
                </a:solidFill>
                <a:latin typeface="#9Slide05 VL Fadilla"/>
              </a:rPr>
              <a:t> </a:t>
            </a:r>
            <a:r>
              <a:rPr lang="en-US" sz="5999" dirty="0" err="1">
                <a:solidFill>
                  <a:srgbClr val="FFFFFF"/>
                </a:solidFill>
                <a:latin typeface="#9Slide05 VL Fadilla"/>
              </a:rPr>
              <a:t>không</a:t>
            </a:r>
            <a:r>
              <a:rPr lang="en-US" sz="5999" dirty="0">
                <a:solidFill>
                  <a:srgbClr val="FFFFFF"/>
                </a:solidFill>
                <a:latin typeface="#9Slide05 VL Fadilla"/>
              </a:rPr>
              <a:t>? </a:t>
            </a:r>
          </a:p>
          <a:p>
            <a:pPr algn="ctr">
              <a:lnSpc>
                <a:spcPts val="8399"/>
              </a:lnSpc>
            </a:pPr>
            <a:r>
              <a:rPr lang="en-US" sz="5999" dirty="0" err="1">
                <a:solidFill>
                  <a:srgbClr val="FFFFFF"/>
                </a:solidFill>
                <a:latin typeface="#9Slide05 VL Fadilla"/>
              </a:rPr>
              <a:t>Vì</a:t>
            </a:r>
            <a:r>
              <a:rPr lang="en-US" sz="5999" dirty="0">
                <a:solidFill>
                  <a:srgbClr val="FFFFFF"/>
                </a:solidFill>
                <a:latin typeface="#9Slide05 VL Fadilla"/>
              </a:rPr>
              <a:t> </a:t>
            </a:r>
            <a:r>
              <a:rPr lang="en-US" sz="5999" dirty="0" err="1">
                <a:solidFill>
                  <a:srgbClr val="FFFFFF"/>
                </a:solidFill>
                <a:latin typeface="#9Slide05 VL Fadilla"/>
              </a:rPr>
              <a:t>sao</a:t>
            </a:r>
            <a:r>
              <a:rPr lang="en-US" sz="5999" dirty="0">
                <a:solidFill>
                  <a:srgbClr val="FFFFFF"/>
                </a:solidFill>
                <a:latin typeface="#9Slide05 VL Fadilla"/>
              </a:rPr>
              <a:t>?</a:t>
            </a:r>
          </a:p>
        </p:txBody>
      </p:sp>
      <p:sp>
        <p:nvSpPr>
          <p:cNvPr id="5" name="Freeform 5"/>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80629" y="-3015297"/>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4448665" y="-753456"/>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688290" y="2430278"/>
            <a:ext cx="10911419" cy="7630796"/>
          </a:xfrm>
          <a:custGeom>
            <a:avLst/>
            <a:gdLst/>
            <a:ahLst/>
            <a:cxnLst/>
            <a:rect l="l" t="t" r="r" b="b"/>
            <a:pathLst>
              <a:path w="10911419" h="7630796">
                <a:moveTo>
                  <a:pt x="0" y="0"/>
                </a:moveTo>
                <a:lnTo>
                  <a:pt x="10911420" y="0"/>
                </a:lnTo>
                <a:lnTo>
                  <a:pt x="10911420" y="7630795"/>
                </a:lnTo>
                <a:lnTo>
                  <a:pt x="0" y="7630795"/>
                </a:lnTo>
                <a:lnTo>
                  <a:pt x="0" y="0"/>
                </a:lnTo>
                <a:close/>
              </a:path>
            </a:pathLst>
          </a:custGeom>
          <a:blipFill>
            <a:blip r:embed="rId6"/>
            <a:stretch>
              <a:fillRect t="-7107" b="-7107"/>
            </a:stretch>
          </a:blipFill>
        </p:spPr>
      </p:sp>
      <p:sp>
        <p:nvSpPr>
          <p:cNvPr id="7" name="TextBox 7"/>
          <p:cNvSpPr txBox="1"/>
          <p:nvPr/>
        </p:nvSpPr>
        <p:spPr>
          <a:xfrm>
            <a:off x="4586442" y="3216148"/>
            <a:ext cx="9494952" cy="6425054"/>
          </a:xfrm>
          <a:prstGeom prst="rect">
            <a:avLst/>
          </a:prstGeom>
        </p:spPr>
        <p:txBody>
          <a:bodyPr lIns="0" tIns="0" rIns="0" bIns="0" rtlCol="0" anchor="t">
            <a:spAutoFit/>
          </a:bodyPr>
          <a:lstStyle/>
          <a:p>
            <a:pPr marL="843940" lvl="1" indent="-421970" algn="just">
              <a:lnSpc>
                <a:spcPts val="6449"/>
              </a:lnSpc>
              <a:buFont typeface="Arial"/>
              <a:buChar char="•"/>
            </a:pPr>
            <a:r>
              <a:rPr lang="en-US" sz="3908" dirty="0" err="1">
                <a:solidFill>
                  <a:srgbClr val="453C2A"/>
                </a:solidFill>
                <a:latin typeface="Roboto Condensed Bold"/>
              </a:rPr>
              <a:t>Nhân</a:t>
            </a:r>
            <a:r>
              <a:rPr lang="en-US" sz="3908" dirty="0">
                <a:solidFill>
                  <a:srgbClr val="453C2A"/>
                </a:solidFill>
                <a:latin typeface="Roboto Condensed Bold"/>
              </a:rPr>
              <a:t> </a:t>
            </a:r>
            <a:r>
              <a:rPr lang="en-US" sz="3908" dirty="0" err="1">
                <a:solidFill>
                  <a:srgbClr val="453C2A"/>
                </a:solidFill>
                <a:latin typeface="Roboto Condensed Bold"/>
              </a:rPr>
              <a:t>vật</a:t>
            </a:r>
            <a:r>
              <a:rPr lang="en-US" sz="3908" dirty="0">
                <a:solidFill>
                  <a:srgbClr val="453C2A"/>
                </a:solidFill>
                <a:latin typeface="Roboto Condensed Bold"/>
              </a:rPr>
              <a:t> </a:t>
            </a:r>
            <a:r>
              <a:rPr lang="en-US" sz="3908" dirty="0" err="1">
                <a:solidFill>
                  <a:srgbClr val="453C2A"/>
                </a:solidFill>
                <a:latin typeface="Roboto Condensed Bold"/>
              </a:rPr>
              <a:t>trữ</a:t>
            </a:r>
            <a:r>
              <a:rPr lang="en-US" sz="3908" dirty="0">
                <a:solidFill>
                  <a:srgbClr val="453C2A"/>
                </a:solidFill>
                <a:latin typeface="Roboto Condensed Bold"/>
              </a:rPr>
              <a:t> </a:t>
            </a:r>
            <a:r>
              <a:rPr lang="en-US" sz="3908" dirty="0" err="1">
                <a:solidFill>
                  <a:srgbClr val="453C2A"/>
                </a:solidFill>
                <a:latin typeface="Roboto Condensed Bold"/>
              </a:rPr>
              <a:t>tình</a:t>
            </a:r>
            <a:r>
              <a:rPr lang="en-US" sz="3908" dirty="0">
                <a:solidFill>
                  <a:srgbClr val="453C2A"/>
                </a:solidFill>
                <a:latin typeface="Roboto Condensed Bold"/>
              </a:rPr>
              <a:t>:</a:t>
            </a:r>
            <a:r>
              <a:rPr lang="en-US" sz="3908" dirty="0">
                <a:solidFill>
                  <a:srgbClr val="453C2A"/>
                </a:solidFill>
                <a:latin typeface="Roboto Condensed"/>
              </a:rPr>
              <a:t> </a:t>
            </a:r>
            <a:r>
              <a:rPr lang="en-US" sz="3908" dirty="0" err="1">
                <a:solidFill>
                  <a:srgbClr val="453C2A"/>
                </a:solidFill>
                <a:latin typeface="Roboto Condensed"/>
              </a:rPr>
              <a:t>Ẩn</a:t>
            </a:r>
            <a:r>
              <a:rPr lang="en-US" sz="3908" dirty="0">
                <a:solidFill>
                  <a:srgbClr val="453C2A"/>
                </a:solidFill>
                <a:latin typeface="Roboto Condensed"/>
              </a:rPr>
              <a:t> </a:t>
            </a:r>
            <a:r>
              <a:rPr lang="en-US" sz="3908" dirty="0" err="1">
                <a:solidFill>
                  <a:srgbClr val="453C2A"/>
                </a:solidFill>
                <a:latin typeface="Roboto Condensed"/>
              </a:rPr>
              <a:t>mình</a:t>
            </a:r>
            <a:r>
              <a:rPr lang="en-US" sz="3908" dirty="0">
                <a:solidFill>
                  <a:srgbClr val="453C2A"/>
                </a:solidFill>
                <a:latin typeface="Roboto Condensed"/>
              </a:rPr>
              <a:t>, </a:t>
            </a:r>
            <a:r>
              <a:rPr lang="en-US" sz="3908" dirty="0" err="1">
                <a:solidFill>
                  <a:srgbClr val="453C2A"/>
                </a:solidFill>
                <a:latin typeface="Roboto Condensed"/>
              </a:rPr>
              <a:t>chỉ</a:t>
            </a:r>
            <a:r>
              <a:rPr lang="en-US" sz="3908" dirty="0">
                <a:solidFill>
                  <a:srgbClr val="453C2A"/>
                </a:solidFill>
                <a:latin typeface="Roboto Condensed"/>
              </a:rPr>
              <a:t> </a:t>
            </a:r>
            <a:r>
              <a:rPr lang="en-US" sz="3908" dirty="0" err="1">
                <a:solidFill>
                  <a:srgbClr val="453C2A"/>
                </a:solidFill>
                <a:latin typeface="Roboto Condensed"/>
              </a:rPr>
              <a:t>bộc</a:t>
            </a:r>
            <a:r>
              <a:rPr lang="en-US" sz="3908" dirty="0">
                <a:solidFill>
                  <a:srgbClr val="453C2A"/>
                </a:solidFill>
                <a:latin typeface="Roboto Condensed"/>
              </a:rPr>
              <a:t> </a:t>
            </a:r>
            <a:r>
              <a:rPr lang="en-US" sz="3908" dirty="0" err="1">
                <a:solidFill>
                  <a:srgbClr val="453C2A"/>
                </a:solidFill>
                <a:latin typeface="Roboto Condensed"/>
              </a:rPr>
              <a:t>lộ</a:t>
            </a:r>
            <a:r>
              <a:rPr lang="en-US" sz="3908" dirty="0">
                <a:solidFill>
                  <a:srgbClr val="453C2A"/>
                </a:solidFill>
                <a:latin typeface="Roboto Condensed"/>
              </a:rPr>
              <a:t> </a:t>
            </a:r>
            <a:r>
              <a:rPr lang="en-US" sz="3908" dirty="0" err="1">
                <a:solidFill>
                  <a:srgbClr val="453C2A"/>
                </a:solidFill>
                <a:latin typeface="Roboto Condensed"/>
              </a:rPr>
              <a:t>tình</a:t>
            </a:r>
            <a:r>
              <a:rPr lang="en-US" sz="3908" dirty="0">
                <a:solidFill>
                  <a:srgbClr val="453C2A"/>
                </a:solidFill>
                <a:latin typeface="Roboto Condensed"/>
              </a:rPr>
              <a:t>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xúc</a:t>
            </a:r>
            <a:endParaRPr lang="en-US" sz="3908" dirty="0">
              <a:solidFill>
                <a:srgbClr val="453C2A"/>
              </a:solidFill>
              <a:latin typeface="Roboto Condensed"/>
            </a:endParaRPr>
          </a:p>
          <a:p>
            <a:pPr marL="843940" lvl="1" indent="-421970" algn="just">
              <a:lnSpc>
                <a:spcPts val="6449"/>
              </a:lnSpc>
              <a:buFont typeface="Arial"/>
              <a:buChar char="•"/>
            </a:pPr>
            <a:r>
              <a:rPr lang="en-US" sz="3908" dirty="0" err="1">
                <a:solidFill>
                  <a:srgbClr val="453C2A"/>
                </a:solidFill>
                <a:latin typeface="Roboto Condensed Bold"/>
              </a:rPr>
              <a:t>Đối</a:t>
            </a:r>
            <a:r>
              <a:rPr lang="en-US" sz="3908" dirty="0">
                <a:solidFill>
                  <a:srgbClr val="453C2A"/>
                </a:solidFill>
                <a:latin typeface="Roboto Condensed Bold"/>
              </a:rPr>
              <a:t> </a:t>
            </a:r>
            <a:r>
              <a:rPr lang="en-US" sz="3908" dirty="0" err="1">
                <a:solidFill>
                  <a:srgbClr val="453C2A"/>
                </a:solidFill>
                <a:latin typeface="Roboto Condensed Bold"/>
              </a:rPr>
              <a:t>tượng</a:t>
            </a:r>
            <a:r>
              <a:rPr lang="en-US" sz="3908" dirty="0">
                <a:solidFill>
                  <a:srgbClr val="453C2A"/>
                </a:solidFill>
                <a:latin typeface="Roboto Condensed Bold"/>
              </a:rPr>
              <a:t> </a:t>
            </a:r>
            <a:r>
              <a:rPr lang="en-US" sz="3908" dirty="0" err="1">
                <a:solidFill>
                  <a:srgbClr val="453C2A"/>
                </a:solidFill>
                <a:latin typeface="Roboto Condensed Bold"/>
              </a:rPr>
              <a:t>trữ</a:t>
            </a:r>
            <a:r>
              <a:rPr lang="en-US" sz="3908" dirty="0">
                <a:solidFill>
                  <a:srgbClr val="453C2A"/>
                </a:solidFill>
                <a:latin typeface="Roboto Condensed Bold"/>
              </a:rPr>
              <a:t> </a:t>
            </a:r>
            <a:r>
              <a:rPr lang="en-US" sz="3908" dirty="0" err="1">
                <a:solidFill>
                  <a:srgbClr val="453C2A"/>
                </a:solidFill>
                <a:latin typeface="Roboto Condensed Bold"/>
              </a:rPr>
              <a:t>tình</a:t>
            </a:r>
            <a:r>
              <a:rPr lang="en-US" sz="3908" dirty="0">
                <a:solidFill>
                  <a:srgbClr val="453C2A"/>
                </a:solidFill>
                <a:latin typeface="Roboto Condensed Bold"/>
              </a:rPr>
              <a:t>: </a:t>
            </a:r>
            <a:r>
              <a:rPr lang="en-US" sz="3908" dirty="0" err="1">
                <a:solidFill>
                  <a:srgbClr val="453C2A"/>
                </a:solidFill>
                <a:latin typeface="Roboto Condensed"/>
              </a:rPr>
              <a:t>Thiên</a:t>
            </a:r>
            <a:r>
              <a:rPr lang="en-US" sz="3908" dirty="0">
                <a:solidFill>
                  <a:srgbClr val="453C2A"/>
                </a:solidFill>
                <a:latin typeface="Roboto Condensed"/>
              </a:rPr>
              <a:t> </a:t>
            </a:r>
            <a:r>
              <a:rPr lang="en-US" sz="3908" dirty="0" err="1">
                <a:solidFill>
                  <a:srgbClr val="453C2A"/>
                </a:solidFill>
                <a:latin typeface="Roboto Condensed"/>
              </a:rPr>
              <a:t>nhiên</a:t>
            </a:r>
            <a:endParaRPr lang="en-US" sz="3908" dirty="0">
              <a:solidFill>
                <a:srgbClr val="453C2A"/>
              </a:solidFill>
              <a:latin typeface="Roboto Condensed"/>
            </a:endParaRPr>
          </a:p>
          <a:p>
            <a:pPr marL="843940" lvl="1" indent="-421970" algn="just">
              <a:lnSpc>
                <a:spcPts val="6449"/>
              </a:lnSpc>
              <a:buFont typeface="Arial"/>
              <a:buChar char="•"/>
            </a:pPr>
            <a:r>
              <a:rPr lang="en-US" sz="3908" dirty="0" err="1">
                <a:solidFill>
                  <a:srgbClr val="453C2A"/>
                </a:solidFill>
                <a:latin typeface="Roboto Condensed Bold"/>
              </a:rPr>
              <a:t>Mạch</a:t>
            </a:r>
            <a:r>
              <a:rPr lang="en-US" sz="3908" dirty="0">
                <a:solidFill>
                  <a:srgbClr val="453C2A"/>
                </a:solidFill>
                <a:latin typeface="Roboto Condensed Bold"/>
              </a:rPr>
              <a:t> </a:t>
            </a:r>
            <a:r>
              <a:rPr lang="en-US" sz="3908" dirty="0" err="1">
                <a:solidFill>
                  <a:srgbClr val="453C2A"/>
                </a:solidFill>
                <a:latin typeface="Roboto Condensed Bold"/>
              </a:rPr>
              <a:t>cảm</a:t>
            </a:r>
            <a:r>
              <a:rPr lang="en-US" sz="3908" dirty="0">
                <a:solidFill>
                  <a:srgbClr val="453C2A"/>
                </a:solidFill>
                <a:latin typeface="Roboto Condensed Bold"/>
              </a:rPr>
              <a:t> </a:t>
            </a:r>
            <a:r>
              <a:rPr lang="en-US" sz="3908" dirty="0" err="1">
                <a:solidFill>
                  <a:srgbClr val="453C2A"/>
                </a:solidFill>
                <a:latin typeface="Roboto Condensed Bold"/>
              </a:rPr>
              <a:t>xúc</a:t>
            </a:r>
            <a:r>
              <a:rPr lang="en-US" sz="3908" dirty="0">
                <a:solidFill>
                  <a:srgbClr val="453C2A"/>
                </a:solidFill>
                <a:latin typeface="Roboto Condensed Bold"/>
              </a:rPr>
              <a:t>:</a:t>
            </a:r>
            <a:r>
              <a:rPr lang="en-US" sz="3908" dirty="0">
                <a:solidFill>
                  <a:srgbClr val="453C2A"/>
                </a:solidFill>
                <a:latin typeface="Roboto Condensed"/>
              </a:rPr>
              <a:t> </a:t>
            </a:r>
            <a:r>
              <a:rPr lang="en-US" sz="3908" dirty="0" err="1">
                <a:solidFill>
                  <a:srgbClr val="453C2A"/>
                </a:solidFill>
                <a:latin typeface="Roboto Condensed"/>
              </a:rPr>
              <a:t>Bài</a:t>
            </a:r>
            <a:r>
              <a:rPr lang="en-US" sz="3908" dirty="0">
                <a:solidFill>
                  <a:srgbClr val="453C2A"/>
                </a:solidFill>
                <a:latin typeface="Roboto Condensed"/>
              </a:rPr>
              <a:t> </a:t>
            </a:r>
            <a:r>
              <a:rPr lang="en-US" sz="3908" dirty="0" err="1">
                <a:solidFill>
                  <a:srgbClr val="453C2A"/>
                </a:solidFill>
                <a:latin typeface="Roboto Condensed"/>
              </a:rPr>
              <a:t>thơ</a:t>
            </a:r>
            <a:r>
              <a:rPr lang="en-US" sz="3908" dirty="0">
                <a:solidFill>
                  <a:srgbClr val="453C2A"/>
                </a:solidFill>
                <a:latin typeface="Roboto Condensed"/>
              </a:rPr>
              <a:t> </a:t>
            </a:r>
            <a:r>
              <a:rPr lang="en-US" sz="3908" dirty="0" err="1">
                <a:solidFill>
                  <a:srgbClr val="453C2A"/>
                </a:solidFill>
                <a:latin typeface="Roboto Condensed"/>
              </a:rPr>
              <a:t>gợi</a:t>
            </a:r>
            <a:r>
              <a:rPr lang="en-US" sz="3908" dirty="0">
                <a:solidFill>
                  <a:srgbClr val="453C2A"/>
                </a:solidFill>
                <a:latin typeface="Roboto Condensed"/>
              </a:rPr>
              <a:t> </a:t>
            </a:r>
            <a:r>
              <a:rPr lang="en-US" sz="3908" dirty="0" err="1">
                <a:solidFill>
                  <a:srgbClr val="453C2A"/>
                </a:solidFill>
                <a:latin typeface="Roboto Condensed"/>
              </a:rPr>
              <a:t>tả</a:t>
            </a:r>
            <a:r>
              <a:rPr lang="en-US" sz="3908" dirty="0">
                <a:solidFill>
                  <a:srgbClr val="453C2A"/>
                </a:solidFill>
                <a:latin typeface="Roboto Condensed"/>
              </a:rPr>
              <a:t> </a:t>
            </a:r>
            <a:r>
              <a:rPr lang="en-US" sz="3908" dirty="0" err="1">
                <a:solidFill>
                  <a:srgbClr val="453C2A"/>
                </a:solidFill>
                <a:latin typeface="Roboto Condensed"/>
              </a:rPr>
              <a:t>cảnh</a:t>
            </a:r>
            <a:r>
              <a:rPr lang="en-US" sz="3908" dirty="0">
                <a:solidFill>
                  <a:srgbClr val="453C2A"/>
                </a:solidFill>
                <a:latin typeface="Roboto Condensed"/>
              </a:rPr>
              <a:t> </a:t>
            </a:r>
            <a:r>
              <a:rPr lang="en-US" sz="3908" dirty="0" err="1">
                <a:solidFill>
                  <a:srgbClr val="453C2A"/>
                </a:solidFill>
                <a:latin typeface="Roboto Condensed"/>
              </a:rPr>
              <a:t>xóm</a:t>
            </a:r>
            <a:r>
              <a:rPr lang="en-US" sz="3908" dirty="0">
                <a:solidFill>
                  <a:srgbClr val="453C2A"/>
                </a:solidFill>
                <a:latin typeface="Roboto Condensed"/>
              </a:rPr>
              <a:t> </a:t>
            </a:r>
            <a:r>
              <a:rPr lang="en-US" sz="3908" dirty="0" err="1">
                <a:solidFill>
                  <a:srgbClr val="453C2A"/>
                </a:solidFill>
                <a:latin typeface="Roboto Condensed"/>
              </a:rPr>
              <a:t>thôn</a:t>
            </a:r>
            <a:r>
              <a:rPr lang="en-US" sz="3908" dirty="0">
                <a:solidFill>
                  <a:srgbClr val="453C2A"/>
                </a:solidFill>
                <a:latin typeface="Roboto Condensed"/>
              </a:rPr>
              <a:t>, </a:t>
            </a:r>
            <a:r>
              <a:rPr lang="en-US" sz="3908" dirty="0" err="1">
                <a:solidFill>
                  <a:srgbClr val="453C2A"/>
                </a:solidFill>
                <a:latin typeface="Roboto Condensed"/>
              </a:rPr>
              <a:t>đồng</a:t>
            </a:r>
            <a:r>
              <a:rPr lang="en-US" sz="3908" dirty="0">
                <a:solidFill>
                  <a:srgbClr val="453C2A"/>
                </a:solidFill>
                <a:latin typeface="Roboto Condensed"/>
              </a:rPr>
              <a:t> </a:t>
            </a:r>
            <a:r>
              <a:rPr lang="en-US" sz="3908" dirty="0" err="1">
                <a:solidFill>
                  <a:srgbClr val="453C2A"/>
                </a:solidFill>
                <a:latin typeface="Roboto Condensed"/>
              </a:rPr>
              <a:t>quê</a:t>
            </a:r>
            <a:r>
              <a:rPr lang="en-US" sz="3908" dirty="0">
                <a:solidFill>
                  <a:srgbClr val="453C2A"/>
                </a:solidFill>
                <a:latin typeface="Roboto Condensed"/>
              </a:rPr>
              <a:t> </a:t>
            </a:r>
            <a:r>
              <a:rPr lang="en-US" sz="3908" dirty="0" err="1">
                <a:solidFill>
                  <a:srgbClr val="453C2A"/>
                </a:solidFill>
                <a:latin typeface="Roboto Condensed"/>
              </a:rPr>
              <a:t>vùng</a:t>
            </a:r>
            <a:r>
              <a:rPr lang="en-US" sz="3908" dirty="0">
                <a:solidFill>
                  <a:srgbClr val="453C2A"/>
                </a:solidFill>
                <a:latin typeface="Roboto Condensed"/>
              </a:rPr>
              <a:t> </a:t>
            </a:r>
            <a:r>
              <a:rPr lang="en-US" sz="3908" dirty="0" err="1">
                <a:solidFill>
                  <a:srgbClr val="453C2A"/>
                </a:solidFill>
                <a:latin typeface="Roboto Condensed"/>
              </a:rPr>
              <a:t>Thiên</a:t>
            </a:r>
            <a:r>
              <a:rPr lang="en-US" sz="3908" dirty="0">
                <a:solidFill>
                  <a:srgbClr val="453C2A"/>
                </a:solidFill>
                <a:latin typeface="Roboto Condensed"/>
              </a:rPr>
              <a:t> </a:t>
            </a:r>
            <a:r>
              <a:rPr lang="en-US" sz="3908" dirty="0" err="1">
                <a:solidFill>
                  <a:srgbClr val="453C2A"/>
                </a:solidFill>
                <a:latin typeface="Roboto Condensed"/>
              </a:rPr>
              <a:t>Trường</a:t>
            </a:r>
            <a:r>
              <a:rPr lang="en-US" sz="3908" dirty="0">
                <a:solidFill>
                  <a:srgbClr val="453C2A"/>
                </a:solidFill>
                <a:latin typeface="Roboto Condensed"/>
              </a:rPr>
              <a:t> qua </a:t>
            </a:r>
            <a:r>
              <a:rPr lang="en-US" sz="3908" dirty="0" err="1">
                <a:solidFill>
                  <a:srgbClr val="453C2A"/>
                </a:solidFill>
                <a:latin typeface="Roboto Condensed"/>
              </a:rPr>
              <a:t>cái</a:t>
            </a:r>
            <a:r>
              <a:rPr lang="en-US" sz="3908" dirty="0">
                <a:solidFill>
                  <a:srgbClr val="453C2A"/>
                </a:solidFill>
                <a:latin typeface="Roboto Condensed"/>
              </a:rPr>
              <a:t> </a:t>
            </a:r>
            <a:r>
              <a:rPr lang="en-US" sz="3908" dirty="0" err="1">
                <a:solidFill>
                  <a:srgbClr val="453C2A"/>
                </a:solidFill>
                <a:latin typeface="Roboto Condensed"/>
              </a:rPr>
              <a:t>nhìn</a:t>
            </a:r>
            <a:r>
              <a:rPr lang="en-US" sz="3908" dirty="0">
                <a:solidFill>
                  <a:srgbClr val="453C2A"/>
                </a:solidFill>
                <a:latin typeface="Roboto Condensed"/>
              </a:rPr>
              <a:t> và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xúc</a:t>
            </a:r>
            <a:r>
              <a:rPr lang="en-US" sz="3908" dirty="0">
                <a:solidFill>
                  <a:srgbClr val="453C2A"/>
                </a:solidFill>
                <a:latin typeface="Roboto Condensed"/>
              </a:rPr>
              <a:t> </a:t>
            </a:r>
            <a:r>
              <a:rPr lang="en-US" sz="3908" dirty="0" err="1">
                <a:solidFill>
                  <a:srgbClr val="453C2A"/>
                </a:solidFill>
                <a:latin typeface="Roboto Condensed"/>
              </a:rPr>
              <a:t>của</a:t>
            </a:r>
            <a:r>
              <a:rPr lang="en-US" sz="3908" dirty="0">
                <a:solidFill>
                  <a:srgbClr val="453C2A"/>
                </a:solidFill>
                <a:latin typeface="Roboto Condensed"/>
              </a:rPr>
              <a:t> Trần </a:t>
            </a:r>
            <a:r>
              <a:rPr lang="en-US" sz="3908" dirty="0" err="1">
                <a:solidFill>
                  <a:srgbClr val="453C2A"/>
                </a:solidFill>
                <a:latin typeface="Roboto Condensed"/>
              </a:rPr>
              <a:t>Nhân</a:t>
            </a:r>
            <a:r>
              <a:rPr lang="en-US" sz="3908" dirty="0">
                <a:solidFill>
                  <a:srgbClr val="453C2A"/>
                </a:solidFill>
                <a:latin typeface="Roboto Condensed"/>
              </a:rPr>
              <a:t> </a:t>
            </a:r>
            <a:r>
              <a:rPr lang="en-US" sz="3908" dirty="0" err="1">
                <a:solidFill>
                  <a:srgbClr val="453C2A"/>
                </a:solidFill>
                <a:latin typeface="Roboto Condensed"/>
              </a:rPr>
              <a:t>Tông</a:t>
            </a:r>
            <a:r>
              <a:rPr lang="en-US" sz="3908" dirty="0">
                <a:solidFill>
                  <a:srgbClr val="453C2A"/>
                </a:solidFill>
                <a:latin typeface="Roboto Condensed"/>
              </a:rPr>
              <a:t>,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xúc</a:t>
            </a:r>
            <a:r>
              <a:rPr lang="en-US" sz="3908" dirty="0">
                <a:solidFill>
                  <a:srgbClr val="453C2A"/>
                </a:solidFill>
                <a:latin typeface="Roboto Condensed"/>
              </a:rPr>
              <a:t> </a:t>
            </a:r>
            <a:r>
              <a:rPr lang="en-US" sz="3908" dirty="0" err="1">
                <a:solidFill>
                  <a:srgbClr val="453C2A"/>
                </a:solidFill>
                <a:latin typeface="Roboto Condensed"/>
              </a:rPr>
              <a:t>lắng</a:t>
            </a:r>
            <a:r>
              <a:rPr lang="en-US" sz="3908" dirty="0">
                <a:solidFill>
                  <a:srgbClr val="453C2A"/>
                </a:solidFill>
                <a:latin typeface="Roboto Condensed"/>
              </a:rPr>
              <a:t> </a:t>
            </a:r>
            <a:r>
              <a:rPr lang="en-US" sz="3908" dirty="0" err="1">
                <a:solidFill>
                  <a:srgbClr val="453C2A"/>
                </a:solidFill>
                <a:latin typeface="Roboto Condensed"/>
              </a:rPr>
              <a:t>đọng</a:t>
            </a:r>
            <a:r>
              <a:rPr lang="en-US" sz="3908" dirty="0">
                <a:solidFill>
                  <a:srgbClr val="453C2A"/>
                </a:solidFill>
                <a:latin typeface="Roboto Condensed"/>
              </a:rPr>
              <a:t>, </a:t>
            </a:r>
            <a:r>
              <a:rPr lang="en-US" sz="3908" dirty="0" err="1">
                <a:solidFill>
                  <a:srgbClr val="453C2A"/>
                </a:solidFill>
                <a:latin typeface="Roboto Condensed"/>
              </a:rPr>
              <a:t>cái</a:t>
            </a:r>
            <a:r>
              <a:rPr lang="en-US" sz="3908" dirty="0">
                <a:solidFill>
                  <a:srgbClr val="453C2A"/>
                </a:solidFill>
                <a:latin typeface="Roboto Condensed"/>
              </a:rPr>
              <a:t> </a:t>
            </a:r>
            <a:r>
              <a:rPr lang="en-US" sz="3908" dirty="0" err="1">
                <a:solidFill>
                  <a:srgbClr val="453C2A"/>
                </a:solidFill>
                <a:latin typeface="Roboto Condensed"/>
              </a:rPr>
              <a:t>nhìn</a:t>
            </a:r>
            <a:r>
              <a:rPr lang="en-US" sz="3908" dirty="0">
                <a:solidFill>
                  <a:srgbClr val="453C2A"/>
                </a:solidFill>
                <a:latin typeface="Roboto Condensed"/>
              </a:rPr>
              <a:t> man </a:t>
            </a:r>
            <a:r>
              <a:rPr lang="en-US" sz="3908" dirty="0" err="1">
                <a:solidFill>
                  <a:srgbClr val="453C2A"/>
                </a:solidFill>
                <a:latin typeface="Roboto Condensed"/>
              </a:rPr>
              <a:t>mác</a:t>
            </a:r>
            <a:r>
              <a:rPr lang="en-US" sz="3908" dirty="0">
                <a:solidFill>
                  <a:srgbClr val="453C2A"/>
                </a:solidFill>
                <a:latin typeface="Roboto Condensed"/>
              </a:rPr>
              <a:t>, </a:t>
            </a:r>
            <a:r>
              <a:rPr lang="en-US" sz="3908" dirty="0" err="1">
                <a:solidFill>
                  <a:srgbClr val="453C2A"/>
                </a:solidFill>
                <a:latin typeface="Roboto Condensed"/>
              </a:rPr>
              <a:t>bâng</a:t>
            </a:r>
            <a:r>
              <a:rPr lang="en-US" sz="3908" dirty="0">
                <a:solidFill>
                  <a:srgbClr val="453C2A"/>
                </a:solidFill>
                <a:latin typeface="Roboto Condensed"/>
              </a:rPr>
              <a:t> </a:t>
            </a:r>
            <a:r>
              <a:rPr lang="en-US" sz="3908" dirty="0" err="1">
                <a:solidFill>
                  <a:srgbClr val="453C2A"/>
                </a:solidFill>
                <a:latin typeface="Roboto Condensed"/>
              </a:rPr>
              <a:t>khuâng</a:t>
            </a:r>
            <a:r>
              <a:rPr lang="en-US" sz="3908" dirty="0">
                <a:solidFill>
                  <a:srgbClr val="453C2A"/>
                </a:solidFill>
                <a:latin typeface="Roboto Condensed"/>
              </a:rPr>
              <a:t> </a:t>
            </a:r>
            <a:r>
              <a:rPr lang="en-US" sz="3908" dirty="0" err="1">
                <a:solidFill>
                  <a:srgbClr val="453C2A"/>
                </a:solidFill>
                <a:latin typeface="Roboto Condensed"/>
              </a:rPr>
              <a:t>ôm</a:t>
            </a:r>
            <a:r>
              <a:rPr lang="en-US" sz="3908" dirty="0">
                <a:solidFill>
                  <a:srgbClr val="453C2A"/>
                </a:solidFill>
                <a:latin typeface="Roboto Condensed"/>
              </a:rPr>
              <a:t> </a:t>
            </a:r>
            <a:r>
              <a:rPr lang="en-US" sz="3908" dirty="0" err="1">
                <a:solidFill>
                  <a:srgbClr val="453C2A"/>
                </a:solidFill>
                <a:latin typeface="Roboto Condensed"/>
              </a:rPr>
              <a:t>trùm</a:t>
            </a:r>
            <a:r>
              <a:rPr lang="en-US" sz="3908" dirty="0">
                <a:solidFill>
                  <a:srgbClr val="453C2A"/>
                </a:solidFill>
                <a:latin typeface="Roboto Condensed"/>
              </a:rPr>
              <a:t> </a:t>
            </a:r>
            <a:r>
              <a:rPr lang="en-US" sz="3908" dirty="0" err="1">
                <a:solidFill>
                  <a:srgbClr val="453C2A"/>
                </a:solidFill>
                <a:latin typeface="Roboto Condensed"/>
              </a:rPr>
              <a:t>cảnh</a:t>
            </a:r>
            <a:r>
              <a:rPr lang="en-US" sz="3908" dirty="0">
                <a:solidFill>
                  <a:srgbClr val="453C2A"/>
                </a:solidFill>
                <a:latin typeface="Roboto Condensed"/>
              </a:rPr>
              <a:t> </a:t>
            </a:r>
            <a:r>
              <a:rPr lang="en-US" sz="3908" dirty="0" err="1">
                <a:solidFill>
                  <a:srgbClr val="453C2A"/>
                </a:solidFill>
                <a:latin typeface="Roboto Condensed"/>
              </a:rPr>
              <a:t>vật</a:t>
            </a:r>
            <a:r>
              <a:rPr lang="en-US" sz="3908" dirty="0">
                <a:solidFill>
                  <a:srgbClr val="453C2A"/>
                </a:solidFill>
                <a:latin typeface="Roboto Condensed"/>
              </a:rPr>
              <a:t>.</a:t>
            </a:r>
          </a:p>
        </p:txBody>
      </p:sp>
      <p:sp>
        <p:nvSpPr>
          <p:cNvPr id="8" name="TextBox 8"/>
          <p:cNvSpPr txBox="1"/>
          <p:nvPr/>
        </p:nvSpPr>
        <p:spPr>
          <a:xfrm>
            <a:off x="3161200" y="2142245"/>
            <a:ext cx="12850118" cy="948691"/>
          </a:xfrm>
          <a:prstGeom prst="rect">
            <a:avLst/>
          </a:prstGeom>
        </p:spPr>
        <p:txBody>
          <a:bodyPr lIns="0" tIns="0" rIns="0" bIns="0" rtlCol="0" anchor="t">
            <a:spAutoFit/>
          </a:bodyPr>
          <a:lstStyle/>
          <a:p>
            <a:pPr algn="ctr">
              <a:lnSpc>
                <a:spcPts val="7559"/>
              </a:lnSpc>
              <a:spcBef>
                <a:spcPct val="0"/>
              </a:spcBef>
            </a:pPr>
            <a:r>
              <a:rPr lang="en-US" sz="5399">
                <a:solidFill>
                  <a:srgbClr val="593330"/>
                </a:solidFill>
                <a:latin typeface="#9Slide05 VL Fadilla"/>
              </a:rPr>
              <a:t>b. Nhân vật trữ tình, đối tượng trữ tình và mạch cảm xúc</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39425" y="1292941"/>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down)">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down)">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238634" y="1515079"/>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335551" y="4064854"/>
            <a:ext cx="10113114" cy="4790440"/>
          </a:xfrm>
          <a:prstGeom prst="rect">
            <a:avLst/>
          </a:prstGeom>
        </p:spPr>
        <p:txBody>
          <a:bodyPr lIns="0" tIns="0" rIns="0" bIns="0" rtlCol="0" anchor="t">
            <a:spAutoFit/>
          </a:bodyPr>
          <a:lstStyle/>
          <a:p>
            <a:pPr algn="just">
              <a:lnSpc>
                <a:spcPts val="4760"/>
              </a:lnSpc>
            </a:pPr>
            <a:r>
              <a:rPr lang="en-US" sz="3400" dirty="0" err="1">
                <a:solidFill>
                  <a:srgbClr val="593330"/>
                </a:solidFill>
                <a:latin typeface="Roboto Condensed Bold"/>
              </a:rPr>
              <a:t>Nhiệm</a:t>
            </a:r>
            <a:r>
              <a:rPr lang="en-US" sz="3400" dirty="0">
                <a:solidFill>
                  <a:srgbClr val="593330"/>
                </a:solidFill>
                <a:latin typeface="Roboto Condensed Bold"/>
              </a:rPr>
              <a:t> </a:t>
            </a:r>
            <a:r>
              <a:rPr lang="en-US" sz="3400" dirty="0" err="1">
                <a:solidFill>
                  <a:srgbClr val="593330"/>
                </a:solidFill>
                <a:latin typeface="Roboto Condensed Bold"/>
              </a:rPr>
              <a:t>vụ</a:t>
            </a:r>
            <a:r>
              <a:rPr lang="en-US" sz="3400" dirty="0">
                <a:solidFill>
                  <a:srgbClr val="593330"/>
                </a:solidFill>
                <a:latin typeface="Roboto Condensed Bold"/>
              </a:rPr>
              <a:t> 2: </a:t>
            </a:r>
          </a:p>
          <a:p>
            <a:pPr marL="734061" lvl="1" indent="-367031" algn="just">
              <a:lnSpc>
                <a:spcPts val="4760"/>
              </a:lnSpc>
              <a:buFont typeface="Arial"/>
              <a:buChar char="•"/>
            </a:pPr>
            <a:r>
              <a:rPr lang="en-US" sz="3400" dirty="0" err="1">
                <a:solidFill>
                  <a:srgbClr val="593330"/>
                </a:solidFill>
                <a:latin typeface="Roboto Condensed"/>
              </a:rPr>
              <a:t>Xong</a:t>
            </a:r>
            <a:r>
              <a:rPr lang="en-US" sz="3400" dirty="0">
                <a:solidFill>
                  <a:srgbClr val="593330"/>
                </a:solidFill>
                <a:latin typeface="Roboto Condensed"/>
              </a:rPr>
              <a:t> </a:t>
            </a:r>
            <a:r>
              <a:rPr lang="en-US" sz="3400" dirty="0" err="1">
                <a:solidFill>
                  <a:srgbClr val="593330"/>
                </a:solidFill>
                <a:latin typeface="Roboto Condensed"/>
              </a:rPr>
              <a:t>nhiệm</a:t>
            </a:r>
            <a:r>
              <a:rPr lang="en-US" sz="3400" dirty="0">
                <a:solidFill>
                  <a:srgbClr val="593330"/>
                </a:solidFill>
                <a:latin typeface="Roboto Condensed"/>
              </a:rPr>
              <a:t> </a:t>
            </a:r>
            <a:r>
              <a:rPr lang="en-US" sz="3400" dirty="0" err="1">
                <a:solidFill>
                  <a:srgbClr val="593330"/>
                </a:solidFill>
                <a:latin typeface="Roboto Condensed"/>
              </a:rPr>
              <a:t>vụ</a:t>
            </a:r>
            <a:r>
              <a:rPr lang="en-US" sz="3400" dirty="0">
                <a:solidFill>
                  <a:srgbClr val="593330"/>
                </a:solidFill>
                <a:latin typeface="Roboto Condensed"/>
              </a:rPr>
              <a:t> </a:t>
            </a:r>
            <a:r>
              <a:rPr lang="en-US" sz="3400" dirty="0" err="1">
                <a:solidFill>
                  <a:srgbClr val="593330"/>
                </a:solidFill>
                <a:latin typeface="Roboto Condensed"/>
              </a:rPr>
              <a:t>cá</a:t>
            </a:r>
            <a:r>
              <a:rPr lang="en-US" sz="3400" dirty="0">
                <a:solidFill>
                  <a:srgbClr val="593330"/>
                </a:solidFill>
                <a:latin typeface="Roboto Condensed"/>
              </a:rPr>
              <a:t> </a:t>
            </a:r>
            <a:r>
              <a:rPr lang="en-US" sz="3400" dirty="0" err="1">
                <a:solidFill>
                  <a:srgbClr val="593330"/>
                </a:solidFill>
                <a:latin typeface="Roboto Condensed"/>
              </a:rPr>
              <a:t>nhân</a:t>
            </a:r>
            <a:r>
              <a:rPr lang="en-US" sz="3400" dirty="0">
                <a:solidFill>
                  <a:srgbClr val="593330"/>
                </a:solidFill>
                <a:latin typeface="Roboto Condensed"/>
              </a:rPr>
              <a:t>, </a:t>
            </a:r>
            <a:r>
              <a:rPr lang="en-US" sz="3400" dirty="0" err="1">
                <a:solidFill>
                  <a:srgbClr val="593330"/>
                </a:solidFill>
                <a:latin typeface="Roboto Condensed"/>
              </a:rPr>
              <a:t>chuyển</a:t>
            </a:r>
            <a:r>
              <a:rPr lang="en-US" sz="3400" dirty="0">
                <a:solidFill>
                  <a:srgbClr val="593330"/>
                </a:solidFill>
                <a:latin typeface="Roboto Condensed"/>
              </a:rPr>
              <a:t> sang </a:t>
            </a:r>
            <a:r>
              <a:rPr lang="en-US" sz="3400" dirty="0" err="1">
                <a:solidFill>
                  <a:srgbClr val="593330"/>
                </a:solidFill>
                <a:latin typeface="Roboto Condensed"/>
              </a:rPr>
              <a:t>nhiệm</a:t>
            </a:r>
            <a:r>
              <a:rPr lang="en-US" sz="3400" dirty="0">
                <a:solidFill>
                  <a:srgbClr val="593330"/>
                </a:solidFill>
                <a:latin typeface="Roboto Condensed"/>
              </a:rPr>
              <a:t> </a:t>
            </a:r>
            <a:r>
              <a:rPr lang="en-US" sz="3400" dirty="0" err="1">
                <a:solidFill>
                  <a:srgbClr val="593330"/>
                </a:solidFill>
                <a:latin typeface="Roboto Condensed"/>
              </a:rPr>
              <a:t>vụ</a:t>
            </a:r>
            <a:r>
              <a:rPr lang="en-US" sz="3400" dirty="0">
                <a:solidFill>
                  <a:srgbClr val="593330"/>
                </a:solidFill>
                <a:latin typeface="Roboto Condensed"/>
              </a:rPr>
              <a:t>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Mỗi</a:t>
            </a:r>
            <a:r>
              <a:rPr lang="en-US" sz="3400" dirty="0">
                <a:solidFill>
                  <a:srgbClr val="593330"/>
                </a:solidFill>
                <a:latin typeface="Roboto Condensed"/>
              </a:rPr>
              <a:t>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cần</a:t>
            </a:r>
            <a:r>
              <a:rPr lang="en-US" sz="3400" dirty="0">
                <a:solidFill>
                  <a:srgbClr val="593330"/>
                </a:solidFill>
                <a:latin typeface="Roboto Condensed"/>
              </a:rPr>
              <a:t> </a:t>
            </a:r>
            <a:r>
              <a:rPr lang="en-US" sz="3400" dirty="0" err="1">
                <a:solidFill>
                  <a:srgbClr val="593330"/>
                </a:solidFill>
                <a:latin typeface="Roboto Condensed"/>
              </a:rPr>
              <a:t>thực</a:t>
            </a:r>
            <a:r>
              <a:rPr lang="en-US" sz="3400" dirty="0">
                <a:solidFill>
                  <a:srgbClr val="593330"/>
                </a:solidFill>
                <a:latin typeface="Roboto Condensed"/>
              </a:rPr>
              <a:t> </a:t>
            </a:r>
            <a:r>
              <a:rPr lang="en-US" sz="3400" dirty="0" err="1">
                <a:solidFill>
                  <a:srgbClr val="593330"/>
                </a:solidFill>
                <a:latin typeface="Roboto Condensed"/>
              </a:rPr>
              <a:t>hiện</a:t>
            </a:r>
            <a:r>
              <a:rPr lang="en-US" sz="3400" dirty="0">
                <a:solidFill>
                  <a:srgbClr val="593330"/>
                </a:solidFill>
                <a:latin typeface="Roboto Condensed"/>
              </a:rPr>
              <a:t> </a:t>
            </a:r>
            <a:r>
              <a:rPr lang="en-US" sz="3400" dirty="0" err="1">
                <a:solidFill>
                  <a:srgbClr val="593330"/>
                </a:solidFill>
                <a:latin typeface="Roboto Condensed"/>
              </a:rPr>
              <a:t>giải</a:t>
            </a:r>
            <a:r>
              <a:rPr lang="en-US" sz="3400" dirty="0">
                <a:solidFill>
                  <a:srgbClr val="593330"/>
                </a:solidFill>
                <a:latin typeface="Roboto Condensed"/>
              </a:rPr>
              <a:t> </a:t>
            </a:r>
            <a:r>
              <a:rPr lang="en-US" sz="3400" dirty="0" err="1">
                <a:solidFill>
                  <a:srgbClr val="593330"/>
                </a:solidFill>
                <a:latin typeface="Roboto Condensed"/>
              </a:rPr>
              <a:t>mã</a:t>
            </a:r>
            <a:r>
              <a:rPr lang="en-US" sz="3400" dirty="0">
                <a:solidFill>
                  <a:srgbClr val="593330"/>
                </a:solidFill>
                <a:latin typeface="Roboto Condensed"/>
              </a:rPr>
              <a:t> 1 </a:t>
            </a:r>
            <a:r>
              <a:rPr lang="en-US" sz="3400" dirty="0" err="1">
                <a:solidFill>
                  <a:srgbClr val="593330"/>
                </a:solidFill>
                <a:latin typeface="Roboto Condensed"/>
              </a:rPr>
              <a:t>manh</a:t>
            </a:r>
            <a:r>
              <a:rPr lang="en-US" sz="3400" dirty="0">
                <a:solidFill>
                  <a:srgbClr val="593330"/>
                </a:solidFill>
                <a:latin typeface="Roboto Condensed"/>
              </a:rPr>
              <a:t> </a:t>
            </a:r>
            <a:r>
              <a:rPr lang="en-US" sz="3400" dirty="0" err="1">
                <a:solidFill>
                  <a:srgbClr val="593330"/>
                </a:solidFill>
                <a:latin typeface="Roboto Condensed"/>
              </a:rPr>
              <a:t>mối</a:t>
            </a:r>
            <a:r>
              <a:rPr lang="en-US" sz="3400" dirty="0">
                <a:solidFill>
                  <a:srgbClr val="593330"/>
                </a:solidFill>
                <a:latin typeface="Roboto Condensed"/>
              </a:rPr>
              <a:t> </a:t>
            </a:r>
            <a:r>
              <a:rPr lang="en-US" sz="3400" dirty="0" err="1">
                <a:solidFill>
                  <a:srgbClr val="593330"/>
                </a:solidFill>
                <a:latin typeface="Roboto Condensed"/>
              </a:rPr>
              <a:t>trong</a:t>
            </a:r>
            <a:r>
              <a:rPr lang="en-US" sz="3400" dirty="0">
                <a:solidFill>
                  <a:srgbClr val="593330"/>
                </a:solidFill>
                <a:latin typeface="Roboto Condensed"/>
              </a:rPr>
              <a:t> </a:t>
            </a:r>
            <a:r>
              <a:rPr lang="en-US" sz="3400" dirty="0" err="1">
                <a:solidFill>
                  <a:srgbClr val="593330"/>
                </a:solidFill>
                <a:latin typeface="Roboto Condensed"/>
              </a:rPr>
              <a:t>thời</a:t>
            </a:r>
            <a:r>
              <a:rPr lang="en-US" sz="3400" dirty="0">
                <a:solidFill>
                  <a:srgbClr val="593330"/>
                </a:solidFill>
                <a:latin typeface="Roboto Condensed"/>
              </a:rPr>
              <a:t> </a:t>
            </a:r>
            <a:r>
              <a:rPr lang="en-US" sz="3400" dirty="0" err="1">
                <a:solidFill>
                  <a:srgbClr val="593330"/>
                </a:solidFill>
                <a:latin typeface="Roboto Condensed"/>
              </a:rPr>
              <a:t>gian</a:t>
            </a:r>
            <a:r>
              <a:rPr lang="en-US" sz="3400" dirty="0">
                <a:solidFill>
                  <a:srgbClr val="593330"/>
                </a:solidFill>
                <a:latin typeface="Roboto Condensed"/>
              </a:rPr>
              <a:t> 10 </a:t>
            </a:r>
            <a:r>
              <a:rPr lang="en-US" sz="3400" dirty="0" err="1">
                <a:solidFill>
                  <a:srgbClr val="593330"/>
                </a:solidFill>
                <a:latin typeface="Roboto Condensed"/>
              </a:rPr>
              <a:t>phút</a:t>
            </a:r>
            <a:r>
              <a:rPr lang="en-US" sz="3400" dirty="0">
                <a:solidFill>
                  <a:srgbClr val="593330"/>
                </a:solidFill>
                <a:latin typeface="Roboto Condensed"/>
              </a:rPr>
              <a:t>, </a:t>
            </a:r>
            <a:r>
              <a:rPr lang="en-US" sz="3400" dirty="0" err="1">
                <a:solidFill>
                  <a:srgbClr val="593330"/>
                </a:solidFill>
                <a:latin typeface="Roboto Condensed"/>
              </a:rPr>
              <a:t>trình</a:t>
            </a:r>
            <a:r>
              <a:rPr lang="en-US" sz="3400" dirty="0">
                <a:solidFill>
                  <a:srgbClr val="593330"/>
                </a:solidFill>
                <a:latin typeface="Roboto Condensed"/>
              </a:rPr>
              <a:t> </a:t>
            </a:r>
            <a:r>
              <a:rPr lang="en-US" sz="3400" dirty="0" err="1">
                <a:solidFill>
                  <a:srgbClr val="593330"/>
                </a:solidFill>
                <a:latin typeface="Roboto Condensed"/>
              </a:rPr>
              <a:t>bày</a:t>
            </a:r>
            <a:r>
              <a:rPr lang="en-US" sz="3400" dirty="0">
                <a:solidFill>
                  <a:srgbClr val="593330"/>
                </a:solidFill>
                <a:latin typeface="Roboto Condensed"/>
              </a:rPr>
              <a:t> </a:t>
            </a:r>
            <a:r>
              <a:rPr lang="en-US" sz="3400" dirty="0" err="1">
                <a:solidFill>
                  <a:srgbClr val="593330"/>
                </a:solidFill>
                <a:latin typeface="Roboto Condensed"/>
              </a:rPr>
              <a:t>phần</a:t>
            </a:r>
            <a:r>
              <a:rPr lang="en-US" sz="3400" dirty="0">
                <a:solidFill>
                  <a:srgbClr val="593330"/>
                </a:solidFill>
                <a:latin typeface="Roboto Condensed"/>
              </a:rPr>
              <a:t> </a:t>
            </a:r>
            <a:r>
              <a:rPr lang="en-US" sz="3400" dirty="0" err="1">
                <a:solidFill>
                  <a:srgbClr val="593330"/>
                </a:solidFill>
                <a:latin typeface="Roboto Condensed"/>
              </a:rPr>
              <a:t>giải</a:t>
            </a:r>
            <a:r>
              <a:rPr lang="en-US" sz="3400" dirty="0">
                <a:solidFill>
                  <a:srgbClr val="593330"/>
                </a:solidFill>
                <a:latin typeface="Roboto Condensed"/>
              </a:rPr>
              <a:t> </a:t>
            </a:r>
            <a:r>
              <a:rPr lang="en-US" sz="3400" dirty="0" err="1">
                <a:solidFill>
                  <a:srgbClr val="593330"/>
                </a:solidFill>
                <a:latin typeface="Roboto Condensed"/>
              </a:rPr>
              <a:t>mã</a:t>
            </a:r>
            <a:r>
              <a:rPr lang="en-US" sz="3400" dirty="0">
                <a:solidFill>
                  <a:srgbClr val="593330"/>
                </a:solidFill>
                <a:latin typeface="Roboto Condensed"/>
              </a:rPr>
              <a:t> </a:t>
            </a:r>
            <a:r>
              <a:rPr lang="en-US" sz="3400" dirty="0" err="1">
                <a:solidFill>
                  <a:srgbClr val="593330"/>
                </a:solidFill>
                <a:latin typeface="Roboto Condensed"/>
              </a:rPr>
              <a:t>manh</a:t>
            </a:r>
            <a:r>
              <a:rPr lang="en-US" sz="3400" dirty="0">
                <a:solidFill>
                  <a:srgbClr val="593330"/>
                </a:solidFill>
                <a:latin typeface="Roboto Condensed"/>
              </a:rPr>
              <a:t> </a:t>
            </a:r>
            <a:r>
              <a:rPr lang="en-US" sz="3400" dirty="0" err="1">
                <a:solidFill>
                  <a:srgbClr val="593330"/>
                </a:solidFill>
                <a:latin typeface="Roboto Condensed"/>
              </a:rPr>
              <a:t>mối</a:t>
            </a:r>
            <a:r>
              <a:rPr lang="en-US" sz="3400" dirty="0">
                <a:solidFill>
                  <a:srgbClr val="593330"/>
                </a:solidFill>
                <a:latin typeface="Roboto Condensed"/>
              </a:rPr>
              <a:t> </a:t>
            </a:r>
            <a:r>
              <a:rPr lang="en-US" sz="3400" dirty="0" err="1">
                <a:solidFill>
                  <a:srgbClr val="593330"/>
                </a:solidFill>
                <a:latin typeface="Roboto Condensed"/>
              </a:rPr>
              <a:t>trong</a:t>
            </a:r>
            <a:r>
              <a:rPr lang="en-US" sz="3400" dirty="0">
                <a:solidFill>
                  <a:srgbClr val="593330"/>
                </a:solidFill>
                <a:latin typeface="Roboto Condensed"/>
              </a:rPr>
              <a:t> </a:t>
            </a:r>
            <a:r>
              <a:rPr lang="en-US" sz="3400" dirty="0" err="1">
                <a:solidFill>
                  <a:srgbClr val="593330"/>
                </a:solidFill>
                <a:latin typeface="Roboto Condensed"/>
              </a:rPr>
              <a:t>thời</a:t>
            </a:r>
            <a:r>
              <a:rPr lang="en-US" sz="3400" dirty="0">
                <a:solidFill>
                  <a:srgbClr val="593330"/>
                </a:solidFill>
                <a:latin typeface="Roboto Condensed"/>
              </a:rPr>
              <a:t> </a:t>
            </a:r>
            <a:r>
              <a:rPr lang="en-US" sz="3400" dirty="0" err="1">
                <a:solidFill>
                  <a:srgbClr val="593330"/>
                </a:solidFill>
                <a:latin typeface="Roboto Condensed"/>
              </a:rPr>
              <a:t>gian</a:t>
            </a:r>
            <a:r>
              <a:rPr lang="en-US" sz="3400" dirty="0">
                <a:solidFill>
                  <a:srgbClr val="593330"/>
                </a:solidFill>
                <a:latin typeface="Roboto Condensed"/>
              </a:rPr>
              <a:t> 3 </a:t>
            </a:r>
            <a:r>
              <a:rPr lang="en-US" sz="3400" dirty="0" err="1">
                <a:solidFill>
                  <a:srgbClr val="593330"/>
                </a:solidFill>
                <a:latin typeface="Roboto Condensed"/>
              </a:rPr>
              <a:t>phút</a:t>
            </a:r>
            <a:r>
              <a:rPr lang="en-US" sz="3400" dirty="0">
                <a:solidFill>
                  <a:srgbClr val="593330"/>
                </a:solidFill>
                <a:latin typeface="Roboto Condensed"/>
              </a:rPr>
              <a:t>, </a:t>
            </a:r>
            <a:r>
              <a:rPr lang="en-US" sz="3400" dirty="0" err="1">
                <a:solidFill>
                  <a:srgbClr val="593330"/>
                </a:solidFill>
                <a:latin typeface="Roboto Condensed"/>
              </a:rPr>
              <a:t>nhận</a:t>
            </a:r>
            <a:r>
              <a:rPr lang="en-US" sz="3400" dirty="0">
                <a:solidFill>
                  <a:srgbClr val="593330"/>
                </a:solidFill>
                <a:latin typeface="Roboto Condensed"/>
              </a:rPr>
              <a:t> </a:t>
            </a:r>
            <a:r>
              <a:rPr lang="en-US" sz="3400" dirty="0" err="1">
                <a:solidFill>
                  <a:srgbClr val="593330"/>
                </a:solidFill>
                <a:latin typeface="Roboto Condensed"/>
              </a:rPr>
              <a:t>xét</a:t>
            </a:r>
            <a:r>
              <a:rPr lang="en-US" sz="3400" dirty="0">
                <a:solidFill>
                  <a:srgbClr val="593330"/>
                </a:solidFill>
                <a:latin typeface="Roboto Condensed"/>
              </a:rPr>
              <a:t> </a:t>
            </a:r>
            <a:r>
              <a:rPr lang="en-US" sz="3400" dirty="0" err="1">
                <a:solidFill>
                  <a:srgbClr val="593330"/>
                </a:solidFill>
                <a:latin typeface="Roboto Condensed"/>
              </a:rPr>
              <a:t>tối</a:t>
            </a:r>
            <a:r>
              <a:rPr lang="en-US" sz="3400" dirty="0">
                <a:solidFill>
                  <a:srgbClr val="593330"/>
                </a:solidFill>
                <a:latin typeface="Roboto Condensed"/>
              </a:rPr>
              <a:t> </a:t>
            </a:r>
            <a:r>
              <a:rPr lang="en-US" sz="3400" dirty="0" err="1">
                <a:solidFill>
                  <a:srgbClr val="593330"/>
                </a:solidFill>
                <a:latin typeface="Roboto Condensed"/>
              </a:rPr>
              <a:t>đa</a:t>
            </a:r>
            <a:r>
              <a:rPr lang="en-US" sz="3400" dirty="0">
                <a:solidFill>
                  <a:srgbClr val="593330"/>
                </a:solidFill>
                <a:latin typeface="Roboto Condensed"/>
              </a:rPr>
              <a:t> </a:t>
            </a:r>
            <a:r>
              <a:rPr lang="en-US" sz="3400" dirty="0" err="1">
                <a:solidFill>
                  <a:srgbClr val="593330"/>
                </a:solidFill>
                <a:latin typeface="Roboto Condensed"/>
              </a:rPr>
              <a:t>trong</a:t>
            </a:r>
            <a:r>
              <a:rPr lang="en-US" sz="3400" dirty="0">
                <a:solidFill>
                  <a:srgbClr val="593330"/>
                </a:solidFill>
                <a:latin typeface="Roboto Condensed"/>
              </a:rPr>
              <a:t> 2 </a:t>
            </a:r>
            <a:r>
              <a:rPr lang="en-US" sz="3400" dirty="0" err="1">
                <a:solidFill>
                  <a:srgbClr val="593330"/>
                </a:solidFill>
                <a:latin typeface="Roboto Condensed"/>
              </a:rPr>
              <a:t>phút</a:t>
            </a:r>
            <a:r>
              <a:rPr lang="en-US" sz="3400" dirty="0">
                <a:solidFill>
                  <a:srgbClr val="593330"/>
                </a:solidFill>
                <a:latin typeface="Roboto Condensed"/>
              </a:rPr>
              <a:t>.</a:t>
            </a:r>
          </a:p>
          <a:p>
            <a:pPr marL="734061" lvl="1" indent="-367031" algn="just">
              <a:lnSpc>
                <a:spcPts val="4760"/>
              </a:lnSpc>
              <a:buFont typeface="Arial"/>
              <a:buChar char="•"/>
            </a:pPr>
            <a:r>
              <a:rPr lang="en-US" sz="3400" dirty="0" err="1">
                <a:solidFill>
                  <a:srgbClr val="593330"/>
                </a:solidFill>
                <a:latin typeface="Roboto Condensed"/>
              </a:rPr>
              <a:t>Manh</a:t>
            </a:r>
            <a:r>
              <a:rPr lang="en-US" sz="3400" dirty="0">
                <a:solidFill>
                  <a:srgbClr val="593330"/>
                </a:solidFill>
                <a:latin typeface="Roboto Condensed"/>
              </a:rPr>
              <a:t> </a:t>
            </a:r>
            <a:r>
              <a:rPr lang="en-US" sz="3400" dirty="0" err="1">
                <a:solidFill>
                  <a:srgbClr val="593330"/>
                </a:solidFill>
                <a:latin typeface="Roboto Condensed"/>
              </a:rPr>
              <a:t>mối</a:t>
            </a:r>
            <a:r>
              <a:rPr lang="en-US" sz="3400" dirty="0">
                <a:solidFill>
                  <a:srgbClr val="593330"/>
                </a:solidFill>
                <a:latin typeface="Roboto Condensed"/>
              </a:rPr>
              <a:t> </a:t>
            </a:r>
            <a:r>
              <a:rPr lang="en-US" sz="3400" dirty="0" err="1">
                <a:solidFill>
                  <a:srgbClr val="593330"/>
                </a:solidFill>
                <a:latin typeface="Roboto Condensed"/>
              </a:rPr>
              <a:t>được</a:t>
            </a:r>
            <a:r>
              <a:rPr lang="en-US" sz="3400" dirty="0">
                <a:solidFill>
                  <a:srgbClr val="593330"/>
                </a:solidFill>
                <a:latin typeface="Roboto Condensed"/>
              </a:rPr>
              <a:t> </a:t>
            </a:r>
            <a:r>
              <a:rPr lang="en-US" sz="3400" dirty="0" err="1">
                <a:solidFill>
                  <a:srgbClr val="593330"/>
                </a:solidFill>
                <a:latin typeface="Roboto Condensed"/>
              </a:rPr>
              <a:t>giải</a:t>
            </a:r>
            <a:r>
              <a:rPr lang="en-US" sz="3400" dirty="0">
                <a:solidFill>
                  <a:srgbClr val="593330"/>
                </a:solidFill>
                <a:latin typeface="Roboto Condensed"/>
              </a:rPr>
              <a:t> </a:t>
            </a:r>
            <a:r>
              <a:rPr lang="en-US" sz="3400" dirty="0" err="1">
                <a:solidFill>
                  <a:srgbClr val="593330"/>
                </a:solidFill>
                <a:latin typeface="Roboto Condensed"/>
              </a:rPr>
              <a:t>mã</a:t>
            </a:r>
            <a:r>
              <a:rPr lang="en-US" sz="3400" dirty="0">
                <a:solidFill>
                  <a:srgbClr val="593330"/>
                </a:solidFill>
                <a:latin typeface="Roboto Condensed"/>
              </a:rPr>
              <a:t> </a:t>
            </a:r>
            <a:r>
              <a:rPr lang="en-US" sz="3400" dirty="0" err="1">
                <a:solidFill>
                  <a:srgbClr val="593330"/>
                </a:solidFill>
                <a:latin typeface="Roboto Condensed"/>
              </a:rPr>
              <a:t>xong</a:t>
            </a:r>
            <a:r>
              <a:rPr lang="en-US" sz="3400" dirty="0">
                <a:solidFill>
                  <a:srgbClr val="593330"/>
                </a:solidFill>
                <a:latin typeface="Roboto Condensed"/>
              </a:rPr>
              <a:t>, GV </a:t>
            </a:r>
            <a:r>
              <a:rPr lang="en-US" sz="3400" dirty="0" err="1">
                <a:solidFill>
                  <a:srgbClr val="593330"/>
                </a:solidFill>
                <a:latin typeface="Roboto Condensed"/>
              </a:rPr>
              <a:t>sẽ</a:t>
            </a:r>
            <a:r>
              <a:rPr lang="en-US" sz="3400" dirty="0">
                <a:solidFill>
                  <a:srgbClr val="593330"/>
                </a:solidFill>
                <a:latin typeface="Roboto Condensed"/>
              </a:rPr>
              <a:t> </a:t>
            </a:r>
            <a:r>
              <a:rPr lang="en-US" sz="3400" dirty="0" err="1">
                <a:solidFill>
                  <a:srgbClr val="593330"/>
                </a:solidFill>
                <a:latin typeface="Roboto Condensed"/>
              </a:rPr>
              <a:t>phát</a:t>
            </a:r>
            <a:r>
              <a:rPr lang="en-US" sz="3400" dirty="0">
                <a:solidFill>
                  <a:srgbClr val="593330"/>
                </a:solidFill>
                <a:latin typeface="Roboto Condensed"/>
              </a:rPr>
              <a:t> </a:t>
            </a:r>
            <a:r>
              <a:rPr lang="en-US" sz="3400" dirty="0" err="1">
                <a:solidFill>
                  <a:srgbClr val="593330"/>
                </a:solidFill>
                <a:latin typeface="Roboto Condensed"/>
              </a:rPr>
              <a:t>cho</a:t>
            </a:r>
            <a:r>
              <a:rPr lang="en-US" sz="3400" dirty="0">
                <a:solidFill>
                  <a:srgbClr val="593330"/>
                </a:solidFill>
                <a:latin typeface="Roboto Condensed"/>
              </a:rPr>
              <a:t> </a:t>
            </a:r>
            <a:r>
              <a:rPr lang="en-US" sz="3400" dirty="0" err="1">
                <a:solidFill>
                  <a:srgbClr val="593330"/>
                </a:solidFill>
                <a:latin typeface="Roboto Condensed"/>
              </a:rPr>
              <a:t>mỗi</a:t>
            </a:r>
            <a:r>
              <a:rPr lang="en-US" sz="3400" dirty="0">
                <a:solidFill>
                  <a:srgbClr val="593330"/>
                </a:solidFill>
                <a:latin typeface="Roboto Condensed"/>
              </a:rPr>
              <a:t> </a:t>
            </a:r>
            <a:r>
              <a:rPr lang="en-US" sz="3400" dirty="0" err="1">
                <a:solidFill>
                  <a:srgbClr val="593330"/>
                </a:solidFill>
                <a:latin typeface="Roboto Condensed"/>
              </a:rPr>
              <a:t>nhóm</a:t>
            </a:r>
            <a:r>
              <a:rPr lang="en-US" sz="3400" dirty="0">
                <a:solidFill>
                  <a:srgbClr val="593330"/>
                </a:solidFill>
                <a:latin typeface="Roboto Condensed"/>
              </a:rPr>
              <a:t> 1/ 4 </a:t>
            </a:r>
            <a:r>
              <a:rPr lang="en-US" sz="3400" dirty="0" err="1">
                <a:solidFill>
                  <a:srgbClr val="593330"/>
                </a:solidFill>
                <a:latin typeface="Roboto Condensed"/>
              </a:rPr>
              <a:t>tấm</a:t>
            </a:r>
            <a:r>
              <a:rPr lang="en-US" sz="3400" dirty="0">
                <a:solidFill>
                  <a:srgbClr val="593330"/>
                </a:solidFill>
                <a:latin typeface="Roboto Condensed"/>
              </a:rPr>
              <a:t> </a:t>
            </a:r>
            <a:r>
              <a:rPr lang="en-US" sz="3400" dirty="0" err="1">
                <a:solidFill>
                  <a:srgbClr val="593330"/>
                </a:solidFill>
                <a:latin typeface="Roboto Condensed"/>
              </a:rPr>
              <a:t>hình</a:t>
            </a:r>
            <a:r>
              <a:rPr lang="en-US" sz="3400" dirty="0">
                <a:solidFill>
                  <a:srgbClr val="593330"/>
                </a:solidFill>
                <a:latin typeface="Roboto Condensed"/>
              </a:rPr>
              <a:t> </a:t>
            </a:r>
            <a:r>
              <a:rPr lang="en-US" sz="3400" dirty="0" err="1">
                <a:solidFill>
                  <a:srgbClr val="593330"/>
                </a:solidFill>
                <a:latin typeface="Roboto Condensed"/>
              </a:rPr>
              <a:t>để</a:t>
            </a:r>
            <a:r>
              <a:rPr lang="en-US" sz="3400" dirty="0">
                <a:solidFill>
                  <a:srgbClr val="593330"/>
                </a:solidFill>
                <a:latin typeface="Roboto Condensed"/>
              </a:rPr>
              <a:t> </a:t>
            </a:r>
            <a:r>
              <a:rPr lang="en-US" sz="3400" dirty="0" err="1">
                <a:solidFill>
                  <a:srgbClr val="593330"/>
                </a:solidFill>
                <a:latin typeface="Roboto Condensed"/>
              </a:rPr>
              <a:t>đại</a:t>
            </a:r>
            <a:r>
              <a:rPr lang="en-US" sz="3400" dirty="0">
                <a:solidFill>
                  <a:srgbClr val="593330"/>
                </a:solidFill>
                <a:latin typeface="Roboto Condensed"/>
              </a:rPr>
              <a:t> </a:t>
            </a:r>
            <a:r>
              <a:rPr lang="en-US" sz="3400" dirty="0" err="1">
                <a:solidFill>
                  <a:srgbClr val="593330"/>
                </a:solidFill>
                <a:latin typeface="Roboto Condensed"/>
              </a:rPr>
              <a:t>diện</a:t>
            </a:r>
            <a:r>
              <a:rPr lang="en-US" sz="3400" dirty="0">
                <a:solidFill>
                  <a:srgbClr val="593330"/>
                </a:solidFill>
                <a:latin typeface="Roboto Condensed"/>
              </a:rPr>
              <a:t> 4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ghép</a:t>
            </a:r>
            <a:r>
              <a:rPr lang="en-US" sz="3400" dirty="0">
                <a:solidFill>
                  <a:srgbClr val="593330"/>
                </a:solidFill>
                <a:latin typeface="Roboto Condensed"/>
              </a:rPr>
              <a:t> </a:t>
            </a:r>
            <a:r>
              <a:rPr lang="en-US" sz="3400" dirty="0" err="1">
                <a:solidFill>
                  <a:srgbClr val="593330"/>
                </a:solidFill>
                <a:latin typeface="Roboto Condensed"/>
              </a:rPr>
              <a:t>lại</a:t>
            </a:r>
            <a:r>
              <a:rPr lang="en-US" sz="3400" dirty="0">
                <a:solidFill>
                  <a:srgbClr val="593330"/>
                </a:solidFill>
                <a:latin typeface="Roboto Condensed"/>
              </a:rPr>
              <a:t> </a:t>
            </a:r>
            <a:r>
              <a:rPr lang="en-US" sz="3400" dirty="0" err="1">
                <a:solidFill>
                  <a:srgbClr val="593330"/>
                </a:solidFill>
                <a:latin typeface="Roboto Condensed"/>
              </a:rPr>
              <a:t>sau</a:t>
            </a:r>
            <a:r>
              <a:rPr lang="en-US" sz="3400" dirty="0">
                <a:solidFill>
                  <a:srgbClr val="593330"/>
                </a:solidFill>
                <a:latin typeface="Roboto Condensed"/>
              </a:rPr>
              <a:t> </a:t>
            </a:r>
            <a:r>
              <a:rPr lang="en-US" sz="3400" dirty="0" err="1">
                <a:solidFill>
                  <a:srgbClr val="593330"/>
                </a:solidFill>
                <a:latin typeface="Roboto Condensed"/>
              </a:rPr>
              <a:t>khi</a:t>
            </a:r>
            <a:r>
              <a:rPr lang="en-US" sz="3400" dirty="0">
                <a:solidFill>
                  <a:srgbClr val="593330"/>
                </a:solidFill>
                <a:latin typeface="Roboto Condensed"/>
              </a:rPr>
              <a:t> 4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đã</a:t>
            </a:r>
            <a:r>
              <a:rPr lang="en-US" sz="3400" dirty="0">
                <a:solidFill>
                  <a:srgbClr val="593330"/>
                </a:solidFill>
                <a:latin typeface="Roboto Condensed"/>
              </a:rPr>
              <a:t> </a:t>
            </a:r>
            <a:r>
              <a:rPr lang="en-US" sz="3400" dirty="0" err="1">
                <a:solidFill>
                  <a:srgbClr val="593330"/>
                </a:solidFill>
                <a:latin typeface="Roboto Condensed"/>
              </a:rPr>
              <a:t>thực</a:t>
            </a:r>
            <a:r>
              <a:rPr lang="en-US" sz="3400" dirty="0">
                <a:solidFill>
                  <a:srgbClr val="593330"/>
                </a:solidFill>
                <a:latin typeface="Roboto Condensed"/>
              </a:rPr>
              <a:t> </a:t>
            </a:r>
            <a:r>
              <a:rPr lang="en-US" sz="3400" dirty="0" err="1">
                <a:solidFill>
                  <a:srgbClr val="593330"/>
                </a:solidFill>
                <a:latin typeface="Roboto Condensed"/>
              </a:rPr>
              <a:t>hiện</a:t>
            </a:r>
            <a:r>
              <a:rPr lang="en-US" sz="3400" dirty="0">
                <a:solidFill>
                  <a:srgbClr val="593330"/>
                </a:solidFill>
                <a:latin typeface="Roboto Condensed"/>
              </a:rPr>
              <a:t> </a:t>
            </a:r>
            <a:r>
              <a:rPr lang="en-US" sz="3400" dirty="0" err="1">
                <a:solidFill>
                  <a:srgbClr val="593330"/>
                </a:solidFill>
                <a:latin typeface="Roboto Condensed"/>
              </a:rPr>
              <a:t>xong</a:t>
            </a:r>
            <a:r>
              <a:rPr lang="en-US" sz="3400" dirty="0">
                <a:solidFill>
                  <a:srgbClr val="593330"/>
                </a:solidFill>
                <a:latin typeface="Roboto Condensed"/>
              </a:rPr>
              <a:t> </a:t>
            </a:r>
            <a:r>
              <a:rPr lang="en-US" sz="3400" dirty="0" err="1">
                <a:solidFill>
                  <a:srgbClr val="593330"/>
                </a:solidFill>
                <a:latin typeface="Roboto Condensed"/>
              </a:rPr>
              <a:t>hết</a:t>
            </a:r>
            <a:r>
              <a:rPr lang="en-US" sz="3400" dirty="0">
                <a:solidFill>
                  <a:srgbClr val="593330"/>
                </a:solidFill>
                <a:latin typeface="Roboto Condensed"/>
              </a:rPr>
              <a:t> </a:t>
            </a:r>
            <a:r>
              <a:rPr lang="en-US" sz="3400" dirty="0" err="1">
                <a:solidFill>
                  <a:srgbClr val="593330"/>
                </a:solidFill>
                <a:latin typeface="Roboto Condensed"/>
              </a:rPr>
              <a:t>các</a:t>
            </a:r>
            <a:r>
              <a:rPr lang="en-US" sz="3400" dirty="0">
                <a:solidFill>
                  <a:srgbClr val="593330"/>
                </a:solidFill>
                <a:latin typeface="Roboto Condensed"/>
              </a:rPr>
              <a:t> </a:t>
            </a:r>
            <a:r>
              <a:rPr lang="en-US" sz="3400" dirty="0" err="1">
                <a:solidFill>
                  <a:srgbClr val="593330"/>
                </a:solidFill>
                <a:latin typeface="Roboto Condensed"/>
              </a:rPr>
              <a:t>nhiệm</a:t>
            </a:r>
            <a:r>
              <a:rPr lang="en-US" sz="3400" dirty="0">
                <a:solidFill>
                  <a:srgbClr val="593330"/>
                </a:solidFill>
                <a:latin typeface="Roboto Condensed"/>
              </a:rPr>
              <a:t> </a:t>
            </a:r>
            <a:r>
              <a:rPr lang="en-US" sz="3400" dirty="0" err="1">
                <a:solidFill>
                  <a:srgbClr val="593330"/>
                </a:solidFill>
                <a:latin typeface="Roboto Condensed"/>
              </a:rPr>
              <a:t>vụ</a:t>
            </a:r>
            <a:r>
              <a:rPr lang="en-US" sz="3400" dirty="0">
                <a:solidFill>
                  <a:srgbClr val="593330"/>
                </a:solidFill>
                <a:latin typeface="Roboto Condensed"/>
              </a:rPr>
              <a:t>.</a:t>
            </a:r>
          </a:p>
        </p:txBody>
      </p:sp>
      <p:sp>
        <p:nvSpPr>
          <p:cNvPr id="8" name="TextBox 8"/>
          <p:cNvSpPr txBox="1"/>
          <p:nvPr/>
        </p:nvSpPr>
        <p:spPr>
          <a:xfrm>
            <a:off x="5024427" y="2242339"/>
            <a:ext cx="9981868" cy="1503676"/>
          </a:xfrm>
          <a:prstGeom prst="rect">
            <a:avLst/>
          </a:prstGeom>
        </p:spPr>
        <p:txBody>
          <a:bodyPr lIns="0" tIns="0" rIns="0" bIns="0" rtlCol="0" anchor="t">
            <a:spAutoFit/>
          </a:bodyPr>
          <a:lstStyle/>
          <a:p>
            <a:pPr algn="ctr">
              <a:lnSpc>
                <a:spcPts val="11620"/>
              </a:lnSpc>
            </a:pPr>
            <a:r>
              <a:rPr lang="en-US" sz="8300">
                <a:solidFill>
                  <a:srgbClr val="593330"/>
                </a:solidFill>
                <a:latin typeface="#9Slide06 ThuPhap Thien An"/>
              </a:rPr>
              <a:t>Giải mã lời xưa</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5024427" y="1311428"/>
            <a:ext cx="7234393" cy="788035"/>
          </a:xfrm>
          <a:prstGeom prst="rect">
            <a:avLst/>
          </a:prstGeom>
        </p:spPr>
        <p:txBody>
          <a:bodyPr lIns="0" tIns="0" rIns="0" bIns="0" rtlCol="0" anchor="t">
            <a:spAutoFit/>
          </a:bodyPr>
          <a:lstStyle/>
          <a:p>
            <a:pPr algn="ctr">
              <a:lnSpc>
                <a:spcPts val="6439"/>
              </a:lnSpc>
              <a:spcBef>
                <a:spcPct val="0"/>
              </a:spcBef>
            </a:pPr>
            <a:r>
              <a:rPr lang="en-US" sz="4599">
                <a:solidFill>
                  <a:srgbClr val="603423"/>
                </a:solidFill>
                <a:latin typeface="#9Slide07 SVNUT Triumph Press"/>
              </a:rPr>
              <a:t>3.2. Đọc hiểu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238634" y="1515079"/>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294470" y="2667635"/>
            <a:ext cx="9699060" cy="6590665"/>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1:</a:t>
            </a:r>
            <a:r>
              <a:rPr lang="en-US" sz="3399" dirty="0">
                <a:solidFill>
                  <a:srgbClr val="593330"/>
                </a:solidFill>
                <a:latin typeface="Roboto Condensed"/>
              </a:rPr>
              <a:t> </a:t>
            </a:r>
            <a:r>
              <a:rPr lang="en-US" sz="3399" dirty="0" err="1">
                <a:solidFill>
                  <a:srgbClr val="593330"/>
                </a:solidFill>
                <a:latin typeface="Roboto Condensed"/>
              </a:rPr>
              <a:t>Xác</a:t>
            </a:r>
            <a:r>
              <a:rPr lang="en-US" sz="3399" dirty="0">
                <a:solidFill>
                  <a:srgbClr val="593330"/>
                </a:solidFill>
                <a:latin typeface="Roboto Condensed"/>
              </a:rPr>
              <a:t> </a:t>
            </a:r>
            <a:r>
              <a:rPr lang="en-US" sz="3399" dirty="0" err="1">
                <a:solidFill>
                  <a:srgbClr val="593330"/>
                </a:solidFill>
                <a:latin typeface="Roboto Condensed"/>
              </a:rPr>
              <a:t>định</a:t>
            </a:r>
            <a:r>
              <a:rPr lang="en-US" sz="3399" dirty="0">
                <a:solidFill>
                  <a:srgbClr val="593330"/>
                </a:solidFill>
                <a:latin typeface="Roboto Condensed"/>
              </a:rPr>
              <a:t> </a:t>
            </a:r>
            <a:r>
              <a:rPr lang="en-US" sz="3399" dirty="0" err="1">
                <a:solidFill>
                  <a:srgbClr val="593330"/>
                </a:solidFill>
                <a:latin typeface="Roboto Condensed"/>
              </a:rPr>
              <a:t>nhân</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a:t>
            </a:r>
            <a:r>
              <a:rPr lang="en-US" sz="3399" dirty="0" err="1">
                <a:solidFill>
                  <a:srgbClr val="593330"/>
                </a:solidFill>
                <a:latin typeface="Roboto Condensed"/>
              </a:rPr>
              <a:t>trữ</a:t>
            </a:r>
            <a:r>
              <a:rPr lang="en-US" sz="3399" dirty="0">
                <a:solidFill>
                  <a:srgbClr val="593330"/>
                </a:solidFill>
                <a:latin typeface="Roboto Condensed"/>
              </a:rPr>
              <a:t> </a:t>
            </a:r>
            <a:r>
              <a:rPr lang="en-US" sz="3399" dirty="0" err="1">
                <a:solidFill>
                  <a:srgbClr val="593330"/>
                </a:solidFill>
                <a:latin typeface="Roboto Condensed"/>
              </a:rPr>
              <a:t>tình</a:t>
            </a:r>
            <a:r>
              <a:rPr lang="en-US" sz="3399" dirty="0">
                <a:solidFill>
                  <a:srgbClr val="593330"/>
                </a:solidFill>
                <a:latin typeface="Roboto Condensed"/>
              </a:rPr>
              <a:t> và </a:t>
            </a:r>
            <a:r>
              <a:rPr lang="en-US" sz="3399" dirty="0" err="1">
                <a:solidFill>
                  <a:srgbClr val="593330"/>
                </a:solidFill>
                <a:latin typeface="Roboto Condensed"/>
              </a:rPr>
              <a:t>đối</a:t>
            </a:r>
            <a:r>
              <a:rPr lang="en-US" sz="3399" dirty="0">
                <a:solidFill>
                  <a:srgbClr val="593330"/>
                </a:solidFill>
                <a:latin typeface="Roboto Condensed"/>
              </a:rPr>
              <a:t> </a:t>
            </a:r>
            <a:r>
              <a:rPr lang="en-US" sz="3399" dirty="0" err="1">
                <a:solidFill>
                  <a:srgbClr val="593330"/>
                </a:solidFill>
                <a:latin typeface="Roboto Condensed"/>
              </a:rPr>
              <a:t>tượng</a:t>
            </a:r>
            <a:r>
              <a:rPr lang="en-US" sz="3399" dirty="0">
                <a:solidFill>
                  <a:srgbClr val="593330"/>
                </a:solidFill>
                <a:latin typeface="Roboto Condensed"/>
              </a:rPr>
              <a:t> </a:t>
            </a:r>
            <a:r>
              <a:rPr lang="en-US" sz="3399" dirty="0" err="1">
                <a:solidFill>
                  <a:srgbClr val="593330"/>
                </a:solidFill>
                <a:latin typeface="Roboto Condensed"/>
              </a:rPr>
              <a:t>trữ</a:t>
            </a:r>
            <a:r>
              <a:rPr lang="en-US" sz="3399" dirty="0">
                <a:solidFill>
                  <a:srgbClr val="593330"/>
                </a:solidFill>
                <a:latin typeface="Roboto Condensed"/>
              </a:rPr>
              <a:t> </a:t>
            </a:r>
            <a:r>
              <a:rPr lang="en-US" sz="3399" dirty="0" err="1">
                <a:solidFill>
                  <a:srgbClr val="593330"/>
                </a:solidFill>
                <a:latin typeface="Roboto Condensed"/>
              </a:rPr>
              <a:t>tình</a:t>
            </a:r>
            <a:r>
              <a:rPr lang="en-US" sz="3399" dirty="0">
                <a:solidFill>
                  <a:srgbClr val="593330"/>
                </a:solidFill>
                <a:latin typeface="Roboto Condensed"/>
              </a:rPr>
              <a:t>, </a:t>
            </a:r>
            <a:r>
              <a:rPr lang="en-US" sz="3399" dirty="0" err="1">
                <a:solidFill>
                  <a:srgbClr val="593330"/>
                </a:solidFill>
                <a:latin typeface="Roboto Condensed"/>
              </a:rPr>
              <a:t>mạch</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xúc</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Cảnh</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ở 2 </a:t>
            </a:r>
            <a:r>
              <a:rPr lang="en-US" sz="3399" dirty="0" err="1">
                <a:solidFill>
                  <a:srgbClr val="593330"/>
                </a:solidFill>
                <a:latin typeface="Roboto Condensed"/>
              </a:rPr>
              <a:t>dòng</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đầu</a:t>
            </a:r>
            <a:r>
              <a:rPr lang="en-US" sz="3399" dirty="0">
                <a:solidFill>
                  <a:srgbClr val="593330"/>
                </a:solidFill>
                <a:latin typeface="Roboto Condensed"/>
              </a:rPr>
              <a:t> </a:t>
            </a:r>
            <a:r>
              <a:rPr lang="en-US" sz="3399" dirty="0" err="1">
                <a:solidFill>
                  <a:srgbClr val="593330"/>
                </a:solidFill>
                <a:latin typeface="Roboto Condensed"/>
              </a:rPr>
              <a:t>được</a:t>
            </a:r>
            <a:r>
              <a:rPr lang="en-US" sz="3399" dirty="0">
                <a:solidFill>
                  <a:srgbClr val="593330"/>
                </a:solidFill>
                <a:latin typeface="Roboto Condensed"/>
              </a:rPr>
              <a:t> </a:t>
            </a:r>
            <a:r>
              <a:rPr lang="en-US" sz="3399" dirty="0" err="1">
                <a:solidFill>
                  <a:srgbClr val="593330"/>
                </a:solidFill>
                <a:latin typeface="Roboto Condensed"/>
              </a:rPr>
              <a:t>tái</a:t>
            </a:r>
            <a:r>
              <a:rPr lang="en-US" sz="3399" dirty="0">
                <a:solidFill>
                  <a:srgbClr val="593330"/>
                </a:solidFill>
                <a:latin typeface="Roboto Condensed"/>
              </a:rPr>
              <a:t> </a:t>
            </a:r>
            <a:r>
              <a:rPr lang="en-US" sz="3399" dirty="0" err="1">
                <a:solidFill>
                  <a:srgbClr val="593330"/>
                </a:solidFill>
                <a:latin typeface="Roboto Condensed"/>
              </a:rPr>
              <a:t>hiện</a:t>
            </a:r>
            <a:r>
              <a:rPr lang="en-US" sz="3399" dirty="0">
                <a:solidFill>
                  <a:srgbClr val="593330"/>
                </a:solidFill>
                <a:latin typeface="Roboto Condensed"/>
              </a:rPr>
              <a:t> </a:t>
            </a:r>
            <a:r>
              <a:rPr lang="en-US" sz="3399" dirty="0" err="1">
                <a:solidFill>
                  <a:srgbClr val="593330"/>
                </a:solidFill>
                <a:latin typeface="Roboto Condensed"/>
              </a:rPr>
              <a:t>vào</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thời</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nào</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thời</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ấy</a:t>
            </a:r>
            <a:r>
              <a:rPr lang="en-US" sz="3399" dirty="0">
                <a:solidFill>
                  <a:srgbClr val="593330"/>
                </a:solidFill>
                <a:latin typeface="Roboto Condensed"/>
              </a:rPr>
              <a:t> </a:t>
            </a:r>
            <a:r>
              <a:rPr lang="en-US" sz="3399" dirty="0" err="1">
                <a:solidFill>
                  <a:srgbClr val="593330"/>
                </a:solidFill>
                <a:latin typeface="Roboto Condensed"/>
              </a:rPr>
              <a:t>có</a:t>
            </a:r>
            <a:r>
              <a:rPr lang="en-US" sz="3399" dirty="0">
                <a:solidFill>
                  <a:srgbClr val="593330"/>
                </a:solidFill>
                <a:latin typeface="Roboto Condensed"/>
              </a:rPr>
              <a:t> </a:t>
            </a:r>
            <a:r>
              <a:rPr lang="en-US" sz="3399" dirty="0" err="1">
                <a:solidFill>
                  <a:srgbClr val="593330"/>
                </a:solidFill>
                <a:latin typeface="Roboto Condensed"/>
              </a:rPr>
              <a:t>tác</a:t>
            </a:r>
            <a:r>
              <a:rPr lang="en-US" sz="3399" dirty="0">
                <a:solidFill>
                  <a:srgbClr val="593330"/>
                </a:solidFill>
                <a:latin typeface="Roboto Condensed"/>
              </a:rPr>
              <a:t> </a:t>
            </a:r>
            <a:r>
              <a:rPr lang="en-US" sz="3399" dirty="0" err="1">
                <a:solidFill>
                  <a:srgbClr val="593330"/>
                </a:solidFill>
                <a:latin typeface="Roboto Condensed"/>
              </a:rPr>
              <a:t>động</a:t>
            </a:r>
            <a:r>
              <a:rPr lang="en-US" sz="3399" dirty="0">
                <a:solidFill>
                  <a:srgbClr val="593330"/>
                </a:solidFill>
                <a:latin typeface="Roboto Condensed"/>
              </a:rPr>
              <a:t> </a:t>
            </a:r>
            <a:r>
              <a:rPr lang="en-US" sz="3399" dirty="0" err="1">
                <a:solidFill>
                  <a:srgbClr val="593330"/>
                </a:solidFill>
                <a:latin typeface="Roboto Condensed"/>
              </a:rPr>
              <a:t>như</a:t>
            </a:r>
            <a:r>
              <a:rPr lang="en-US" sz="3399" dirty="0">
                <a:solidFill>
                  <a:srgbClr val="593330"/>
                </a:solidFill>
                <a:latin typeface="Roboto Condensed"/>
              </a:rPr>
              <a:t> </a:t>
            </a:r>
            <a:r>
              <a:rPr lang="en-US" sz="3399" dirty="0" err="1">
                <a:solidFill>
                  <a:srgbClr val="593330"/>
                </a:solidFill>
                <a:latin typeface="Roboto Condensed"/>
              </a:rPr>
              <a:t>thế</a:t>
            </a:r>
            <a:r>
              <a:rPr lang="en-US" sz="3399" dirty="0">
                <a:solidFill>
                  <a:srgbClr val="593330"/>
                </a:solidFill>
                <a:latin typeface="Roboto Condensed"/>
              </a:rPr>
              <a:t> </a:t>
            </a:r>
            <a:r>
              <a:rPr lang="en-US" sz="3399" dirty="0" err="1">
                <a:solidFill>
                  <a:srgbClr val="593330"/>
                </a:solidFill>
                <a:latin typeface="Roboto Condensed"/>
              </a:rPr>
              <a:t>nào</a:t>
            </a:r>
            <a:r>
              <a:rPr lang="en-US" sz="3399" dirty="0">
                <a:solidFill>
                  <a:srgbClr val="593330"/>
                </a:solidFill>
                <a:latin typeface="Roboto Condensed"/>
              </a:rPr>
              <a:t> </a:t>
            </a:r>
            <a:r>
              <a:rPr lang="en-US" sz="3399" dirty="0" err="1">
                <a:solidFill>
                  <a:srgbClr val="593330"/>
                </a:solidFill>
                <a:latin typeface="Roboto Condensed"/>
              </a:rPr>
              <a:t>đối</a:t>
            </a:r>
            <a:r>
              <a:rPr lang="en-US" sz="3399" dirty="0">
                <a:solidFill>
                  <a:srgbClr val="593330"/>
                </a:solidFill>
                <a:latin typeface="Roboto Condensed"/>
              </a:rPr>
              <a:t> </a:t>
            </a:r>
            <a:r>
              <a:rPr lang="en-US" sz="3399" dirty="0" err="1">
                <a:solidFill>
                  <a:srgbClr val="593330"/>
                </a:solidFill>
                <a:latin typeface="Roboto Condensed"/>
              </a:rPr>
              <a:t>với</a:t>
            </a:r>
            <a:r>
              <a:rPr lang="en-US" sz="3399" dirty="0">
                <a:solidFill>
                  <a:srgbClr val="593330"/>
                </a:solidFill>
                <a:latin typeface="Roboto Condensed"/>
              </a:rPr>
              <a:t> </a:t>
            </a:r>
            <a:r>
              <a:rPr lang="en-US" sz="3399" dirty="0" err="1">
                <a:solidFill>
                  <a:srgbClr val="593330"/>
                </a:solidFill>
                <a:latin typeface="Roboto Condensed"/>
              </a:rPr>
              <a:t>việc</a:t>
            </a:r>
            <a:r>
              <a:rPr lang="en-US" sz="3399" dirty="0">
                <a:solidFill>
                  <a:srgbClr val="593330"/>
                </a:solidFill>
                <a:latin typeface="Roboto Condensed"/>
              </a:rPr>
              <a:t> </a:t>
            </a:r>
            <a:r>
              <a:rPr lang="en-US" sz="3399" dirty="0" err="1">
                <a:solidFill>
                  <a:srgbClr val="593330"/>
                </a:solidFill>
                <a:latin typeface="Roboto Condensed"/>
              </a:rPr>
              <a:t>tái</a:t>
            </a:r>
            <a:r>
              <a:rPr lang="en-US" sz="3399" dirty="0">
                <a:solidFill>
                  <a:srgbClr val="593330"/>
                </a:solidFill>
                <a:latin typeface="Roboto Condensed"/>
              </a:rPr>
              <a:t> </a:t>
            </a:r>
            <a:r>
              <a:rPr lang="en-US" sz="3399" dirty="0" err="1">
                <a:solidFill>
                  <a:srgbClr val="593330"/>
                </a:solidFill>
                <a:latin typeface="Roboto Condensed"/>
              </a:rPr>
              <a:t>hiện</a:t>
            </a:r>
            <a:r>
              <a:rPr lang="en-US" sz="3399" dirty="0">
                <a:solidFill>
                  <a:srgbClr val="593330"/>
                </a:solidFill>
                <a:latin typeface="Roboto Condensed"/>
              </a:rPr>
              <a:t> </a:t>
            </a:r>
            <a:r>
              <a:rPr lang="en-US" sz="3399" dirty="0" err="1">
                <a:solidFill>
                  <a:srgbClr val="593330"/>
                </a:solidFill>
                <a:latin typeface="Roboto Condensed"/>
              </a:rPr>
              <a:t>khung</a:t>
            </a:r>
            <a:r>
              <a:rPr lang="en-US" sz="3399" dirty="0">
                <a:solidFill>
                  <a:srgbClr val="593330"/>
                </a:solidFill>
                <a:latin typeface="Roboto Condensed"/>
              </a:rPr>
              <a:t> </a:t>
            </a:r>
            <a:r>
              <a:rPr lang="en-US" sz="3399" dirty="0" err="1">
                <a:solidFill>
                  <a:srgbClr val="593330"/>
                </a:solidFill>
                <a:latin typeface="Roboto Condensed"/>
              </a:rPr>
              <a:t>cảnh</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nhiên</a:t>
            </a:r>
            <a:r>
              <a:rPr lang="en-US" sz="3399" dirty="0">
                <a:solidFill>
                  <a:srgbClr val="593330"/>
                </a:solidFill>
                <a:latin typeface="Roboto Condensed"/>
              </a:rPr>
              <a:t>?</a:t>
            </a:r>
          </a:p>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2:</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tái</a:t>
            </a:r>
            <a:r>
              <a:rPr lang="en-US" sz="3399" dirty="0">
                <a:solidFill>
                  <a:srgbClr val="593330"/>
                </a:solidFill>
                <a:latin typeface="Roboto Condensed"/>
              </a:rPr>
              <a:t> </a:t>
            </a:r>
            <a:r>
              <a:rPr lang="en-US" sz="3399" dirty="0" err="1">
                <a:solidFill>
                  <a:srgbClr val="593330"/>
                </a:solidFill>
                <a:latin typeface="Roboto Condensed"/>
              </a:rPr>
              <a:t>hiện</a:t>
            </a:r>
            <a:r>
              <a:rPr lang="en-US" sz="3399" dirty="0">
                <a:solidFill>
                  <a:srgbClr val="593330"/>
                </a:solidFill>
                <a:latin typeface="Roboto Condensed"/>
              </a:rPr>
              <a:t> </a:t>
            </a:r>
            <a:r>
              <a:rPr lang="en-US" sz="3399" dirty="0" err="1">
                <a:solidFill>
                  <a:srgbClr val="593330"/>
                </a:solidFill>
                <a:latin typeface="Roboto Condensed"/>
              </a:rPr>
              <a:t>cảnh</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và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con </a:t>
            </a:r>
            <a:r>
              <a:rPr lang="en-US" sz="3399" dirty="0" err="1">
                <a:solidFill>
                  <a:srgbClr val="593330"/>
                </a:solidFill>
                <a:latin typeface="Roboto Condensed"/>
              </a:rPr>
              <a:t>người</a:t>
            </a:r>
            <a:r>
              <a:rPr lang="en-US" sz="3399" dirty="0">
                <a:solidFill>
                  <a:srgbClr val="593330"/>
                </a:solidFill>
                <a:latin typeface="Roboto Condensed"/>
              </a:rPr>
              <a:t> ở </a:t>
            </a:r>
            <a:r>
              <a:rPr lang="en-US" sz="3399" dirty="0" err="1">
                <a:solidFill>
                  <a:srgbClr val="593330"/>
                </a:solidFill>
                <a:latin typeface="Roboto Condensed"/>
              </a:rPr>
              <a:t>nhiều</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không</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chỉ</a:t>
            </a:r>
            <a:r>
              <a:rPr lang="en-US" sz="3399" dirty="0">
                <a:solidFill>
                  <a:srgbClr val="593330"/>
                </a:solidFill>
                <a:latin typeface="Roboto Condensed"/>
              </a:rPr>
              <a:t> </a:t>
            </a:r>
            <a:r>
              <a:rPr lang="en-US" sz="3399" dirty="0" err="1">
                <a:solidFill>
                  <a:srgbClr val="593330"/>
                </a:solidFill>
                <a:latin typeface="Roboto Condensed"/>
              </a:rPr>
              <a:t>ra</a:t>
            </a:r>
            <a:r>
              <a:rPr lang="en-US" sz="3399" dirty="0">
                <a:solidFill>
                  <a:srgbClr val="593330"/>
                </a:solidFill>
                <a:latin typeface="Roboto Condensed"/>
              </a:rPr>
              <a:t> </a:t>
            </a:r>
            <a:r>
              <a:rPr lang="en-US" sz="3399" dirty="0" err="1">
                <a:solidFill>
                  <a:srgbClr val="593330"/>
                </a:solidFill>
                <a:latin typeface="Roboto Condensed"/>
              </a:rPr>
              <a:t>những</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không</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đó</a:t>
            </a:r>
            <a:r>
              <a:rPr lang="en-US" sz="3399" dirty="0">
                <a:solidFill>
                  <a:srgbClr val="593330"/>
                </a:solidFill>
                <a:latin typeface="Roboto Condensed"/>
              </a:rPr>
              <a:t> </a:t>
            </a:r>
            <a:r>
              <a:rPr lang="en-US" sz="3399" dirty="0" err="1">
                <a:solidFill>
                  <a:srgbClr val="593330"/>
                </a:solidFill>
                <a:latin typeface="Roboto Condensed"/>
              </a:rPr>
              <a:t>theo</a:t>
            </a:r>
            <a:r>
              <a:rPr lang="en-US" sz="3399" dirty="0">
                <a:solidFill>
                  <a:srgbClr val="593330"/>
                </a:solidFill>
                <a:latin typeface="Roboto Condensed"/>
              </a:rPr>
              <a:t> </a:t>
            </a:r>
            <a:r>
              <a:rPr lang="en-US" sz="3399" dirty="0" err="1">
                <a:solidFill>
                  <a:srgbClr val="593330"/>
                </a:solidFill>
                <a:latin typeface="Roboto Condensed"/>
              </a:rPr>
              <a:t>trình</a:t>
            </a:r>
            <a:r>
              <a:rPr lang="en-US" sz="3399" dirty="0">
                <a:solidFill>
                  <a:srgbClr val="593330"/>
                </a:solidFill>
                <a:latin typeface="Roboto Condensed"/>
              </a:rPr>
              <a:t> </a:t>
            </a:r>
            <a:r>
              <a:rPr lang="en-US" sz="3399" dirty="0" err="1">
                <a:solidFill>
                  <a:srgbClr val="593330"/>
                </a:solidFill>
                <a:latin typeface="Roboto Condensed"/>
              </a:rPr>
              <a:t>tự</a:t>
            </a:r>
            <a:r>
              <a:rPr lang="en-US" sz="3399" dirty="0">
                <a:solidFill>
                  <a:srgbClr val="593330"/>
                </a:solidFill>
                <a:latin typeface="Roboto Condensed"/>
              </a:rPr>
              <a:t> </a:t>
            </a:r>
            <a:r>
              <a:rPr lang="en-US" sz="3399" dirty="0" err="1">
                <a:solidFill>
                  <a:srgbClr val="593330"/>
                </a:solidFill>
                <a:latin typeface="Roboto Condensed"/>
              </a:rPr>
              <a:t>được</a:t>
            </a:r>
            <a:r>
              <a:rPr lang="en-US" sz="3399" dirty="0">
                <a:solidFill>
                  <a:srgbClr val="593330"/>
                </a:solidFill>
                <a:latin typeface="Roboto Condensed"/>
              </a:rPr>
              <a:t> </a:t>
            </a:r>
            <a:r>
              <a:rPr lang="en-US" sz="3399" dirty="0" err="1">
                <a:solidFill>
                  <a:srgbClr val="593330"/>
                </a:solidFill>
                <a:latin typeface="Roboto Condensed"/>
              </a:rPr>
              <a:t>miêu</a:t>
            </a:r>
            <a:r>
              <a:rPr lang="en-US" sz="3399" dirty="0">
                <a:solidFill>
                  <a:srgbClr val="593330"/>
                </a:solidFill>
                <a:latin typeface="Roboto Condensed"/>
              </a:rPr>
              <a:t> </a:t>
            </a:r>
            <a:r>
              <a:rPr lang="en-US" sz="3399" dirty="0" err="1">
                <a:solidFill>
                  <a:srgbClr val="593330"/>
                </a:solidFill>
                <a:latin typeface="Roboto Condensed"/>
              </a:rPr>
              <a:t>tả</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Chia </a:t>
            </a:r>
            <a:r>
              <a:rPr lang="en-US" sz="3399" dirty="0" err="1">
                <a:solidFill>
                  <a:srgbClr val="593330"/>
                </a:solidFill>
                <a:latin typeface="Roboto Condensed"/>
              </a:rPr>
              <a:t>sẻ</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nhận</a:t>
            </a:r>
            <a:r>
              <a:rPr lang="en-US" sz="3399" dirty="0">
                <a:solidFill>
                  <a:srgbClr val="593330"/>
                </a:solidFill>
                <a:latin typeface="Roboto Condensed"/>
              </a:rPr>
              <a:t> </a:t>
            </a:r>
            <a:r>
              <a:rPr lang="en-US" sz="3399" dirty="0" err="1">
                <a:solidFill>
                  <a:srgbClr val="593330"/>
                </a:solidFill>
                <a:latin typeface="Roboto Condensed"/>
              </a:rPr>
              <a:t>về</a:t>
            </a:r>
            <a:r>
              <a:rPr lang="en-US" sz="3399" dirty="0">
                <a:solidFill>
                  <a:srgbClr val="593330"/>
                </a:solidFill>
                <a:latin typeface="Roboto Condensed"/>
              </a:rPr>
              <a:t> </a:t>
            </a:r>
            <a:r>
              <a:rPr lang="en-US" sz="3399" dirty="0" err="1">
                <a:solidFill>
                  <a:srgbClr val="593330"/>
                </a:solidFill>
                <a:latin typeface="Roboto Condensed"/>
              </a:rPr>
              <a:t>màu</a:t>
            </a:r>
            <a:r>
              <a:rPr lang="en-US" sz="3399" dirty="0">
                <a:solidFill>
                  <a:srgbClr val="593330"/>
                </a:solidFill>
                <a:latin typeface="Roboto Condensed"/>
              </a:rPr>
              <a:t> </a:t>
            </a:r>
            <a:r>
              <a:rPr lang="en-US" sz="3399" dirty="0" err="1">
                <a:solidFill>
                  <a:srgbClr val="593330"/>
                </a:solidFill>
                <a:latin typeface="Roboto Condensed"/>
              </a:rPr>
              <a:t>sắc</a:t>
            </a:r>
            <a:r>
              <a:rPr lang="en-US" sz="3399" dirty="0">
                <a:solidFill>
                  <a:srgbClr val="593330"/>
                </a:solidFill>
                <a:latin typeface="Roboto Condensed"/>
              </a:rPr>
              <a:t>,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a:t>
            </a:r>
            <a:r>
              <a:rPr lang="en-US" sz="3399" dirty="0" err="1">
                <a:solidFill>
                  <a:srgbClr val="593330"/>
                </a:solidFill>
                <a:latin typeface="Roboto Condensed"/>
              </a:rPr>
              <a:t>âm</a:t>
            </a:r>
            <a:r>
              <a:rPr lang="en-US" sz="3399" dirty="0">
                <a:solidFill>
                  <a:srgbClr val="593330"/>
                </a:solidFill>
                <a:latin typeface="Roboto Condensed"/>
              </a:rPr>
              <a:t> </a:t>
            </a:r>
            <a:r>
              <a:rPr lang="en-US" sz="3399" dirty="0" err="1">
                <a:solidFill>
                  <a:srgbClr val="593330"/>
                </a:solidFill>
                <a:latin typeface="Roboto Condensed"/>
              </a:rPr>
              <a:t>thanh</a:t>
            </a:r>
            <a:r>
              <a:rPr lang="en-US" sz="3399" dirty="0">
                <a:solidFill>
                  <a:srgbClr val="593330"/>
                </a:solidFill>
                <a:latin typeface="Roboto Condensed"/>
              </a:rPr>
              <a:t> </a:t>
            </a:r>
            <a:r>
              <a:rPr lang="en-US" sz="3399" dirty="0" err="1">
                <a:solidFill>
                  <a:srgbClr val="593330"/>
                </a:solidFill>
                <a:latin typeface="Roboto Condensed"/>
              </a:rPr>
              <a:t>của</a:t>
            </a:r>
            <a:r>
              <a:rPr lang="en-US" sz="3399" dirty="0">
                <a:solidFill>
                  <a:srgbClr val="593330"/>
                </a:solidFill>
                <a:latin typeface="Roboto Condensed"/>
              </a:rPr>
              <a:t> </a:t>
            </a:r>
            <a:r>
              <a:rPr lang="en-US" sz="3399" dirty="0" err="1">
                <a:solidFill>
                  <a:srgbClr val="593330"/>
                </a:solidFill>
                <a:latin typeface="Roboto Condensed"/>
              </a:rPr>
              <a:t>các</a:t>
            </a:r>
            <a:r>
              <a:rPr lang="en-US" sz="3399" dirty="0">
                <a:solidFill>
                  <a:srgbClr val="593330"/>
                </a:solidFill>
                <a:latin typeface="Roboto Condensed"/>
              </a:rPr>
              <a:t> </a:t>
            </a:r>
            <a:r>
              <a:rPr lang="en-US" sz="3399" dirty="0" err="1">
                <a:solidFill>
                  <a:srgbClr val="593330"/>
                </a:solidFill>
                <a:latin typeface="Roboto Condensed"/>
              </a:rPr>
              <a:t>sự</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a:t>
            </a:r>
            <a:r>
              <a:rPr lang="en-US" sz="3399" dirty="0" err="1">
                <a:solidFill>
                  <a:srgbClr val="593330"/>
                </a:solidFill>
                <a:latin typeface="Roboto Condensed"/>
              </a:rPr>
              <a:t>được</a:t>
            </a:r>
            <a:r>
              <a:rPr lang="en-US" sz="3399" dirty="0">
                <a:solidFill>
                  <a:srgbClr val="593330"/>
                </a:solidFill>
                <a:latin typeface="Roboto Condensed"/>
              </a:rPr>
              <a:t> </a:t>
            </a:r>
            <a:r>
              <a:rPr lang="en-US" sz="3399" dirty="0" err="1">
                <a:solidFill>
                  <a:srgbClr val="593330"/>
                </a:solidFill>
                <a:latin typeface="Roboto Condensed"/>
              </a:rPr>
              <a:t>nhắc</a:t>
            </a:r>
            <a:r>
              <a:rPr lang="en-US" sz="3399" dirty="0">
                <a:solidFill>
                  <a:srgbClr val="593330"/>
                </a:solidFill>
                <a:latin typeface="Roboto Condensed"/>
              </a:rPr>
              <a:t> </a:t>
            </a:r>
            <a:r>
              <a:rPr lang="en-US" sz="3399" dirty="0" err="1">
                <a:solidFill>
                  <a:srgbClr val="593330"/>
                </a:solidFill>
                <a:latin typeface="Roboto Condensed"/>
              </a:rPr>
              <a:t>tới</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nhiên</a:t>
            </a:r>
            <a:r>
              <a:rPr lang="en-US" sz="3399" dirty="0">
                <a:solidFill>
                  <a:srgbClr val="593330"/>
                </a:solidFill>
                <a:latin typeface="Roboto Condensed"/>
              </a:rPr>
              <a:t> </a:t>
            </a:r>
            <a:r>
              <a:rPr lang="en-US" sz="3399" dirty="0" err="1">
                <a:solidFill>
                  <a:srgbClr val="593330"/>
                </a:solidFill>
                <a:latin typeface="Roboto Condensed"/>
              </a:rPr>
              <a:t>đó</a:t>
            </a:r>
            <a:endParaRPr lang="en-US" sz="3399" dirty="0">
              <a:solidFill>
                <a:srgbClr val="593330"/>
              </a:solidFill>
              <a:latin typeface="Roboto Condensed"/>
            </a:endParaRPr>
          </a:p>
        </p:txBody>
      </p:sp>
      <p:sp>
        <p:nvSpPr>
          <p:cNvPr id="8" name="TextBox 8"/>
          <p:cNvSpPr txBox="1"/>
          <p:nvPr/>
        </p:nvSpPr>
        <p:spPr>
          <a:xfrm>
            <a:off x="811720" y="2606651"/>
            <a:ext cx="2226889" cy="5904233"/>
          </a:xfrm>
          <a:prstGeom prst="rect">
            <a:avLst/>
          </a:prstGeom>
        </p:spPr>
        <p:txBody>
          <a:bodyPr lIns="0" tIns="0" rIns="0" bIns="0" rtlCol="0" anchor="t">
            <a:spAutoFit/>
          </a:bodyPr>
          <a:lstStyle/>
          <a:p>
            <a:pPr algn="ctr">
              <a:lnSpc>
                <a:spcPts val="11619"/>
              </a:lnSpc>
            </a:pPr>
            <a:r>
              <a:rPr lang="en-US" sz="8299">
                <a:solidFill>
                  <a:srgbClr val="593330"/>
                </a:solidFill>
                <a:latin typeface="#9Slide06 ThuPhap Thien An"/>
              </a:rPr>
              <a:t>Giải mã lời xưa</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536375" y="1429354"/>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2976033" y="1538605"/>
            <a:ext cx="12335933" cy="8627016"/>
          </a:xfrm>
          <a:custGeom>
            <a:avLst/>
            <a:gdLst/>
            <a:ahLst/>
            <a:cxnLst/>
            <a:rect l="l" t="t" r="r" b="b"/>
            <a:pathLst>
              <a:path w="12335933" h="8627016">
                <a:moveTo>
                  <a:pt x="0" y="0"/>
                </a:moveTo>
                <a:lnTo>
                  <a:pt x="12335934" y="0"/>
                </a:lnTo>
                <a:lnTo>
                  <a:pt x="12335934" y="8627016"/>
                </a:lnTo>
                <a:lnTo>
                  <a:pt x="0" y="8627016"/>
                </a:lnTo>
                <a:lnTo>
                  <a:pt x="0" y="0"/>
                </a:lnTo>
                <a:close/>
              </a:path>
            </a:pathLst>
          </a:custGeom>
          <a:blipFill>
            <a:blip r:embed="rId6"/>
            <a:stretch>
              <a:fillRect t="-7107" b="-7107"/>
            </a:stretch>
          </a:blipFill>
        </p:spPr>
      </p:sp>
      <p:sp>
        <p:nvSpPr>
          <p:cNvPr id="7" name="TextBox 7"/>
          <p:cNvSpPr txBox="1"/>
          <p:nvPr/>
        </p:nvSpPr>
        <p:spPr>
          <a:xfrm>
            <a:off x="3926729" y="2218643"/>
            <a:ext cx="10793911" cy="7190740"/>
          </a:xfrm>
          <a:prstGeom prst="rect">
            <a:avLst/>
          </a:prstGeom>
        </p:spPr>
        <p:txBody>
          <a:bodyPr lIns="0" tIns="0" rIns="0" bIns="0" rtlCol="0" anchor="t">
            <a:spAutoFit/>
          </a:bodyPr>
          <a:lstStyle/>
          <a:p>
            <a:pPr algn="just">
              <a:lnSpc>
                <a:spcPts val="4759"/>
              </a:lnSpc>
            </a:pPr>
            <a:endParaRPr dirty="0"/>
          </a:p>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3: </a:t>
            </a:r>
            <a:r>
              <a:rPr lang="en-US" sz="3399" dirty="0" err="1">
                <a:solidFill>
                  <a:srgbClr val="593330"/>
                </a:solidFill>
                <a:latin typeface="Roboto Condensed"/>
              </a:rPr>
              <a:t>Những</a:t>
            </a:r>
            <a:r>
              <a:rPr lang="en-US" sz="3399" dirty="0">
                <a:solidFill>
                  <a:srgbClr val="593330"/>
                </a:solidFill>
                <a:latin typeface="Roboto Condensed"/>
              </a:rPr>
              <a:t>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ở 2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cuối</a:t>
            </a:r>
            <a:r>
              <a:rPr lang="en-US" sz="3399" dirty="0">
                <a:solidFill>
                  <a:srgbClr val="593330"/>
                </a:solidFill>
                <a:latin typeface="Roboto Condensed"/>
              </a:rPr>
              <a:t> </a:t>
            </a:r>
            <a:r>
              <a:rPr lang="en-US" sz="3399" dirty="0" err="1">
                <a:solidFill>
                  <a:srgbClr val="593330"/>
                </a:solidFill>
                <a:latin typeface="Roboto Condensed"/>
              </a:rPr>
              <a:t>đã</a:t>
            </a:r>
            <a:r>
              <a:rPr lang="en-US" sz="3399" dirty="0">
                <a:solidFill>
                  <a:srgbClr val="593330"/>
                </a:solidFill>
                <a:latin typeface="Roboto Condensed"/>
              </a:rPr>
              <a:t> </a:t>
            </a:r>
            <a:r>
              <a:rPr lang="en-US" sz="3399" dirty="0" err="1">
                <a:solidFill>
                  <a:srgbClr val="593330"/>
                </a:solidFill>
                <a:latin typeface="Roboto Condensed"/>
              </a:rPr>
              <a:t>gợi</a:t>
            </a:r>
            <a:r>
              <a:rPr lang="en-US" sz="3399" dirty="0">
                <a:solidFill>
                  <a:srgbClr val="593330"/>
                </a:solidFill>
                <a:latin typeface="Roboto Condensed"/>
              </a:rPr>
              <a:t> </a:t>
            </a:r>
            <a:r>
              <a:rPr lang="en-US" sz="3399" dirty="0" err="1">
                <a:solidFill>
                  <a:srgbClr val="593330"/>
                </a:solidFill>
                <a:latin typeface="Roboto Condensed"/>
              </a:rPr>
              <a:t>ra</a:t>
            </a:r>
            <a:r>
              <a:rPr lang="en-US" sz="3399" dirty="0">
                <a:solidFill>
                  <a:srgbClr val="593330"/>
                </a:solidFill>
                <a:latin typeface="Roboto Condensed"/>
              </a:rPr>
              <a:t>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a:t>
            </a:r>
            <a:r>
              <a:rPr lang="en-US" sz="3399" dirty="0" err="1">
                <a:solidFill>
                  <a:srgbClr val="593330"/>
                </a:solidFill>
                <a:latin typeface="Roboto Condensed"/>
              </a:rPr>
              <a:t>như</a:t>
            </a:r>
            <a:r>
              <a:rPr lang="en-US" sz="3399" dirty="0">
                <a:solidFill>
                  <a:srgbClr val="593330"/>
                </a:solidFill>
                <a:latin typeface="Roboto Condensed"/>
              </a:rPr>
              <a:t> </a:t>
            </a:r>
            <a:r>
              <a:rPr lang="en-US" sz="3399" dirty="0" err="1">
                <a:solidFill>
                  <a:srgbClr val="593330"/>
                </a:solidFill>
                <a:latin typeface="Roboto Condensed"/>
              </a:rPr>
              <a:t>thế</a:t>
            </a:r>
            <a:r>
              <a:rPr lang="en-US" sz="3399" dirty="0">
                <a:solidFill>
                  <a:srgbClr val="593330"/>
                </a:solidFill>
                <a:latin typeface="Roboto Condensed"/>
              </a:rPr>
              <a:t> </a:t>
            </a:r>
            <a:r>
              <a:rPr lang="en-US" sz="3399" dirty="0" err="1">
                <a:solidFill>
                  <a:srgbClr val="593330"/>
                </a:solidFill>
                <a:latin typeface="Roboto Condensed"/>
              </a:rPr>
              <a:t>nào</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vẽ</a:t>
            </a:r>
            <a:r>
              <a:rPr lang="en-US" sz="3399" dirty="0">
                <a:solidFill>
                  <a:srgbClr val="593330"/>
                </a:solidFill>
                <a:latin typeface="Roboto Condensed"/>
              </a:rPr>
              <a:t> </a:t>
            </a:r>
            <a:r>
              <a:rPr lang="en-US" sz="3399" dirty="0" err="1">
                <a:solidFill>
                  <a:srgbClr val="593330"/>
                </a:solidFill>
                <a:latin typeface="Roboto Condensed"/>
              </a:rPr>
              <a:t>lại</a:t>
            </a:r>
            <a:r>
              <a:rPr lang="en-US" sz="3399" dirty="0">
                <a:solidFill>
                  <a:srgbClr val="593330"/>
                </a:solidFill>
                <a:latin typeface="Roboto Condensed"/>
              </a:rPr>
              <a:t>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a:t>
            </a:r>
            <a:r>
              <a:rPr lang="en-US" sz="3399" dirty="0" err="1">
                <a:solidFill>
                  <a:srgbClr val="593330"/>
                </a:solidFill>
                <a:latin typeface="Roboto Condensed"/>
              </a:rPr>
              <a:t>ấy</a:t>
            </a:r>
            <a:r>
              <a:rPr lang="en-US" sz="3399" dirty="0">
                <a:solidFill>
                  <a:srgbClr val="593330"/>
                </a:solidFill>
                <a:latin typeface="Roboto Condensed"/>
              </a:rPr>
              <a:t> </a:t>
            </a:r>
            <a:r>
              <a:rPr lang="en-US" sz="3399" dirty="0" err="1">
                <a:solidFill>
                  <a:srgbClr val="593330"/>
                </a:solidFill>
                <a:latin typeface="Roboto Condensed"/>
              </a:rPr>
              <a:t>theo</a:t>
            </a:r>
            <a:r>
              <a:rPr lang="en-US" sz="3399" dirty="0">
                <a:solidFill>
                  <a:srgbClr val="593330"/>
                </a:solidFill>
                <a:latin typeface="Roboto Condensed"/>
              </a:rPr>
              <a:t> </a:t>
            </a:r>
            <a:r>
              <a:rPr lang="en-US" sz="3399" dirty="0" err="1">
                <a:solidFill>
                  <a:srgbClr val="593330"/>
                </a:solidFill>
                <a:latin typeface="Roboto Condensed"/>
              </a:rPr>
              <a:t>tưởng</a:t>
            </a:r>
            <a:r>
              <a:rPr lang="en-US" sz="3399" dirty="0">
                <a:solidFill>
                  <a:srgbClr val="593330"/>
                </a:solidFill>
                <a:latin typeface="Roboto Condensed"/>
              </a:rPr>
              <a:t> </a:t>
            </a:r>
            <a:r>
              <a:rPr lang="en-US" sz="3399" dirty="0" err="1">
                <a:solidFill>
                  <a:srgbClr val="593330"/>
                </a:solidFill>
                <a:latin typeface="Roboto Condensed"/>
              </a:rPr>
              <a:t>tượng</a:t>
            </a:r>
            <a:r>
              <a:rPr lang="en-US" sz="3399" dirty="0">
                <a:solidFill>
                  <a:srgbClr val="593330"/>
                </a:solidFill>
                <a:latin typeface="Roboto Condensed"/>
              </a:rPr>
              <a:t> </a:t>
            </a:r>
            <a:r>
              <a:rPr lang="en-US" sz="3399" dirty="0" err="1">
                <a:solidFill>
                  <a:srgbClr val="593330"/>
                </a:solidFill>
                <a:latin typeface="Roboto Condensed"/>
              </a:rPr>
              <a:t>của</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và chia </a:t>
            </a:r>
            <a:r>
              <a:rPr lang="en-US" sz="3399" dirty="0" err="1">
                <a:solidFill>
                  <a:srgbClr val="593330"/>
                </a:solidFill>
                <a:latin typeface="Roboto Condensed"/>
              </a:rPr>
              <a:t>sẻ</a:t>
            </a:r>
            <a:r>
              <a:rPr lang="en-US" sz="3399" dirty="0">
                <a:solidFill>
                  <a:srgbClr val="593330"/>
                </a:solidFill>
                <a:latin typeface="Roboto Condensed"/>
              </a:rPr>
              <a:t> </a:t>
            </a:r>
            <a:r>
              <a:rPr lang="en-US" sz="3399" dirty="0" err="1">
                <a:solidFill>
                  <a:srgbClr val="593330"/>
                </a:solidFill>
                <a:latin typeface="Roboto Condensed"/>
              </a:rPr>
              <a:t>cùng</a:t>
            </a:r>
            <a:r>
              <a:rPr lang="en-US" sz="3399" dirty="0">
                <a:solidFill>
                  <a:srgbClr val="593330"/>
                </a:solidFill>
                <a:latin typeface="Roboto Condensed"/>
              </a:rPr>
              <a:t> </a:t>
            </a:r>
            <a:r>
              <a:rPr lang="en-US" sz="3399" dirty="0" err="1">
                <a:solidFill>
                  <a:srgbClr val="593330"/>
                </a:solidFill>
                <a:latin typeface="Roboto Condensed"/>
              </a:rPr>
              <a:t>các</a:t>
            </a:r>
            <a:r>
              <a:rPr lang="en-US" sz="3399" dirty="0">
                <a:solidFill>
                  <a:srgbClr val="593330"/>
                </a:solidFill>
                <a:latin typeface="Roboto Condensed"/>
              </a:rPr>
              <a:t> </a:t>
            </a:r>
            <a:r>
              <a:rPr lang="en-US" sz="3399" dirty="0" err="1">
                <a:solidFill>
                  <a:srgbClr val="593330"/>
                </a:solidFill>
                <a:latin typeface="Roboto Condensed"/>
              </a:rPr>
              <a:t>bạn</a:t>
            </a:r>
            <a:endParaRPr lang="en-US" sz="3399" dirty="0">
              <a:solidFill>
                <a:srgbClr val="593330"/>
              </a:solidFill>
              <a:latin typeface="Roboto Condensed"/>
            </a:endParaRPr>
          </a:p>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4:</a:t>
            </a:r>
            <a:r>
              <a:rPr lang="en-US" sz="3399" dirty="0">
                <a:solidFill>
                  <a:srgbClr val="593330"/>
                </a:solidFill>
                <a:latin typeface="Roboto Condensed"/>
              </a:rPr>
              <a:t>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kết</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tứ</a:t>
            </a:r>
            <a:r>
              <a:rPr lang="en-US" sz="3399" dirty="0">
                <a:solidFill>
                  <a:srgbClr val="593330"/>
                </a:solidFill>
                <a:latin typeface="Roboto Condensed"/>
              </a:rPr>
              <a:t> </a:t>
            </a:r>
            <a:r>
              <a:rPr lang="en-US" sz="3399" dirty="0" err="1">
                <a:solidFill>
                  <a:srgbClr val="593330"/>
                </a:solidFill>
                <a:latin typeface="Roboto Condensed"/>
              </a:rPr>
              <a:t>tuyệt</a:t>
            </a:r>
            <a:r>
              <a:rPr lang="en-US" sz="3399" dirty="0">
                <a:solidFill>
                  <a:srgbClr val="593330"/>
                </a:solidFill>
                <a:latin typeface="Roboto Condensed"/>
              </a:rPr>
              <a:t> </a:t>
            </a:r>
            <a:r>
              <a:rPr lang="en-US" sz="3399" dirty="0" err="1">
                <a:solidFill>
                  <a:srgbClr val="593330"/>
                </a:solidFill>
                <a:latin typeface="Roboto Condensed"/>
              </a:rPr>
              <a:t>Đường</a:t>
            </a:r>
            <a:r>
              <a:rPr lang="en-US" sz="3399" dirty="0">
                <a:solidFill>
                  <a:srgbClr val="593330"/>
                </a:solidFill>
                <a:latin typeface="Roboto Condensed"/>
              </a:rPr>
              <a:t> </a:t>
            </a:r>
            <a:r>
              <a:rPr lang="en-US" sz="3399" dirty="0" err="1">
                <a:solidFill>
                  <a:srgbClr val="593330"/>
                </a:solidFill>
                <a:latin typeface="Roboto Condensed"/>
              </a:rPr>
              <a:t>luật</a:t>
            </a:r>
            <a:r>
              <a:rPr lang="en-US" sz="3399" dirty="0">
                <a:solidFill>
                  <a:srgbClr val="593330"/>
                </a:solidFill>
                <a:latin typeface="Roboto Condensed"/>
              </a:rPr>
              <a:t> </a:t>
            </a:r>
            <a:r>
              <a:rPr lang="en-US" sz="3399" dirty="0" err="1">
                <a:solidFill>
                  <a:srgbClr val="593330"/>
                </a:solidFill>
                <a:latin typeface="Roboto Condensed"/>
              </a:rPr>
              <a:t>thường</a:t>
            </a:r>
            <a:r>
              <a:rPr lang="en-US" sz="3399" dirty="0">
                <a:solidFill>
                  <a:srgbClr val="593330"/>
                </a:solidFill>
                <a:latin typeface="Roboto Condensed"/>
              </a:rPr>
              <a:t> </a:t>
            </a:r>
            <a:r>
              <a:rPr lang="en-US" sz="3399" dirty="0" err="1">
                <a:solidFill>
                  <a:srgbClr val="593330"/>
                </a:solidFill>
                <a:latin typeface="Roboto Condensed"/>
              </a:rPr>
              <a:t>để</a:t>
            </a:r>
            <a:r>
              <a:rPr lang="en-US" sz="3399" dirty="0">
                <a:solidFill>
                  <a:srgbClr val="593330"/>
                </a:solidFill>
                <a:latin typeface="Roboto Condensed"/>
              </a:rPr>
              <a:t> </a:t>
            </a:r>
            <a:r>
              <a:rPr lang="en-US" sz="3399" dirty="0" err="1">
                <a:solidFill>
                  <a:srgbClr val="593330"/>
                </a:solidFill>
                <a:latin typeface="Roboto Condensed"/>
              </a:rPr>
              <a:t>lại</a:t>
            </a:r>
            <a:r>
              <a:rPr lang="en-US" sz="3399" dirty="0">
                <a:solidFill>
                  <a:srgbClr val="593330"/>
                </a:solidFill>
                <a:latin typeface="Roboto Condensed"/>
              </a:rPr>
              <a:t> </a:t>
            </a:r>
            <a:r>
              <a:rPr lang="en-US" sz="3399" dirty="0" err="1">
                <a:solidFill>
                  <a:srgbClr val="593330"/>
                </a:solidFill>
                <a:latin typeface="Roboto Condensed"/>
              </a:rPr>
              <a:t>dư</a:t>
            </a:r>
            <a:r>
              <a:rPr lang="en-US" sz="3399" dirty="0">
                <a:solidFill>
                  <a:srgbClr val="593330"/>
                </a:solidFill>
                <a:latin typeface="Roboto Condensed"/>
              </a:rPr>
              <a:t> </a:t>
            </a:r>
            <a:r>
              <a:rPr lang="en-US" sz="3399" dirty="0" err="1">
                <a:solidFill>
                  <a:srgbClr val="593330"/>
                </a:solidFill>
                <a:latin typeface="Roboto Condensed"/>
              </a:rPr>
              <a:t>âm</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cho</a:t>
            </a:r>
            <a:r>
              <a:rPr lang="en-US" sz="3399" dirty="0">
                <a:solidFill>
                  <a:srgbClr val="593330"/>
                </a:solidFill>
                <a:latin typeface="Roboto Condensed"/>
              </a:rPr>
              <a:t> </a:t>
            </a:r>
            <a:r>
              <a:rPr lang="en-US" sz="3399" dirty="0" err="1">
                <a:solidFill>
                  <a:srgbClr val="593330"/>
                </a:solidFill>
                <a:latin typeface="Roboto Condensed"/>
              </a:rPr>
              <a:t>biết</a:t>
            </a:r>
            <a:r>
              <a:rPr lang="en-US" sz="3399" dirty="0">
                <a:solidFill>
                  <a:srgbClr val="593330"/>
                </a:solidFill>
                <a:latin typeface="Roboto Condensed"/>
              </a:rPr>
              <a:t>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kết</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Trường</a:t>
            </a:r>
            <a:r>
              <a:rPr lang="en-US" sz="3399" dirty="0">
                <a:solidFill>
                  <a:srgbClr val="593330"/>
                </a:solidFill>
                <a:latin typeface="Roboto Condensed"/>
              </a:rPr>
              <a:t> </a:t>
            </a:r>
            <a:r>
              <a:rPr lang="en-US" sz="3399" dirty="0" err="1">
                <a:solidFill>
                  <a:srgbClr val="593330"/>
                </a:solidFill>
                <a:latin typeface="Roboto Condensed"/>
              </a:rPr>
              <a:t>vãn</a:t>
            </a:r>
            <a:r>
              <a:rPr lang="en-US" sz="3399" dirty="0">
                <a:solidFill>
                  <a:srgbClr val="593330"/>
                </a:solidFill>
                <a:latin typeface="Roboto Condensed"/>
              </a:rPr>
              <a:t> </a:t>
            </a:r>
            <a:r>
              <a:rPr lang="en-US" sz="3399" dirty="0" err="1">
                <a:solidFill>
                  <a:srgbClr val="593330"/>
                </a:solidFill>
                <a:latin typeface="Roboto Condensed"/>
              </a:rPr>
              <a:t>vọng</a:t>
            </a:r>
            <a:r>
              <a:rPr lang="en-US" sz="3399" dirty="0">
                <a:solidFill>
                  <a:srgbClr val="593330"/>
                </a:solidFill>
                <a:latin typeface="Roboto Condensed"/>
              </a:rPr>
              <a:t>” </a:t>
            </a:r>
            <a:r>
              <a:rPr lang="en-US" sz="3399" dirty="0" err="1">
                <a:solidFill>
                  <a:srgbClr val="593330"/>
                </a:solidFill>
                <a:latin typeface="Roboto Condensed"/>
              </a:rPr>
              <a:t>gợi</a:t>
            </a:r>
            <a:r>
              <a:rPr lang="en-US" sz="3399" dirty="0">
                <a:solidFill>
                  <a:srgbClr val="593330"/>
                </a:solidFill>
                <a:latin typeface="Roboto Condensed"/>
              </a:rPr>
              <a:t> </a:t>
            </a:r>
            <a:r>
              <a:rPr lang="en-US" sz="3399" dirty="0" err="1">
                <a:solidFill>
                  <a:srgbClr val="593330"/>
                </a:solidFill>
                <a:latin typeface="Roboto Condensed"/>
              </a:rPr>
              <a:t>cho</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a:t>
            </a:r>
            <a:r>
              <a:rPr lang="en-US" sz="3399" dirty="0" err="1">
                <a:solidFill>
                  <a:srgbClr val="593330"/>
                </a:solidFill>
                <a:latin typeface="Roboto Condensed"/>
              </a:rPr>
              <a:t>những</a:t>
            </a:r>
            <a:r>
              <a:rPr lang="en-US" sz="3399" dirty="0">
                <a:solidFill>
                  <a:srgbClr val="593330"/>
                </a:solidFill>
                <a:latin typeface="Roboto Condensed"/>
              </a:rPr>
              <a:t> </a:t>
            </a:r>
            <a:r>
              <a:rPr lang="en-US" sz="3399" dirty="0" err="1">
                <a:solidFill>
                  <a:srgbClr val="593330"/>
                </a:solidFill>
                <a:latin typeface="Roboto Condensed"/>
              </a:rPr>
              <a:t>suy</a:t>
            </a:r>
            <a:r>
              <a:rPr lang="en-US" sz="3399" dirty="0">
                <a:solidFill>
                  <a:srgbClr val="593330"/>
                </a:solidFill>
                <a:latin typeface="Roboto Condensed"/>
              </a:rPr>
              <a:t> </a:t>
            </a:r>
            <a:r>
              <a:rPr lang="en-US" sz="3399" dirty="0" err="1">
                <a:solidFill>
                  <a:srgbClr val="593330"/>
                </a:solidFill>
                <a:latin typeface="Roboto Condensed"/>
              </a:rPr>
              <a:t>nghĩ</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xúc</a:t>
            </a:r>
            <a:r>
              <a:rPr lang="en-US" sz="3399" dirty="0">
                <a:solidFill>
                  <a:srgbClr val="593330"/>
                </a:solidFill>
                <a:latin typeface="Roboto Condensed"/>
              </a:rPr>
              <a:t> </a:t>
            </a:r>
            <a:r>
              <a:rPr lang="en-US" sz="3399" dirty="0" err="1">
                <a:solidFill>
                  <a:srgbClr val="593330"/>
                </a:solidFill>
                <a:latin typeface="Roboto Condensed"/>
              </a:rPr>
              <a:t>gì</a:t>
            </a:r>
            <a:r>
              <a:rPr lang="en-US" sz="3399" dirty="0">
                <a:solidFill>
                  <a:srgbClr val="593330"/>
                </a:solidFill>
                <a:latin typeface="Roboto Condensed"/>
              </a:rPr>
              <a:t>? </a:t>
            </a:r>
            <a:r>
              <a:rPr lang="en-US" sz="3399" dirty="0" err="1">
                <a:solidFill>
                  <a:srgbClr val="593330"/>
                </a:solidFill>
                <a:latin typeface="Roboto Condensed"/>
              </a:rPr>
              <a:t>Ngoài</a:t>
            </a:r>
            <a:r>
              <a:rPr lang="en-US" sz="3399" dirty="0">
                <a:solidFill>
                  <a:srgbClr val="593330"/>
                </a:solidFill>
                <a:latin typeface="Roboto Condensed"/>
              </a:rPr>
              <a:t>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kết</a:t>
            </a:r>
            <a:r>
              <a:rPr lang="en-US" sz="3399" dirty="0">
                <a:solidFill>
                  <a:srgbClr val="593330"/>
                </a:solidFill>
                <a:latin typeface="Roboto Condensed"/>
              </a:rPr>
              <a:t> </a:t>
            </a:r>
            <a:r>
              <a:rPr lang="en-US" sz="3399" dirty="0" err="1">
                <a:solidFill>
                  <a:srgbClr val="593330"/>
                </a:solidFill>
                <a:latin typeface="Roboto Condensed"/>
              </a:rPr>
              <a:t>này</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chọn</a:t>
            </a:r>
            <a:r>
              <a:rPr lang="en-US" sz="3399" dirty="0">
                <a:solidFill>
                  <a:srgbClr val="593330"/>
                </a:solidFill>
                <a:latin typeface="Roboto Condensed"/>
              </a:rPr>
              <a:t> </a:t>
            </a:r>
            <a:r>
              <a:rPr lang="en-US" sz="3399" dirty="0" err="1">
                <a:solidFill>
                  <a:srgbClr val="593330"/>
                </a:solidFill>
                <a:latin typeface="Roboto Condensed"/>
              </a:rPr>
              <a:t>ra</a:t>
            </a:r>
            <a:r>
              <a:rPr lang="en-US" sz="3399" dirty="0">
                <a:solidFill>
                  <a:srgbClr val="593330"/>
                </a:solidFill>
                <a:latin typeface="Roboto Condensed"/>
              </a:rPr>
              <a:t> 1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chi </a:t>
            </a:r>
            <a:r>
              <a:rPr lang="en-US" sz="3399" dirty="0" err="1">
                <a:solidFill>
                  <a:srgbClr val="593330"/>
                </a:solidFill>
                <a:latin typeface="Roboto Condensed"/>
              </a:rPr>
              <a:t>tiết</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a:t>
            </a:r>
            <a:r>
              <a:rPr lang="en-US" sz="3399" dirty="0" err="1">
                <a:solidFill>
                  <a:srgbClr val="593330"/>
                </a:solidFill>
                <a:latin typeface="Roboto Condensed"/>
              </a:rPr>
              <a:t>tâm</a:t>
            </a:r>
            <a:r>
              <a:rPr lang="en-US" sz="3399" dirty="0">
                <a:solidFill>
                  <a:srgbClr val="593330"/>
                </a:solidFill>
                <a:latin typeface="Roboto Condensed"/>
              </a:rPr>
              <a:t> </a:t>
            </a:r>
            <a:r>
              <a:rPr lang="en-US" sz="3399" dirty="0" err="1">
                <a:solidFill>
                  <a:srgbClr val="593330"/>
                </a:solidFill>
                <a:latin typeface="Roboto Condensed"/>
              </a:rPr>
              <a:t>đắc</a:t>
            </a:r>
            <a:r>
              <a:rPr lang="en-US" sz="3399" dirty="0">
                <a:solidFill>
                  <a:srgbClr val="593330"/>
                </a:solidFill>
                <a:latin typeface="Roboto Condensed"/>
              </a:rPr>
              <a:t> </a:t>
            </a:r>
            <a:r>
              <a:rPr lang="en-US" sz="3399" dirty="0" err="1">
                <a:solidFill>
                  <a:srgbClr val="593330"/>
                </a:solidFill>
                <a:latin typeface="Roboto Condensed"/>
              </a:rPr>
              <a:t>nhất</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để</a:t>
            </a:r>
            <a:r>
              <a:rPr lang="en-US" sz="3399" dirty="0">
                <a:solidFill>
                  <a:srgbClr val="593330"/>
                </a:solidFill>
                <a:latin typeface="Roboto Condensed"/>
              </a:rPr>
              <a:t> </a:t>
            </a:r>
            <a:r>
              <a:rPr lang="en-US" sz="3399" dirty="0" err="1">
                <a:solidFill>
                  <a:srgbClr val="593330"/>
                </a:solidFill>
                <a:latin typeface="Roboto Condensed"/>
              </a:rPr>
              <a:t>bình</a:t>
            </a:r>
            <a:r>
              <a:rPr lang="en-US" sz="3399" dirty="0">
                <a:solidFill>
                  <a:srgbClr val="593330"/>
                </a:solidFill>
                <a:latin typeface="Roboto Condensed"/>
              </a:rPr>
              <a:t> </a:t>
            </a:r>
            <a:r>
              <a:rPr lang="en-US" sz="3399" dirty="0" err="1">
                <a:solidFill>
                  <a:srgbClr val="593330"/>
                </a:solidFill>
                <a:latin typeface="Roboto Condensed"/>
              </a:rPr>
              <a:t>luận</a:t>
            </a:r>
            <a:r>
              <a:rPr lang="en-US" sz="3399" dirty="0">
                <a:solidFill>
                  <a:srgbClr val="593330"/>
                </a:solidFill>
                <a:latin typeface="Roboto Condensed"/>
              </a:rPr>
              <a:t>, </a:t>
            </a:r>
            <a:r>
              <a:rPr lang="en-US" sz="3399" dirty="0" err="1">
                <a:solidFill>
                  <a:srgbClr val="593330"/>
                </a:solidFill>
                <a:latin typeface="Roboto Condensed"/>
              </a:rPr>
              <a:t>phân</a:t>
            </a:r>
            <a:r>
              <a:rPr lang="en-US" sz="3399" dirty="0">
                <a:solidFill>
                  <a:srgbClr val="593330"/>
                </a:solidFill>
                <a:latin typeface="Roboto Condensed"/>
              </a:rPr>
              <a:t> </a:t>
            </a:r>
            <a:r>
              <a:rPr lang="en-US" sz="3399" dirty="0" err="1">
                <a:solidFill>
                  <a:srgbClr val="593330"/>
                </a:solidFill>
                <a:latin typeface="Roboto Condensed"/>
              </a:rPr>
              <a:t>tích</a:t>
            </a:r>
            <a:r>
              <a:rPr lang="en-US" sz="3399" dirty="0">
                <a:solidFill>
                  <a:srgbClr val="593330"/>
                </a:solidFill>
                <a:latin typeface="Roboto Condensed"/>
              </a:rPr>
              <a:t> </a:t>
            </a:r>
            <a:r>
              <a:rPr lang="en-US" sz="3399" dirty="0" err="1">
                <a:solidFill>
                  <a:srgbClr val="593330"/>
                </a:solidFill>
                <a:latin typeface="Roboto Condensed"/>
              </a:rPr>
              <a:t>cái</a:t>
            </a:r>
            <a:r>
              <a:rPr lang="en-US" sz="3399" dirty="0">
                <a:solidFill>
                  <a:srgbClr val="593330"/>
                </a:solidFill>
                <a:latin typeface="Roboto Condensed"/>
              </a:rPr>
              <a:t> hay, </a:t>
            </a:r>
            <a:r>
              <a:rPr lang="en-US" sz="3399" dirty="0" err="1">
                <a:solidFill>
                  <a:srgbClr val="593330"/>
                </a:solidFill>
                <a:latin typeface="Roboto Condensed"/>
              </a:rPr>
              <a:t>cái</a:t>
            </a:r>
            <a:r>
              <a:rPr lang="en-US" sz="3399" dirty="0">
                <a:solidFill>
                  <a:srgbClr val="593330"/>
                </a:solidFill>
                <a:latin typeface="Roboto Condensed"/>
              </a:rPr>
              <a:t> </a:t>
            </a:r>
            <a:r>
              <a:rPr lang="en-US" sz="3399" dirty="0" err="1">
                <a:solidFill>
                  <a:srgbClr val="593330"/>
                </a:solidFill>
                <a:latin typeface="Roboto Condensed"/>
              </a:rPr>
              <a:t>đẹp</a:t>
            </a:r>
            <a:r>
              <a:rPr lang="en-US" sz="3399" dirty="0">
                <a:solidFill>
                  <a:srgbClr val="593330"/>
                </a:solidFill>
                <a:latin typeface="Roboto Condensed"/>
              </a:rPr>
              <a:t> </a:t>
            </a:r>
            <a:r>
              <a:rPr lang="en-US" sz="3399" dirty="0" err="1">
                <a:solidFill>
                  <a:srgbClr val="593330"/>
                </a:solidFill>
                <a:latin typeface="Roboto Condensed"/>
              </a:rPr>
              <a:t>của</a:t>
            </a:r>
            <a:r>
              <a:rPr lang="en-US" sz="3399" dirty="0">
                <a:solidFill>
                  <a:srgbClr val="593330"/>
                </a:solidFill>
                <a:latin typeface="Roboto Condensed"/>
              </a:rPr>
              <a:t>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đó</a:t>
            </a:r>
            <a:r>
              <a:rPr lang="en-US" sz="3399" dirty="0">
                <a:solidFill>
                  <a:srgbClr val="593330"/>
                </a:solidFill>
                <a:latin typeface="Roboto Condensed"/>
              </a:rPr>
              <a:t>. Qua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nhiên</a:t>
            </a:r>
            <a:r>
              <a:rPr lang="en-US" sz="3399" dirty="0">
                <a:solidFill>
                  <a:srgbClr val="593330"/>
                </a:solidFill>
                <a:latin typeface="Roboto Condensed"/>
              </a:rPr>
              <a:t> và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a:t>
            </a:r>
            <a:r>
              <a:rPr lang="en-US" sz="3399" dirty="0" err="1">
                <a:solidFill>
                  <a:srgbClr val="593330"/>
                </a:solidFill>
                <a:latin typeface="Roboto Condensed"/>
              </a:rPr>
              <a:t>ấy</a:t>
            </a:r>
            <a:r>
              <a:rPr lang="en-US" sz="3399" dirty="0">
                <a:solidFill>
                  <a:srgbClr val="593330"/>
                </a:solidFill>
                <a:latin typeface="Roboto Condensed"/>
              </a:rPr>
              <a:t>, </a:t>
            </a:r>
            <a:r>
              <a:rPr lang="en-US" sz="3399" dirty="0" err="1">
                <a:solidFill>
                  <a:srgbClr val="593330"/>
                </a:solidFill>
                <a:latin typeface="Roboto Condensed"/>
              </a:rPr>
              <a:t>tác</a:t>
            </a:r>
            <a:r>
              <a:rPr lang="en-US" sz="3399" dirty="0">
                <a:solidFill>
                  <a:srgbClr val="593330"/>
                </a:solidFill>
                <a:latin typeface="Roboto Condensed"/>
              </a:rPr>
              <a:t> </a:t>
            </a:r>
            <a:r>
              <a:rPr lang="en-US" sz="3399" dirty="0" err="1">
                <a:solidFill>
                  <a:srgbClr val="593330"/>
                </a:solidFill>
                <a:latin typeface="Roboto Condensed"/>
              </a:rPr>
              <a:t>giả</a:t>
            </a:r>
            <a:r>
              <a:rPr lang="en-US" sz="3399" dirty="0">
                <a:solidFill>
                  <a:srgbClr val="593330"/>
                </a:solidFill>
                <a:latin typeface="Roboto Condensed"/>
              </a:rPr>
              <a:t> </a:t>
            </a:r>
            <a:r>
              <a:rPr lang="en-US" sz="3399" dirty="0" err="1">
                <a:solidFill>
                  <a:srgbClr val="593330"/>
                </a:solidFill>
                <a:latin typeface="Roboto Condensed"/>
              </a:rPr>
              <a:t>bộc</a:t>
            </a:r>
            <a:r>
              <a:rPr lang="en-US" sz="3399" dirty="0">
                <a:solidFill>
                  <a:srgbClr val="593330"/>
                </a:solidFill>
                <a:latin typeface="Roboto Condensed"/>
              </a:rPr>
              <a:t> </a:t>
            </a:r>
            <a:r>
              <a:rPr lang="en-US" sz="3399" dirty="0" err="1">
                <a:solidFill>
                  <a:srgbClr val="593330"/>
                </a:solidFill>
                <a:latin typeface="Roboto Condensed"/>
              </a:rPr>
              <a:t>lộ</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xúc</a:t>
            </a:r>
            <a:r>
              <a:rPr lang="en-US" sz="3399" dirty="0">
                <a:solidFill>
                  <a:srgbClr val="593330"/>
                </a:solidFill>
                <a:latin typeface="Roboto Condensed"/>
              </a:rPr>
              <a:t>, </a:t>
            </a:r>
            <a:r>
              <a:rPr lang="en-US" sz="3399" dirty="0" err="1">
                <a:solidFill>
                  <a:srgbClr val="593330"/>
                </a:solidFill>
                <a:latin typeface="Roboto Condensed"/>
              </a:rPr>
              <a:t>tâm</a:t>
            </a:r>
            <a:r>
              <a:rPr lang="en-US" sz="3399" dirty="0">
                <a:solidFill>
                  <a:srgbClr val="593330"/>
                </a:solidFill>
                <a:latin typeface="Roboto Condensed"/>
              </a:rPr>
              <a:t> </a:t>
            </a:r>
            <a:r>
              <a:rPr lang="en-US" sz="3399" dirty="0" err="1">
                <a:solidFill>
                  <a:srgbClr val="593330"/>
                </a:solidFill>
                <a:latin typeface="Roboto Condensed"/>
              </a:rPr>
              <a:t>trạng</a:t>
            </a:r>
            <a:r>
              <a:rPr lang="en-US" sz="3399" dirty="0">
                <a:solidFill>
                  <a:srgbClr val="593330"/>
                </a:solidFill>
                <a:latin typeface="Roboto Condensed"/>
              </a:rPr>
              <a:t> </a:t>
            </a:r>
            <a:r>
              <a:rPr lang="en-US" sz="3399" dirty="0" err="1">
                <a:solidFill>
                  <a:srgbClr val="593330"/>
                </a:solidFill>
                <a:latin typeface="Roboto Condensed"/>
              </a:rPr>
              <a:t>gì</a:t>
            </a:r>
            <a:r>
              <a:rPr lang="en-US" sz="3399" dirty="0">
                <a:solidFill>
                  <a:srgbClr val="593330"/>
                </a:solidFill>
                <a:latin typeface="Roboto Condensed"/>
              </a:rPr>
              <a:t>?</a:t>
            </a:r>
          </a:p>
        </p:txBody>
      </p:sp>
      <p:sp>
        <p:nvSpPr>
          <p:cNvPr id="8" name="TextBox 8"/>
          <p:cNvSpPr txBox="1"/>
          <p:nvPr/>
        </p:nvSpPr>
        <p:spPr>
          <a:xfrm>
            <a:off x="510732" y="2666952"/>
            <a:ext cx="2575072" cy="5904226"/>
          </a:xfrm>
          <a:prstGeom prst="rect">
            <a:avLst/>
          </a:prstGeom>
        </p:spPr>
        <p:txBody>
          <a:bodyPr lIns="0" tIns="0" rIns="0" bIns="0" rtlCol="0" anchor="t">
            <a:spAutoFit/>
          </a:bodyPr>
          <a:lstStyle/>
          <a:p>
            <a:pPr algn="ctr">
              <a:lnSpc>
                <a:spcPts val="11620"/>
              </a:lnSpc>
            </a:pPr>
            <a:r>
              <a:rPr lang="en-US" sz="8300">
                <a:solidFill>
                  <a:srgbClr val="593330"/>
                </a:solidFill>
                <a:latin typeface="#9Slide06 ThuPhap Thien An"/>
              </a:rPr>
              <a:t>Giải mã lời xưa</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536375" y="1429354"/>
            <a:ext cx="7234393" cy="762000"/>
          </a:xfrm>
          <a:prstGeom prst="rect">
            <a:avLst/>
          </a:prstGeom>
        </p:spPr>
        <p:txBody>
          <a:bodyPr lIns="0" tIns="0" rIns="0" bIns="0" rtlCol="0" anchor="t">
            <a:spAutoFit/>
          </a:bodyPr>
          <a:lstStyle/>
          <a:p>
            <a:pPr algn="ctr">
              <a:lnSpc>
                <a:spcPts val="6299"/>
              </a:lnSpc>
              <a:spcBef>
                <a:spcPct val="0"/>
              </a:spcBef>
            </a:pPr>
            <a:r>
              <a:rPr lang="en-US" sz="4499" dirty="0">
                <a:solidFill>
                  <a:srgbClr val="603423"/>
                </a:solidFill>
                <a:latin typeface="#9Slide07 SVNUT Triumph Press"/>
              </a:rPr>
              <a:t>3.2. </a:t>
            </a:r>
            <a:r>
              <a:rPr lang="en-US" sz="4499" dirty="0" err="1">
                <a:solidFill>
                  <a:srgbClr val="603423"/>
                </a:solidFill>
                <a:latin typeface="#9Slide07 SVNUT Triumph Press"/>
              </a:rPr>
              <a:t>Đọc</a:t>
            </a:r>
            <a:r>
              <a:rPr lang="en-US" sz="4499" dirty="0">
                <a:solidFill>
                  <a:srgbClr val="603423"/>
                </a:solidFill>
                <a:latin typeface="#9Slide07 SVNUT Triumph Press"/>
              </a:rPr>
              <a:t> </a:t>
            </a:r>
            <a:r>
              <a:rPr lang="en-US" sz="4499" dirty="0" err="1">
                <a:solidFill>
                  <a:srgbClr val="603423"/>
                </a:solidFill>
                <a:latin typeface="#9Slide07 SVNUT Triumph Press"/>
              </a:rPr>
              <a:t>hiểu</a:t>
            </a:r>
            <a:r>
              <a:rPr lang="en-US" sz="4499" dirty="0">
                <a:solidFill>
                  <a:srgbClr val="603423"/>
                </a:solidFill>
                <a:latin typeface="#9Slide07 SVNUT Triumph Press"/>
              </a:rPr>
              <a:t> </a:t>
            </a:r>
            <a:r>
              <a:rPr lang="en-US" sz="4499" dirty="0" err="1">
                <a:solidFill>
                  <a:srgbClr val="603423"/>
                </a:solidFill>
                <a:latin typeface="#9Slide07 SVNUT Triumph Press"/>
              </a:rPr>
              <a:t>bài</a:t>
            </a:r>
            <a:r>
              <a:rPr lang="en-US" sz="4499" dirty="0">
                <a:solidFill>
                  <a:srgbClr val="603423"/>
                </a:solidFill>
                <a:latin typeface="#9Slide07 SVNUT Triumph Press"/>
              </a:rPr>
              <a:t> </a:t>
            </a:r>
            <a:r>
              <a:rPr lang="en-US" sz="4499" dirty="0" err="1">
                <a:solidFill>
                  <a:srgbClr val="603423"/>
                </a:solidFill>
                <a:latin typeface="#9Slide07 SVNUT Triumph Press"/>
              </a:rPr>
              <a:t>thơ</a:t>
            </a:r>
            <a:endParaRPr lang="en-US" sz="4499" dirty="0">
              <a:solidFill>
                <a:srgbClr val="603423"/>
              </a:solidFill>
              <a:latin typeface="#9Slide07 SVNUT Triumph Pres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016189" y="1729330"/>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272559" y="3728309"/>
            <a:ext cx="10003629" cy="1236345"/>
          </a:xfrm>
          <a:prstGeom prst="rect">
            <a:avLst/>
          </a:prstGeom>
        </p:spPr>
        <p:txBody>
          <a:bodyPr lIns="0" tIns="0" rIns="0" bIns="0" rtlCol="0" anchor="t">
            <a:spAutoFit/>
          </a:bodyPr>
          <a:lstStyle/>
          <a:p>
            <a:pPr>
              <a:lnSpc>
                <a:spcPts val="4950"/>
              </a:lnSpc>
            </a:pPr>
            <a:r>
              <a:rPr lang="en-US" sz="3300" dirty="0">
                <a:solidFill>
                  <a:srgbClr val="593330"/>
                </a:solidFill>
                <a:latin typeface="Roboto Condensed Bold"/>
              </a:rPr>
              <a:t>+ </a:t>
            </a:r>
            <a:r>
              <a:rPr lang="en-US" sz="3300" dirty="0" err="1">
                <a:solidFill>
                  <a:srgbClr val="593330"/>
                </a:solidFill>
                <a:latin typeface="Roboto Condensed Bold"/>
              </a:rPr>
              <a:t>Thời</a:t>
            </a:r>
            <a:r>
              <a:rPr lang="en-US" sz="3300" dirty="0">
                <a:solidFill>
                  <a:srgbClr val="593330"/>
                </a:solidFill>
                <a:latin typeface="Roboto Condensed Bold"/>
              </a:rPr>
              <a:t> </a:t>
            </a:r>
            <a:r>
              <a:rPr lang="en-US" sz="3300" dirty="0" err="1">
                <a:solidFill>
                  <a:srgbClr val="593330"/>
                </a:solidFill>
                <a:latin typeface="Roboto Condensed Bold"/>
              </a:rPr>
              <a:t>gian</a:t>
            </a:r>
            <a:r>
              <a:rPr lang="en-US" sz="3300" dirty="0">
                <a:solidFill>
                  <a:srgbClr val="593330"/>
                </a:solidFill>
                <a:latin typeface="Roboto Condensed Bold"/>
              </a:rPr>
              <a:t>:</a:t>
            </a:r>
            <a:r>
              <a:rPr lang="en-US" sz="3300" dirty="0">
                <a:solidFill>
                  <a:srgbClr val="593330"/>
                </a:solidFill>
                <a:latin typeface="Roboto Condensed"/>
              </a:rPr>
              <a:t> </a:t>
            </a:r>
            <a:r>
              <a:rPr lang="en-US" sz="3300" dirty="0" err="1">
                <a:solidFill>
                  <a:srgbClr val="593330"/>
                </a:solidFill>
                <a:latin typeface="Roboto Condensed"/>
              </a:rPr>
              <a:t>tịch</a:t>
            </a:r>
            <a:r>
              <a:rPr lang="en-US" sz="3300" dirty="0">
                <a:solidFill>
                  <a:srgbClr val="593330"/>
                </a:solidFill>
                <a:latin typeface="Roboto Condensed"/>
              </a:rPr>
              <a:t> </a:t>
            </a:r>
            <a:r>
              <a:rPr lang="en-US" sz="3300" dirty="0" err="1">
                <a:solidFill>
                  <a:srgbClr val="593330"/>
                </a:solidFill>
                <a:latin typeface="Roboto Condensed"/>
              </a:rPr>
              <a:t>dương</a:t>
            </a:r>
            <a:r>
              <a:rPr lang="en-US" sz="3300" dirty="0">
                <a:solidFill>
                  <a:srgbClr val="593330"/>
                </a:solidFill>
                <a:latin typeface="Roboto Condensed"/>
              </a:rPr>
              <a:t> </a:t>
            </a:r>
            <a:r>
              <a:rPr lang="en-US" sz="3300" dirty="0" err="1">
                <a:solidFill>
                  <a:srgbClr val="593330"/>
                </a:solidFill>
                <a:latin typeface="Roboto Condensed"/>
              </a:rPr>
              <a:t>biên</a:t>
            </a:r>
            <a:r>
              <a:rPr lang="en-US" sz="3300" dirty="0">
                <a:solidFill>
                  <a:srgbClr val="593330"/>
                </a:solidFill>
                <a:latin typeface="Roboto Condensed"/>
              </a:rPr>
              <a:t> - </a:t>
            </a:r>
            <a:r>
              <a:rPr lang="en-US" sz="3300" dirty="0" err="1">
                <a:solidFill>
                  <a:srgbClr val="593330"/>
                </a:solidFill>
                <a:latin typeface="Roboto Condensed"/>
              </a:rPr>
              <a:t>Buổi</a:t>
            </a:r>
            <a:r>
              <a:rPr lang="en-US" sz="3300" dirty="0">
                <a:solidFill>
                  <a:srgbClr val="593330"/>
                </a:solidFill>
                <a:latin typeface="Roboto Condensed"/>
              </a:rPr>
              <a:t> </a:t>
            </a:r>
            <a:r>
              <a:rPr lang="en-US" sz="3300" dirty="0" err="1">
                <a:solidFill>
                  <a:srgbClr val="593330"/>
                </a:solidFill>
                <a:latin typeface="Roboto Condensed"/>
              </a:rPr>
              <a:t>chiều</a:t>
            </a:r>
            <a:r>
              <a:rPr lang="en-US" sz="3300" dirty="0">
                <a:solidFill>
                  <a:srgbClr val="593330"/>
                </a:solidFill>
                <a:latin typeface="Roboto Condensed"/>
              </a:rPr>
              <a:t> </a:t>
            </a:r>
            <a:r>
              <a:rPr lang="en-US" sz="3300" dirty="0" err="1">
                <a:solidFill>
                  <a:srgbClr val="593330"/>
                </a:solidFill>
                <a:latin typeface="Roboto Condensed"/>
              </a:rPr>
              <a:t>tà</a:t>
            </a:r>
            <a:r>
              <a:rPr lang="en-US" sz="3300" dirty="0">
                <a:solidFill>
                  <a:srgbClr val="593330"/>
                </a:solidFill>
                <a:latin typeface="Roboto Condensed"/>
              </a:rPr>
              <a:t> (</a:t>
            </a:r>
            <a:r>
              <a:rPr lang="en-US" sz="3300" dirty="0" err="1">
                <a:solidFill>
                  <a:srgbClr val="593330"/>
                </a:solidFill>
                <a:latin typeface="Roboto Condensed"/>
              </a:rPr>
              <a:t>hoàng</a:t>
            </a:r>
            <a:r>
              <a:rPr lang="en-US" sz="3300" dirty="0">
                <a:solidFill>
                  <a:srgbClr val="593330"/>
                </a:solidFill>
                <a:latin typeface="Roboto Condensed"/>
              </a:rPr>
              <a:t> </a:t>
            </a:r>
            <a:r>
              <a:rPr lang="en-US" sz="3300" dirty="0" err="1">
                <a:solidFill>
                  <a:srgbClr val="593330"/>
                </a:solidFill>
                <a:latin typeface="Roboto Condensed"/>
              </a:rPr>
              <a:t>hôn</a:t>
            </a:r>
            <a:r>
              <a:rPr lang="en-US" sz="3300" dirty="0">
                <a:solidFill>
                  <a:srgbClr val="593330"/>
                </a:solidFill>
                <a:latin typeface="Roboto Condensed"/>
              </a:rPr>
              <a:t>). </a:t>
            </a:r>
            <a:r>
              <a:rPr lang="en-US" sz="3300" dirty="0" err="1">
                <a:solidFill>
                  <a:srgbClr val="593330"/>
                </a:solidFill>
                <a:latin typeface="Roboto Condensed"/>
              </a:rPr>
              <a:t>Thời</a:t>
            </a:r>
            <a:r>
              <a:rPr lang="en-US" sz="3300" dirty="0">
                <a:solidFill>
                  <a:srgbClr val="593330"/>
                </a:solidFill>
                <a:latin typeface="Roboto Condensed"/>
              </a:rPr>
              <a:t> </a:t>
            </a:r>
            <a:r>
              <a:rPr lang="en-US" sz="3300" dirty="0" err="1">
                <a:solidFill>
                  <a:srgbClr val="593330"/>
                </a:solidFill>
                <a:latin typeface="Roboto Condensed"/>
              </a:rPr>
              <a:t>gian</a:t>
            </a:r>
            <a:r>
              <a:rPr lang="en-US" sz="3300" dirty="0">
                <a:solidFill>
                  <a:srgbClr val="593330"/>
                </a:solidFill>
                <a:latin typeface="Roboto Condensed"/>
              </a:rPr>
              <a:t> </a:t>
            </a:r>
            <a:r>
              <a:rPr lang="en-US" sz="3300" dirty="0" err="1">
                <a:solidFill>
                  <a:srgbClr val="593330"/>
                </a:solidFill>
                <a:latin typeface="Roboto Condensed"/>
              </a:rPr>
              <a:t>chiều</a:t>
            </a:r>
            <a:r>
              <a:rPr lang="en-US" sz="3300" dirty="0">
                <a:solidFill>
                  <a:srgbClr val="593330"/>
                </a:solidFill>
                <a:latin typeface="Roboto Condensed"/>
              </a:rPr>
              <a:t> </a:t>
            </a:r>
            <a:r>
              <a:rPr lang="en-US" sz="3300" dirty="0" err="1">
                <a:solidFill>
                  <a:srgbClr val="593330"/>
                </a:solidFill>
                <a:latin typeface="Roboto Condensed"/>
              </a:rPr>
              <a:t>tà</a:t>
            </a:r>
            <a:r>
              <a:rPr lang="en-US" sz="3300" dirty="0">
                <a:solidFill>
                  <a:srgbClr val="593330"/>
                </a:solidFill>
                <a:latin typeface="Roboto Condensed"/>
              </a:rPr>
              <a:t> </a:t>
            </a:r>
            <a:r>
              <a:rPr lang="en-US" sz="3300" dirty="0" err="1">
                <a:solidFill>
                  <a:srgbClr val="593330"/>
                </a:solidFill>
                <a:latin typeface="Roboto Condensed"/>
              </a:rPr>
              <a:t>khiến</a:t>
            </a:r>
            <a:r>
              <a:rPr lang="en-US" sz="3300" dirty="0">
                <a:solidFill>
                  <a:srgbClr val="593330"/>
                </a:solidFill>
                <a:latin typeface="Roboto Condensed"/>
              </a:rPr>
              <a:t> </a:t>
            </a:r>
            <a:r>
              <a:rPr lang="en-US" sz="3300" dirty="0" err="1">
                <a:solidFill>
                  <a:srgbClr val="593330"/>
                </a:solidFill>
                <a:latin typeface="Roboto Condensed"/>
              </a:rPr>
              <a:t>các</a:t>
            </a:r>
            <a:r>
              <a:rPr lang="en-US" sz="3300" dirty="0">
                <a:solidFill>
                  <a:srgbClr val="593330"/>
                </a:solidFill>
                <a:latin typeface="Roboto Condensed"/>
              </a:rPr>
              <a:t> </a:t>
            </a:r>
            <a:r>
              <a:rPr lang="en-US" sz="3300" dirty="0" err="1">
                <a:solidFill>
                  <a:srgbClr val="593330"/>
                </a:solidFill>
                <a:latin typeface="Roboto Condensed"/>
              </a:rPr>
              <a:t>sự</a:t>
            </a:r>
            <a:r>
              <a:rPr lang="en-US" sz="3300" dirty="0">
                <a:solidFill>
                  <a:srgbClr val="593330"/>
                </a:solidFill>
                <a:latin typeface="Roboto Condensed"/>
              </a:rPr>
              <a:t> </a:t>
            </a:r>
            <a:r>
              <a:rPr lang="en-US" sz="3300" dirty="0" err="1">
                <a:solidFill>
                  <a:srgbClr val="593330"/>
                </a:solidFill>
                <a:latin typeface="Roboto Condensed"/>
              </a:rPr>
              <a:t>vật</a:t>
            </a:r>
            <a:r>
              <a:rPr lang="en-US" sz="3300" dirty="0">
                <a:solidFill>
                  <a:srgbClr val="593330"/>
                </a:solidFill>
                <a:latin typeface="Roboto Condensed"/>
              </a:rPr>
              <a:t> </a:t>
            </a:r>
            <a:r>
              <a:rPr lang="en-US" sz="3300" dirty="0" err="1">
                <a:solidFill>
                  <a:srgbClr val="593330"/>
                </a:solidFill>
                <a:latin typeface="Roboto Condensed"/>
              </a:rPr>
              <a:t>hiện</a:t>
            </a:r>
            <a:r>
              <a:rPr lang="en-US" sz="3300" dirty="0">
                <a:solidFill>
                  <a:srgbClr val="593330"/>
                </a:solidFill>
                <a:latin typeface="Roboto Condensed"/>
              </a:rPr>
              <a:t> </a:t>
            </a:r>
            <a:r>
              <a:rPr lang="en-US" sz="3300" dirty="0" err="1">
                <a:solidFill>
                  <a:srgbClr val="593330"/>
                </a:solidFill>
                <a:latin typeface="Roboto Condensed"/>
              </a:rPr>
              <a:t>lên</a:t>
            </a:r>
            <a:r>
              <a:rPr lang="en-US" sz="3300" dirty="0">
                <a:solidFill>
                  <a:srgbClr val="593330"/>
                </a:solidFill>
                <a:latin typeface="Roboto Condensed"/>
              </a:rPr>
              <a:t> </a:t>
            </a:r>
            <a:r>
              <a:rPr lang="en-US" sz="3300" dirty="0" err="1">
                <a:solidFill>
                  <a:srgbClr val="593330"/>
                </a:solidFill>
                <a:latin typeface="Roboto Condensed"/>
              </a:rPr>
              <a:t>mờ</a:t>
            </a:r>
            <a:r>
              <a:rPr lang="en-US" sz="3300" dirty="0">
                <a:solidFill>
                  <a:srgbClr val="593330"/>
                </a:solidFill>
                <a:latin typeface="Roboto Condensed"/>
              </a:rPr>
              <a:t> </a:t>
            </a:r>
            <a:r>
              <a:rPr lang="en-US" sz="3300" dirty="0" err="1">
                <a:solidFill>
                  <a:srgbClr val="593330"/>
                </a:solidFill>
                <a:latin typeface="Roboto Condensed"/>
              </a:rPr>
              <a:t>ảo</a:t>
            </a:r>
            <a:r>
              <a:rPr lang="en-US" sz="3300" dirty="0">
                <a:solidFill>
                  <a:srgbClr val="593330"/>
                </a:solidFill>
                <a:latin typeface="Roboto Condensed"/>
              </a:rPr>
              <a:t>, </a:t>
            </a:r>
            <a:r>
              <a:rPr lang="en-US" sz="3300" dirty="0" err="1">
                <a:solidFill>
                  <a:srgbClr val="593330"/>
                </a:solidFill>
                <a:latin typeface="Roboto Condensed"/>
              </a:rPr>
              <a:t>bình</a:t>
            </a:r>
            <a:r>
              <a:rPr lang="en-US" sz="3300" dirty="0">
                <a:solidFill>
                  <a:srgbClr val="593330"/>
                </a:solidFill>
                <a:latin typeface="Roboto Condensed"/>
              </a:rPr>
              <a:t> </a:t>
            </a:r>
            <a:r>
              <a:rPr lang="en-US" sz="3300" dirty="0" err="1">
                <a:solidFill>
                  <a:srgbClr val="593330"/>
                </a:solidFill>
                <a:latin typeface="Roboto Condensed"/>
              </a:rPr>
              <a:t>yên</a:t>
            </a:r>
            <a:endParaRPr lang="en-US" sz="3300" dirty="0">
              <a:solidFill>
                <a:srgbClr val="593330"/>
              </a:solidFill>
              <a:latin typeface="Roboto Condensed"/>
            </a:endParaRPr>
          </a:p>
        </p:txBody>
      </p:sp>
      <p:sp>
        <p:nvSpPr>
          <p:cNvPr id="8" name="TextBox 8"/>
          <p:cNvSpPr txBox="1"/>
          <p:nvPr/>
        </p:nvSpPr>
        <p:spPr>
          <a:xfrm>
            <a:off x="4272559" y="5170395"/>
            <a:ext cx="10003629" cy="3750945"/>
          </a:xfrm>
          <a:prstGeom prst="rect">
            <a:avLst/>
          </a:prstGeom>
        </p:spPr>
        <p:txBody>
          <a:bodyPr lIns="0" tIns="0" rIns="0" bIns="0" rtlCol="0" anchor="t">
            <a:spAutoFit/>
          </a:bodyPr>
          <a:lstStyle/>
          <a:p>
            <a:pPr>
              <a:lnSpc>
                <a:spcPts val="4950"/>
              </a:lnSpc>
            </a:pPr>
            <a:r>
              <a:rPr lang="en-US" sz="3300" dirty="0">
                <a:solidFill>
                  <a:srgbClr val="593330"/>
                </a:solidFill>
                <a:latin typeface="Roboto Condensed Bold"/>
              </a:rPr>
              <a:t>+ </a:t>
            </a:r>
            <a:r>
              <a:rPr lang="en-US" sz="3300" dirty="0" err="1">
                <a:solidFill>
                  <a:srgbClr val="593330"/>
                </a:solidFill>
                <a:latin typeface="Roboto Condensed Bold"/>
              </a:rPr>
              <a:t>Không</a:t>
            </a:r>
            <a:r>
              <a:rPr lang="en-US" sz="3300" dirty="0">
                <a:solidFill>
                  <a:srgbClr val="593330"/>
                </a:solidFill>
                <a:latin typeface="Roboto Condensed Bold"/>
              </a:rPr>
              <a:t> </a:t>
            </a:r>
            <a:r>
              <a:rPr lang="en-US" sz="3300" dirty="0" err="1">
                <a:solidFill>
                  <a:srgbClr val="593330"/>
                </a:solidFill>
                <a:latin typeface="Roboto Condensed Bold"/>
              </a:rPr>
              <a:t>gian</a:t>
            </a:r>
            <a:r>
              <a:rPr lang="en-US" sz="3300" dirty="0">
                <a:solidFill>
                  <a:srgbClr val="593330"/>
                </a:solidFill>
                <a:latin typeface="Roboto Condensed Bold"/>
              </a:rPr>
              <a:t>: </a:t>
            </a:r>
          </a:p>
          <a:p>
            <a:pPr marL="712470" lvl="1" indent="-356235">
              <a:lnSpc>
                <a:spcPts val="4950"/>
              </a:lnSpc>
              <a:buFont typeface="Arial"/>
              <a:buChar char="•"/>
            </a:pP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hậu</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tiền</a:t>
            </a:r>
            <a:r>
              <a:rPr lang="en-US" sz="3300" dirty="0">
                <a:solidFill>
                  <a:srgbClr val="593330"/>
                </a:solidFill>
                <a:latin typeface="Roboto Condensed"/>
              </a:rPr>
              <a:t>: </a:t>
            </a:r>
            <a:r>
              <a:rPr lang="en-US" sz="3300" dirty="0" err="1">
                <a:solidFill>
                  <a:srgbClr val="593330"/>
                </a:solidFill>
                <a:latin typeface="Roboto Condensed"/>
              </a:rPr>
              <a:t>Không</a:t>
            </a:r>
            <a:r>
              <a:rPr lang="en-US" sz="3300" dirty="0">
                <a:solidFill>
                  <a:srgbClr val="593330"/>
                </a:solidFill>
                <a:latin typeface="Roboto Condensed"/>
              </a:rPr>
              <a:t> </a:t>
            </a:r>
            <a:r>
              <a:rPr lang="en-US" sz="3300" dirty="0" err="1">
                <a:solidFill>
                  <a:srgbClr val="593330"/>
                </a:solidFill>
                <a:latin typeface="Roboto Condensed"/>
              </a:rPr>
              <a:t>gian</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xóm</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xóm</a:t>
            </a:r>
            <a:r>
              <a:rPr lang="en-US" sz="3300" dirty="0">
                <a:solidFill>
                  <a:srgbClr val="593330"/>
                </a:solidFill>
                <a:latin typeface="Roboto Condensed"/>
              </a:rPr>
              <a:t> </a:t>
            </a:r>
            <a:r>
              <a:rPr lang="en-US" sz="3300" dirty="0" err="1">
                <a:solidFill>
                  <a:srgbClr val="593330"/>
                </a:solidFill>
                <a:latin typeface="Roboto Condensed"/>
              </a:rPr>
              <a:t>chìm</a:t>
            </a:r>
            <a:r>
              <a:rPr lang="en-US" sz="3300" dirty="0">
                <a:solidFill>
                  <a:srgbClr val="593330"/>
                </a:solidFill>
                <a:latin typeface="Roboto Condensed"/>
              </a:rPr>
              <a:t> </a:t>
            </a:r>
            <a:r>
              <a:rPr lang="en-US" sz="3300" dirty="0" err="1">
                <a:solidFill>
                  <a:srgbClr val="593330"/>
                </a:solidFill>
                <a:latin typeface="Roboto Condensed"/>
              </a:rPr>
              <a:t>dưới</a:t>
            </a:r>
            <a:r>
              <a:rPr lang="en-US" sz="3300" dirty="0">
                <a:solidFill>
                  <a:srgbClr val="593330"/>
                </a:solidFill>
                <a:latin typeface="Roboto Condensed"/>
              </a:rPr>
              <a:t> </a:t>
            </a:r>
            <a:r>
              <a:rPr lang="en-US" sz="3300" dirty="0" err="1">
                <a:solidFill>
                  <a:srgbClr val="593330"/>
                </a:solidFill>
                <a:latin typeface="Roboto Condensed"/>
              </a:rPr>
              <a:t>màn</a:t>
            </a:r>
            <a:r>
              <a:rPr lang="en-US" sz="3300" dirty="0">
                <a:solidFill>
                  <a:srgbClr val="593330"/>
                </a:solidFill>
                <a:latin typeface="Roboto Condensed"/>
              </a:rPr>
              <a:t> </a:t>
            </a:r>
            <a:r>
              <a:rPr lang="en-US" sz="3300" dirty="0" err="1">
                <a:solidFill>
                  <a:srgbClr val="593330"/>
                </a:solidFill>
                <a:latin typeface="Roboto Condensed"/>
              </a:rPr>
              <a:t>khói</a:t>
            </a:r>
            <a:r>
              <a:rPr lang="en-US" sz="3300" dirty="0">
                <a:solidFill>
                  <a:srgbClr val="593330"/>
                </a:solidFill>
                <a:latin typeface="Roboto Condensed"/>
              </a:rPr>
              <a:t> </a:t>
            </a:r>
            <a:r>
              <a:rPr lang="en-US" sz="3300" dirty="0" err="1">
                <a:solidFill>
                  <a:srgbClr val="593330"/>
                </a:solidFill>
                <a:latin typeface="Roboto Condensed"/>
              </a:rPr>
              <a:t>chiều</a:t>
            </a:r>
            <a:r>
              <a:rPr lang="en-US" sz="3300" dirty="0">
                <a:solidFill>
                  <a:srgbClr val="593330"/>
                </a:solidFill>
                <a:latin typeface="Roboto Condensed"/>
              </a:rPr>
              <a:t>)</a:t>
            </a:r>
          </a:p>
          <a:p>
            <a:pPr marL="712470" lvl="1" indent="-356235">
              <a:lnSpc>
                <a:spcPts val="4950"/>
              </a:lnSpc>
              <a:buFont typeface="Arial"/>
              <a:buChar char="•"/>
            </a:pPr>
            <a:r>
              <a:rPr lang="en-US" sz="3300" dirty="0">
                <a:solidFill>
                  <a:srgbClr val="593330"/>
                </a:solidFill>
                <a:latin typeface="Roboto Condensed"/>
              </a:rPr>
              <a:t>“</a:t>
            </a:r>
            <a:r>
              <a:rPr lang="en-US" sz="3300" dirty="0" err="1">
                <a:solidFill>
                  <a:srgbClr val="593330"/>
                </a:solidFill>
                <a:latin typeface="Roboto Condensed"/>
              </a:rPr>
              <a:t>điền</a:t>
            </a:r>
            <a:r>
              <a:rPr lang="en-US" sz="3300" dirty="0">
                <a:solidFill>
                  <a:srgbClr val="593330"/>
                </a:solidFill>
                <a:latin typeface="Roboto Condensed"/>
              </a:rPr>
              <a:t>” - </a:t>
            </a:r>
            <a:r>
              <a:rPr lang="en-US" sz="3300" dirty="0" err="1">
                <a:solidFill>
                  <a:srgbClr val="593330"/>
                </a:solidFill>
                <a:latin typeface="Roboto Condensed"/>
              </a:rPr>
              <a:t>Không</a:t>
            </a:r>
            <a:r>
              <a:rPr lang="en-US" sz="3300" dirty="0">
                <a:solidFill>
                  <a:srgbClr val="593330"/>
                </a:solidFill>
                <a:latin typeface="Roboto Condensed"/>
              </a:rPr>
              <a:t> </a:t>
            </a:r>
            <a:r>
              <a:rPr lang="en-US" sz="3300" dirty="0" err="1">
                <a:solidFill>
                  <a:srgbClr val="593330"/>
                </a:solidFill>
                <a:latin typeface="Roboto Condensed"/>
              </a:rPr>
              <a:t>gian</a:t>
            </a:r>
            <a:r>
              <a:rPr lang="en-US" sz="3300" dirty="0">
                <a:solidFill>
                  <a:srgbClr val="593330"/>
                </a:solidFill>
                <a:latin typeface="Roboto Condensed"/>
              </a:rPr>
              <a:t> </a:t>
            </a:r>
            <a:r>
              <a:rPr lang="en-US" sz="3300" dirty="0" err="1">
                <a:solidFill>
                  <a:srgbClr val="593330"/>
                </a:solidFill>
                <a:latin typeface="Roboto Condensed"/>
              </a:rPr>
              <a:t>đồng</a:t>
            </a:r>
            <a:r>
              <a:rPr lang="en-US" sz="3300" dirty="0">
                <a:solidFill>
                  <a:srgbClr val="593330"/>
                </a:solidFill>
                <a:latin typeface="Roboto Condensed"/>
              </a:rPr>
              <a:t> </a:t>
            </a:r>
            <a:r>
              <a:rPr lang="en-US" sz="3300" dirty="0" err="1">
                <a:solidFill>
                  <a:srgbClr val="593330"/>
                </a:solidFill>
                <a:latin typeface="Roboto Condensed"/>
              </a:rPr>
              <a:t>quê</a:t>
            </a:r>
            <a:r>
              <a:rPr lang="en-US" sz="3300" dirty="0">
                <a:solidFill>
                  <a:srgbClr val="593330"/>
                </a:solidFill>
                <a:latin typeface="Roboto Condensed"/>
              </a:rPr>
              <a:t>: </a:t>
            </a:r>
            <a:r>
              <a:rPr lang="en-US" sz="3300" dirty="0" err="1">
                <a:solidFill>
                  <a:srgbClr val="593330"/>
                </a:solidFill>
                <a:latin typeface="Roboto Condensed"/>
              </a:rPr>
              <a:t>Trẻ</a:t>
            </a:r>
            <a:r>
              <a:rPr lang="en-US" sz="3300" dirty="0">
                <a:solidFill>
                  <a:srgbClr val="593330"/>
                </a:solidFill>
                <a:latin typeface="Roboto Condensed"/>
              </a:rPr>
              <a:t> </a:t>
            </a:r>
            <a:r>
              <a:rPr lang="en-US" sz="3300" dirty="0" err="1">
                <a:solidFill>
                  <a:srgbClr val="593330"/>
                </a:solidFill>
                <a:latin typeface="Roboto Condensed"/>
              </a:rPr>
              <a:t>mục</a:t>
            </a:r>
            <a:r>
              <a:rPr lang="en-US" sz="3300" dirty="0">
                <a:solidFill>
                  <a:srgbClr val="593330"/>
                </a:solidFill>
                <a:latin typeface="Roboto Condensed"/>
              </a:rPr>
              <a:t> </a:t>
            </a:r>
            <a:r>
              <a:rPr lang="en-US" sz="3300" dirty="0" err="1">
                <a:solidFill>
                  <a:srgbClr val="593330"/>
                </a:solidFill>
                <a:latin typeface="Roboto Condensed"/>
              </a:rPr>
              <a:t>đồng</a:t>
            </a:r>
            <a:r>
              <a:rPr lang="en-US" sz="3300" dirty="0">
                <a:solidFill>
                  <a:srgbClr val="593330"/>
                </a:solidFill>
                <a:latin typeface="Roboto Condensed"/>
              </a:rPr>
              <a:t> </a:t>
            </a:r>
            <a:r>
              <a:rPr lang="en-US" sz="3300" dirty="0" err="1">
                <a:solidFill>
                  <a:srgbClr val="593330"/>
                </a:solidFill>
                <a:latin typeface="Roboto Condensed"/>
              </a:rPr>
              <a:t>đã</a:t>
            </a:r>
            <a:r>
              <a:rPr lang="en-US" sz="3300" dirty="0">
                <a:solidFill>
                  <a:srgbClr val="593330"/>
                </a:solidFill>
                <a:latin typeface="Roboto Condensed"/>
              </a:rPr>
              <a:t> </a:t>
            </a:r>
            <a:r>
              <a:rPr lang="en-US" sz="3300" dirty="0" err="1">
                <a:solidFill>
                  <a:srgbClr val="593330"/>
                </a:solidFill>
                <a:latin typeface="Roboto Condensed"/>
              </a:rPr>
              <a:t>khuất</a:t>
            </a:r>
            <a:r>
              <a:rPr lang="en-US" sz="3300" dirty="0">
                <a:solidFill>
                  <a:srgbClr val="593330"/>
                </a:solidFill>
                <a:latin typeface="Roboto Condensed"/>
              </a:rPr>
              <a:t> </a:t>
            </a:r>
            <a:r>
              <a:rPr lang="en-US" sz="3300" dirty="0" err="1">
                <a:solidFill>
                  <a:srgbClr val="593330"/>
                </a:solidFill>
                <a:latin typeface="Roboto Condensed"/>
              </a:rPr>
              <a:t>sau</a:t>
            </a:r>
            <a:r>
              <a:rPr lang="en-US" sz="3300" dirty="0">
                <a:solidFill>
                  <a:srgbClr val="593330"/>
                </a:solidFill>
                <a:latin typeface="Roboto Condensed"/>
              </a:rPr>
              <a:t> </a:t>
            </a:r>
            <a:r>
              <a:rPr lang="en-US" sz="3300" dirty="0" err="1">
                <a:solidFill>
                  <a:srgbClr val="593330"/>
                </a:solidFill>
                <a:latin typeface="Roboto Condensed"/>
              </a:rPr>
              <a:t>những</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trước</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sau</a:t>
            </a:r>
            <a:r>
              <a:rPr lang="en-US" sz="3300" dirty="0">
                <a:solidFill>
                  <a:srgbClr val="593330"/>
                </a:solidFill>
                <a:latin typeface="Roboto Condensed"/>
              </a:rPr>
              <a:t>; </a:t>
            </a:r>
            <a:r>
              <a:rPr lang="en-US" sz="3300" dirty="0" err="1">
                <a:solidFill>
                  <a:srgbClr val="593330"/>
                </a:solidFill>
                <a:latin typeface="Roboto Condensed"/>
              </a:rPr>
              <a:t>cánh</a:t>
            </a:r>
            <a:r>
              <a:rPr lang="en-US" sz="3300" dirty="0">
                <a:solidFill>
                  <a:srgbClr val="593330"/>
                </a:solidFill>
                <a:latin typeface="Roboto Condensed"/>
              </a:rPr>
              <a:t> </a:t>
            </a:r>
            <a:r>
              <a:rPr lang="en-US" sz="3300" dirty="0" err="1">
                <a:solidFill>
                  <a:srgbClr val="593330"/>
                </a:solidFill>
                <a:latin typeface="Roboto Condensed"/>
              </a:rPr>
              <a:t>cò</a:t>
            </a:r>
            <a:r>
              <a:rPr lang="en-US" sz="3300" dirty="0">
                <a:solidFill>
                  <a:srgbClr val="593330"/>
                </a:solidFill>
                <a:latin typeface="Roboto Condensed"/>
              </a:rPr>
              <a:t> </a:t>
            </a:r>
            <a:r>
              <a:rPr lang="en-US" sz="3300" dirty="0" err="1">
                <a:solidFill>
                  <a:srgbClr val="593330"/>
                </a:solidFill>
                <a:latin typeface="Roboto Condensed"/>
              </a:rPr>
              <a:t>trắng</a:t>
            </a:r>
            <a:r>
              <a:rPr lang="en-US" sz="3300" dirty="0">
                <a:solidFill>
                  <a:srgbClr val="593330"/>
                </a:solidFill>
                <a:latin typeface="Roboto Condensed"/>
              </a:rPr>
              <a:t> chao </a:t>
            </a:r>
            <a:r>
              <a:rPr lang="en-US" sz="3300" dirty="0" err="1">
                <a:solidFill>
                  <a:srgbClr val="593330"/>
                </a:solidFill>
                <a:latin typeface="Roboto Condensed"/>
              </a:rPr>
              <a:t>liệng</a:t>
            </a:r>
            <a:r>
              <a:rPr lang="en-US" sz="3300" dirty="0">
                <a:solidFill>
                  <a:srgbClr val="593330"/>
                </a:solidFill>
                <a:latin typeface="Roboto Condensed"/>
              </a:rPr>
              <a:t> </a:t>
            </a:r>
            <a:r>
              <a:rPr lang="en-US" sz="3300" dirty="0" err="1">
                <a:solidFill>
                  <a:srgbClr val="593330"/>
                </a:solidFill>
                <a:latin typeface="Roboto Condensed"/>
              </a:rPr>
              <a:t>xuống</a:t>
            </a:r>
            <a:r>
              <a:rPr lang="en-US" sz="3300" dirty="0">
                <a:solidFill>
                  <a:srgbClr val="593330"/>
                </a:solidFill>
                <a:latin typeface="Roboto Condensed"/>
              </a:rPr>
              <a:t> </a:t>
            </a:r>
            <a:r>
              <a:rPr lang="en-US" sz="3300" dirty="0" err="1">
                <a:solidFill>
                  <a:srgbClr val="593330"/>
                </a:solidFill>
                <a:latin typeface="Roboto Condensed"/>
              </a:rPr>
              <a:t>dưới</a:t>
            </a:r>
            <a:r>
              <a:rPr lang="en-US" sz="3300" dirty="0">
                <a:solidFill>
                  <a:srgbClr val="593330"/>
                </a:solidFill>
                <a:latin typeface="Roboto Condensed"/>
              </a:rPr>
              <a:t> </a:t>
            </a:r>
            <a:r>
              <a:rPr lang="en-US" sz="3300" dirty="0" err="1">
                <a:solidFill>
                  <a:srgbClr val="593330"/>
                </a:solidFill>
                <a:latin typeface="Roboto Condensed"/>
              </a:rPr>
              <a:t>những</a:t>
            </a:r>
            <a:r>
              <a:rPr lang="en-US" sz="3300" dirty="0">
                <a:solidFill>
                  <a:srgbClr val="593330"/>
                </a:solidFill>
                <a:latin typeface="Roboto Condensed"/>
              </a:rPr>
              <a:t> </a:t>
            </a:r>
            <a:r>
              <a:rPr lang="en-US" sz="3300" dirty="0" err="1">
                <a:solidFill>
                  <a:srgbClr val="593330"/>
                </a:solidFill>
                <a:latin typeface="Roboto Condensed"/>
              </a:rPr>
              <a:t>cánh</a:t>
            </a:r>
            <a:r>
              <a:rPr lang="en-US" sz="3300" dirty="0">
                <a:solidFill>
                  <a:srgbClr val="593330"/>
                </a:solidFill>
                <a:latin typeface="Roboto Condensed"/>
              </a:rPr>
              <a:t> </a:t>
            </a:r>
            <a:r>
              <a:rPr lang="en-US" sz="3300" dirty="0" err="1">
                <a:solidFill>
                  <a:srgbClr val="593330"/>
                </a:solidFill>
                <a:latin typeface="Roboto Condensed"/>
              </a:rPr>
              <a:t>đồng</a:t>
            </a:r>
            <a:endParaRPr lang="en-US" sz="3300" dirty="0">
              <a:solidFill>
                <a:srgbClr val="593330"/>
              </a:solidFill>
              <a:latin typeface="Roboto Condensed"/>
            </a:endParaRPr>
          </a:p>
        </p:txBody>
      </p:sp>
      <p:sp>
        <p:nvSpPr>
          <p:cNvPr id="9" name="TextBox 9"/>
          <p:cNvSpPr txBox="1"/>
          <p:nvPr/>
        </p:nvSpPr>
        <p:spPr>
          <a:xfrm>
            <a:off x="9262613" y="1609059"/>
            <a:ext cx="4534644" cy="998221"/>
          </a:xfrm>
          <a:prstGeom prst="rect">
            <a:avLst/>
          </a:prstGeom>
        </p:spPr>
        <p:txBody>
          <a:bodyPr lIns="0" tIns="0" rIns="0" bIns="0" rtlCol="0" anchor="t">
            <a:spAutoFit/>
          </a:bodyPr>
          <a:lstStyle/>
          <a:p>
            <a:pPr algn="ctr">
              <a:lnSpc>
                <a:spcPts val="7979"/>
              </a:lnSpc>
              <a:spcBef>
                <a:spcPct val="0"/>
              </a:spcBef>
            </a:pPr>
            <a:r>
              <a:rPr lang="en-US" sz="5699" dirty="0">
                <a:solidFill>
                  <a:srgbClr val="593330"/>
                </a:solidFill>
                <a:latin typeface="#9Slide05 VL Fadilla"/>
              </a:rPr>
              <a:t>c. </a:t>
            </a:r>
            <a:r>
              <a:rPr lang="en-US" sz="5699" dirty="0" err="1">
                <a:solidFill>
                  <a:srgbClr val="593330"/>
                </a:solidFill>
                <a:latin typeface="#9Slide05 VL Fadilla"/>
              </a:rPr>
              <a:t>Cảm</a:t>
            </a:r>
            <a:r>
              <a:rPr lang="en-US" sz="5699" dirty="0">
                <a:solidFill>
                  <a:srgbClr val="593330"/>
                </a:solidFill>
                <a:latin typeface="#9Slide05 VL Fadilla"/>
              </a:rPr>
              <a:t> </a:t>
            </a:r>
            <a:r>
              <a:rPr lang="en-US" sz="5699" dirty="0" err="1">
                <a:solidFill>
                  <a:srgbClr val="593330"/>
                </a:solidFill>
                <a:latin typeface="#9Slide05 VL Fadilla"/>
              </a:rPr>
              <a:t>xúc</a:t>
            </a:r>
            <a:r>
              <a:rPr lang="en-US" sz="5699" dirty="0">
                <a:solidFill>
                  <a:srgbClr val="593330"/>
                </a:solidFill>
                <a:latin typeface="#9Slide05 VL Fadilla"/>
              </a:rPr>
              <a:t> </a:t>
            </a:r>
            <a:r>
              <a:rPr lang="en-US" sz="5699" dirty="0" err="1">
                <a:solidFill>
                  <a:srgbClr val="593330"/>
                </a:solidFill>
                <a:latin typeface="#9Slide05 VL Fadilla"/>
              </a:rPr>
              <a:t>trữ</a:t>
            </a:r>
            <a:r>
              <a:rPr lang="en-US" sz="5699" dirty="0">
                <a:solidFill>
                  <a:srgbClr val="593330"/>
                </a:solidFill>
                <a:latin typeface="#9Slide05 VL Fadilla"/>
              </a:rPr>
              <a:t> </a:t>
            </a:r>
            <a:r>
              <a:rPr lang="en-US" sz="5699" dirty="0" err="1">
                <a:solidFill>
                  <a:srgbClr val="593330"/>
                </a:solidFill>
                <a:latin typeface="#9Slide05 VL Fadilla"/>
              </a:rPr>
              <a:t>tình</a:t>
            </a:r>
            <a:endParaRPr lang="en-US" sz="5699" dirty="0">
              <a:solidFill>
                <a:srgbClr val="593330"/>
              </a:solidFill>
              <a:latin typeface="#9Slide05 VL Fadilla"/>
            </a:endParaRP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2" name="TextBox 12"/>
          <p:cNvSpPr txBox="1"/>
          <p:nvPr/>
        </p:nvSpPr>
        <p:spPr>
          <a:xfrm>
            <a:off x="4546366" y="2959705"/>
            <a:ext cx="9456015" cy="662940"/>
          </a:xfrm>
          <a:prstGeom prst="rect">
            <a:avLst/>
          </a:prstGeom>
        </p:spPr>
        <p:txBody>
          <a:bodyPr lIns="0" tIns="0" rIns="0" bIns="0" rtlCol="0" anchor="t">
            <a:spAutoFit/>
          </a:bodyPr>
          <a:lstStyle/>
          <a:p>
            <a:pPr algn="just">
              <a:lnSpc>
                <a:spcPts val="5460"/>
              </a:lnSpc>
            </a:pP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thiên</a:t>
            </a:r>
            <a:r>
              <a:rPr lang="en-US" sz="3900" dirty="0">
                <a:solidFill>
                  <a:srgbClr val="453C2A"/>
                </a:solidFill>
                <a:latin typeface="#9Slide06 Hellvina Hand Script"/>
              </a:rPr>
              <a:t> </a:t>
            </a:r>
            <a:r>
              <a:rPr lang="en-US" sz="3900" dirty="0" err="1">
                <a:solidFill>
                  <a:srgbClr val="453C2A"/>
                </a:solidFill>
                <a:latin typeface="#9Slide06 Hellvina Hand Script"/>
              </a:rPr>
              <a:t>nhiên</a:t>
            </a:r>
            <a:r>
              <a:rPr lang="en-US" sz="3900" dirty="0">
                <a:solidFill>
                  <a:srgbClr val="453C2A"/>
                </a:solidFill>
                <a:latin typeface="#9Slide06 Hellvina Hand Script"/>
              </a:rPr>
              <a:t>, </a:t>
            </a: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cuộc</a:t>
            </a:r>
            <a:r>
              <a:rPr lang="en-US" sz="3900" dirty="0">
                <a:solidFill>
                  <a:srgbClr val="453C2A"/>
                </a:solidFill>
                <a:latin typeface="#9Slide06 Hellvina Hand Script"/>
              </a:rPr>
              <a:t> </a:t>
            </a:r>
            <a:r>
              <a:rPr lang="en-US" sz="3900" dirty="0" err="1">
                <a:solidFill>
                  <a:srgbClr val="453C2A"/>
                </a:solidFill>
                <a:latin typeface="#9Slide06 Hellvina Hand Script"/>
              </a:rPr>
              <a:t>sống</a:t>
            </a:r>
            <a:r>
              <a:rPr lang="en-US" sz="3900" dirty="0">
                <a:solidFill>
                  <a:srgbClr val="453C2A"/>
                </a:solidFill>
                <a:latin typeface="#9Slide06 Hellvina Hand Script"/>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140014" y="1681705"/>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409717" y="4504377"/>
            <a:ext cx="10003629" cy="3206750"/>
          </a:xfrm>
          <a:prstGeom prst="rect">
            <a:avLst/>
          </a:prstGeom>
        </p:spPr>
        <p:txBody>
          <a:bodyPr lIns="0" tIns="0" rIns="0" bIns="0" rtlCol="0" anchor="t">
            <a:spAutoFit/>
          </a:bodyPr>
          <a:lstStyle/>
          <a:p>
            <a:pPr algn="just">
              <a:lnSpc>
                <a:spcPts val="6474"/>
              </a:lnSpc>
            </a:pPr>
            <a:r>
              <a:rPr lang="en-US" sz="3499" dirty="0">
                <a:solidFill>
                  <a:srgbClr val="593330"/>
                </a:solidFill>
                <a:latin typeface="Roboto Condensed Bold"/>
              </a:rPr>
              <a:t>+ </a:t>
            </a:r>
            <a:r>
              <a:rPr lang="en-US" sz="3499" dirty="0" err="1">
                <a:solidFill>
                  <a:srgbClr val="593330"/>
                </a:solidFill>
                <a:latin typeface="Roboto Condensed Bold"/>
              </a:rPr>
              <a:t>Âm</a:t>
            </a:r>
            <a:r>
              <a:rPr lang="en-US" sz="3499" dirty="0">
                <a:solidFill>
                  <a:srgbClr val="593330"/>
                </a:solidFill>
                <a:latin typeface="Roboto Condensed Bold"/>
              </a:rPr>
              <a:t> </a:t>
            </a:r>
            <a:r>
              <a:rPr lang="en-US" sz="3499" dirty="0" err="1">
                <a:solidFill>
                  <a:srgbClr val="593330"/>
                </a:solidFill>
                <a:latin typeface="Roboto Condensed Bold"/>
              </a:rPr>
              <a:t>thanh</a:t>
            </a:r>
            <a:r>
              <a:rPr lang="en-US" sz="3499" dirty="0">
                <a:solidFill>
                  <a:srgbClr val="593330"/>
                </a:solidFill>
                <a:latin typeface="Roboto Condensed Bold"/>
              </a:rPr>
              <a:t>: </a:t>
            </a:r>
            <a:r>
              <a:rPr lang="en-US" sz="3499" dirty="0" err="1">
                <a:solidFill>
                  <a:srgbClr val="593330"/>
                </a:solidFill>
                <a:latin typeface="Roboto Condensed Bold"/>
              </a:rPr>
              <a:t>Tiếng</a:t>
            </a:r>
            <a:r>
              <a:rPr lang="en-US" sz="3499" dirty="0">
                <a:solidFill>
                  <a:srgbClr val="593330"/>
                </a:solidFill>
                <a:latin typeface="Roboto Condensed Bold"/>
              </a:rPr>
              <a:t> </a:t>
            </a:r>
            <a:r>
              <a:rPr lang="en-US" sz="3499" dirty="0" err="1">
                <a:solidFill>
                  <a:srgbClr val="593330"/>
                </a:solidFill>
                <a:latin typeface="Roboto Condensed Bold"/>
              </a:rPr>
              <a:t>sáo</a:t>
            </a:r>
            <a:r>
              <a:rPr lang="en-US" sz="3499" dirty="0">
                <a:solidFill>
                  <a:srgbClr val="593330"/>
                </a:solidFill>
                <a:latin typeface="Roboto Condensed Bold"/>
              </a:rPr>
              <a:t> </a:t>
            </a:r>
            <a:r>
              <a:rPr lang="en-US" sz="3499" dirty="0" err="1">
                <a:solidFill>
                  <a:srgbClr val="593330"/>
                </a:solidFill>
                <a:latin typeface="Roboto Condensed Bold"/>
              </a:rPr>
              <a:t>của</a:t>
            </a:r>
            <a:r>
              <a:rPr lang="en-US" sz="3499" dirty="0">
                <a:solidFill>
                  <a:srgbClr val="593330"/>
                </a:solidFill>
                <a:latin typeface="Roboto Condensed Bold"/>
              </a:rPr>
              <a:t> </a:t>
            </a:r>
            <a:r>
              <a:rPr lang="en-US" sz="3499" dirty="0" err="1">
                <a:solidFill>
                  <a:srgbClr val="593330"/>
                </a:solidFill>
                <a:latin typeface="Roboto Condensed Bold"/>
              </a:rPr>
              <a:t>trẻ</a:t>
            </a:r>
            <a:r>
              <a:rPr lang="en-US" sz="3499" dirty="0">
                <a:solidFill>
                  <a:srgbClr val="593330"/>
                </a:solidFill>
                <a:latin typeface="Roboto Condensed Bold"/>
              </a:rPr>
              <a:t> </a:t>
            </a:r>
            <a:r>
              <a:rPr lang="en-US" sz="3499" dirty="0" err="1">
                <a:solidFill>
                  <a:srgbClr val="593330"/>
                </a:solidFill>
                <a:latin typeface="Roboto Condensed Bold"/>
              </a:rPr>
              <a:t>chăn</a:t>
            </a:r>
            <a:r>
              <a:rPr lang="en-US" sz="3499" dirty="0">
                <a:solidFill>
                  <a:srgbClr val="593330"/>
                </a:solidFill>
                <a:latin typeface="Roboto Condensed Bold"/>
              </a:rPr>
              <a:t> </a:t>
            </a:r>
            <a:r>
              <a:rPr lang="en-US" sz="3499" dirty="0" err="1">
                <a:solidFill>
                  <a:srgbClr val="593330"/>
                </a:solidFill>
                <a:latin typeface="Roboto Condensed Bold"/>
              </a:rPr>
              <a:t>trâu</a:t>
            </a:r>
            <a:r>
              <a:rPr lang="en-US" sz="3499" dirty="0">
                <a:solidFill>
                  <a:srgbClr val="593330"/>
                </a:solidFill>
                <a:latin typeface="Roboto Condensed Bold"/>
              </a:rPr>
              <a:t> </a:t>
            </a:r>
            <a:r>
              <a:rPr lang="en-US" sz="3499" dirty="0" err="1">
                <a:solidFill>
                  <a:srgbClr val="593330"/>
                </a:solidFill>
                <a:latin typeface="Roboto Condensed Bold"/>
              </a:rPr>
              <a:t>văng</a:t>
            </a:r>
            <a:r>
              <a:rPr lang="en-US" sz="3499" dirty="0">
                <a:solidFill>
                  <a:srgbClr val="593330"/>
                </a:solidFill>
                <a:latin typeface="Roboto Condensed Bold"/>
              </a:rPr>
              <a:t> </a:t>
            </a:r>
            <a:r>
              <a:rPr lang="en-US" sz="3499" dirty="0" err="1">
                <a:solidFill>
                  <a:srgbClr val="593330"/>
                </a:solidFill>
                <a:latin typeface="Roboto Condensed Bold"/>
              </a:rPr>
              <a:t>vẳng</a:t>
            </a:r>
            <a:endParaRPr lang="en-US" sz="3499" dirty="0">
              <a:solidFill>
                <a:srgbClr val="593330"/>
              </a:solidFill>
              <a:latin typeface="Roboto Condensed Bold"/>
            </a:endParaRPr>
          </a:p>
          <a:p>
            <a:pPr algn="just">
              <a:lnSpc>
                <a:spcPts val="6474"/>
              </a:lnSpc>
            </a:pPr>
            <a:r>
              <a:rPr lang="en-US" sz="3499" dirty="0">
                <a:solidFill>
                  <a:srgbClr val="593330"/>
                </a:solidFill>
                <a:latin typeface="Roboto Condensed Bold"/>
              </a:rPr>
              <a:t>+ </a:t>
            </a:r>
            <a:r>
              <a:rPr lang="en-US" sz="3499" dirty="0" err="1">
                <a:solidFill>
                  <a:srgbClr val="593330"/>
                </a:solidFill>
                <a:latin typeface="Roboto Condensed Bold"/>
              </a:rPr>
              <a:t>Hình</a:t>
            </a:r>
            <a:r>
              <a:rPr lang="en-US" sz="3499" dirty="0">
                <a:solidFill>
                  <a:srgbClr val="593330"/>
                </a:solidFill>
                <a:latin typeface="Roboto Condensed Bold"/>
              </a:rPr>
              <a:t> </a:t>
            </a:r>
            <a:r>
              <a:rPr lang="en-US" sz="3499" dirty="0" err="1">
                <a:solidFill>
                  <a:srgbClr val="593330"/>
                </a:solidFill>
                <a:latin typeface="Roboto Condensed Bold"/>
              </a:rPr>
              <a:t>ảnh</a:t>
            </a:r>
            <a:r>
              <a:rPr lang="en-US" sz="3499" dirty="0">
                <a:solidFill>
                  <a:srgbClr val="593330"/>
                </a:solidFill>
                <a:latin typeface="Roboto Condensed Bold"/>
              </a:rPr>
              <a:t>:</a:t>
            </a:r>
            <a:r>
              <a:rPr lang="en-US" sz="3499" dirty="0">
                <a:solidFill>
                  <a:srgbClr val="593330"/>
                </a:solidFill>
                <a:latin typeface="Roboto Condensed"/>
              </a:rPr>
              <a:t> </a:t>
            </a:r>
            <a:r>
              <a:rPr lang="en-US" sz="3499" dirty="0" err="1">
                <a:solidFill>
                  <a:srgbClr val="593330"/>
                </a:solidFill>
                <a:latin typeface="Roboto Condensed"/>
              </a:rPr>
              <a:t>Mục</a:t>
            </a:r>
            <a:r>
              <a:rPr lang="en-US" sz="3499" dirty="0">
                <a:solidFill>
                  <a:srgbClr val="593330"/>
                </a:solidFill>
                <a:latin typeface="Roboto Condensed"/>
              </a:rPr>
              <a:t> </a:t>
            </a:r>
            <a:r>
              <a:rPr lang="en-US" sz="3499" dirty="0" err="1">
                <a:solidFill>
                  <a:srgbClr val="593330"/>
                </a:solidFill>
                <a:latin typeface="Roboto Condensed"/>
              </a:rPr>
              <a:t>đồng</a:t>
            </a:r>
            <a:r>
              <a:rPr lang="en-US" sz="3499" dirty="0">
                <a:solidFill>
                  <a:srgbClr val="593330"/>
                </a:solidFill>
                <a:latin typeface="Roboto Condensed"/>
              </a:rPr>
              <a:t> </a:t>
            </a:r>
            <a:r>
              <a:rPr lang="en-US" sz="3499" dirty="0" err="1">
                <a:solidFill>
                  <a:srgbClr val="593330"/>
                </a:solidFill>
                <a:latin typeface="Roboto Condensed"/>
              </a:rPr>
              <a:t>chăn</a:t>
            </a:r>
            <a:r>
              <a:rPr lang="en-US" sz="3499" dirty="0">
                <a:solidFill>
                  <a:srgbClr val="593330"/>
                </a:solidFill>
                <a:latin typeface="Roboto Condensed"/>
              </a:rPr>
              <a:t> </a:t>
            </a:r>
            <a:r>
              <a:rPr lang="en-US" sz="3499" dirty="0" err="1">
                <a:solidFill>
                  <a:srgbClr val="593330"/>
                </a:solidFill>
                <a:latin typeface="Roboto Condensed"/>
              </a:rPr>
              <a:t>trâu</a:t>
            </a:r>
            <a:r>
              <a:rPr lang="en-US" sz="3499" dirty="0">
                <a:solidFill>
                  <a:srgbClr val="593330"/>
                </a:solidFill>
                <a:latin typeface="Roboto Condensed"/>
              </a:rPr>
              <a:t> , </a:t>
            </a:r>
            <a:r>
              <a:rPr lang="en-US" sz="3499" dirty="0" err="1">
                <a:solidFill>
                  <a:srgbClr val="593330"/>
                </a:solidFill>
                <a:latin typeface="Roboto Condensed"/>
              </a:rPr>
              <a:t>từng</a:t>
            </a:r>
            <a:r>
              <a:rPr lang="en-US" sz="3499" dirty="0">
                <a:solidFill>
                  <a:srgbClr val="593330"/>
                </a:solidFill>
                <a:latin typeface="Roboto Condensed"/>
              </a:rPr>
              <a:t> </a:t>
            </a:r>
            <a:r>
              <a:rPr lang="en-US" sz="3499" dirty="0" err="1">
                <a:solidFill>
                  <a:srgbClr val="593330"/>
                </a:solidFill>
                <a:latin typeface="Roboto Condensed"/>
              </a:rPr>
              <a:t>đôi</a:t>
            </a:r>
            <a:r>
              <a:rPr lang="en-US" sz="3499" dirty="0">
                <a:solidFill>
                  <a:srgbClr val="593330"/>
                </a:solidFill>
                <a:latin typeface="Roboto Condensed"/>
              </a:rPr>
              <a:t> </a:t>
            </a:r>
            <a:r>
              <a:rPr lang="en-US" sz="3499" dirty="0" err="1">
                <a:solidFill>
                  <a:srgbClr val="593330"/>
                </a:solidFill>
                <a:latin typeface="Roboto Condensed"/>
              </a:rPr>
              <a:t>cò</a:t>
            </a:r>
            <a:r>
              <a:rPr lang="en-US" sz="3499" dirty="0">
                <a:solidFill>
                  <a:srgbClr val="593330"/>
                </a:solidFill>
                <a:latin typeface="Roboto Condensed"/>
              </a:rPr>
              <a:t> </a:t>
            </a:r>
            <a:r>
              <a:rPr lang="en-US" sz="3499" dirty="0" err="1">
                <a:solidFill>
                  <a:srgbClr val="593330"/>
                </a:solidFill>
                <a:latin typeface="Roboto Condensed"/>
              </a:rPr>
              <a:t>trắng</a:t>
            </a:r>
            <a:r>
              <a:rPr lang="en-US" sz="3499" dirty="0">
                <a:solidFill>
                  <a:srgbClr val="593330"/>
                </a:solidFill>
                <a:latin typeface="Roboto Condensed"/>
              </a:rPr>
              <a:t> </a:t>
            </a:r>
            <a:r>
              <a:rPr lang="en-US" sz="3499" dirty="0" err="1">
                <a:solidFill>
                  <a:srgbClr val="593330"/>
                </a:solidFill>
                <a:latin typeface="Roboto Condensed"/>
              </a:rPr>
              <a:t>đang</a:t>
            </a:r>
            <a:r>
              <a:rPr lang="en-US" sz="3499" dirty="0">
                <a:solidFill>
                  <a:srgbClr val="593330"/>
                </a:solidFill>
                <a:latin typeface="Roboto Condensed"/>
              </a:rPr>
              <a:t> </a:t>
            </a:r>
            <a:r>
              <a:rPr lang="en-US" sz="3499" dirty="0" err="1">
                <a:solidFill>
                  <a:srgbClr val="593330"/>
                </a:solidFill>
                <a:latin typeface="Roboto Condensed"/>
              </a:rPr>
              <a:t>xoè</a:t>
            </a:r>
            <a:r>
              <a:rPr lang="en-US" sz="3499" dirty="0">
                <a:solidFill>
                  <a:srgbClr val="593330"/>
                </a:solidFill>
                <a:latin typeface="Roboto Condensed"/>
              </a:rPr>
              <a:t> </a:t>
            </a:r>
            <a:r>
              <a:rPr lang="en-US" sz="3499" dirty="0" err="1">
                <a:solidFill>
                  <a:srgbClr val="593330"/>
                </a:solidFill>
                <a:latin typeface="Roboto Condensed"/>
              </a:rPr>
              <a:t>cánh</a:t>
            </a:r>
            <a:r>
              <a:rPr lang="en-US" sz="3499" dirty="0">
                <a:solidFill>
                  <a:srgbClr val="593330"/>
                </a:solidFill>
                <a:latin typeface="Roboto Condensed"/>
              </a:rPr>
              <a:t> </a:t>
            </a:r>
            <a:r>
              <a:rPr lang="en-US" sz="3499" dirty="0" err="1">
                <a:solidFill>
                  <a:srgbClr val="593330"/>
                </a:solidFill>
                <a:latin typeface="Roboto Condensed"/>
              </a:rPr>
              <a:t>đậu</a:t>
            </a:r>
            <a:r>
              <a:rPr lang="en-US" sz="3499" dirty="0">
                <a:solidFill>
                  <a:srgbClr val="593330"/>
                </a:solidFill>
                <a:latin typeface="Roboto Condensed"/>
              </a:rPr>
              <a:t> </a:t>
            </a:r>
            <a:r>
              <a:rPr lang="en-US" sz="3499" dirty="0" err="1">
                <a:solidFill>
                  <a:srgbClr val="593330"/>
                </a:solidFill>
                <a:latin typeface="Roboto Condensed"/>
              </a:rPr>
              <a:t>xuống</a:t>
            </a:r>
            <a:r>
              <a:rPr lang="en-US" sz="3499" dirty="0">
                <a:solidFill>
                  <a:srgbClr val="593330"/>
                </a:solidFill>
                <a:latin typeface="Roboto Condensed"/>
              </a:rPr>
              <a:t> </a:t>
            </a:r>
            <a:r>
              <a:rPr lang="en-US" sz="3499" dirty="0" err="1">
                <a:solidFill>
                  <a:srgbClr val="593330"/>
                </a:solidFill>
                <a:latin typeface="Roboto Condensed"/>
              </a:rPr>
              <a:t>đồng</a:t>
            </a:r>
            <a:endParaRPr lang="en-US" sz="3499" dirty="0">
              <a:solidFill>
                <a:srgbClr val="593330"/>
              </a:solidFill>
              <a:latin typeface="Roboto Condensed"/>
            </a:endParaRPr>
          </a:p>
          <a:p>
            <a:pPr algn="just">
              <a:lnSpc>
                <a:spcPts val="6474"/>
              </a:lnSpc>
            </a:pPr>
            <a:r>
              <a:rPr lang="en-US" sz="3499" dirty="0">
                <a:solidFill>
                  <a:srgbClr val="593330"/>
                </a:solidFill>
                <a:latin typeface="Roboto Condensed Bold"/>
              </a:rPr>
              <a:t>+ </a:t>
            </a:r>
            <a:r>
              <a:rPr lang="en-US" sz="3499" dirty="0" err="1">
                <a:solidFill>
                  <a:srgbClr val="593330"/>
                </a:solidFill>
                <a:latin typeface="Roboto Condensed Bold"/>
              </a:rPr>
              <a:t>Màu</a:t>
            </a:r>
            <a:r>
              <a:rPr lang="en-US" sz="3499" dirty="0">
                <a:solidFill>
                  <a:srgbClr val="593330"/>
                </a:solidFill>
                <a:latin typeface="Roboto Condensed Bold"/>
              </a:rPr>
              <a:t> </a:t>
            </a:r>
            <a:r>
              <a:rPr lang="en-US" sz="3499" dirty="0" err="1">
                <a:solidFill>
                  <a:srgbClr val="593330"/>
                </a:solidFill>
                <a:latin typeface="Roboto Condensed Bold"/>
              </a:rPr>
              <a:t>sắc</a:t>
            </a:r>
            <a:r>
              <a:rPr lang="en-US" sz="3499" dirty="0">
                <a:solidFill>
                  <a:srgbClr val="593330"/>
                </a:solidFill>
                <a:latin typeface="Roboto Condensed Bold"/>
              </a:rPr>
              <a:t>:</a:t>
            </a:r>
            <a:r>
              <a:rPr lang="en-US" sz="3499" dirty="0">
                <a:solidFill>
                  <a:srgbClr val="593330"/>
                </a:solidFill>
                <a:latin typeface="Roboto Condensed"/>
              </a:rPr>
              <a:t> </a:t>
            </a:r>
            <a:r>
              <a:rPr lang="en-US" sz="3499" dirty="0" err="1">
                <a:solidFill>
                  <a:srgbClr val="593330"/>
                </a:solidFill>
                <a:latin typeface="Roboto Condensed"/>
              </a:rPr>
              <a:t>sắc</a:t>
            </a:r>
            <a:r>
              <a:rPr lang="en-US" sz="3499" dirty="0">
                <a:solidFill>
                  <a:srgbClr val="593330"/>
                </a:solidFill>
                <a:latin typeface="Roboto Condensed"/>
              </a:rPr>
              <a:t> </a:t>
            </a:r>
            <a:r>
              <a:rPr lang="en-US" sz="3499" dirty="0" err="1">
                <a:solidFill>
                  <a:srgbClr val="593330"/>
                </a:solidFill>
                <a:latin typeface="Roboto Condensed"/>
              </a:rPr>
              <a:t>trắng</a:t>
            </a:r>
            <a:r>
              <a:rPr lang="en-US" sz="3499" dirty="0">
                <a:solidFill>
                  <a:srgbClr val="593330"/>
                </a:solidFill>
                <a:latin typeface="Roboto Condensed"/>
              </a:rPr>
              <a:t> </a:t>
            </a:r>
            <a:r>
              <a:rPr lang="en-US" sz="3499" dirty="0" err="1">
                <a:solidFill>
                  <a:srgbClr val="593330"/>
                </a:solidFill>
                <a:latin typeface="Roboto Condensed"/>
              </a:rPr>
              <a:t>của</a:t>
            </a:r>
            <a:r>
              <a:rPr lang="en-US" sz="3499" dirty="0">
                <a:solidFill>
                  <a:srgbClr val="593330"/>
                </a:solidFill>
                <a:latin typeface="Roboto Condensed"/>
              </a:rPr>
              <a:t> </a:t>
            </a:r>
            <a:r>
              <a:rPr lang="en-US" sz="3499" dirty="0" err="1">
                <a:solidFill>
                  <a:srgbClr val="593330"/>
                </a:solidFill>
                <a:latin typeface="Roboto Condensed"/>
              </a:rPr>
              <a:t>cánh</a:t>
            </a:r>
            <a:r>
              <a:rPr lang="en-US" sz="3499" dirty="0">
                <a:solidFill>
                  <a:srgbClr val="593330"/>
                </a:solidFill>
                <a:latin typeface="Roboto Condensed"/>
              </a:rPr>
              <a:t> </a:t>
            </a:r>
            <a:r>
              <a:rPr lang="en-US" sz="3499" dirty="0" err="1">
                <a:solidFill>
                  <a:srgbClr val="593330"/>
                </a:solidFill>
                <a:latin typeface="Roboto Condensed"/>
              </a:rPr>
              <a:t>cò</a:t>
            </a:r>
            <a:r>
              <a:rPr lang="en-US" sz="3499" dirty="0">
                <a:solidFill>
                  <a:srgbClr val="593330"/>
                </a:solidFill>
                <a:latin typeface="Roboto Condensed"/>
              </a:rPr>
              <a:t>, </a:t>
            </a:r>
            <a:r>
              <a:rPr lang="en-US" sz="3499" dirty="0" err="1">
                <a:solidFill>
                  <a:srgbClr val="593330"/>
                </a:solidFill>
                <a:latin typeface="Roboto Condensed"/>
              </a:rPr>
              <a:t>sắc</a:t>
            </a:r>
            <a:r>
              <a:rPr lang="en-US" sz="3499" dirty="0">
                <a:solidFill>
                  <a:srgbClr val="593330"/>
                </a:solidFill>
                <a:latin typeface="Roboto Condensed"/>
              </a:rPr>
              <a:t> </a:t>
            </a:r>
            <a:r>
              <a:rPr lang="en-US" sz="3499" dirty="0" err="1">
                <a:solidFill>
                  <a:srgbClr val="593330"/>
                </a:solidFill>
                <a:latin typeface="Roboto Condensed"/>
              </a:rPr>
              <a:t>mờ</a:t>
            </a:r>
            <a:r>
              <a:rPr lang="en-US" sz="3499" dirty="0">
                <a:solidFill>
                  <a:srgbClr val="593330"/>
                </a:solidFill>
                <a:latin typeface="Roboto Condensed"/>
              </a:rPr>
              <a:t> </a:t>
            </a:r>
            <a:r>
              <a:rPr lang="en-US" sz="3499" dirty="0" err="1">
                <a:solidFill>
                  <a:srgbClr val="593330"/>
                </a:solidFill>
                <a:latin typeface="Roboto Condensed"/>
              </a:rPr>
              <a:t>ảo</a:t>
            </a:r>
            <a:r>
              <a:rPr lang="en-US" sz="3499" dirty="0">
                <a:solidFill>
                  <a:srgbClr val="593330"/>
                </a:solidFill>
                <a:latin typeface="Roboto Condensed"/>
              </a:rPr>
              <a:t> </a:t>
            </a:r>
            <a:r>
              <a:rPr lang="en-US" sz="3499" dirty="0" err="1">
                <a:solidFill>
                  <a:srgbClr val="593330"/>
                </a:solidFill>
                <a:latin typeface="Roboto Condensed"/>
              </a:rPr>
              <a:t>của</a:t>
            </a:r>
            <a:r>
              <a:rPr lang="en-US" sz="3499" dirty="0">
                <a:solidFill>
                  <a:srgbClr val="593330"/>
                </a:solidFill>
                <a:latin typeface="Roboto Condensed"/>
              </a:rPr>
              <a:t> </a:t>
            </a:r>
            <a:r>
              <a:rPr lang="en-US" sz="3499" dirty="0" err="1">
                <a:solidFill>
                  <a:srgbClr val="593330"/>
                </a:solidFill>
                <a:latin typeface="Roboto Condensed"/>
              </a:rPr>
              <a:t>khói</a:t>
            </a:r>
            <a:endParaRPr lang="en-US" sz="3499" dirty="0">
              <a:solidFill>
                <a:srgbClr val="593330"/>
              </a:solidFill>
              <a:latin typeface="Roboto Condensed"/>
            </a:endParaRPr>
          </a:p>
        </p:txBody>
      </p:sp>
      <p:sp>
        <p:nvSpPr>
          <p:cNvPr id="8" name="TextBox 8"/>
          <p:cNvSpPr txBox="1"/>
          <p:nvPr/>
        </p:nvSpPr>
        <p:spPr>
          <a:xfrm>
            <a:off x="6677620" y="2461461"/>
            <a:ext cx="5742980" cy="1080771"/>
          </a:xfrm>
          <a:prstGeom prst="rect">
            <a:avLst/>
          </a:prstGeom>
        </p:spPr>
        <p:txBody>
          <a:bodyPr wrap="square" lIns="0" tIns="0" rIns="0" bIns="0" rtlCol="0" anchor="t">
            <a:spAutoFit/>
          </a:bodyPr>
          <a:lstStyle/>
          <a:p>
            <a:pPr algn="ctr">
              <a:lnSpc>
                <a:spcPts val="8679"/>
              </a:lnSpc>
              <a:spcBef>
                <a:spcPct val="0"/>
              </a:spcBef>
            </a:pPr>
            <a:r>
              <a:rPr lang="en-US" sz="6199" dirty="0">
                <a:solidFill>
                  <a:srgbClr val="593330"/>
                </a:solidFill>
                <a:latin typeface="#9Slide05 VL Fadilla"/>
              </a:rPr>
              <a:t>c. </a:t>
            </a:r>
            <a:r>
              <a:rPr lang="en-US" sz="6199" dirty="0" err="1">
                <a:solidFill>
                  <a:srgbClr val="593330"/>
                </a:solidFill>
                <a:latin typeface="#9Slide05 VL Fadilla"/>
              </a:rPr>
              <a:t>Cảm</a:t>
            </a:r>
            <a:r>
              <a:rPr lang="en-US" sz="6199" dirty="0">
                <a:solidFill>
                  <a:srgbClr val="593330"/>
                </a:solidFill>
                <a:latin typeface="#9Slide05 VL Fadilla"/>
              </a:rPr>
              <a:t> </a:t>
            </a:r>
            <a:r>
              <a:rPr lang="en-US" sz="6199" dirty="0" err="1">
                <a:solidFill>
                  <a:srgbClr val="593330"/>
                </a:solidFill>
                <a:latin typeface="#9Slide05 VL Fadilla"/>
              </a:rPr>
              <a:t>xúc</a:t>
            </a:r>
            <a:r>
              <a:rPr lang="en-US" sz="6199" dirty="0">
                <a:solidFill>
                  <a:srgbClr val="593330"/>
                </a:solidFill>
                <a:latin typeface="#9Slide05 VL Fadilla"/>
              </a:rPr>
              <a:t> </a:t>
            </a:r>
            <a:r>
              <a:rPr lang="en-US" sz="6199" dirty="0" err="1">
                <a:solidFill>
                  <a:srgbClr val="593330"/>
                </a:solidFill>
                <a:latin typeface="#9Slide05 VL Fadilla"/>
              </a:rPr>
              <a:t>trữ</a:t>
            </a:r>
            <a:r>
              <a:rPr lang="en-US" sz="6199" dirty="0">
                <a:solidFill>
                  <a:srgbClr val="593330"/>
                </a:solidFill>
                <a:latin typeface="#9Slide05 VL Fadilla"/>
              </a:rPr>
              <a:t> </a:t>
            </a:r>
            <a:r>
              <a:rPr lang="en-US" sz="6199" dirty="0" err="1">
                <a:solidFill>
                  <a:srgbClr val="593330"/>
                </a:solidFill>
                <a:latin typeface="#9Slide05 VL Fadilla"/>
              </a:rPr>
              <a:t>tình</a:t>
            </a:r>
            <a:endParaRPr lang="en-US" sz="6199" dirty="0">
              <a:solidFill>
                <a:srgbClr val="593330"/>
              </a:solidFill>
              <a:latin typeface="#9Slide05 VL Fadilla"/>
            </a:endParaRP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1" name="TextBox 11"/>
          <p:cNvSpPr txBox="1"/>
          <p:nvPr/>
        </p:nvSpPr>
        <p:spPr>
          <a:xfrm>
            <a:off x="4399355" y="3637483"/>
            <a:ext cx="9456015" cy="662940"/>
          </a:xfrm>
          <a:prstGeom prst="rect">
            <a:avLst/>
          </a:prstGeom>
        </p:spPr>
        <p:txBody>
          <a:bodyPr lIns="0" tIns="0" rIns="0" bIns="0" rtlCol="0" anchor="t">
            <a:spAutoFit/>
          </a:bodyPr>
          <a:lstStyle/>
          <a:p>
            <a:pPr algn="just">
              <a:lnSpc>
                <a:spcPts val="5460"/>
              </a:lnSpc>
            </a:pP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thiên</a:t>
            </a:r>
            <a:r>
              <a:rPr lang="en-US" sz="3900" dirty="0">
                <a:solidFill>
                  <a:srgbClr val="453C2A"/>
                </a:solidFill>
                <a:latin typeface="#9Slide06 Hellvina Hand Script"/>
              </a:rPr>
              <a:t> </a:t>
            </a:r>
            <a:r>
              <a:rPr lang="en-US" sz="3900" dirty="0" err="1">
                <a:solidFill>
                  <a:srgbClr val="453C2A"/>
                </a:solidFill>
                <a:latin typeface="#9Slide06 Hellvina Hand Script"/>
              </a:rPr>
              <a:t>nhiên</a:t>
            </a:r>
            <a:r>
              <a:rPr lang="en-US" sz="3900" dirty="0">
                <a:solidFill>
                  <a:srgbClr val="453C2A"/>
                </a:solidFill>
                <a:latin typeface="#9Slide06 Hellvina Hand Script"/>
              </a:rPr>
              <a:t>, </a:t>
            </a: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cuộc</a:t>
            </a:r>
            <a:r>
              <a:rPr lang="en-US" sz="3900" dirty="0">
                <a:solidFill>
                  <a:srgbClr val="453C2A"/>
                </a:solidFill>
                <a:latin typeface="#9Slide06 Hellvina Hand Script"/>
              </a:rPr>
              <a:t> </a:t>
            </a:r>
            <a:r>
              <a:rPr lang="en-US" sz="3900" dirty="0" err="1">
                <a:solidFill>
                  <a:srgbClr val="453C2A"/>
                </a:solidFill>
                <a:latin typeface="#9Slide06 Hellvina Hand Script"/>
              </a:rPr>
              <a:t>sống</a:t>
            </a:r>
            <a:r>
              <a:rPr lang="en-US" sz="3900" dirty="0">
                <a:solidFill>
                  <a:srgbClr val="453C2A"/>
                </a:solidFill>
                <a:latin typeface="#9Slide06 Hellvina Hand Script"/>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243532" y="1742409"/>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406467" y="3557905"/>
            <a:ext cx="10003629" cy="1680845"/>
          </a:xfrm>
          <a:prstGeom prst="rect">
            <a:avLst/>
          </a:prstGeom>
        </p:spPr>
        <p:txBody>
          <a:bodyPr lIns="0" tIns="0" rIns="0" bIns="0" rtlCol="0" anchor="t">
            <a:spAutoFit/>
          </a:bodyPr>
          <a:lstStyle/>
          <a:p>
            <a:pPr algn="just">
              <a:lnSpc>
                <a:spcPts val="4480"/>
              </a:lnSpc>
              <a:spcBef>
                <a:spcPct val="0"/>
              </a:spcBef>
            </a:pPr>
            <a:r>
              <a:rPr lang="en-US" sz="3200" dirty="0" err="1">
                <a:solidFill>
                  <a:srgbClr val="593330"/>
                </a:solidFill>
                <a:latin typeface="Roboto Condensed"/>
              </a:rPr>
              <a:t>Bức</a:t>
            </a:r>
            <a:r>
              <a:rPr lang="en-US" sz="3200" dirty="0">
                <a:solidFill>
                  <a:srgbClr val="593330"/>
                </a:solidFill>
                <a:latin typeface="Roboto Condensed"/>
              </a:rPr>
              <a:t> </a:t>
            </a:r>
            <a:r>
              <a:rPr lang="en-US" sz="3200" dirty="0" err="1">
                <a:solidFill>
                  <a:srgbClr val="593330"/>
                </a:solidFill>
                <a:latin typeface="Roboto Condensed"/>
              </a:rPr>
              <a:t>tranh</a:t>
            </a:r>
            <a:r>
              <a:rPr lang="en-US" sz="3200" dirty="0">
                <a:solidFill>
                  <a:srgbClr val="593330"/>
                </a:solidFill>
                <a:latin typeface="Roboto Condensed"/>
              </a:rPr>
              <a:t> </a:t>
            </a:r>
            <a:r>
              <a:rPr lang="en-US" sz="3200" dirty="0" err="1">
                <a:solidFill>
                  <a:srgbClr val="593330"/>
                </a:solidFill>
                <a:latin typeface="Roboto Condensed"/>
              </a:rPr>
              <a:t>thân</a:t>
            </a:r>
            <a:r>
              <a:rPr lang="en-US" sz="3200" dirty="0">
                <a:solidFill>
                  <a:srgbClr val="593330"/>
                </a:solidFill>
                <a:latin typeface="Roboto Condensed"/>
              </a:rPr>
              <a:t> </a:t>
            </a:r>
            <a:r>
              <a:rPr lang="en-US" sz="3200" dirty="0" err="1">
                <a:solidFill>
                  <a:srgbClr val="593330"/>
                </a:solidFill>
                <a:latin typeface="Roboto Condensed"/>
              </a:rPr>
              <a:t>thuộc</a:t>
            </a:r>
            <a:r>
              <a:rPr lang="en-US" sz="3200" dirty="0">
                <a:solidFill>
                  <a:srgbClr val="593330"/>
                </a:solidFill>
                <a:latin typeface="Roboto Condensed"/>
              </a:rPr>
              <a:t>, </a:t>
            </a:r>
            <a:r>
              <a:rPr lang="en-US" sz="3200" dirty="0" err="1">
                <a:solidFill>
                  <a:srgbClr val="593330"/>
                </a:solidFill>
                <a:latin typeface="Roboto Condensed"/>
              </a:rPr>
              <a:t>gần</a:t>
            </a:r>
            <a:r>
              <a:rPr lang="en-US" sz="3200" dirty="0">
                <a:solidFill>
                  <a:srgbClr val="593330"/>
                </a:solidFill>
                <a:latin typeface="Roboto Condensed"/>
              </a:rPr>
              <a:t> </a:t>
            </a:r>
            <a:r>
              <a:rPr lang="en-US" sz="3200" dirty="0" err="1">
                <a:solidFill>
                  <a:srgbClr val="593330"/>
                </a:solidFill>
                <a:latin typeface="Roboto Condensed"/>
              </a:rPr>
              <a:t>gũi</a:t>
            </a:r>
            <a:r>
              <a:rPr lang="en-US" sz="3200" dirty="0">
                <a:solidFill>
                  <a:srgbClr val="593330"/>
                </a:solidFill>
                <a:latin typeface="Roboto Condensed"/>
              </a:rPr>
              <a:t>, </a:t>
            </a:r>
            <a:r>
              <a:rPr lang="en-US" sz="3200" dirty="0" err="1">
                <a:solidFill>
                  <a:srgbClr val="593330"/>
                </a:solidFill>
                <a:latin typeface="Roboto Condensed"/>
              </a:rPr>
              <a:t>cảnh</a:t>
            </a:r>
            <a:r>
              <a:rPr lang="en-US" sz="3200" dirty="0">
                <a:solidFill>
                  <a:srgbClr val="593330"/>
                </a:solidFill>
                <a:latin typeface="Roboto Condensed"/>
              </a:rPr>
              <a:t> </a:t>
            </a:r>
            <a:r>
              <a:rPr lang="en-US" sz="3200" dirty="0" err="1">
                <a:solidFill>
                  <a:srgbClr val="593330"/>
                </a:solidFill>
                <a:latin typeface="Roboto Condensed"/>
              </a:rPr>
              <a:t>tĩnh</a:t>
            </a:r>
            <a:r>
              <a:rPr lang="en-US" sz="3200" dirty="0">
                <a:solidFill>
                  <a:srgbClr val="593330"/>
                </a:solidFill>
                <a:latin typeface="Roboto Condensed"/>
              </a:rPr>
              <a:t> </a:t>
            </a:r>
            <a:r>
              <a:rPr lang="en-US" sz="3200" dirty="0" err="1">
                <a:solidFill>
                  <a:srgbClr val="593330"/>
                </a:solidFill>
                <a:latin typeface="Roboto Condensed"/>
              </a:rPr>
              <a:t>trong</a:t>
            </a:r>
            <a:r>
              <a:rPr lang="en-US" sz="3200" dirty="0">
                <a:solidFill>
                  <a:srgbClr val="593330"/>
                </a:solidFill>
                <a:latin typeface="Roboto Condensed"/>
              </a:rPr>
              <a:t> 2 </a:t>
            </a:r>
            <a:r>
              <a:rPr lang="en-US" sz="3200" dirty="0" err="1">
                <a:solidFill>
                  <a:srgbClr val="593330"/>
                </a:solidFill>
                <a:latin typeface="Roboto Condensed"/>
              </a:rPr>
              <a:t>dòng</a:t>
            </a:r>
            <a:r>
              <a:rPr lang="en-US" sz="3200" dirty="0">
                <a:solidFill>
                  <a:srgbClr val="593330"/>
                </a:solidFill>
                <a:latin typeface="Roboto Condensed"/>
              </a:rPr>
              <a:t> </a:t>
            </a:r>
            <a:r>
              <a:rPr lang="en-US" sz="3200" dirty="0" err="1">
                <a:solidFill>
                  <a:srgbClr val="593330"/>
                </a:solidFill>
                <a:latin typeface="Roboto Condensed"/>
              </a:rPr>
              <a:t>đầu</a:t>
            </a:r>
            <a:r>
              <a:rPr lang="en-US" sz="3200" dirty="0">
                <a:solidFill>
                  <a:srgbClr val="593330"/>
                </a:solidFill>
                <a:latin typeface="Roboto Condensed"/>
              </a:rPr>
              <a:t> </a:t>
            </a:r>
            <a:r>
              <a:rPr lang="en-US" sz="3200" dirty="0" err="1">
                <a:solidFill>
                  <a:srgbClr val="593330"/>
                </a:solidFill>
                <a:latin typeface="Roboto Condensed"/>
              </a:rPr>
              <a:t>chuyển</a:t>
            </a:r>
            <a:r>
              <a:rPr lang="en-US" sz="3200" dirty="0">
                <a:solidFill>
                  <a:srgbClr val="593330"/>
                </a:solidFill>
                <a:latin typeface="Roboto Condensed"/>
              </a:rPr>
              <a:t> sang </a:t>
            </a:r>
            <a:r>
              <a:rPr lang="en-US" sz="3200" dirty="0" err="1">
                <a:solidFill>
                  <a:srgbClr val="593330"/>
                </a:solidFill>
                <a:latin typeface="Roboto Condensed"/>
              </a:rPr>
              <a:t>cảnh</a:t>
            </a:r>
            <a:r>
              <a:rPr lang="en-US" sz="3200" dirty="0">
                <a:solidFill>
                  <a:srgbClr val="593330"/>
                </a:solidFill>
                <a:latin typeface="Roboto Condensed"/>
              </a:rPr>
              <a:t> </a:t>
            </a:r>
            <a:r>
              <a:rPr lang="en-US" sz="3200" dirty="0" err="1">
                <a:solidFill>
                  <a:srgbClr val="593330"/>
                </a:solidFill>
                <a:latin typeface="Roboto Condensed"/>
              </a:rPr>
              <a:t>động</a:t>
            </a:r>
            <a:r>
              <a:rPr lang="en-US" sz="3200" dirty="0">
                <a:solidFill>
                  <a:srgbClr val="593330"/>
                </a:solidFill>
                <a:latin typeface="Roboto Condensed"/>
              </a:rPr>
              <a:t> </a:t>
            </a:r>
            <a:r>
              <a:rPr lang="en-US" sz="3200" dirty="0" err="1">
                <a:solidFill>
                  <a:srgbClr val="593330"/>
                </a:solidFill>
                <a:latin typeface="Roboto Condensed"/>
              </a:rPr>
              <a:t>với</a:t>
            </a:r>
            <a:r>
              <a:rPr lang="en-US" sz="3200" dirty="0">
                <a:solidFill>
                  <a:srgbClr val="593330"/>
                </a:solidFill>
                <a:latin typeface="Roboto Condensed"/>
              </a:rPr>
              <a:t> </a:t>
            </a:r>
            <a:r>
              <a:rPr lang="en-US" sz="3200" dirty="0" err="1">
                <a:solidFill>
                  <a:srgbClr val="593330"/>
                </a:solidFill>
                <a:latin typeface="Roboto Condensed"/>
              </a:rPr>
              <a:t>sự</a:t>
            </a:r>
            <a:r>
              <a:rPr lang="en-US" sz="3200" dirty="0">
                <a:solidFill>
                  <a:srgbClr val="593330"/>
                </a:solidFill>
                <a:latin typeface="Roboto Condensed"/>
              </a:rPr>
              <a:t> </a:t>
            </a:r>
            <a:r>
              <a:rPr lang="en-US" sz="3200" dirty="0" err="1">
                <a:solidFill>
                  <a:srgbClr val="593330"/>
                </a:solidFill>
                <a:latin typeface="Roboto Condensed"/>
              </a:rPr>
              <a:t>xuất</a:t>
            </a:r>
            <a:r>
              <a:rPr lang="en-US" sz="3200" dirty="0">
                <a:solidFill>
                  <a:srgbClr val="593330"/>
                </a:solidFill>
                <a:latin typeface="Roboto Condensed"/>
              </a:rPr>
              <a:t> </a:t>
            </a:r>
            <a:r>
              <a:rPr lang="en-US" sz="3200" dirty="0" err="1">
                <a:solidFill>
                  <a:srgbClr val="593330"/>
                </a:solidFill>
                <a:latin typeface="Roboto Condensed"/>
              </a:rPr>
              <a:t>hiện</a:t>
            </a:r>
            <a:r>
              <a:rPr lang="en-US" sz="3200" dirty="0">
                <a:solidFill>
                  <a:srgbClr val="593330"/>
                </a:solidFill>
                <a:latin typeface="Roboto Condensed"/>
              </a:rPr>
              <a:t> </a:t>
            </a:r>
            <a:r>
              <a:rPr lang="en-US" sz="3200" dirty="0" err="1">
                <a:solidFill>
                  <a:srgbClr val="593330"/>
                </a:solidFill>
                <a:latin typeface="Roboto Condensed"/>
              </a:rPr>
              <a:t>của</a:t>
            </a:r>
            <a:r>
              <a:rPr lang="en-US" sz="3200" dirty="0">
                <a:solidFill>
                  <a:srgbClr val="593330"/>
                </a:solidFill>
                <a:latin typeface="Roboto Condensed"/>
              </a:rPr>
              <a:t> </a:t>
            </a:r>
            <a:r>
              <a:rPr lang="en-US" sz="3200" dirty="0" err="1">
                <a:solidFill>
                  <a:srgbClr val="593330"/>
                </a:solidFill>
                <a:latin typeface="Roboto Condensed"/>
              </a:rPr>
              <a:t>cò</a:t>
            </a:r>
            <a:r>
              <a:rPr lang="en-US" sz="3200" dirty="0">
                <a:solidFill>
                  <a:srgbClr val="593330"/>
                </a:solidFill>
                <a:latin typeface="Roboto Condensed"/>
              </a:rPr>
              <a:t> </a:t>
            </a:r>
            <a:r>
              <a:rPr lang="en-US" sz="3200" dirty="0" err="1">
                <a:solidFill>
                  <a:srgbClr val="593330"/>
                </a:solidFill>
                <a:latin typeface="Roboto Condensed"/>
              </a:rPr>
              <a:t>trắng</a:t>
            </a:r>
            <a:r>
              <a:rPr lang="en-US" sz="3200" dirty="0">
                <a:solidFill>
                  <a:srgbClr val="593330"/>
                </a:solidFill>
                <a:latin typeface="Roboto Condensed"/>
              </a:rPr>
              <a:t>, </a:t>
            </a:r>
            <a:r>
              <a:rPr lang="en-US" sz="3200" dirty="0" err="1">
                <a:solidFill>
                  <a:srgbClr val="593330"/>
                </a:solidFill>
                <a:latin typeface="Roboto Condensed"/>
              </a:rPr>
              <a:t>của</a:t>
            </a:r>
            <a:r>
              <a:rPr lang="en-US" sz="3200" dirty="0">
                <a:solidFill>
                  <a:srgbClr val="593330"/>
                </a:solidFill>
                <a:latin typeface="Roboto Condensed"/>
              </a:rPr>
              <a:t> </a:t>
            </a:r>
            <a:r>
              <a:rPr lang="en-US" sz="3200" dirty="0" err="1">
                <a:solidFill>
                  <a:srgbClr val="593330"/>
                </a:solidFill>
                <a:latin typeface="Roboto Condensed"/>
              </a:rPr>
              <a:t>mục</a:t>
            </a:r>
            <a:r>
              <a:rPr lang="en-US" sz="3200" dirty="0">
                <a:solidFill>
                  <a:srgbClr val="593330"/>
                </a:solidFill>
                <a:latin typeface="Roboto Condensed"/>
              </a:rPr>
              <a:t> </a:t>
            </a:r>
            <a:r>
              <a:rPr lang="en-US" sz="3200" dirty="0" err="1">
                <a:solidFill>
                  <a:srgbClr val="593330"/>
                </a:solidFill>
                <a:latin typeface="Roboto Condensed"/>
              </a:rPr>
              <a:t>đồng</a:t>
            </a:r>
            <a:r>
              <a:rPr lang="en-US" sz="3200" dirty="0">
                <a:solidFill>
                  <a:srgbClr val="593330"/>
                </a:solidFill>
                <a:latin typeface="Roboto Condensed"/>
              </a:rPr>
              <a:t>. </a:t>
            </a:r>
          </a:p>
        </p:txBody>
      </p:sp>
      <p:sp>
        <p:nvSpPr>
          <p:cNvPr id="8" name="Freeform 8"/>
          <p:cNvSpPr/>
          <p:nvPr/>
        </p:nvSpPr>
        <p:spPr>
          <a:xfrm>
            <a:off x="3306274" y="3767043"/>
            <a:ext cx="970776" cy="730509"/>
          </a:xfrm>
          <a:custGeom>
            <a:avLst/>
            <a:gdLst/>
            <a:ahLst/>
            <a:cxnLst/>
            <a:rect l="l" t="t" r="r" b="b"/>
            <a:pathLst>
              <a:path w="970776" h="730509">
                <a:moveTo>
                  <a:pt x="0" y="0"/>
                </a:moveTo>
                <a:lnTo>
                  <a:pt x="970776" y="0"/>
                </a:lnTo>
                <a:lnTo>
                  <a:pt x="970776" y="730509"/>
                </a:lnTo>
                <a:lnTo>
                  <a:pt x="0" y="730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9341939" y="1609059"/>
            <a:ext cx="4375993" cy="965201"/>
          </a:xfrm>
          <a:prstGeom prst="rect">
            <a:avLst/>
          </a:prstGeom>
        </p:spPr>
        <p:txBody>
          <a:bodyPr lIns="0" tIns="0" rIns="0" bIns="0" rtlCol="0" anchor="t">
            <a:spAutoFit/>
          </a:bodyPr>
          <a:lstStyle/>
          <a:p>
            <a:pPr algn="ctr">
              <a:lnSpc>
                <a:spcPts val="7699"/>
              </a:lnSpc>
              <a:spcBef>
                <a:spcPct val="0"/>
              </a:spcBef>
            </a:pPr>
            <a:r>
              <a:rPr lang="en-US" sz="5499">
                <a:solidFill>
                  <a:srgbClr val="593330"/>
                </a:solidFill>
                <a:latin typeface="#9Slide05 VL Fadilla"/>
              </a:rPr>
              <a:t>c. Cảm xúc trữ tình</a:t>
            </a: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2" name="TextBox 12"/>
          <p:cNvSpPr txBox="1"/>
          <p:nvPr/>
        </p:nvSpPr>
        <p:spPr>
          <a:xfrm>
            <a:off x="4954081" y="2763188"/>
            <a:ext cx="9456015" cy="662940"/>
          </a:xfrm>
          <a:prstGeom prst="rect">
            <a:avLst/>
          </a:prstGeom>
        </p:spPr>
        <p:txBody>
          <a:bodyPr lIns="0" tIns="0" rIns="0" bIns="0" rtlCol="0" anchor="t">
            <a:spAutoFit/>
          </a:bodyPr>
          <a:lstStyle/>
          <a:p>
            <a:pPr algn="just">
              <a:lnSpc>
                <a:spcPts val="5460"/>
              </a:lnSpc>
            </a:pPr>
            <a:r>
              <a:rPr lang="en-US" sz="3900">
                <a:solidFill>
                  <a:srgbClr val="453C2A"/>
                </a:solidFill>
                <a:latin typeface="#9Slide06 Hellvina Hand Script"/>
              </a:rPr>
              <a:t>Bức tranh thiên nhiên, bức tranh cuộc sống:</a:t>
            </a:r>
          </a:p>
        </p:txBody>
      </p:sp>
      <p:sp>
        <p:nvSpPr>
          <p:cNvPr id="13" name="TextBox 13"/>
          <p:cNvSpPr txBox="1"/>
          <p:nvPr/>
        </p:nvSpPr>
        <p:spPr>
          <a:xfrm>
            <a:off x="4406467" y="5332070"/>
            <a:ext cx="10003629" cy="3928745"/>
          </a:xfrm>
          <a:prstGeom prst="rect">
            <a:avLst/>
          </a:prstGeom>
        </p:spPr>
        <p:txBody>
          <a:bodyPr lIns="0" tIns="0" rIns="0" bIns="0" rtlCol="0" anchor="t">
            <a:spAutoFit/>
          </a:bodyPr>
          <a:lstStyle/>
          <a:p>
            <a:pPr algn="just">
              <a:lnSpc>
                <a:spcPts val="4480"/>
              </a:lnSpc>
              <a:spcBef>
                <a:spcPct val="0"/>
              </a:spcBef>
            </a:pPr>
            <a:r>
              <a:rPr lang="en-US" sz="3200">
                <a:solidFill>
                  <a:srgbClr val="593330"/>
                </a:solidFill>
                <a:latin typeface="Roboto Condensed"/>
              </a:rPr>
              <a:t>Hai câu thơ cuối gợi khung cảnh trở nên sinh động nhờ xuất hiện âm thanh và hoạt động của sự vật. Hình ảnh “cò trắng từng đôi liệng xuống đồng” làm cho không gian được mở ra, trở nên thoáng đãng, cao rộng, trong sạch, yên ả. Hình ảnh những chú trâu đủng đỉnh, chậm rãi, vắt vẻo trên lưng là mục đồng như gợi tiếng reo vui về một đất nước thanh bình sau bao nhiêu tháng ngày bị giặc ngoại xâm giày xéo</a:t>
            </a:r>
          </a:p>
        </p:txBody>
      </p:sp>
      <p:sp>
        <p:nvSpPr>
          <p:cNvPr id="14" name="Freeform 14"/>
          <p:cNvSpPr/>
          <p:nvPr/>
        </p:nvSpPr>
        <p:spPr>
          <a:xfrm>
            <a:off x="3306274" y="5530055"/>
            <a:ext cx="970776" cy="730509"/>
          </a:xfrm>
          <a:custGeom>
            <a:avLst/>
            <a:gdLst/>
            <a:ahLst/>
            <a:cxnLst/>
            <a:rect l="l" t="t" r="r" b="b"/>
            <a:pathLst>
              <a:path w="970776" h="730509">
                <a:moveTo>
                  <a:pt x="0" y="0"/>
                </a:moveTo>
                <a:lnTo>
                  <a:pt x="970776" y="0"/>
                </a:lnTo>
                <a:lnTo>
                  <a:pt x="970776" y="730509"/>
                </a:lnTo>
                <a:lnTo>
                  <a:pt x="0" y="730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140014" y="1681705"/>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Freeform 7"/>
          <p:cNvSpPr/>
          <p:nvPr/>
        </p:nvSpPr>
        <p:spPr>
          <a:xfrm rot="6295352">
            <a:off x="13135285" y="4368094"/>
            <a:ext cx="1263526" cy="451711"/>
          </a:xfrm>
          <a:custGeom>
            <a:avLst/>
            <a:gdLst/>
            <a:ahLst/>
            <a:cxnLst/>
            <a:rect l="l" t="t" r="r" b="b"/>
            <a:pathLst>
              <a:path w="1263526" h="451711">
                <a:moveTo>
                  <a:pt x="0" y="0"/>
                </a:moveTo>
                <a:lnTo>
                  <a:pt x="1263526" y="0"/>
                </a:lnTo>
                <a:lnTo>
                  <a:pt x="1263526" y="451710"/>
                </a:lnTo>
                <a:lnTo>
                  <a:pt x="0" y="451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4544624" y="4948241"/>
            <a:ext cx="9198752" cy="2955290"/>
          </a:xfrm>
          <a:prstGeom prst="rect">
            <a:avLst/>
          </a:prstGeom>
        </p:spPr>
        <p:txBody>
          <a:bodyPr lIns="0" tIns="0" rIns="0" bIns="0" rtlCol="0" anchor="t">
            <a:spAutoFit/>
          </a:bodyPr>
          <a:lstStyle/>
          <a:p>
            <a:pPr algn="ctr">
              <a:lnSpc>
                <a:spcPts val="8079"/>
              </a:lnSpc>
            </a:pPr>
            <a:r>
              <a:rPr lang="en-US" sz="3999" dirty="0" err="1">
                <a:solidFill>
                  <a:srgbClr val="593330"/>
                </a:solidFill>
                <a:latin typeface="Roboto Condensed"/>
              </a:rPr>
              <a:t>Tác</a:t>
            </a:r>
            <a:r>
              <a:rPr lang="en-US" sz="3999" dirty="0">
                <a:solidFill>
                  <a:srgbClr val="593330"/>
                </a:solidFill>
                <a:latin typeface="Roboto Condensed"/>
              </a:rPr>
              <a:t> </a:t>
            </a:r>
            <a:r>
              <a:rPr lang="en-US" sz="3999" dirty="0" err="1">
                <a:solidFill>
                  <a:srgbClr val="593330"/>
                </a:solidFill>
                <a:latin typeface="Roboto Condensed"/>
              </a:rPr>
              <a:t>giả</a:t>
            </a:r>
            <a:r>
              <a:rPr lang="en-US" sz="3999" dirty="0">
                <a:solidFill>
                  <a:srgbClr val="593330"/>
                </a:solidFill>
                <a:latin typeface="Roboto Condensed"/>
              </a:rPr>
              <a:t> </a:t>
            </a:r>
            <a:r>
              <a:rPr lang="en-US" sz="3999" dirty="0" err="1">
                <a:solidFill>
                  <a:srgbClr val="593330"/>
                </a:solidFill>
                <a:latin typeface="Roboto Condensed"/>
              </a:rPr>
              <a:t>như</a:t>
            </a:r>
            <a:r>
              <a:rPr lang="en-US" sz="3999" dirty="0">
                <a:solidFill>
                  <a:srgbClr val="593330"/>
                </a:solidFill>
                <a:latin typeface="Roboto Condensed"/>
              </a:rPr>
              <a:t> </a:t>
            </a:r>
            <a:r>
              <a:rPr lang="en-US" sz="3999" dirty="0" err="1">
                <a:solidFill>
                  <a:srgbClr val="593330"/>
                </a:solidFill>
                <a:latin typeface="Roboto Condensed"/>
              </a:rPr>
              <a:t>chìm</a:t>
            </a:r>
            <a:r>
              <a:rPr lang="en-US" sz="3999" dirty="0">
                <a:solidFill>
                  <a:srgbClr val="593330"/>
                </a:solidFill>
                <a:latin typeface="Roboto Condensed"/>
              </a:rPr>
              <a:t> </a:t>
            </a:r>
            <a:r>
              <a:rPr lang="en-US" sz="3999" dirty="0" err="1">
                <a:solidFill>
                  <a:srgbClr val="593330"/>
                </a:solidFill>
                <a:latin typeface="Roboto Condensed"/>
              </a:rPr>
              <a:t>đắm</a:t>
            </a:r>
            <a:r>
              <a:rPr lang="en-US" sz="3999" dirty="0">
                <a:solidFill>
                  <a:srgbClr val="593330"/>
                </a:solidFill>
                <a:latin typeface="Roboto Condensed"/>
              </a:rPr>
              <a:t> </a:t>
            </a:r>
            <a:r>
              <a:rPr lang="en-US" sz="3999" dirty="0" err="1">
                <a:solidFill>
                  <a:srgbClr val="593330"/>
                </a:solidFill>
                <a:latin typeface="Roboto Condensed"/>
              </a:rPr>
              <a:t>vào</a:t>
            </a:r>
            <a:r>
              <a:rPr lang="en-US" sz="3999" dirty="0">
                <a:solidFill>
                  <a:srgbClr val="593330"/>
                </a:solidFill>
                <a:latin typeface="Roboto Condensed"/>
              </a:rPr>
              <a:t> </a:t>
            </a:r>
            <a:r>
              <a:rPr lang="en-US" sz="3999" dirty="0" err="1">
                <a:solidFill>
                  <a:srgbClr val="593330"/>
                </a:solidFill>
                <a:latin typeface="Roboto Condensed"/>
              </a:rPr>
              <a:t>cảnh</a:t>
            </a:r>
            <a:r>
              <a:rPr lang="en-US" sz="3999" dirty="0">
                <a:solidFill>
                  <a:srgbClr val="593330"/>
                </a:solidFill>
                <a:latin typeface="Roboto Condensed"/>
              </a:rPr>
              <a:t> </a:t>
            </a:r>
            <a:r>
              <a:rPr lang="en-US" sz="3999" dirty="0" err="1">
                <a:solidFill>
                  <a:srgbClr val="593330"/>
                </a:solidFill>
                <a:latin typeface="Roboto Condensed"/>
              </a:rPr>
              <a:t>vật</a:t>
            </a:r>
            <a:r>
              <a:rPr lang="en-US" sz="3999" dirty="0">
                <a:solidFill>
                  <a:srgbClr val="593330"/>
                </a:solidFill>
                <a:latin typeface="Roboto Condensed"/>
              </a:rPr>
              <a:t>, non </a:t>
            </a:r>
            <a:r>
              <a:rPr lang="en-US" sz="3999" dirty="0" err="1">
                <a:solidFill>
                  <a:srgbClr val="593330"/>
                </a:solidFill>
                <a:latin typeface="Roboto Condensed"/>
              </a:rPr>
              <a:t>sông</a:t>
            </a:r>
            <a:r>
              <a:rPr lang="en-US" sz="3999" dirty="0">
                <a:solidFill>
                  <a:srgbClr val="593330"/>
                </a:solidFill>
                <a:latin typeface="Roboto Condensed"/>
              </a:rPr>
              <a:t> </a:t>
            </a:r>
            <a:r>
              <a:rPr lang="en-US" sz="3999" dirty="0" err="1">
                <a:solidFill>
                  <a:srgbClr val="593330"/>
                </a:solidFill>
                <a:latin typeface="Roboto Condensed"/>
              </a:rPr>
              <a:t>mình</a:t>
            </a:r>
            <a:r>
              <a:rPr lang="en-US" sz="3999" dirty="0">
                <a:solidFill>
                  <a:srgbClr val="593330"/>
                </a:solidFill>
                <a:latin typeface="Roboto Condensed"/>
              </a:rPr>
              <a:t>, </a:t>
            </a:r>
            <a:r>
              <a:rPr lang="en-US" sz="3999" dirty="0" err="1">
                <a:solidFill>
                  <a:srgbClr val="593330"/>
                </a:solidFill>
                <a:latin typeface="Roboto Condensed"/>
              </a:rPr>
              <a:t>tác</a:t>
            </a:r>
            <a:r>
              <a:rPr lang="en-US" sz="3999" dirty="0">
                <a:solidFill>
                  <a:srgbClr val="593330"/>
                </a:solidFill>
                <a:latin typeface="Roboto Condensed"/>
              </a:rPr>
              <a:t> </a:t>
            </a:r>
            <a:r>
              <a:rPr lang="en-US" sz="3999" dirty="0" err="1">
                <a:solidFill>
                  <a:srgbClr val="593330"/>
                </a:solidFill>
                <a:latin typeface="Roboto Condensed"/>
              </a:rPr>
              <a:t>giả</a:t>
            </a:r>
            <a:r>
              <a:rPr lang="en-US" sz="3999" dirty="0">
                <a:solidFill>
                  <a:srgbClr val="593330"/>
                </a:solidFill>
                <a:latin typeface="Roboto Condensed"/>
              </a:rPr>
              <a:t> </a:t>
            </a:r>
            <a:r>
              <a:rPr lang="en-US" sz="3999" dirty="0" err="1">
                <a:solidFill>
                  <a:srgbClr val="593330"/>
                </a:solidFill>
                <a:latin typeface="Roboto Condensed"/>
              </a:rPr>
              <a:t>mở</a:t>
            </a:r>
            <a:r>
              <a:rPr lang="en-US" sz="3999" dirty="0">
                <a:solidFill>
                  <a:srgbClr val="593330"/>
                </a:solidFill>
                <a:latin typeface="Roboto Condensed"/>
              </a:rPr>
              <a:t> </a:t>
            </a:r>
            <a:r>
              <a:rPr lang="en-US" sz="3999" dirty="0" err="1">
                <a:solidFill>
                  <a:srgbClr val="593330"/>
                </a:solidFill>
                <a:latin typeface="Roboto Condensed"/>
              </a:rPr>
              <a:t>rộng</a:t>
            </a:r>
            <a:r>
              <a:rPr lang="en-US" sz="3999" dirty="0">
                <a:solidFill>
                  <a:srgbClr val="593330"/>
                </a:solidFill>
                <a:latin typeface="Roboto Condensed"/>
              </a:rPr>
              <a:t> </a:t>
            </a:r>
            <a:r>
              <a:rPr lang="en-US" sz="3999" dirty="0" err="1">
                <a:solidFill>
                  <a:srgbClr val="593330"/>
                </a:solidFill>
                <a:latin typeface="Roboto Condensed"/>
              </a:rPr>
              <a:t>tấm</a:t>
            </a:r>
            <a:r>
              <a:rPr lang="en-US" sz="3999" dirty="0">
                <a:solidFill>
                  <a:srgbClr val="593330"/>
                </a:solidFill>
                <a:latin typeface="Roboto Condensed"/>
              </a:rPr>
              <a:t> </a:t>
            </a:r>
            <a:r>
              <a:rPr lang="en-US" sz="3999" dirty="0" err="1">
                <a:solidFill>
                  <a:srgbClr val="593330"/>
                </a:solidFill>
                <a:latin typeface="Roboto Condensed"/>
              </a:rPr>
              <a:t>lòng</a:t>
            </a:r>
            <a:r>
              <a:rPr lang="en-US" sz="3999" dirty="0">
                <a:solidFill>
                  <a:srgbClr val="593330"/>
                </a:solidFill>
                <a:latin typeface="Roboto Condensed"/>
              </a:rPr>
              <a:t> </a:t>
            </a:r>
            <a:r>
              <a:rPr lang="en-US" sz="3999" dirty="0" err="1">
                <a:solidFill>
                  <a:srgbClr val="593330"/>
                </a:solidFill>
                <a:latin typeface="Roboto Condensed"/>
              </a:rPr>
              <a:t>đón</a:t>
            </a:r>
            <a:r>
              <a:rPr lang="en-US" sz="3999" dirty="0">
                <a:solidFill>
                  <a:srgbClr val="593330"/>
                </a:solidFill>
                <a:latin typeface="Roboto Condensed"/>
              </a:rPr>
              <a:t> </a:t>
            </a:r>
            <a:r>
              <a:rPr lang="en-US" sz="3999" dirty="0" err="1">
                <a:solidFill>
                  <a:srgbClr val="593330"/>
                </a:solidFill>
                <a:latin typeface="Roboto Condensed"/>
              </a:rPr>
              <a:t>nhận</a:t>
            </a:r>
            <a:r>
              <a:rPr lang="en-US" sz="3999" dirty="0">
                <a:solidFill>
                  <a:srgbClr val="593330"/>
                </a:solidFill>
                <a:latin typeface="Roboto Condensed"/>
              </a:rPr>
              <a:t> </a:t>
            </a:r>
            <a:r>
              <a:rPr lang="en-US" sz="3999" dirty="0" err="1">
                <a:solidFill>
                  <a:srgbClr val="593330"/>
                </a:solidFill>
                <a:latin typeface="Roboto Condensed"/>
              </a:rPr>
              <a:t>vẻ</a:t>
            </a:r>
            <a:r>
              <a:rPr lang="en-US" sz="3999" dirty="0">
                <a:solidFill>
                  <a:srgbClr val="593330"/>
                </a:solidFill>
                <a:latin typeface="Roboto Condensed"/>
              </a:rPr>
              <a:t> </a:t>
            </a:r>
            <a:r>
              <a:rPr lang="en-US" sz="3999" dirty="0" err="1">
                <a:solidFill>
                  <a:srgbClr val="593330"/>
                </a:solidFill>
                <a:latin typeface="Roboto Condensed"/>
              </a:rPr>
              <a:t>đẹp</a:t>
            </a:r>
            <a:r>
              <a:rPr lang="en-US" sz="3999" dirty="0">
                <a:solidFill>
                  <a:srgbClr val="593330"/>
                </a:solidFill>
                <a:latin typeface="Roboto Condensed"/>
              </a:rPr>
              <a:t> </a:t>
            </a:r>
            <a:r>
              <a:rPr lang="en-US" sz="3999" dirty="0" err="1">
                <a:solidFill>
                  <a:srgbClr val="593330"/>
                </a:solidFill>
                <a:latin typeface="Roboto Condensed"/>
              </a:rPr>
              <a:t>bình</a:t>
            </a:r>
            <a:r>
              <a:rPr lang="en-US" sz="3999" dirty="0">
                <a:solidFill>
                  <a:srgbClr val="593330"/>
                </a:solidFill>
                <a:latin typeface="Roboto Condensed"/>
              </a:rPr>
              <a:t> </a:t>
            </a:r>
            <a:r>
              <a:rPr lang="en-US" sz="3999" dirty="0" err="1">
                <a:solidFill>
                  <a:srgbClr val="593330"/>
                </a:solidFill>
                <a:latin typeface="Roboto Condensed"/>
              </a:rPr>
              <a:t>dị</a:t>
            </a:r>
            <a:r>
              <a:rPr lang="en-US" sz="3999" dirty="0">
                <a:solidFill>
                  <a:srgbClr val="593330"/>
                </a:solidFill>
                <a:latin typeface="Roboto Condensed"/>
              </a:rPr>
              <a:t>, </a:t>
            </a:r>
            <a:r>
              <a:rPr lang="en-US" sz="3999" dirty="0" err="1">
                <a:solidFill>
                  <a:srgbClr val="593330"/>
                </a:solidFill>
                <a:latin typeface="Roboto Condensed"/>
              </a:rPr>
              <a:t>yên</a:t>
            </a:r>
            <a:r>
              <a:rPr lang="en-US" sz="3999" dirty="0">
                <a:solidFill>
                  <a:srgbClr val="593330"/>
                </a:solidFill>
                <a:latin typeface="Roboto Condensed"/>
              </a:rPr>
              <a:t> </a:t>
            </a:r>
            <a:r>
              <a:rPr lang="en-US" sz="3999" dirty="0" err="1">
                <a:solidFill>
                  <a:srgbClr val="593330"/>
                </a:solidFill>
                <a:latin typeface="Roboto Condensed"/>
              </a:rPr>
              <a:t>bình</a:t>
            </a:r>
            <a:r>
              <a:rPr lang="en-US" sz="3999" dirty="0">
                <a:solidFill>
                  <a:srgbClr val="593330"/>
                </a:solidFill>
                <a:latin typeface="Roboto Condensed"/>
              </a:rPr>
              <a:t> </a:t>
            </a:r>
            <a:r>
              <a:rPr lang="en-US" sz="3999" dirty="0" err="1">
                <a:solidFill>
                  <a:srgbClr val="593330"/>
                </a:solidFill>
                <a:latin typeface="Roboto Condensed"/>
              </a:rPr>
              <a:t>của</a:t>
            </a:r>
            <a:r>
              <a:rPr lang="en-US" sz="3999" dirty="0">
                <a:solidFill>
                  <a:srgbClr val="593330"/>
                </a:solidFill>
                <a:latin typeface="Roboto Condensed"/>
              </a:rPr>
              <a:t> </a:t>
            </a:r>
            <a:r>
              <a:rPr lang="en-US" sz="3999" dirty="0" err="1">
                <a:solidFill>
                  <a:srgbClr val="593330"/>
                </a:solidFill>
                <a:latin typeface="Roboto Condensed"/>
              </a:rPr>
              <a:t>cuộc</a:t>
            </a:r>
            <a:r>
              <a:rPr lang="en-US" sz="3999" dirty="0">
                <a:solidFill>
                  <a:srgbClr val="593330"/>
                </a:solidFill>
                <a:latin typeface="Roboto Condensed"/>
              </a:rPr>
              <a:t> </a:t>
            </a:r>
            <a:r>
              <a:rPr lang="en-US" sz="3999" dirty="0" err="1">
                <a:solidFill>
                  <a:srgbClr val="593330"/>
                </a:solidFill>
                <a:latin typeface="Roboto Condensed"/>
              </a:rPr>
              <a:t>sống</a:t>
            </a:r>
            <a:r>
              <a:rPr lang="en-US" sz="3999" dirty="0">
                <a:solidFill>
                  <a:srgbClr val="593330"/>
                </a:solidFill>
                <a:latin typeface="Roboto Condensed"/>
              </a:rPr>
              <a:t>.</a:t>
            </a:r>
          </a:p>
        </p:txBody>
      </p:sp>
      <p:sp>
        <p:nvSpPr>
          <p:cNvPr id="9" name="TextBox 9"/>
          <p:cNvSpPr txBox="1"/>
          <p:nvPr/>
        </p:nvSpPr>
        <p:spPr>
          <a:xfrm>
            <a:off x="6716487" y="2552000"/>
            <a:ext cx="4614714" cy="1024256"/>
          </a:xfrm>
          <a:prstGeom prst="rect">
            <a:avLst/>
          </a:prstGeom>
        </p:spPr>
        <p:txBody>
          <a:bodyPr lIns="0" tIns="0" rIns="0" bIns="0" rtlCol="0" anchor="t">
            <a:spAutoFit/>
          </a:bodyPr>
          <a:lstStyle/>
          <a:p>
            <a:pPr algn="ctr">
              <a:lnSpc>
                <a:spcPts val="8119"/>
              </a:lnSpc>
              <a:spcBef>
                <a:spcPct val="0"/>
              </a:spcBef>
            </a:pPr>
            <a:r>
              <a:rPr lang="en-US" sz="5799">
                <a:solidFill>
                  <a:srgbClr val="593330"/>
                </a:solidFill>
                <a:latin typeface="#9Slide05 VL Fadilla"/>
              </a:rPr>
              <a:t>c. Cảm xúc trữ tình</a:t>
            </a: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2" name="TextBox 12"/>
          <p:cNvSpPr txBox="1"/>
          <p:nvPr/>
        </p:nvSpPr>
        <p:spPr>
          <a:xfrm>
            <a:off x="4544624" y="3819110"/>
            <a:ext cx="9456015" cy="662940"/>
          </a:xfrm>
          <a:prstGeom prst="rect">
            <a:avLst/>
          </a:prstGeom>
        </p:spPr>
        <p:txBody>
          <a:bodyPr lIns="0" tIns="0" rIns="0" bIns="0" rtlCol="0" anchor="t">
            <a:spAutoFit/>
          </a:bodyPr>
          <a:lstStyle/>
          <a:p>
            <a:pPr algn="just">
              <a:lnSpc>
                <a:spcPts val="5460"/>
              </a:lnSpc>
            </a:pPr>
            <a:r>
              <a:rPr lang="en-US" sz="3900">
                <a:solidFill>
                  <a:srgbClr val="453C2A"/>
                </a:solidFill>
                <a:latin typeface="#9Slide06 Hellvina Hand Script"/>
              </a:rPr>
              <a:t>Bức tranh thiên nhiên, bức tranh cuộc sống: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140014" y="1681705"/>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358701" y="4049905"/>
            <a:ext cx="9966476" cy="4949825"/>
          </a:xfrm>
          <a:prstGeom prst="rect">
            <a:avLst/>
          </a:prstGeom>
        </p:spPr>
        <p:txBody>
          <a:bodyPr lIns="0" tIns="0" rIns="0" bIns="0" rtlCol="0" anchor="t">
            <a:spAutoFit/>
          </a:bodyPr>
          <a:lstStyle/>
          <a:p>
            <a:pPr algn="just">
              <a:lnSpc>
                <a:spcPts val="4900"/>
              </a:lnSpc>
              <a:spcBef>
                <a:spcPct val="0"/>
              </a:spcBef>
            </a:pPr>
            <a:r>
              <a:rPr lang="en-US" sz="3500">
                <a:solidFill>
                  <a:srgbClr val="593330"/>
                </a:solidFill>
                <a:latin typeface="Roboto Condensed"/>
              </a:rPr>
              <a:t>Cảnh tượng buổi chiều ở phủ Thiên Trường là cảnh tượng vùng quê trầm lặng mà không đìu hiu. Ở đây vẫn ánh lên sự sống con người trong sự hòa hợp với cảnh vật thiên nhiên một cách nên thơ, chứng tỏ tác giả là con người tuy có địa vị tối cao nhưng vẫn gắn bó máu thịt với quê hương thôn dã. Những tình cảm của tác giả đối với quê hương được bộc lộ kín đáo: nhà vua rất gần dân chúng, rất yêu dân, yêu chuộng sự thanh bình.</a:t>
            </a:r>
          </a:p>
        </p:txBody>
      </p:sp>
      <p:sp>
        <p:nvSpPr>
          <p:cNvPr id="8" name="Freeform 8"/>
          <p:cNvSpPr/>
          <p:nvPr/>
        </p:nvSpPr>
        <p:spPr>
          <a:xfrm rot="5255243">
            <a:off x="2914949" y="3845315"/>
            <a:ext cx="1877555" cy="931737"/>
          </a:xfrm>
          <a:custGeom>
            <a:avLst/>
            <a:gdLst/>
            <a:ahLst/>
            <a:cxnLst/>
            <a:rect l="l" t="t" r="r" b="b"/>
            <a:pathLst>
              <a:path w="1877555" h="931737">
                <a:moveTo>
                  <a:pt x="0" y="0"/>
                </a:moveTo>
                <a:lnTo>
                  <a:pt x="1877555" y="0"/>
                </a:lnTo>
                <a:lnTo>
                  <a:pt x="1877555" y="931737"/>
                </a:lnTo>
                <a:lnTo>
                  <a:pt x="0" y="9317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4920178" y="2885950"/>
            <a:ext cx="9456015" cy="830580"/>
          </a:xfrm>
          <a:prstGeom prst="rect">
            <a:avLst/>
          </a:prstGeom>
        </p:spPr>
        <p:txBody>
          <a:bodyPr lIns="0" tIns="0" rIns="0" bIns="0" rtlCol="0" anchor="t">
            <a:spAutoFit/>
          </a:bodyPr>
          <a:lstStyle/>
          <a:p>
            <a:pPr algn="just">
              <a:lnSpc>
                <a:spcPts val="6719"/>
              </a:lnSpc>
            </a:pPr>
            <a:r>
              <a:rPr lang="en-US" sz="4800" dirty="0">
                <a:solidFill>
                  <a:srgbClr val="453C2A"/>
                </a:solidFill>
                <a:latin typeface="#9Slide06 Hellvina Hand Script"/>
              </a:rPr>
              <a:t>Tâm </a:t>
            </a:r>
            <a:r>
              <a:rPr lang="en-US" sz="4800" dirty="0" err="1">
                <a:solidFill>
                  <a:srgbClr val="453C2A"/>
                </a:solidFill>
                <a:latin typeface="#9Slide06 Hellvina Hand Script"/>
              </a:rPr>
              <a:t>trạng</a:t>
            </a:r>
            <a:r>
              <a:rPr lang="en-US" sz="4800" dirty="0">
                <a:solidFill>
                  <a:srgbClr val="453C2A"/>
                </a:solidFill>
                <a:latin typeface="#9Slide06 Hellvina Hand Script"/>
              </a:rPr>
              <a:t> </a:t>
            </a:r>
            <a:r>
              <a:rPr lang="en-US" sz="4800" dirty="0" err="1">
                <a:solidFill>
                  <a:srgbClr val="453C2A"/>
                </a:solidFill>
                <a:latin typeface="#9Slide06 Hellvina Hand Script"/>
              </a:rPr>
              <a:t>của</a:t>
            </a:r>
            <a:r>
              <a:rPr lang="en-US" sz="4800" dirty="0">
                <a:solidFill>
                  <a:srgbClr val="453C2A"/>
                </a:solidFill>
                <a:latin typeface="#9Slide06 Hellvina Hand Script"/>
              </a:rPr>
              <a:t> </a:t>
            </a:r>
            <a:r>
              <a:rPr lang="en-US" sz="4800" dirty="0" err="1">
                <a:solidFill>
                  <a:srgbClr val="453C2A"/>
                </a:solidFill>
                <a:latin typeface="#9Slide06 Hellvina Hand Script"/>
              </a:rPr>
              <a:t>nhân</a:t>
            </a:r>
            <a:r>
              <a:rPr lang="en-US" sz="4800" dirty="0">
                <a:solidFill>
                  <a:srgbClr val="453C2A"/>
                </a:solidFill>
                <a:latin typeface="#9Slide06 Hellvina Hand Script"/>
              </a:rPr>
              <a:t> </a:t>
            </a:r>
            <a:r>
              <a:rPr lang="en-US" sz="4800" dirty="0" err="1">
                <a:solidFill>
                  <a:srgbClr val="453C2A"/>
                </a:solidFill>
                <a:latin typeface="#9Slide06 Hellvina Hand Script"/>
              </a:rPr>
              <a:t>vật</a:t>
            </a:r>
            <a:r>
              <a:rPr lang="en-US" sz="4800" dirty="0">
                <a:solidFill>
                  <a:srgbClr val="453C2A"/>
                </a:solidFill>
                <a:latin typeface="#9Slide06 Hellvina Hand Script"/>
              </a:rPr>
              <a:t> </a:t>
            </a:r>
            <a:r>
              <a:rPr lang="en-US" sz="4800" dirty="0" err="1">
                <a:solidFill>
                  <a:srgbClr val="453C2A"/>
                </a:solidFill>
                <a:latin typeface="#9Slide06 Hellvina Hand Script"/>
              </a:rPr>
              <a:t>trữ</a:t>
            </a:r>
            <a:r>
              <a:rPr lang="en-US" sz="4800" dirty="0">
                <a:solidFill>
                  <a:srgbClr val="453C2A"/>
                </a:solidFill>
                <a:latin typeface="#9Slide06 Hellvina Hand Script"/>
              </a:rPr>
              <a:t> </a:t>
            </a:r>
            <a:r>
              <a:rPr lang="en-US" sz="4800" dirty="0" err="1">
                <a:solidFill>
                  <a:srgbClr val="453C2A"/>
                </a:solidFill>
                <a:latin typeface="#9Slide06 Hellvina Hand Script"/>
              </a:rPr>
              <a:t>tình</a:t>
            </a:r>
            <a:r>
              <a:rPr lang="en-US" sz="4800" dirty="0">
                <a:solidFill>
                  <a:srgbClr val="453C2A"/>
                </a:solidFill>
                <a:latin typeface="#9Slide06 Hellvina Hand Script"/>
              </a:rPr>
              <a:t>:</a:t>
            </a:r>
          </a:p>
        </p:txBody>
      </p:sp>
      <p:sp>
        <p:nvSpPr>
          <p:cNvPr id="10" name="TextBox 10"/>
          <p:cNvSpPr txBox="1"/>
          <p:nvPr/>
        </p:nvSpPr>
        <p:spPr>
          <a:xfrm>
            <a:off x="9341939" y="1609059"/>
            <a:ext cx="4375993" cy="965201"/>
          </a:xfrm>
          <a:prstGeom prst="rect">
            <a:avLst/>
          </a:prstGeom>
        </p:spPr>
        <p:txBody>
          <a:bodyPr lIns="0" tIns="0" rIns="0" bIns="0" rtlCol="0" anchor="t">
            <a:spAutoFit/>
          </a:bodyPr>
          <a:lstStyle/>
          <a:p>
            <a:pPr algn="ctr">
              <a:lnSpc>
                <a:spcPts val="7699"/>
              </a:lnSpc>
              <a:spcBef>
                <a:spcPct val="0"/>
              </a:spcBef>
            </a:pPr>
            <a:r>
              <a:rPr lang="en-US" sz="5499">
                <a:solidFill>
                  <a:srgbClr val="593330"/>
                </a:solidFill>
                <a:latin typeface="#9Slide05 VL Fadilla"/>
              </a:rPr>
              <a:t>c. Cảm xúc trữ tình</a:t>
            </a:r>
          </a:p>
        </p:txBody>
      </p:sp>
      <p:sp>
        <p:nvSpPr>
          <p:cNvPr id="11" name="TextBox 11"/>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2" name="TextBox 12"/>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0" y="499195"/>
            <a:ext cx="13707185" cy="5123060"/>
          </a:xfrm>
          <a:custGeom>
            <a:avLst/>
            <a:gdLst/>
            <a:ahLst/>
            <a:cxnLst/>
            <a:rect l="l" t="t" r="r" b="b"/>
            <a:pathLst>
              <a:path w="13707185" h="5123060">
                <a:moveTo>
                  <a:pt x="0" y="0"/>
                </a:moveTo>
                <a:lnTo>
                  <a:pt x="13707185" y="0"/>
                </a:lnTo>
                <a:lnTo>
                  <a:pt x="13707185" y="5123061"/>
                </a:lnTo>
                <a:lnTo>
                  <a:pt x="0" y="5123061"/>
                </a:lnTo>
                <a:lnTo>
                  <a:pt x="0" y="0"/>
                </a:lnTo>
                <a:close/>
              </a:path>
            </a:pathLst>
          </a:custGeom>
          <a:blipFill>
            <a:blip r:embed="rId6">
              <a:alphaModFix amt="39000"/>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20939" y="880818"/>
            <a:ext cx="10927884" cy="4185285"/>
          </a:xfrm>
          <a:prstGeom prst="rect">
            <a:avLst/>
          </a:prstGeom>
        </p:spPr>
        <p:txBody>
          <a:bodyPr lIns="0" tIns="0" rIns="0" bIns="0" rtlCol="0" anchor="t">
            <a:spAutoFit/>
          </a:bodyPr>
          <a:lstStyle/>
          <a:p>
            <a:pPr marL="949961" lvl="1" indent="-474980" algn="ctr">
              <a:lnSpc>
                <a:spcPts val="6600"/>
              </a:lnSpc>
              <a:buFont typeface="Arial"/>
              <a:buChar char="•"/>
            </a:pPr>
            <a:r>
              <a:rPr lang="en-US" sz="4400" spc="-70" dirty="0">
                <a:solidFill>
                  <a:srgbClr val="6B2D11"/>
                </a:solidFill>
                <a:latin typeface="#9Slide05 VL Fadilla"/>
              </a:rPr>
              <a:t>Hào </a:t>
            </a:r>
            <a:r>
              <a:rPr lang="en-US" sz="4400" spc="-70" dirty="0" err="1">
                <a:solidFill>
                  <a:srgbClr val="6B2D11"/>
                </a:solidFill>
                <a:latin typeface="#9Slide05 VL Fadilla"/>
              </a:rPr>
              <a:t>khí</a:t>
            </a:r>
            <a:r>
              <a:rPr lang="en-US" sz="4400" spc="-70" dirty="0">
                <a:solidFill>
                  <a:srgbClr val="6B2D11"/>
                </a:solidFill>
                <a:latin typeface="#9Slide05 VL Fadilla"/>
              </a:rPr>
              <a:t> </a:t>
            </a:r>
            <a:r>
              <a:rPr lang="en-US" sz="4400" spc="-70" dirty="0" err="1">
                <a:solidFill>
                  <a:srgbClr val="6B2D11"/>
                </a:solidFill>
                <a:latin typeface="#9Slide05 VL Fadilla"/>
              </a:rPr>
              <a:t>Đông</a:t>
            </a:r>
            <a:r>
              <a:rPr lang="en-US" sz="4400" spc="-70" dirty="0">
                <a:solidFill>
                  <a:srgbClr val="6B2D11"/>
                </a:solidFill>
                <a:latin typeface="#9Slide05 VL Fadilla"/>
              </a:rPr>
              <a:t> A </a:t>
            </a:r>
            <a:r>
              <a:rPr lang="en-US" sz="4400" spc="-70" dirty="0" err="1">
                <a:solidFill>
                  <a:srgbClr val="6B2D11"/>
                </a:solidFill>
                <a:latin typeface="#9Slide05 VL Fadilla"/>
              </a:rPr>
              <a:t>là</a:t>
            </a:r>
            <a:r>
              <a:rPr lang="en-US" sz="4400" spc="-70" dirty="0">
                <a:solidFill>
                  <a:srgbClr val="6B2D11"/>
                </a:solidFill>
                <a:latin typeface="#9Slide05 VL Fadilla"/>
              </a:rPr>
              <a:t> </a:t>
            </a:r>
            <a:r>
              <a:rPr lang="en-US" sz="4400" spc="-70" dirty="0" err="1">
                <a:solidFill>
                  <a:srgbClr val="6B2D11"/>
                </a:solidFill>
                <a:latin typeface="#9Slide05 VL Fadilla"/>
              </a:rPr>
              <a:t>niềm</a:t>
            </a:r>
            <a:r>
              <a:rPr lang="en-US" sz="4400" spc="-70" dirty="0">
                <a:solidFill>
                  <a:srgbClr val="6B2D11"/>
                </a:solidFill>
                <a:latin typeface="#9Slide05 VL Fadilla"/>
              </a:rPr>
              <a:t> </a:t>
            </a:r>
            <a:r>
              <a:rPr lang="en-US" sz="4400" spc="-70" dirty="0" err="1">
                <a:solidFill>
                  <a:srgbClr val="6B2D11"/>
                </a:solidFill>
                <a:latin typeface="#9Slide05 VL Fadilla"/>
              </a:rPr>
              <a:t>tự</a:t>
            </a:r>
            <a:r>
              <a:rPr lang="en-US" sz="4400" spc="-70" dirty="0">
                <a:solidFill>
                  <a:srgbClr val="6B2D11"/>
                </a:solidFill>
                <a:latin typeface="#9Slide05 VL Fadilla"/>
              </a:rPr>
              <a:t> </a:t>
            </a:r>
            <a:r>
              <a:rPr lang="en-US" sz="4400" spc="-70" dirty="0" err="1">
                <a:solidFill>
                  <a:srgbClr val="6B2D11"/>
                </a:solidFill>
                <a:latin typeface="#9Slide05 VL Fadilla"/>
              </a:rPr>
              <a:t>hào</a:t>
            </a:r>
            <a:r>
              <a:rPr lang="en-US" sz="4400" spc="-70" dirty="0">
                <a:solidFill>
                  <a:srgbClr val="6B2D11"/>
                </a:solidFill>
                <a:latin typeface="#9Slide05 VL Fadilla"/>
              </a:rPr>
              <a:t>, </a:t>
            </a:r>
            <a:r>
              <a:rPr lang="en-US" sz="4400" spc="-70" dirty="0" err="1">
                <a:solidFill>
                  <a:srgbClr val="6B2D11"/>
                </a:solidFill>
                <a:latin typeface="#9Slide05 VL Fadilla"/>
              </a:rPr>
              <a:t>là</a:t>
            </a:r>
            <a:r>
              <a:rPr lang="en-US" sz="4400" spc="-70" dirty="0">
                <a:solidFill>
                  <a:srgbClr val="6B2D11"/>
                </a:solidFill>
                <a:latin typeface="#9Slide05 VL Fadilla"/>
              </a:rPr>
              <a:t> </a:t>
            </a:r>
            <a:r>
              <a:rPr lang="en-US" sz="4400" spc="-70" dirty="0" err="1">
                <a:solidFill>
                  <a:srgbClr val="6B2D11"/>
                </a:solidFill>
                <a:latin typeface="#9Slide05 VL Fadilla"/>
              </a:rPr>
              <a:t>khí</a:t>
            </a:r>
            <a:r>
              <a:rPr lang="en-US" sz="4400" spc="-70" dirty="0">
                <a:solidFill>
                  <a:srgbClr val="6B2D11"/>
                </a:solidFill>
                <a:latin typeface="#9Slide05 VL Fadilla"/>
              </a:rPr>
              <a:t> </a:t>
            </a:r>
            <a:r>
              <a:rPr lang="en-US" sz="4400" spc="-70" dirty="0" err="1">
                <a:solidFill>
                  <a:srgbClr val="6B2D11"/>
                </a:solidFill>
                <a:latin typeface="#9Slide05 VL Fadilla"/>
              </a:rPr>
              <a:t>thế</a:t>
            </a:r>
            <a:r>
              <a:rPr lang="en-US" sz="4400" spc="-70" dirty="0">
                <a:solidFill>
                  <a:srgbClr val="6B2D11"/>
                </a:solidFill>
                <a:latin typeface="#9Slide05 VL Fadilla"/>
              </a:rPr>
              <a:t> </a:t>
            </a:r>
            <a:r>
              <a:rPr lang="en-US" sz="4400" spc="-70" dirty="0" err="1">
                <a:solidFill>
                  <a:srgbClr val="6B2D11"/>
                </a:solidFill>
                <a:latin typeface="#9Slide05 VL Fadilla"/>
              </a:rPr>
              <a:t>đời</a:t>
            </a:r>
            <a:r>
              <a:rPr lang="en-US" sz="4400" spc="-70" dirty="0">
                <a:solidFill>
                  <a:srgbClr val="6B2D11"/>
                </a:solidFill>
                <a:latin typeface="#9Slide05 VL Fadilla"/>
              </a:rPr>
              <a:t> Trần </a:t>
            </a:r>
            <a:r>
              <a:rPr lang="en-US" sz="4400" spc="-70" dirty="0" err="1">
                <a:solidFill>
                  <a:srgbClr val="6B2D11"/>
                </a:solidFill>
                <a:latin typeface="#9Slide05 VL Fadilla"/>
              </a:rPr>
              <a:t>chống</a:t>
            </a:r>
            <a:r>
              <a:rPr lang="en-US" sz="4400" spc="-70" dirty="0">
                <a:solidFill>
                  <a:srgbClr val="6B2D11"/>
                </a:solidFill>
                <a:latin typeface="#9Slide05 VL Fadilla"/>
              </a:rPr>
              <a:t> </a:t>
            </a:r>
            <a:r>
              <a:rPr lang="en-US" sz="4400" spc="-70" dirty="0" err="1">
                <a:solidFill>
                  <a:srgbClr val="6B2D11"/>
                </a:solidFill>
                <a:latin typeface="#9Slide05 VL Fadilla"/>
              </a:rPr>
              <a:t>giặc</a:t>
            </a:r>
            <a:r>
              <a:rPr lang="en-US" sz="4400" spc="-70" dirty="0">
                <a:solidFill>
                  <a:srgbClr val="6B2D11"/>
                </a:solidFill>
                <a:latin typeface="#9Slide05 VL Fadilla"/>
              </a:rPr>
              <a:t> </a:t>
            </a:r>
            <a:r>
              <a:rPr lang="en-US" sz="4400" spc="-70" dirty="0" err="1">
                <a:solidFill>
                  <a:srgbClr val="6B2D11"/>
                </a:solidFill>
                <a:latin typeface="#9Slide05 VL Fadilla"/>
              </a:rPr>
              <a:t>ngoại</a:t>
            </a:r>
            <a:r>
              <a:rPr lang="en-US" sz="4400" spc="-70" dirty="0">
                <a:solidFill>
                  <a:srgbClr val="6B2D11"/>
                </a:solidFill>
                <a:latin typeface="#9Slide05 VL Fadilla"/>
              </a:rPr>
              <a:t> </a:t>
            </a:r>
            <a:r>
              <a:rPr lang="en-US" sz="4400" spc="-70" dirty="0" err="1">
                <a:solidFill>
                  <a:srgbClr val="6B2D11"/>
                </a:solidFill>
                <a:latin typeface="#9Slide05 VL Fadilla"/>
              </a:rPr>
              <a:t>xâm</a:t>
            </a:r>
            <a:r>
              <a:rPr lang="en-US" sz="4400" spc="-70" dirty="0">
                <a:solidFill>
                  <a:srgbClr val="6B2D11"/>
                </a:solidFill>
                <a:latin typeface="#9Slide05 VL Fadilla"/>
              </a:rPr>
              <a:t>, </a:t>
            </a:r>
            <a:r>
              <a:rPr lang="en-US" sz="4400" spc="-70" dirty="0" err="1">
                <a:solidFill>
                  <a:srgbClr val="6B2D11"/>
                </a:solidFill>
                <a:latin typeface="#9Slide05 VL Fadilla"/>
              </a:rPr>
              <a:t>vậy</a:t>
            </a:r>
            <a:r>
              <a:rPr lang="en-US" sz="4400" spc="-70" dirty="0">
                <a:solidFill>
                  <a:srgbClr val="6B2D11"/>
                </a:solidFill>
                <a:latin typeface="#9Slide05 VL Fadilla"/>
              </a:rPr>
              <a:t> </a:t>
            </a:r>
            <a:r>
              <a:rPr lang="en-US" sz="4400" spc="-70" dirty="0" err="1">
                <a:solidFill>
                  <a:srgbClr val="6B2D11"/>
                </a:solidFill>
                <a:latin typeface="#9Slide05 VL Fadilla"/>
              </a:rPr>
              <a:t>thì</a:t>
            </a:r>
            <a:r>
              <a:rPr lang="en-US" sz="4400" spc="-70" dirty="0">
                <a:solidFill>
                  <a:srgbClr val="6B2D11"/>
                </a:solidFill>
                <a:latin typeface="#9Slide05 VL Fadilla"/>
              </a:rPr>
              <a:t> </a:t>
            </a:r>
            <a:r>
              <a:rPr lang="en-US" sz="4400" spc="-70" dirty="0" err="1">
                <a:solidFill>
                  <a:srgbClr val="6B2D11"/>
                </a:solidFill>
                <a:latin typeface="#9Slide05 VL Fadilla"/>
              </a:rPr>
              <a:t>liệu</a:t>
            </a:r>
            <a:r>
              <a:rPr lang="en-US" sz="4400" spc="-70" dirty="0">
                <a:solidFill>
                  <a:srgbClr val="6B2D11"/>
                </a:solidFill>
                <a:latin typeface="#9Slide05 VL Fadilla"/>
              </a:rPr>
              <a:t> </a:t>
            </a:r>
            <a:r>
              <a:rPr lang="en-US" sz="4400" spc="-70" dirty="0" err="1">
                <a:solidFill>
                  <a:srgbClr val="6B2D11"/>
                </a:solidFill>
                <a:latin typeface="#9Slide05 VL Fadilla"/>
              </a:rPr>
              <a:t>rằng</a:t>
            </a:r>
            <a:r>
              <a:rPr lang="en-US" sz="4400" spc="-70" dirty="0">
                <a:solidFill>
                  <a:srgbClr val="6B2D11"/>
                </a:solidFill>
                <a:latin typeface="#9Slide05 VL Fadilla"/>
              </a:rPr>
              <a:t> </a:t>
            </a:r>
            <a:r>
              <a:rPr lang="en-US" sz="4400" spc="-70" dirty="0" err="1">
                <a:solidFill>
                  <a:srgbClr val="6B2D11"/>
                </a:solidFill>
                <a:latin typeface="#9Slide05 VL Fadilla"/>
              </a:rPr>
              <a:t>yêu</a:t>
            </a:r>
            <a:r>
              <a:rPr lang="en-US" sz="4400" spc="-70" dirty="0">
                <a:solidFill>
                  <a:srgbClr val="6B2D11"/>
                </a:solidFill>
                <a:latin typeface="#9Slide05 VL Fadilla"/>
              </a:rPr>
              <a:t> </a:t>
            </a:r>
            <a:r>
              <a:rPr lang="en-US" sz="4400" spc="-70" dirty="0" err="1">
                <a:solidFill>
                  <a:srgbClr val="6B2D11"/>
                </a:solidFill>
                <a:latin typeface="#9Slide05 VL Fadilla"/>
              </a:rPr>
              <a:t>dành</a:t>
            </a:r>
            <a:r>
              <a:rPr lang="en-US" sz="4400" spc="-70" dirty="0">
                <a:solidFill>
                  <a:srgbClr val="6B2D11"/>
                </a:solidFill>
                <a:latin typeface="#9Slide05 VL Fadilla"/>
              </a:rPr>
              <a:t> </a:t>
            </a:r>
            <a:r>
              <a:rPr lang="en-US" sz="4400" spc="-70" dirty="0" err="1">
                <a:solidFill>
                  <a:srgbClr val="6B2D11"/>
                </a:solidFill>
                <a:latin typeface="#9Slide05 VL Fadilla"/>
              </a:rPr>
              <a:t>cho</a:t>
            </a:r>
            <a:r>
              <a:rPr lang="en-US" sz="4400" spc="-70" dirty="0">
                <a:solidFill>
                  <a:srgbClr val="6B2D11"/>
                </a:solidFill>
                <a:latin typeface="#9Slide05 VL Fadilla"/>
              </a:rPr>
              <a:t> </a:t>
            </a:r>
            <a:r>
              <a:rPr lang="en-US" sz="4400" spc="-70" dirty="0" err="1">
                <a:solidFill>
                  <a:srgbClr val="6B2D11"/>
                </a:solidFill>
                <a:latin typeface="#9Slide05 VL Fadilla"/>
              </a:rPr>
              <a:t>quê</a:t>
            </a:r>
            <a:r>
              <a:rPr lang="en-US" sz="4400" spc="-70" dirty="0">
                <a:solidFill>
                  <a:srgbClr val="6B2D11"/>
                </a:solidFill>
                <a:latin typeface="#9Slide05 VL Fadilla"/>
              </a:rPr>
              <a:t> </a:t>
            </a:r>
            <a:r>
              <a:rPr lang="en-US" sz="4400" spc="-70" dirty="0" err="1">
                <a:solidFill>
                  <a:srgbClr val="6B2D11"/>
                </a:solidFill>
                <a:latin typeface="#9Slide05 VL Fadilla"/>
              </a:rPr>
              <a:t>hương</a:t>
            </a:r>
            <a:r>
              <a:rPr lang="en-US" sz="4400" spc="-70" dirty="0">
                <a:solidFill>
                  <a:srgbClr val="6B2D11"/>
                </a:solidFill>
                <a:latin typeface="#9Slide05 VL Fadilla"/>
              </a:rPr>
              <a:t>, </a:t>
            </a:r>
            <a:r>
              <a:rPr lang="en-US" sz="4400" spc="-70" dirty="0" err="1">
                <a:solidFill>
                  <a:srgbClr val="6B2D11"/>
                </a:solidFill>
                <a:latin typeface="#9Slide05 VL Fadilla"/>
              </a:rPr>
              <a:t>làng</a:t>
            </a:r>
            <a:r>
              <a:rPr lang="en-US" sz="4400" spc="-70" dirty="0">
                <a:solidFill>
                  <a:srgbClr val="6B2D11"/>
                </a:solidFill>
                <a:latin typeface="#9Slide05 VL Fadilla"/>
              </a:rPr>
              <a:t> </a:t>
            </a:r>
            <a:r>
              <a:rPr lang="en-US" sz="4400" spc="-70" dirty="0" err="1">
                <a:solidFill>
                  <a:srgbClr val="6B2D11"/>
                </a:solidFill>
                <a:latin typeface="#9Slide05 VL Fadilla"/>
              </a:rPr>
              <a:t>cảnh</a:t>
            </a:r>
            <a:r>
              <a:rPr lang="en-US" sz="4400" spc="-70" dirty="0">
                <a:solidFill>
                  <a:srgbClr val="6B2D11"/>
                </a:solidFill>
                <a:latin typeface="#9Slide05 VL Fadilla"/>
              </a:rPr>
              <a:t> </a:t>
            </a:r>
            <a:r>
              <a:rPr lang="en-US" sz="4400" spc="-70" dirty="0" err="1">
                <a:solidFill>
                  <a:srgbClr val="6B2D11"/>
                </a:solidFill>
                <a:latin typeface="#9Slide05 VL Fadilla"/>
              </a:rPr>
              <a:t>có</a:t>
            </a:r>
            <a:r>
              <a:rPr lang="en-US" sz="4400" spc="-70" dirty="0">
                <a:solidFill>
                  <a:srgbClr val="6B2D11"/>
                </a:solidFill>
                <a:latin typeface="#9Slide05 VL Fadilla"/>
              </a:rPr>
              <a:t> </a:t>
            </a:r>
            <a:r>
              <a:rPr lang="en-US" sz="4400" spc="-70" dirty="0" err="1">
                <a:solidFill>
                  <a:srgbClr val="6B2D11"/>
                </a:solidFill>
                <a:latin typeface="#9Slide05 VL Fadilla"/>
              </a:rPr>
              <a:t>phải</a:t>
            </a:r>
            <a:r>
              <a:rPr lang="en-US" sz="4400" spc="-70" dirty="0">
                <a:solidFill>
                  <a:srgbClr val="6B2D11"/>
                </a:solidFill>
                <a:latin typeface="#9Slide05 VL Fadilla"/>
              </a:rPr>
              <a:t> </a:t>
            </a:r>
            <a:r>
              <a:rPr lang="en-US" sz="4400" spc="-70" dirty="0" err="1">
                <a:solidFill>
                  <a:srgbClr val="6B2D11"/>
                </a:solidFill>
                <a:latin typeface="#9Slide05 VL Fadilla"/>
              </a:rPr>
              <a:t>là</a:t>
            </a:r>
            <a:r>
              <a:rPr lang="en-US" sz="4400" spc="-70" dirty="0">
                <a:solidFill>
                  <a:srgbClr val="6B2D11"/>
                </a:solidFill>
                <a:latin typeface="#9Slide05 VL Fadilla"/>
              </a:rPr>
              <a:t> </a:t>
            </a:r>
            <a:r>
              <a:rPr lang="en-US" sz="4400" spc="-70" dirty="0" err="1">
                <a:solidFill>
                  <a:srgbClr val="6B2D11"/>
                </a:solidFill>
                <a:latin typeface="#9Slide05 VL Fadilla"/>
              </a:rPr>
              <a:t>tình</a:t>
            </a:r>
            <a:r>
              <a:rPr lang="en-US" sz="4400" spc="-70" dirty="0">
                <a:solidFill>
                  <a:srgbClr val="6B2D11"/>
                </a:solidFill>
                <a:latin typeface="#9Slide05 VL Fadilla"/>
              </a:rPr>
              <a:t> </a:t>
            </a:r>
            <a:r>
              <a:rPr lang="en-US" sz="4400" spc="-70" dirty="0" err="1">
                <a:solidFill>
                  <a:srgbClr val="6B2D11"/>
                </a:solidFill>
                <a:latin typeface="#9Slide05 VL Fadilla"/>
              </a:rPr>
              <a:t>yêu</a:t>
            </a:r>
            <a:r>
              <a:rPr lang="en-US" sz="4400" spc="-70" dirty="0">
                <a:solidFill>
                  <a:srgbClr val="6B2D11"/>
                </a:solidFill>
                <a:latin typeface="#9Slide05 VL Fadilla"/>
              </a:rPr>
              <a:t> </a:t>
            </a:r>
            <a:r>
              <a:rPr lang="en-US" sz="4400" spc="-70" dirty="0" err="1">
                <a:solidFill>
                  <a:srgbClr val="6B2D11"/>
                </a:solidFill>
                <a:latin typeface="#9Slide05 VL Fadilla"/>
              </a:rPr>
              <a:t>nước</a:t>
            </a:r>
            <a:r>
              <a:rPr lang="en-US" sz="4400" spc="-70" dirty="0">
                <a:solidFill>
                  <a:srgbClr val="6B2D11"/>
                </a:solidFill>
                <a:latin typeface="#9Slide05 VL Fadilla"/>
              </a:rPr>
              <a:t> hay </a:t>
            </a:r>
            <a:r>
              <a:rPr lang="en-US" sz="4400" spc="-70" dirty="0" err="1">
                <a:solidFill>
                  <a:srgbClr val="6B2D11"/>
                </a:solidFill>
                <a:latin typeface="#9Slide05 VL Fadilla"/>
              </a:rPr>
              <a:t>không</a:t>
            </a:r>
            <a:r>
              <a:rPr lang="en-US" sz="4400" spc="-70" dirty="0">
                <a:solidFill>
                  <a:srgbClr val="6B2D11"/>
                </a:solidFill>
                <a:latin typeface="#9Slide05 VL Fadilla"/>
              </a:rPr>
              <a:t>? HS </a:t>
            </a:r>
            <a:r>
              <a:rPr lang="en-US" sz="4400" spc="-70" dirty="0" err="1">
                <a:solidFill>
                  <a:srgbClr val="6B2D11"/>
                </a:solidFill>
                <a:latin typeface="#9Slide05 VL Fadilla"/>
              </a:rPr>
              <a:t>ngày</a:t>
            </a:r>
            <a:r>
              <a:rPr lang="en-US" sz="4400" spc="-70" dirty="0">
                <a:solidFill>
                  <a:srgbClr val="6B2D11"/>
                </a:solidFill>
                <a:latin typeface="#9Slide05 VL Fadilla"/>
              </a:rPr>
              <a:t> nay </a:t>
            </a:r>
            <a:r>
              <a:rPr lang="en-US" sz="4400" spc="-70" dirty="0" err="1">
                <a:solidFill>
                  <a:srgbClr val="6B2D11"/>
                </a:solidFill>
                <a:latin typeface="#9Slide05 VL Fadilla"/>
              </a:rPr>
              <a:t>không</a:t>
            </a:r>
            <a:r>
              <a:rPr lang="en-US" sz="4400" spc="-70" dirty="0">
                <a:solidFill>
                  <a:srgbClr val="6B2D11"/>
                </a:solidFill>
                <a:latin typeface="#9Slide05 VL Fadilla"/>
              </a:rPr>
              <a:t> </a:t>
            </a:r>
            <a:r>
              <a:rPr lang="en-US" sz="4400" spc="-70" dirty="0" err="1">
                <a:solidFill>
                  <a:srgbClr val="6B2D11"/>
                </a:solidFill>
                <a:latin typeface="#9Slide05 VL Fadilla"/>
              </a:rPr>
              <a:t>còn</a:t>
            </a:r>
            <a:r>
              <a:rPr lang="en-US" sz="4400" spc="-70" dirty="0">
                <a:solidFill>
                  <a:srgbClr val="6B2D11"/>
                </a:solidFill>
                <a:latin typeface="#9Slide05 VL Fadilla"/>
              </a:rPr>
              <a:t> </a:t>
            </a:r>
            <a:r>
              <a:rPr lang="en-US" sz="4400" spc="-70" dirty="0" err="1">
                <a:solidFill>
                  <a:srgbClr val="6B2D11"/>
                </a:solidFill>
                <a:latin typeface="#9Slide05 VL Fadilla"/>
              </a:rPr>
              <a:t>thích</a:t>
            </a:r>
            <a:r>
              <a:rPr lang="en-US" sz="4400" spc="-70" dirty="0">
                <a:solidFill>
                  <a:srgbClr val="6B2D11"/>
                </a:solidFill>
                <a:latin typeface="#9Slide05 VL Fadilla"/>
              </a:rPr>
              <a:t> </a:t>
            </a:r>
            <a:r>
              <a:rPr lang="en-US" sz="4400" spc="-70" dirty="0" err="1">
                <a:solidFill>
                  <a:srgbClr val="6B2D11"/>
                </a:solidFill>
                <a:latin typeface="#9Slide05 VL Fadilla"/>
              </a:rPr>
              <a:t>sống</a:t>
            </a:r>
            <a:r>
              <a:rPr lang="en-US" sz="4400" spc="-70" dirty="0">
                <a:solidFill>
                  <a:srgbClr val="6B2D11"/>
                </a:solidFill>
                <a:latin typeface="#9Slide05 VL Fadilla"/>
              </a:rPr>
              <a:t> ở </a:t>
            </a:r>
            <a:r>
              <a:rPr lang="en-US" sz="4400" spc="-70" dirty="0" err="1">
                <a:solidFill>
                  <a:srgbClr val="6B2D11"/>
                </a:solidFill>
                <a:latin typeface="#9Slide05 VL Fadilla"/>
              </a:rPr>
              <a:t>vùng</a:t>
            </a:r>
            <a:r>
              <a:rPr lang="en-US" sz="4400" spc="-70" dirty="0">
                <a:solidFill>
                  <a:srgbClr val="6B2D11"/>
                </a:solidFill>
                <a:latin typeface="#9Slide05 VL Fadilla"/>
              </a:rPr>
              <a:t> </a:t>
            </a:r>
            <a:r>
              <a:rPr lang="en-US" sz="4400" spc="-70" dirty="0" err="1">
                <a:solidFill>
                  <a:srgbClr val="6B2D11"/>
                </a:solidFill>
                <a:latin typeface="#9Slide05 VL Fadilla"/>
              </a:rPr>
              <a:t>quê</a:t>
            </a:r>
            <a:r>
              <a:rPr lang="en-US" sz="4400" spc="-70" dirty="0">
                <a:solidFill>
                  <a:srgbClr val="6B2D11"/>
                </a:solidFill>
                <a:latin typeface="#9Slide05 VL Fadilla"/>
              </a:rPr>
              <a:t> </a:t>
            </a:r>
            <a:r>
              <a:rPr lang="en-US" sz="4400" spc="-70" dirty="0" err="1">
                <a:solidFill>
                  <a:srgbClr val="6B2D11"/>
                </a:solidFill>
                <a:latin typeface="#9Slide05 VL Fadilla"/>
              </a:rPr>
              <a:t>có</a:t>
            </a:r>
            <a:r>
              <a:rPr lang="en-US" sz="4400" spc="-70" dirty="0">
                <a:solidFill>
                  <a:srgbClr val="6B2D11"/>
                </a:solidFill>
                <a:latin typeface="#9Slide05 VL Fadilla"/>
              </a:rPr>
              <a:t> </a:t>
            </a:r>
            <a:r>
              <a:rPr lang="en-US" sz="4400" spc="-70" dirty="0" err="1">
                <a:solidFill>
                  <a:srgbClr val="6B2D11"/>
                </a:solidFill>
                <a:latin typeface="#9Slide05 VL Fadilla"/>
              </a:rPr>
              <a:t>phải</a:t>
            </a:r>
            <a:r>
              <a:rPr lang="en-US" sz="4400" spc="-70" dirty="0">
                <a:solidFill>
                  <a:srgbClr val="6B2D11"/>
                </a:solidFill>
                <a:latin typeface="#9Slide05 VL Fadilla"/>
              </a:rPr>
              <a:t> </a:t>
            </a:r>
            <a:r>
              <a:rPr lang="en-US" sz="4400" spc="-70" dirty="0" err="1">
                <a:solidFill>
                  <a:srgbClr val="6B2D11"/>
                </a:solidFill>
                <a:latin typeface="#9Slide05 VL Fadilla"/>
              </a:rPr>
              <a:t>đã</a:t>
            </a:r>
            <a:r>
              <a:rPr lang="en-US" sz="4400" spc="-70" dirty="0">
                <a:solidFill>
                  <a:srgbClr val="6B2D11"/>
                </a:solidFill>
                <a:latin typeface="#9Slide05 VL Fadilla"/>
              </a:rPr>
              <a:t> </a:t>
            </a:r>
            <a:r>
              <a:rPr lang="en-US" sz="4400" spc="-70" dirty="0" err="1">
                <a:solidFill>
                  <a:srgbClr val="6B2D11"/>
                </a:solidFill>
                <a:latin typeface="#9Slide05 VL Fadilla"/>
              </a:rPr>
              <a:t>đánh</a:t>
            </a:r>
            <a:r>
              <a:rPr lang="en-US" sz="4400" spc="-70" dirty="0">
                <a:solidFill>
                  <a:srgbClr val="6B2D11"/>
                </a:solidFill>
                <a:latin typeface="#9Slide05 VL Fadilla"/>
              </a:rPr>
              <a:t> </a:t>
            </a:r>
            <a:r>
              <a:rPr lang="en-US" sz="4400" spc="-70" dirty="0" err="1">
                <a:solidFill>
                  <a:srgbClr val="6B2D11"/>
                </a:solidFill>
                <a:latin typeface="#9Slide05 VL Fadilla"/>
              </a:rPr>
              <a:t>mất</a:t>
            </a:r>
            <a:r>
              <a:rPr lang="en-US" sz="4400" spc="-70" dirty="0">
                <a:solidFill>
                  <a:srgbClr val="6B2D11"/>
                </a:solidFill>
                <a:latin typeface="#9Slide05 VL Fadilla"/>
              </a:rPr>
              <a:t> </a:t>
            </a:r>
            <a:r>
              <a:rPr lang="en-US" sz="4400" spc="-70" dirty="0" err="1">
                <a:solidFill>
                  <a:srgbClr val="6B2D11"/>
                </a:solidFill>
                <a:latin typeface="#9Slide05 VL Fadilla"/>
              </a:rPr>
              <a:t>tình</a:t>
            </a:r>
            <a:r>
              <a:rPr lang="en-US" sz="4400" spc="-70" dirty="0">
                <a:solidFill>
                  <a:srgbClr val="6B2D11"/>
                </a:solidFill>
                <a:latin typeface="#9Slide05 VL Fadilla"/>
              </a:rPr>
              <a:t> </a:t>
            </a:r>
            <a:r>
              <a:rPr lang="en-US" sz="4400" spc="-70" dirty="0" err="1">
                <a:solidFill>
                  <a:srgbClr val="6B2D11"/>
                </a:solidFill>
                <a:latin typeface="#9Slide05 VL Fadilla"/>
              </a:rPr>
              <a:t>yêu</a:t>
            </a:r>
            <a:r>
              <a:rPr lang="en-US" sz="4400" spc="-70" dirty="0">
                <a:solidFill>
                  <a:srgbClr val="6B2D11"/>
                </a:solidFill>
                <a:latin typeface="#9Slide05 VL Fadilla"/>
              </a:rPr>
              <a:t> </a:t>
            </a:r>
            <a:r>
              <a:rPr lang="en-US" sz="4400" spc="-70" dirty="0" err="1">
                <a:solidFill>
                  <a:srgbClr val="6B2D11"/>
                </a:solidFill>
                <a:latin typeface="#9Slide05 VL Fadilla"/>
              </a:rPr>
              <a:t>nước</a:t>
            </a:r>
            <a:r>
              <a:rPr lang="en-US" sz="4400" spc="-70" dirty="0">
                <a:solidFill>
                  <a:srgbClr val="6B2D11"/>
                </a:solidFill>
                <a:latin typeface="#9Slide05 VL Fadilla"/>
              </a:rPr>
              <a:t>?</a:t>
            </a:r>
          </a:p>
        </p:txBody>
      </p:sp>
      <p:sp>
        <p:nvSpPr>
          <p:cNvPr id="8" name="TextBox 8"/>
          <p:cNvSpPr txBox="1"/>
          <p:nvPr/>
        </p:nvSpPr>
        <p:spPr>
          <a:xfrm>
            <a:off x="1028700" y="499195"/>
            <a:ext cx="2572330" cy="619125"/>
          </a:xfrm>
          <a:prstGeom prst="rect">
            <a:avLst/>
          </a:prstGeom>
        </p:spPr>
        <p:txBody>
          <a:bodyPr lIns="0" tIns="0" rIns="0" bIns="0" rtlCol="0" anchor="t">
            <a:spAutoFit/>
          </a:bodyPr>
          <a:lstStyle/>
          <a:p>
            <a:pPr algn="ctr">
              <a:lnSpc>
                <a:spcPts val="4920"/>
              </a:lnSpc>
              <a:spcBef>
                <a:spcPct val="0"/>
              </a:spcBef>
            </a:pPr>
            <a:r>
              <a:rPr lang="en-US" sz="4100" dirty="0" err="1">
                <a:solidFill>
                  <a:srgbClr val="603423"/>
                </a:solidFill>
                <a:latin typeface="Roboto Condensed Bold"/>
              </a:rPr>
              <a:t>Nhiệm</a:t>
            </a:r>
            <a:r>
              <a:rPr lang="en-US" sz="4100" dirty="0">
                <a:solidFill>
                  <a:srgbClr val="603423"/>
                </a:solidFill>
                <a:latin typeface="Roboto Condensed Bold"/>
              </a:rPr>
              <a:t> </a:t>
            </a:r>
            <a:r>
              <a:rPr lang="en-US" sz="4100" dirty="0" err="1">
                <a:solidFill>
                  <a:srgbClr val="603423"/>
                </a:solidFill>
                <a:latin typeface="Roboto Condensed Bold"/>
              </a:rPr>
              <a:t>vụ</a:t>
            </a:r>
            <a:r>
              <a:rPr lang="en-US" sz="4100" dirty="0">
                <a:solidFill>
                  <a:srgbClr val="603423"/>
                </a:solidFill>
                <a:latin typeface="Roboto Condensed Bold"/>
              </a:rPr>
              <a:t> 3:</a:t>
            </a:r>
          </a:p>
        </p:txBody>
      </p:sp>
      <p:sp>
        <p:nvSpPr>
          <p:cNvPr id="9" name="Freeform 9"/>
          <p:cNvSpPr/>
          <p:nvPr/>
        </p:nvSpPr>
        <p:spPr>
          <a:xfrm>
            <a:off x="510732" y="5262566"/>
            <a:ext cx="13707185" cy="5123060"/>
          </a:xfrm>
          <a:custGeom>
            <a:avLst/>
            <a:gdLst/>
            <a:ahLst/>
            <a:cxnLst/>
            <a:rect l="l" t="t" r="r" b="b"/>
            <a:pathLst>
              <a:path w="13707185" h="5123060">
                <a:moveTo>
                  <a:pt x="0" y="0"/>
                </a:moveTo>
                <a:lnTo>
                  <a:pt x="13707185" y="0"/>
                </a:lnTo>
                <a:lnTo>
                  <a:pt x="13707185" y="5123060"/>
                </a:lnTo>
                <a:lnTo>
                  <a:pt x="0" y="5123060"/>
                </a:lnTo>
                <a:lnTo>
                  <a:pt x="0" y="0"/>
                </a:lnTo>
                <a:close/>
              </a:path>
            </a:pathLst>
          </a:custGeom>
          <a:blipFill>
            <a:blip r:embed="rId6">
              <a:alphaModFix amt="39000"/>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2880443" y="5911215"/>
            <a:ext cx="10505680" cy="3347085"/>
          </a:xfrm>
          <a:prstGeom prst="rect">
            <a:avLst/>
          </a:prstGeom>
        </p:spPr>
        <p:txBody>
          <a:bodyPr lIns="0" tIns="0" rIns="0" bIns="0" rtlCol="0" anchor="t">
            <a:spAutoFit/>
          </a:bodyPr>
          <a:lstStyle/>
          <a:p>
            <a:pPr algn="ctr">
              <a:lnSpc>
                <a:spcPts val="6600"/>
              </a:lnSpc>
            </a:pPr>
            <a:r>
              <a:rPr lang="en-US" sz="4400" spc="-70">
                <a:solidFill>
                  <a:srgbClr val="6B2D11"/>
                </a:solidFill>
                <a:latin typeface="#9Slide05 VL Fadilla"/>
              </a:rPr>
              <a:t>Tác giả của bài thơ còn là 1 vị vua. chứ không phải một người dân quê. Điều này gợi cho em những suy nghĩ gì khi đọc bài thơ cũng như giúp em hiểu thêm điều gì về thời đại nhà Trần trong lịch sử nước ta?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996524" y="1535751"/>
            <a:ext cx="13462676"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4571113" y="3675128"/>
            <a:ext cx="9736509" cy="2105026"/>
          </a:xfrm>
          <a:prstGeom prst="rect">
            <a:avLst/>
          </a:prstGeom>
        </p:spPr>
        <p:txBody>
          <a:bodyPr lIns="0" tIns="0" rIns="0" bIns="0" rtlCol="0" anchor="t">
            <a:spAutoFit/>
          </a:bodyPr>
          <a:lstStyle/>
          <a:p>
            <a:pPr algn="ctr">
              <a:lnSpc>
                <a:spcPts val="8399"/>
              </a:lnSpc>
            </a:pPr>
            <a:r>
              <a:rPr lang="en-US" sz="5999" dirty="0" err="1">
                <a:solidFill>
                  <a:srgbClr val="FFFFFF"/>
                </a:solidFill>
                <a:latin typeface="#9Slide05 VL Fadilla"/>
              </a:rPr>
              <a:t>Chiều</a:t>
            </a:r>
            <a:r>
              <a:rPr lang="en-US" sz="5999" dirty="0">
                <a:solidFill>
                  <a:srgbClr val="FFFFFF"/>
                </a:solidFill>
                <a:latin typeface="#9Slide05 VL Fadilla"/>
              </a:rPr>
              <a:t> </a:t>
            </a:r>
            <a:r>
              <a:rPr lang="en-US" sz="5999" dirty="0" err="1">
                <a:solidFill>
                  <a:srgbClr val="FFFFFF"/>
                </a:solidFill>
                <a:latin typeface="#9Slide05 VL Fadilla"/>
              </a:rPr>
              <a:t>chiều</a:t>
            </a:r>
            <a:r>
              <a:rPr lang="en-US" sz="5999" dirty="0">
                <a:solidFill>
                  <a:srgbClr val="FFFFFF"/>
                </a:solidFill>
                <a:latin typeface="#9Slide05 VL Fadilla"/>
              </a:rPr>
              <a:t> </a:t>
            </a:r>
            <a:r>
              <a:rPr lang="en-US" sz="5999" dirty="0" err="1">
                <a:solidFill>
                  <a:srgbClr val="FFFFFF"/>
                </a:solidFill>
                <a:latin typeface="#9Slide05 VL Fadilla"/>
              </a:rPr>
              <a:t>ra</a:t>
            </a:r>
            <a:r>
              <a:rPr lang="en-US" sz="5999" dirty="0">
                <a:solidFill>
                  <a:srgbClr val="FFFFFF"/>
                </a:solidFill>
                <a:latin typeface="#9Slide05 VL Fadilla"/>
              </a:rPr>
              <a:t> </a:t>
            </a:r>
            <a:r>
              <a:rPr lang="en-US" sz="5999" dirty="0" err="1">
                <a:solidFill>
                  <a:srgbClr val="FFFFFF"/>
                </a:solidFill>
                <a:latin typeface="#9Slide05 VL Fadilla"/>
              </a:rPr>
              <a:t>đứng</a:t>
            </a:r>
            <a:r>
              <a:rPr lang="en-US" sz="5999" dirty="0">
                <a:solidFill>
                  <a:srgbClr val="FFFFFF"/>
                </a:solidFill>
                <a:latin typeface="#9Slide05 VL Fadilla"/>
              </a:rPr>
              <a:t> </a:t>
            </a:r>
            <a:r>
              <a:rPr lang="en-US" sz="5999" dirty="0" err="1">
                <a:solidFill>
                  <a:srgbClr val="FFFFFF"/>
                </a:solidFill>
                <a:latin typeface="#9Slide05 VL Fadilla"/>
              </a:rPr>
              <a:t>ngõ</a:t>
            </a:r>
            <a:r>
              <a:rPr lang="en-US" sz="5999" dirty="0">
                <a:solidFill>
                  <a:srgbClr val="FFFFFF"/>
                </a:solidFill>
                <a:latin typeface="#9Slide05 VL Fadilla"/>
              </a:rPr>
              <a:t> </a:t>
            </a:r>
            <a:r>
              <a:rPr lang="en-US" sz="5999" dirty="0" err="1">
                <a:solidFill>
                  <a:srgbClr val="FFFFFF"/>
                </a:solidFill>
                <a:latin typeface="#9Slide05 VL Fadilla"/>
              </a:rPr>
              <a:t>sau</a:t>
            </a:r>
            <a:endParaRPr lang="en-US" sz="5999" dirty="0">
              <a:solidFill>
                <a:srgbClr val="FFFFFF"/>
              </a:solidFill>
              <a:latin typeface="#9Slide05 VL Fadilla"/>
            </a:endParaRPr>
          </a:p>
          <a:p>
            <a:pPr algn="ctr">
              <a:lnSpc>
                <a:spcPts val="8399"/>
              </a:lnSpc>
            </a:pPr>
            <a:r>
              <a:rPr lang="en-US" sz="5999" dirty="0" err="1">
                <a:solidFill>
                  <a:srgbClr val="FFFFFF"/>
                </a:solidFill>
                <a:latin typeface="#9Slide05 VL Fadilla"/>
              </a:rPr>
              <a:t>Trông</a:t>
            </a:r>
            <a:r>
              <a:rPr lang="en-US" sz="5999" dirty="0">
                <a:solidFill>
                  <a:srgbClr val="FFFFFF"/>
                </a:solidFill>
                <a:latin typeface="#9Slide05 VL Fadilla"/>
              </a:rPr>
              <a:t> </a:t>
            </a:r>
            <a:r>
              <a:rPr lang="en-US" sz="5999" dirty="0" err="1">
                <a:solidFill>
                  <a:srgbClr val="FFFFFF"/>
                </a:solidFill>
                <a:latin typeface="#9Slide05 VL Fadilla"/>
              </a:rPr>
              <a:t>về</a:t>
            </a:r>
            <a:r>
              <a:rPr lang="en-US" sz="5999" dirty="0">
                <a:solidFill>
                  <a:srgbClr val="FFFFFF"/>
                </a:solidFill>
                <a:latin typeface="#9Slide05 VL Fadilla"/>
              </a:rPr>
              <a:t> </a:t>
            </a:r>
            <a:r>
              <a:rPr lang="en-US" sz="5999" dirty="0" err="1">
                <a:solidFill>
                  <a:srgbClr val="FFFFFF"/>
                </a:solidFill>
                <a:latin typeface="#9Slide05 VL Fadilla"/>
              </a:rPr>
              <a:t>quê</a:t>
            </a:r>
            <a:r>
              <a:rPr lang="en-US" sz="5999" dirty="0">
                <a:solidFill>
                  <a:srgbClr val="FFFFFF"/>
                </a:solidFill>
                <a:latin typeface="#9Slide05 VL Fadilla"/>
              </a:rPr>
              <a:t> </a:t>
            </a:r>
            <a:r>
              <a:rPr lang="en-US" sz="5999" dirty="0" err="1">
                <a:solidFill>
                  <a:srgbClr val="FFFFFF"/>
                </a:solidFill>
                <a:latin typeface="#9Slide05 VL Fadilla"/>
              </a:rPr>
              <a:t>mẹ</a:t>
            </a:r>
            <a:r>
              <a:rPr lang="en-US" sz="5999" dirty="0">
                <a:solidFill>
                  <a:srgbClr val="FFFFFF"/>
                </a:solidFill>
                <a:latin typeface="#9Slide05 VL Fadilla"/>
              </a:rPr>
              <a:t> </a:t>
            </a:r>
            <a:r>
              <a:rPr lang="en-US" sz="5999" dirty="0" err="1">
                <a:solidFill>
                  <a:srgbClr val="FFFFFF"/>
                </a:solidFill>
                <a:latin typeface="#9Slide05 VL Fadilla"/>
              </a:rPr>
              <a:t>ruột</a:t>
            </a:r>
            <a:r>
              <a:rPr lang="en-US" sz="5999" dirty="0">
                <a:solidFill>
                  <a:srgbClr val="FFFFFF"/>
                </a:solidFill>
                <a:latin typeface="#9Slide05 VL Fadilla"/>
              </a:rPr>
              <a:t> </a:t>
            </a:r>
            <a:r>
              <a:rPr lang="en-US" sz="5999" dirty="0" err="1">
                <a:solidFill>
                  <a:srgbClr val="FFFFFF"/>
                </a:solidFill>
                <a:latin typeface="#9Slide05 VL Fadilla"/>
              </a:rPr>
              <a:t>đau</a:t>
            </a:r>
            <a:r>
              <a:rPr lang="en-US" sz="5999" dirty="0">
                <a:solidFill>
                  <a:srgbClr val="FFFFFF"/>
                </a:solidFill>
                <a:latin typeface="#9Slide05 VL Fadilla"/>
              </a:rPr>
              <a:t> </a:t>
            </a:r>
            <a:r>
              <a:rPr lang="en-US" sz="5999" dirty="0" err="1">
                <a:solidFill>
                  <a:srgbClr val="FFFFFF"/>
                </a:solidFill>
                <a:latin typeface="#9Slide05 VL Fadilla"/>
              </a:rPr>
              <a:t>chín</a:t>
            </a:r>
            <a:r>
              <a:rPr lang="en-US" sz="5999" dirty="0">
                <a:solidFill>
                  <a:srgbClr val="FFFFFF"/>
                </a:solidFill>
                <a:latin typeface="#9Slide05 VL Fadilla"/>
              </a:rPr>
              <a:t> </a:t>
            </a:r>
            <a:r>
              <a:rPr lang="en-US" sz="5999" dirty="0" err="1">
                <a:solidFill>
                  <a:srgbClr val="FFFFFF"/>
                </a:solidFill>
                <a:latin typeface="#9Slide05 VL Fadilla"/>
              </a:rPr>
              <a:t>chiều</a:t>
            </a:r>
            <a:endParaRPr lang="en-US" sz="5999" dirty="0">
              <a:solidFill>
                <a:srgbClr val="FFFFFF"/>
              </a:solidFill>
              <a:latin typeface="#9Slide05 VL Fadilla"/>
            </a:endParaRPr>
          </a:p>
        </p:txBody>
      </p:sp>
      <p:sp>
        <p:nvSpPr>
          <p:cNvPr id="5" name="Freeform 5"/>
          <p:cNvSpPr/>
          <p:nvPr/>
        </p:nvSpPr>
        <p:spPr>
          <a:xfrm>
            <a:off x="14307623" y="-996795"/>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3166365" y="3770098"/>
            <a:ext cx="13644746" cy="5223979"/>
          </a:xfrm>
          <a:custGeom>
            <a:avLst/>
            <a:gdLst/>
            <a:ahLst/>
            <a:cxnLst/>
            <a:rect l="l" t="t" r="r" b="b"/>
            <a:pathLst>
              <a:path w="13644746" h="5223979">
                <a:moveTo>
                  <a:pt x="0" y="0"/>
                </a:moveTo>
                <a:lnTo>
                  <a:pt x="13644746" y="0"/>
                </a:lnTo>
                <a:lnTo>
                  <a:pt x="13644746" y="5223979"/>
                </a:lnTo>
                <a:lnTo>
                  <a:pt x="0" y="52239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865178" y="2849984"/>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7"/>
            <a:stretch>
              <a:fillRect/>
            </a:stretch>
          </a:blipFill>
        </p:spPr>
      </p:sp>
      <p:sp>
        <p:nvSpPr>
          <p:cNvPr id="7" name="Freeform 7"/>
          <p:cNvSpPr/>
          <p:nvPr/>
        </p:nvSpPr>
        <p:spPr>
          <a:xfrm>
            <a:off x="7421718" y="2849984"/>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7"/>
            <a:stretch>
              <a:fillRect/>
            </a:stretch>
          </a:blipFill>
        </p:spPr>
      </p:sp>
      <p:sp>
        <p:nvSpPr>
          <p:cNvPr id="8" name="Freeform 8"/>
          <p:cNvSpPr/>
          <p:nvPr/>
        </p:nvSpPr>
        <p:spPr>
          <a:xfrm>
            <a:off x="13198426" y="2849984"/>
            <a:ext cx="2602374" cy="1840230"/>
          </a:xfrm>
          <a:custGeom>
            <a:avLst/>
            <a:gdLst/>
            <a:ahLst/>
            <a:cxnLst/>
            <a:rect l="l" t="t" r="r" b="b"/>
            <a:pathLst>
              <a:path w="2602374" h="1840230">
                <a:moveTo>
                  <a:pt x="0" y="0"/>
                </a:moveTo>
                <a:lnTo>
                  <a:pt x="2602375" y="0"/>
                </a:lnTo>
                <a:lnTo>
                  <a:pt x="2602375" y="1840230"/>
                </a:lnTo>
                <a:lnTo>
                  <a:pt x="0" y="1840230"/>
                </a:lnTo>
                <a:lnTo>
                  <a:pt x="0" y="0"/>
                </a:lnTo>
                <a:close/>
              </a:path>
            </a:pathLst>
          </a:custGeom>
          <a:blipFill>
            <a:blip r:embed="rId7"/>
            <a:stretch>
              <a:fillRect/>
            </a:stretch>
          </a:blipFill>
        </p:spPr>
      </p:sp>
      <p:sp>
        <p:nvSpPr>
          <p:cNvPr id="9" name="TextBox 9"/>
          <p:cNvSpPr txBox="1"/>
          <p:nvPr/>
        </p:nvSpPr>
        <p:spPr>
          <a:xfrm>
            <a:off x="6399748" y="4308578"/>
            <a:ext cx="1649224" cy="3258821"/>
          </a:xfrm>
          <a:prstGeom prst="rect">
            <a:avLst/>
          </a:prstGeom>
        </p:spPr>
        <p:txBody>
          <a:bodyPr lIns="0" tIns="0" rIns="0" bIns="0" rtlCol="0" anchor="t">
            <a:spAutoFit/>
          </a:bodyPr>
          <a:lstStyle/>
          <a:p>
            <a:pPr algn="ctr">
              <a:lnSpc>
                <a:spcPts val="6559"/>
              </a:lnSpc>
            </a:pPr>
            <a:r>
              <a:rPr lang="en-US" sz="4099">
                <a:solidFill>
                  <a:srgbClr val="593330"/>
                </a:solidFill>
                <a:latin typeface="Roboto Condensed"/>
              </a:rPr>
              <a:t> Yêu mến đất nước</a:t>
            </a:r>
          </a:p>
        </p:txBody>
      </p:sp>
      <p:sp>
        <p:nvSpPr>
          <p:cNvPr id="10" name="Freeform 10"/>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9230072" y="6147539"/>
            <a:ext cx="1588039" cy="1419860"/>
          </a:xfrm>
          <a:prstGeom prst="rect">
            <a:avLst/>
          </a:prstGeom>
        </p:spPr>
        <p:txBody>
          <a:bodyPr lIns="0" tIns="0" rIns="0" bIns="0" rtlCol="0" anchor="t">
            <a:spAutoFit/>
          </a:bodyPr>
          <a:lstStyle/>
          <a:p>
            <a:pPr algn="ctr">
              <a:lnSpc>
                <a:spcPts val="5740"/>
              </a:lnSpc>
              <a:spcBef>
                <a:spcPct val="0"/>
              </a:spcBef>
            </a:pPr>
            <a:r>
              <a:rPr lang="en-US" sz="4100">
                <a:solidFill>
                  <a:srgbClr val="593330"/>
                </a:solidFill>
                <a:latin typeface="Roboto Condensed"/>
              </a:rPr>
              <a:t>Gần dân</a:t>
            </a:r>
          </a:p>
        </p:txBody>
      </p:sp>
      <p:sp>
        <p:nvSpPr>
          <p:cNvPr id="12" name="TextBox 12"/>
          <p:cNvSpPr txBox="1"/>
          <p:nvPr/>
        </p:nvSpPr>
        <p:spPr>
          <a:xfrm>
            <a:off x="3966042" y="2403035"/>
            <a:ext cx="2645122" cy="1024256"/>
          </a:xfrm>
          <a:prstGeom prst="rect">
            <a:avLst/>
          </a:prstGeom>
        </p:spPr>
        <p:txBody>
          <a:bodyPr lIns="0" tIns="0" rIns="0" bIns="0" rtlCol="0" anchor="t">
            <a:spAutoFit/>
          </a:bodyPr>
          <a:lstStyle/>
          <a:p>
            <a:pPr algn="ctr">
              <a:lnSpc>
                <a:spcPts val="8119"/>
              </a:lnSpc>
              <a:spcBef>
                <a:spcPct val="0"/>
              </a:spcBef>
            </a:pPr>
            <a:r>
              <a:rPr lang="en-US" sz="5799" dirty="0">
                <a:solidFill>
                  <a:srgbClr val="593330"/>
                </a:solidFill>
                <a:latin typeface="#9Slide05 VL Fadilla"/>
              </a:rPr>
              <a:t>d. </a:t>
            </a:r>
            <a:r>
              <a:rPr lang="en-US" sz="5799" dirty="0" err="1">
                <a:solidFill>
                  <a:srgbClr val="593330"/>
                </a:solidFill>
                <a:latin typeface="#9Slide05 VL Fadilla"/>
              </a:rPr>
              <a:t>Bài</a:t>
            </a:r>
            <a:r>
              <a:rPr lang="en-US" sz="5799" dirty="0">
                <a:solidFill>
                  <a:srgbClr val="593330"/>
                </a:solidFill>
                <a:latin typeface="#9Slide05 VL Fadilla"/>
              </a:rPr>
              <a:t> </a:t>
            </a:r>
            <a:r>
              <a:rPr lang="en-US" sz="5799" dirty="0" err="1">
                <a:solidFill>
                  <a:srgbClr val="593330"/>
                </a:solidFill>
                <a:latin typeface="#9Slide05 VL Fadilla"/>
              </a:rPr>
              <a:t>học</a:t>
            </a:r>
            <a:endParaRPr lang="en-US" sz="5799" dirty="0">
              <a:solidFill>
                <a:srgbClr val="593330"/>
              </a:solidFill>
              <a:latin typeface="#9Slide05 VL Fadilla"/>
            </a:endParaRPr>
          </a:p>
        </p:txBody>
      </p:sp>
      <p:sp>
        <p:nvSpPr>
          <p:cNvPr id="13" name="TextBox 13"/>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4" name="TextBox 14"/>
          <p:cNvSpPr txBox="1"/>
          <p:nvPr/>
        </p:nvSpPr>
        <p:spPr>
          <a:xfrm>
            <a:off x="2857120" y="1415609"/>
            <a:ext cx="7234393" cy="854076"/>
          </a:xfrm>
          <a:prstGeom prst="rect">
            <a:avLst/>
          </a:prstGeom>
        </p:spPr>
        <p:txBody>
          <a:bodyPr lIns="0" tIns="0" rIns="0" bIns="0" rtlCol="0" anchor="t">
            <a:spAutoFit/>
          </a:bodyPr>
          <a:lstStyle/>
          <a:p>
            <a:pPr algn="ctr">
              <a:lnSpc>
                <a:spcPts val="6999"/>
              </a:lnSpc>
              <a:spcBef>
                <a:spcPct val="0"/>
              </a:spcBef>
            </a:pPr>
            <a:r>
              <a:rPr lang="en-US" sz="4999">
                <a:solidFill>
                  <a:srgbClr val="603423"/>
                </a:solidFill>
                <a:latin typeface="#9Slide07 SVNUT Triumph Press"/>
              </a:rPr>
              <a:t>3.2. Đọc hiểu bài thơ</a:t>
            </a:r>
          </a:p>
        </p:txBody>
      </p:sp>
      <p:sp>
        <p:nvSpPr>
          <p:cNvPr id="15" name="TextBox 15"/>
          <p:cNvSpPr txBox="1"/>
          <p:nvPr/>
        </p:nvSpPr>
        <p:spPr>
          <a:xfrm>
            <a:off x="3446046" y="5419522"/>
            <a:ext cx="1842557" cy="3258821"/>
          </a:xfrm>
          <a:prstGeom prst="rect">
            <a:avLst/>
          </a:prstGeom>
        </p:spPr>
        <p:txBody>
          <a:bodyPr lIns="0" tIns="0" rIns="0" bIns="0" rtlCol="0" anchor="t">
            <a:spAutoFit/>
          </a:bodyPr>
          <a:lstStyle/>
          <a:p>
            <a:pPr algn="ctr">
              <a:lnSpc>
                <a:spcPts val="6559"/>
              </a:lnSpc>
            </a:pPr>
            <a:r>
              <a:rPr lang="en-US" sz="4099" dirty="0" err="1">
                <a:solidFill>
                  <a:srgbClr val="593330"/>
                </a:solidFill>
                <a:latin typeface="Roboto Condensed"/>
              </a:rPr>
              <a:t>Trân</a:t>
            </a:r>
            <a:r>
              <a:rPr lang="en-US" sz="4099" dirty="0">
                <a:solidFill>
                  <a:srgbClr val="593330"/>
                </a:solidFill>
                <a:latin typeface="Roboto Condensed"/>
              </a:rPr>
              <a:t> </a:t>
            </a:r>
            <a:r>
              <a:rPr lang="en-US" sz="4099" dirty="0" err="1">
                <a:solidFill>
                  <a:srgbClr val="593330"/>
                </a:solidFill>
                <a:latin typeface="Roboto Condensed"/>
              </a:rPr>
              <a:t>trọng</a:t>
            </a:r>
            <a:r>
              <a:rPr lang="en-US" sz="4099" dirty="0">
                <a:solidFill>
                  <a:srgbClr val="593330"/>
                </a:solidFill>
                <a:latin typeface="Roboto Condensed"/>
              </a:rPr>
              <a:t> </a:t>
            </a:r>
            <a:r>
              <a:rPr lang="en-US" sz="4099" dirty="0" err="1">
                <a:solidFill>
                  <a:srgbClr val="593330"/>
                </a:solidFill>
                <a:latin typeface="Roboto Condensed"/>
              </a:rPr>
              <a:t>quê</a:t>
            </a:r>
            <a:r>
              <a:rPr lang="en-US" sz="4099" dirty="0">
                <a:solidFill>
                  <a:srgbClr val="593330"/>
                </a:solidFill>
                <a:latin typeface="Roboto Condensed"/>
              </a:rPr>
              <a:t> </a:t>
            </a:r>
            <a:r>
              <a:rPr lang="en-US" sz="4099" dirty="0" err="1">
                <a:solidFill>
                  <a:srgbClr val="593330"/>
                </a:solidFill>
                <a:latin typeface="Roboto Condensed"/>
              </a:rPr>
              <a:t>hương</a:t>
            </a:r>
            <a:endParaRPr lang="en-US" sz="4099" dirty="0">
              <a:solidFill>
                <a:srgbClr val="593330"/>
              </a:solidFill>
              <a:latin typeface="Roboto Condensed"/>
            </a:endParaRPr>
          </a:p>
        </p:txBody>
      </p:sp>
      <p:sp>
        <p:nvSpPr>
          <p:cNvPr id="16" name="TextBox 16"/>
          <p:cNvSpPr txBox="1"/>
          <p:nvPr/>
        </p:nvSpPr>
        <p:spPr>
          <a:xfrm>
            <a:off x="14627574" y="5495722"/>
            <a:ext cx="1690240" cy="2867660"/>
          </a:xfrm>
          <a:prstGeom prst="rect">
            <a:avLst/>
          </a:prstGeom>
        </p:spPr>
        <p:txBody>
          <a:bodyPr lIns="0" tIns="0" rIns="0" bIns="0" rtlCol="0" anchor="t">
            <a:spAutoFit/>
          </a:bodyPr>
          <a:lstStyle/>
          <a:p>
            <a:pPr algn="ctr">
              <a:lnSpc>
                <a:spcPts val="5740"/>
              </a:lnSpc>
              <a:spcBef>
                <a:spcPct val="0"/>
              </a:spcBef>
            </a:pPr>
            <a:r>
              <a:rPr lang="en-US" sz="4100">
                <a:solidFill>
                  <a:srgbClr val="593330"/>
                </a:solidFill>
                <a:latin typeface="Roboto Condensed"/>
              </a:rPr>
              <a:t>Yêu chuộng hòa bình</a:t>
            </a:r>
          </a:p>
        </p:txBody>
      </p:sp>
      <p:sp>
        <p:nvSpPr>
          <p:cNvPr id="17" name="TextBox 17"/>
          <p:cNvSpPr txBox="1"/>
          <p:nvPr/>
        </p:nvSpPr>
        <p:spPr>
          <a:xfrm>
            <a:off x="11999212" y="4584285"/>
            <a:ext cx="1588039" cy="2143760"/>
          </a:xfrm>
          <a:prstGeom prst="rect">
            <a:avLst/>
          </a:prstGeom>
        </p:spPr>
        <p:txBody>
          <a:bodyPr lIns="0" tIns="0" rIns="0" bIns="0" rtlCol="0" anchor="t">
            <a:spAutoFit/>
          </a:bodyPr>
          <a:lstStyle/>
          <a:p>
            <a:pPr algn="ctr">
              <a:lnSpc>
                <a:spcPts val="5740"/>
              </a:lnSpc>
              <a:spcBef>
                <a:spcPct val="0"/>
              </a:spcBef>
            </a:pPr>
            <a:r>
              <a:rPr lang="en-US" sz="4100">
                <a:solidFill>
                  <a:srgbClr val="593330"/>
                </a:solidFill>
                <a:latin typeface="Roboto Condensed"/>
              </a:rPr>
              <a:t> Thương dân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TextBox 6"/>
          <p:cNvSpPr txBox="1"/>
          <p:nvPr/>
        </p:nvSpPr>
        <p:spPr>
          <a:xfrm>
            <a:off x="4219945" y="1656132"/>
            <a:ext cx="7472713" cy="1279526"/>
          </a:xfrm>
          <a:prstGeom prst="rect">
            <a:avLst/>
          </a:prstGeom>
        </p:spPr>
        <p:txBody>
          <a:bodyPr lIns="0" tIns="0" rIns="0" bIns="0" rtlCol="0" anchor="t">
            <a:spAutoFit/>
          </a:bodyPr>
          <a:lstStyle/>
          <a:p>
            <a:pPr marL="0" lvl="0" indent="0" algn="l">
              <a:lnSpc>
                <a:spcPts val="10399"/>
              </a:lnSpc>
              <a:spcBef>
                <a:spcPct val="0"/>
              </a:spcBef>
            </a:pPr>
            <a:r>
              <a:rPr lang="en-US" sz="7999" dirty="0">
                <a:solidFill>
                  <a:srgbClr val="593330"/>
                </a:solidFill>
                <a:latin typeface="Fraunces Bold"/>
              </a:rPr>
              <a:t>4. LUYỆN TẬP</a:t>
            </a:r>
          </a:p>
        </p:txBody>
      </p:sp>
      <p:sp>
        <p:nvSpPr>
          <p:cNvPr id="7" name="TextBox 7"/>
          <p:cNvSpPr txBox="1"/>
          <p:nvPr/>
        </p:nvSpPr>
        <p:spPr>
          <a:xfrm>
            <a:off x="2056257" y="3024544"/>
            <a:ext cx="11800088" cy="5717922"/>
          </a:xfrm>
          <a:prstGeom prst="rect">
            <a:avLst/>
          </a:prstGeom>
        </p:spPr>
        <p:txBody>
          <a:bodyPr lIns="0" tIns="0" rIns="0" bIns="0" rtlCol="0" anchor="t">
            <a:spAutoFit/>
          </a:bodyPr>
          <a:lstStyle/>
          <a:p>
            <a:pPr algn="ctr">
              <a:lnSpc>
                <a:spcPts val="11564"/>
              </a:lnSpc>
            </a:pPr>
            <a:r>
              <a:rPr lang="en-US" sz="5900" dirty="0" err="1">
                <a:solidFill>
                  <a:srgbClr val="593330"/>
                </a:solidFill>
                <a:latin typeface="#9Slide06 Hellvina Hand Script"/>
              </a:rPr>
              <a:t>Nhiệm</a:t>
            </a:r>
            <a:r>
              <a:rPr lang="en-US" sz="5900" dirty="0">
                <a:solidFill>
                  <a:srgbClr val="593330"/>
                </a:solidFill>
                <a:latin typeface="#9Slide06 Hellvina Hand Script"/>
              </a:rPr>
              <a:t> </a:t>
            </a:r>
            <a:r>
              <a:rPr lang="en-US" sz="5900" dirty="0" err="1">
                <a:solidFill>
                  <a:srgbClr val="593330"/>
                </a:solidFill>
                <a:latin typeface="#9Slide06 Hellvina Hand Script"/>
              </a:rPr>
              <a:t>vụ</a:t>
            </a:r>
            <a:r>
              <a:rPr lang="en-US" sz="5900" dirty="0">
                <a:solidFill>
                  <a:srgbClr val="593330"/>
                </a:solidFill>
                <a:latin typeface="#9Slide06 Hellvina Hand Script"/>
              </a:rPr>
              <a:t> 1 </a:t>
            </a:r>
          </a:p>
          <a:p>
            <a:pPr algn="ctr">
              <a:lnSpc>
                <a:spcPts val="8231"/>
              </a:lnSpc>
            </a:pPr>
            <a:r>
              <a:rPr lang="en-US" sz="4199" dirty="0">
                <a:solidFill>
                  <a:srgbClr val="593330"/>
                </a:solidFill>
                <a:latin typeface="Roboto Condensed Bold"/>
              </a:rPr>
              <a:t>(</a:t>
            </a:r>
            <a:r>
              <a:rPr lang="en-US" sz="4199" dirty="0" err="1">
                <a:solidFill>
                  <a:srgbClr val="593330"/>
                </a:solidFill>
                <a:latin typeface="Roboto Condensed Bold"/>
              </a:rPr>
              <a:t>Các</a:t>
            </a:r>
            <a:r>
              <a:rPr lang="en-US" sz="4199" dirty="0">
                <a:solidFill>
                  <a:srgbClr val="593330"/>
                </a:solidFill>
                <a:latin typeface="Roboto Condensed Bold"/>
              </a:rPr>
              <a:t> </a:t>
            </a:r>
            <a:r>
              <a:rPr lang="en-US" sz="4199" dirty="0" err="1">
                <a:solidFill>
                  <a:srgbClr val="593330"/>
                </a:solidFill>
                <a:latin typeface="Roboto Condensed Bold"/>
              </a:rPr>
              <a:t>nhóm</a:t>
            </a:r>
            <a:r>
              <a:rPr lang="en-US" sz="4199" dirty="0">
                <a:solidFill>
                  <a:srgbClr val="593330"/>
                </a:solidFill>
                <a:latin typeface="Roboto Condensed Bold"/>
              </a:rPr>
              <a:t> </a:t>
            </a:r>
            <a:r>
              <a:rPr lang="en-US" sz="4199" dirty="0" err="1">
                <a:solidFill>
                  <a:srgbClr val="593330"/>
                </a:solidFill>
                <a:latin typeface="Roboto Condensed Bold"/>
              </a:rPr>
              <a:t>thảo</a:t>
            </a:r>
            <a:r>
              <a:rPr lang="en-US" sz="4199" dirty="0">
                <a:solidFill>
                  <a:srgbClr val="593330"/>
                </a:solidFill>
                <a:latin typeface="Roboto Condensed Bold"/>
              </a:rPr>
              <a:t> </a:t>
            </a:r>
            <a:r>
              <a:rPr lang="en-US" sz="4199" dirty="0" err="1">
                <a:solidFill>
                  <a:srgbClr val="593330"/>
                </a:solidFill>
                <a:latin typeface="Roboto Condensed Bold"/>
              </a:rPr>
              <a:t>luận</a:t>
            </a:r>
            <a:r>
              <a:rPr lang="en-US" sz="4199" dirty="0">
                <a:solidFill>
                  <a:srgbClr val="593330"/>
                </a:solidFill>
                <a:latin typeface="Roboto Condensed Bold"/>
              </a:rPr>
              <a:t> </a:t>
            </a:r>
            <a:r>
              <a:rPr lang="en-US" sz="4199" dirty="0" err="1">
                <a:solidFill>
                  <a:srgbClr val="593330"/>
                </a:solidFill>
                <a:latin typeface="Roboto Condensed Bold"/>
              </a:rPr>
              <a:t>trong</a:t>
            </a:r>
            <a:r>
              <a:rPr lang="en-US" sz="4199" dirty="0">
                <a:solidFill>
                  <a:srgbClr val="593330"/>
                </a:solidFill>
                <a:latin typeface="Roboto Condensed Bold"/>
              </a:rPr>
              <a:t> 3 </a:t>
            </a:r>
            <a:r>
              <a:rPr lang="en-US" sz="4199" dirty="0" err="1">
                <a:solidFill>
                  <a:srgbClr val="593330"/>
                </a:solidFill>
                <a:latin typeface="Roboto Condensed Bold"/>
              </a:rPr>
              <a:t>phút</a:t>
            </a:r>
            <a:r>
              <a:rPr lang="en-US" sz="4199" dirty="0">
                <a:solidFill>
                  <a:srgbClr val="593330"/>
                </a:solidFill>
                <a:latin typeface="Roboto Condensed Bold"/>
              </a:rPr>
              <a:t>, </a:t>
            </a:r>
          </a:p>
          <a:p>
            <a:pPr algn="ctr">
              <a:lnSpc>
                <a:spcPts val="8231"/>
              </a:lnSpc>
            </a:pPr>
            <a:r>
              <a:rPr lang="en-US" sz="4199" dirty="0">
                <a:solidFill>
                  <a:srgbClr val="593330"/>
                </a:solidFill>
                <a:latin typeface="Roboto Condensed Bold"/>
              </a:rPr>
              <a:t>chia </a:t>
            </a:r>
            <a:r>
              <a:rPr lang="en-US" sz="4199" dirty="0" err="1">
                <a:solidFill>
                  <a:srgbClr val="593330"/>
                </a:solidFill>
                <a:latin typeface="Roboto Condensed Bold"/>
              </a:rPr>
              <a:t>sẻ</a:t>
            </a:r>
            <a:r>
              <a:rPr lang="en-US" sz="4199" dirty="0">
                <a:solidFill>
                  <a:srgbClr val="593330"/>
                </a:solidFill>
                <a:latin typeface="Roboto Condensed Bold"/>
              </a:rPr>
              <a:t> </a:t>
            </a:r>
            <a:r>
              <a:rPr lang="en-US" sz="4199" dirty="0" err="1">
                <a:solidFill>
                  <a:srgbClr val="593330"/>
                </a:solidFill>
                <a:latin typeface="Roboto Condensed Bold"/>
              </a:rPr>
              <a:t>tối</a:t>
            </a:r>
            <a:r>
              <a:rPr lang="en-US" sz="4199" dirty="0">
                <a:solidFill>
                  <a:srgbClr val="593330"/>
                </a:solidFill>
                <a:latin typeface="Roboto Condensed Bold"/>
              </a:rPr>
              <a:t> </a:t>
            </a:r>
            <a:r>
              <a:rPr lang="en-US" sz="4199" dirty="0" err="1">
                <a:solidFill>
                  <a:srgbClr val="593330"/>
                </a:solidFill>
                <a:latin typeface="Roboto Condensed Bold"/>
              </a:rPr>
              <a:t>đa</a:t>
            </a:r>
            <a:r>
              <a:rPr lang="en-US" sz="4199" dirty="0">
                <a:solidFill>
                  <a:srgbClr val="593330"/>
                </a:solidFill>
                <a:latin typeface="Roboto Condensed Bold"/>
              </a:rPr>
              <a:t> 2 </a:t>
            </a:r>
            <a:r>
              <a:rPr lang="en-US" sz="4199" dirty="0" err="1">
                <a:solidFill>
                  <a:srgbClr val="593330"/>
                </a:solidFill>
                <a:latin typeface="Roboto Condensed Bold"/>
              </a:rPr>
              <a:t>phút</a:t>
            </a:r>
            <a:r>
              <a:rPr lang="en-US" sz="4199" dirty="0">
                <a:solidFill>
                  <a:srgbClr val="593330"/>
                </a:solidFill>
                <a:latin typeface="Roboto Condensed Bold"/>
              </a:rPr>
              <a:t>/ </a:t>
            </a:r>
            <a:r>
              <a:rPr lang="en-US" sz="4199" dirty="0" err="1">
                <a:solidFill>
                  <a:srgbClr val="593330"/>
                </a:solidFill>
                <a:latin typeface="Roboto Condensed Bold"/>
              </a:rPr>
              <a:t>nhóm</a:t>
            </a:r>
            <a:r>
              <a:rPr lang="en-US" sz="4199" dirty="0">
                <a:solidFill>
                  <a:srgbClr val="593330"/>
                </a:solidFill>
                <a:latin typeface="Roboto Condensed Bold"/>
              </a:rPr>
              <a:t>): </a:t>
            </a:r>
          </a:p>
          <a:p>
            <a:pPr algn="ctr">
              <a:lnSpc>
                <a:spcPts val="8819"/>
              </a:lnSpc>
            </a:pPr>
            <a:r>
              <a:rPr lang="en-US" sz="4499" dirty="0" err="1">
                <a:solidFill>
                  <a:srgbClr val="593330"/>
                </a:solidFill>
                <a:latin typeface="Roboto Condensed"/>
              </a:rPr>
              <a:t>Xem</a:t>
            </a:r>
            <a:r>
              <a:rPr lang="en-US" sz="4499" dirty="0">
                <a:solidFill>
                  <a:srgbClr val="593330"/>
                </a:solidFill>
                <a:latin typeface="Roboto Condensed"/>
              </a:rPr>
              <a:t> </a:t>
            </a:r>
            <a:r>
              <a:rPr lang="en-US" sz="4499" dirty="0" err="1">
                <a:solidFill>
                  <a:srgbClr val="593330"/>
                </a:solidFill>
                <a:latin typeface="Roboto Condensed"/>
              </a:rPr>
              <a:t>lại</a:t>
            </a:r>
            <a:r>
              <a:rPr lang="en-US" sz="4499" dirty="0">
                <a:solidFill>
                  <a:srgbClr val="593330"/>
                </a:solidFill>
                <a:latin typeface="Roboto Condensed"/>
              </a:rPr>
              <a:t> </a:t>
            </a:r>
            <a:r>
              <a:rPr lang="en-US" sz="4499" dirty="0" err="1">
                <a:solidFill>
                  <a:srgbClr val="593330"/>
                </a:solidFill>
                <a:latin typeface="Roboto Condensed"/>
              </a:rPr>
              <a:t>đặc</a:t>
            </a:r>
            <a:r>
              <a:rPr lang="en-US" sz="4499" dirty="0">
                <a:solidFill>
                  <a:srgbClr val="593330"/>
                </a:solidFill>
                <a:latin typeface="Roboto Condensed"/>
              </a:rPr>
              <a:t> </a:t>
            </a:r>
            <a:r>
              <a:rPr lang="en-US" sz="4499" dirty="0" err="1">
                <a:solidFill>
                  <a:srgbClr val="593330"/>
                </a:solidFill>
                <a:latin typeface="Roboto Condensed"/>
              </a:rPr>
              <a:t>điểm</a:t>
            </a:r>
            <a:r>
              <a:rPr lang="en-US" sz="4499" dirty="0">
                <a:solidFill>
                  <a:srgbClr val="593330"/>
                </a:solidFill>
                <a:latin typeface="Roboto Condensed"/>
              </a:rPr>
              <a:t> </a:t>
            </a:r>
            <a:r>
              <a:rPr lang="en-US" sz="4499" dirty="0" err="1">
                <a:solidFill>
                  <a:srgbClr val="593330"/>
                </a:solidFill>
                <a:latin typeface="Roboto Condensed"/>
              </a:rPr>
              <a:t>thể</a:t>
            </a:r>
            <a:r>
              <a:rPr lang="en-US" sz="4499" dirty="0">
                <a:solidFill>
                  <a:srgbClr val="593330"/>
                </a:solidFill>
                <a:latin typeface="Roboto Condensed"/>
              </a:rPr>
              <a:t> </a:t>
            </a:r>
            <a:r>
              <a:rPr lang="en-US" sz="4499" dirty="0" err="1">
                <a:solidFill>
                  <a:srgbClr val="593330"/>
                </a:solidFill>
                <a:latin typeface="Roboto Condensed"/>
              </a:rPr>
              <a:t>loại</a:t>
            </a:r>
            <a:r>
              <a:rPr lang="en-US" sz="4499" dirty="0">
                <a:solidFill>
                  <a:srgbClr val="593330"/>
                </a:solidFill>
                <a:latin typeface="Roboto Condensed"/>
              </a:rPr>
              <a:t> </a:t>
            </a:r>
            <a:r>
              <a:rPr lang="en-US" sz="4499" dirty="0" err="1">
                <a:solidFill>
                  <a:srgbClr val="593330"/>
                </a:solidFill>
                <a:latin typeface="Roboto Condensed"/>
              </a:rPr>
              <a:t>được</a:t>
            </a:r>
            <a:r>
              <a:rPr lang="en-US" sz="4499" dirty="0">
                <a:solidFill>
                  <a:srgbClr val="593330"/>
                </a:solidFill>
                <a:latin typeface="Roboto Condensed"/>
              </a:rPr>
              <a:t> </a:t>
            </a:r>
            <a:r>
              <a:rPr lang="en-US" sz="4499" dirty="0" err="1">
                <a:solidFill>
                  <a:srgbClr val="593330"/>
                </a:solidFill>
                <a:latin typeface="Roboto Condensed"/>
              </a:rPr>
              <a:t>thể</a:t>
            </a:r>
            <a:r>
              <a:rPr lang="en-US" sz="4499" dirty="0">
                <a:solidFill>
                  <a:srgbClr val="593330"/>
                </a:solidFill>
                <a:latin typeface="Roboto Condensed"/>
              </a:rPr>
              <a:t> </a:t>
            </a:r>
            <a:r>
              <a:rPr lang="en-US" sz="4499" dirty="0" err="1">
                <a:solidFill>
                  <a:srgbClr val="593330"/>
                </a:solidFill>
                <a:latin typeface="Roboto Condensed"/>
              </a:rPr>
              <a:t>hiện</a:t>
            </a:r>
            <a:r>
              <a:rPr lang="en-US" sz="4499" dirty="0">
                <a:solidFill>
                  <a:srgbClr val="593330"/>
                </a:solidFill>
                <a:latin typeface="Roboto Condensed"/>
              </a:rPr>
              <a:t> qua </a:t>
            </a:r>
            <a:r>
              <a:rPr lang="en-US" sz="4499" dirty="0" err="1">
                <a:solidFill>
                  <a:srgbClr val="593330"/>
                </a:solidFill>
                <a:latin typeface="Roboto Condensed"/>
              </a:rPr>
              <a:t>văn</a:t>
            </a:r>
            <a:r>
              <a:rPr lang="en-US" sz="4499" dirty="0">
                <a:solidFill>
                  <a:srgbClr val="593330"/>
                </a:solidFill>
                <a:latin typeface="Roboto Condensed"/>
              </a:rPr>
              <a:t> </a:t>
            </a:r>
            <a:r>
              <a:rPr lang="en-US" sz="4499" dirty="0" err="1">
                <a:solidFill>
                  <a:srgbClr val="593330"/>
                </a:solidFill>
                <a:latin typeface="Roboto Condensed"/>
              </a:rPr>
              <a:t>bản</a:t>
            </a:r>
            <a:r>
              <a:rPr lang="en-US" sz="4499" dirty="0">
                <a:solidFill>
                  <a:srgbClr val="593330"/>
                </a:solidFill>
                <a:latin typeface="Roboto Condensed"/>
              </a:rPr>
              <a:t> </a:t>
            </a:r>
            <a:r>
              <a:rPr lang="en-US" sz="4499" dirty="0" err="1">
                <a:solidFill>
                  <a:srgbClr val="593330"/>
                </a:solidFill>
                <a:latin typeface="Roboto Condensed Italics"/>
              </a:rPr>
              <a:t>Thiên</a:t>
            </a:r>
            <a:r>
              <a:rPr lang="en-US" sz="4499" dirty="0">
                <a:solidFill>
                  <a:srgbClr val="593330"/>
                </a:solidFill>
                <a:latin typeface="Roboto Condensed Italics"/>
              </a:rPr>
              <a:t> </a:t>
            </a:r>
            <a:r>
              <a:rPr lang="en-US" sz="4499" dirty="0" err="1">
                <a:solidFill>
                  <a:srgbClr val="593330"/>
                </a:solidFill>
                <a:latin typeface="Roboto Condensed Italics"/>
              </a:rPr>
              <a:t>Trường</a:t>
            </a:r>
            <a:r>
              <a:rPr lang="en-US" sz="4499" dirty="0">
                <a:solidFill>
                  <a:srgbClr val="593330"/>
                </a:solidFill>
                <a:latin typeface="Roboto Condensed Italics"/>
              </a:rPr>
              <a:t> </a:t>
            </a:r>
            <a:r>
              <a:rPr lang="en-US" sz="4499" dirty="0" err="1">
                <a:solidFill>
                  <a:srgbClr val="593330"/>
                </a:solidFill>
                <a:latin typeface="Roboto Condensed Italics"/>
              </a:rPr>
              <a:t>vãn</a:t>
            </a:r>
            <a:r>
              <a:rPr lang="en-US" sz="4499" dirty="0">
                <a:solidFill>
                  <a:srgbClr val="593330"/>
                </a:solidFill>
                <a:latin typeface="Roboto Condensed Italics"/>
              </a:rPr>
              <a:t> </a:t>
            </a:r>
            <a:r>
              <a:rPr lang="en-US" sz="4499" dirty="0" err="1">
                <a:solidFill>
                  <a:srgbClr val="593330"/>
                </a:solidFill>
                <a:latin typeface="Roboto Condensed Italics"/>
              </a:rPr>
              <a:t>vọng</a:t>
            </a:r>
            <a:r>
              <a:rPr lang="en-US" sz="4499" dirty="0">
                <a:solidFill>
                  <a:srgbClr val="593330"/>
                </a:solidFill>
                <a:latin typeface="Roboto Condensed Italics"/>
              </a:rPr>
              <a:t> </a:t>
            </a:r>
            <a:r>
              <a:rPr lang="en-US" sz="4499" dirty="0">
                <a:solidFill>
                  <a:srgbClr val="593330"/>
                </a:solidFill>
                <a:latin typeface="Roboto Condensed"/>
              </a:rPr>
              <a:t>và </a:t>
            </a:r>
            <a:r>
              <a:rPr lang="en-US" sz="4499" dirty="0" err="1">
                <a:solidFill>
                  <a:srgbClr val="593330"/>
                </a:solidFill>
                <a:latin typeface="Roboto Condensed"/>
              </a:rPr>
              <a:t>rút</a:t>
            </a:r>
            <a:r>
              <a:rPr lang="en-US" sz="4499" dirty="0">
                <a:solidFill>
                  <a:srgbClr val="593330"/>
                </a:solidFill>
                <a:latin typeface="Roboto Condensed"/>
              </a:rPr>
              <a:t> </a:t>
            </a:r>
            <a:r>
              <a:rPr lang="en-US" sz="4499" dirty="0" err="1">
                <a:solidFill>
                  <a:srgbClr val="593330"/>
                </a:solidFill>
                <a:latin typeface="Roboto Condensed"/>
              </a:rPr>
              <a:t>ra</a:t>
            </a:r>
            <a:r>
              <a:rPr lang="en-US" sz="4499" dirty="0">
                <a:solidFill>
                  <a:srgbClr val="593330"/>
                </a:solidFill>
                <a:latin typeface="Roboto Condensed"/>
              </a:rPr>
              <a:t> </a:t>
            </a:r>
            <a:r>
              <a:rPr lang="en-US" sz="4499" dirty="0" err="1">
                <a:solidFill>
                  <a:srgbClr val="593330"/>
                </a:solidFill>
                <a:latin typeface="Roboto Condensed"/>
              </a:rPr>
              <a:t>kinh</a:t>
            </a:r>
            <a:r>
              <a:rPr lang="en-US" sz="4499" dirty="0">
                <a:solidFill>
                  <a:srgbClr val="593330"/>
                </a:solidFill>
                <a:latin typeface="Roboto Condensed"/>
              </a:rPr>
              <a:t> </a:t>
            </a:r>
            <a:r>
              <a:rPr lang="en-US" sz="4499" dirty="0" err="1">
                <a:solidFill>
                  <a:srgbClr val="593330"/>
                </a:solidFill>
                <a:latin typeface="Roboto Condensed"/>
              </a:rPr>
              <a:t>nghiệm</a:t>
            </a:r>
            <a:r>
              <a:rPr lang="en-US" sz="4499" dirty="0">
                <a:solidFill>
                  <a:srgbClr val="593330"/>
                </a:solidFill>
                <a:latin typeface="Roboto Condensed"/>
              </a:rPr>
              <a:t> </a:t>
            </a:r>
            <a:r>
              <a:rPr lang="en-US" sz="4499" dirty="0" err="1">
                <a:solidFill>
                  <a:srgbClr val="593330"/>
                </a:solidFill>
                <a:latin typeface="Roboto Condensed"/>
              </a:rPr>
              <a:t>đọc</a:t>
            </a:r>
            <a:r>
              <a:rPr lang="en-US" sz="4499" dirty="0">
                <a:solidFill>
                  <a:srgbClr val="593330"/>
                </a:solidFill>
                <a:latin typeface="Roboto Condense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5837062" y="7287173"/>
            <a:ext cx="4093127" cy="4359958"/>
          </a:xfrm>
          <a:custGeom>
            <a:avLst/>
            <a:gdLst/>
            <a:ahLst/>
            <a:cxnLst/>
            <a:rect l="l" t="t" r="r" b="b"/>
            <a:pathLst>
              <a:path w="4093127" h="4359958">
                <a:moveTo>
                  <a:pt x="4093126" y="0"/>
                </a:moveTo>
                <a:lnTo>
                  <a:pt x="0" y="0"/>
                </a:lnTo>
                <a:lnTo>
                  <a:pt x="0" y="4359958"/>
                </a:lnTo>
                <a:lnTo>
                  <a:pt x="4093126" y="4359958"/>
                </a:lnTo>
                <a:lnTo>
                  <a:pt x="4093126" y="0"/>
                </a:lnTo>
                <a:close/>
              </a:path>
            </a:pathLst>
          </a:custGeom>
          <a:blipFill>
            <a:blip r:embed="rId5"/>
            <a:stretch>
              <a:fillRect l="-3181" r="-3181"/>
            </a:stretch>
          </a:blipFill>
        </p:spPr>
      </p:sp>
      <p:sp>
        <p:nvSpPr>
          <p:cNvPr id="6" name="Freeform 6"/>
          <p:cNvSpPr/>
          <p:nvPr/>
        </p:nvSpPr>
        <p:spPr>
          <a:xfrm>
            <a:off x="0" y="3345394"/>
            <a:ext cx="3690914" cy="2228390"/>
          </a:xfrm>
          <a:custGeom>
            <a:avLst/>
            <a:gdLst/>
            <a:ahLst/>
            <a:cxnLst/>
            <a:rect l="l" t="t" r="r" b="b"/>
            <a:pathLst>
              <a:path w="3690914" h="2228390">
                <a:moveTo>
                  <a:pt x="0" y="0"/>
                </a:moveTo>
                <a:lnTo>
                  <a:pt x="3690914" y="0"/>
                </a:lnTo>
                <a:lnTo>
                  <a:pt x="3690914" y="2228389"/>
                </a:lnTo>
                <a:lnTo>
                  <a:pt x="0" y="2228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958072" y="4163137"/>
            <a:ext cx="6084689" cy="1261110"/>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Condensed"/>
              </a:rPr>
              <a:t>1. Xác định đề tài, thể thơ, nhân</a:t>
            </a:r>
          </a:p>
          <a:p>
            <a:pPr algn="ctr">
              <a:lnSpc>
                <a:spcPts val="5039"/>
              </a:lnSpc>
              <a:spcBef>
                <a:spcPct val="0"/>
              </a:spcBef>
            </a:pPr>
            <a:r>
              <a:rPr lang="en-US" sz="3599">
                <a:solidFill>
                  <a:srgbClr val="FFFFFF"/>
                </a:solidFill>
                <a:latin typeface="Roboto Condensed"/>
              </a:rPr>
              <a:t>  vật trữ tình và đối tượng trữ tình.</a:t>
            </a:r>
          </a:p>
        </p:txBody>
      </p:sp>
      <p:sp>
        <p:nvSpPr>
          <p:cNvPr id="8" name="TextBox 8"/>
          <p:cNvSpPr txBox="1"/>
          <p:nvPr/>
        </p:nvSpPr>
        <p:spPr>
          <a:xfrm>
            <a:off x="1845457" y="7149147"/>
            <a:ext cx="7112993" cy="1899285"/>
          </a:xfrm>
          <a:prstGeom prst="rect">
            <a:avLst/>
          </a:prstGeom>
        </p:spPr>
        <p:txBody>
          <a:bodyPr lIns="0" tIns="0" rIns="0" bIns="0" rtlCol="0" anchor="t">
            <a:spAutoFit/>
          </a:bodyPr>
          <a:lstStyle/>
          <a:p>
            <a:pPr algn="ctr">
              <a:lnSpc>
                <a:spcPts val="5039"/>
              </a:lnSpc>
            </a:pPr>
            <a:r>
              <a:rPr lang="en-US" sz="3599">
                <a:solidFill>
                  <a:srgbClr val="FFFFFF"/>
                </a:solidFill>
                <a:latin typeface="Roboto Condensed"/>
              </a:rPr>
              <a:t> 2. Tìm và nhận xét hiệu quả của</a:t>
            </a:r>
          </a:p>
          <a:p>
            <a:pPr algn="ctr">
              <a:lnSpc>
                <a:spcPts val="5039"/>
              </a:lnSpc>
              <a:spcBef>
                <a:spcPct val="0"/>
              </a:spcBef>
            </a:pPr>
            <a:r>
              <a:rPr lang="en-US" sz="3599">
                <a:solidFill>
                  <a:srgbClr val="FFFFFF"/>
                </a:solidFill>
                <a:latin typeface="Roboto Condensed"/>
              </a:rPr>
              <a:t> những từ ngữ, hình ảnh, biện pháp tu từ và vần, nhịp được sử dụng.</a:t>
            </a:r>
          </a:p>
        </p:txBody>
      </p:sp>
      <p:sp>
        <p:nvSpPr>
          <p:cNvPr id="9" name="TextBox 9"/>
          <p:cNvSpPr txBox="1"/>
          <p:nvPr/>
        </p:nvSpPr>
        <p:spPr>
          <a:xfrm>
            <a:off x="9949569" y="4162732"/>
            <a:ext cx="7794425" cy="1261110"/>
          </a:xfrm>
          <a:prstGeom prst="rect">
            <a:avLst/>
          </a:prstGeom>
        </p:spPr>
        <p:txBody>
          <a:bodyPr lIns="0" tIns="0" rIns="0" bIns="0" rtlCol="0" anchor="t">
            <a:spAutoFit/>
          </a:bodyPr>
          <a:lstStyle/>
          <a:p>
            <a:pPr algn="ctr">
              <a:lnSpc>
                <a:spcPts val="5039"/>
              </a:lnSpc>
            </a:pPr>
            <a:r>
              <a:rPr lang="en-US" sz="3599">
                <a:solidFill>
                  <a:srgbClr val="FFFFFF"/>
                </a:solidFill>
                <a:latin typeface="Roboto Condensed"/>
              </a:rPr>
              <a:t>3. Xác định tình cảm, cảm xúc của</a:t>
            </a:r>
          </a:p>
          <a:p>
            <a:pPr algn="ctr">
              <a:lnSpc>
                <a:spcPts val="5039"/>
              </a:lnSpc>
              <a:spcBef>
                <a:spcPct val="0"/>
              </a:spcBef>
            </a:pPr>
            <a:r>
              <a:rPr lang="en-US" sz="3599">
                <a:solidFill>
                  <a:srgbClr val="FFFFFF"/>
                </a:solidFill>
                <a:latin typeface="Roboto Condensed"/>
              </a:rPr>
              <a:t> nhân vật trữ tình thể hiện qua bài thơ </a:t>
            </a:r>
          </a:p>
        </p:txBody>
      </p:sp>
      <p:sp>
        <p:nvSpPr>
          <p:cNvPr id="10" name="TextBox 10"/>
          <p:cNvSpPr txBox="1"/>
          <p:nvPr/>
        </p:nvSpPr>
        <p:spPr>
          <a:xfrm>
            <a:off x="9949569" y="7295285"/>
            <a:ext cx="7628515" cy="1261110"/>
          </a:xfrm>
          <a:prstGeom prst="rect">
            <a:avLst/>
          </a:prstGeom>
        </p:spPr>
        <p:txBody>
          <a:bodyPr lIns="0" tIns="0" rIns="0" bIns="0" rtlCol="0" anchor="t">
            <a:spAutoFit/>
          </a:bodyPr>
          <a:lstStyle/>
          <a:p>
            <a:pPr algn="ctr">
              <a:lnSpc>
                <a:spcPts val="5039"/>
              </a:lnSpc>
            </a:pPr>
            <a:r>
              <a:rPr lang="en-US" sz="3599">
                <a:solidFill>
                  <a:srgbClr val="FFFFFF"/>
                </a:solidFill>
                <a:latin typeface="Roboto Condensed"/>
              </a:rPr>
              <a:t>4. Xác định chủ đề, thông điệp mà</a:t>
            </a:r>
          </a:p>
          <a:p>
            <a:pPr algn="ctr">
              <a:lnSpc>
                <a:spcPts val="5039"/>
              </a:lnSpc>
              <a:spcBef>
                <a:spcPct val="0"/>
              </a:spcBef>
            </a:pPr>
            <a:r>
              <a:rPr lang="en-US" sz="3599">
                <a:solidFill>
                  <a:srgbClr val="FFFFFF"/>
                </a:solidFill>
                <a:latin typeface="Roboto Condensed"/>
              </a:rPr>
              <a:t> tác giả muốn gửi đến người đọc </a:t>
            </a:r>
          </a:p>
        </p:txBody>
      </p:sp>
      <p:sp>
        <p:nvSpPr>
          <p:cNvPr id="11" name="TextBox 11"/>
          <p:cNvSpPr txBox="1"/>
          <p:nvPr/>
        </p:nvSpPr>
        <p:spPr>
          <a:xfrm>
            <a:off x="1485737" y="791002"/>
            <a:ext cx="7472713" cy="1279526"/>
          </a:xfrm>
          <a:prstGeom prst="rect">
            <a:avLst/>
          </a:prstGeom>
        </p:spPr>
        <p:txBody>
          <a:bodyPr lIns="0" tIns="0" rIns="0" bIns="0" rtlCol="0" anchor="t">
            <a:spAutoFit/>
          </a:bodyPr>
          <a:lstStyle/>
          <a:p>
            <a:pPr marL="0" lvl="0" indent="0" algn="l">
              <a:lnSpc>
                <a:spcPts val="10399"/>
              </a:lnSpc>
              <a:spcBef>
                <a:spcPct val="0"/>
              </a:spcBef>
            </a:pPr>
            <a:r>
              <a:rPr lang="en-US" sz="7999">
                <a:solidFill>
                  <a:srgbClr val="593330"/>
                </a:solidFill>
                <a:latin typeface="Fraunces Bold"/>
              </a:rPr>
              <a:t>4. LUYỆN TẬP</a:t>
            </a:r>
          </a:p>
        </p:txBody>
      </p:sp>
      <p:sp>
        <p:nvSpPr>
          <p:cNvPr id="12" name="Freeform 12"/>
          <p:cNvSpPr/>
          <p:nvPr/>
        </p:nvSpPr>
        <p:spPr>
          <a:xfrm>
            <a:off x="-816757" y="6257290"/>
            <a:ext cx="3690914" cy="2228390"/>
          </a:xfrm>
          <a:custGeom>
            <a:avLst/>
            <a:gdLst/>
            <a:ahLst/>
            <a:cxnLst/>
            <a:rect l="l" t="t" r="r" b="b"/>
            <a:pathLst>
              <a:path w="3690914" h="2228390">
                <a:moveTo>
                  <a:pt x="0" y="0"/>
                </a:moveTo>
                <a:lnTo>
                  <a:pt x="3690914" y="0"/>
                </a:lnTo>
                <a:lnTo>
                  <a:pt x="3690914" y="2228390"/>
                </a:lnTo>
                <a:lnTo>
                  <a:pt x="0" y="2228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7924648" y="3124737"/>
            <a:ext cx="3690914" cy="2228390"/>
          </a:xfrm>
          <a:custGeom>
            <a:avLst/>
            <a:gdLst/>
            <a:ahLst/>
            <a:cxnLst/>
            <a:rect l="l" t="t" r="r" b="b"/>
            <a:pathLst>
              <a:path w="3690914" h="2228390">
                <a:moveTo>
                  <a:pt x="0" y="0"/>
                </a:moveTo>
                <a:lnTo>
                  <a:pt x="3690914" y="0"/>
                </a:lnTo>
                <a:lnTo>
                  <a:pt x="3690914" y="2228390"/>
                </a:lnTo>
                <a:lnTo>
                  <a:pt x="0" y="2228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924648" y="6172978"/>
            <a:ext cx="3690914" cy="2228390"/>
          </a:xfrm>
          <a:custGeom>
            <a:avLst/>
            <a:gdLst/>
            <a:ahLst/>
            <a:cxnLst/>
            <a:rect l="l" t="t" r="r" b="b"/>
            <a:pathLst>
              <a:path w="3690914" h="2228390">
                <a:moveTo>
                  <a:pt x="0" y="0"/>
                </a:moveTo>
                <a:lnTo>
                  <a:pt x="3690914" y="0"/>
                </a:lnTo>
                <a:lnTo>
                  <a:pt x="3690914" y="2228389"/>
                </a:lnTo>
                <a:lnTo>
                  <a:pt x="0" y="2228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TextBox 6"/>
          <p:cNvSpPr txBox="1"/>
          <p:nvPr/>
        </p:nvSpPr>
        <p:spPr>
          <a:xfrm>
            <a:off x="4991062" y="2559957"/>
            <a:ext cx="10511476" cy="2376170"/>
          </a:xfrm>
          <a:prstGeom prst="rect">
            <a:avLst/>
          </a:prstGeom>
        </p:spPr>
        <p:txBody>
          <a:bodyPr lIns="0" tIns="0" rIns="0" bIns="0" rtlCol="0" anchor="t">
            <a:spAutoFit/>
          </a:bodyPr>
          <a:lstStyle/>
          <a:p>
            <a:pPr algn="just">
              <a:lnSpc>
                <a:spcPts val="7419"/>
              </a:lnSpc>
            </a:pPr>
            <a:r>
              <a:rPr lang="en-US" sz="5299" dirty="0" err="1">
                <a:solidFill>
                  <a:srgbClr val="603423"/>
                </a:solidFill>
                <a:latin typeface="#9Slide06 Hellvina Hand Script"/>
              </a:rPr>
              <a:t>Nhiệm</a:t>
            </a:r>
            <a:r>
              <a:rPr lang="en-US" sz="5299" dirty="0">
                <a:solidFill>
                  <a:srgbClr val="603423"/>
                </a:solidFill>
                <a:latin typeface="#9Slide06 Hellvina Hand Script"/>
              </a:rPr>
              <a:t> </a:t>
            </a:r>
            <a:r>
              <a:rPr lang="en-US" sz="5299" dirty="0" err="1">
                <a:solidFill>
                  <a:srgbClr val="603423"/>
                </a:solidFill>
                <a:latin typeface="#9Slide06 Hellvina Hand Script"/>
              </a:rPr>
              <a:t>vụ</a:t>
            </a:r>
            <a:r>
              <a:rPr lang="en-US" sz="5299" dirty="0">
                <a:solidFill>
                  <a:srgbClr val="603423"/>
                </a:solidFill>
                <a:latin typeface="#9Slide06 Hellvina Hand Script"/>
              </a:rPr>
              <a:t> 2: </a:t>
            </a:r>
          </a:p>
          <a:p>
            <a:pPr algn="just">
              <a:lnSpc>
                <a:spcPts val="5739"/>
              </a:lnSpc>
              <a:spcBef>
                <a:spcPct val="0"/>
              </a:spcBef>
            </a:pPr>
            <a:r>
              <a:rPr lang="en-US" sz="4099" dirty="0" err="1">
                <a:solidFill>
                  <a:srgbClr val="603423"/>
                </a:solidFill>
                <a:latin typeface="Roboto Condensed"/>
              </a:rPr>
              <a:t>Cá</a:t>
            </a:r>
            <a:r>
              <a:rPr lang="en-US" sz="4099" dirty="0">
                <a:solidFill>
                  <a:srgbClr val="603423"/>
                </a:solidFill>
                <a:latin typeface="Roboto Condensed"/>
              </a:rPr>
              <a:t> </a:t>
            </a:r>
            <a:r>
              <a:rPr lang="en-US" sz="4099" dirty="0" err="1">
                <a:solidFill>
                  <a:srgbClr val="603423"/>
                </a:solidFill>
                <a:latin typeface="Roboto Condensed"/>
              </a:rPr>
              <a:t>nhân</a:t>
            </a:r>
            <a:r>
              <a:rPr lang="en-US" sz="4099" dirty="0">
                <a:solidFill>
                  <a:srgbClr val="603423"/>
                </a:solidFill>
                <a:latin typeface="Roboto Condensed"/>
              </a:rPr>
              <a:t> HS </a:t>
            </a:r>
            <a:r>
              <a:rPr lang="en-US" sz="4099" dirty="0" err="1">
                <a:solidFill>
                  <a:srgbClr val="603423"/>
                </a:solidFill>
                <a:latin typeface="Roboto Condensed"/>
              </a:rPr>
              <a:t>trình</a:t>
            </a:r>
            <a:r>
              <a:rPr lang="en-US" sz="4099" dirty="0">
                <a:solidFill>
                  <a:srgbClr val="603423"/>
                </a:solidFill>
                <a:latin typeface="Roboto Condensed"/>
              </a:rPr>
              <a:t> </a:t>
            </a:r>
            <a:r>
              <a:rPr lang="en-US" sz="4099" dirty="0" err="1">
                <a:solidFill>
                  <a:srgbClr val="603423"/>
                </a:solidFill>
                <a:latin typeface="Roboto Condensed"/>
              </a:rPr>
              <a:t>bày</a:t>
            </a:r>
            <a:r>
              <a:rPr lang="en-US" sz="4099" dirty="0">
                <a:solidFill>
                  <a:srgbClr val="603423"/>
                </a:solidFill>
                <a:latin typeface="Roboto Condensed"/>
              </a:rPr>
              <a:t> </a:t>
            </a:r>
            <a:r>
              <a:rPr lang="en-US" sz="4099" dirty="0" err="1">
                <a:solidFill>
                  <a:srgbClr val="603423"/>
                </a:solidFill>
                <a:latin typeface="Roboto Condensed"/>
              </a:rPr>
              <a:t>suy</a:t>
            </a:r>
            <a:r>
              <a:rPr lang="en-US" sz="4099" dirty="0">
                <a:solidFill>
                  <a:srgbClr val="603423"/>
                </a:solidFill>
                <a:latin typeface="Roboto Condensed"/>
              </a:rPr>
              <a:t> </a:t>
            </a:r>
            <a:r>
              <a:rPr lang="en-US" sz="4099" dirty="0" err="1">
                <a:solidFill>
                  <a:srgbClr val="603423"/>
                </a:solidFill>
                <a:latin typeface="Roboto Condensed"/>
              </a:rPr>
              <a:t>ngẫm</a:t>
            </a:r>
            <a:r>
              <a:rPr lang="en-US" sz="4099" dirty="0">
                <a:solidFill>
                  <a:srgbClr val="603423"/>
                </a:solidFill>
                <a:latin typeface="Roboto Condensed"/>
              </a:rPr>
              <a:t> </a:t>
            </a:r>
            <a:r>
              <a:rPr lang="en-US" sz="4099" dirty="0" err="1">
                <a:solidFill>
                  <a:srgbClr val="603423"/>
                </a:solidFill>
                <a:latin typeface="Roboto Condensed"/>
              </a:rPr>
              <a:t>về</a:t>
            </a:r>
            <a:r>
              <a:rPr lang="en-US" sz="4099" dirty="0">
                <a:solidFill>
                  <a:srgbClr val="603423"/>
                </a:solidFill>
                <a:latin typeface="Roboto Condensed"/>
              </a:rPr>
              <a:t> </a:t>
            </a:r>
            <a:r>
              <a:rPr lang="en-US" sz="4099" dirty="0" err="1">
                <a:solidFill>
                  <a:srgbClr val="603423"/>
                </a:solidFill>
                <a:latin typeface="Roboto Condensed"/>
              </a:rPr>
              <a:t>cuộc</a:t>
            </a:r>
            <a:r>
              <a:rPr lang="en-US" sz="4099" dirty="0">
                <a:solidFill>
                  <a:srgbClr val="603423"/>
                </a:solidFill>
                <a:latin typeface="Roboto Condensed"/>
              </a:rPr>
              <a:t> </a:t>
            </a:r>
            <a:r>
              <a:rPr lang="en-US" sz="4099" dirty="0" err="1">
                <a:solidFill>
                  <a:srgbClr val="603423"/>
                </a:solidFill>
                <a:latin typeface="Roboto Condensed"/>
              </a:rPr>
              <a:t>sống</a:t>
            </a:r>
            <a:r>
              <a:rPr lang="en-US" sz="4099" dirty="0">
                <a:solidFill>
                  <a:srgbClr val="603423"/>
                </a:solidFill>
                <a:latin typeface="Roboto Condensed"/>
              </a:rPr>
              <a:t> </a:t>
            </a:r>
            <a:r>
              <a:rPr lang="en-US" sz="4099" dirty="0" err="1">
                <a:solidFill>
                  <a:srgbClr val="603423"/>
                </a:solidFill>
                <a:latin typeface="Roboto Condensed"/>
              </a:rPr>
              <a:t>sau</a:t>
            </a:r>
            <a:r>
              <a:rPr lang="en-US" sz="4099" dirty="0">
                <a:solidFill>
                  <a:srgbClr val="603423"/>
                </a:solidFill>
                <a:latin typeface="Roboto Condensed"/>
              </a:rPr>
              <a:t> </a:t>
            </a:r>
            <a:r>
              <a:rPr lang="en-US" sz="4099" dirty="0" err="1">
                <a:solidFill>
                  <a:srgbClr val="603423"/>
                </a:solidFill>
                <a:latin typeface="Roboto Condensed"/>
              </a:rPr>
              <a:t>khi</a:t>
            </a:r>
            <a:r>
              <a:rPr lang="en-US" sz="4099" dirty="0">
                <a:solidFill>
                  <a:srgbClr val="603423"/>
                </a:solidFill>
                <a:latin typeface="Roboto Condensed"/>
              </a:rPr>
              <a:t> </a:t>
            </a:r>
            <a:r>
              <a:rPr lang="en-US" sz="4099" dirty="0" err="1">
                <a:solidFill>
                  <a:srgbClr val="603423"/>
                </a:solidFill>
                <a:latin typeface="Roboto Condensed"/>
              </a:rPr>
              <a:t>đọc</a:t>
            </a:r>
            <a:r>
              <a:rPr lang="en-US" sz="4099" dirty="0">
                <a:solidFill>
                  <a:srgbClr val="603423"/>
                </a:solidFill>
                <a:latin typeface="Roboto Condensed"/>
              </a:rPr>
              <a:t> VB </a:t>
            </a:r>
            <a:r>
              <a:rPr lang="en-US" sz="4099" dirty="0" err="1">
                <a:solidFill>
                  <a:srgbClr val="603423"/>
                </a:solidFill>
                <a:latin typeface="Roboto Condensed Italics"/>
              </a:rPr>
              <a:t>Thiên</a:t>
            </a:r>
            <a:r>
              <a:rPr lang="en-US" sz="4099" dirty="0">
                <a:solidFill>
                  <a:srgbClr val="603423"/>
                </a:solidFill>
                <a:latin typeface="Roboto Condensed Italics"/>
              </a:rPr>
              <a:t> </a:t>
            </a:r>
            <a:r>
              <a:rPr lang="en-US" sz="4099" dirty="0" err="1">
                <a:solidFill>
                  <a:srgbClr val="603423"/>
                </a:solidFill>
                <a:latin typeface="Roboto Condensed Italics"/>
              </a:rPr>
              <a:t>Trường</a:t>
            </a:r>
            <a:r>
              <a:rPr lang="en-US" sz="4099" dirty="0">
                <a:solidFill>
                  <a:srgbClr val="603423"/>
                </a:solidFill>
                <a:latin typeface="Roboto Condensed Italics"/>
              </a:rPr>
              <a:t> </a:t>
            </a:r>
            <a:r>
              <a:rPr lang="en-US" sz="4099" dirty="0" err="1">
                <a:solidFill>
                  <a:srgbClr val="603423"/>
                </a:solidFill>
                <a:latin typeface="Roboto Condensed Italics"/>
              </a:rPr>
              <a:t>vãn</a:t>
            </a:r>
            <a:r>
              <a:rPr lang="en-US" sz="4099" dirty="0">
                <a:solidFill>
                  <a:srgbClr val="603423"/>
                </a:solidFill>
                <a:latin typeface="Roboto Condensed Italics"/>
              </a:rPr>
              <a:t> </a:t>
            </a:r>
            <a:r>
              <a:rPr lang="en-US" sz="4099" dirty="0" err="1">
                <a:solidFill>
                  <a:srgbClr val="603423"/>
                </a:solidFill>
                <a:latin typeface="Roboto Condensed Italics"/>
              </a:rPr>
              <a:t>vọng</a:t>
            </a:r>
            <a:r>
              <a:rPr lang="en-US" sz="4099" dirty="0">
                <a:solidFill>
                  <a:srgbClr val="603423"/>
                </a:solidFill>
                <a:latin typeface="Roboto Condensed"/>
              </a:rPr>
              <a:t> (PHT </a:t>
            </a:r>
            <a:r>
              <a:rPr lang="en-US" sz="4099" dirty="0" err="1">
                <a:solidFill>
                  <a:srgbClr val="603423"/>
                </a:solidFill>
                <a:latin typeface="Roboto Condensed"/>
              </a:rPr>
              <a:t>số</a:t>
            </a:r>
            <a:r>
              <a:rPr lang="en-US" sz="4099" dirty="0">
                <a:solidFill>
                  <a:srgbClr val="603423"/>
                </a:solidFill>
                <a:latin typeface="Roboto Condensed"/>
              </a:rPr>
              <a:t> 3)</a:t>
            </a:r>
          </a:p>
        </p:txBody>
      </p:sp>
      <p:sp>
        <p:nvSpPr>
          <p:cNvPr id="7" name="Freeform 7"/>
          <p:cNvSpPr/>
          <p:nvPr/>
        </p:nvSpPr>
        <p:spPr>
          <a:xfrm>
            <a:off x="-344236" y="-228895"/>
            <a:ext cx="5335298" cy="3728040"/>
          </a:xfrm>
          <a:custGeom>
            <a:avLst/>
            <a:gdLst/>
            <a:ahLst/>
            <a:cxnLst/>
            <a:rect l="l" t="t" r="r" b="b"/>
            <a:pathLst>
              <a:path w="5335298" h="3728040">
                <a:moveTo>
                  <a:pt x="0" y="0"/>
                </a:moveTo>
                <a:lnTo>
                  <a:pt x="5335298" y="0"/>
                </a:lnTo>
                <a:lnTo>
                  <a:pt x="5335298" y="3728040"/>
                </a:lnTo>
                <a:lnTo>
                  <a:pt x="0" y="37280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663086" y="962025"/>
            <a:ext cx="7472713" cy="1279526"/>
          </a:xfrm>
          <a:prstGeom prst="rect">
            <a:avLst/>
          </a:prstGeom>
        </p:spPr>
        <p:txBody>
          <a:bodyPr lIns="0" tIns="0" rIns="0" bIns="0" rtlCol="0" anchor="t">
            <a:spAutoFit/>
          </a:bodyPr>
          <a:lstStyle/>
          <a:p>
            <a:pPr marL="0" lvl="0" indent="0" algn="l">
              <a:lnSpc>
                <a:spcPts val="10399"/>
              </a:lnSpc>
              <a:spcBef>
                <a:spcPct val="0"/>
              </a:spcBef>
            </a:pPr>
            <a:r>
              <a:rPr lang="en-US" sz="7999" dirty="0">
                <a:solidFill>
                  <a:srgbClr val="593330"/>
                </a:solidFill>
                <a:latin typeface="Fraunces Bold"/>
              </a:rPr>
              <a:t>4. LUYỆN TẬP</a:t>
            </a:r>
          </a:p>
        </p:txBody>
      </p:sp>
      <p:sp>
        <p:nvSpPr>
          <p:cNvPr id="9" name="Freeform 9"/>
          <p:cNvSpPr/>
          <p:nvPr/>
        </p:nvSpPr>
        <p:spPr>
          <a:xfrm>
            <a:off x="510732" y="5262566"/>
            <a:ext cx="13707185" cy="5123060"/>
          </a:xfrm>
          <a:custGeom>
            <a:avLst/>
            <a:gdLst/>
            <a:ahLst/>
            <a:cxnLst/>
            <a:rect l="l" t="t" r="r" b="b"/>
            <a:pathLst>
              <a:path w="13707185" h="5123060">
                <a:moveTo>
                  <a:pt x="0" y="0"/>
                </a:moveTo>
                <a:lnTo>
                  <a:pt x="13707185" y="0"/>
                </a:lnTo>
                <a:lnTo>
                  <a:pt x="13707185" y="5123060"/>
                </a:lnTo>
                <a:lnTo>
                  <a:pt x="0" y="5123060"/>
                </a:lnTo>
                <a:lnTo>
                  <a:pt x="0" y="0"/>
                </a:lnTo>
                <a:close/>
              </a:path>
            </a:pathLst>
          </a:custGeom>
          <a:blipFill>
            <a:blip r:embed="rId8">
              <a:alphaModFix amt="39000"/>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2648595" y="5793691"/>
            <a:ext cx="10737528" cy="2908300"/>
          </a:xfrm>
          <a:prstGeom prst="rect">
            <a:avLst/>
          </a:prstGeom>
        </p:spPr>
        <p:txBody>
          <a:bodyPr lIns="0" tIns="0" rIns="0" bIns="0" rtlCol="0" anchor="t">
            <a:spAutoFit/>
          </a:bodyPr>
          <a:lstStyle/>
          <a:p>
            <a:pPr algn="ctr">
              <a:lnSpc>
                <a:spcPts val="7699"/>
              </a:lnSpc>
              <a:spcBef>
                <a:spcPct val="0"/>
              </a:spcBef>
            </a:pPr>
            <a:r>
              <a:rPr lang="en-US" sz="5499">
                <a:solidFill>
                  <a:srgbClr val="603423"/>
                </a:solidFill>
                <a:latin typeface="#9Slide05 VL Fadilla"/>
              </a:rPr>
              <a:t> Sau khi đọc xong văn bản, em suy nghĩ gì về giá trị của cuộc sống yên bình đối với sự phát triển của mỗi con người cũng như đất nước?</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651629" y="8107021"/>
            <a:ext cx="4093127" cy="4359958"/>
          </a:xfrm>
          <a:custGeom>
            <a:avLst/>
            <a:gdLst/>
            <a:ahLst/>
            <a:cxnLst/>
            <a:rect l="l" t="t" r="r" b="b"/>
            <a:pathLst>
              <a:path w="4093127" h="4359958">
                <a:moveTo>
                  <a:pt x="4093126" y="0"/>
                </a:moveTo>
                <a:lnTo>
                  <a:pt x="0" y="0"/>
                </a:lnTo>
                <a:lnTo>
                  <a:pt x="0" y="4359958"/>
                </a:lnTo>
                <a:lnTo>
                  <a:pt x="4093126" y="4359958"/>
                </a:lnTo>
                <a:lnTo>
                  <a:pt x="4093126" y="0"/>
                </a:lnTo>
                <a:close/>
              </a:path>
            </a:pathLst>
          </a:custGeom>
          <a:blipFill>
            <a:blip r:embed="rId5"/>
            <a:stretch>
              <a:fillRect l="-3181" r="-3181"/>
            </a:stretch>
          </a:blipFill>
        </p:spPr>
      </p:sp>
      <p:sp>
        <p:nvSpPr>
          <p:cNvPr id="6" name="TextBox 6"/>
          <p:cNvSpPr txBox="1"/>
          <p:nvPr/>
        </p:nvSpPr>
        <p:spPr>
          <a:xfrm>
            <a:off x="2013908" y="1918127"/>
            <a:ext cx="14857467" cy="7760209"/>
          </a:xfrm>
          <a:prstGeom prst="rect">
            <a:avLst/>
          </a:prstGeom>
        </p:spPr>
        <p:txBody>
          <a:bodyPr lIns="0" tIns="0" rIns="0" bIns="0" rtlCol="0" anchor="t">
            <a:spAutoFit/>
          </a:bodyPr>
          <a:lstStyle/>
          <a:p>
            <a:pPr algn="just">
              <a:lnSpc>
                <a:spcPts val="6155"/>
              </a:lnSpc>
            </a:pPr>
            <a:r>
              <a:rPr lang="en-US" sz="3799" dirty="0">
                <a:solidFill>
                  <a:srgbClr val="603423"/>
                </a:solidFill>
                <a:latin typeface="Roboto Condensed"/>
              </a:rPr>
              <a:t>* </a:t>
            </a:r>
            <a:r>
              <a:rPr lang="en-US" sz="3799" dirty="0" err="1">
                <a:solidFill>
                  <a:srgbClr val="603423"/>
                </a:solidFill>
                <a:latin typeface="Roboto Condensed Bold"/>
              </a:rPr>
              <a:t>Mở</a:t>
            </a:r>
            <a:r>
              <a:rPr lang="en-US" sz="3799" dirty="0">
                <a:solidFill>
                  <a:srgbClr val="603423"/>
                </a:solidFill>
                <a:latin typeface="Roboto Condensed Bold"/>
              </a:rPr>
              <a:t> </a:t>
            </a:r>
            <a:r>
              <a:rPr lang="en-US" sz="3799" dirty="0" err="1">
                <a:solidFill>
                  <a:srgbClr val="603423"/>
                </a:solidFill>
                <a:latin typeface="Roboto Condensed Bold"/>
              </a:rPr>
              <a:t>đoạn</a:t>
            </a:r>
            <a:r>
              <a:rPr lang="en-US" sz="3799" dirty="0">
                <a:solidFill>
                  <a:srgbClr val="603423"/>
                </a:solidFill>
                <a:latin typeface="Roboto Condensed Bold"/>
              </a:rPr>
              <a:t>: </a:t>
            </a:r>
          </a:p>
          <a:p>
            <a:pPr marL="820417" lvl="1" indent="-410209" algn="just">
              <a:lnSpc>
                <a:spcPts val="6155"/>
              </a:lnSpc>
              <a:buFont typeface="Arial"/>
              <a:buChar char="•"/>
            </a:pPr>
            <a:r>
              <a:rPr lang="en-US" sz="3799" dirty="0" err="1">
                <a:solidFill>
                  <a:srgbClr val="603423"/>
                </a:solidFill>
                <a:latin typeface="Roboto Condensed"/>
              </a:rPr>
              <a:t>Giới</a:t>
            </a:r>
            <a:r>
              <a:rPr lang="en-US" sz="3799" dirty="0">
                <a:solidFill>
                  <a:srgbClr val="603423"/>
                </a:solidFill>
                <a:latin typeface="Roboto Condensed"/>
              </a:rPr>
              <a:t> </a:t>
            </a:r>
            <a:r>
              <a:rPr lang="en-US" sz="3799" dirty="0" err="1">
                <a:solidFill>
                  <a:srgbClr val="603423"/>
                </a:solidFill>
                <a:latin typeface="Roboto Condensed"/>
              </a:rPr>
              <a:t>thiệu</a:t>
            </a:r>
            <a:r>
              <a:rPr lang="en-US" sz="3799" dirty="0">
                <a:solidFill>
                  <a:srgbClr val="603423"/>
                </a:solidFill>
                <a:latin typeface="Roboto Condensed"/>
              </a:rPr>
              <a:t> </a:t>
            </a:r>
            <a:r>
              <a:rPr lang="en-US" sz="3799" dirty="0" err="1">
                <a:solidFill>
                  <a:srgbClr val="603423"/>
                </a:solidFill>
                <a:latin typeface="Roboto Condensed"/>
              </a:rPr>
              <a:t>ngắn</a:t>
            </a:r>
            <a:r>
              <a:rPr lang="en-US" sz="3799" dirty="0">
                <a:solidFill>
                  <a:srgbClr val="603423"/>
                </a:solidFill>
                <a:latin typeface="Roboto Condensed"/>
              </a:rPr>
              <a:t> </a:t>
            </a:r>
            <a:r>
              <a:rPr lang="en-US" sz="3799" dirty="0" err="1">
                <a:solidFill>
                  <a:srgbClr val="603423"/>
                </a:solidFill>
                <a:latin typeface="Roboto Condensed"/>
              </a:rPr>
              <a:t>gọn</a:t>
            </a:r>
            <a:r>
              <a:rPr lang="en-US" sz="3799" dirty="0">
                <a:solidFill>
                  <a:srgbClr val="603423"/>
                </a:solidFill>
                <a:latin typeface="Roboto Condensed"/>
              </a:rPr>
              <a:t> </a:t>
            </a:r>
            <a:r>
              <a:rPr lang="en-US" sz="3799" dirty="0" err="1">
                <a:solidFill>
                  <a:srgbClr val="603423"/>
                </a:solidFill>
                <a:latin typeface="Roboto Condensed"/>
              </a:rPr>
              <a:t>về</a:t>
            </a:r>
            <a:r>
              <a:rPr lang="en-US" sz="3799" dirty="0">
                <a:solidFill>
                  <a:srgbClr val="603423"/>
                </a:solidFill>
                <a:latin typeface="Roboto Condensed"/>
              </a:rPr>
              <a:t> </a:t>
            </a:r>
            <a:r>
              <a:rPr lang="en-US" sz="3799" dirty="0" err="1">
                <a:solidFill>
                  <a:srgbClr val="603423"/>
                </a:solidFill>
                <a:latin typeface="Roboto Condensed"/>
              </a:rPr>
              <a:t>bài</a:t>
            </a:r>
            <a:r>
              <a:rPr lang="en-US" sz="3799" dirty="0">
                <a:solidFill>
                  <a:srgbClr val="603423"/>
                </a:solidFill>
                <a:latin typeface="Roboto Condensed"/>
              </a:rPr>
              <a:t> </a:t>
            </a:r>
            <a:r>
              <a:rPr lang="en-US" sz="3799" dirty="0" err="1">
                <a:solidFill>
                  <a:srgbClr val="603423"/>
                </a:solidFill>
                <a:latin typeface="Roboto Condensed"/>
              </a:rPr>
              <a:t>thơ</a:t>
            </a:r>
            <a:r>
              <a:rPr lang="en-US" sz="3799" dirty="0">
                <a:solidFill>
                  <a:srgbClr val="603423"/>
                </a:solidFill>
                <a:latin typeface="Roboto Condensed"/>
              </a:rPr>
              <a:t>, </a:t>
            </a:r>
            <a:r>
              <a:rPr lang="en-US" sz="3799" dirty="0" err="1">
                <a:solidFill>
                  <a:srgbClr val="603423"/>
                </a:solidFill>
                <a:latin typeface="Roboto Condensed"/>
              </a:rPr>
              <a:t>tác</a:t>
            </a:r>
            <a:r>
              <a:rPr lang="en-US" sz="3799" dirty="0">
                <a:solidFill>
                  <a:srgbClr val="603423"/>
                </a:solidFill>
                <a:latin typeface="Roboto Condensed"/>
              </a:rPr>
              <a:t> </a:t>
            </a:r>
            <a:r>
              <a:rPr lang="en-US" sz="3799" dirty="0" err="1">
                <a:solidFill>
                  <a:srgbClr val="603423"/>
                </a:solidFill>
                <a:latin typeface="Roboto Condensed"/>
              </a:rPr>
              <a:t>giả</a:t>
            </a:r>
            <a:r>
              <a:rPr lang="en-US" sz="3799" dirty="0">
                <a:solidFill>
                  <a:srgbClr val="603423"/>
                </a:solidFill>
                <a:latin typeface="Roboto Condensed"/>
              </a:rPr>
              <a:t> (</a:t>
            </a:r>
            <a:r>
              <a:rPr lang="en-US" sz="3799" dirty="0" err="1">
                <a:solidFill>
                  <a:srgbClr val="603423"/>
                </a:solidFill>
                <a:latin typeface="Roboto Condensed"/>
              </a:rPr>
              <a:t>nếu</a:t>
            </a:r>
            <a:r>
              <a:rPr lang="en-US" sz="3799" dirty="0">
                <a:solidFill>
                  <a:srgbClr val="603423"/>
                </a:solidFill>
                <a:latin typeface="Roboto Condensed"/>
              </a:rPr>
              <a:t> </a:t>
            </a:r>
            <a:r>
              <a:rPr lang="en-US" sz="3799" dirty="0" err="1">
                <a:solidFill>
                  <a:srgbClr val="603423"/>
                </a:solidFill>
                <a:latin typeface="Roboto Condensed"/>
              </a:rPr>
              <a:t>có</a:t>
            </a:r>
            <a:r>
              <a:rPr lang="en-US" sz="3799" dirty="0">
                <a:solidFill>
                  <a:srgbClr val="603423"/>
                </a:solidFill>
                <a:latin typeface="Roboto Condensed"/>
              </a:rPr>
              <a:t>) </a:t>
            </a:r>
          </a:p>
          <a:p>
            <a:pPr marL="820417" lvl="1" indent="-410209" algn="just">
              <a:lnSpc>
                <a:spcPts val="6155"/>
              </a:lnSpc>
              <a:buFont typeface="Arial"/>
              <a:buChar char="•"/>
            </a:pPr>
            <a:r>
              <a:rPr lang="en-US" sz="3799" dirty="0" err="1">
                <a:solidFill>
                  <a:srgbClr val="603423"/>
                </a:solidFill>
                <a:latin typeface="Roboto Condensed"/>
              </a:rPr>
              <a:t>Dẫn</a:t>
            </a:r>
            <a:r>
              <a:rPr lang="en-US" sz="3799" dirty="0">
                <a:solidFill>
                  <a:srgbClr val="603423"/>
                </a:solidFill>
                <a:latin typeface="Roboto Condensed"/>
              </a:rPr>
              <a:t> </a:t>
            </a:r>
            <a:r>
              <a:rPr lang="en-US" sz="3799" dirty="0" err="1">
                <a:solidFill>
                  <a:srgbClr val="603423"/>
                </a:solidFill>
                <a:latin typeface="Roboto Condensed"/>
              </a:rPr>
              <a:t>dắt</a:t>
            </a:r>
            <a:r>
              <a:rPr lang="en-US" sz="3799" dirty="0">
                <a:solidFill>
                  <a:srgbClr val="603423"/>
                </a:solidFill>
                <a:latin typeface="Roboto Condensed"/>
              </a:rPr>
              <a:t> vấn </a:t>
            </a:r>
            <a:r>
              <a:rPr lang="en-US" sz="3799" dirty="0" err="1">
                <a:solidFill>
                  <a:srgbClr val="603423"/>
                </a:solidFill>
                <a:latin typeface="Roboto Condensed"/>
              </a:rPr>
              <a:t>đề</a:t>
            </a:r>
            <a:r>
              <a:rPr lang="en-US" sz="3799" dirty="0">
                <a:solidFill>
                  <a:srgbClr val="603423"/>
                </a:solidFill>
                <a:latin typeface="Roboto Condensed"/>
              </a:rPr>
              <a:t>: </a:t>
            </a:r>
            <a:r>
              <a:rPr lang="en-US" sz="3799" dirty="0" err="1">
                <a:solidFill>
                  <a:srgbClr val="603423"/>
                </a:solidFill>
                <a:latin typeface="Roboto Condensed"/>
              </a:rPr>
              <a:t>giá</a:t>
            </a:r>
            <a:r>
              <a:rPr lang="en-US" sz="3799" dirty="0">
                <a:solidFill>
                  <a:srgbClr val="603423"/>
                </a:solidFill>
                <a:latin typeface="Roboto Condensed"/>
              </a:rPr>
              <a:t> </a:t>
            </a:r>
            <a:r>
              <a:rPr lang="en-US" sz="3799" dirty="0" err="1">
                <a:solidFill>
                  <a:srgbClr val="603423"/>
                </a:solidFill>
                <a:latin typeface="Roboto Condensed"/>
              </a:rPr>
              <a:t>trị</a:t>
            </a:r>
            <a:r>
              <a:rPr lang="en-US" sz="3799" dirty="0">
                <a:solidFill>
                  <a:srgbClr val="603423"/>
                </a:solidFill>
                <a:latin typeface="Roboto Condensed"/>
              </a:rPr>
              <a:t> </a:t>
            </a:r>
            <a:r>
              <a:rPr lang="en-US" sz="3799" dirty="0" err="1">
                <a:solidFill>
                  <a:srgbClr val="603423"/>
                </a:solidFill>
                <a:latin typeface="Roboto Condensed"/>
              </a:rPr>
              <a:t>của</a:t>
            </a:r>
            <a:r>
              <a:rPr lang="en-US" sz="3799" dirty="0">
                <a:solidFill>
                  <a:srgbClr val="603423"/>
                </a:solidFill>
                <a:latin typeface="Roboto Condensed"/>
              </a:rPr>
              <a:t> </a:t>
            </a:r>
            <a:r>
              <a:rPr lang="en-US" sz="3799" dirty="0" err="1">
                <a:solidFill>
                  <a:srgbClr val="603423"/>
                </a:solidFill>
                <a:latin typeface="Roboto Condensed"/>
              </a:rPr>
              <a:t>cuộc</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yên</a:t>
            </a:r>
            <a:r>
              <a:rPr lang="en-US" sz="3799" dirty="0">
                <a:solidFill>
                  <a:srgbClr val="603423"/>
                </a:solidFill>
                <a:latin typeface="Roboto Condensed"/>
              </a:rPr>
              <a:t> </a:t>
            </a:r>
            <a:r>
              <a:rPr lang="en-US" sz="3799" dirty="0" err="1">
                <a:solidFill>
                  <a:srgbClr val="603423"/>
                </a:solidFill>
                <a:latin typeface="Roboto Condensed"/>
              </a:rPr>
              <a:t>bình</a:t>
            </a:r>
            <a:endParaRPr lang="en-US" sz="3799" dirty="0">
              <a:solidFill>
                <a:srgbClr val="603423"/>
              </a:solidFill>
              <a:latin typeface="Roboto Condensed"/>
            </a:endParaRPr>
          </a:p>
          <a:p>
            <a:pPr algn="just">
              <a:lnSpc>
                <a:spcPts val="6155"/>
              </a:lnSpc>
            </a:pPr>
            <a:r>
              <a:rPr lang="en-US" sz="3799" dirty="0">
                <a:solidFill>
                  <a:srgbClr val="603423"/>
                </a:solidFill>
                <a:latin typeface="Roboto Condensed"/>
              </a:rPr>
              <a:t>*</a:t>
            </a:r>
            <a:r>
              <a:rPr lang="en-US" sz="3799" dirty="0">
                <a:solidFill>
                  <a:srgbClr val="603423"/>
                </a:solidFill>
                <a:latin typeface="Roboto Condensed Bold"/>
              </a:rPr>
              <a:t> </a:t>
            </a:r>
            <a:r>
              <a:rPr lang="en-US" sz="3799" dirty="0" err="1">
                <a:solidFill>
                  <a:srgbClr val="603423"/>
                </a:solidFill>
                <a:latin typeface="Roboto Condensed Bold"/>
              </a:rPr>
              <a:t>Triển</a:t>
            </a:r>
            <a:r>
              <a:rPr lang="en-US" sz="3799" dirty="0">
                <a:solidFill>
                  <a:srgbClr val="603423"/>
                </a:solidFill>
                <a:latin typeface="Roboto Condensed Bold"/>
              </a:rPr>
              <a:t> </a:t>
            </a:r>
            <a:r>
              <a:rPr lang="en-US" sz="3799" dirty="0" err="1">
                <a:solidFill>
                  <a:srgbClr val="603423"/>
                </a:solidFill>
                <a:latin typeface="Roboto Condensed Bold"/>
              </a:rPr>
              <a:t>khai</a:t>
            </a:r>
            <a:r>
              <a:rPr lang="en-US" sz="3799" dirty="0">
                <a:solidFill>
                  <a:srgbClr val="603423"/>
                </a:solidFill>
                <a:latin typeface="Roboto Condensed Bold"/>
              </a:rPr>
              <a:t> </a:t>
            </a:r>
            <a:r>
              <a:rPr lang="en-US" sz="3799" dirty="0" err="1">
                <a:solidFill>
                  <a:srgbClr val="603423"/>
                </a:solidFill>
                <a:latin typeface="Roboto Condensed Bold"/>
              </a:rPr>
              <a:t>đoạn</a:t>
            </a:r>
            <a:r>
              <a:rPr lang="en-US" sz="3799" dirty="0">
                <a:solidFill>
                  <a:srgbClr val="603423"/>
                </a:solidFill>
                <a:latin typeface="Roboto Condensed Bold"/>
              </a:rPr>
              <a:t>: </a:t>
            </a:r>
            <a:r>
              <a:rPr lang="en-US" sz="3799" dirty="0" err="1">
                <a:solidFill>
                  <a:srgbClr val="603423"/>
                </a:solidFill>
                <a:latin typeface="Roboto Condensed Bold"/>
              </a:rPr>
              <a:t>Trình</a:t>
            </a:r>
            <a:r>
              <a:rPr lang="en-US" sz="3799" dirty="0">
                <a:solidFill>
                  <a:srgbClr val="603423"/>
                </a:solidFill>
                <a:latin typeface="Roboto Condensed Bold"/>
              </a:rPr>
              <a:t> </a:t>
            </a:r>
            <a:r>
              <a:rPr lang="en-US" sz="3799" dirty="0" err="1">
                <a:solidFill>
                  <a:srgbClr val="603423"/>
                </a:solidFill>
                <a:latin typeface="Roboto Condensed Bold"/>
              </a:rPr>
              <a:t>bày</a:t>
            </a:r>
            <a:r>
              <a:rPr lang="en-US" sz="3799" dirty="0">
                <a:solidFill>
                  <a:srgbClr val="603423"/>
                </a:solidFill>
                <a:latin typeface="Roboto Condensed Bold"/>
              </a:rPr>
              <a:t> ý </a:t>
            </a:r>
            <a:r>
              <a:rPr lang="en-US" sz="3799" dirty="0" err="1">
                <a:solidFill>
                  <a:srgbClr val="603423"/>
                </a:solidFill>
                <a:latin typeface="Roboto Condensed Bold"/>
              </a:rPr>
              <a:t>kiến</a:t>
            </a:r>
            <a:endParaRPr lang="en-US" sz="3799" dirty="0">
              <a:solidFill>
                <a:srgbClr val="603423"/>
              </a:solidFill>
              <a:latin typeface="Roboto Condensed Bold"/>
            </a:endParaRPr>
          </a:p>
          <a:p>
            <a:pPr marL="820417" lvl="1" indent="-410209" algn="just">
              <a:lnSpc>
                <a:spcPts val="6155"/>
              </a:lnSpc>
              <a:buFont typeface="Arial"/>
              <a:buChar char="•"/>
            </a:pPr>
            <a:r>
              <a:rPr lang="en-US" sz="3799" dirty="0" err="1">
                <a:solidFill>
                  <a:srgbClr val="603423"/>
                </a:solidFill>
                <a:latin typeface="Roboto Condensed"/>
              </a:rPr>
              <a:t>Với</a:t>
            </a:r>
            <a:r>
              <a:rPr lang="en-US" sz="3799" dirty="0">
                <a:solidFill>
                  <a:srgbClr val="603423"/>
                </a:solidFill>
                <a:latin typeface="Roboto Condensed"/>
              </a:rPr>
              <a:t> </a:t>
            </a:r>
            <a:r>
              <a:rPr lang="en-US" sz="3799" dirty="0" err="1">
                <a:solidFill>
                  <a:srgbClr val="603423"/>
                </a:solidFill>
                <a:latin typeface="Roboto Condensed"/>
              </a:rPr>
              <a:t>cá</a:t>
            </a:r>
            <a:r>
              <a:rPr lang="en-US" sz="3799" dirty="0">
                <a:solidFill>
                  <a:srgbClr val="603423"/>
                </a:solidFill>
                <a:latin typeface="Roboto Condensed"/>
              </a:rPr>
              <a:t> </a:t>
            </a:r>
            <a:r>
              <a:rPr lang="en-US" sz="3799" dirty="0" err="1">
                <a:solidFill>
                  <a:srgbClr val="603423"/>
                </a:solidFill>
                <a:latin typeface="Roboto Condensed"/>
              </a:rPr>
              <a:t>nhân</a:t>
            </a:r>
            <a:r>
              <a:rPr lang="en-US" sz="3799" dirty="0">
                <a:solidFill>
                  <a:srgbClr val="603423"/>
                </a:solidFill>
                <a:latin typeface="Roboto Condensed"/>
              </a:rPr>
              <a:t>: </a:t>
            </a:r>
            <a:r>
              <a:rPr lang="en-US" sz="3799" dirty="0" err="1">
                <a:solidFill>
                  <a:srgbClr val="603423"/>
                </a:solidFill>
                <a:latin typeface="Roboto Condensed"/>
              </a:rPr>
              <a:t>Có</a:t>
            </a:r>
            <a:r>
              <a:rPr lang="en-US" sz="3799" dirty="0">
                <a:solidFill>
                  <a:srgbClr val="603423"/>
                </a:solidFill>
                <a:latin typeface="Roboto Condensed"/>
              </a:rPr>
              <a:t> </a:t>
            </a:r>
            <a:r>
              <a:rPr lang="en-US" sz="3799" dirty="0" err="1">
                <a:solidFill>
                  <a:srgbClr val="603423"/>
                </a:solidFill>
                <a:latin typeface="Roboto Condensed"/>
              </a:rPr>
              <a:t>không</a:t>
            </a:r>
            <a:r>
              <a:rPr lang="en-US" sz="3799" dirty="0">
                <a:solidFill>
                  <a:srgbClr val="603423"/>
                </a:solidFill>
                <a:latin typeface="Roboto Condensed"/>
              </a:rPr>
              <a:t> </a:t>
            </a:r>
            <a:r>
              <a:rPr lang="en-US" sz="3799" dirty="0" err="1">
                <a:solidFill>
                  <a:srgbClr val="603423"/>
                </a:solidFill>
                <a:latin typeface="Roboto Condensed"/>
              </a:rPr>
              <a:t>gian</a:t>
            </a:r>
            <a:r>
              <a:rPr lang="en-US" sz="3799" dirty="0">
                <a:solidFill>
                  <a:srgbClr val="603423"/>
                </a:solidFill>
                <a:latin typeface="Roboto Condensed"/>
              </a:rPr>
              <a:t> </a:t>
            </a:r>
            <a:r>
              <a:rPr lang="en-US" sz="3799" dirty="0" err="1">
                <a:solidFill>
                  <a:srgbClr val="603423"/>
                </a:solidFill>
                <a:latin typeface="Roboto Condensed"/>
              </a:rPr>
              <a:t>hạnh</a:t>
            </a:r>
            <a:r>
              <a:rPr lang="en-US" sz="3799" dirty="0">
                <a:solidFill>
                  <a:srgbClr val="603423"/>
                </a:solidFill>
                <a:latin typeface="Roboto Condensed"/>
              </a:rPr>
              <a:t> </a:t>
            </a:r>
            <a:r>
              <a:rPr lang="en-US" sz="3799" dirty="0" err="1">
                <a:solidFill>
                  <a:srgbClr val="603423"/>
                </a:solidFill>
                <a:latin typeface="Roboto Condensed"/>
              </a:rPr>
              <a:t>phúc</a:t>
            </a:r>
            <a:r>
              <a:rPr lang="en-US" sz="3799" dirty="0">
                <a:solidFill>
                  <a:srgbClr val="603423"/>
                </a:solidFill>
                <a:latin typeface="Roboto Condensed"/>
              </a:rPr>
              <a:t> </a:t>
            </a:r>
            <a:r>
              <a:rPr lang="en-US" sz="3799" dirty="0" err="1">
                <a:solidFill>
                  <a:srgbClr val="603423"/>
                </a:solidFill>
                <a:latin typeface="Roboto Condensed"/>
              </a:rPr>
              <a:t>để</a:t>
            </a:r>
            <a:r>
              <a:rPr lang="en-US" sz="3799" dirty="0">
                <a:solidFill>
                  <a:srgbClr val="603423"/>
                </a:solidFill>
                <a:latin typeface="Roboto Condensed"/>
              </a:rPr>
              <a:t> </a:t>
            </a:r>
            <a:r>
              <a:rPr lang="en-US" sz="3799" dirty="0" err="1">
                <a:solidFill>
                  <a:srgbClr val="603423"/>
                </a:solidFill>
                <a:latin typeface="Roboto Condensed"/>
              </a:rPr>
              <a:t>phát</a:t>
            </a:r>
            <a:r>
              <a:rPr lang="en-US" sz="3799" dirty="0">
                <a:solidFill>
                  <a:srgbClr val="603423"/>
                </a:solidFill>
                <a:latin typeface="Roboto Condensed"/>
              </a:rPr>
              <a:t> </a:t>
            </a:r>
            <a:r>
              <a:rPr lang="en-US" sz="3799" dirty="0" err="1">
                <a:solidFill>
                  <a:srgbClr val="603423"/>
                </a:solidFill>
                <a:latin typeface="Roboto Condensed"/>
              </a:rPr>
              <a:t>triển</a:t>
            </a:r>
            <a:r>
              <a:rPr lang="en-US" sz="3799" dirty="0">
                <a:solidFill>
                  <a:srgbClr val="603423"/>
                </a:solidFill>
                <a:latin typeface="Roboto Condensed"/>
              </a:rPr>
              <a:t>, </a:t>
            </a:r>
            <a:r>
              <a:rPr lang="en-US" sz="3799" dirty="0" err="1">
                <a:solidFill>
                  <a:srgbClr val="603423"/>
                </a:solidFill>
                <a:latin typeface="Roboto Condensed"/>
              </a:rPr>
              <a:t>được</a:t>
            </a:r>
            <a:r>
              <a:rPr lang="en-US" sz="3799" dirty="0">
                <a:solidFill>
                  <a:srgbClr val="603423"/>
                </a:solidFill>
                <a:latin typeface="Roboto Condensed"/>
              </a:rPr>
              <a:t> </a:t>
            </a:r>
            <a:r>
              <a:rPr lang="en-US" sz="3799" dirty="0" err="1">
                <a:solidFill>
                  <a:srgbClr val="603423"/>
                </a:solidFill>
                <a:latin typeface="Roboto Condensed"/>
              </a:rPr>
              <a:t>yêu</a:t>
            </a:r>
            <a:r>
              <a:rPr lang="en-US" sz="3799" dirty="0">
                <a:solidFill>
                  <a:srgbClr val="603423"/>
                </a:solidFill>
                <a:latin typeface="Roboto Condensed"/>
              </a:rPr>
              <a:t> </a:t>
            </a:r>
            <a:r>
              <a:rPr lang="en-US" sz="3799" dirty="0" err="1">
                <a:solidFill>
                  <a:srgbClr val="603423"/>
                </a:solidFill>
                <a:latin typeface="Roboto Condensed"/>
              </a:rPr>
              <a:t>thương</a:t>
            </a:r>
            <a:r>
              <a:rPr lang="en-US" sz="3799" dirty="0">
                <a:solidFill>
                  <a:srgbClr val="603423"/>
                </a:solidFill>
                <a:latin typeface="Roboto Condensed"/>
              </a:rPr>
              <a:t>, </a:t>
            </a:r>
            <a:r>
              <a:rPr lang="en-US" sz="3799" dirty="0" err="1">
                <a:solidFill>
                  <a:srgbClr val="603423"/>
                </a:solidFill>
                <a:latin typeface="Roboto Condensed"/>
              </a:rPr>
              <a:t>chăm</a:t>
            </a:r>
            <a:r>
              <a:rPr lang="en-US" sz="3799" dirty="0">
                <a:solidFill>
                  <a:srgbClr val="603423"/>
                </a:solidFill>
                <a:latin typeface="Roboto Condensed"/>
              </a:rPr>
              <a:t> </a:t>
            </a:r>
            <a:r>
              <a:rPr lang="en-US" sz="3799" dirty="0" err="1">
                <a:solidFill>
                  <a:srgbClr val="603423"/>
                </a:solidFill>
                <a:latin typeface="Roboto Condensed"/>
              </a:rPr>
              <a:t>sóc</a:t>
            </a:r>
            <a:r>
              <a:rPr lang="en-US" sz="3799" dirty="0">
                <a:solidFill>
                  <a:srgbClr val="603423"/>
                </a:solidFill>
                <a:latin typeface="Roboto Condensed"/>
              </a:rPr>
              <a:t>; </a:t>
            </a:r>
            <a:r>
              <a:rPr lang="en-US" sz="3799" dirty="0" err="1">
                <a:solidFill>
                  <a:srgbClr val="603423"/>
                </a:solidFill>
                <a:latin typeface="Roboto Condensed"/>
              </a:rPr>
              <a:t>được</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cùng</a:t>
            </a:r>
            <a:r>
              <a:rPr lang="en-US" sz="3799" dirty="0">
                <a:solidFill>
                  <a:srgbClr val="603423"/>
                </a:solidFill>
                <a:latin typeface="Roboto Condensed"/>
              </a:rPr>
              <a:t> </a:t>
            </a:r>
            <a:r>
              <a:rPr lang="en-US" sz="3799" dirty="0" err="1">
                <a:solidFill>
                  <a:srgbClr val="603423"/>
                </a:solidFill>
                <a:latin typeface="Roboto Condensed"/>
              </a:rPr>
              <a:t>những</a:t>
            </a:r>
            <a:r>
              <a:rPr lang="en-US" sz="3799" dirty="0">
                <a:solidFill>
                  <a:srgbClr val="603423"/>
                </a:solidFill>
                <a:latin typeface="Roboto Condensed"/>
              </a:rPr>
              <a:t> </a:t>
            </a:r>
            <a:r>
              <a:rPr lang="en-US" sz="3799" dirty="0" err="1">
                <a:solidFill>
                  <a:srgbClr val="603423"/>
                </a:solidFill>
                <a:latin typeface="Roboto Condensed"/>
              </a:rPr>
              <a:t>người</a:t>
            </a:r>
            <a:r>
              <a:rPr lang="en-US" sz="3799" dirty="0">
                <a:solidFill>
                  <a:srgbClr val="603423"/>
                </a:solidFill>
                <a:latin typeface="Roboto Condensed"/>
              </a:rPr>
              <a:t> </a:t>
            </a:r>
            <a:r>
              <a:rPr lang="en-US" sz="3799" dirty="0" err="1">
                <a:solidFill>
                  <a:srgbClr val="603423"/>
                </a:solidFill>
                <a:latin typeface="Roboto Condensed"/>
              </a:rPr>
              <a:t>thân</a:t>
            </a:r>
            <a:r>
              <a:rPr lang="en-US" sz="3799" dirty="0">
                <a:solidFill>
                  <a:srgbClr val="603423"/>
                </a:solidFill>
                <a:latin typeface="Roboto Condensed"/>
              </a:rPr>
              <a:t> </a:t>
            </a:r>
            <a:r>
              <a:rPr lang="en-US" sz="3799" dirty="0" err="1">
                <a:solidFill>
                  <a:srgbClr val="603423"/>
                </a:solidFill>
                <a:latin typeface="Roboto Condensed"/>
              </a:rPr>
              <a:t>yêu</a:t>
            </a:r>
            <a:r>
              <a:rPr lang="en-US" sz="3799" dirty="0">
                <a:solidFill>
                  <a:srgbClr val="603423"/>
                </a:solidFill>
                <a:latin typeface="Roboto Condensed"/>
              </a:rPr>
              <a:t>; </a:t>
            </a:r>
            <a:r>
              <a:rPr lang="en-US" sz="3799" dirty="0" err="1">
                <a:solidFill>
                  <a:srgbClr val="603423"/>
                </a:solidFill>
                <a:latin typeface="Roboto Condensed"/>
              </a:rPr>
              <a:t>được</a:t>
            </a:r>
            <a:r>
              <a:rPr lang="en-US" sz="3799" dirty="0">
                <a:solidFill>
                  <a:srgbClr val="603423"/>
                </a:solidFill>
                <a:latin typeface="Roboto Condensed"/>
              </a:rPr>
              <a:t> </a:t>
            </a:r>
            <a:r>
              <a:rPr lang="en-US" sz="3799" dirty="0" err="1">
                <a:solidFill>
                  <a:srgbClr val="603423"/>
                </a:solidFill>
                <a:latin typeface="Roboto Condensed"/>
              </a:rPr>
              <a:t>làm</a:t>
            </a:r>
            <a:r>
              <a:rPr lang="en-US" sz="3799" dirty="0">
                <a:solidFill>
                  <a:srgbClr val="603423"/>
                </a:solidFill>
                <a:latin typeface="Roboto Condensed"/>
              </a:rPr>
              <a:t> </a:t>
            </a:r>
            <a:r>
              <a:rPr lang="en-US" sz="3799" dirty="0" err="1">
                <a:solidFill>
                  <a:srgbClr val="603423"/>
                </a:solidFill>
                <a:latin typeface="Roboto Condensed"/>
              </a:rPr>
              <a:t>những</a:t>
            </a:r>
            <a:r>
              <a:rPr lang="en-US" sz="3799" dirty="0">
                <a:solidFill>
                  <a:srgbClr val="603423"/>
                </a:solidFill>
                <a:latin typeface="Roboto Condensed"/>
              </a:rPr>
              <a:t> </a:t>
            </a:r>
            <a:r>
              <a:rPr lang="en-US" sz="3799" dirty="0" err="1">
                <a:solidFill>
                  <a:srgbClr val="603423"/>
                </a:solidFill>
                <a:latin typeface="Roboto Condensed"/>
              </a:rPr>
              <a:t>điều</a:t>
            </a:r>
            <a:r>
              <a:rPr lang="en-US" sz="3799" dirty="0">
                <a:solidFill>
                  <a:srgbClr val="603423"/>
                </a:solidFill>
                <a:latin typeface="Roboto Condensed"/>
              </a:rPr>
              <a:t> </a:t>
            </a:r>
            <a:r>
              <a:rPr lang="en-US" sz="3799" dirty="0" err="1">
                <a:solidFill>
                  <a:srgbClr val="603423"/>
                </a:solidFill>
                <a:latin typeface="Roboto Condensed"/>
              </a:rPr>
              <a:t>mình</a:t>
            </a:r>
            <a:r>
              <a:rPr lang="en-US" sz="3799" dirty="0">
                <a:solidFill>
                  <a:srgbClr val="603423"/>
                </a:solidFill>
                <a:latin typeface="Roboto Condensed"/>
              </a:rPr>
              <a:t> </a:t>
            </a:r>
            <a:r>
              <a:rPr lang="en-US" sz="3799" dirty="0" err="1">
                <a:solidFill>
                  <a:srgbClr val="603423"/>
                </a:solidFill>
                <a:latin typeface="Roboto Condensed"/>
              </a:rPr>
              <a:t>mong</a:t>
            </a:r>
            <a:r>
              <a:rPr lang="en-US" sz="3799" dirty="0">
                <a:solidFill>
                  <a:srgbClr val="603423"/>
                </a:solidFill>
                <a:latin typeface="Roboto Condensed"/>
              </a:rPr>
              <a:t> </a:t>
            </a:r>
            <a:r>
              <a:rPr lang="en-US" sz="3799" dirty="0" err="1">
                <a:solidFill>
                  <a:srgbClr val="603423"/>
                </a:solidFill>
                <a:latin typeface="Roboto Condensed"/>
              </a:rPr>
              <a:t>muốn</a:t>
            </a:r>
            <a:r>
              <a:rPr lang="en-US" sz="3799" dirty="0">
                <a:solidFill>
                  <a:srgbClr val="603423"/>
                </a:solidFill>
                <a:latin typeface="Roboto Condensed"/>
              </a:rPr>
              <a:t>;...</a:t>
            </a:r>
          </a:p>
          <a:p>
            <a:pPr marL="820417" lvl="1" indent="-410209" algn="just">
              <a:lnSpc>
                <a:spcPts val="6155"/>
              </a:lnSpc>
              <a:buFont typeface="Arial"/>
              <a:buChar char="•"/>
            </a:pPr>
            <a:r>
              <a:rPr lang="en-US" sz="3799" dirty="0" err="1">
                <a:solidFill>
                  <a:srgbClr val="603423"/>
                </a:solidFill>
                <a:latin typeface="Roboto Condensed"/>
              </a:rPr>
              <a:t>Với</a:t>
            </a:r>
            <a:r>
              <a:rPr lang="en-US" sz="3799" dirty="0">
                <a:solidFill>
                  <a:srgbClr val="603423"/>
                </a:solidFill>
                <a:latin typeface="Roboto Condensed"/>
              </a:rPr>
              <a:t> </a:t>
            </a:r>
            <a:r>
              <a:rPr lang="en-US" sz="3799" dirty="0" err="1">
                <a:solidFill>
                  <a:srgbClr val="603423"/>
                </a:solidFill>
                <a:latin typeface="Roboto Condensed"/>
              </a:rPr>
              <a:t>đất</a:t>
            </a:r>
            <a:r>
              <a:rPr lang="en-US" sz="3799" dirty="0">
                <a:solidFill>
                  <a:srgbClr val="603423"/>
                </a:solidFill>
                <a:latin typeface="Roboto Condensed"/>
              </a:rPr>
              <a:t> </a:t>
            </a:r>
            <a:r>
              <a:rPr lang="en-US" sz="3799" dirty="0" err="1">
                <a:solidFill>
                  <a:srgbClr val="603423"/>
                </a:solidFill>
                <a:latin typeface="Roboto Condensed"/>
              </a:rPr>
              <a:t>nước</a:t>
            </a:r>
            <a:r>
              <a:rPr lang="en-US" sz="3799" dirty="0">
                <a:solidFill>
                  <a:srgbClr val="603423"/>
                </a:solidFill>
                <a:latin typeface="Roboto Condensed"/>
              </a:rPr>
              <a:t>: Tạo </a:t>
            </a:r>
            <a:r>
              <a:rPr lang="en-US" sz="3799" dirty="0" err="1">
                <a:solidFill>
                  <a:srgbClr val="603423"/>
                </a:solidFill>
                <a:latin typeface="Roboto Condensed"/>
              </a:rPr>
              <a:t>động</a:t>
            </a:r>
            <a:r>
              <a:rPr lang="en-US" sz="3799" dirty="0">
                <a:solidFill>
                  <a:srgbClr val="603423"/>
                </a:solidFill>
                <a:latin typeface="Roboto Condensed"/>
              </a:rPr>
              <a:t> </a:t>
            </a:r>
            <a:r>
              <a:rPr lang="en-US" sz="3799" dirty="0" err="1">
                <a:solidFill>
                  <a:srgbClr val="603423"/>
                </a:solidFill>
                <a:latin typeface="Roboto Condensed"/>
              </a:rPr>
              <a:t>lực</a:t>
            </a:r>
            <a:r>
              <a:rPr lang="en-US" sz="3799" dirty="0">
                <a:solidFill>
                  <a:srgbClr val="603423"/>
                </a:solidFill>
                <a:latin typeface="Roboto Condensed"/>
              </a:rPr>
              <a:t> </a:t>
            </a:r>
            <a:r>
              <a:rPr lang="en-US" sz="3799" dirty="0" err="1">
                <a:solidFill>
                  <a:srgbClr val="603423"/>
                </a:solidFill>
                <a:latin typeface="Roboto Condensed"/>
              </a:rPr>
              <a:t>phát</a:t>
            </a:r>
            <a:r>
              <a:rPr lang="en-US" sz="3799" dirty="0">
                <a:solidFill>
                  <a:srgbClr val="603423"/>
                </a:solidFill>
                <a:latin typeface="Roboto Condensed"/>
              </a:rPr>
              <a:t> </a:t>
            </a:r>
            <a:r>
              <a:rPr lang="en-US" sz="3799" dirty="0" err="1">
                <a:solidFill>
                  <a:srgbClr val="603423"/>
                </a:solidFill>
                <a:latin typeface="Roboto Condensed"/>
              </a:rPr>
              <a:t>triển</a:t>
            </a:r>
            <a:r>
              <a:rPr lang="en-US" sz="3799" dirty="0">
                <a:solidFill>
                  <a:srgbClr val="603423"/>
                </a:solidFill>
                <a:latin typeface="Roboto Condensed"/>
              </a:rPr>
              <a:t>; </a:t>
            </a:r>
            <a:r>
              <a:rPr lang="en-US" sz="3799" dirty="0" err="1">
                <a:solidFill>
                  <a:srgbClr val="603423"/>
                </a:solidFill>
                <a:latin typeface="Roboto Condensed"/>
              </a:rPr>
              <a:t>nâng</a:t>
            </a:r>
            <a:r>
              <a:rPr lang="en-US" sz="3799" dirty="0">
                <a:solidFill>
                  <a:srgbClr val="603423"/>
                </a:solidFill>
                <a:latin typeface="Roboto Condensed"/>
              </a:rPr>
              <a:t> </a:t>
            </a:r>
            <a:r>
              <a:rPr lang="en-US" sz="3799" dirty="0" err="1">
                <a:solidFill>
                  <a:srgbClr val="603423"/>
                </a:solidFill>
                <a:latin typeface="Roboto Condensed"/>
              </a:rPr>
              <a:t>cao</a:t>
            </a:r>
            <a:r>
              <a:rPr lang="en-US" sz="3799" dirty="0">
                <a:solidFill>
                  <a:srgbClr val="603423"/>
                </a:solidFill>
                <a:latin typeface="Roboto Condensed"/>
              </a:rPr>
              <a:t> </a:t>
            </a:r>
            <a:r>
              <a:rPr lang="en-US" sz="3799" dirty="0" err="1">
                <a:solidFill>
                  <a:srgbClr val="603423"/>
                </a:solidFill>
                <a:latin typeface="Roboto Condensed"/>
              </a:rPr>
              <a:t>đời</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văn</a:t>
            </a:r>
            <a:r>
              <a:rPr lang="en-US" sz="3799" dirty="0">
                <a:solidFill>
                  <a:srgbClr val="603423"/>
                </a:solidFill>
                <a:latin typeface="Roboto Condensed"/>
              </a:rPr>
              <a:t> </a:t>
            </a:r>
            <a:r>
              <a:rPr lang="en-US" sz="3799" dirty="0" err="1">
                <a:solidFill>
                  <a:srgbClr val="603423"/>
                </a:solidFill>
                <a:latin typeface="Roboto Condensed"/>
              </a:rPr>
              <a:t>hóa</a:t>
            </a:r>
            <a:r>
              <a:rPr lang="en-US" sz="3799" dirty="0">
                <a:solidFill>
                  <a:srgbClr val="603423"/>
                </a:solidFill>
                <a:latin typeface="Roboto Condensed"/>
              </a:rPr>
              <a:t>, </a:t>
            </a:r>
            <a:r>
              <a:rPr lang="en-US" sz="3799" dirty="0" err="1">
                <a:solidFill>
                  <a:srgbClr val="603423"/>
                </a:solidFill>
                <a:latin typeface="Roboto Condensed"/>
              </a:rPr>
              <a:t>tinh</a:t>
            </a:r>
            <a:r>
              <a:rPr lang="en-US" sz="3799" dirty="0">
                <a:solidFill>
                  <a:srgbClr val="603423"/>
                </a:solidFill>
                <a:latin typeface="Roboto Condensed"/>
              </a:rPr>
              <a:t> </a:t>
            </a:r>
            <a:r>
              <a:rPr lang="en-US" sz="3799" dirty="0" err="1">
                <a:solidFill>
                  <a:srgbClr val="603423"/>
                </a:solidFill>
                <a:latin typeface="Roboto Condensed"/>
              </a:rPr>
              <a:t>thần</a:t>
            </a:r>
            <a:r>
              <a:rPr lang="en-US" sz="3799" dirty="0">
                <a:solidFill>
                  <a:srgbClr val="603423"/>
                </a:solidFill>
                <a:latin typeface="Roboto Condensed"/>
              </a:rPr>
              <a:t> </a:t>
            </a:r>
            <a:r>
              <a:rPr lang="en-US" sz="3799" dirty="0" err="1">
                <a:solidFill>
                  <a:srgbClr val="603423"/>
                </a:solidFill>
                <a:latin typeface="Roboto Condensed"/>
              </a:rPr>
              <a:t>cho</a:t>
            </a:r>
            <a:r>
              <a:rPr lang="en-US" sz="3799" dirty="0">
                <a:solidFill>
                  <a:srgbClr val="603423"/>
                </a:solidFill>
                <a:latin typeface="Roboto Condensed"/>
              </a:rPr>
              <a:t> </a:t>
            </a:r>
            <a:r>
              <a:rPr lang="en-US" sz="3799" dirty="0" err="1">
                <a:solidFill>
                  <a:srgbClr val="603423"/>
                </a:solidFill>
                <a:latin typeface="Roboto Condensed"/>
              </a:rPr>
              <a:t>người</a:t>
            </a:r>
            <a:r>
              <a:rPr lang="en-US" sz="3799" dirty="0">
                <a:solidFill>
                  <a:srgbClr val="603423"/>
                </a:solidFill>
                <a:latin typeface="Roboto Condensed"/>
              </a:rPr>
              <a:t> </a:t>
            </a:r>
            <a:r>
              <a:rPr lang="en-US" sz="3799" dirty="0" err="1">
                <a:solidFill>
                  <a:srgbClr val="603423"/>
                </a:solidFill>
                <a:latin typeface="Roboto Condensed"/>
              </a:rPr>
              <a:t>dân</a:t>
            </a:r>
            <a:r>
              <a:rPr lang="en-US" sz="3799" dirty="0">
                <a:solidFill>
                  <a:srgbClr val="603423"/>
                </a:solidFill>
                <a:latin typeface="Roboto Condensed"/>
              </a:rPr>
              <a:t>;...</a:t>
            </a:r>
          </a:p>
          <a:p>
            <a:pPr algn="just">
              <a:lnSpc>
                <a:spcPts val="6155"/>
              </a:lnSpc>
            </a:pPr>
            <a:r>
              <a:rPr lang="en-US" sz="3799" dirty="0">
                <a:solidFill>
                  <a:srgbClr val="603423"/>
                </a:solidFill>
                <a:latin typeface="Roboto Condensed"/>
              </a:rPr>
              <a:t>*</a:t>
            </a:r>
            <a:r>
              <a:rPr lang="en-US" sz="3799" dirty="0">
                <a:solidFill>
                  <a:srgbClr val="603423"/>
                </a:solidFill>
                <a:latin typeface="Roboto Condensed Bold"/>
              </a:rPr>
              <a:t> </a:t>
            </a:r>
            <a:r>
              <a:rPr lang="en-US" sz="3799" dirty="0" err="1">
                <a:solidFill>
                  <a:srgbClr val="603423"/>
                </a:solidFill>
                <a:latin typeface="Roboto Condensed Bold"/>
              </a:rPr>
              <a:t>Kết</a:t>
            </a:r>
            <a:r>
              <a:rPr lang="en-US" sz="3799" dirty="0">
                <a:solidFill>
                  <a:srgbClr val="603423"/>
                </a:solidFill>
                <a:latin typeface="Roboto Condensed Bold"/>
              </a:rPr>
              <a:t> </a:t>
            </a:r>
            <a:r>
              <a:rPr lang="en-US" sz="3799" dirty="0" err="1">
                <a:solidFill>
                  <a:srgbClr val="603423"/>
                </a:solidFill>
                <a:latin typeface="Roboto Condensed Bold"/>
              </a:rPr>
              <a:t>đoạn</a:t>
            </a:r>
            <a:r>
              <a:rPr lang="en-US" sz="3799" dirty="0">
                <a:solidFill>
                  <a:srgbClr val="603423"/>
                </a:solidFill>
                <a:latin typeface="Roboto Condensed Bold"/>
              </a:rPr>
              <a:t>: </a:t>
            </a:r>
            <a:r>
              <a:rPr lang="en-US" sz="3799" dirty="0" err="1">
                <a:solidFill>
                  <a:srgbClr val="603423"/>
                </a:solidFill>
                <a:latin typeface="Roboto Condensed"/>
              </a:rPr>
              <a:t>Khẳng</a:t>
            </a:r>
            <a:r>
              <a:rPr lang="en-US" sz="3799" dirty="0">
                <a:solidFill>
                  <a:srgbClr val="603423"/>
                </a:solidFill>
                <a:latin typeface="Roboto Condensed"/>
              </a:rPr>
              <a:t> </a:t>
            </a:r>
            <a:r>
              <a:rPr lang="en-US" sz="3799" dirty="0" err="1">
                <a:solidFill>
                  <a:srgbClr val="603423"/>
                </a:solidFill>
                <a:latin typeface="Roboto Condensed"/>
              </a:rPr>
              <a:t>định</a:t>
            </a:r>
            <a:r>
              <a:rPr lang="en-US" sz="3799" dirty="0">
                <a:solidFill>
                  <a:srgbClr val="603423"/>
                </a:solidFill>
                <a:latin typeface="Roboto Condensed"/>
              </a:rPr>
              <a:t> </a:t>
            </a:r>
            <a:r>
              <a:rPr lang="en-US" sz="3799" dirty="0" err="1">
                <a:solidFill>
                  <a:srgbClr val="603423"/>
                </a:solidFill>
                <a:latin typeface="Roboto Condensed"/>
              </a:rPr>
              <a:t>giá</a:t>
            </a:r>
            <a:r>
              <a:rPr lang="en-US" sz="3799" dirty="0">
                <a:solidFill>
                  <a:srgbClr val="603423"/>
                </a:solidFill>
                <a:latin typeface="Roboto Condensed"/>
              </a:rPr>
              <a:t> </a:t>
            </a:r>
            <a:r>
              <a:rPr lang="en-US" sz="3799" dirty="0" err="1">
                <a:solidFill>
                  <a:srgbClr val="603423"/>
                </a:solidFill>
                <a:latin typeface="Roboto Condensed"/>
              </a:rPr>
              <a:t>trị</a:t>
            </a:r>
            <a:r>
              <a:rPr lang="en-US" sz="3799" dirty="0">
                <a:solidFill>
                  <a:srgbClr val="603423"/>
                </a:solidFill>
                <a:latin typeface="Roboto Condensed"/>
              </a:rPr>
              <a:t> </a:t>
            </a:r>
            <a:r>
              <a:rPr lang="en-US" sz="3799" dirty="0" err="1">
                <a:solidFill>
                  <a:srgbClr val="603423"/>
                </a:solidFill>
                <a:latin typeface="Roboto Condensed"/>
              </a:rPr>
              <a:t>của</a:t>
            </a:r>
            <a:r>
              <a:rPr lang="en-US" sz="3799" dirty="0">
                <a:solidFill>
                  <a:srgbClr val="603423"/>
                </a:solidFill>
                <a:latin typeface="Roboto Condensed"/>
              </a:rPr>
              <a:t> </a:t>
            </a:r>
            <a:r>
              <a:rPr lang="en-US" sz="3799" dirty="0" err="1">
                <a:solidFill>
                  <a:srgbClr val="603423"/>
                </a:solidFill>
                <a:latin typeface="Roboto Condensed"/>
              </a:rPr>
              <a:t>cuộc</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yên</a:t>
            </a:r>
            <a:r>
              <a:rPr lang="en-US" sz="3799" dirty="0">
                <a:solidFill>
                  <a:srgbClr val="603423"/>
                </a:solidFill>
                <a:latin typeface="Roboto Condensed"/>
              </a:rPr>
              <a:t> </a:t>
            </a:r>
            <a:r>
              <a:rPr lang="en-US" sz="3799" dirty="0" err="1">
                <a:solidFill>
                  <a:srgbClr val="603423"/>
                </a:solidFill>
                <a:latin typeface="Roboto Condensed"/>
              </a:rPr>
              <a:t>bình</a:t>
            </a:r>
            <a:endParaRPr lang="en-US" sz="3799" dirty="0">
              <a:solidFill>
                <a:srgbClr val="603423"/>
              </a:solidFill>
              <a:latin typeface="Roboto Condensed"/>
            </a:endParaRPr>
          </a:p>
        </p:txBody>
      </p:sp>
      <p:sp>
        <p:nvSpPr>
          <p:cNvPr id="7" name="Freeform 7"/>
          <p:cNvSpPr/>
          <p:nvPr/>
        </p:nvSpPr>
        <p:spPr>
          <a:xfrm>
            <a:off x="1028700" y="1849179"/>
            <a:ext cx="812024" cy="1061470"/>
          </a:xfrm>
          <a:custGeom>
            <a:avLst/>
            <a:gdLst/>
            <a:ahLst/>
            <a:cxnLst/>
            <a:rect l="l" t="t" r="r" b="b"/>
            <a:pathLst>
              <a:path w="812024" h="1061470">
                <a:moveTo>
                  <a:pt x="0" y="0"/>
                </a:moveTo>
                <a:lnTo>
                  <a:pt x="812024" y="0"/>
                </a:lnTo>
                <a:lnTo>
                  <a:pt x="812024" y="1061470"/>
                </a:lnTo>
                <a:lnTo>
                  <a:pt x="0" y="1061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8700" y="4082030"/>
            <a:ext cx="812024" cy="1061470"/>
          </a:xfrm>
          <a:custGeom>
            <a:avLst/>
            <a:gdLst/>
            <a:ahLst/>
            <a:cxnLst/>
            <a:rect l="l" t="t" r="r" b="b"/>
            <a:pathLst>
              <a:path w="812024" h="1061470">
                <a:moveTo>
                  <a:pt x="0" y="0"/>
                </a:moveTo>
                <a:lnTo>
                  <a:pt x="812024" y="0"/>
                </a:lnTo>
                <a:lnTo>
                  <a:pt x="812024" y="1061470"/>
                </a:lnTo>
                <a:lnTo>
                  <a:pt x="0" y="1061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01884" y="8964467"/>
            <a:ext cx="812024" cy="1061470"/>
          </a:xfrm>
          <a:custGeom>
            <a:avLst/>
            <a:gdLst/>
            <a:ahLst/>
            <a:cxnLst/>
            <a:rect l="l" t="t" r="r" b="b"/>
            <a:pathLst>
              <a:path w="812024" h="1061470">
                <a:moveTo>
                  <a:pt x="0" y="0"/>
                </a:moveTo>
                <a:lnTo>
                  <a:pt x="812024" y="0"/>
                </a:lnTo>
                <a:lnTo>
                  <a:pt x="812024" y="1061470"/>
                </a:lnTo>
                <a:lnTo>
                  <a:pt x="0" y="1061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1028700" y="346075"/>
            <a:ext cx="7472713" cy="1263015"/>
          </a:xfrm>
          <a:prstGeom prst="rect">
            <a:avLst/>
          </a:prstGeom>
        </p:spPr>
        <p:txBody>
          <a:bodyPr lIns="0" tIns="0" rIns="0" bIns="0" rtlCol="0" anchor="t">
            <a:spAutoFit/>
          </a:bodyPr>
          <a:lstStyle/>
          <a:p>
            <a:pPr marL="0" lvl="0" indent="0" algn="l">
              <a:lnSpc>
                <a:spcPts val="10140"/>
              </a:lnSpc>
              <a:spcBef>
                <a:spcPct val="0"/>
              </a:spcBef>
            </a:pPr>
            <a:r>
              <a:rPr lang="en-US" sz="7800">
                <a:solidFill>
                  <a:srgbClr val="593330"/>
                </a:solidFill>
                <a:latin typeface="Fraunces Bold"/>
              </a:rPr>
              <a:t>4. LUYỆN TẬP</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arn(inVertical)">
                                      <p:cBhvr>
                                        <p:cTn id="2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1028700" y="499195"/>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5"/>
            <a:stretch>
              <a:fillRect/>
            </a:stretch>
          </a:blipFill>
        </p:spPr>
      </p:sp>
      <p:sp>
        <p:nvSpPr>
          <p:cNvPr id="6" name="Freeform 6"/>
          <p:cNvSpPr/>
          <p:nvPr/>
        </p:nvSpPr>
        <p:spPr>
          <a:xfrm>
            <a:off x="7584282" y="6147858"/>
            <a:ext cx="6103838" cy="4316238"/>
          </a:xfrm>
          <a:custGeom>
            <a:avLst/>
            <a:gdLst/>
            <a:ahLst/>
            <a:cxnLst/>
            <a:rect l="l" t="t" r="r" b="b"/>
            <a:pathLst>
              <a:path w="6103838" h="4316238">
                <a:moveTo>
                  <a:pt x="0" y="0"/>
                </a:moveTo>
                <a:lnTo>
                  <a:pt x="6103838" y="0"/>
                </a:lnTo>
                <a:lnTo>
                  <a:pt x="6103838" y="4316239"/>
                </a:lnTo>
                <a:lnTo>
                  <a:pt x="0" y="4316239"/>
                </a:lnTo>
                <a:lnTo>
                  <a:pt x="0" y="0"/>
                </a:lnTo>
                <a:close/>
              </a:path>
            </a:pathLst>
          </a:custGeom>
          <a:blipFill>
            <a:blip r:embed="rId5"/>
            <a:stretch>
              <a:fillRect/>
            </a:stretch>
          </a:blipFill>
        </p:spPr>
      </p:sp>
      <p:sp>
        <p:nvSpPr>
          <p:cNvPr id="7" name="Freeform 7"/>
          <p:cNvSpPr/>
          <p:nvPr/>
        </p:nvSpPr>
        <p:spPr>
          <a:xfrm>
            <a:off x="11394207" y="2070527"/>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5"/>
            <a:stretch>
              <a:fillRect/>
            </a:stretch>
          </a:blipFill>
        </p:spPr>
      </p:sp>
      <p:sp>
        <p:nvSpPr>
          <p:cNvPr id="8" name="TextBox 8"/>
          <p:cNvSpPr txBox="1"/>
          <p:nvPr/>
        </p:nvSpPr>
        <p:spPr>
          <a:xfrm>
            <a:off x="3333569" y="2621708"/>
            <a:ext cx="7472713" cy="1289050"/>
          </a:xfrm>
          <a:prstGeom prst="rect">
            <a:avLst/>
          </a:prstGeom>
        </p:spPr>
        <p:txBody>
          <a:bodyPr lIns="0" tIns="0" rIns="0" bIns="0" rtlCol="0" anchor="t">
            <a:spAutoFit/>
          </a:bodyPr>
          <a:lstStyle/>
          <a:p>
            <a:pPr marL="0" lvl="0" indent="0" algn="l">
              <a:lnSpc>
                <a:spcPts val="10400"/>
              </a:lnSpc>
              <a:spcBef>
                <a:spcPct val="0"/>
              </a:spcBef>
            </a:pPr>
            <a:r>
              <a:rPr lang="en-US" sz="8000" dirty="0">
                <a:solidFill>
                  <a:srgbClr val="603423"/>
                </a:solidFill>
                <a:latin typeface="Fraunces Bold"/>
              </a:rPr>
              <a:t>5. VẬN DỤNG</a:t>
            </a:r>
          </a:p>
        </p:txBody>
      </p:sp>
      <p:sp>
        <p:nvSpPr>
          <p:cNvPr id="9" name="TextBox 9"/>
          <p:cNvSpPr txBox="1"/>
          <p:nvPr/>
        </p:nvSpPr>
        <p:spPr>
          <a:xfrm>
            <a:off x="2660713" y="4152757"/>
            <a:ext cx="13688764" cy="2461896"/>
          </a:xfrm>
          <a:prstGeom prst="rect">
            <a:avLst/>
          </a:prstGeom>
        </p:spPr>
        <p:txBody>
          <a:bodyPr lIns="0" tIns="0" rIns="0" bIns="0" rtlCol="0" anchor="t">
            <a:spAutoFit/>
          </a:bodyPr>
          <a:lstStyle/>
          <a:p>
            <a:pPr marL="1014724" lvl="1" indent="-507362" algn="just">
              <a:lnSpc>
                <a:spcPts val="6579"/>
              </a:lnSpc>
              <a:buFont typeface="Arial"/>
              <a:buChar char="•"/>
            </a:pPr>
            <a:r>
              <a:rPr lang="en-US" sz="4699" dirty="0" err="1">
                <a:solidFill>
                  <a:srgbClr val="603423"/>
                </a:solidFill>
                <a:latin typeface="Roboto Condensed"/>
              </a:rPr>
              <a:t>Đọc</a:t>
            </a:r>
            <a:r>
              <a:rPr lang="en-US" sz="4699" dirty="0">
                <a:solidFill>
                  <a:srgbClr val="603423"/>
                </a:solidFill>
                <a:latin typeface="Roboto Condensed"/>
              </a:rPr>
              <a:t> </a:t>
            </a:r>
            <a:r>
              <a:rPr lang="en-US" sz="4699" dirty="0" err="1">
                <a:solidFill>
                  <a:srgbClr val="603423"/>
                </a:solidFill>
                <a:latin typeface="Roboto Condensed"/>
              </a:rPr>
              <a:t>mở</a:t>
            </a:r>
            <a:r>
              <a:rPr lang="en-US" sz="4699" dirty="0">
                <a:solidFill>
                  <a:srgbClr val="603423"/>
                </a:solidFill>
                <a:latin typeface="Roboto Condensed"/>
              </a:rPr>
              <a:t> </a:t>
            </a:r>
            <a:r>
              <a:rPr lang="en-US" sz="4699" dirty="0" err="1">
                <a:solidFill>
                  <a:srgbClr val="603423"/>
                </a:solidFill>
                <a:latin typeface="Roboto Condensed"/>
              </a:rPr>
              <a:t>rộng</a:t>
            </a:r>
            <a:r>
              <a:rPr lang="en-US" sz="4699" dirty="0">
                <a:solidFill>
                  <a:srgbClr val="603423"/>
                </a:solidFill>
                <a:latin typeface="Roboto Condensed"/>
              </a:rPr>
              <a:t> </a:t>
            </a:r>
            <a:r>
              <a:rPr lang="en-US" sz="4699" dirty="0" err="1">
                <a:solidFill>
                  <a:srgbClr val="603423"/>
                </a:solidFill>
                <a:latin typeface="Roboto Condensed"/>
              </a:rPr>
              <a:t>văn</a:t>
            </a:r>
            <a:r>
              <a:rPr lang="en-US" sz="4699" dirty="0">
                <a:solidFill>
                  <a:srgbClr val="603423"/>
                </a:solidFill>
                <a:latin typeface="Roboto Condensed"/>
              </a:rPr>
              <a:t> </a:t>
            </a:r>
            <a:r>
              <a:rPr lang="en-US" sz="4699" dirty="0" err="1">
                <a:solidFill>
                  <a:srgbClr val="603423"/>
                </a:solidFill>
                <a:latin typeface="Roboto Condensed"/>
              </a:rPr>
              <a:t>bản</a:t>
            </a:r>
            <a:r>
              <a:rPr lang="en-US" sz="4699" dirty="0">
                <a:solidFill>
                  <a:srgbClr val="603423"/>
                </a:solidFill>
                <a:latin typeface="Roboto Condensed"/>
              </a:rPr>
              <a:t> </a:t>
            </a:r>
            <a:r>
              <a:rPr lang="en-US" sz="4699" dirty="0" err="1">
                <a:solidFill>
                  <a:srgbClr val="603423"/>
                </a:solidFill>
                <a:latin typeface="Roboto Condensed"/>
              </a:rPr>
              <a:t>cùng</a:t>
            </a:r>
            <a:r>
              <a:rPr lang="en-US" sz="4699" dirty="0">
                <a:solidFill>
                  <a:srgbClr val="603423"/>
                </a:solidFill>
                <a:latin typeface="Roboto Condensed"/>
              </a:rPr>
              <a:t> </a:t>
            </a:r>
            <a:r>
              <a:rPr lang="en-US" sz="4699" dirty="0" err="1">
                <a:solidFill>
                  <a:srgbClr val="603423"/>
                </a:solidFill>
                <a:latin typeface="Roboto Condensed"/>
              </a:rPr>
              <a:t>thể</a:t>
            </a:r>
            <a:r>
              <a:rPr lang="en-US" sz="4699" dirty="0">
                <a:solidFill>
                  <a:srgbClr val="603423"/>
                </a:solidFill>
                <a:latin typeface="Roboto Condensed"/>
              </a:rPr>
              <a:t> </a:t>
            </a:r>
            <a:r>
              <a:rPr lang="en-US" sz="4699" dirty="0" err="1">
                <a:solidFill>
                  <a:srgbClr val="603423"/>
                </a:solidFill>
                <a:latin typeface="Roboto Condensed"/>
              </a:rPr>
              <a:t>loại</a:t>
            </a:r>
            <a:r>
              <a:rPr lang="en-US" sz="4699" dirty="0">
                <a:solidFill>
                  <a:srgbClr val="603423"/>
                </a:solidFill>
                <a:latin typeface="Roboto Condensed"/>
              </a:rPr>
              <a:t>: </a:t>
            </a:r>
            <a:r>
              <a:rPr lang="en-US" sz="4699" dirty="0">
                <a:solidFill>
                  <a:srgbClr val="603423"/>
                </a:solidFill>
                <a:latin typeface="Roboto Condensed Italics"/>
              </a:rPr>
              <a:t>Qua </a:t>
            </a:r>
            <a:r>
              <a:rPr lang="en-US" sz="4699" dirty="0" err="1">
                <a:solidFill>
                  <a:srgbClr val="603423"/>
                </a:solidFill>
                <a:latin typeface="Roboto Condensed Italics"/>
              </a:rPr>
              <a:t>Đèo</a:t>
            </a:r>
            <a:r>
              <a:rPr lang="en-US" sz="4699" dirty="0">
                <a:solidFill>
                  <a:srgbClr val="603423"/>
                </a:solidFill>
                <a:latin typeface="Roboto Condensed Italics"/>
              </a:rPr>
              <a:t> </a:t>
            </a:r>
            <a:r>
              <a:rPr lang="en-US" sz="4699" dirty="0" err="1">
                <a:solidFill>
                  <a:srgbClr val="603423"/>
                </a:solidFill>
                <a:latin typeface="Roboto Condensed Italics"/>
              </a:rPr>
              <a:t>Ngang</a:t>
            </a:r>
            <a:endParaRPr lang="en-US" sz="4699" dirty="0">
              <a:solidFill>
                <a:srgbClr val="603423"/>
              </a:solidFill>
              <a:latin typeface="Roboto Condensed Italics"/>
            </a:endParaRPr>
          </a:p>
          <a:p>
            <a:pPr marL="1014724" lvl="1" indent="-507362" algn="just">
              <a:lnSpc>
                <a:spcPts val="6579"/>
              </a:lnSpc>
              <a:buFont typeface="Arial"/>
              <a:buChar char="•"/>
            </a:pPr>
            <a:r>
              <a:rPr lang="en-US" sz="4699" dirty="0" err="1">
                <a:solidFill>
                  <a:srgbClr val="603423"/>
                </a:solidFill>
                <a:latin typeface="Roboto Condensed"/>
              </a:rPr>
              <a:t>Khám</a:t>
            </a:r>
            <a:r>
              <a:rPr lang="en-US" sz="4699" dirty="0">
                <a:solidFill>
                  <a:srgbClr val="603423"/>
                </a:solidFill>
                <a:latin typeface="Roboto Condensed"/>
              </a:rPr>
              <a:t> </a:t>
            </a:r>
            <a:r>
              <a:rPr lang="en-US" sz="4699" dirty="0" err="1">
                <a:solidFill>
                  <a:srgbClr val="603423"/>
                </a:solidFill>
                <a:latin typeface="Roboto Condensed"/>
              </a:rPr>
              <a:t>phá</a:t>
            </a:r>
            <a:r>
              <a:rPr lang="en-US" sz="4699" dirty="0">
                <a:solidFill>
                  <a:srgbClr val="603423"/>
                </a:solidFill>
                <a:latin typeface="Roboto Condensed"/>
              </a:rPr>
              <a:t> </a:t>
            </a:r>
            <a:r>
              <a:rPr lang="en-US" sz="4699" dirty="0" err="1">
                <a:solidFill>
                  <a:srgbClr val="603423"/>
                </a:solidFill>
                <a:latin typeface="Roboto Condensed"/>
              </a:rPr>
              <a:t>văn</a:t>
            </a:r>
            <a:r>
              <a:rPr lang="en-US" sz="4699" dirty="0">
                <a:solidFill>
                  <a:srgbClr val="603423"/>
                </a:solidFill>
                <a:latin typeface="Roboto Condensed"/>
              </a:rPr>
              <a:t> </a:t>
            </a:r>
            <a:r>
              <a:rPr lang="en-US" sz="4699" dirty="0" err="1">
                <a:solidFill>
                  <a:srgbClr val="603423"/>
                </a:solidFill>
                <a:latin typeface="Roboto Condensed"/>
              </a:rPr>
              <a:t>bản</a:t>
            </a:r>
            <a:r>
              <a:rPr lang="en-US" sz="4699" dirty="0">
                <a:solidFill>
                  <a:srgbClr val="603423"/>
                </a:solidFill>
                <a:latin typeface="Roboto Condensed"/>
              </a:rPr>
              <a:t> </a:t>
            </a:r>
            <a:r>
              <a:rPr lang="en-US" sz="4699" dirty="0">
                <a:solidFill>
                  <a:srgbClr val="603423"/>
                </a:solidFill>
                <a:latin typeface="Roboto Condensed Italics"/>
              </a:rPr>
              <a:t>Qua </a:t>
            </a:r>
            <a:r>
              <a:rPr lang="en-US" sz="4699" dirty="0" err="1">
                <a:solidFill>
                  <a:srgbClr val="603423"/>
                </a:solidFill>
                <a:latin typeface="Roboto Condensed Italics"/>
              </a:rPr>
              <a:t>Đèo</a:t>
            </a:r>
            <a:r>
              <a:rPr lang="en-US" sz="4699" dirty="0">
                <a:solidFill>
                  <a:srgbClr val="603423"/>
                </a:solidFill>
                <a:latin typeface="Roboto Condensed Italics"/>
              </a:rPr>
              <a:t> </a:t>
            </a:r>
            <a:r>
              <a:rPr lang="en-US" sz="4699" dirty="0" err="1">
                <a:solidFill>
                  <a:srgbClr val="603423"/>
                </a:solidFill>
                <a:latin typeface="Roboto Condensed Italics"/>
              </a:rPr>
              <a:t>Ngang</a:t>
            </a:r>
            <a:r>
              <a:rPr lang="en-US" sz="4699" dirty="0">
                <a:solidFill>
                  <a:srgbClr val="603423"/>
                </a:solidFill>
                <a:latin typeface="Roboto Condensed"/>
              </a:rPr>
              <a:t> </a:t>
            </a:r>
            <a:r>
              <a:rPr lang="en-US" sz="4699" dirty="0" err="1">
                <a:solidFill>
                  <a:srgbClr val="603423"/>
                </a:solidFill>
                <a:latin typeface="Roboto Condensed"/>
              </a:rPr>
              <a:t>theo</a:t>
            </a:r>
            <a:r>
              <a:rPr lang="en-US" sz="4699" dirty="0">
                <a:solidFill>
                  <a:srgbClr val="603423"/>
                </a:solidFill>
                <a:latin typeface="Roboto Condensed"/>
              </a:rPr>
              <a:t> </a:t>
            </a:r>
            <a:r>
              <a:rPr lang="en-US" sz="4699" dirty="0" err="1">
                <a:solidFill>
                  <a:srgbClr val="603423"/>
                </a:solidFill>
                <a:latin typeface="Roboto Condensed"/>
              </a:rPr>
              <a:t>phiếu</a:t>
            </a:r>
            <a:r>
              <a:rPr lang="en-US" sz="4699" dirty="0">
                <a:solidFill>
                  <a:srgbClr val="603423"/>
                </a:solidFill>
                <a:latin typeface="Roboto Condensed"/>
              </a:rPr>
              <a:t> </a:t>
            </a:r>
            <a:r>
              <a:rPr lang="en-US" sz="4699" dirty="0" err="1">
                <a:solidFill>
                  <a:srgbClr val="603423"/>
                </a:solidFill>
                <a:latin typeface="Roboto Condensed"/>
              </a:rPr>
              <a:t>gợi</a:t>
            </a:r>
            <a:r>
              <a:rPr lang="en-US" sz="4699" dirty="0">
                <a:solidFill>
                  <a:srgbClr val="603423"/>
                </a:solidFill>
                <a:latin typeface="Roboto Condensed"/>
              </a:rPr>
              <a:t> </a:t>
            </a:r>
            <a:r>
              <a:rPr lang="en-US" sz="4699" dirty="0" err="1">
                <a:solidFill>
                  <a:srgbClr val="603423"/>
                </a:solidFill>
                <a:latin typeface="Roboto Condensed"/>
              </a:rPr>
              <a:t>dẫn</a:t>
            </a:r>
            <a:endParaRPr lang="en-US" sz="4699" dirty="0">
              <a:solidFill>
                <a:srgbClr val="603423"/>
              </a:solidFill>
              <a:latin typeface="Roboto Condensed"/>
            </a:endParaRPr>
          </a:p>
          <a:p>
            <a:pPr marL="1014724" lvl="1" indent="-507362" algn="just">
              <a:lnSpc>
                <a:spcPts val="6579"/>
              </a:lnSpc>
              <a:buFont typeface="Arial"/>
              <a:buChar char="•"/>
            </a:pPr>
            <a:r>
              <a:rPr lang="en-US" sz="4699" dirty="0" err="1">
                <a:solidFill>
                  <a:srgbClr val="603423"/>
                </a:solidFill>
                <a:latin typeface="Roboto Condensed"/>
              </a:rPr>
              <a:t>Buổi</a:t>
            </a:r>
            <a:r>
              <a:rPr lang="en-US" sz="4699" dirty="0">
                <a:solidFill>
                  <a:srgbClr val="603423"/>
                </a:solidFill>
                <a:latin typeface="Roboto Condensed"/>
              </a:rPr>
              <a:t> </a:t>
            </a:r>
            <a:r>
              <a:rPr lang="en-US" sz="4699" dirty="0" err="1">
                <a:solidFill>
                  <a:srgbClr val="603423"/>
                </a:solidFill>
                <a:latin typeface="Roboto Condensed"/>
              </a:rPr>
              <a:t>sau</a:t>
            </a:r>
            <a:r>
              <a:rPr lang="en-US" sz="4699" dirty="0">
                <a:solidFill>
                  <a:srgbClr val="603423"/>
                </a:solidFill>
                <a:latin typeface="Roboto Condensed"/>
              </a:rPr>
              <a:t> </a:t>
            </a:r>
            <a:r>
              <a:rPr lang="en-US" sz="4699" dirty="0" err="1">
                <a:solidFill>
                  <a:srgbClr val="603423"/>
                </a:solidFill>
                <a:latin typeface="Roboto Condensed"/>
              </a:rPr>
              <a:t>báo</a:t>
            </a:r>
            <a:r>
              <a:rPr lang="en-US" sz="4699" dirty="0">
                <a:solidFill>
                  <a:srgbClr val="603423"/>
                </a:solidFill>
                <a:latin typeface="Roboto Condensed"/>
              </a:rPr>
              <a:t> </a:t>
            </a:r>
            <a:r>
              <a:rPr lang="en-US" sz="4699" dirty="0" err="1">
                <a:solidFill>
                  <a:srgbClr val="603423"/>
                </a:solidFill>
                <a:latin typeface="Roboto Condensed"/>
              </a:rPr>
              <a:t>cáo</a:t>
            </a:r>
            <a:r>
              <a:rPr lang="en-US" sz="4699" dirty="0">
                <a:solidFill>
                  <a:srgbClr val="603423"/>
                </a:solidFill>
                <a:latin typeface="Roboto Condensed"/>
              </a:rPr>
              <a:t> </a:t>
            </a:r>
            <a:r>
              <a:rPr lang="en-US" sz="4699" dirty="0" err="1">
                <a:solidFill>
                  <a:srgbClr val="603423"/>
                </a:solidFill>
                <a:latin typeface="Roboto Condensed"/>
              </a:rPr>
              <a:t>sản</a:t>
            </a:r>
            <a:r>
              <a:rPr lang="en-US" sz="4699" dirty="0">
                <a:solidFill>
                  <a:srgbClr val="603423"/>
                </a:solidFill>
                <a:latin typeface="Roboto Condensed"/>
              </a:rPr>
              <a:t> </a:t>
            </a:r>
            <a:r>
              <a:rPr lang="en-US" sz="4699" dirty="0" err="1">
                <a:solidFill>
                  <a:srgbClr val="603423"/>
                </a:solidFill>
                <a:latin typeface="Roboto Condensed"/>
              </a:rPr>
              <a:t>phẩm</a:t>
            </a:r>
            <a:endParaRPr lang="en-US" sz="4699" dirty="0">
              <a:solidFill>
                <a:srgbClr val="603423"/>
              </a:solidFill>
              <a:latin typeface="Roboto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674322" y="4514121"/>
            <a:ext cx="17690122" cy="4308638"/>
          </a:xfrm>
          <a:custGeom>
            <a:avLst/>
            <a:gdLst/>
            <a:ahLst/>
            <a:cxnLst/>
            <a:rect l="l" t="t" r="r" b="b"/>
            <a:pathLst>
              <a:path w="17690122" h="4308638">
                <a:moveTo>
                  <a:pt x="0" y="0"/>
                </a:moveTo>
                <a:lnTo>
                  <a:pt x="17690122" y="0"/>
                </a:lnTo>
                <a:lnTo>
                  <a:pt x="17690122" y="4308637"/>
                </a:lnTo>
                <a:lnTo>
                  <a:pt x="0" y="4308637"/>
                </a:lnTo>
                <a:lnTo>
                  <a:pt x="0" y="0"/>
                </a:lnTo>
                <a:close/>
              </a:path>
            </a:pathLst>
          </a:custGeom>
          <a:blipFill>
            <a:blip r:embed="rId4"/>
            <a:stretch>
              <a:fillRect/>
            </a:stretch>
          </a:blipFill>
        </p:spPr>
      </p:sp>
      <p:sp>
        <p:nvSpPr>
          <p:cNvPr id="5" name="Freeform 5"/>
          <p:cNvSpPr/>
          <p:nvPr/>
        </p:nvSpPr>
        <p:spPr>
          <a:xfrm>
            <a:off x="-5943600" y="7986681"/>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a:off x="-435455" y="1788288"/>
            <a:ext cx="8000850" cy="8012543"/>
          </a:xfrm>
          <a:custGeom>
            <a:avLst/>
            <a:gdLst/>
            <a:ahLst/>
            <a:cxnLst/>
            <a:rect l="l" t="t" r="r" b="b"/>
            <a:pathLst>
              <a:path w="8000850" h="8012543">
                <a:moveTo>
                  <a:pt x="0" y="0"/>
                </a:moveTo>
                <a:lnTo>
                  <a:pt x="8000850" y="0"/>
                </a:lnTo>
                <a:lnTo>
                  <a:pt x="8000850" y="8012542"/>
                </a:lnTo>
                <a:lnTo>
                  <a:pt x="0" y="8012542"/>
                </a:lnTo>
                <a:lnTo>
                  <a:pt x="0" y="0"/>
                </a:lnTo>
                <a:close/>
              </a:path>
            </a:pathLst>
          </a:custGeom>
          <a:blipFill>
            <a:blip r:embed="rId6"/>
            <a:stretch>
              <a:fillRect/>
            </a:stretch>
          </a:blipFill>
        </p:spPr>
      </p:sp>
      <p:sp>
        <p:nvSpPr>
          <p:cNvPr id="7" name="Freeform 7"/>
          <p:cNvSpPr/>
          <p:nvPr/>
        </p:nvSpPr>
        <p:spPr>
          <a:xfrm>
            <a:off x="0" y="7237641"/>
            <a:ext cx="3575784" cy="3555312"/>
          </a:xfrm>
          <a:custGeom>
            <a:avLst/>
            <a:gdLst/>
            <a:ahLst/>
            <a:cxnLst/>
            <a:rect l="l" t="t" r="r" b="b"/>
            <a:pathLst>
              <a:path w="3575784" h="3555312">
                <a:moveTo>
                  <a:pt x="0" y="0"/>
                </a:moveTo>
                <a:lnTo>
                  <a:pt x="3575784" y="0"/>
                </a:lnTo>
                <a:lnTo>
                  <a:pt x="3575784" y="3555312"/>
                </a:lnTo>
                <a:lnTo>
                  <a:pt x="0" y="3555312"/>
                </a:lnTo>
                <a:lnTo>
                  <a:pt x="0" y="0"/>
                </a:lnTo>
                <a:close/>
              </a:path>
            </a:pathLst>
          </a:custGeom>
          <a:blipFill>
            <a:blip r:embed="rId7"/>
            <a:stretch>
              <a:fillRect/>
            </a:stretch>
          </a:blipFill>
        </p:spPr>
      </p:sp>
      <p:sp>
        <p:nvSpPr>
          <p:cNvPr id="8" name="Freeform 8"/>
          <p:cNvSpPr/>
          <p:nvPr/>
        </p:nvSpPr>
        <p:spPr>
          <a:xfrm>
            <a:off x="4311852" y="2965339"/>
            <a:ext cx="1418761" cy="3004813"/>
          </a:xfrm>
          <a:custGeom>
            <a:avLst/>
            <a:gdLst/>
            <a:ahLst/>
            <a:cxnLst/>
            <a:rect l="l" t="t" r="r" b="b"/>
            <a:pathLst>
              <a:path w="1418761" h="3004813">
                <a:moveTo>
                  <a:pt x="0" y="0"/>
                </a:moveTo>
                <a:lnTo>
                  <a:pt x="1418761" y="0"/>
                </a:lnTo>
                <a:lnTo>
                  <a:pt x="1418761" y="3004814"/>
                </a:lnTo>
                <a:lnTo>
                  <a:pt x="0" y="3004814"/>
                </a:lnTo>
                <a:lnTo>
                  <a:pt x="0" y="0"/>
                </a:lnTo>
                <a:close/>
              </a:path>
            </a:pathLst>
          </a:custGeom>
          <a:blipFill>
            <a:blip r:embed="rId8"/>
            <a:stretch>
              <a:fillRect/>
            </a:stretch>
          </a:blipFill>
        </p:spPr>
      </p:sp>
      <p:sp>
        <p:nvSpPr>
          <p:cNvPr id="9" name="Freeform 9"/>
          <p:cNvSpPr/>
          <p:nvPr/>
        </p:nvSpPr>
        <p:spPr>
          <a:xfrm>
            <a:off x="14619348" y="2113520"/>
            <a:ext cx="3162204" cy="2236106"/>
          </a:xfrm>
          <a:custGeom>
            <a:avLst/>
            <a:gdLst/>
            <a:ahLst/>
            <a:cxnLst/>
            <a:rect l="l" t="t" r="r" b="b"/>
            <a:pathLst>
              <a:path w="3162204" h="2236106">
                <a:moveTo>
                  <a:pt x="0" y="0"/>
                </a:moveTo>
                <a:lnTo>
                  <a:pt x="3162204" y="0"/>
                </a:lnTo>
                <a:lnTo>
                  <a:pt x="3162204" y="2236105"/>
                </a:lnTo>
                <a:lnTo>
                  <a:pt x="0" y="2236105"/>
                </a:lnTo>
                <a:lnTo>
                  <a:pt x="0" y="0"/>
                </a:lnTo>
                <a:close/>
              </a:path>
            </a:pathLst>
          </a:custGeom>
          <a:blipFill>
            <a:blip r:embed="rId9"/>
            <a:stretch>
              <a:fillRect/>
            </a:stretch>
          </a:blipFill>
        </p:spPr>
      </p:sp>
      <p:sp>
        <p:nvSpPr>
          <p:cNvPr id="10" name="Freeform 10"/>
          <p:cNvSpPr/>
          <p:nvPr/>
        </p:nvSpPr>
        <p:spPr>
          <a:xfrm>
            <a:off x="-948772" y="-487959"/>
            <a:ext cx="731044" cy="731044"/>
          </a:xfrm>
          <a:custGeom>
            <a:avLst/>
            <a:gdLst/>
            <a:ahLst/>
            <a:cxnLst/>
            <a:rect l="l" t="t" r="r" b="b"/>
            <a:pathLst>
              <a:path w="731044" h="731044">
                <a:moveTo>
                  <a:pt x="0" y="0"/>
                </a:moveTo>
                <a:lnTo>
                  <a:pt x="731044" y="0"/>
                </a:lnTo>
                <a:lnTo>
                  <a:pt x="731044" y="731044"/>
                </a:lnTo>
                <a:lnTo>
                  <a:pt x="0" y="731044"/>
                </a:lnTo>
                <a:lnTo>
                  <a:pt x="0" y="0"/>
                </a:lnTo>
                <a:close/>
              </a:path>
            </a:pathLst>
          </a:custGeom>
          <a:blipFill>
            <a:blip r:embed="rId10"/>
            <a:stretch>
              <a:fillRect/>
            </a:stretch>
          </a:blipFill>
        </p:spPr>
      </p:sp>
      <p:sp>
        <p:nvSpPr>
          <p:cNvPr id="11" name="Freeform 11"/>
          <p:cNvSpPr/>
          <p:nvPr/>
        </p:nvSpPr>
        <p:spPr>
          <a:xfrm>
            <a:off x="8851423" y="3927938"/>
            <a:ext cx="2925052" cy="1991936"/>
          </a:xfrm>
          <a:custGeom>
            <a:avLst/>
            <a:gdLst/>
            <a:ahLst/>
            <a:cxnLst/>
            <a:rect l="l" t="t" r="r" b="b"/>
            <a:pathLst>
              <a:path w="2925052" h="1991936">
                <a:moveTo>
                  <a:pt x="0" y="0"/>
                </a:moveTo>
                <a:lnTo>
                  <a:pt x="2925052" y="0"/>
                </a:lnTo>
                <a:lnTo>
                  <a:pt x="2925052" y="1991936"/>
                </a:lnTo>
                <a:lnTo>
                  <a:pt x="0" y="1991936"/>
                </a:lnTo>
                <a:lnTo>
                  <a:pt x="0" y="0"/>
                </a:lnTo>
                <a:close/>
              </a:path>
            </a:pathLst>
          </a:custGeom>
          <a:blipFill>
            <a:blip r:embed="rId11"/>
            <a:stretch>
              <a:fillRect/>
            </a:stretch>
          </a:blipFill>
        </p:spPr>
      </p:sp>
      <p:sp>
        <p:nvSpPr>
          <p:cNvPr id="12" name="TextBox 12"/>
          <p:cNvSpPr txBox="1"/>
          <p:nvPr/>
        </p:nvSpPr>
        <p:spPr>
          <a:xfrm>
            <a:off x="5324958" y="1039119"/>
            <a:ext cx="9977982" cy="2888819"/>
          </a:xfrm>
          <a:prstGeom prst="rect">
            <a:avLst/>
          </a:prstGeom>
        </p:spPr>
        <p:txBody>
          <a:bodyPr lIns="0" tIns="0" rIns="0" bIns="0" rtlCol="0" anchor="t">
            <a:spAutoFit/>
          </a:bodyPr>
          <a:lstStyle/>
          <a:p>
            <a:pPr marL="0" lvl="0" indent="0" algn="ctr">
              <a:lnSpc>
                <a:spcPts val="22565"/>
              </a:lnSpc>
              <a:spcBef>
                <a:spcPct val="0"/>
              </a:spcBef>
            </a:pPr>
            <a:r>
              <a:rPr lang="en-US" sz="17358">
                <a:solidFill>
                  <a:srgbClr val="603423"/>
                </a:solidFill>
                <a:latin typeface="#9Slide05 VL Fadilla"/>
              </a:rPr>
              <a:t>Hẹn gặp lại!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587006" y="1242600"/>
            <a:ext cx="13414994"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4275745" y="3723003"/>
            <a:ext cx="9736509" cy="2105026"/>
          </a:xfrm>
          <a:prstGeom prst="rect">
            <a:avLst/>
          </a:prstGeom>
        </p:spPr>
        <p:txBody>
          <a:bodyPr lIns="0" tIns="0" rIns="0" bIns="0" rtlCol="0" anchor="t">
            <a:spAutoFit/>
          </a:bodyPr>
          <a:lstStyle/>
          <a:p>
            <a:pPr algn="just">
              <a:lnSpc>
                <a:spcPts val="8399"/>
              </a:lnSpc>
            </a:pPr>
            <a:r>
              <a:rPr lang="en-US" sz="5999" dirty="0" err="1">
                <a:solidFill>
                  <a:srgbClr val="FFFFFF"/>
                </a:solidFill>
                <a:latin typeface="#9Slide05 VL Fadilla"/>
              </a:rPr>
              <a:t>Chiều</a:t>
            </a:r>
            <a:r>
              <a:rPr lang="en-US" sz="5999" dirty="0">
                <a:solidFill>
                  <a:srgbClr val="FFFFFF"/>
                </a:solidFill>
                <a:latin typeface="#9Slide05 VL Fadilla"/>
              </a:rPr>
              <a:t> </a:t>
            </a:r>
            <a:r>
              <a:rPr lang="en-US" sz="5999" dirty="0" err="1">
                <a:solidFill>
                  <a:srgbClr val="FFFFFF"/>
                </a:solidFill>
                <a:latin typeface="#9Slide05 VL Fadilla"/>
              </a:rPr>
              <a:t>trời</a:t>
            </a:r>
            <a:r>
              <a:rPr lang="en-US" sz="5999" dirty="0">
                <a:solidFill>
                  <a:srgbClr val="FFFFFF"/>
                </a:solidFill>
                <a:latin typeface="#9Slide05 VL Fadilla"/>
              </a:rPr>
              <a:t> </a:t>
            </a:r>
            <a:r>
              <a:rPr lang="en-US" sz="5999" dirty="0" err="1">
                <a:solidFill>
                  <a:srgbClr val="FFFFFF"/>
                </a:solidFill>
                <a:latin typeface="#9Slide05 VL Fadilla"/>
              </a:rPr>
              <a:t>bảng</a:t>
            </a:r>
            <a:r>
              <a:rPr lang="en-US" sz="5999" dirty="0">
                <a:solidFill>
                  <a:srgbClr val="FFFFFF"/>
                </a:solidFill>
                <a:latin typeface="#9Slide05 VL Fadilla"/>
              </a:rPr>
              <a:t> </a:t>
            </a:r>
            <a:r>
              <a:rPr lang="en-US" sz="5999" dirty="0" err="1">
                <a:solidFill>
                  <a:srgbClr val="FFFFFF"/>
                </a:solidFill>
                <a:latin typeface="#9Slide05 VL Fadilla"/>
              </a:rPr>
              <a:t>lảng</a:t>
            </a:r>
            <a:r>
              <a:rPr lang="en-US" sz="5999" dirty="0">
                <a:solidFill>
                  <a:srgbClr val="FFFFFF"/>
                </a:solidFill>
                <a:latin typeface="#9Slide05 VL Fadilla"/>
              </a:rPr>
              <a:t> </a:t>
            </a:r>
            <a:r>
              <a:rPr lang="en-US" sz="5999" dirty="0" err="1">
                <a:solidFill>
                  <a:srgbClr val="FFFFFF"/>
                </a:solidFill>
                <a:latin typeface="#9Slide05 VL Fadilla"/>
              </a:rPr>
              <a:t>bóng</a:t>
            </a:r>
            <a:r>
              <a:rPr lang="en-US" sz="5999" dirty="0">
                <a:solidFill>
                  <a:srgbClr val="FFFFFF"/>
                </a:solidFill>
                <a:latin typeface="#9Slide05 VL Fadilla"/>
              </a:rPr>
              <a:t> </a:t>
            </a:r>
            <a:r>
              <a:rPr lang="en-US" sz="5999" dirty="0" err="1">
                <a:solidFill>
                  <a:srgbClr val="FFFFFF"/>
                </a:solidFill>
                <a:latin typeface="#9Slide05 VL Fadilla"/>
              </a:rPr>
              <a:t>hoàng</a:t>
            </a:r>
            <a:r>
              <a:rPr lang="en-US" sz="5999" dirty="0">
                <a:solidFill>
                  <a:srgbClr val="FFFFFF"/>
                </a:solidFill>
                <a:latin typeface="#9Slide05 VL Fadilla"/>
              </a:rPr>
              <a:t> </a:t>
            </a:r>
            <a:r>
              <a:rPr lang="en-US" sz="5999" dirty="0" err="1">
                <a:solidFill>
                  <a:srgbClr val="FFFFFF"/>
                </a:solidFill>
                <a:latin typeface="#9Slide05 VL Fadilla"/>
              </a:rPr>
              <a:t>hôn</a:t>
            </a:r>
            <a:endParaRPr lang="en-US" sz="5999" dirty="0">
              <a:solidFill>
                <a:srgbClr val="FFFFFF"/>
              </a:solidFill>
              <a:latin typeface="#9Slide05 VL Fadilla"/>
            </a:endParaRPr>
          </a:p>
          <a:p>
            <a:pPr algn="just">
              <a:lnSpc>
                <a:spcPts val="8399"/>
              </a:lnSpc>
            </a:pPr>
            <a:r>
              <a:rPr lang="en-US" sz="5999" dirty="0" err="1">
                <a:solidFill>
                  <a:srgbClr val="FFFFFF"/>
                </a:solidFill>
                <a:latin typeface="#9Slide05 VL Fadilla"/>
              </a:rPr>
              <a:t>Tiếng</a:t>
            </a:r>
            <a:r>
              <a:rPr lang="en-US" sz="5999" dirty="0">
                <a:solidFill>
                  <a:srgbClr val="FFFFFF"/>
                </a:solidFill>
                <a:latin typeface="#9Slide05 VL Fadilla"/>
              </a:rPr>
              <a:t> </a:t>
            </a:r>
            <a:r>
              <a:rPr lang="en-US" sz="5999" dirty="0" err="1">
                <a:solidFill>
                  <a:srgbClr val="FFFFFF"/>
                </a:solidFill>
                <a:latin typeface="#9Slide05 VL Fadilla"/>
              </a:rPr>
              <a:t>ốc</a:t>
            </a:r>
            <a:r>
              <a:rPr lang="en-US" sz="5999" dirty="0">
                <a:solidFill>
                  <a:srgbClr val="FFFFFF"/>
                </a:solidFill>
                <a:latin typeface="#9Slide05 VL Fadilla"/>
              </a:rPr>
              <a:t> </a:t>
            </a:r>
            <a:r>
              <a:rPr lang="en-US" sz="5999" dirty="0" err="1">
                <a:solidFill>
                  <a:srgbClr val="FFFFFF"/>
                </a:solidFill>
                <a:latin typeface="#9Slide05 VL Fadilla"/>
              </a:rPr>
              <a:t>xa</a:t>
            </a:r>
            <a:r>
              <a:rPr lang="en-US" sz="5999" dirty="0">
                <a:solidFill>
                  <a:srgbClr val="FFFFFF"/>
                </a:solidFill>
                <a:latin typeface="#9Slide05 VL Fadilla"/>
              </a:rPr>
              <a:t> </a:t>
            </a:r>
            <a:r>
              <a:rPr lang="en-US" sz="5999" dirty="0" err="1">
                <a:solidFill>
                  <a:srgbClr val="FFFFFF"/>
                </a:solidFill>
                <a:latin typeface="#9Slide05 VL Fadilla"/>
              </a:rPr>
              <a:t>đưa</a:t>
            </a:r>
            <a:r>
              <a:rPr lang="en-US" sz="5999" dirty="0">
                <a:solidFill>
                  <a:srgbClr val="FFFFFF"/>
                </a:solidFill>
                <a:latin typeface="#9Slide05 VL Fadilla"/>
              </a:rPr>
              <a:t> </a:t>
            </a:r>
            <a:r>
              <a:rPr lang="en-US" sz="5999" dirty="0" err="1">
                <a:solidFill>
                  <a:srgbClr val="FFFFFF"/>
                </a:solidFill>
                <a:latin typeface="#9Slide05 VL Fadilla"/>
              </a:rPr>
              <a:t>vẳng</a:t>
            </a:r>
            <a:r>
              <a:rPr lang="en-US" sz="5999" dirty="0">
                <a:solidFill>
                  <a:srgbClr val="FFFFFF"/>
                </a:solidFill>
                <a:latin typeface="#9Slide05 VL Fadilla"/>
              </a:rPr>
              <a:t> </a:t>
            </a:r>
            <a:r>
              <a:rPr lang="en-US" sz="5999" dirty="0" err="1">
                <a:solidFill>
                  <a:srgbClr val="FFFFFF"/>
                </a:solidFill>
                <a:latin typeface="#9Slide05 VL Fadilla"/>
              </a:rPr>
              <a:t>trống</a:t>
            </a:r>
            <a:r>
              <a:rPr lang="en-US" sz="5999" dirty="0">
                <a:solidFill>
                  <a:srgbClr val="FFFFFF"/>
                </a:solidFill>
                <a:latin typeface="#9Slide05 VL Fadilla"/>
              </a:rPr>
              <a:t> </a:t>
            </a:r>
            <a:r>
              <a:rPr lang="en-US" sz="5999" dirty="0" err="1">
                <a:solidFill>
                  <a:srgbClr val="FFFFFF"/>
                </a:solidFill>
                <a:latin typeface="#9Slide05 VL Fadilla"/>
              </a:rPr>
              <a:t>đồn</a:t>
            </a:r>
            <a:endParaRPr lang="en-US" sz="5999" dirty="0">
              <a:solidFill>
                <a:srgbClr val="FFFFFF"/>
              </a:solidFill>
              <a:latin typeface="#9Slide05 VL Fadilla"/>
            </a:endParaRPr>
          </a:p>
        </p:txBody>
      </p:sp>
      <p:sp>
        <p:nvSpPr>
          <p:cNvPr id="5" name="Freeform 5"/>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362200" y="1242600"/>
            <a:ext cx="13463099"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4419346" y="3481843"/>
            <a:ext cx="9926219" cy="2105026"/>
          </a:xfrm>
          <a:prstGeom prst="rect">
            <a:avLst/>
          </a:prstGeom>
        </p:spPr>
        <p:txBody>
          <a:bodyPr lIns="0" tIns="0" rIns="0" bIns="0" rtlCol="0" anchor="t">
            <a:spAutoFit/>
          </a:bodyPr>
          <a:lstStyle/>
          <a:p>
            <a:pPr algn="just">
              <a:lnSpc>
                <a:spcPts val="8399"/>
              </a:lnSpc>
            </a:pPr>
            <a:r>
              <a:rPr lang="en-US" sz="5999">
                <a:solidFill>
                  <a:srgbClr val="FFFFFF"/>
                </a:solidFill>
                <a:latin typeface="#9Slide05 VL Fadilla"/>
              </a:rPr>
              <a:t>Chim mỏi về rừng tìm chốn ngủ</a:t>
            </a:r>
          </a:p>
          <a:p>
            <a:pPr algn="just">
              <a:lnSpc>
                <a:spcPts val="8399"/>
              </a:lnSpc>
            </a:pPr>
            <a:r>
              <a:rPr lang="en-US" sz="5999">
                <a:solidFill>
                  <a:srgbClr val="FFFFFF"/>
                </a:solidFill>
                <a:latin typeface="#9Slide05 VL Fadilla"/>
              </a:rPr>
              <a:t>Chòm mây trôi nhẹ giữa tầng không</a:t>
            </a:r>
          </a:p>
        </p:txBody>
      </p:sp>
      <p:sp>
        <p:nvSpPr>
          <p:cNvPr id="5" name="Freeform 5"/>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4785360" y="4514121"/>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4"/>
            <a:stretch>
              <a:fillRect t="-15431" b="-15431"/>
            </a:stretch>
          </a:blipFill>
        </p:spPr>
      </p:sp>
      <p:sp>
        <p:nvSpPr>
          <p:cNvPr id="5" name="Freeform 5"/>
          <p:cNvSpPr/>
          <p:nvPr/>
        </p:nvSpPr>
        <p:spPr>
          <a:xfrm>
            <a:off x="-7289134" y="7998590"/>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flipH="1">
            <a:off x="11115292" y="1596904"/>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6"/>
            <a:stretch>
              <a:fillRect l="-3181" r="-3181"/>
            </a:stretch>
          </a:blipFill>
        </p:spPr>
      </p:sp>
      <p:sp>
        <p:nvSpPr>
          <p:cNvPr id="7" name="Freeform 7"/>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7"/>
            <a:stretch>
              <a:fillRect t="-13626" b="-13626"/>
            </a:stretch>
          </a:blipFill>
        </p:spPr>
      </p:sp>
      <p:sp>
        <p:nvSpPr>
          <p:cNvPr id="8" name="Freeform 8"/>
          <p:cNvSpPr/>
          <p:nvPr/>
        </p:nvSpPr>
        <p:spPr>
          <a:xfrm>
            <a:off x="12357167" y="1744137"/>
            <a:ext cx="1418762" cy="3004814"/>
          </a:xfrm>
          <a:custGeom>
            <a:avLst/>
            <a:gdLst/>
            <a:ahLst/>
            <a:cxnLst/>
            <a:rect l="l" t="t" r="r" b="b"/>
            <a:pathLst>
              <a:path w="1418762" h="3004814">
                <a:moveTo>
                  <a:pt x="0" y="0"/>
                </a:moveTo>
                <a:lnTo>
                  <a:pt x="1418761" y="0"/>
                </a:lnTo>
                <a:lnTo>
                  <a:pt x="1418761" y="3004813"/>
                </a:lnTo>
                <a:lnTo>
                  <a:pt x="0" y="3004813"/>
                </a:lnTo>
                <a:lnTo>
                  <a:pt x="0" y="0"/>
                </a:lnTo>
                <a:close/>
              </a:path>
            </a:pathLst>
          </a:custGeom>
          <a:blipFill>
            <a:blip r:embed="rId8"/>
            <a:stretch>
              <a:fillRect/>
            </a:stretch>
          </a:blipFill>
        </p:spPr>
      </p:sp>
      <p:sp>
        <p:nvSpPr>
          <p:cNvPr id="9" name="Freeform 9"/>
          <p:cNvSpPr/>
          <p:nvPr/>
        </p:nvSpPr>
        <p:spPr>
          <a:xfrm flipH="1">
            <a:off x="1028700" y="5245082"/>
            <a:ext cx="6113727" cy="5041918"/>
          </a:xfrm>
          <a:custGeom>
            <a:avLst/>
            <a:gdLst/>
            <a:ahLst/>
            <a:cxnLst/>
            <a:rect l="l" t="t" r="r" b="b"/>
            <a:pathLst>
              <a:path w="6113727" h="5041918">
                <a:moveTo>
                  <a:pt x="6113727" y="0"/>
                </a:moveTo>
                <a:lnTo>
                  <a:pt x="0" y="0"/>
                </a:lnTo>
                <a:lnTo>
                  <a:pt x="0" y="5041918"/>
                </a:lnTo>
                <a:lnTo>
                  <a:pt x="6113727" y="5041918"/>
                </a:lnTo>
                <a:lnTo>
                  <a:pt x="6113727" y="0"/>
                </a:lnTo>
                <a:close/>
              </a:path>
            </a:pathLst>
          </a:custGeom>
          <a:blipFill>
            <a:blip r:embed="rId9"/>
            <a:stretch>
              <a:fillRect l="-8311" r="-8311"/>
            </a:stretch>
          </a:blipFill>
        </p:spPr>
      </p:sp>
      <p:sp>
        <p:nvSpPr>
          <p:cNvPr id="10" name="TextBox 10"/>
          <p:cNvSpPr txBox="1"/>
          <p:nvPr/>
        </p:nvSpPr>
        <p:spPr>
          <a:xfrm>
            <a:off x="-839484" y="458262"/>
            <a:ext cx="15258052" cy="1285875"/>
          </a:xfrm>
          <a:prstGeom prst="rect">
            <a:avLst/>
          </a:prstGeom>
        </p:spPr>
        <p:txBody>
          <a:bodyPr lIns="0" tIns="0" rIns="0" bIns="0" rtlCol="0" anchor="t">
            <a:spAutoFit/>
          </a:bodyPr>
          <a:lstStyle/>
          <a:p>
            <a:pPr algn="ctr">
              <a:lnSpc>
                <a:spcPts val="10500"/>
              </a:lnSpc>
            </a:pPr>
            <a:r>
              <a:rPr lang="en-US" sz="7500">
                <a:solidFill>
                  <a:srgbClr val="603423"/>
                </a:solidFill>
                <a:latin typeface="Fraunces Bold"/>
              </a:rPr>
              <a:t>BÀI 2: VẺ ĐẸP CỔ ĐIỂN</a:t>
            </a:r>
          </a:p>
        </p:txBody>
      </p:sp>
      <p:sp>
        <p:nvSpPr>
          <p:cNvPr id="11" name="TextBox 11"/>
          <p:cNvSpPr txBox="1"/>
          <p:nvPr/>
        </p:nvSpPr>
        <p:spPr>
          <a:xfrm>
            <a:off x="-839484" y="2947090"/>
            <a:ext cx="15258052" cy="1746889"/>
          </a:xfrm>
          <a:prstGeom prst="rect">
            <a:avLst/>
          </a:prstGeom>
        </p:spPr>
        <p:txBody>
          <a:bodyPr lIns="0" tIns="0" rIns="0" bIns="0" rtlCol="0" anchor="t">
            <a:spAutoFit/>
          </a:bodyPr>
          <a:lstStyle/>
          <a:p>
            <a:pPr algn="ctr">
              <a:lnSpc>
                <a:spcPts val="13439"/>
              </a:lnSpc>
            </a:pPr>
            <a:r>
              <a:rPr lang="en-US" sz="9599" dirty="0" err="1">
                <a:solidFill>
                  <a:srgbClr val="593330"/>
                </a:solidFill>
                <a:latin typeface="#9Slide06 ThuPhap Thien An"/>
              </a:rPr>
              <a:t>Thiên</a:t>
            </a:r>
            <a:r>
              <a:rPr lang="en-US" sz="9599" dirty="0">
                <a:solidFill>
                  <a:srgbClr val="593330"/>
                </a:solidFill>
                <a:latin typeface="#9Slide06 ThuPhap Thien An"/>
              </a:rPr>
              <a:t> </a:t>
            </a:r>
            <a:r>
              <a:rPr lang="en-US" sz="9599" dirty="0" err="1">
                <a:solidFill>
                  <a:srgbClr val="593330"/>
                </a:solidFill>
                <a:latin typeface="#9Slide06 ThuPhap Thien An"/>
              </a:rPr>
              <a:t>Trường</a:t>
            </a:r>
            <a:r>
              <a:rPr lang="en-US" sz="9599" dirty="0">
                <a:solidFill>
                  <a:srgbClr val="593330"/>
                </a:solidFill>
                <a:latin typeface="#9Slide06 ThuPhap Thien An"/>
              </a:rPr>
              <a:t> </a:t>
            </a:r>
            <a:r>
              <a:rPr lang="en-US" sz="9599" dirty="0" err="1">
                <a:solidFill>
                  <a:srgbClr val="593330"/>
                </a:solidFill>
                <a:latin typeface="#9Slide06 ThuPhap Thien An"/>
              </a:rPr>
              <a:t>vãn</a:t>
            </a:r>
            <a:r>
              <a:rPr lang="en-US" sz="9599" dirty="0">
                <a:solidFill>
                  <a:srgbClr val="593330"/>
                </a:solidFill>
                <a:latin typeface="#9Slide06 ThuPhap Thien An"/>
              </a:rPr>
              <a:t> </a:t>
            </a:r>
            <a:r>
              <a:rPr lang="en-US" sz="9599" dirty="0" err="1">
                <a:solidFill>
                  <a:srgbClr val="593330"/>
                </a:solidFill>
                <a:latin typeface="#9Slide06 ThuPhap Thien An"/>
              </a:rPr>
              <a:t>vọng</a:t>
            </a:r>
            <a:endParaRPr lang="en-US" sz="9599" dirty="0">
              <a:solidFill>
                <a:srgbClr val="593330"/>
              </a:solidFill>
              <a:latin typeface="#9Slide06 ThuPhap Thien An"/>
            </a:endParaRPr>
          </a:p>
        </p:txBody>
      </p:sp>
      <p:sp>
        <p:nvSpPr>
          <p:cNvPr id="12" name="TextBox 12"/>
          <p:cNvSpPr txBox="1"/>
          <p:nvPr/>
        </p:nvSpPr>
        <p:spPr>
          <a:xfrm>
            <a:off x="-839484" y="2051926"/>
            <a:ext cx="15258052" cy="854075"/>
          </a:xfrm>
          <a:prstGeom prst="rect">
            <a:avLst/>
          </a:prstGeom>
        </p:spPr>
        <p:txBody>
          <a:bodyPr lIns="0" tIns="0" rIns="0" bIns="0" rtlCol="0" anchor="t">
            <a:spAutoFit/>
          </a:bodyPr>
          <a:lstStyle/>
          <a:p>
            <a:pPr algn="ctr">
              <a:lnSpc>
                <a:spcPts val="6999"/>
              </a:lnSpc>
            </a:pPr>
            <a:r>
              <a:rPr lang="en-US" sz="4999" dirty="0">
                <a:solidFill>
                  <a:srgbClr val="603423"/>
                </a:solidFill>
                <a:latin typeface="Roboto Condensed"/>
              </a:rPr>
              <a:t>KĨ NĂNG ĐỌC THƠ 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8486" b="-68486"/>
            </a:stretch>
          </a:blipFill>
        </p:spPr>
      </p:sp>
      <p:sp>
        <p:nvSpPr>
          <p:cNvPr id="3" name="Freeform 3"/>
          <p:cNvSpPr/>
          <p:nvPr/>
        </p:nvSpPr>
        <p:spPr>
          <a:xfrm rot="5400000">
            <a:off x="4380628" y="-3142446"/>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5"/>
            <a:stretch>
              <a:fillRect l="-13044" r="-13044"/>
            </a:stretch>
          </a:blipFill>
        </p:spPr>
      </p:sp>
      <p:sp>
        <p:nvSpPr>
          <p:cNvPr id="4" name="Freeform 4"/>
          <p:cNvSpPr/>
          <p:nvPr/>
        </p:nvSpPr>
        <p:spPr>
          <a:xfrm>
            <a:off x="13678664" y="-506448"/>
            <a:ext cx="4901877" cy="4141054"/>
          </a:xfrm>
          <a:custGeom>
            <a:avLst/>
            <a:gdLst/>
            <a:ahLst/>
            <a:cxnLst/>
            <a:rect l="l" t="t" r="r" b="b"/>
            <a:pathLst>
              <a:path w="4901877" h="4141054">
                <a:moveTo>
                  <a:pt x="0" y="0"/>
                </a:moveTo>
                <a:lnTo>
                  <a:pt x="4901877" y="0"/>
                </a:lnTo>
                <a:lnTo>
                  <a:pt x="4901877" y="4141055"/>
                </a:lnTo>
                <a:lnTo>
                  <a:pt x="0" y="4141055"/>
                </a:lnTo>
                <a:lnTo>
                  <a:pt x="0" y="0"/>
                </a:lnTo>
                <a:close/>
              </a:path>
            </a:pathLst>
          </a:custGeom>
          <a:blipFill>
            <a:blip r:embed="rId6"/>
            <a:stretch>
              <a:fillRect/>
            </a:stretch>
          </a:blipFill>
        </p:spPr>
      </p:sp>
      <p:sp>
        <p:nvSpPr>
          <p:cNvPr id="5" name="Freeform 5"/>
          <p:cNvSpPr/>
          <p:nvPr/>
        </p:nvSpPr>
        <p:spPr>
          <a:xfrm>
            <a:off x="-784994" y="-1867513"/>
            <a:ext cx="3627388" cy="3735026"/>
          </a:xfrm>
          <a:custGeom>
            <a:avLst/>
            <a:gdLst/>
            <a:ahLst/>
            <a:cxnLst/>
            <a:rect l="l" t="t" r="r" b="b"/>
            <a:pathLst>
              <a:path w="3627388" h="3735026">
                <a:moveTo>
                  <a:pt x="0" y="0"/>
                </a:moveTo>
                <a:lnTo>
                  <a:pt x="3627388" y="0"/>
                </a:lnTo>
                <a:lnTo>
                  <a:pt x="3627388" y="3735026"/>
                </a:lnTo>
                <a:lnTo>
                  <a:pt x="0" y="3735026"/>
                </a:lnTo>
                <a:lnTo>
                  <a:pt x="0" y="0"/>
                </a:lnTo>
                <a:close/>
              </a:path>
            </a:pathLst>
          </a:custGeom>
          <a:blipFill>
            <a:blip r:embed="rId7"/>
            <a:stretch>
              <a:fillRect/>
            </a:stretch>
          </a:blipFill>
        </p:spPr>
      </p:sp>
      <p:sp>
        <p:nvSpPr>
          <p:cNvPr id="6" name="Freeform 6"/>
          <p:cNvSpPr/>
          <p:nvPr/>
        </p:nvSpPr>
        <p:spPr>
          <a:xfrm>
            <a:off x="15156624" y="8745567"/>
            <a:ext cx="2860405" cy="2076279"/>
          </a:xfrm>
          <a:custGeom>
            <a:avLst/>
            <a:gdLst/>
            <a:ahLst/>
            <a:cxnLst/>
            <a:rect l="l" t="t" r="r" b="b"/>
            <a:pathLst>
              <a:path w="2860405" h="2076279">
                <a:moveTo>
                  <a:pt x="0" y="0"/>
                </a:moveTo>
                <a:lnTo>
                  <a:pt x="2860406" y="0"/>
                </a:lnTo>
                <a:lnTo>
                  <a:pt x="2860406" y="2076279"/>
                </a:lnTo>
                <a:lnTo>
                  <a:pt x="0" y="2076279"/>
                </a:lnTo>
                <a:lnTo>
                  <a:pt x="0" y="0"/>
                </a:lnTo>
                <a:close/>
              </a:path>
            </a:pathLst>
          </a:custGeom>
          <a:blipFill>
            <a:blip r:embed="rId8"/>
            <a:stretch>
              <a:fillRect/>
            </a:stretch>
          </a:blipFill>
        </p:spPr>
      </p:sp>
      <p:sp>
        <p:nvSpPr>
          <p:cNvPr id="7" name="Freeform 7"/>
          <p:cNvSpPr/>
          <p:nvPr/>
        </p:nvSpPr>
        <p:spPr>
          <a:xfrm>
            <a:off x="8634261" y="3140858"/>
            <a:ext cx="9126369" cy="3410980"/>
          </a:xfrm>
          <a:custGeom>
            <a:avLst/>
            <a:gdLst/>
            <a:ahLst/>
            <a:cxnLst/>
            <a:rect l="l" t="t" r="r" b="b"/>
            <a:pathLst>
              <a:path w="9126369" h="3410980">
                <a:moveTo>
                  <a:pt x="0" y="0"/>
                </a:moveTo>
                <a:lnTo>
                  <a:pt x="9126369" y="0"/>
                </a:lnTo>
                <a:lnTo>
                  <a:pt x="9126369" y="3410980"/>
                </a:lnTo>
                <a:lnTo>
                  <a:pt x="0" y="3410980"/>
                </a:lnTo>
                <a:lnTo>
                  <a:pt x="0" y="0"/>
                </a:lnTo>
                <a:close/>
              </a:path>
            </a:pathLst>
          </a:custGeom>
          <a:blipFill>
            <a:blip r:embed="rId9">
              <a:alphaModFix amt="4399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2017583" y="2489178"/>
            <a:ext cx="7628415" cy="3530600"/>
          </a:xfrm>
          <a:prstGeom prst="rect">
            <a:avLst/>
          </a:prstGeom>
        </p:spPr>
        <p:txBody>
          <a:bodyPr lIns="0" tIns="0" rIns="0" bIns="0" rtlCol="0" anchor="t">
            <a:spAutoFit/>
          </a:bodyPr>
          <a:lstStyle/>
          <a:p>
            <a:pPr algn="just">
              <a:lnSpc>
                <a:spcPts val="6999"/>
              </a:lnSpc>
            </a:pPr>
            <a:r>
              <a:rPr lang="en-US" sz="4999" dirty="0" err="1">
                <a:solidFill>
                  <a:srgbClr val="603423"/>
                </a:solidFill>
                <a:latin typeface="#9Slide05 VL Fadilla"/>
              </a:rPr>
              <a:t>Thôn</a:t>
            </a:r>
            <a:r>
              <a:rPr lang="en-US" sz="4999" dirty="0">
                <a:solidFill>
                  <a:srgbClr val="603423"/>
                </a:solidFill>
                <a:latin typeface="#9Slide05 VL Fadilla"/>
              </a:rPr>
              <a:t> </a:t>
            </a:r>
            <a:r>
              <a:rPr lang="en-US" sz="4999" dirty="0" err="1">
                <a:solidFill>
                  <a:srgbClr val="603423"/>
                </a:solidFill>
                <a:latin typeface="#9Slide05 VL Fadilla"/>
              </a:rPr>
              <a:t>hậu</a:t>
            </a:r>
            <a:r>
              <a:rPr lang="en-US" sz="4999" dirty="0">
                <a:solidFill>
                  <a:srgbClr val="603423"/>
                </a:solidFill>
                <a:latin typeface="#9Slide05 VL Fadilla"/>
              </a:rPr>
              <a:t> </a:t>
            </a:r>
            <a:r>
              <a:rPr lang="en-US" sz="4999" dirty="0" err="1">
                <a:solidFill>
                  <a:srgbClr val="603423"/>
                </a:solidFill>
                <a:latin typeface="#9Slide05 VL Fadilla"/>
              </a:rPr>
              <a:t>thôn</a:t>
            </a:r>
            <a:r>
              <a:rPr lang="en-US" sz="4999" dirty="0">
                <a:solidFill>
                  <a:srgbClr val="603423"/>
                </a:solidFill>
                <a:latin typeface="#9Slide05 VL Fadilla"/>
              </a:rPr>
              <a:t> </a:t>
            </a:r>
            <a:r>
              <a:rPr lang="en-US" sz="4999" dirty="0" err="1">
                <a:solidFill>
                  <a:srgbClr val="603423"/>
                </a:solidFill>
                <a:latin typeface="#9Slide05 VL Fadilla"/>
              </a:rPr>
              <a:t>tiền</a:t>
            </a:r>
            <a:r>
              <a:rPr lang="en-US" sz="4999" dirty="0">
                <a:solidFill>
                  <a:srgbClr val="603423"/>
                </a:solidFill>
                <a:latin typeface="#9Slide05 VL Fadilla"/>
              </a:rPr>
              <a:t> </a:t>
            </a:r>
            <a:r>
              <a:rPr lang="en-US" sz="4999" dirty="0" err="1">
                <a:solidFill>
                  <a:srgbClr val="603423"/>
                </a:solidFill>
                <a:latin typeface="#9Slide05 VL Fadilla"/>
              </a:rPr>
              <a:t>đạm</a:t>
            </a:r>
            <a:r>
              <a:rPr lang="en-US" sz="4999" dirty="0">
                <a:solidFill>
                  <a:srgbClr val="603423"/>
                </a:solidFill>
                <a:latin typeface="#9Slide05 VL Fadilla"/>
              </a:rPr>
              <a:t> </a:t>
            </a:r>
            <a:r>
              <a:rPr lang="en-US" sz="4999" dirty="0" err="1">
                <a:solidFill>
                  <a:srgbClr val="603423"/>
                </a:solidFill>
                <a:latin typeface="#9Slide05 VL Fadilla"/>
              </a:rPr>
              <a:t>tự</a:t>
            </a:r>
            <a:r>
              <a:rPr lang="en-US" sz="4999" dirty="0">
                <a:solidFill>
                  <a:srgbClr val="603423"/>
                </a:solidFill>
                <a:latin typeface="#9Slide05 VL Fadilla"/>
              </a:rPr>
              <a:t> </a:t>
            </a:r>
            <a:r>
              <a:rPr lang="en-US" sz="4999" dirty="0" err="1">
                <a:solidFill>
                  <a:srgbClr val="603423"/>
                </a:solidFill>
                <a:latin typeface="#9Slide05 VL Fadilla"/>
              </a:rPr>
              <a:t>yên</a:t>
            </a:r>
            <a:r>
              <a:rPr lang="en-US" sz="4999" dirty="0">
                <a:solidFill>
                  <a:srgbClr val="603423"/>
                </a:solidFill>
                <a:latin typeface="#9Slide05 VL Fadilla"/>
              </a:rPr>
              <a:t>,</a:t>
            </a:r>
          </a:p>
          <a:p>
            <a:pPr algn="just">
              <a:lnSpc>
                <a:spcPts val="6999"/>
              </a:lnSpc>
            </a:pPr>
            <a:r>
              <a:rPr lang="en-US" sz="4999" dirty="0" err="1">
                <a:solidFill>
                  <a:srgbClr val="603423"/>
                </a:solidFill>
                <a:latin typeface="#9Slide05 VL Fadilla"/>
              </a:rPr>
              <a:t>Bán</a:t>
            </a:r>
            <a:r>
              <a:rPr lang="en-US" sz="4999" dirty="0">
                <a:solidFill>
                  <a:srgbClr val="603423"/>
                </a:solidFill>
                <a:latin typeface="#9Slide05 VL Fadilla"/>
              </a:rPr>
              <a:t> </a:t>
            </a:r>
            <a:r>
              <a:rPr lang="en-US" sz="4999" dirty="0" err="1">
                <a:solidFill>
                  <a:srgbClr val="603423"/>
                </a:solidFill>
                <a:latin typeface="#9Slide05 VL Fadilla"/>
              </a:rPr>
              <a:t>vô</a:t>
            </a:r>
            <a:r>
              <a:rPr lang="en-US" sz="4999" dirty="0">
                <a:solidFill>
                  <a:srgbClr val="603423"/>
                </a:solidFill>
                <a:latin typeface="#9Slide05 VL Fadilla"/>
              </a:rPr>
              <a:t> </a:t>
            </a:r>
            <a:r>
              <a:rPr lang="en-US" sz="4999" dirty="0" err="1">
                <a:solidFill>
                  <a:srgbClr val="603423"/>
                </a:solidFill>
                <a:latin typeface="#9Slide05 VL Fadilla"/>
              </a:rPr>
              <a:t>bán</a:t>
            </a:r>
            <a:r>
              <a:rPr lang="en-US" sz="4999" dirty="0">
                <a:solidFill>
                  <a:srgbClr val="603423"/>
                </a:solidFill>
                <a:latin typeface="#9Slide05 VL Fadilla"/>
              </a:rPr>
              <a:t> </a:t>
            </a:r>
            <a:r>
              <a:rPr lang="en-US" sz="4999" dirty="0" err="1">
                <a:solidFill>
                  <a:srgbClr val="603423"/>
                </a:solidFill>
                <a:latin typeface="#9Slide05 VL Fadilla"/>
              </a:rPr>
              <a:t>hữu</a:t>
            </a:r>
            <a:r>
              <a:rPr lang="en-US" sz="4999" dirty="0">
                <a:solidFill>
                  <a:srgbClr val="603423"/>
                </a:solidFill>
                <a:latin typeface="#9Slide05 VL Fadilla"/>
              </a:rPr>
              <a:t> </a:t>
            </a:r>
            <a:r>
              <a:rPr lang="en-US" sz="4999" dirty="0" err="1">
                <a:solidFill>
                  <a:srgbClr val="603423"/>
                </a:solidFill>
                <a:latin typeface="#9Slide05 VL Fadilla"/>
              </a:rPr>
              <a:t>tịch</a:t>
            </a:r>
            <a:r>
              <a:rPr lang="en-US" sz="4999" dirty="0">
                <a:solidFill>
                  <a:srgbClr val="603423"/>
                </a:solidFill>
                <a:latin typeface="#9Slide05 VL Fadilla"/>
              </a:rPr>
              <a:t> </a:t>
            </a:r>
            <a:r>
              <a:rPr lang="en-US" sz="4999" dirty="0" err="1">
                <a:solidFill>
                  <a:srgbClr val="603423"/>
                </a:solidFill>
                <a:latin typeface="#9Slide05 VL Fadilla"/>
              </a:rPr>
              <a:t>dương</a:t>
            </a:r>
            <a:r>
              <a:rPr lang="en-US" sz="4999" dirty="0">
                <a:solidFill>
                  <a:srgbClr val="603423"/>
                </a:solidFill>
                <a:latin typeface="#9Slide05 VL Fadilla"/>
              </a:rPr>
              <a:t> </a:t>
            </a:r>
            <a:r>
              <a:rPr lang="en-US" sz="4999" dirty="0" err="1">
                <a:solidFill>
                  <a:srgbClr val="603423"/>
                </a:solidFill>
                <a:latin typeface="#9Slide05 VL Fadilla"/>
              </a:rPr>
              <a:t>biên</a:t>
            </a:r>
            <a:r>
              <a:rPr lang="en-US" sz="4999" dirty="0">
                <a:solidFill>
                  <a:srgbClr val="603423"/>
                </a:solidFill>
                <a:latin typeface="#9Slide05 VL Fadilla"/>
              </a:rPr>
              <a:t>.</a:t>
            </a:r>
          </a:p>
          <a:p>
            <a:pPr algn="just">
              <a:lnSpc>
                <a:spcPts val="6999"/>
              </a:lnSpc>
            </a:pPr>
            <a:r>
              <a:rPr lang="en-US" sz="4999" dirty="0" err="1">
                <a:solidFill>
                  <a:srgbClr val="603423"/>
                </a:solidFill>
                <a:latin typeface="#9Slide05 VL Fadilla"/>
              </a:rPr>
              <a:t>Mục</a:t>
            </a:r>
            <a:r>
              <a:rPr lang="en-US" sz="4999" dirty="0">
                <a:solidFill>
                  <a:srgbClr val="603423"/>
                </a:solidFill>
                <a:latin typeface="#9Slide05 VL Fadilla"/>
              </a:rPr>
              <a:t> </a:t>
            </a:r>
            <a:r>
              <a:rPr lang="en-US" sz="4999" dirty="0" err="1">
                <a:solidFill>
                  <a:srgbClr val="603423"/>
                </a:solidFill>
                <a:latin typeface="#9Slide05 VL Fadilla"/>
              </a:rPr>
              <a:t>dồng</a:t>
            </a:r>
            <a:r>
              <a:rPr lang="en-US" sz="4999" dirty="0">
                <a:solidFill>
                  <a:srgbClr val="603423"/>
                </a:solidFill>
                <a:latin typeface="#9Slide05 VL Fadilla"/>
              </a:rPr>
              <a:t> </a:t>
            </a:r>
            <a:r>
              <a:rPr lang="en-US" sz="4999" dirty="0" err="1">
                <a:solidFill>
                  <a:srgbClr val="603423"/>
                </a:solidFill>
                <a:latin typeface="#9Slide05 VL Fadilla"/>
              </a:rPr>
              <a:t>địch</a:t>
            </a:r>
            <a:r>
              <a:rPr lang="en-US" sz="4999" dirty="0">
                <a:solidFill>
                  <a:srgbClr val="603423"/>
                </a:solidFill>
                <a:latin typeface="#9Slide05 VL Fadilla"/>
              </a:rPr>
              <a:t> </a:t>
            </a:r>
            <a:r>
              <a:rPr lang="en-US" sz="4999" dirty="0" err="1">
                <a:solidFill>
                  <a:srgbClr val="603423"/>
                </a:solidFill>
                <a:latin typeface="#9Slide05 VL Fadilla"/>
              </a:rPr>
              <a:t>lí</a:t>
            </a:r>
            <a:r>
              <a:rPr lang="en-US" sz="4999" dirty="0">
                <a:solidFill>
                  <a:srgbClr val="603423"/>
                </a:solidFill>
                <a:latin typeface="#9Slide05 VL Fadilla"/>
              </a:rPr>
              <a:t> </a:t>
            </a:r>
            <a:r>
              <a:rPr lang="en-US" sz="4999" dirty="0" err="1">
                <a:solidFill>
                  <a:srgbClr val="603423"/>
                </a:solidFill>
                <a:latin typeface="#9Slide05 VL Fadilla"/>
              </a:rPr>
              <a:t>quy</a:t>
            </a:r>
            <a:r>
              <a:rPr lang="en-US" sz="4999" dirty="0">
                <a:solidFill>
                  <a:srgbClr val="603423"/>
                </a:solidFill>
                <a:latin typeface="#9Slide05 VL Fadilla"/>
              </a:rPr>
              <a:t> </a:t>
            </a:r>
            <a:r>
              <a:rPr lang="en-US" sz="4999" dirty="0" err="1">
                <a:solidFill>
                  <a:srgbClr val="603423"/>
                </a:solidFill>
                <a:latin typeface="#9Slide05 VL Fadilla"/>
              </a:rPr>
              <a:t>ngưu</a:t>
            </a:r>
            <a:r>
              <a:rPr lang="en-US" sz="4999" dirty="0">
                <a:solidFill>
                  <a:srgbClr val="603423"/>
                </a:solidFill>
                <a:latin typeface="#9Slide05 VL Fadilla"/>
              </a:rPr>
              <a:t> </a:t>
            </a:r>
            <a:r>
              <a:rPr lang="en-US" sz="4999" dirty="0" err="1">
                <a:solidFill>
                  <a:srgbClr val="603423"/>
                </a:solidFill>
                <a:latin typeface="#9Slide05 VL Fadilla"/>
              </a:rPr>
              <a:t>tận</a:t>
            </a:r>
            <a:endParaRPr lang="en-US" sz="4999" dirty="0">
              <a:solidFill>
                <a:srgbClr val="603423"/>
              </a:solidFill>
              <a:latin typeface="#9Slide05 VL Fadilla"/>
            </a:endParaRPr>
          </a:p>
          <a:p>
            <a:pPr algn="just">
              <a:lnSpc>
                <a:spcPts val="6999"/>
              </a:lnSpc>
            </a:pPr>
            <a:r>
              <a:rPr lang="en-US" sz="4999" dirty="0" err="1">
                <a:solidFill>
                  <a:srgbClr val="603423"/>
                </a:solidFill>
                <a:latin typeface="#9Slide05 VL Fadilla"/>
              </a:rPr>
              <a:t>Bạch</a:t>
            </a:r>
            <a:r>
              <a:rPr lang="en-US" sz="4999" dirty="0">
                <a:solidFill>
                  <a:srgbClr val="603423"/>
                </a:solidFill>
                <a:latin typeface="#9Slide05 VL Fadilla"/>
              </a:rPr>
              <a:t> </a:t>
            </a:r>
            <a:r>
              <a:rPr lang="en-US" sz="4999" dirty="0" err="1">
                <a:solidFill>
                  <a:srgbClr val="603423"/>
                </a:solidFill>
                <a:latin typeface="#9Slide05 VL Fadilla"/>
              </a:rPr>
              <a:t>lộ</a:t>
            </a:r>
            <a:r>
              <a:rPr lang="en-US" sz="4999" dirty="0">
                <a:solidFill>
                  <a:srgbClr val="603423"/>
                </a:solidFill>
                <a:latin typeface="#9Slide05 VL Fadilla"/>
              </a:rPr>
              <a:t> song </a:t>
            </a:r>
            <a:r>
              <a:rPr lang="en-US" sz="4999" dirty="0" err="1">
                <a:solidFill>
                  <a:srgbClr val="603423"/>
                </a:solidFill>
                <a:latin typeface="#9Slide05 VL Fadilla"/>
              </a:rPr>
              <a:t>song</a:t>
            </a:r>
            <a:r>
              <a:rPr lang="en-US" sz="4999" dirty="0">
                <a:solidFill>
                  <a:srgbClr val="603423"/>
                </a:solidFill>
                <a:latin typeface="#9Slide05 VL Fadilla"/>
              </a:rPr>
              <a:t> phi </a:t>
            </a:r>
            <a:r>
              <a:rPr lang="en-US" sz="4999" dirty="0" err="1">
                <a:solidFill>
                  <a:srgbClr val="603423"/>
                </a:solidFill>
                <a:latin typeface="#9Slide05 VL Fadilla"/>
              </a:rPr>
              <a:t>hạ</a:t>
            </a:r>
            <a:r>
              <a:rPr lang="en-US" sz="4999" dirty="0">
                <a:solidFill>
                  <a:srgbClr val="603423"/>
                </a:solidFill>
                <a:latin typeface="#9Slide05 VL Fadilla"/>
              </a:rPr>
              <a:t> </a:t>
            </a:r>
            <a:r>
              <a:rPr lang="en-US" sz="4999" dirty="0" err="1">
                <a:solidFill>
                  <a:srgbClr val="603423"/>
                </a:solidFill>
                <a:latin typeface="#9Slide05 VL Fadilla"/>
              </a:rPr>
              <a:t>điền</a:t>
            </a:r>
            <a:r>
              <a:rPr lang="en-US" sz="4999" dirty="0">
                <a:solidFill>
                  <a:srgbClr val="603423"/>
                </a:solidFill>
                <a:latin typeface="#9Slide05 VL Fadilla"/>
              </a:rPr>
              <a:t>.</a:t>
            </a:r>
          </a:p>
        </p:txBody>
      </p:sp>
      <p:sp>
        <p:nvSpPr>
          <p:cNvPr id="9" name="TextBox 9"/>
          <p:cNvSpPr txBox="1"/>
          <p:nvPr/>
        </p:nvSpPr>
        <p:spPr>
          <a:xfrm>
            <a:off x="4998139" y="6253106"/>
            <a:ext cx="8605164" cy="3530601"/>
          </a:xfrm>
          <a:prstGeom prst="rect">
            <a:avLst/>
          </a:prstGeom>
        </p:spPr>
        <p:txBody>
          <a:bodyPr lIns="0" tIns="0" rIns="0" bIns="0" rtlCol="0" anchor="t">
            <a:spAutoFit/>
          </a:bodyPr>
          <a:lstStyle/>
          <a:p>
            <a:pPr algn="just">
              <a:lnSpc>
                <a:spcPts val="6999"/>
              </a:lnSpc>
            </a:pPr>
            <a:r>
              <a:rPr lang="en-US" sz="4999">
                <a:solidFill>
                  <a:srgbClr val="603423"/>
                </a:solidFill>
                <a:latin typeface="#9Slide05 VL Fadilla"/>
              </a:rPr>
              <a:t>Trước xóm sau thôn tựa khói lồng,</a:t>
            </a:r>
          </a:p>
          <a:p>
            <a:pPr algn="just">
              <a:lnSpc>
                <a:spcPts val="6999"/>
              </a:lnSpc>
            </a:pPr>
            <a:r>
              <a:rPr lang="en-US" sz="4999">
                <a:solidFill>
                  <a:srgbClr val="603423"/>
                </a:solidFill>
                <a:latin typeface="#9Slide05 VL Fadilla"/>
              </a:rPr>
              <a:t>Bóng chiều dường có lại dường không.</a:t>
            </a:r>
          </a:p>
          <a:p>
            <a:pPr algn="just">
              <a:lnSpc>
                <a:spcPts val="6999"/>
              </a:lnSpc>
            </a:pPr>
            <a:r>
              <a:rPr lang="en-US" sz="4999">
                <a:solidFill>
                  <a:srgbClr val="603423"/>
                </a:solidFill>
                <a:latin typeface="#9Slide05 VL Fadilla"/>
              </a:rPr>
              <a:t>Mục đồng sáo vẳng trâu về hết,</a:t>
            </a:r>
          </a:p>
          <a:p>
            <a:pPr algn="just">
              <a:lnSpc>
                <a:spcPts val="6999"/>
              </a:lnSpc>
            </a:pPr>
            <a:r>
              <a:rPr lang="en-US" sz="4999">
                <a:solidFill>
                  <a:srgbClr val="603423"/>
                </a:solidFill>
                <a:latin typeface="#9Slide05 VL Fadilla"/>
              </a:rPr>
              <a:t>Cò trắng từng đôi liệng xuống đồng</a:t>
            </a:r>
          </a:p>
        </p:txBody>
      </p:sp>
      <p:sp>
        <p:nvSpPr>
          <p:cNvPr id="10" name="TextBox 10"/>
          <p:cNvSpPr txBox="1"/>
          <p:nvPr/>
        </p:nvSpPr>
        <p:spPr>
          <a:xfrm>
            <a:off x="1878495" y="1772263"/>
            <a:ext cx="2082254" cy="764540"/>
          </a:xfrm>
          <a:prstGeom prst="rect">
            <a:avLst/>
          </a:prstGeom>
        </p:spPr>
        <p:txBody>
          <a:bodyPr lIns="0" tIns="0" rIns="0" bIns="0" rtlCol="0" anchor="t">
            <a:spAutoFit/>
          </a:bodyPr>
          <a:lstStyle/>
          <a:p>
            <a:pPr algn="ctr">
              <a:lnSpc>
                <a:spcPts val="6160"/>
              </a:lnSpc>
            </a:pPr>
            <a:r>
              <a:rPr lang="en-US" sz="4400">
                <a:solidFill>
                  <a:srgbClr val="603423"/>
                </a:solidFill>
                <a:latin typeface="Roboto Condensed Bold"/>
              </a:rPr>
              <a:t>Phiên âm</a:t>
            </a:r>
          </a:p>
        </p:txBody>
      </p:sp>
      <p:sp>
        <p:nvSpPr>
          <p:cNvPr id="11" name="TextBox 11"/>
          <p:cNvSpPr txBox="1"/>
          <p:nvPr/>
        </p:nvSpPr>
        <p:spPr>
          <a:xfrm>
            <a:off x="2829698" y="6272156"/>
            <a:ext cx="1850678" cy="764540"/>
          </a:xfrm>
          <a:prstGeom prst="rect">
            <a:avLst/>
          </a:prstGeom>
        </p:spPr>
        <p:txBody>
          <a:bodyPr lIns="0" tIns="0" rIns="0" bIns="0" rtlCol="0" anchor="t">
            <a:spAutoFit/>
          </a:bodyPr>
          <a:lstStyle/>
          <a:p>
            <a:pPr algn="ctr">
              <a:lnSpc>
                <a:spcPts val="6160"/>
              </a:lnSpc>
            </a:pPr>
            <a:r>
              <a:rPr lang="en-US" sz="4400" dirty="0" err="1">
                <a:solidFill>
                  <a:srgbClr val="603423"/>
                </a:solidFill>
                <a:latin typeface="Roboto Condensed Bold"/>
              </a:rPr>
              <a:t>Dịch</a:t>
            </a:r>
            <a:r>
              <a:rPr lang="en-US" sz="4400" dirty="0">
                <a:solidFill>
                  <a:srgbClr val="603423"/>
                </a:solidFill>
                <a:latin typeface="Roboto Condensed Bold"/>
              </a:rPr>
              <a:t> </a:t>
            </a:r>
            <a:r>
              <a:rPr lang="en-US" sz="4400" dirty="0" err="1">
                <a:solidFill>
                  <a:srgbClr val="603423"/>
                </a:solidFill>
                <a:latin typeface="Roboto Condensed Bold"/>
              </a:rPr>
              <a:t>thơ</a:t>
            </a:r>
            <a:endParaRPr lang="en-US" sz="4400" dirty="0">
              <a:solidFill>
                <a:srgbClr val="603423"/>
              </a:solidFill>
              <a:latin typeface="Roboto Condensed Bold"/>
            </a:endParaRPr>
          </a:p>
        </p:txBody>
      </p:sp>
      <p:sp>
        <p:nvSpPr>
          <p:cNvPr id="12" name="TextBox 12"/>
          <p:cNvSpPr txBox="1"/>
          <p:nvPr/>
        </p:nvSpPr>
        <p:spPr>
          <a:xfrm>
            <a:off x="3383334" y="506805"/>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dirty="0">
                <a:solidFill>
                  <a:srgbClr val="603423"/>
                </a:solidFill>
                <a:latin typeface="Fraunces Bold"/>
              </a:rPr>
              <a:t>2. ĐỌC VĂN BẢN</a:t>
            </a:r>
          </a:p>
        </p:txBody>
      </p:sp>
      <p:sp>
        <p:nvSpPr>
          <p:cNvPr id="13" name="TextBox 13"/>
          <p:cNvSpPr txBox="1"/>
          <p:nvPr/>
        </p:nvSpPr>
        <p:spPr>
          <a:xfrm>
            <a:off x="10658893" y="3374418"/>
            <a:ext cx="5927934" cy="2867660"/>
          </a:xfrm>
          <a:prstGeom prst="rect">
            <a:avLst/>
          </a:prstGeom>
        </p:spPr>
        <p:txBody>
          <a:bodyPr lIns="0" tIns="0" rIns="0" bIns="0" rtlCol="0" anchor="t">
            <a:spAutoFit/>
          </a:bodyPr>
          <a:lstStyle/>
          <a:p>
            <a:pPr algn="ctr">
              <a:lnSpc>
                <a:spcPts val="5739"/>
              </a:lnSpc>
            </a:pPr>
            <a:r>
              <a:rPr lang="en-US" sz="4099" dirty="0" err="1">
                <a:solidFill>
                  <a:srgbClr val="603423"/>
                </a:solidFill>
                <a:latin typeface="Roboto Condensed Bold"/>
              </a:rPr>
              <a:t>Nhiệm</a:t>
            </a:r>
            <a:r>
              <a:rPr lang="en-US" sz="4099" dirty="0">
                <a:solidFill>
                  <a:srgbClr val="603423"/>
                </a:solidFill>
                <a:latin typeface="Roboto Condensed Bold"/>
              </a:rPr>
              <a:t> </a:t>
            </a:r>
            <a:r>
              <a:rPr lang="en-US" sz="4099" dirty="0" err="1">
                <a:solidFill>
                  <a:srgbClr val="603423"/>
                </a:solidFill>
                <a:latin typeface="Roboto Condensed Bold"/>
              </a:rPr>
              <a:t>vụ</a:t>
            </a:r>
            <a:r>
              <a:rPr lang="en-US" sz="4099" dirty="0">
                <a:solidFill>
                  <a:srgbClr val="603423"/>
                </a:solidFill>
                <a:latin typeface="Roboto Condensed Bold"/>
              </a:rPr>
              <a:t> 1: </a:t>
            </a:r>
            <a:r>
              <a:rPr lang="en-US" sz="4099" dirty="0" err="1">
                <a:solidFill>
                  <a:srgbClr val="603423"/>
                </a:solidFill>
                <a:latin typeface="Roboto Condensed"/>
              </a:rPr>
              <a:t>Đọc</a:t>
            </a:r>
            <a:r>
              <a:rPr lang="en-US" sz="4099" dirty="0">
                <a:solidFill>
                  <a:srgbClr val="603423"/>
                </a:solidFill>
                <a:latin typeface="Roboto Condensed"/>
              </a:rPr>
              <a:t> </a:t>
            </a:r>
            <a:r>
              <a:rPr lang="en-US" sz="4099" dirty="0" err="1">
                <a:solidFill>
                  <a:srgbClr val="603423"/>
                </a:solidFill>
                <a:latin typeface="Roboto Condensed"/>
              </a:rPr>
              <a:t>diễn</a:t>
            </a:r>
            <a:r>
              <a:rPr lang="en-US" sz="4099" dirty="0">
                <a:solidFill>
                  <a:srgbClr val="603423"/>
                </a:solidFill>
                <a:latin typeface="Roboto Condensed"/>
              </a:rPr>
              <a:t> </a:t>
            </a:r>
            <a:r>
              <a:rPr lang="en-US" sz="4099" dirty="0" err="1">
                <a:solidFill>
                  <a:srgbClr val="603423"/>
                </a:solidFill>
                <a:latin typeface="Roboto Condensed"/>
              </a:rPr>
              <a:t>cảm</a:t>
            </a:r>
            <a:r>
              <a:rPr lang="en-US" sz="4099" dirty="0">
                <a:solidFill>
                  <a:srgbClr val="603423"/>
                </a:solidFill>
                <a:latin typeface="Roboto Condensed"/>
              </a:rPr>
              <a:t> </a:t>
            </a:r>
            <a:r>
              <a:rPr lang="en-US" sz="4099" dirty="0" err="1">
                <a:solidFill>
                  <a:srgbClr val="603423"/>
                </a:solidFill>
                <a:latin typeface="Roboto Condensed"/>
              </a:rPr>
              <a:t>hoàn</a:t>
            </a:r>
            <a:r>
              <a:rPr lang="en-US" sz="4099" dirty="0">
                <a:solidFill>
                  <a:srgbClr val="603423"/>
                </a:solidFill>
                <a:latin typeface="Roboto Condensed"/>
              </a:rPr>
              <a:t> </a:t>
            </a:r>
            <a:r>
              <a:rPr lang="en-US" sz="4099" dirty="0" err="1">
                <a:solidFill>
                  <a:srgbClr val="603423"/>
                </a:solidFill>
                <a:latin typeface="Roboto Condensed"/>
              </a:rPr>
              <a:t>chỉnh</a:t>
            </a:r>
            <a:r>
              <a:rPr lang="en-US" sz="4099" dirty="0">
                <a:solidFill>
                  <a:srgbClr val="603423"/>
                </a:solidFill>
                <a:latin typeface="Roboto Condensed"/>
              </a:rPr>
              <a:t> </a:t>
            </a:r>
            <a:r>
              <a:rPr lang="en-US" sz="4099" dirty="0" err="1">
                <a:solidFill>
                  <a:srgbClr val="603423"/>
                </a:solidFill>
                <a:latin typeface="Roboto Condensed"/>
              </a:rPr>
              <a:t>bài</a:t>
            </a:r>
            <a:r>
              <a:rPr lang="en-US" sz="4099" dirty="0">
                <a:solidFill>
                  <a:srgbClr val="603423"/>
                </a:solidFill>
                <a:latin typeface="Roboto Condensed"/>
              </a:rPr>
              <a:t> </a:t>
            </a:r>
            <a:r>
              <a:rPr lang="en-US" sz="4099" dirty="0" err="1">
                <a:solidFill>
                  <a:srgbClr val="603423"/>
                </a:solidFill>
                <a:latin typeface="Roboto Condensed"/>
              </a:rPr>
              <a:t>thơ</a:t>
            </a:r>
            <a:r>
              <a:rPr lang="en-US" sz="4099" dirty="0">
                <a:solidFill>
                  <a:srgbClr val="603423"/>
                </a:solidFill>
                <a:latin typeface="Roboto Condensed"/>
              </a:rPr>
              <a:t>.</a:t>
            </a:r>
          </a:p>
          <a:p>
            <a:pPr algn="ctr">
              <a:lnSpc>
                <a:spcPts val="5739"/>
              </a:lnSpc>
            </a:pPr>
            <a:r>
              <a:rPr lang="en-US" sz="4099" dirty="0">
                <a:solidFill>
                  <a:srgbClr val="603423"/>
                </a:solidFill>
                <a:latin typeface="Roboto Condensed"/>
              </a:rPr>
              <a:t>(</a:t>
            </a:r>
            <a:r>
              <a:rPr lang="en-US" sz="4099" dirty="0" err="1">
                <a:solidFill>
                  <a:srgbClr val="603423"/>
                </a:solidFill>
                <a:latin typeface="Roboto Condensed"/>
              </a:rPr>
              <a:t>Chú</a:t>
            </a:r>
            <a:r>
              <a:rPr lang="en-US" sz="4099" dirty="0">
                <a:solidFill>
                  <a:srgbClr val="603423"/>
                </a:solidFill>
                <a:latin typeface="Roboto Condensed"/>
              </a:rPr>
              <a:t> ý: </a:t>
            </a:r>
            <a:r>
              <a:rPr lang="en-US" sz="4099" dirty="0" err="1">
                <a:solidFill>
                  <a:srgbClr val="603423"/>
                </a:solidFill>
                <a:latin typeface="Roboto Condensed"/>
              </a:rPr>
              <a:t>giọng</a:t>
            </a:r>
            <a:r>
              <a:rPr lang="en-US" sz="4099" dirty="0">
                <a:solidFill>
                  <a:srgbClr val="603423"/>
                </a:solidFill>
                <a:latin typeface="Roboto Condensed"/>
              </a:rPr>
              <a:t> </a:t>
            </a:r>
            <a:r>
              <a:rPr lang="en-US" sz="4099" dirty="0" err="1">
                <a:solidFill>
                  <a:srgbClr val="603423"/>
                </a:solidFill>
                <a:latin typeface="Roboto Condensed"/>
              </a:rPr>
              <a:t>trầm</a:t>
            </a:r>
            <a:r>
              <a:rPr lang="en-US" sz="4099" dirty="0">
                <a:solidFill>
                  <a:srgbClr val="603423"/>
                </a:solidFill>
                <a:latin typeface="Roboto Condensed"/>
              </a:rPr>
              <a:t>, </a:t>
            </a:r>
          </a:p>
          <a:p>
            <a:pPr marL="0" lvl="0" indent="0" algn="ctr">
              <a:lnSpc>
                <a:spcPts val="5739"/>
              </a:lnSpc>
              <a:spcBef>
                <a:spcPct val="0"/>
              </a:spcBef>
            </a:pPr>
            <a:r>
              <a:rPr lang="en-US" sz="4099" dirty="0" err="1">
                <a:solidFill>
                  <a:srgbClr val="603423"/>
                </a:solidFill>
                <a:latin typeface="Roboto Condensed"/>
              </a:rPr>
              <a:t>nhẹ</a:t>
            </a:r>
            <a:r>
              <a:rPr lang="en-US" sz="4099" dirty="0">
                <a:solidFill>
                  <a:srgbClr val="603423"/>
                </a:solidFill>
                <a:latin typeface="Roboto Condensed"/>
              </a:rPr>
              <a:t> </a:t>
            </a:r>
            <a:r>
              <a:rPr lang="en-US" sz="4099" dirty="0" err="1">
                <a:solidFill>
                  <a:srgbClr val="603423"/>
                </a:solidFill>
                <a:latin typeface="Roboto Condensed"/>
              </a:rPr>
              <a:t>nhàng</a:t>
            </a:r>
            <a:r>
              <a:rPr lang="en-US" sz="4099" dirty="0">
                <a:solidFill>
                  <a:srgbClr val="603423"/>
                </a:solidFill>
                <a:latin typeface="Roboto Condensed"/>
              </a:rPr>
              <a:t>)</a:t>
            </a:r>
          </a:p>
        </p:txBody>
      </p:sp>
      <p:pic>
        <p:nvPicPr>
          <p:cNvPr id="14" name="Picture 9">
            <a:hlinkClick r:id="" action="ppaction://media"/>
            <a:extLst>
              <a:ext uri="{FF2B5EF4-FFF2-40B4-BE49-F238E27FC236}">
                <a16:creationId xmlns:a16="http://schemas.microsoft.com/office/drawing/2014/main" id="{B2E010F2-E18A-7CEE-E09D-4DD6BE4DC34D}"/>
              </a:ext>
            </a:extLst>
          </p:cNvPr>
          <p:cNvPicPr>
            <a:picLocks noChangeAspect="1"/>
          </p:cNvPicPr>
          <p:nvPr>
            <a:audioFile r:link="rId2"/>
            <p:extLst>
              <p:ext uri="{DAA4B4D4-6D71-4841-9C94-3DE7FCFB9230}">
                <p14:media xmlns:p14="http://schemas.microsoft.com/office/powerpoint/2010/main" r:embed="rId1"/>
              </p:ext>
            </p:extLst>
          </p:nvPr>
        </p:nvPicPr>
        <p:blipFill>
          <a:blip r:embed="rId11">
            <a:extLst>
              <a:ext uri="{96DAC541-7B7A-43D3-8B79-37D633B846F1}">
                <asvg:svgBlip xmlns:asvg="http://schemas.microsoft.com/office/drawing/2016/SVG/main" r:embed="rId12"/>
              </a:ext>
            </a:extLst>
          </a:blip>
          <a:stretch>
            <a:fillRect/>
          </a:stretch>
        </p:blipFill>
        <p:spPr>
          <a:xfrm>
            <a:off x="11851432" y="1377197"/>
            <a:ext cx="1028700" cy="10287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p:tgtEl>
                  <p:spTgt spid="14"/>
                </p:tgtEl>
              </p:cMediaNode>
            </p:audio>
          </p:childTnLst>
        </p:cTn>
      </p:par>
    </p:tnLst>
    <p:bldLst>
      <p:bldP spid="8" grpId="0"/>
      <p:bldP spid="9" grpId="0"/>
      <p:bldP spid="10"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 y="-8378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80010" y="-83786"/>
            <a:ext cx="8886316" cy="3407216"/>
          </a:xfrm>
          <a:custGeom>
            <a:avLst/>
            <a:gdLst/>
            <a:ahLst/>
            <a:cxnLst/>
            <a:rect l="l" t="t" r="r" b="b"/>
            <a:pathLst>
              <a:path w="8886316" h="3407216">
                <a:moveTo>
                  <a:pt x="0" y="0"/>
                </a:moveTo>
                <a:lnTo>
                  <a:pt x="8886316" y="0"/>
                </a:lnTo>
                <a:lnTo>
                  <a:pt x="8886316" y="3407216"/>
                </a:lnTo>
                <a:lnTo>
                  <a:pt x="0" y="34072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0735" y="1683824"/>
            <a:ext cx="627965" cy="755874"/>
          </a:xfrm>
          <a:custGeom>
            <a:avLst/>
            <a:gdLst/>
            <a:ahLst/>
            <a:cxnLst/>
            <a:rect l="l" t="t" r="r" b="b"/>
            <a:pathLst>
              <a:path w="627965" h="755874">
                <a:moveTo>
                  <a:pt x="0" y="0"/>
                </a:moveTo>
                <a:lnTo>
                  <a:pt x="627965" y="0"/>
                </a:lnTo>
                <a:lnTo>
                  <a:pt x="627965" y="755874"/>
                </a:lnTo>
                <a:lnTo>
                  <a:pt x="0" y="755874"/>
                </a:lnTo>
                <a:lnTo>
                  <a:pt x="0" y="0"/>
                </a:lnTo>
                <a:close/>
              </a:path>
            </a:pathLst>
          </a:custGeom>
          <a:blipFill>
            <a:blip r:embed="rId5"/>
            <a:stretch>
              <a:fillRect r="-614438" b="-824698"/>
            </a:stretch>
          </a:blipFill>
        </p:spPr>
      </p:sp>
      <p:sp>
        <p:nvSpPr>
          <p:cNvPr id="5" name="Freeform 5"/>
          <p:cNvSpPr/>
          <p:nvPr/>
        </p:nvSpPr>
        <p:spPr>
          <a:xfrm>
            <a:off x="297181" y="7327000"/>
            <a:ext cx="18070830" cy="4308638"/>
          </a:xfrm>
          <a:custGeom>
            <a:avLst/>
            <a:gdLst/>
            <a:ahLst/>
            <a:cxnLst/>
            <a:rect l="l" t="t" r="r" b="b"/>
            <a:pathLst>
              <a:path w="18070830" h="4308638">
                <a:moveTo>
                  <a:pt x="0" y="0"/>
                </a:moveTo>
                <a:lnTo>
                  <a:pt x="18070831" y="0"/>
                </a:lnTo>
                <a:lnTo>
                  <a:pt x="18070831" y="4308638"/>
                </a:lnTo>
                <a:lnTo>
                  <a:pt x="0" y="4308638"/>
                </a:lnTo>
                <a:lnTo>
                  <a:pt x="0" y="0"/>
                </a:lnTo>
                <a:close/>
              </a:path>
            </a:pathLst>
          </a:custGeom>
          <a:blipFill>
            <a:blip r:embed="rId6"/>
            <a:stretch>
              <a:fillRect t="-1076" b="-1076"/>
            </a:stretch>
          </a:blipFill>
        </p:spPr>
      </p:sp>
      <p:sp>
        <p:nvSpPr>
          <p:cNvPr id="6" name="Freeform 6"/>
          <p:cNvSpPr/>
          <p:nvPr/>
        </p:nvSpPr>
        <p:spPr>
          <a:xfrm>
            <a:off x="-1086669" y="8360428"/>
            <a:ext cx="19454680" cy="2241782"/>
          </a:xfrm>
          <a:custGeom>
            <a:avLst/>
            <a:gdLst/>
            <a:ahLst/>
            <a:cxnLst/>
            <a:rect l="l" t="t" r="r" b="b"/>
            <a:pathLst>
              <a:path w="19454680" h="2241782">
                <a:moveTo>
                  <a:pt x="0" y="0"/>
                </a:moveTo>
                <a:lnTo>
                  <a:pt x="19454681" y="0"/>
                </a:lnTo>
                <a:lnTo>
                  <a:pt x="19454681" y="2241782"/>
                </a:lnTo>
                <a:lnTo>
                  <a:pt x="0" y="2241782"/>
                </a:lnTo>
                <a:lnTo>
                  <a:pt x="0" y="0"/>
                </a:lnTo>
                <a:close/>
              </a:path>
            </a:pathLst>
          </a:custGeom>
          <a:blipFill>
            <a:blip r:embed="rId7"/>
            <a:stretch>
              <a:fillRect l="-61423" t="3914" r="75" b="-61425"/>
            </a:stretch>
          </a:blipFill>
        </p:spPr>
      </p:sp>
      <p:sp>
        <p:nvSpPr>
          <p:cNvPr id="7" name="Freeform 7"/>
          <p:cNvSpPr/>
          <p:nvPr/>
        </p:nvSpPr>
        <p:spPr>
          <a:xfrm>
            <a:off x="1327305" y="3252236"/>
            <a:ext cx="4529997" cy="704956"/>
          </a:xfrm>
          <a:custGeom>
            <a:avLst/>
            <a:gdLst/>
            <a:ahLst/>
            <a:cxnLst/>
            <a:rect l="l" t="t" r="r" b="b"/>
            <a:pathLst>
              <a:path w="4529997" h="704956">
                <a:moveTo>
                  <a:pt x="0" y="0"/>
                </a:moveTo>
                <a:lnTo>
                  <a:pt x="4529997" y="0"/>
                </a:lnTo>
                <a:lnTo>
                  <a:pt x="4529997" y="704956"/>
                </a:lnTo>
                <a:lnTo>
                  <a:pt x="0" y="704956"/>
                </a:lnTo>
                <a:lnTo>
                  <a:pt x="0" y="0"/>
                </a:lnTo>
                <a:close/>
              </a:path>
            </a:pathLst>
          </a:custGeom>
          <a:blipFill>
            <a:blip r:embed="rId8"/>
            <a:stretch>
              <a:fillRect/>
            </a:stretch>
          </a:blipFill>
        </p:spPr>
      </p:sp>
      <p:graphicFrame>
        <p:nvGraphicFramePr>
          <p:cNvPr id="8" name="Table 8"/>
          <p:cNvGraphicFramePr>
            <a:graphicFrameLocks noGrp="1"/>
          </p:cNvGraphicFramePr>
          <p:nvPr/>
        </p:nvGraphicFramePr>
        <p:xfrm>
          <a:off x="1426983" y="3589267"/>
          <a:ext cx="14430925" cy="4004784"/>
        </p:xfrm>
        <a:graphic>
          <a:graphicData uri="http://schemas.openxmlformats.org/drawingml/2006/table">
            <a:tbl>
              <a:tblPr/>
              <a:tblGrid>
                <a:gridCol w="11676023">
                  <a:extLst>
                    <a:ext uri="{9D8B030D-6E8A-4147-A177-3AD203B41FA5}">
                      <a16:colId xmlns:a16="http://schemas.microsoft.com/office/drawing/2014/main" val="20000"/>
                    </a:ext>
                  </a:extLst>
                </a:gridCol>
                <a:gridCol w="1333964">
                  <a:extLst>
                    <a:ext uri="{9D8B030D-6E8A-4147-A177-3AD203B41FA5}">
                      <a16:colId xmlns:a16="http://schemas.microsoft.com/office/drawing/2014/main" val="20001"/>
                    </a:ext>
                  </a:extLst>
                </a:gridCol>
                <a:gridCol w="1420938">
                  <a:extLst>
                    <a:ext uri="{9D8B030D-6E8A-4147-A177-3AD203B41FA5}">
                      <a16:colId xmlns:a16="http://schemas.microsoft.com/office/drawing/2014/main" val="20002"/>
                    </a:ext>
                  </a:extLst>
                </a:gridCol>
              </a:tblGrid>
              <a:tr h="704231">
                <a:tc>
                  <a:txBody>
                    <a:bodyPr/>
                    <a:lstStyle/>
                    <a:p>
                      <a:pPr algn="ctr">
                        <a:lnSpc>
                          <a:spcPts val="3868"/>
                        </a:lnSpc>
                        <a:defRPr/>
                      </a:pPr>
                      <a:r>
                        <a:rPr lang="en-US" sz="3223" dirty="0">
                          <a:solidFill>
                            <a:srgbClr val="F5EFEB"/>
                          </a:solidFill>
                          <a:latin typeface="Roboto Condensed Bold"/>
                        </a:rPr>
                        <a:t> </a:t>
                      </a:r>
                      <a:r>
                        <a:rPr lang="en-US" sz="3223" dirty="0" err="1">
                          <a:solidFill>
                            <a:srgbClr val="F5EFEB"/>
                          </a:solidFill>
                          <a:latin typeface="Roboto Condensed Bold"/>
                        </a:rPr>
                        <a:t>Tiêu</a:t>
                      </a:r>
                      <a:r>
                        <a:rPr lang="en-US" sz="3223" dirty="0">
                          <a:solidFill>
                            <a:srgbClr val="F5EFEB"/>
                          </a:solidFill>
                          <a:latin typeface="Roboto Condensed Bold"/>
                        </a:rPr>
                        <a:t> </a:t>
                      </a:r>
                      <a:r>
                        <a:rPr lang="en-US" sz="3223" dirty="0" err="1">
                          <a:solidFill>
                            <a:srgbClr val="F5EFEB"/>
                          </a:solidFill>
                          <a:latin typeface="Roboto Condensed Bold"/>
                        </a:rPr>
                        <a:t>chí</a:t>
                      </a: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Có   </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Không</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extLst>
                  <a:ext uri="{0D108BD9-81ED-4DB2-BD59-A6C34878D82A}">
                    <a16:rowId xmlns:a16="http://schemas.microsoft.com/office/drawing/2014/main" val="10000"/>
                  </a:ext>
                </a:extLst>
              </a:tr>
              <a:tr h="712716">
                <a:tc>
                  <a:txBody>
                    <a:bodyPr/>
                    <a:lstStyle/>
                    <a:p>
                      <a:pPr algn="l">
                        <a:lnSpc>
                          <a:spcPts val="3988"/>
                        </a:lnSpc>
                        <a:defRPr/>
                      </a:pPr>
                      <a:r>
                        <a:rPr lang="en-US" sz="3323">
                          <a:solidFill>
                            <a:srgbClr val="593330"/>
                          </a:solidFill>
                          <a:latin typeface="Roboto Condensed"/>
                        </a:rPr>
                        <a:t>Đọc trôi chảy, không bỏ từ, thêm từ.</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1"/>
                  </a:ext>
                </a:extLst>
              </a:tr>
              <a:tr h="712716">
                <a:tc>
                  <a:txBody>
                    <a:bodyPr/>
                    <a:lstStyle/>
                    <a:p>
                      <a:pPr algn="just">
                        <a:lnSpc>
                          <a:spcPts val="3988"/>
                        </a:lnSpc>
                        <a:defRPr/>
                      </a:pPr>
                      <a:r>
                        <a:rPr lang="en-US" sz="3323">
                          <a:solidFill>
                            <a:srgbClr val="593330"/>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2"/>
                  </a:ext>
                </a:extLst>
              </a:tr>
              <a:tr h="712716">
                <a:tc>
                  <a:txBody>
                    <a:bodyPr/>
                    <a:lstStyle/>
                    <a:p>
                      <a:pPr algn="l">
                        <a:lnSpc>
                          <a:spcPts val="3988"/>
                        </a:lnSpc>
                        <a:defRPr/>
                      </a:pPr>
                      <a:r>
                        <a:rPr lang="en-US" sz="3323">
                          <a:solidFill>
                            <a:srgbClr val="593330"/>
                          </a:solidFill>
                          <a:latin typeface="Roboto Condensed"/>
                        </a:rPr>
                        <a:t>Tốc độ đọc phù hợp.</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3"/>
                  </a:ext>
                </a:extLst>
              </a:tr>
              <a:tr h="1162405">
                <a:tc>
                  <a:txBody>
                    <a:bodyPr/>
                    <a:lstStyle/>
                    <a:p>
                      <a:pPr algn="just">
                        <a:lnSpc>
                          <a:spcPts val="3988"/>
                        </a:lnSpc>
                        <a:defRPr/>
                      </a:pPr>
                      <a:r>
                        <a:rPr lang="en-US" sz="3323">
                          <a:solidFill>
                            <a:srgbClr val="593330"/>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10587918" y="2363498"/>
            <a:ext cx="7073652" cy="646430"/>
          </a:xfrm>
          <a:prstGeom prst="rect">
            <a:avLst/>
          </a:prstGeom>
        </p:spPr>
        <p:txBody>
          <a:bodyPr lIns="0" tIns="0" rIns="0" bIns="0" rtlCol="0" anchor="t">
            <a:spAutoFit/>
          </a:bodyPr>
          <a:lstStyle/>
          <a:p>
            <a:pPr algn="ctr">
              <a:lnSpc>
                <a:spcPts val="5319"/>
              </a:lnSpc>
            </a:pPr>
            <a:r>
              <a:rPr lang="en-US" sz="3799">
                <a:solidFill>
                  <a:srgbClr val="603423"/>
                </a:solidFill>
                <a:latin typeface="Roboto Condensed Bold"/>
              </a:rPr>
              <a:t>BẢNG KIỂM KĨ NĂNG ĐỌC DIỄN CẢM</a:t>
            </a:r>
          </a:p>
        </p:txBody>
      </p:sp>
      <p:sp>
        <p:nvSpPr>
          <p:cNvPr id="10" name="TextBox 10"/>
          <p:cNvSpPr txBox="1"/>
          <p:nvPr/>
        </p:nvSpPr>
        <p:spPr>
          <a:xfrm>
            <a:off x="9544276" y="981075"/>
            <a:ext cx="8328973"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4785360" y="4514121"/>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4"/>
            <a:stretch>
              <a:fillRect t="-15431" b="-15431"/>
            </a:stretch>
          </a:blipFill>
        </p:spPr>
      </p:sp>
      <p:sp>
        <p:nvSpPr>
          <p:cNvPr id="5" name="Freeform 5"/>
          <p:cNvSpPr/>
          <p:nvPr/>
        </p:nvSpPr>
        <p:spPr>
          <a:xfrm>
            <a:off x="-7289134" y="7998590"/>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flipH="1">
            <a:off x="12289990" y="1245758"/>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6"/>
            <a:stretch>
              <a:fillRect l="-3181" r="-3181"/>
            </a:stretch>
          </a:blipFill>
        </p:spPr>
      </p:sp>
      <p:sp>
        <p:nvSpPr>
          <p:cNvPr id="7" name="Freeform 7"/>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7"/>
            <a:stretch>
              <a:fillRect t="-13626" b="-13626"/>
            </a:stretch>
          </a:blipFill>
        </p:spPr>
      </p:sp>
      <p:sp>
        <p:nvSpPr>
          <p:cNvPr id="8" name="Freeform 8"/>
          <p:cNvSpPr/>
          <p:nvPr/>
        </p:nvSpPr>
        <p:spPr>
          <a:xfrm>
            <a:off x="11541742" y="3469827"/>
            <a:ext cx="1720201" cy="3643236"/>
          </a:xfrm>
          <a:custGeom>
            <a:avLst/>
            <a:gdLst/>
            <a:ahLst/>
            <a:cxnLst/>
            <a:rect l="l" t="t" r="r" b="b"/>
            <a:pathLst>
              <a:path w="1720201" h="3643236">
                <a:moveTo>
                  <a:pt x="0" y="0"/>
                </a:moveTo>
                <a:lnTo>
                  <a:pt x="1720201" y="0"/>
                </a:lnTo>
                <a:lnTo>
                  <a:pt x="1720201" y="3643236"/>
                </a:lnTo>
                <a:lnTo>
                  <a:pt x="0" y="3643236"/>
                </a:lnTo>
                <a:lnTo>
                  <a:pt x="0" y="0"/>
                </a:lnTo>
                <a:close/>
              </a:path>
            </a:pathLst>
          </a:custGeom>
          <a:blipFill>
            <a:blip r:embed="rId8"/>
            <a:stretch>
              <a:fillRect/>
            </a:stretch>
          </a:blipFill>
        </p:spPr>
      </p:sp>
      <p:sp>
        <p:nvSpPr>
          <p:cNvPr id="9" name="Freeform 9"/>
          <p:cNvSpPr/>
          <p:nvPr/>
        </p:nvSpPr>
        <p:spPr>
          <a:xfrm flipH="1">
            <a:off x="188267" y="158535"/>
            <a:ext cx="2711456" cy="2236106"/>
          </a:xfrm>
          <a:custGeom>
            <a:avLst/>
            <a:gdLst/>
            <a:ahLst/>
            <a:cxnLst/>
            <a:rect l="l" t="t" r="r" b="b"/>
            <a:pathLst>
              <a:path w="2711456" h="2236106">
                <a:moveTo>
                  <a:pt x="2711456" y="0"/>
                </a:moveTo>
                <a:lnTo>
                  <a:pt x="0" y="0"/>
                </a:lnTo>
                <a:lnTo>
                  <a:pt x="0" y="2236105"/>
                </a:lnTo>
                <a:lnTo>
                  <a:pt x="2711456" y="2236105"/>
                </a:lnTo>
                <a:lnTo>
                  <a:pt x="2711456" y="0"/>
                </a:lnTo>
                <a:close/>
              </a:path>
            </a:pathLst>
          </a:custGeom>
          <a:blipFill>
            <a:blip r:embed="rId9"/>
            <a:stretch>
              <a:fillRect l="-8311" r="-8311"/>
            </a:stretch>
          </a:blipFill>
        </p:spPr>
      </p:sp>
      <p:sp>
        <p:nvSpPr>
          <p:cNvPr id="10" name="TextBox 10"/>
          <p:cNvSpPr txBox="1"/>
          <p:nvPr/>
        </p:nvSpPr>
        <p:spPr>
          <a:xfrm>
            <a:off x="3796678" y="1858052"/>
            <a:ext cx="8605164" cy="3623311"/>
          </a:xfrm>
          <a:prstGeom prst="rect">
            <a:avLst/>
          </a:prstGeom>
        </p:spPr>
        <p:txBody>
          <a:bodyPr lIns="0" tIns="0" rIns="0" bIns="0" rtlCol="0" anchor="t">
            <a:spAutoFit/>
          </a:bodyPr>
          <a:lstStyle/>
          <a:p>
            <a:pPr algn="just">
              <a:lnSpc>
                <a:spcPts val="7139"/>
              </a:lnSpc>
            </a:pPr>
            <a:r>
              <a:rPr lang="en-US" sz="5099" dirty="0" err="1">
                <a:solidFill>
                  <a:srgbClr val="603423"/>
                </a:solidFill>
                <a:latin typeface="#9Slide05 VL Fadilla"/>
              </a:rPr>
              <a:t>Thôn</a:t>
            </a:r>
            <a:r>
              <a:rPr lang="en-US" sz="5099" dirty="0">
                <a:solidFill>
                  <a:srgbClr val="603423"/>
                </a:solidFill>
                <a:latin typeface="#9Slide05 VL Fadilla"/>
              </a:rPr>
              <a:t> </a:t>
            </a:r>
            <a:r>
              <a:rPr lang="en-US" sz="5099" dirty="0" err="1">
                <a:solidFill>
                  <a:srgbClr val="603423"/>
                </a:solidFill>
                <a:latin typeface="#9Slide05 VL Fadilla"/>
              </a:rPr>
              <a:t>hậu</a:t>
            </a:r>
            <a:r>
              <a:rPr lang="en-US" sz="5099" dirty="0">
                <a:solidFill>
                  <a:srgbClr val="603423"/>
                </a:solidFill>
                <a:latin typeface="#9Slide05 VL Fadilla"/>
              </a:rPr>
              <a:t> </a:t>
            </a:r>
            <a:r>
              <a:rPr lang="en-US" sz="5099" dirty="0" err="1">
                <a:solidFill>
                  <a:srgbClr val="603423"/>
                </a:solidFill>
                <a:latin typeface="#9Slide05 VL Fadilla"/>
              </a:rPr>
              <a:t>thôn</a:t>
            </a:r>
            <a:r>
              <a:rPr lang="en-US" sz="5099" dirty="0">
                <a:solidFill>
                  <a:srgbClr val="603423"/>
                </a:solidFill>
                <a:latin typeface="#9Slide05 VL Fadilla"/>
              </a:rPr>
              <a:t> </a:t>
            </a:r>
            <a:r>
              <a:rPr lang="en-US" sz="5099" dirty="0" err="1">
                <a:solidFill>
                  <a:srgbClr val="603423"/>
                </a:solidFill>
                <a:latin typeface="#9Slide05 VL Fadilla"/>
              </a:rPr>
              <a:t>tiền</a:t>
            </a:r>
            <a:r>
              <a:rPr lang="en-US" sz="5099" dirty="0">
                <a:solidFill>
                  <a:srgbClr val="603423"/>
                </a:solidFill>
                <a:latin typeface="#9Slide05 VL Fadilla"/>
              </a:rPr>
              <a:t> </a:t>
            </a:r>
            <a:r>
              <a:rPr lang="en-US" sz="5099" dirty="0" err="1">
                <a:solidFill>
                  <a:srgbClr val="603423"/>
                </a:solidFill>
                <a:latin typeface="#9Slide05 VL Fadilla"/>
              </a:rPr>
              <a:t>đạm</a:t>
            </a:r>
            <a:r>
              <a:rPr lang="en-US" sz="5099" dirty="0">
                <a:solidFill>
                  <a:srgbClr val="603423"/>
                </a:solidFill>
                <a:latin typeface="#9Slide05 VL Fadilla"/>
              </a:rPr>
              <a:t> </a:t>
            </a:r>
            <a:r>
              <a:rPr lang="en-US" sz="5099" dirty="0" err="1">
                <a:solidFill>
                  <a:srgbClr val="603423"/>
                </a:solidFill>
                <a:latin typeface="#9Slide05 VL Fadilla"/>
              </a:rPr>
              <a:t>tự</a:t>
            </a:r>
            <a:r>
              <a:rPr lang="en-US" sz="5099" dirty="0">
                <a:solidFill>
                  <a:srgbClr val="603423"/>
                </a:solidFill>
                <a:latin typeface="#9Slide05 VL Fadilla"/>
              </a:rPr>
              <a:t> </a:t>
            </a:r>
            <a:r>
              <a:rPr lang="en-US" sz="5099" dirty="0" err="1">
                <a:solidFill>
                  <a:srgbClr val="603423"/>
                </a:solidFill>
                <a:latin typeface="#9Slide05 VL Fadilla"/>
              </a:rPr>
              <a:t>yên</a:t>
            </a:r>
            <a:r>
              <a:rPr lang="en-US" sz="5099" dirty="0">
                <a:solidFill>
                  <a:srgbClr val="603423"/>
                </a:solidFill>
                <a:latin typeface="#9Slide05 VL Fadilla"/>
              </a:rPr>
              <a:t>,</a:t>
            </a:r>
          </a:p>
          <a:p>
            <a:pPr algn="just">
              <a:lnSpc>
                <a:spcPts val="7139"/>
              </a:lnSpc>
            </a:pPr>
            <a:r>
              <a:rPr lang="en-US" sz="5099" dirty="0" err="1">
                <a:solidFill>
                  <a:srgbClr val="603423"/>
                </a:solidFill>
                <a:latin typeface="#9Slide05 VL Fadilla"/>
              </a:rPr>
              <a:t>Bán</a:t>
            </a:r>
            <a:r>
              <a:rPr lang="en-US" sz="5099" dirty="0">
                <a:solidFill>
                  <a:srgbClr val="603423"/>
                </a:solidFill>
                <a:latin typeface="#9Slide05 VL Fadilla"/>
              </a:rPr>
              <a:t> </a:t>
            </a:r>
            <a:r>
              <a:rPr lang="en-US" sz="5099" dirty="0" err="1">
                <a:solidFill>
                  <a:srgbClr val="603423"/>
                </a:solidFill>
                <a:latin typeface="#9Slide05 VL Fadilla"/>
              </a:rPr>
              <a:t>vô</a:t>
            </a:r>
            <a:r>
              <a:rPr lang="en-US" sz="5099" dirty="0">
                <a:solidFill>
                  <a:srgbClr val="603423"/>
                </a:solidFill>
                <a:latin typeface="#9Slide05 VL Fadilla"/>
              </a:rPr>
              <a:t> </a:t>
            </a:r>
            <a:r>
              <a:rPr lang="en-US" sz="5099" dirty="0" err="1">
                <a:solidFill>
                  <a:srgbClr val="603423"/>
                </a:solidFill>
                <a:latin typeface="#9Slide05 VL Fadilla"/>
              </a:rPr>
              <a:t>bán</a:t>
            </a:r>
            <a:r>
              <a:rPr lang="en-US" sz="5099" dirty="0">
                <a:solidFill>
                  <a:srgbClr val="603423"/>
                </a:solidFill>
                <a:latin typeface="#9Slide05 VL Fadilla"/>
              </a:rPr>
              <a:t> </a:t>
            </a:r>
            <a:r>
              <a:rPr lang="en-US" sz="5099" dirty="0" err="1">
                <a:solidFill>
                  <a:srgbClr val="603423"/>
                </a:solidFill>
                <a:latin typeface="#9Slide05 VL Fadilla"/>
              </a:rPr>
              <a:t>hữu</a:t>
            </a:r>
            <a:r>
              <a:rPr lang="en-US" sz="5099" dirty="0">
                <a:solidFill>
                  <a:srgbClr val="603423"/>
                </a:solidFill>
                <a:latin typeface="#9Slide05 VL Fadilla"/>
              </a:rPr>
              <a:t> </a:t>
            </a:r>
            <a:r>
              <a:rPr lang="en-US" sz="5099" dirty="0" err="1">
                <a:solidFill>
                  <a:srgbClr val="603423"/>
                </a:solidFill>
                <a:latin typeface="#9Slide05 VL Fadilla"/>
              </a:rPr>
              <a:t>tịch</a:t>
            </a:r>
            <a:r>
              <a:rPr lang="en-US" sz="5099" dirty="0">
                <a:solidFill>
                  <a:srgbClr val="603423"/>
                </a:solidFill>
                <a:latin typeface="#9Slide05 VL Fadilla"/>
              </a:rPr>
              <a:t> </a:t>
            </a:r>
            <a:r>
              <a:rPr lang="en-US" sz="5099" dirty="0" err="1">
                <a:solidFill>
                  <a:srgbClr val="603423"/>
                </a:solidFill>
                <a:latin typeface="#9Slide05 VL Fadilla"/>
              </a:rPr>
              <a:t>dương</a:t>
            </a:r>
            <a:r>
              <a:rPr lang="en-US" sz="5099" dirty="0">
                <a:solidFill>
                  <a:srgbClr val="603423"/>
                </a:solidFill>
                <a:latin typeface="#9Slide05 VL Fadilla"/>
              </a:rPr>
              <a:t> </a:t>
            </a:r>
            <a:r>
              <a:rPr lang="en-US" sz="5099" dirty="0" err="1">
                <a:solidFill>
                  <a:srgbClr val="603423"/>
                </a:solidFill>
                <a:latin typeface="#9Slide05 VL Fadilla"/>
              </a:rPr>
              <a:t>biên</a:t>
            </a:r>
            <a:r>
              <a:rPr lang="en-US" sz="5099" dirty="0">
                <a:solidFill>
                  <a:srgbClr val="603423"/>
                </a:solidFill>
                <a:latin typeface="#9Slide05 VL Fadilla"/>
              </a:rPr>
              <a:t>.</a:t>
            </a:r>
          </a:p>
          <a:p>
            <a:pPr algn="just">
              <a:lnSpc>
                <a:spcPts val="7139"/>
              </a:lnSpc>
            </a:pPr>
            <a:r>
              <a:rPr lang="en-US" sz="5099" dirty="0" err="1">
                <a:solidFill>
                  <a:srgbClr val="603423"/>
                </a:solidFill>
                <a:latin typeface="#9Slide05 VL Fadilla"/>
              </a:rPr>
              <a:t>Mục</a:t>
            </a:r>
            <a:r>
              <a:rPr lang="en-US" sz="5099" dirty="0">
                <a:solidFill>
                  <a:srgbClr val="603423"/>
                </a:solidFill>
                <a:latin typeface="#9Slide05 VL Fadilla"/>
              </a:rPr>
              <a:t> </a:t>
            </a:r>
            <a:r>
              <a:rPr lang="en-US" sz="5099" dirty="0" err="1">
                <a:solidFill>
                  <a:srgbClr val="603423"/>
                </a:solidFill>
                <a:latin typeface="#9Slide05 VL Fadilla"/>
              </a:rPr>
              <a:t>dồng</a:t>
            </a:r>
            <a:r>
              <a:rPr lang="en-US" sz="5099" dirty="0">
                <a:solidFill>
                  <a:srgbClr val="603423"/>
                </a:solidFill>
                <a:latin typeface="#9Slide05 VL Fadilla"/>
              </a:rPr>
              <a:t> </a:t>
            </a:r>
            <a:r>
              <a:rPr lang="en-US" sz="5099" dirty="0" err="1">
                <a:solidFill>
                  <a:srgbClr val="603423"/>
                </a:solidFill>
                <a:latin typeface="#9Slide05 VL Fadilla"/>
              </a:rPr>
              <a:t>địch</a:t>
            </a:r>
            <a:r>
              <a:rPr lang="en-US" sz="5099" dirty="0">
                <a:solidFill>
                  <a:srgbClr val="603423"/>
                </a:solidFill>
                <a:latin typeface="#9Slide05 VL Fadilla"/>
              </a:rPr>
              <a:t> </a:t>
            </a:r>
            <a:r>
              <a:rPr lang="en-US" sz="5099" dirty="0" err="1">
                <a:solidFill>
                  <a:srgbClr val="603423"/>
                </a:solidFill>
                <a:latin typeface="#9Slide05 VL Fadilla"/>
              </a:rPr>
              <a:t>lí</a:t>
            </a:r>
            <a:r>
              <a:rPr lang="en-US" sz="5099" dirty="0">
                <a:solidFill>
                  <a:srgbClr val="603423"/>
                </a:solidFill>
                <a:latin typeface="#9Slide05 VL Fadilla"/>
              </a:rPr>
              <a:t> </a:t>
            </a:r>
            <a:r>
              <a:rPr lang="en-US" sz="5099" dirty="0" err="1">
                <a:solidFill>
                  <a:srgbClr val="603423"/>
                </a:solidFill>
                <a:latin typeface="#9Slide05 VL Fadilla"/>
              </a:rPr>
              <a:t>quy</a:t>
            </a:r>
            <a:r>
              <a:rPr lang="en-US" sz="5099" dirty="0">
                <a:solidFill>
                  <a:srgbClr val="603423"/>
                </a:solidFill>
                <a:latin typeface="#9Slide05 VL Fadilla"/>
              </a:rPr>
              <a:t> </a:t>
            </a:r>
            <a:r>
              <a:rPr lang="en-US" sz="5099" dirty="0" err="1">
                <a:solidFill>
                  <a:srgbClr val="603423"/>
                </a:solidFill>
                <a:latin typeface="#9Slide05 VL Fadilla"/>
              </a:rPr>
              <a:t>ngưu</a:t>
            </a:r>
            <a:r>
              <a:rPr lang="en-US" sz="5099" dirty="0">
                <a:solidFill>
                  <a:srgbClr val="603423"/>
                </a:solidFill>
                <a:latin typeface="#9Slide05 VL Fadilla"/>
              </a:rPr>
              <a:t> </a:t>
            </a:r>
            <a:r>
              <a:rPr lang="en-US" sz="5099" dirty="0" err="1">
                <a:solidFill>
                  <a:srgbClr val="603423"/>
                </a:solidFill>
                <a:latin typeface="#9Slide05 VL Fadilla"/>
              </a:rPr>
              <a:t>tận</a:t>
            </a:r>
            <a:endParaRPr lang="en-US" sz="5099" dirty="0">
              <a:solidFill>
                <a:srgbClr val="603423"/>
              </a:solidFill>
              <a:latin typeface="#9Slide05 VL Fadilla"/>
            </a:endParaRPr>
          </a:p>
          <a:p>
            <a:pPr algn="just">
              <a:lnSpc>
                <a:spcPts val="7139"/>
              </a:lnSpc>
            </a:pPr>
            <a:r>
              <a:rPr lang="en-US" sz="5099" dirty="0" err="1">
                <a:solidFill>
                  <a:srgbClr val="603423"/>
                </a:solidFill>
                <a:latin typeface="#9Slide05 VL Fadilla"/>
              </a:rPr>
              <a:t>Bạch</a:t>
            </a:r>
            <a:r>
              <a:rPr lang="en-US" sz="5099" dirty="0">
                <a:solidFill>
                  <a:srgbClr val="603423"/>
                </a:solidFill>
                <a:latin typeface="#9Slide05 VL Fadilla"/>
              </a:rPr>
              <a:t> </a:t>
            </a:r>
            <a:r>
              <a:rPr lang="en-US" sz="5099" dirty="0" err="1">
                <a:solidFill>
                  <a:srgbClr val="603423"/>
                </a:solidFill>
                <a:latin typeface="#9Slide05 VL Fadilla"/>
              </a:rPr>
              <a:t>lộ</a:t>
            </a:r>
            <a:r>
              <a:rPr lang="en-US" sz="5099" dirty="0">
                <a:solidFill>
                  <a:srgbClr val="603423"/>
                </a:solidFill>
                <a:latin typeface="#9Slide05 VL Fadilla"/>
              </a:rPr>
              <a:t> song </a:t>
            </a:r>
            <a:r>
              <a:rPr lang="en-US" sz="5099" dirty="0" err="1">
                <a:solidFill>
                  <a:srgbClr val="603423"/>
                </a:solidFill>
                <a:latin typeface="#9Slide05 VL Fadilla"/>
              </a:rPr>
              <a:t>song</a:t>
            </a:r>
            <a:r>
              <a:rPr lang="en-US" sz="5099" dirty="0">
                <a:solidFill>
                  <a:srgbClr val="603423"/>
                </a:solidFill>
                <a:latin typeface="#9Slide05 VL Fadilla"/>
              </a:rPr>
              <a:t> phi </a:t>
            </a:r>
            <a:r>
              <a:rPr lang="en-US" sz="5099" dirty="0" err="1">
                <a:solidFill>
                  <a:srgbClr val="603423"/>
                </a:solidFill>
                <a:latin typeface="#9Slide05 VL Fadilla"/>
              </a:rPr>
              <a:t>hạ</a:t>
            </a:r>
            <a:r>
              <a:rPr lang="en-US" sz="5099" dirty="0">
                <a:solidFill>
                  <a:srgbClr val="603423"/>
                </a:solidFill>
                <a:latin typeface="#9Slide05 VL Fadilla"/>
              </a:rPr>
              <a:t> </a:t>
            </a:r>
            <a:r>
              <a:rPr lang="en-US" sz="5099" dirty="0" err="1">
                <a:solidFill>
                  <a:srgbClr val="603423"/>
                </a:solidFill>
                <a:latin typeface="#9Slide05 VL Fadilla"/>
              </a:rPr>
              <a:t>điền</a:t>
            </a:r>
            <a:r>
              <a:rPr lang="en-US" sz="5099" dirty="0">
                <a:solidFill>
                  <a:srgbClr val="603423"/>
                </a:solidFill>
                <a:latin typeface="#9Slide05 VL Fadilla"/>
              </a:rPr>
              <a:t>.</a:t>
            </a:r>
          </a:p>
        </p:txBody>
      </p:sp>
      <p:sp>
        <p:nvSpPr>
          <p:cNvPr id="11" name="TextBox 11"/>
          <p:cNvSpPr txBox="1"/>
          <p:nvPr/>
        </p:nvSpPr>
        <p:spPr>
          <a:xfrm>
            <a:off x="2179601" y="539630"/>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
        <p:nvSpPr>
          <p:cNvPr id="12" name="Freeform 12"/>
          <p:cNvSpPr/>
          <p:nvPr/>
        </p:nvSpPr>
        <p:spPr>
          <a:xfrm>
            <a:off x="1543995" y="5847320"/>
            <a:ext cx="9126369" cy="3410980"/>
          </a:xfrm>
          <a:custGeom>
            <a:avLst/>
            <a:gdLst/>
            <a:ahLst/>
            <a:cxnLst/>
            <a:rect l="l" t="t" r="r" b="b"/>
            <a:pathLst>
              <a:path w="9126369" h="3410980">
                <a:moveTo>
                  <a:pt x="0" y="0"/>
                </a:moveTo>
                <a:lnTo>
                  <a:pt x="9126369" y="0"/>
                </a:lnTo>
                <a:lnTo>
                  <a:pt x="9126369" y="3410980"/>
                </a:lnTo>
                <a:lnTo>
                  <a:pt x="0" y="3410980"/>
                </a:lnTo>
                <a:lnTo>
                  <a:pt x="0" y="0"/>
                </a:lnTo>
                <a:close/>
              </a:path>
            </a:pathLst>
          </a:custGeom>
          <a:blipFill>
            <a:blip r:embed="rId10">
              <a:alphaModFix amt="43999"/>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3238920" y="6524745"/>
            <a:ext cx="6813096" cy="1979930"/>
          </a:xfrm>
          <a:prstGeom prst="rect">
            <a:avLst/>
          </a:prstGeom>
        </p:spPr>
        <p:txBody>
          <a:bodyPr lIns="0" tIns="0" rIns="0" bIns="0" rtlCol="0" anchor="t">
            <a:spAutoFit/>
          </a:bodyPr>
          <a:lstStyle/>
          <a:p>
            <a:pPr algn="ctr">
              <a:lnSpc>
                <a:spcPts val="5319"/>
              </a:lnSpc>
              <a:spcBef>
                <a:spcPct val="0"/>
              </a:spcBef>
            </a:pPr>
            <a:r>
              <a:rPr lang="en-US" sz="3799" dirty="0">
                <a:solidFill>
                  <a:srgbClr val="603423"/>
                </a:solidFill>
                <a:latin typeface="Roboto Condensed Bold"/>
              </a:rPr>
              <a:t>(?) </a:t>
            </a:r>
            <a:r>
              <a:rPr lang="en-US" sz="3799" dirty="0" err="1">
                <a:solidFill>
                  <a:srgbClr val="603423"/>
                </a:solidFill>
                <a:latin typeface="Roboto Condensed Bold"/>
              </a:rPr>
              <a:t>Bài</a:t>
            </a:r>
            <a:r>
              <a:rPr lang="en-US" sz="3799" dirty="0">
                <a:solidFill>
                  <a:srgbClr val="603423"/>
                </a:solidFill>
                <a:latin typeface="Roboto Condensed Bold"/>
              </a:rPr>
              <a:t> </a:t>
            </a:r>
            <a:r>
              <a:rPr lang="en-US" sz="3799" dirty="0" err="1">
                <a:solidFill>
                  <a:srgbClr val="603423"/>
                </a:solidFill>
                <a:latin typeface="Roboto Condensed Bold"/>
              </a:rPr>
              <a:t>thơ</a:t>
            </a:r>
            <a:r>
              <a:rPr lang="en-US" sz="3799" dirty="0">
                <a:solidFill>
                  <a:srgbClr val="603423"/>
                </a:solidFill>
                <a:latin typeface="Roboto Condensed Bold"/>
              </a:rPr>
              <a:t> </a:t>
            </a:r>
            <a:r>
              <a:rPr lang="en-US" sz="3799" dirty="0" err="1">
                <a:solidFill>
                  <a:srgbClr val="603423"/>
                </a:solidFill>
                <a:latin typeface="Roboto Condensed Bold"/>
              </a:rPr>
              <a:t>gợi</a:t>
            </a:r>
            <a:r>
              <a:rPr lang="en-US" sz="3799" dirty="0">
                <a:solidFill>
                  <a:srgbClr val="603423"/>
                </a:solidFill>
                <a:latin typeface="Roboto Condensed Bold"/>
              </a:rPr>
              <a:t> </a:t>
            </a:r>
            <a:r>
              <a:rPr lang="en-US" sz="3799" dirty="0" err="1">
                <a:solidFill>
                  <a:srgbClr val="603423"/>
                </a:solidFill>
                <a:latin typeface="Roboto Condensed Bold"/>
              </a:rPr>
              <a:t>ra</a:t>
            </a:r>
            <a:r>
              <a:rPr lang="en-US" sz="3799" dirty="0">
                <a:solidFill>
                  <a:srgbClr val="603423"/>
                </a:solidFill>
                <a:latin typeface="Roboto Condensed Bold"/>
              </a:rPr>
              <a:t> </a:t>
            </a:r>
            <a:r>
              <a:rPr lang="en-US" sz="3799" dirty="0" err="1">
                <a:solidFill>
                  <a:srgbClr val="603423"/>
                </a:solidFill>
                <a:latin typeface="Roboto Condensed Bold"/>
              </a:rPr>
              <a:t>khung</a:t>
            </a:r>
            <a:r>
              <a:rPr lang="en-US" sz="3799" dirty="0">
                <a:solidFill>
                  <a:srgbClr val="603423"/>
                </a:solidFill>
                <a:latin typeface="Roboto Condensed Bold"/>
              </a:rPr>
              <a:t> </a:t>
            </a:r>
            <a:r>
              <a:rPr lang="en-US" sz="3799" dirty="0" err="1">
                <a:solidFill>
                  <a:srgbClr val="603423"/>
                </a:solidFill>
                <a:latin typeface="Roboto Condensed Bold"/>
              </a:rPr>
              <a:t>cảnh</a:t>
            </a:r>
            <a:r>
              <a:rPr lang="en-US" sz="3799" dirty="0">
                <a:solidFill>
                  <a:srgbClr val="603423"/>
                </a:solidFill>
                <a:latin typeface="Roboto Condensed Bold"/>
              </a:rPr>
              <a:t> </a:t>
            </a:r>
            <a:r>
              <a:rPr lang="en-US" sz="3799" dirty="0" err="1">
                <a:solidFill>
                  <a:srgbClr val="603423"/>
                </a:solidFill>
                <a:latin typeface="Roboto Condensed Bold"/>
              </a:rPr>
              <a:t>nào</a:t>
            </a:r>
            <a:r>
              <a:rPr lang="en-US" sz="3799" dirty="0">
                <a:solidFill>
                  <a:srgbClr val="603423"/>
                </a:solidFill>
                <a:latin typeface="Roboto Condensed Bold"/>
              </a:rPr>
              <a:t>? </a:t>
            </a:r>
          </a:p>
          <a:p>
            <a:pPr algn="ctr">
              <a:lnSpc>
                <a:spcPts val="5319"/>
              </a:lnSpc>
              <a:spcBef>
                <a:spcPct val="0"/>
              </a:spcBef>
            </a:pPr>
            <a:r>
              <a:rPr lang="en-US" sz="3799" dirty="0" err="1">
                <a:solidFill>
                  <a:srgbClr val="603423"/>
                </a:solidFill>
                <a:latin typeface="Roboto Condensed Bold"/>
              </a:rPr>
              <a:t>Những</a:t>
            </a:r>
            <a:r>
              <a:rPr lang="en-US" sz="3799" dirty="0">
                <a:solidFill>
                  <a:srgbClr val="603423"/>
                </a:solidFill>
                <a:latin typeface="Roboto Condensed Bold"/>
              </a:rPr>
              <a:t> </a:t>
            </a:r>
            <a:r>
              <a:rPr lang="en-US" sz="3799" dirty="0" err="1">
                <a:solidFill>
                  <a:srgbClr val="603423"/>
                </a:solidFill>
                <a:latin typeface="Roboto Condensed Bold"/>
              </a:rPr>
              <a:t>từ</a:t>
            </a:r>
            <a:r>
              <a:rPr lang="en-US" sz="3799" dirty="0">
                <a:solidFill>
                  <a:srgbClr val="603423"/>
                </a:solidFill>
                <a:latin typeface="Roboto Condensed Bold"/>
              </a:rPr>
              <a:t> </a:t>
            </a:r>
            <a:r>
              <a:rPr lang="en-US" sz="3799" dirty="0" err="1">
                <a:solidFill>
                  <a:srgbClr val="603423"/>
                </a:solidFill>
                <a:latin typeface="Roboto Condensed Bold"/>
              </a:rPr>
              <a:t>ngữ</a:t>
            </a:r>
            <a:r>
              <a:rPr lang="en-US" sz="3799" dirty="0">
                <a:solidFill>
                  <a:srgbClr val="603423"/>
                </a:solidFill>
                <a:latin typeface="Roboto Condensed Bold"/>
              </a:rPr>
              <a:t> </a:t>
            </a:r>
            <a:r>
              <a:rPr lang="en-US" sz="3799" dirty="0" err="1">
                <a:solidFill>
                  <a:srgbClr val="603423"/>
                </a:solidFill>
                <a:latin typeface="Roboto Condensed Bold"/>
              </a:rPr>
              <a:t>nào</a:t>
            </a:r>
            <a:r>
              <a:rPr lang="en-US" sz="3799" dirty="0">
                <a:solidFill>
                  <a:srgbClr val="603423"/>
                </a:solidFill>
                <a:latin typeface="Roboto Condensed Bold"/>
              </a:rPr>
              <a:t> </a:t>
            </a:r>
            <a:r>
              <a:rPr lang="en-US" sz="3799" dirty="0" err="1">
                <a:solidFill>
                  <a:srgbClr val="603423"/>
                </a:solidFill>
                <a:latin typeface="Roboto Condensed Bold"/>
              </a:rPr>
              <a:t>cho</a:t>
            </a:r>
            <a:r>
              <a:rPr lang="en-US" sz="3799" dirty="0">
                <a:solidFill>
                  <a:srgbClr val="603423"/>
                </a:solidFill>
                <a:latin typeface="Roboto Condensed Bold"/>
              </a:rPr>
              <a:t> </a:t>
            </a:r>
            <a:r>
              <a:rPr lang="en-US" sz="3799" dirty="0" err="1">
                <a:solidFill>
                  <a:srgbClr val="603423"/>
                </a:solidFill>
                <a:latin typeface="Roboto Condensed Bold"/>
              </a:rPr>
              <a:t>em</a:t>
            </a:r>
            <a:r>
              <a:rPr lang="en-US" sz="3799" dirty="0">
                <a:solidFill>
                  <a:srgbClr val="603423"/>
                </a:solidFill>
                <a:latin typeface="Roboto Condensed Bold"/>
              </a:rPr>
              <a:t> </a:t>
            </a:r>
            <a:r>
              <a:rPr lang="en-US" sz="3799" dirty="0" err="1">
                <a:solidFill>
                  <a:srgbClr val="603423"/>
                </a:solidFill>
                <a:latin typeface="Roboto Condensed Bold"/>
              </a:rPr>
              <a:t>biết</a:t>
            </a:r>
            <a:r>
              <a:rPr lang="en-US" sz="3799" dirty="0">
                <a:solidFill>
                  <a:srgbClr val="603423"/>
                </a:solidFill>
                <a:latin typeface="Roboto Condensed Bold"/>
              </a:rPr>
              <a:t> </a:t>
            </a:r>
            <a:r>
              <a:rPr lang="en-US" sz="3799" dirty="0" err="1">
                <a:solidFill>
                  <a:srgbClr val="603423"/>
                </a:solidFill>
                <a:latin typeface="Roboto Condensed Bold"/>
              </a:rPr>
              <a:t>điều</a:t>
            </a:r>
            <a:r>
              <a:rPr lang="en-US" sz="3799" dirty="0">
                <a:solidFill>
                  <a:srgbClr val="603423"/>
                </a:solidFill>
                <a:latin typeface="Roboto Condensed Bold"/>
              </a:rPr>
              <a:t> </a:t>
            </a:r>
            <a:r>
              <a:rPr lang="en-US" sz="3799" dirty="0" err="1">
                <a:solidFill>
                  <a:srgbClr val="603423"/>
                </a:solidFill>
                <a:latin typeface="Roboto Condensed Bold"/>
              </a:rPr>
              <a:t>đó</a:t>
            </a:r>
            <a:r>
              <a:rPr lang="en-US" sz="3799" dirty="0">
                <a:solidFill>
                  <a:srgbClr val="603423"/>
                </a:solidFill>
                <a:latin typeface="Roboto Condensed Bol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2700</Words>
  <Application>Microsoft Office PowerPoint</Application>
  <PresentationFormat>Custom</PresentationFormat>
  <Paragraphs>271</Paragraphs>
  <Slides>36</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#9Slide06 Hellvina Hand Script</vt:lpstr>
      <vt:lpstr>#9Slide05 VL Fadilla Bold</vt:lpstr>
      <vt:lpstr>Roboto Condensed</vt:lpstr>
      <vt:lpstr>#9Slide06 ThuPhap Thien An</vt:lpstr>
      <vt:lpstr>Fraunces Bold</vt:lpstr>
      <vt:lpstr>#9Slide05 Aphrodite Pro</vt:lpstr>
      <vt:lpstr>Calibri</vt:lpstr>
      <vt:lpstr>Arial</vt:lpstr>
      <vt:lpstr>Roboto Condensed Italics</vt:lpstr>
      <vt:lpstr>#9Slide05 VL Fadilla</vt:lpstr>
      <vt:lpstr>#9Slide07 SVNUT Triumph Press</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 - B2 - Đọc 2 - Thiên Trường vãn vọng</dc:title>
  <dc:creator>This MC</dc:creator>
  <cp:lastModifiedBy>Nguyen Trung Nhut</cp:lastModifiedBy>
  <cp:revision>3</cp:revision>
  <dcterms:created xsi:type="dcterms:W3CDTF">2006-08-16T00:00:00Z</dcterms:created>
  <dcterms:modified xsi:type="dcterms:W3CDTF">2023-07-21T16:02:17Z</dcterms:modified>
  <dc:identifier>DAFpL3NQ_kY</dc:identifier>
</cp:coreProperties>
</file>