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9Slide05 Aphrodite Pro" panose="02000000000000000000" pitchFamily="2" charset="0"/>
      <p:regular r:id="rId42"/>
    </p:embeddedFont>
    <p:embeddedFont>
      <p:font typeface="#9Slide05 Dear Saturday" panose="02000505000000020004" pitchFamily="2" charset="0"/>
      <p:regular r:id="rId43"/>
    </p:embeddedFont>
    <p:embeddedFont>
      <p:font typeface="#9Slide05 HLT AphroditeSlimPro" panose="02000507000000020002" pitchFamily="2" charset="0"/>
      <p:regular r:id="rId44"/>
    </p:embeddedFont>
    <p:embeddedFont>
      <p:font typeface="#9Slide05 VL Fadilla" pitchFamily="2" charset="0"/>
      <p:regular r:id="rId45"/>
    </p:embeddedFont>
    <p:embeddedFont>
      <p:font typeface="#9Slide06 ThuPhap Thien An" panose="02040603050506020204" pitchFamily="18" charset="0"/>
      <p:regular r:id="rId46"/>
    </p:embeddedFont>
    <p:embeddedFont>
      <p:font typeface="#9Slide07 SVNUT Triumph Press" panose="00000500000000000000" pitchFamily="2" charset="0"/>
      <p:boldItalic r:id="rId47"/>
    </p:embeddedFont>
    <p:embeddedFont>
      <p:font typeface="Calibri" panose="020F0502020204030204" pitchFamily="34" charset="0"/>
      <p:regular r:id="rId48"/>
      <p:bold r:id="rId49"/>
      <p:italic r:id="rId50"/>
      <p:boldItalic r:id="rId51"/>
    </p:embeddedFont>
    <p:embeddedFont>
      <p:font typeface="Fraunces Bold" panose="020B0604020202020204" charset="0"/>
      <p:regular r:id="rId52"/>
    </p:embeddedFont>
    <p:embeddedFont>
      <p:font typeface="League Gothic" panose="020B0604020202020204" charset="0"/>
      <p:regular r:id="rId53"/>
    </p:embeddedFont>
    <p:embeddedFont>
      <p:font typeface="Roboto Condensed" panose="02000000000000000000" pitchFamily="2" charset="0"/>
      <p:regular r:id="rId54"/>
      <p:bold r:id="rId55"/>
      <p:italic r:id="rId56"/>
      <p:boldItalic r:id="rId57"/>
    </p:embeddedFont>
    <p:embeddedFont>
      <p:font typeface="Roboto Condensed Bold" panose="02000000000000000000" pitchFamily="2" charset="0"/>
      <p:bold r:id="rId58"/>
    </p:embeddedFont>
    <p:embeddedFont>
      <p:font typeface="Roboto Condensed Bold Italics" panose="020B0604020202020204" charset="0"/>
      <p:regular r:id="rId59"/>
    </p:embeddedFont>
    <p:embeddedFont>
      <p:font typeface="Roboto Condensed Italics"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121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21/07/2023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1.jpe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jpe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6.svg"/><Relationship Id="rId4" Type="http://schemas.openxmlformats.org/officeDocument/2006/relationships/image" Target="../media/image4.pn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38.svg"/></Relationships>
</file>

<file path=ppt/slides/_rels/slide2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7.png"/><Relationship Id="rId3" Type="http://schemas.openxmlformats.org/officeDocument/2006/relationships/image" Target="../media/image2.jpeg"/><Relationship Id="rId7" Type="http://schemas.openxmlformats.org/officeDocument/2006/relationships/image" Target="../media/image29.png"/><Relationship Id="rId12" Type="http://schemas.openxmlformats.org/officeDocument/2006/relationships/image" Target="../media/image4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9.png"/><Relationship Id="rId5" Type="http://schemas.openxmlformats.org/officeDocument/2006/relationships/image" Target="../media/image4.png"/><Relationship Id="rId10" Type="http://schemas.openxmlformats.org/officeDocument/2006/relationships/image" Target="../media/image36.svg"/><Relationship Id="rId4" Type="http://schemas.openxmlformats.org/officeDocument/2006/relationships/image" Target="../media/image3.png"/><Relationship Id="rId9" Type="http://schemas.openxmlformats.org/officeDocument/2006/relationships/image" Target="../media/image35.png"/><Relationship Id="rId14" Type="http://schemas.openxmlformats.org/officeDocument/2006/relationships/image" Target="../media/image38.svg"/></Relationships>
</file>

<file path=ppt/slides/_rels/slide2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8.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42.sv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toplist.vn/images/800px/deo-pha-din-son-la-dien-bien-7717.jpg" TargetMode="External"/><Relationship Id="rId5" Type="http://schemas.openxmlformats.org/officeDocument/2006/relationships/image" Target="../media/image2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9777" y="114788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stretch>
              <a:fillRect/>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7" name="Freeform 7"/>
          <p:cNvSpPr/>
          <p:nvPr/>
        </p:nvSpPr>
        <p:spPr>
          <a:xfrm>
            <a:off x="10477134" y="14294"/>
            <a:ext cx="3093167" cy="2106421"/>
          </a:xfrm>
          <a:custGeom>
            <a:avLst/>
            <a:gdLst/>
            <a:ahLst/>
            <a:cxnLst/>
            <a:rect l="l" t="t" r="r" b="b"/>
            <a:pathLst>
              <a:path w="3093167" h="2106421">
                <a:moveTo>
                  <a:pt x="0" y="0"/>
                </a:moveTo>
                <a:lnTo>
                  <a:pt x="3093167" y="0"/>
                </a:lnTo>
                <a:lnTo>
                  <a:pt x="3093167" y="2106422"/>
                </a:lnTo>
                <a:lnTo>
                  <a:pt x="0" y="2106422"/>
                </a:lnTo>
                <a:lnTo>
                  <a:pt x="0" y="0"/>
                </a:lnTo>
                <a:close/>
              </a:path>
            </a:pathLst>
          </a:custGeom>
          <a:blipFill>
            <a:blip r:embed="rId6"/>
            <a:stretch>
              <a:fillRect/>
            </a:stretch>
          </a:blipFill>
        </p:spPr>
      </p:sp>
      <p:sp>
        <p:nvSpPr>
          <p:cNvPr id="8" name="TextBox 8"/>
          <p:cNvSpPr txBox="1"/>
          <p:nvPr/>
        </p:nvSpPr>
        <p:spPr>
          <a:xfrm>
            <a:off x="6248400" y="2421475"/>
            <a:ext cx="10787143" cy="1981838"/>
          </a:xfrm>
          <a:prstGeom prst="rect">
            <a:avLst/>
          </a:prstGeom>
        </p:spPr>
        <p:txBody>
          <a:bodyPr wrap="square" lIns="0" tIns="0" rIns="0" bIns="0" rtlCol="0" anchor="t">
            <a:spAutoFit/>
          </a:bodyPr>
          <a:lstStyle/>
          <a:p>
            <a:pPr algn="ctr">
              <a:lnSpc>
                <a:spcPts val="16239"/>
              </a:lnSpc>
            </a:pPr>
            <a:r>
              <a:rPr lang="en-US" sz="11599" dirty="0">
                <a:solidFill>
                  <a:srgbClr val="5B553D"/>
                </a:solidFill>
                <a:latin typeface="Fraunces Bold"/>
              </a:rPr>
              <a:t>KHỞI ĐỘNG</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3669671" y="-445767"/>
            <a:ext cx="17593582" cy="14528717"/>
          </a:xfrm>
          <a:custGeom>
            <a:avLst/>
            <a:gdLst/>
            <a:ahLst/>
            <a:cxnLst/>
            <a:rect l="l" t="t" r="r" b="b"/>
            <a:pathLst>
              <a:path w="17593582" h="14528717">
                <a:moveTo>
                  <a:pt x="0" y="0"/>
                </a:moveTo>
                <a:lnTo>
                  <a:pt x="17593582" y="0"/>
                </a:lnTo>
                <a:lnTo>
                  <a:pt x="17593582" y="14528716"/>
                </a:lnTo>
                <a:lnTo>
                  <a:pt x="0" y="14528716"/>
                </a:lnTo>
                <a:lnTo>
                  <a:pt x="0" y="0"/>
                </a:lnTo>
                <a:close/>
              </a:path>
            </a:pathLst>
          </a:custGeom>
          <a:blipFill>
            <a:blip r:embed="rId3"/>
            <a:stretch>
              <a:fillRect l="-15942" r="-9"/>
            </a:stretch>
          </a:blipFill>
        </p:spPr>
      </p:sp>
      <p:sp>
        <p:nvSpPr>
          <p:cNvPr id="4" name="Freeform 4"/>
          <p:cNvSpPr/>
          <p:nvPr/>
        </p:nvSpPr>
        <p:spPr>
          <a:xfrm>
            <a:off x="8153297" y="-1866333"/>
            <a:ext cx="10134703" cy="5243331"/>
          </a:xfrm>
          <a:custGeom>
            <a:avLst/>
            <a:gdLst/>
            <a:ahLst/>
            <a:cxnLst/>
            <a:rect l="l" t="t" r="r" b="b"/>
            <a:pathLst>
              <a:path w="10134703"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sp>
      <p:sp>
        <p:nvSpPr>
          <p:cNvPr id="5" name="TextBox 5"/>
          <p:cNvSpPr txBox="1"/>
          <p:nvPr/>
        </p:nvSpPr>
        <p:spPr>
          <a:xfrm>
            <a:off x="0" y="249555"/>
            <a:ext cx="10815059" cy="1285875"/>
          </a:xfrm>
          <a:prstGeom prst="rect">
            <a:avLst/>
          </a:prstGeom>
        </p:spPr>
        <p:txBody>
          <a:bodyPr lIns="0" tIns="0" rIns="0" bIns="0" rtlCol="0" anchor="t">
            <a:spAutoFit/>
          </a:bodyPr>
          <a:lstStyle/>
          <a:p>
            <a:pPr algn="ctr">
              <a:lnSpc>
                <a:spcPts val="10500"/>
              </a:lnSpc>
            </a:pPr>
            <a:r>
              <a:rPr lang="en-US" sz="7500" dirty="0">
                <a:solidFill>
                  <a:srgbClr val="3F3B2A"/>
                </a:solidFill>
                <a:latin typeface="Fraunces Bold"/>
              </a:rPr>
              <a:t>2. ĐỌC VĂN BẢN</a:t>
            </a:r>
          </a:p>
        </p:txBody>
      </p:sp>
      <p:sp>
        <p:nvSpPr>
          <p:cNvPr id="6" name="TextBox 6"/>
          <p:cNvSpPr txBox="1"/>
          <p:nvPr/>
        </p:nvSpPr>
        <p:spPr>
          <a:xfrm>
            <a:off x="609600" y="2511894"/>
            <a:ext cx="7543697" cy="646430"/>
          </a:xfrm>
          <a:prstGeom prst="rect">
            <a:avLst/>
          </a:prstGeom>
        </p:spPr>
        <p:txBody>
          <a:bodyPr wrap="square" lIns="0" tIns="0" rIns="0" bIns="0" rtlCol="0" anchor="t">
            <a:spAutoFit/>
          </a:bodyPr>
          <a:lstStyle/>
          <a:p>
            <a:pPr marL="820419" lvl="1" indent="-410209" algn="ctr">
              <a:lnSpc>
                <a:spcPts val="5319"/>
              </a:lnSpc>
              <a:buFont typeface="Arial"/>
              <a:buChar char="•"/>
            </a:pPr>
            <a:r>
              <a:rPr lang="en-US" sz="3799" dirty="0" err="1">
                <a:solidFill>
                  <a:srgbClr val="3F3B2A"/>
                </a:solidFill>
                <a:latin typeface="Roboto Condensed"/>
              </a:rPr>
              <a:t>Giọng</a:t>
            </a:r>
            <a:r>
              <a:rPr lang="en-US" sz="3799" dirty="0">
                <a:solidFill>
                  <a:srgbClr val="3F3B2A"/>
                </a:solidFill>
                <a:latin typeface="Roboto Condensed"/>
              </a:rPr>
              <a:t> </a:t>
            </a:r>
            <a:r>
              <a:rPr lang="en-US" sz="3799" dirty="0" err="1">
                <a:solidFill>
                  <a:srgbClr val="3F3B2A"/>
                </a:solidFill>
                <a:latin typeface="Roboto Condensed"/>
              </a:rPr>
              <a:t>đọc</a:t>
            </a:r>
            <a:r>
              <a:rPr lang="en-US" sz="3799" dirty="0">
                <a:solidFill>
                  <a:srgbClr val="3F3B2A"/>
                </a:solidFill>
                <a:latin typeface="Roboto Condensed"/>
              </a:rPr>
              <a:t>: </a:t>
            </a:r>
            <a:r>
              <a:rPr lang="en-US" sz="3799" dirty="0" err="1">
                <a:solidFill>
                  <a:srgbClr val="3F3B2A"/>
                </a:solidFill>
                <a:latin typeface="Roboto Condensed"/>
              </a:rPr>
              <a:t>Trầm</a:t>
            </a:r>
            <a:r>
              <a:rPr lang="en-US" sz="3799" dirty="0">
                <a:solidFill>
                  <a:srgbClr val="3F3B2A"/>
                </a:solidFill>
                <a:latin typeface="Roboto Condensed"/>
              </a:rPr>
              <a:t>, </a:t>
            </a:r>
            <a:r>
              <a:rPr lang="en-US" sz="3799" dirty="0" err="1">
                <a:solidFill>
                  <a:srgbClr val="3F3B2A"/>
                </a:solidFill>
                <a:latin typeface="Roboto Condensed"/>
              </a:rPr>
              <a:t>nhẹ</a:t>
            </a:r>
            <a:r>
              <a:rPr lang="en-US" sz="3799" dirty="0">
                <a:solidFill>
                  <a:srgbClr val="3F3B2A"/>
                </a:solidFill>
                <a:latin typeface="Roboto Condensed"/>
              </a:rPr>
              <a:t> </a:t>
            </a:r>
            <a:r>
              <a:rPr lang="en-US" sz="3799" dirty="0" err="1">
                <a:solidFill>
                  <a:srgbClr val="3F3B2A"/>
                </a:solidFill>
                <a:latin typeface="Roboto Condensed"/>
              </a:rPr>
              <a:t>nhà</a:t>
            </a:r>
            <a:r>
              <a:rPr lang="vi-VN" sz="3799" dirty="0">
                <a:solidFill>
                  <a:srgbClr val="3F3B2A"/>
                </a:solidFill>
                <a:latin typeface="Roboto Condensed"/>
              </a:rPr>
              <a:t>ng</a:t>
            </a:r>
            <a:endParaRPr lang="en-US" sz="3799" dirty="0">
              <a:solidFill>
                <a:srgbClr val="3F3B2A"/>
              </a:solidFill>
              <a:latin typeface="Roboto Condensed"/>
            </a:endParaRPr>
          </a:p>
        </p:txBody>
      </p:sp>
      <p:sp>
        <p:nvSpPr>
          <p:cNvPr id="7" name="TextBox 7"/>
          <p:cNvSpPr txBox="1"/>
          <p:nvPr/>
        </p:nvSpPr>
        <p:spPr>
          <a:xfrm>
            <a:off x="1205423" y="1746084"/>
            <a:ext cx="7289394" cy="646430"/>
          </a:xfrm>
          <a:prstGeom prst="rect">
            <a:avLst/>
          </a:prstGeom>
        </p:spPr>
        <p:txBody>
          <a:bodyPr lIns="0" tIns="0" rIns="0" bIns="0" rtlCol="0" anchor="t">
            <a:spAutoFit/>
          </a:bodyPr>
          <a:lstStyle/>
          <a:p>
            <a:pPr marL="820419" lvl="1" indent="-410209" algn="ctr">
              <a:lnSpc>
                <a:spcPts val="5319"/>
              </a:lnSpc>
              <a:buFont typeface="Arial"/>
              <a:buChar char="•"/>
            </a:pPr>
            <a:r>
              <a:rPr lang="en-US" sz="3799" dirty="0" err="1">
                <a:solidFill>
                  <a:srgbClr val="3F3B2A"/>
                </a:solidFill>
                <a:latin typeface="Roboto Condensed"/>
              </a:rPr>
              <a:t>Đọc</a:t>
            </a:r>
            <a:r>
              <a:rPr lang="en-US" sz="3799" dirty="0">
                <a:solidFill>
                  <a:srgbClr val="3F3B2A"/>
                </a:solidFill>
                <a:latin typeface="Roboto Condensed"/>
              </a:rPr>
              <a:t> </a:t>
            </a:r>
            <a:r>
              <a:rPr lang="en-US" sz="3799" dirty="0" err="1">
                <a:solidFill>
                  <a:srgbClr val="3F3B2A"/>
                </a:solidFill>
                <a:latin typeface="Roboto Condensed"/>
              </a:rPr>
              <a:t>diễn</a:t>
            </a:r>
            <a:r>
              <a:rPr lang="en-US" sz="3799" dirty="0">
                <a:solidFill>
                  <a:srgbClr val="3F3B2A"/>
                </a:solidFill>
                <a:latin typeface="Roboto Condensed"/>
              </a:rPr>
              <a:t> </a:t>
            </a:r>
            <a:r>
              <a:rPr lang="en-US" sz="3799" dirty="0" err="1">
                <a:solidFill>
                  <a:srgbClr val="3F3B2A"/>
                </a:solidFill>
                <a:latin typeface="Roboto Condensed"/>
              </a:rPr>
              <a:t>cảm</a:t>
            </a:r>
            <a:r>
              <a:rPr lang="en-US" sz="3799" dirty="0">
                <a:solidFill>
                  <a:srgbClr val="3F3B2A"/>
                </a:solidFill>
                <a:latin typeface="Roboto Condensed"/>
              </a:rPr>
              <a:t> </a:t>
            </a:r>
            <a:r>
              <a:rPr lang="en-US" sz="3799" dirty="0" err="1">
                <a:solidFill>
                  <a:srgbClr val="3F3B2A"/>
                </a:solidFill>
                <a:latin typeface="Roboto Condensed"/>
              </a:rPr>
              <a:t>hoàn</a:t>
            </a:r>
            <a:r>
              <a:rPr lang="en-US" sz="3799" dirty="0">
                <a:solidFill>
                  <a:srgbClr val="3F3B2A"/>
                </a:solidFill>
                <a:latin typeface="Roboto Condensed"/>
              </a:rPr>
              <a:t> </a:t>
            </a:r>
            <a:r>
              <a:rPr lang="en-US" sz="3799" dirty="0" err="1">
                <a:solidFill>
                  <a:srgbClr val="3F3B2A"/>
                </a:solidFill>
                <a:latin typeface="Roboto Condensed"/>
              </a:rPr>
              <a:t>chỉnh</a:t>
            </a:r>
            <a:r>
              <a:rPr lang="en-US" sz="3799" dirty="0">
                <a:solidFill>
                  <a:srgbClr val="3F3B2A"/>
                </a:solidFill>
                <a:latin typeface="Roboto Condensed"/>
              </a:rPr>
              <a:t> </a:t>
            </a:r>
            <a:r>
              <a:rPr lang="en-US" sz="3799" dirty="0" err="1">
                <a:solidFill>
                  <a:srgbClr val="3F3B2A"/>
                </a:solidFill>
                <a:latin typeface="Roboto Condensed"/>
              </a:rPr>
              <a:t>bài</a:t>
            </a:r>
            <a:r>
              <a:rPr lang="en-US" sz="3799" dirty="0">
                <a:solidFill>
                  <a:srgbClr val="3F3B2A"/>
                </a:solidFill>
                <a:latin typeface="Roboto Condensed"/>
              </a:rPr>
              <a:t> </a:t>
            </a:r>
            <a:r>
              <a:rPr lang="en-US" sz="3799" dirty="0" err="1">
                <a:solidFill>
                  <a:srgbClr val="3F3B2A"/>
                </a:solidFill>
                <a:latin typeface="Roboto Condensed"/>
              </a:rPr>
              <a:t>thơ</a:t>
            </a:r>
            <a:endParaRPr lang="en-US" sz="3799" dirty="0">
              <a:solidFill>
                <a:srgbClr val="3F3B2A"/>
              </a:solidFill>
              <a:latin typeface="Roboto Condensed"/>
            </a:endParaRPr>
          </a:p>
        </p:txBody>
      </p:sp>
      <p:graphicFrame>
        <p:nvGraphicFramePr>
          <p:cNvPr id="8" name="Table 8"/>
          <p:cNvGraphicFramePr>
            <a:graphicFrameLocks noGrp="1"/>
          </p:cNvGraphicFramePr>
          <p:nvPr/>
        </p:nvGraphicFramePr>
        <p:xfrm>
          <a:off x="1673479" y="3662748"/>
          <a:ext cx="14430925" cy="4004784"/>
        </p:xfrm>
        <a:graphic>
          <a:graphicData uri="http://schemas.openxmlformats.org/drawingml/2006/table">
            <a:tbl>
              <a:tblPr/>
              <a:tblGrid>
                <a:gridCol w="11676023">
                  <a:extLst>
                    <a:ext uri="{9D8B030D-6E8A-4147-A177-3AD203B41FA5}">
                      <a16:colId xmlns:a16="http://schemas.microsoft.com/office/drawing/2014/main" val="20000"/>
                    </a:ext>
                  </a:extLst>
                </a:gridCol>
                <a:gridCol w="1333964">
                  <a:extLst>
                    <a:ext uri="{9D8B030D-6E8A-4147-A177-3AD203B41FA5}">
                      <a16:colId xmlns:a16="http://schemas.microsoft.com/office/drawing/2014/main" val="20001"/>
                    </a:ext>
                  </a:extLst>
                </a:gridCol>
                <a:gridCol w="1420938">
                  <a:extLst>
                    <a:ext uri="{9D8B030D-6E8A-4147-A177-3AD203B41FA5}">
                      <a16:colId xmlns:a16="http://schemas.microsoft.com/office/drawing/2014/main" val="20002"/>
                    </a:ext>
                  </a:extLst>
                </a:gridCol>
              </a:tblGrid>
              <a:tr h="704231">
                <a:tc>
                  <a:txBody>
                    <a:bodyPr/>
                    <a:lstStyle/>
                    <a:p>
                      <a:pPr algn="ctr">
                        <a:lnSpc>
                          <a:spcPts val="3868"/>
                        </a:lnSpc>
                        <a:defRPr/>
                      </a:pPr>
                      <a:r>
                        <a:rPr lang="en-US" sz="3223" dirty="0">
                          <a:solidFill>
                            <a:srgbClr val="3F3B2A"/>
                          </a:solidFill>
                          <a:latin typeface="Roboto Condensed Bold"/>
                        </a:rPr>
                        <a:t> </a:t>
                      </a:r>
                      <a:r>
                        <a:rPr lang="en-US" sz="3223" dirty="0" err="1">
                          <a:solidFill>
                            <a:srgbClr val="3F3B2A"/>
                          </a:solidFill>
                          <a:latin typeface="Roboto Condensed Bold"/>
                        </a:rPr>
                        <a:t>Tiêu</a:t>
                      </a:r>
                      <a:r>
                        <a:rPr lang="en-US" sz="3223" dirty="0">
                          <a:solidFill>
                            <a:srgbClr val="3F3B2A"/>
                          </a:solidFill>
                          <a:latin typeface="Roboto Condensed Bold"/>
                        </a:rPr>
                        <a:t> </a:t>
                      </a:r>
                      <a:r>
                        <a:rPr lang="en-US" sz="3223" dirty="0" err="1">
                          <a:solidFill>
                            <a:srgbClr val="3F3B2A"/>
                          </a:solidFill>
                          <a:latin typeface="Roboto Condensed Bold"/>
                        </a:rPr>
                        <a:t>chí</a:t>
                      </a: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CECBC4"/>
                    </a:solidFill>
                  </a:tcPr>
                </a:tc>
                <a:tc>
                  <a:txBody>
                    <a:bodyPr/>
                    <a:lstStyle/>
                    <a:p>
                      <a:pPr algn="ctr">
                        <a:lnSpc>
                          <a:spcPts val="3868"/>
                        </a:lnSpc>
                        <a:defRPr/>
                      </a:pPr>
                      <a:r>
                        <a:rPr lang="en-US" sz="3223">
                          <a:solidFill>
                            <a:srgbClr val="3F3B2A"/>
                          </a:solidFill>
                          <a:latin typeface="Roboto Condensed Bold"/>
                        </a:rPr>
                        <a:t> Có   </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CECBC4"/>
                    </a:solidFill>
                  </a:tcPr>
                </a:tc>
                <a:tc>
                  <a:txBody>
                    <a:bodyPr/>
                    <a:lstStyle/>
                    <a:p>
                      <a:pPr algn="ctr">
                        <a:lnSpc>
                          <a:spcPts val="3868"/>
                        </a:lnSpc>
                        <a:defRPr/>
                      </a:pPr>
                      <a:r>
                        <a:rPr lang="en-US" sz="3223">
                          <a:solidFill>
                            <a:srgbClr val="3F3B2A"/>
                          </a:solidFill>
                          <a:latin typeface="Roboto Condensed Bold"/>
                        </a:rPr>
                        <a:t> Không</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ysDash"/>
                      <a:round/>
                      <a:headEnd type="none" w="med" len="med"/>
                      <a:tailEnd type="none" w="med" len="med"/>
                    </a:lnB>
                    <a:solidFill>
                      <a:srgbClr val="CECBC4"/>
                    </a:solidFill>
                  </a:tcPr>
                </a:tc>
                <a:extLst>
                  <a:ext uri="{0D108BD9-81ED-4DB2-BD59-A6C34878D82A}">
                    <a16:rowId xmlns:a16="http://schemas.microsoft.com/office/drawing/2014/main" val="10000"/>
                  </a:ext>
                </a:extLst>
              </a:tr>
              <a:tr h="712716">
                <a:tc>
                  <a:txBody>
                    <a:bodyPr/>
                    <a:lstStyle/>
                    <a:p>
                      <a:pPr algn="l">
                        <a:lnSpc>
                          <a:spcPts val="3988"/>
                        </a:lnSpc>
                        <a:defRPr/>
                      </a:pPr>
                      <a:r>
                        <a:rPr lang="en-US" sz="3323">
                          <a:solidFill>
                            <a:srgbClr val="3F3B2A"/>
                          </a:solidFill>
                          <a:latin typeface="Roboto Condensed"/>
                        </a:rPr>
                        <a:t>Đọc trôi chảy, không bỏ từ, thêm từ.</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ysDash"/>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12716">
                <a:tc>
                  <a:txBody>
                    <a:bodyPr/>
                    <a:lstStyle/>
                    <a:p>
                      <a:pPr algn="just">
                        <a:lnSpc>
                          <a:spcPts val="3988"/>
                        </a:lnSpc>
                        <a:defRPr/>
                      </a:pPr>
                      <a:r>
                        <a:rPr lang="en-US" sz="3323">
                          <a:solidFill>
                            <a:srgbClr val="3F3B2A"/>
                          </a:solidFill>
                          <a:latin typeface="Roboto Condensed"/>
                        </a:rPr>
                        <a:t>Đọc to, rõ bảo đảm trong không gian lớp học, cả lớp cùng nghe được.</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17896">
                <a:tc>
                  <a:txBody>
                    <a:bodyPr/>
                    <a:lstStyle/>
                    <a:p>
                      <a:pPr algn="l">
                        <a:lnSpc>
                          <a:spcPts val="3988"/>
                        </a:lnSpc>
                        <a:defRPr/>
                      </a:pPr>
                      <a:r>
                        <a:rPr lang="en-US" sz="3323">
                          <a:solidFill>
                            <a:srgbClr val="3F3B2A"/>
                          </a:solidFill>
                          <a:latin typeface="Roboto Condensed"/>
                        </a:rPr>
                        <a:t>Tốc độ đọc phù hợp.</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157225">
                <a:tc>
                  <a:txBody>
                    <a:bodyPr/>
                    <a:lstStyle/>
                    <a:p>
                      <a:pPr algn="just">
                        <a:lnSpc>
                          <a:spcPts val="3988"/>
                        </a:lnSpc>
                        <a:defRPr/>
                      </a:pPr>
                      <a:r>
                        <a:rPr lang="en-US" sz="3323">
                          <a:solidFill>
                            <a:srgbClr val="3F3B2A"/>
                          </a:solidFill>
                          <a:latin typeface="Roboto Condensed"/>
                        </a:rPr>
                        <a:t>Sử dụng giọng điệu khác nhau để thể hiện được cảm xúc của nhân vật trữ tình</a:t>
                      </a: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tc>
                  <a:txBody>
                    <a:bodyPr/>
                    <a:lstStyle/>
                    <a:p>
                      <a:pPr algn="l">
                        <a:lnSpc>
                          <a:spcPts val="1120"/>
                        </a:lnSpc>
                        <a:defRPr/>
                      </a:pPr>
                      <a:endParaRPr lang="en-US" sz="1100" dirty="0"/>
                    </a:p>
                  </a:txBody>
                  <a:tcPr marL="76200" marR="76200" marT="76200" marB="76200" anchor="ctr">
                    <a:lnL w="8467" cap="flat" cmpd="sng" algn="ctr">
                      <a:solidFill>
                        <a:srgbClr val="7E4D55"/>
                      </a:solidFill>
                      <a:prstDash val="solid"/>
                      <a:round/>
                      <a:headEnd type="none" w="med" len="med"/>
                      <a:tailEnd type="none" w="med" len="med"/>
                    </a:lnL>
                    <a:lnR w="8467" cap="flat" cmpd="sng" algn="ctr">
                      <a:solidFill>
                        <a:srgbClr val="7E4D55"/>
                      </a:solidFill>
                      <a:prstDash val="solid"/>
                      <a:round/>
                      <a:headEnd type="none" w="med" len="med"/>
                      <a:tailEnd type="none" w="med" len="med"/>
                    </a:lnR>
                    <a:lnT w="8467" cap="flat" cmpd="sng" algn="ctr">
                      <a:solidFill>
                        <a:srgbClr val="7E4D55"/>
                      </a:solidFill>
                      <a:prstDash val="solid"/>
                      <a:round/>
                      <a:headEnd type="none" w="med" len="med"/>
                      <a:tailEnd type="none" w="med" len="med"/>
                    </a:lnT>
                    <a:lnB w="8467" cap="flat" cmpd="sng" algn="ctr">
                      <a:solidFill>
                        <a:srgbClr val="7E4D5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9" name="Freeform 9"/>
          <p:cNvSpPr/>
          <p:nvPr/>
        </p:nvSpPr>
        <p:spPr>
          <a:xfrm flipH="1">
            <a:off x="-1569612" y="5347255"/>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5"/>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3" name="Freeform 3"/>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5"/>
            <a:stretch>
              <a:fillRect/>
            </a:stretch>
          </a:blipFill>
        </p:spPr>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6"/>
            <a:stretch>
              <a:fillRect/>
            </a:stretch>
          </a:blipFill>
        </p:spPr>
      </p:sp>
      <p:sp>
        <p:nvSpPr>
          <p:cNvPr id="5" name="Freeform 5"/>
          <p:cNvSpPr/>
          <p:nvPr/>
        </p:nvSpPr>
        <p:spPr>
          <a:xfrm>
            <a:off x="10049166" y="-2621666"/>
            <a:ext cx="10134703" cy="5243331"/>
          </a:xfrm>
          <a:custGeom>
            <a:avLst/>
            <a:gdLst/>
            <a:ahLst/>
            <a:cxnLst/>
            <a:rect l="l" t="t" r="r" b="b"/>
            <a:pathLst>
              <a:path w="10134703" h="5243331">
                <a:moveTo>
                  <a:pt x="0" y="0"/>
                </a:moveTo>
                <a:lnTo>
                  <a:pt x="10134703" y="0"/>
                </a:lnTo>
                <a:lnTo>
                  <a:pt x="10134703" y="5243331"/>
                </a:lnTo>
                <a:lnTo>
                  <a:pt x="0" y="5243331"/>
                </a:lnTo>
                <a:lnTo>
                  <a:pt x="0" y="0"/>
                </a:lnTo>
                <a:close/>
              </a:path>
            </a:pathLst>
          </a:custGeom>
          <a:blipFill>
            <a:blip r:embed="rId7"/>
            <a:stretch>
              <a:fillRect l="-18672" t="-14852" r="-61777" b="-131460"/>
            </a:stretch>
          </a:blipFill>
        </p:spPr>
      </p:sp>
      <p:sp>
        <p:nvSpPr>
          <p:cNvPr id="6" name="Freeform 6"/>
          <p:cNvSpPr/>
          <p:nvPr/>
        </p:nvSpPr>
        <p:spPr>
          <a:xfrm>
            <a:off x="234950" y="492479"/>
            <a:ext cx="9814216" cy="3668063"/>
          </a:xfrm>
          <a:custGeom>
            <a:avLst/>
            <a:gdLst/>
            <a:ahLst/>
            <a:cxnLst/>
            <a:rect l="l" t="t" r="r" b="b"/>
            <a:pathLst>
              <a:path w="9814216" h="3668063">
                <a:moveTo>
                  <a:pt x="0" y="0"/>
                </a:moveTo>
                <a:lnTo>
                  <a:pt x="9814216" y="0"/>
                </a:lnTo>
                <a:lnTo>
                  <a:pt x="9814216" y="3668063"/>
                </a:lnTo>
                <a:lnTo>
                  <a:pt x="0" y="3668063"/>
                </a:lnTo>
                <a:lnTo>
                  <a:pt x="0" y="0"/>
                </a:lnTo>
                <a:close/>
              </a:path>
            </a:pathLst>
          </a:custGeom>
          <a:blipFill>
            <a:blip r:embed="rId8">
              <a:alphaModFix amt="55000"/>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0893982" y="2309564"/>
            <a:ext cx="6794599" cy="6400800"/>
          </a:xfrm>
          <a:prstGeom prst="rect">
            <a:avLst/>
          </a:prstGeom>
        </p:spPr>
        <p:txBody>
          <a:bodyPr lIns="0" tIns="0" rIns="0" bIns="0" rtlCol="0" anchor="t">
            <a:spAutoFit/>
          </a:bodyPr>
          <a:lstStyle/>
          <a:p>
            <a:pPr algn="just">
              <a:lnSpc>
                <a:spcPts val="6299"/>
              </a:lnSpc>
            </a:pPr>
            <a:r>
              <a:rPr lang="en-US" sz="4500" dirty="0" err="1">
                <a:solidFill>
                  <a:srgbClr val="5B553D"/>
                </a:solidFill>
                <a:latin typeface="#9Slide05 VL Fadilla"/>
              </a:rPr>
              <a:t>Bước</a:t>
            </a:r>
            <a:r>
              <a:rPr lang="en-US" sz="4500" dirty="0">
                <a:solidFill>
                  <a:srgbClr val="5B553D"/>
                </a:solidFill>
                <a:latin typeface="#9Slide05 VL Fadilla"/>
              </a:rPr>
              <a:t> </a:t>
            </a:r>
            <a:r>
              <a:rPr lang="en-US" sz="4500" dirty="0" err="1">
                <a:solidFill>
                  <a:srgbClr val="5B553D"/>
                </a:solidFill>
                <a:latin typeface="#9Slide05 VL Fadilla"/>
              </a:rPr>
              <a:t>tới</a:t>
            </a:r>
            <a:r>
              <a:rPr lang="en-US" sz="4500" dirty="0">
                <a:solidFill>
                  <a:srgbClr val="5B553D"/>
                </a:solidFill>
                <a:latin typeface="#9Slide05 VL Fadilla"/>
              </a:rPr>
              <a:t> </a:t>
            </a:r>
            <a:r>
              <a:rPr lang="en-US" sz="4500" dirty="0" err="1">
                <a:solidFill>
                  <a:srgbClr val="5B553D"/>
                </a:solidFill>
                <a:latin typeface="#9Slide05 VL Fadilla"/>
              </a:rPr>
              <a:t>Đèo</a:t>
            </a:r>
            <a:r>
              <a:rPr lang="en-US" sz="4500" dirty="0">
                <a:solidFill>
                  <a:srgbClr val="5B553D"/>
                </a:solidFill>
                <a:latin typeface="#9Slide05 VL Fadilla"/>
              </a:rPr>
              <a:t> </a:t>
            </a:r>
            <a:r>
              <a:rPr lang="en-US" sz="4500" dirty="0" err="1">
                <a:solidFill>
                  <a:srgbClr val="5B553D"/>
                </a:solidFill>
                <a:latin typeface="#9Slide05 VL Fadilla"/>
              </a:rPr>
              <a:t>Ngamg</a:t>
            </a:r>
            <a:r>
              <a:rPr lang="en-US" sz="4500" dirty="0">
                <a:solidFill>
                  <a:srgbClr val="5B553D"/>
                </a:solidFill>
                <a:latin typeface="#9Slide05 VL Fadilla"/>
              </a:rPr>
              <a:t> </a:t>
            </a:r>
            <a:r>
              <a:rPr lang="en-US" sz="4500" dirty="0" err="1">
                <a:solidFill>
                  <a:srgbClr val="5B553D"/>
                </a:solidFill>
                <a:latin typeface="#9Slide05 VL Fadilla"/>
              </a:rPr>
              <a:t>bóng</a:t>
            </a:r>
            <a:r>
              <a:rPr lang="en-US" sz="4500" dirty="0">
                <a:solidFill>
                  <a:srgbClr val="5B553D"/>
                </a:solidFill>
                <a:latin typeface="#9Slide05 VL Fadilla"/>
              </a:rPr>
              <a:t> </a:t>
            </a:r>
            <a:r>
              <a:rPr lang="en-US" sz="4500" dirty="0" err="1">
                <a:solidFill>
                  <a:srgbClr val="5B553D"/>
                </a:solidFill>
                <a:latin typeface="#9Slide05 VL Fadilla"/>
              </a:rPr>
              <a:t>xế</a:t>
            </a:r>
            <a:r>
              <a:rPr lang="en-US" sz="4500" dirty="0">
                <a:solidFill>
                  <a:srgbClr val="5B553D"/>
                </a:solidFill>
                <a:latin typeface="#9Slide05 VL Fadilla"/>
              </a:rPr>
              <a:t> </a:t>
            </a:r>
            <a:r>
              <a:rPr lang="en-US" sz="4500" dirty="0" err="1">
                <a:solidFill>
                  <a:srgbClr val="5B553D"/>
                </a:solidFill>
                <a:latin typeface="#9Slide05 VL Fadilla"/>
              </a:rPr>
              <a:t>tà</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Cỏ</a:t>
            </a:r>
            <a:r>
              <a:rPr lang="en-US" sz="4500" dirty="0">
                <a:solidFill>
                  <a:srgbClr val="5B553D"/>
                </a:solidFill>
                <a:latin typeface="#9Slide05 VL Fadilla"/>
              </a:rPr>
              <a:t> </a:t>
            </a:r>
            <a:r>
              <a:rPr lang="en-US" sz="4500" dirty="0" err="1">
                <a:solidFill>
                  <a:srgbClr val="5B553D"/>
                </a:solidFill>
                <a:latin typeface="#9Slide05 VL Fadilla"/>
              </a:rPr>
              <a:t>cây</a:t>
            </a:r>
            <a:r>
              <a:rPr lang="en-US" sz="4500" dirty="0">
                <a:solidFill>
                  <a:srgbClr val="5B553D"/>
                </a:solidFill>
                <a:latin typeface="#9Slide05 VL Fadilla"/>
              </a:rPr>
              <a:t> </a:t>
            </a:r>
            <a:r>
              <a:rPr lang="en-US" sz="4500" dirty="0" err="1">
                <a:solidFill>
                  <a:srgbClr val="5B553D"/>
                </a:solidFill>
                <a:latin typeface="#9Slide05 VL Fadilla"/>
              </a:rPr>
              <a:t>chen</a:t>
            </a:r>
            <a:r>
              <a:rPr lang="en-US" sz="4500" dirty="0">
                <a:solidFill>
                  <a:srgbClr val="5B553D"/>
                </a:solidFill>
                <a:latin typeface="#9Slide05 VL Fadilla"/>
              </a:rPr>
              <a:t> </a:t>
            </a:r>
            <a:r>
              <a:rPr lang="en-US" sz="4500" dirty="0" err="1">
                <a:solidFill>
                  <a:srgbClr val="5B553D"/>
                </a:solidFill>
                <a:latin typeface="#9Slide05 VL Fadilla"/>
              </a:rPr>
              <a:t>đá</a:t>
            </a:r>
            <a:r>
              <a:rPr lang="en-US" sz="4500" dirty="0">
                <a:solidFill>
                  <a:srgbClr val="5B553D"/>
                </a:solidFill>
                <a:latin typeface="#9Slide05 VL Fadilla"/>
              </a:rPr>
              <a:t>, </a:t>
            </a:r>
            <a:r>
              <a:rPr lang="en-US" sz="4500" dirty="0" err="1">
                <a:solidFill>
                  <a:srgbClr val="5B553D"/>
                </a:solidFill>
                <a:latin typeface="#9Slide05 VL Fadilla"/>
              </a:rPr>
              <a:t>lá</a:t>
            </a:r>
            <a:r>
              <a:rPr lang="en-US" sz="4500" dirty="0">
                <a:solidFill>
                  <a:srgbClr val="5B553D"/>
                </a:solidFill>
                <a:latin typeface="#9Slide05 VL Fadilla"/>
              </a:rPr>
              <a:t> </a:t>
            </a:r>
            <a:r>
              <a:rPr lang="en-US" sz="4500" dirty="0" err="1">
                <a:solidFill>
                  <a:srgbClr val="5B553D"/>
                </a:solidFill>
                <a:latin typeface="#9Slide05 VL Fadilla"/>
              </a:rPr>
              <a:t>chen</a:t>
            </a:r>
            <a:r>
              <a:rPr lang="en-US" sz="4500" dirty="0">
                <a:solidFill>
                  <a:srgbClr val="5B553D"/>
                </a:solidFill>
                <a:latin typeface="#9Slide05 VL Fadilla"/>
              </a:rPr>
              <a:t> </a:t>
            </a:r>
            <a:r>
              <a:rPr lang="en-US" sz="4500" dirty="0" err="1">
                <a:solidFill>
                  <a:srgbClr val="5B553D"/>
                </a:solidFill>
                <a:latin typeface="#9Slide05 VL Fadilla"/>
              </a:rPr>
              <a:t>hoa</a:t>
            </a:r>
            <a:endParaRPr lang="en-US" sz="4500" dirty="0">
              <a:solidFill>
                <a:srgbClr val="5B553D"/>
              </a:solidFill>
              <a:latin typeface="#9Slide05 VL Fadilla"/>
            </a:endParaRPr>
          </a:p>
          <a:p>
            <a:pPr algn="just">
              <a:lnSpc>
                <a:spcPts val="6299"/>
              </a:lnSpc>
            </a:pPr>
            <a:r>
              <a:rPr lang="en-US" sz="4500" dirty="0">
                <a:solidFill>
                  <a:srgbClr val="5B553D"/>
                </a:solidFill>
                <a:latin typeface="#9Slide05 VL Fadilla"/>
              </a:rPr>
              <a:t>Lom </a:t>
            </a:r>
            <a:r>
              <a:rPr lang="en-US" sz="4500" dirty="0" err="1">
                <a:solidFill>
                  <a:srgbClr val="5B553D"/>
                </a:solidFill>
                <a:latin typeface="#9Slide05 VL Fadilla"/>
              </a:rPr>
              <a:t>khom</a:t>
            </a:r>
            <a:r>
              <a:rPr lang="en-US" sz="4500" dirty="0">
                <a:solidFill>
                  <a:srgbClr val="5B553D"/>
                </a:solidFill>
                <a:latin typeface="#9Slide05 VL Fadilla"/>
              </a:rPr>
              <a:t> </a:t>
            </a:r>
            <a:r>
              <a:rPr lang="en-US" sz="4500" dirty="0" err="1">
                <a:solidFill>
                  <a:srgbClr val="5B553D"/>
                </a:solidFill>
                <a:latin typeface="#9Slide05 VL Fadilla"/>
              </a:rPr>
              <a:t>dưới</a:t>
            </a:r>
            <a:r>
              <a:rPr lang="en-US" sz="4500" dirty="0">
                <a:solidFill>
                  <a:srgbClr val="5B553D"/>
                </a:solidFill>
                <a:latin typeface="#9Slide05 VL Fadilla"/>
              </a:rPr>
              <a:t> </a:t>
            </a:r>
            <a:r>
              <a:rPr lang="en-US" sz="4500" dirty="0" err="1">
                <a:solidFill>
                  <a:srgbClr val="5B553D"/>
                </a:solidFill>
                <a:latin typeface="#9Slide05 VL Fadilla"/>
              </a:rPr>
              <a:t>núi</a:t>
            </a:r>
            <a:r>
              <a:rPr lang="en-US" sz="4500" dirty="0">
                <a:solidFill>
                  <a:srgbClr val="5B553D"/>
                </a:solidFill>
                <a:latin typeface="#9Slide05 VL Fadilla"/>
              </a:rPr>
              <a:t>, </a:t>
            </a:r>
            <a:r>
              <a:rPr lang="en-US" sz="4500" dirty="0" err="1">
                <a:solidFill>
                  <a:srgbClr val="5B553D"/>
                </a:solidFill>
                <a:latin typeface="#9Slide05 VL Fadilla"/>
              </a:rPr>
              <a:t>tiều</a:t>
            </a:r>
            <a:r>
              <a:rPr lang="en-US" sz="4500" dirty="0">
                <a:solidFill>
                  <a:srgbClr val="5B553D"/>
                </a:solidFill>
                <a:latin typeface="#9Slide05 VL Fadilla"/>
              </a:rPr>
              <a:t> </a:t>
            </a:r>
            <a:r>
              <a:rPr lang="en-US" sz="4500" dirty="0" err="1">
                <a:solidFill>
                  <a:srgbClr val="5B553D"/>
                </a:solidFill>
                <a:latin typeface="#9Slide05 VL Fadilla"/>
              </a:rPr>
              <a:t>vài</a:t>
            </a:r>
            <a:r>
              <a:rPr lang="en-US" sz="4500" dirty="0">
                <a:solidFill>
                  <a:srgbClr val="5B553D"/>
                </a:solidFill>
                <a:latin typeface="#9Slide05 VL Fadilla"/>
              </a:rPr>
              <a:t> </a:t>
            </a:r>
            <a:r>
              <a:rPr lang="en-US" sz="4500" dirty="0" err="1">
                <a:solidFill>
                  <a:srgbClr val="5B553D"/>
                </a:solidFill>
                <a:latin typeface="#9Slide05 VL Fadilla"/>
              </a:rPr>
              <a:t>chú</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Lác</a:t>
            </a:r>
            <a:r>
              <a:rPr lang="en-US" sz="4500" dirty="0">
                <a:solidFill>
                  <a:srgbClr val="5B553D"/>
                </a:solidFill>
                <a:latin typeface="#9Slide05 VL Fadilla"/>
              </a:rPr>
              <a:t> </a:t>
            </a:r>
            <a:r>
              <a:rPr lang="en-US" sz="4500" dirty="0" err="1">
                <a:solidFill>
                  <a:srgbClr val="5B553D"/>
                </a:solidFill>
                <a:latin typeface="#9Slide05 VL Fadilla"/>
              </a:rPr>
              <a:t>đác</a:t>
            </a:r>
            <a:r>
              <a:rPr lang="en-US" sz="4500" dirty="0">
                <a:solidFill>
                  <a:srgbClr val="5B553D"/>
                </a:solidFill>
                <a:latin typeface="#9Slide05 VL Fadilla"/>
              </a:rPr>
              <a:t> </a:t>
            </a:r>
            <a:r>
              <a:rPr lang="en-US" sz="4500" dirty="0" err="1">
                <a:solidFill>
                  <a:srgbClr val="5B553D"/>
                </a:solidFill>
                <a:latin typeface="#9Slide05 VL Fadilla"/>
              </a:rPr>
              <a:t>bên</a:t>
            </a:r>
            <a:r>
              <a:rPr lang="en-US" sz="4500" dirty="0">
                <a:solidFill>
                  <a:srgbClr val="5B553D"/>
                </a:solidFill>
                <a:latin typeface="#9Slide05 VL Fadilla"/>
              </a:rPr>
              <a:t> </a:t>
            </a:r>
            <a:r>
              <a:rPr lang="en-US" sz="4500" dirty="0" err="1">
                <a:solidFill>
                  <a:srgbClr val="5B553D"/>
                </a:solidFill>
                <a:latin typeface="#9Slide05 VL Fadilla"/>
              </a:rPr>
              <a:t>sông</a:t>
            </a:r>
            <a:r>
              <a:rPr lang="en-US" sz="4500" dirty="0">
                <a:solidFill>
                  <a:srgbClr val="5B553D"/>
                </a:solidFill>
                <a:latin typeface="#9Slide05 VL Fadilla"/>
              </a:rPr>
              <a:t>, </a:t>
            </a:r>
            <a:r>
              <a:rPr lang="en-US" sz="4500" dirty="0" err="1">
                <a:solidFill>
                  <a:srgbClr val="5B553D"/>
                </a:solidFill>
                <a:latin typeface="#9Slide05 VL Fadilla"/>
              </a:rPr>
              <a:t>chợ</a:t>
            </a:r>
            <a:r>
              <a:rPr lang="en-US" sz="4500" dirty="0">
                <a:solidFill>
                  <a:srgbClr val="5B553D"/>
                </a:solidFill>
                <a:latin typeface="#9Slide05 VL Fadilla"/>
              </a:rPr>
              <a:t> </a:t>
            </a:r>
            <a:r>
              <a:rPr lang="en-US" sz="4500" dirty="0" err="1">
                <a:solidFill>
                  <a:srgbClr val="5B553D"/>
                </a:solidFill>
                <a:latin typeface="#9Slide05 VL Fadilla"/>
              </a:rPr>
              <a:t>mấy</a:t>
            </a:r>
            <a:r>
              <a:rPr lang="en-US" sz="4500" dirty="0">
                <a:solidFill>
                  <a:srgbClr val="5B553D"/>
                </a:solidFill>
                <a:latin typeface="#9Slide05 VL Fadilla"/>
              </a:rPr>
              <a:t> </a:t>
            </a:r>
            <a:r>
              <a:rPr lang="en-US" sz="4500" dirty="0" err="1">
                <a:solidFill>
                  <a:srgbClr val="5B553D"/>
                </a:solidFill>
                <a:latin typeface="#9Slide05 VL Fadilla"/>
              </a:rPr>
              <a:t>nhà</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Nhớ</a:t>
            </a:r>
            <a:r>
              <a:rPr lang="en-US" sz="4500" dirty="0">
                <a:solidFill>
                  <a:srgbClr val="5B553D"/>
                </a:solidFill>
                <a:latin typeface="#9Slide05 VL Fadilla"/>
              </a:rPr>
              <a:t> </a:t>
            </a:r>
            <a:r>
              <a:rPr lang="en-US" sz="4500" dirty="0" err="1">
                <a:solidFill>
                  <a:srgbClr val="5B553D"/>
                </a:solidFill>
                <a:latin typeface="#9Slide05 VL Fadilla"/>
              </a:rPr>
              <a:t>nước</a:t>
            </a:r>
            <a:r>
              <a:rPr lang="en-US" sz="4500" dirty="0">
                <a:solidFill>
                  <a:srgbClr val="5B553D"/>
                </a:solidFill>
                <a:latin typeface="#9Slide05 VL Fadilla"/>
              </a:rPr>
              <a:t> </a:t>
            </a:r>
            <a:r>
              <a:rPr lang="en-US" sz="4500" dirty="0" err="1">
                <a:solidFill>
                  <a:srgbClr val="5B553D"/>
                </a:solidFill>
                <a:latin typeface="#9Slide05 VL Fadilla"/>
              </a:rPr>
              <a:t>đau</a:t>
            </a:r>
            <a:r>
              <a:rPr lang="en-US" sz="4500" dirty="0">
                <a:solidFill>
                  <a:srgbClr val="5B553D"/>
                </a:solidFill>
                <a:latin typeface="#9Slide05 VL Fadilla"/>
              </a:rPr>
              <a:t> </a:t>
            </a:r>
            <a:r>
              <a:rPr lang="en-US" sz="4500" dirty="0" err="1">
                <a:solidFill>
                  <a:srgbClr val="5B553D"/>
                </a:solidFill>
                <a:latin typeface="#9Slide05 VL Fadilla"/>
              </a:rPr>
              <a:t>lòng</a:t>
            </a:r>
            <a:r>
              <a:rPr lang="en-US" sz="4500" dirty="0">
                <a:solidFill>
                  <a:srgbClr val="5B553D"/>
                </a:solidFill>
                <a:latin typeface="#9Slide05 VL Fadilla"/>
              </a:rPr>
              <a:t> con </a:t>
            </a:r>
            <a:r>
              <a:rPr lang="en-US" sz="4500" dirty="0" err="1">
                <a:solidFill>
                  <a:srgbClr val="5B553D"/>
                </a:solidFill>
                <a:latin typeface="#9Slide05 VL Fadilla"/>
              </a:rPr>
              <a:t>quốc</a:t>
            </a:r>
            <a:r>
              <a:rPr lang="en-US" sz="4500" dirty="0">
                <a:solidFill>
                  <a:srgbClr val="5B553D"/>
                </a:solidFill>
                <a:latin typeface="#9Slide05 VL Fadilla"/>
              </a:rPr>
              <a:t> </a:t>
            </a:r>
            <a:r>
              <a:rPr lang="en-US" sz="4500" dirty="0" err="1">
                <a:solidFill>
                  <a:srgbClr val="5B553D"/>
                </a:solidFill>
                <a:latin typeface="#9Slide05 VL Fadilla"/>
              </a:rPr>
              <a:t>quốc</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Thương</a:t>
            </a:r>
            <a:r>
              <a:rPr lang="en-US" sz="4500" dirty="0">
                <a:solidFill>
                  <a:srgbClr val="5B553D"/>
                </a:solidFill>
                <a:latin typeface="#9Slide05 VL Fadilla"/>
              </a:rPr>
              <a:t> </a:t>
            </a:r>
            <a:r>
              <a:rPr lang="en-US" sz="4500" dirty="0" err="1">
                <a:solidFill>
                  <a:srgbClr val="5B553D"/>
                </a:solidFill>
                <a:latin typeface="#9Slide05 VL Fadilla"/>
              </a:rPr>
              <a:t>nhà</a:t>
            </a:r>
            <a:r>
              <a:rPr lang="en-US" sz="4500" dirty="0">
                <a:solidFill>
                  <a:srgbClr val="5B553D"/>
                </a:solidFill>
                <a:latin typeface="#9Slide05 VL Fadilla"/>
              </a:rPr>
              <a:t> </a:t>
            </a:r>
            <a:r>
              <a:rPr lang="en-US" sz="4500" dirty="0" err="1">
                <a:solidFill>
                  <a:srgbClr val="5B553D"/>
                </a:solidFill>
                <a:latin typeface="#9Slide05 VL Fadilla"/>
              </a:rPr>
              <a:t>mỏi</a:t>
            </a:r>
            <a:r>
              <a:rPr lang="en-US" sz="4500" dirty="0">
                <a:solidFill>
                  <a:srgbClr val="5B553D"/>
                </a:solidFill>
                <a:latin typeface="#9Slide05 VL Fadilla"/>
              </a:rPr>
              <a:t> </a:t>
            </a:r>
            <a:r>
              <a:rPr lang="en-US" sz="4500" dirty="0" err="1">
                <a:solidFill>
                  <a:srgbClr val="5B553D"/>
                </a:solidFill>
                <a:latin typeface="#9Slide05 VL Fadilla"/>
              </a:rPr>
              <a:t>miệng</a:t>
            </a:r>
            <a:r>
              <a:rPr lang="en-US" sz="4500" dirty="0">
                <a:solidFill>
                  <a:srgbClr val="5B553D"/>
                </a:solidFill>
                <a:latin typeface="#9Slide05 VL Fadilla"/>
              </a:rPr>
              <a:t> </a:t>
            </a:r>
            <a:r>
              <a:rPr lang="en-US" sz="4500" dirty="0" err="1">
                <a:solidFill>
                  <a:srgbClr val="5B553D"/>
                </a:solidFill>
                <a:latin typeface="#9Slide05 VL Fadilla"/>
              </a:rPr>
              <a:t>cái</a:t>
            </a:r>
            <a:r>
              <a:rPr lang="en-US" sz="4500" dirty="0">
                <a:solidFill>
                  <a:srgbClr val="5B553D"/>
                </a:solidFill>
                <a:latin typeface="#9Slide05 VL Fadilla"/>
              </a:rPr>
              <a:t> </a:t>
            </a:r>
            <a:r>
              <a:rPr lang="en-US" sz="4500" dirty="0" err="1">
                <a:solidFill>
                  <a:srgbClr val="5B553D"/>
                </a:solidFill>
                <a:latin typeface="#9Slide05 VL Fadilla"/>
              </a:rPr>
              <a:t>gia</a:t>
            </a:r>
            <a:r>
              <a:rPr lang="en-US" sz="4500" dirty="0">
                <a:solidFill>
                  <a:srgbClr val="5B553D"/>
                </a:solidFill>
                <a:latin typeface="#9Slide05 VL Fadilla"/>
              </a:rPr>
              <a:t> </a:t>
            </a:r>
            <a:r>
              <a:rPr lang="en-US" sz="4500" dirty="0" err="1">
                <a:solidFill>
                  <a:srgbClr val="5B553D"/>
                </a:solidFill>
                <a:latin typeface="#9Slide05 VL Fadilla"/>
              </a:rPr>
              <a:t>gia</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Dừng</a:t>
            </a:r>
            <a:r>
              <a:rPr lang="en-US" sz="4500" dirty="0">
                <a:solidFill>
                  <a:srgbClr val="5B553D"/>
                </a:solidFill>
                <a:latin typeface="#9Slide05 VL Fadilla"/>
              </a:rPr>
              <a:t> </a:t>
            </a:r>
            <a:r>
              <a:rPr lang="en-US" sz="4500" dirty="0" err="1">
                <a:solidFill>
                  <a:srgbClr val="5B553D"/>
                </a:solidFill>
                <a:latin typeface="#9Slide05 VL Fadilla"/>
              </a:rPr>
              <a:t>chân</a:t>
            </a:r>
            <a:r>
              <a:rPr lang="en-US" sz="4500" dirty="0">
                <a:solidFill>
                  <a:srgbClr val="5B553D"/>
                </a:solidFill>
                <a:latin typeface="#9Slide05 VL Fadilla"/>
              </a:rPr>
              <a:t> </a:t>
            </a:r>
            <a:r>
              <a:rPr lang="en-US" sz="4500" dirty="0" err="1">
                <a:solidFill>
                  <a:srgbClr val="5B553D"/>
                </a:solidFill>
                <a:latin typeface="#9Slide05 VL Fadilla"/>
              </a:rPr>
              <a:t>đứng</a:t>
            </a:r>
            <a:r>
              <a:rPr lang="en-US" sz="4500" dirty="0">
                <a:solidFill>
                  <a:srgbClr val="5B553D"/>
                </a:solidFill>
                <a:latin typeface="#9Slide05 VL Fadilla"/>
              </a:rPr>
              <a:t> </a:t>
            </a:r>
            <a:r>
              <a:rPr lang="en-US" sz="4500" dirty="0" err="1">
                <a:solidFill>
                  <a:srgbClr val="5B553D"/>
                </a:solidFill>
                <a:latin typeface="#9Slide05 VL Fadilla"/>
              </a:rPr>
              <a:t>lại</a:t>
            </a:r>
            <a:r>
              <a:rPr lang="en-US" sz="4500" dirty="0">
                <a:solidFill>
                  <a:srgbClr val="5B553D"/>
                </a:solidFill>
                <a:latin typeface="#9Slide05 VL Fadilla"/>
              </a:rPr>
              <a:t>: </a:t>
            </a:r>
            <a:r>
              <a:rPr lang="en-US" sz="4500" dirty="0" err="1">
                <a:solidFill>
                  <a:srgbClr val="5B553D"/>
                </a:solidFill>
                <a:latin typeface="#9Slide05 VL Fadilla"/>
              </a:rPr>
              <a:t>trời</a:t>
            </a:r>
            <a:r>
              <a:rPr lang="en-US" sz="4500" dirty="0">
                <a:solidFill>
                  <a:srgbClr val="5B553D"/>
                </a:solidFill>
                <a:latin typeface="#9Slide05 VL Fadilla"/>
              </a:rPr>
              <a:t>, non, </a:t>
            </a:r>
            <a:r>
              <a:rPr lang="en-US" sz="4500" dirty="0" err="1">
                <a:solidFill>
                  <a:srgbClr val="5B553D"/>
                </a:solidFill>
                <a:latin typeface="#9Slide05 VL Fadilla"/>
              </a:rPr>
              <a:t>nước</a:t>
            </a:r>
            <a:endParaRPr lang="en-US" sz="4500" dirty="0">
              <a:solidFill>
                <a:srgbClr val="5B553D"/>
              </a:solidFill>
              <a:latin typeface="#9Slide05 VL Fadilla"/>
            </a:endParaRPr>
          </a:p>
          <a:p>
            <a:pPr algn="just">
              <a:lnSpc>
                <a:spcPts val="6299"/>
              </a:lnSpc>
            </a:pPr>
            <a:r>
              <a:rPr lang="en-US" sz="4500" dirty="0" err="1">
                <a:solidFill>
                  <a:srgbClr val="5B553D"/>
                </a:solidFill>
                <a:latin typeface="#9Slide05 VL Fadilla"/>
              </a:rPr>
              <a:t>Một</a:t>
            </a:r>
            <a:r>
              <a:rPr lang="en-US" sz="4500" dirty="0">
                <a:solidFill>
                  <a:srgbClr val="5B553D"/>
                </a:solidFill>
                <a:latin typeface="#9Slide05 VL Fadilla"/>
              </a:rPr>
              <a:t> </a:t>
            </a:r>
            <a:r>
              <a:rPr lang="en-US" sz="4500" dirty="0" err="1">
                <a:solidFill>
                  <a:srgbClr val="5B553D"/>
                </a:solidFill>
                <a:latin typeface="#9Slide05 VL Fadilla"/>
              </a:rPr>
              <a:t>mảnh</a:t>
            </a:r>
            <a:r>
              <a:rPr lang="en-US" sz="4500" dirty="0">
                <a:solidFill>
                  <a:srgbClr val="5B553D"/>
                </a:solidFill>
                <a:latin typeface="#9Slide05 VL Fadilla"/>
              </a:rPr>
              <a:t> </a:t>
            </a:r>
            <a:r>
              <a:rPr lang="en-US" sz="4500" dirty="0" err="1">
                <a:solidFill>
                  <a:srgbClr val="5B553D"/>
                </a:solidFill>
                <a:latin typeface="#9Slide05 VL Fadilla"/>
              </a:rPr>
              <a:t>tình</a:t>
            </a:r>
            <a:r>
              <a:rPr lang="en-US" sz="4500" dirty="0">
                <a:solidFill>
                  <a:srgbClr val="5B553D"/>
                </a:solidFill>
                <a:latin typeface="#9Slide05 VL Fadilla"/>
              </a:rPr>
              <a:t> </a:t>
            </a:r>
            <a:r>
              <a:rPr lang="en-US" sz="4500" dirty="0" err="1">
                <a:solidFill>
                  <a:srgbClr val="5B553D"/>
                </a:solidFill>
                <a:latin typeface="#9Slide05 VL Fadilla"/>
              </a:rPr>
              <a:t>riêng</a:t>
            </a:r>
            <a:r>
              <a:rPr lang="en-US" sz="4500" dirty="0">
                <a:solidFill>
                  <a:srgbClr val="5B553D"/>
                </a:solidFill>
                <a:latin typeface="#9Slide05 VL Fadilla"/>
              </a:rPr>
              <a:t>, ta </a:t>
            </a:r>
            <a:r>
              <a:rPr lang="en-US" sz="4500" dirty="0" err="1">
                <a:solidFill>
                  <a:srgbClr val="5B553D"/>
                </a:solidFill>
                <a:latin typeface="#9Slide05 VL Fadilla"/>
              </a:rPr>
              <a:t>với</a:t>
            </a:r>
            <a:r>
              <a:rPr lang="en-US" sz="4500" dirty="0">
                <a:solidFill>
                  <a:srgbClr val="5B553D"/>
                </a:solidFill>
                <a:latin typeface="#9Slide05 VL Fadilla"/>
              </a:rPr>
              <a:t> ta</a:t>
            </a:r>
          </a:p>
        </p:txBody>
      </p:sp>
      <p:sp>
        <p:nvSpPr>
          <p:cNvPr id="8" name="TextBox 8"/>
          <p:cNvSpPr txBox="1"/>
          <p:nvPr/>
        </p:nvSpPr>
        <p:spPr>
          <a:xfrm>
            <a:off x="10186751" y="904875"/>
            <a:ext cx="7501830" cy="1005205"/>
          </a:xfrm>
          <a:prstGeom prst="rect">
            <a:avLst/>
          </a:prstGeom>
        </p:spPr>
        <p:txBody>
          <a:bodyPr lIns="0" tIns="0" rIns="0" bIns="0" rtlCol="0" anchor="t">
            <a:spAutoFit/>
          </a:bodyPr>
          <a:lstStyle/>
          <a:p>
            <a:pPr algn="ctr">
              <a:lnSpc>
                <a:spcPts val="8120"/>
              </a:lnSpc>
            </a:pPr>
            <a:r>
              <a:rPr lang="en-US" sz="5800">
                <a:solidFill>
                  <a:srgbClr val="5B553D"/>
                </a:solidFill>
                <a:latin typeface="#9Slide05 Dear Saturday"/>
              </a:rPr>
              <a:t>Qua Đèo Ngang</a:t>
            </a:r>
          </a:p>
        </p:txBody>
      </p:sp>
      <p:sp>
        <p:nvSpPr>
          <p:cNvPr id="9" name="TextBox 9"/>
          <p:cNvSpPr txBox="1"/>
          <p:nvPr/>
        </p:nvSpPr>
        <p:spPr>
          <a:xfrm>
            <a:off x="2338224" y="986343"/>
            <a:ext cx="6481393" cy="2508886"/>
          </a:xfrm>
          <a:prstGeom prst="rect">
            <a:avLst/>
          </a:prstGeom>
        </p:spPr>
        <p:txBody>
          <a:bodyPr lIns="0" tIns="0" rIns="0" bIns="0" rtlCol="0" anchor="t">
            <a:spAutoFit/>
          </a:bodyPr>
          <a:lstStyle/>
          <a:p>
            <a:pPr algn="ctr">
              <a:lnSpc>
                <a:spcPts val="6764"/>
              </a:lnSpc>
            </a:pPr>
            <a:r>
              <a:rPr lang="en-US" sz="4099" dirty="0" err="1">
                <a:solidFill>
                  <a:srgbClr val="5B553D"/>
                </a:solidFill>
                <a:latin typeface="Roboto Condensed Bold"/>
              </a:rPr>
              <a:t>Bài</a:t>
            </a:r>
            <a:r>
              <a:rPr lang="en-US" sz="4099" dirty="0">
                <a:solidFill>
                  <a:srgbClr val="5B553D"/>
                </a:solidFill>
                <a:latin typeface="Roboto Condensed Bold"/>
              </a:rPr>
              <a:t> </a:t>
            </a:r>
            <a:r>
              <a:rPr lang="en-US" sz="4099" dirty="0" err="1">
                <a:solidFill>
                  <a:srgbClr val="5B553D"/>
                </a:solidFill>
                <a:latin typeface="Roboto Condensed Bold"/>
              </a:rPr>
              <a:t>thơ</a:t>
            </a:r>
            <a:r>
              <a:rPr lang="en-US" sz="4099" dirty="0">
                <a:solidFill>
                  <a:srgbClr val="5B553D"/>
                </a:solidFill>
                <a:latin typeface="Roboto Condensed Bold"/>
              </a:rPr>
              <a:t> </a:t>
            </a:r>
            <a:r>
              <a:rPr lang="en-US" sz="4099" dirty="0" err="1">
                <a:solidFill>
                  <a:srgbClr val="5B553D"/>
                </a:solidFill>
                <a:latin typeface="Roboto Condensed Bold"/>
              </a:rPr>
              <a:t>gợi</a:t>
            </a:r>
            <a:r>
              <a:rPr lang="en-US" sz="4099" dirty="0">
                <a:solidFill>
                  <a:srgbClr val="5B553D"/>
                </a:solidFill>
                <a:latin typeface="Roboto Condensed Bold"/>
              </a:rPr>
              <a:t> </a:t>
            </a:r>
            <a:r>
              <a:rPr lang="en-US" sz="4099" dirty="0" err="1">
                <a:solidFill>
                  <a:srgbClr val="5B553D"/>
                </a:solidFill>
                <a:latin typeface="Roboto Condensed Bold"/>
              </a:rPr>
              <a:t>ra</a:t>
            </a:r>
            <a:r>
              <a:rPr lang="en-US" sz="4099" dirty="0">
                <a:solidFill>
                  <a:srgbClr val="5B553D"/>
                </a:solidFill>
                <a:latin typeface="Roboto Condensed Bold"/>
              </a:rPr>
              <a:t> </a:t>
            </a:r>
            <a:r>
              <a:rPr lang="en-US" sz="4099" dirty="0" err="1">
                <a:solidFill>
                  <a:srgbClr val="5B553D"/>
                </a:solidFill>
                <a:latin typeface="Roboto Condensed Bold"/>
              </a:rPr>
              <a:t>khung</a:t>
            </a:r>
            <a:r>
              <a:rPr lang="en-US" sz="4099" dirty="0">
                <a:solidFill>
                  <a:srgbClr val="5B553D"/>
                </a:solidFill>
                <a:latin typeface="Roboto Condensed Bold"/>
              </a:rPr>
              <a:t> </a:t>
            </a:r>
            <a:r>
              <a:rPr lang="en-US" sz="4099" dirty="0" err="1">
                <a:solidFill>
                  <a:srgbClr val="5B553D"/>
                </a:solidFill>
                <a:latin typeface="Roboto Condensed Bold"/>
              </a:rPr>
              <a:t>cảnh</a:t>
            </a:r>
            <a:r>
              <a:rPr lang="en-US" sz="4099" dirty="0">
                <a:solidFill>
                  <a:srgbClr val="5B553D"/>
                </a:solidFill>
                <a:latin typeface="Roboto Condensed Bold"/>
              </a:rPr>
              <a:t> </a:t>
            </a:r>
            <a:r>
              <a:rPr lang="en-US" sz="4099" dirty="0" err="1">
                <a:solidFill>
                  <a:srgbClr val="5B553D"/>
                </a:solidFill>
                <a:latin typeface="Roboto Condensed Bold"/>
              </a:rPr>
              <a:t>nào</a:t>
            </a:r>
            <a:r>
              <a:rPr lang="en-US" sz="4099" dirty="0">
                <a:solidFill>
                  <a:srgbClr val="5B553D"/>
                </a:solidFill>
                <a:latin typeface="Roboto Condensed Bold"/>
              </a:rPr>
              <a:t>? </a:t>
            </a:r>
            <a:r>
              <a:rPr lang="en-US" sz="4099" dirty="0" err="1">
                <a:solidFill>
                  <a:srgbClr val="5B553D"/>
                </a:solidFill>
                <a:latin typeface="Roboto Condensed Bold"/>
              </a:rPr>
              <a:t>Những</a:t>
            </a:r>
            <a:r>
              <a:rPr lang="en-US" sz="4099" dirty="0">
                <a:solidFill>
                  <a:srgbClr val="5B553D"/>
                </a:solidFill>
                <a:latin typeface="Roboto Condensed Bold"/>
              </a:rPr>
              <a:t> </a:t>
            </a:r>
            <a:r>
              <a:rPr lang="en-US" sz="4099" dirty="0" err="1">
                <a:solidFill>
                  <a:srgbClr val="5B553D"/>
                </a:solidFill>
                <a:latin typeface="Roboto Condensed Bold"/>
              </a:rPr>
              <a:t>từ</a:t>
            </a:r>
            <a:r>
              <a:rPr lang="en-US" sz="4099" dirty="0">
                <a:solidFill>
                  <a:srgbClr val="5B553D"/>
                </a:solidFill>
                <a:latin typeface="Roboto Condensed Bold"/>
              </a:rPr>
              <a:t> </a:t>
            </a:r>
            <a:r>
              <a:rPr lang="en-US" sz="4099" dirty="0" err="1">
                <a:solidFill>
                  <a:srgbClr val="5B553D"/>
                </a:solidFill>
                <a:latin typeface="Roboto Condensed Bold"/>
              </a:rPr>
              <a:t>ngữ</a:t>
            </a:r>
            <a:r>
              <a:rPr lang="en-US" sz="4099" dirty="0">
                <a:solidFill>
                  <a:srgbClr val="5B553D"/>
                </a:solidFill>
                <a:latin typeface="Roboto Condensed Bold"/>
              </a:rPr>
              <a:t> </a:t>
            </a:r>
            <a:r>
              <a:rPr lang="en-US" sz="4099" dirty="0" err="1">
                <a:solidFill>
                  <a:srgbClr val="5B553D"/>
                </a:solidFill>
                <a:latin typeface="Roboto Condensed Bold"/>
              </a:rPr>
              <a:t>nào</a:t>
            </a:r>
            <a:r>
              <a:rPr lang="en-US" sz="4099" dirty="0">
                <a:solidFill>
                  <a:srgbClr val="5B553D"/>
                </a:solidFill>
                <a:latin typeface="Roboto Condensed Bold"/>
              </a:rPr>
              <a:t> </a:t>
            </a:r>
            <a:r>
              <a:rPr lang="en-US" sz="4099" dirty="0" err="1">
                <a:solidFill>
                  <a:srgbClr val="5B553D"/>
                </a:solidFill>
                <a:latin typeface="Roboto Condensed Bold"/>
              </a:rPr>
              <a:t>cho</a:t>
            </a:r>
            <a:r>
              <a:rPr lang="en-US" sz="4099" dirty="0">
                <a:solidFill>
                  <a:srgbClr val="5B553D"/>
                </a:solidFill>
                <a:latin typeface="Roboto Condensed Bold"/>
              </a:rPr>
              <a:t> </a:t>
            </a:r>
            <a:r>
              <a:rPr lang="en-US" sz="4099" dirty="0" err="1">
                <a:solidFill>
                  <a:srgbClr val="5B553D"/>
                </a:solidFill>
                <a:latin typeface="Roboto Condensed Bold"/>
              </a:rPr>
              <a:t>em</a:t>
            </a:r>
            <a:r>
              <a:rPr lang="en-US" sz="4099" dirty="0">
                <a:solidFill>
                  <a:srgbClr val="5B553D"/>
                </a:solidFill>
                <a:latin typeface="Roboto Condensed Bold"/>
              </a:rPr>
              <a:t> </a:t>
            </a:r>
            <a:r>
              <a:rPr lang="en-US" sz="4099" dirty="0" err="1">
                <a:solidFill>
                  <a:srgbClr val="5B553D"/>
                </a:solidFill>
                <a:latin typeface="Roboto Condensed Bold"/>
              </a:rPr>
              <a:t>biết</a:t>
            </a:r>
            <a:r>
              <a:rPr lang="en-US" sz="4099" dirty="0">
                <a:solidFill>
                  <a:srgbClr val="5B553D"/>
                </a:solidFill>
                <a:latin typeface="Roboto Condensed Bold"/>
              </a:rPr>
              <a:t> </a:t>
            </a:r>
            <a:r>
              <a:rPr lang="en-US" sz="4099" dirty="0" err="1">
                <a:solidFill>
                  <a:srgbClr val="5B553D"/>
                </a:solidFill>
                <a:latin typeface="Roboto Condensed Bold"/>
              </a:rPr>
              <a:t>điều</a:t>
            </a:r>
            <a:r>
              <a:rPr lang="en-US" sz="4099" dirty="0">
                <a:solidFill>
                  <a:srgbClr val="5B553D"/>
                </a:solidFill>
                <a:latin typeface="Roboto Condensed Bold"/>
              </a:rPr>
              <a:t> </a:t>
            </a:r>
            <a:r>
              <a:rPr lang="en-US" sz="4099" dirty="0" err="1">
                <a:solidFill>
                  <a:srgbClr val="5B553D"/>
                </a:solidFill>
                <a:latin typeface="Roboto Condensed Bold"/>
              </a:rPr>
              <a:t>đó</a:t>
            </a:r>
            <a:r>
              <a:rPr lang="en-US" sz="4099" dirty="0">
                <a:solidFill>
                  <a:srgbClr val="5B553D"/>
                </a:solidFill>
                <a:latin typeface="Roboto Condensed Bold"/>
              </a:rPr>
              <a:t>?</a:t>
            </a:r>
          </a:p>
        </p:txBody>
      </p:sp>
      <p:pic>
        <p:nvPicPr>
          <p:cNvPr id="10" name="5c31c62da3cbf">
            <a:hlinkClick r:id="" action="ppaction://media"/>
            <a:extLst>
              <a:ext uri="{FF2B5EF4-FFF2-40B4-BE49-F238E27FC236}">
                <a16:creationId xmlns:a16="http://schemas.microsoft.com/office/drawing/2014/main" id="{2148D20F-BBED-BD8A-D02C-B88C658BDDA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13159" y="110267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400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10954980" y="-1239638"/>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sp>
      <p:grpSp>
        <p:nvGrpSpPr>
          <p:cNvPr id="4" name="Group 4"/>
          <p:cNvGrpSpPr/>
          <p:nvPr/>
        </p:nvGrpSpPr>
        <p:grpSpPr>
          <a:xfrm>
            <a:off x="11665746" y="1028700"/>
            <a:ext cx="332697" cy="283996"/>
            <a:chOff x="0" y="0"/>
            <a:chExt cx="443596" cy="378662"/>
          </a:xfrm>
        </p:grpSpPr>
        <p:sp>
          <p:nvSpPr>
            <p:cNvPr id="5" name="Freeform 5"/>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sp>
      </p:grpSp>
      <p:sp>
        <p:nvSpPr>
          <p:cNvPr id="6" name="Freeform 6"/>
          <p:cNvSpPr/>
          <p:nvPr/>
        </p:nvSpPr>
        <p:spPr>
          <a:xfrm>
            <a:off x="-3159351" y="-498974"/>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sp>
      <p:grpSp>
        <p:nvGrpSpPr>
          <p:cNvPr id="7" name="Group 7"/>
          <p:cNvGrpSpPr/>
          <p:nvPr/>
        </p:nvGrpSpPr>
        <p:grpSpPr>
          <a:xfrm>
            <a:off x="9127793" y="1028700"/>
            <a:ext cx="332697" cy="283996"/>
            <a:chOff x="0" y="0"/>
            <a:chExt cx="443596" cy="378662"/>
          </a:xfrm>
        </p:grpSpPr>
        <p:sp>
          <p:nvSpPr>
            <p:cNvPr id="8" name="Freeform 8"/>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sp>
      </p:grpSp>
      <p:grpSp>
        <p:nvGrpSpPr>
          <p:cNvPr id="9" name="Group 9"/>
          <p:cNvGrpSpPr/>
          <p:nvPr/>
        </p:nvGrpSpPr>
        <p:grpSpPr>
          <a:xfrm>
            <a:off x="13694571" y="1028700"/>
            <a:ext cx="332697" cy="283996"/>
            <a:chOff x="0" y="0"/>
            <a:chExt cx="443596" cy="378662"/>
          </a:xfrm>
        </p:grpSpPr>
        <p:sp>
          <p:nvSpPr>
            <p:cNvPr id="10" name="Freeform 10"/>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sp>
      </p:grpSp>
      <p:grpSp>
        <p:nvGrpSpPr>
          <p:cNvPr id="11" name="Group 11"/>
          <p:cNvGrpSpPr/>
          <p:nvPr/>
        </p:nvGrpSpPr>
        <p:grpSpPr>
          <a:xfrm>
            <a:off x="15723396" y="1028700"/>
            <a:ext cx="332697" cy="283996"/>
            <a:chOff x="0" y="0"/>
            <a:chExt cx="443596" cy="378662"/>
          </a:xfrm>
        </p:grpSpPr>
        <p:sp>
          <p:nvSpPr>
            <p:cNvPr id="12" name="Freeform 12"/>
            <p:cNvSpPr/>
            <p:nvPr/>
          </p:nvSpPr>
          <p:spPr>
            <a:xfrm>
              <a:off x="0" y="0"/>
              <a:ext cx="443611" cy="378714"/>
            </a:xfrm>
            <a:custGeom>
              <a:avLst/>
              <a:gdLst/>
              <a:ahLst/>
              <a:cxnLst/>
              <a:rect l="l" t="t" r="r" b="b"/>
              <a:pathLst>
                <a:path w="443611" h="378714">
                  <a:moveTo>
                    <a:pt x="0" y="0"/>
                  </a:moveTo>
                  <a:lnTo>
                    <a:pt x="443611" y="0"/>
                  </a:lnTo>
                  <a:lnTo>
                    <a:pt x="443611" y="378714"/>
                  </a:lnTo>
                  <a:lnTo>
                    <a:pt x="0" y="378714"/>
                  </a:lnTo>
                  <a:close/>
                </a:path>
              </a:pathLst>
            </a:custGeom>
            <a:solidFill>
              <a:srgbClr val="C00000"/>
            </a:solidFill>
          </p:spPr>
        </p:sp>
      </p:grpSp>
      <p:sp>
        <p:nvSpPr>
          <p:cNvPr id="13" name="TextBox 13"/>
          <p:cNvSpPr txBox="1"/>
          <p:nvPr/>
        </p:nvSpPr>
        <p:spPr>
          <a:xfrm>
            <a:off x="5275165" y="828509"/>
            <a:ext cx="1958067" cy="863600"/>
          </a:xfrm>
          <a:prstGeom prst="rect">
            <a:avLst/>
          </a:prstGeom>
        </p:spPr>
        <p:txBody>
          <a:bodyPr lIns="0" tIns="0" rIns="0" bIns="0" rtlCol="0" anchor="t">
            <a:spAutoFit/>
          </a:bodyPr>
          <a:lstStyle/>
          <a:p>
            <a:pPr>
              <a:lnSpc>
                <a:spcPts val="7000"/>
              </a:lnSpc>
              <a:spcBef>
                <a:spcPct val="0"/>
              </a:spcBef>
            </a:pPr>
            <a:r>
              <a:rPr lang="en-US" sz="5000" spc="30" dirty="0">
                <a:solidFill>
                  <a:srgbClr val="3F3B2A"/>
                </a:solidFill>
                <a:latin typeface="League Gothic"/>
              </a:rPr>
              <a:t>CHÚ THÍCH</a:t>
            </a:r>
          </a:p>
        </p:txBody>
      </p:sp>
      <p:sp>
        <p:nvSpPr>
          <p:cNvPr id="14" name="TextBox 14"/>
          <p:cNvSpPr txBox="1"/>
          <p:nvPr/>
        </p:nvSpPr>
        <p:spPr>
          <a:xfrm>
            <a:off x="8099302" y="1713112"/>
            <a:ext cx="2389677" cy="7334250"/>
          </a:xfrm>
          <a:prstGeom prst="rect">
            <a:avLst/>
          </a:prstGeom>
        </p:spPr>
        <p:txBody>
          <a:bodyPr lIns="0" tIns="0" rIns="0" bIns="0" rtlCol="0" anchor="t">
            <a:spAutoFit/>
          </a:bodyPr>
          <a:lstStyle/>
          <a:p>
            <a:pPr algn="just">
              <a:lnSpc>
                <a:spcPts val="4199"/>
              </a:lnSpc>
              <a:spcBef>
                <a:spcPct val="0"/>
              </a:spcBef>
            </a:pPr>
            <a:r>
              <a:rPr lang="en-US" sz="3499" spc="104" dirty="0" err="1">
                <a:solidFill>
                  <a:srgbClr val="E36F4E"/>
                </a:solidFill>
                <a:latin typeface="Roboto Condensed Bold"/>
              </a:rPr>
              <a:t>Đèo</a:t>
            </a:r>
            <a:r>
              <a:rPr lang="en-US" sz="3499" spc="104" dirty="0">
                <a:solidFill>
                  <a:srgbClr val="E36F4E"/>
                </a:solidFill>
                <a:latin typeface="Roboto Condensed Bold"/>
              </a:rPr>
              <a:t> </a:t>
            </a:r>
            <a:r>
              <a:rPr lang="en-US" sz="3499" spc="104" dirty="0" err="1">
                <a:solidFill>
                  <a:srgbClr val="E36F4E"/>
                </a:solidFill>
                <a:latin typeface="Roboto Condensed Bold"/>
              </a:rPr>
              <a:t>Ngang</a:t>
            </a:r>
            <a:r>
              <a:rPr lang="en-US" sz="3499" spc="104" dirty="0">
                <a:solidFill>
                  <a:srgbClr val="E36F4E"/>
                </a:solidFill>
                <a:latin typeface="Roboto Condensed Bold"/>
              </a:rPr>
              <a:t>:</a:t>
            </a:r>
            <a:r>
              <a:rPr lang="en-US" sz="3499" spc="104" dirty="0">
                <a:solidFill>
                  <a:srgbClr val="3F3B2A"/>
                </a:solidFill>
                <a:latin typeface="Roboto Condensed Bold"/>
              </a:rPr>
              <a:t> </a:t>
            </a:r>
            <a:r>
              <a:rPr lang="en-US" sz="3499" spc="104" dirty="0" err="1">
                <a:solidFill>
                  <a:srgbClr val="3F3B2A"/>
                </a:solidFill>
                <a:latin typeface="Roboto Condensed Bold"/>
              </a:rPr>
              <a:t>thuộc</a:t>
            </a:r>
            <a:r>
              <a:rPr lang="en-US" sz="3499" spc="104" dirty="0">
                <a:solidFill>
                  <a:srgbClr val="3F3B2A"/>
                </a:solidFill>
                <a:latin typeface="Roboto Condensed Bold"/>
              </a:rPr>
              <a:t> </a:t>
            </a:r>
            <a:r>
              <a:rPr lang="en-US" sz="3499" spc="104" dirty="0" err="1">
                <a:solidFill>
                  <a:srgbClr val="3F3B2A"/>
                </a:solidFill>
                <a:latin typeface="Roboto Condensed Bold"/>
              </a:rPr>
              <a:t>dãy</a:t>
            </a:r>
            <a:r>
              <a:rPr lang="en-US" sz="3499" spc="104" dirty="0">
                <a:solidFill>
                  <a:srgbClr val="3F3B2A"/>
                </a:solidFill>
                <a:latin typeface="Roboto Condensed Bold"/>
              </a:rPr>
              <a:t> </a:t>
            </a:r>
            <a:r>
              <a:rPr lang="en-US" sz="3499" spc="104" dirty="0" err="1">
                <a:solidFill>
                  <a:srgbClr val="3F3B2A"/>
                </a:solidFill>
                <a:latin typeface="Roboto Condensed Bold"/>
              </a:rPr>
              <a:t>núi</a:t>
            </a:r>
            <a:r>
              <a:rPr lang="en-US" sz="3499" spc="104" dirty="0">
                <a:solidFill>
                  <a:srgbClr val="3F3B2A"/>
                </a:solidFill>
                <a:latin typeface="Roboto Condensed Bold"/>
              </a:rPr>
              <a:t> Hoàng Sơn - 1 </a:t>
            </a:r>
            <a:r>
              <a:rPr lang="en-US" sz="3499" spc="104" dirty="0" err="1">
                <a:solidFill>
                  <a:srgbClr val="3F3B2A"/>
                </a:solidFill>
                <a:latin typeface="Roboto Condensed Bold"/>
              </a:rPr>
              <a:t>nhánh</a:t>
            </a:r>
            <a:r>
              <a:rPr lang="en-US" sz="3499" spc="104" dirty="0">
                <a:solidFill>
                  <a:srgbClr val="3F3B2A"/>
                </a:solidFill>
                <a:latin typeface="Roboto Condensed Bold"/>
              </a:rPr>
              <a:t> </a:t>
            </a:r>
            <a:r>
              <a:rPr lang="en-US" sz="3499" spc="104" dirty="0" err="1">
                <a:solidFill>
                  <a:srgbClr val="3F3B2A"/>
                </a:solidFill>
                <a:latin typeface="Roboto Condensed Bold"/>
              </a:rPr>
              <a:t>của</a:t>
            </a:r>
            <a:r>
              <a:rPr lang="en-US" sz="3499" spc="104" dirty="0">
                <a:solidFill>
                  <a:srgbClr val="3F3B2A"/>
                </a:solidFill>
                <a:latin typeface="Roboto Condensed Bold"/>
              </a:rPr>
              <a:t> </a:t>
            </a:r>
            <a:r>
              <a:rPr lang="en-US" sz="3499" spc="104" dirty="0" err="1">
                <a:solidFill>
                  <a:srgbClr val="3F3B2A"/>
                </a:solidFill>
                <a:latin typeface="Roboto Condensed Bold"/>
              </a:rPr>
              <a:t>dãy</a:t>
            </a:r>
            <a:r>
              <a:rPr lang="en-US" sz="3499" spc="104" dirty="0">
                <a:solidFill>
                  <a:srgbClr val="3F3B2A"/>
                </a:solidFill>
                <a:latin typeface="Roboto Condensed Bold"/>
              </a:rPr>
              <a:t> </a:t>
            </a:r>
            <a:r>
              <a:rPr lang="en-US" sz="3499" spc="104" dirty="0" err="1">
                <a:solidFill>
                  <a:srgbClr val="3F3B2A"/>
                </a:solidFill>
                <a:latin typeface="Roboto Condensed Bold"/>
              </a:rPr>
              <a:t>núi</a:t>
            </a:r>
            <a:r>
              <a:rPr lang="en-US" sz="3499" spc="104" dirty="0">
                <a:solidFill>
                  <a:srgbClr val="3F3B2A"/>
                </a:solidFill>
                <a:latin typeface="Roboto Condensed Bold"/>
              </a:rPr>
              <a:t> </a:t>
            </a:r>
            <a:r>
              <a:rPr lang="en-US" sz="3499" spc="104" dirty="0" err="1">
                <a:solidFill>
                  <a:srgbClr val="3F3B2A"/>
                </a:solidFill>
                <a:latin typeface="Roboto Condensed Bold"/>
              </a:rPr>
              <a:t>Trường</a:t>
            </a:r>
            <a:r>
              <a:rPr lang="en-US" sz="3499" spc="104" dirty="0">
                <a:solidFill>
                  <a:srgbClr val="3F3B2A"/>
                </a:solidFill>
                <a:latin typeface="Roboto Condensed Bold"/>
              </a:rPr>
              <a:t> Sơn, </a:t>
            </a:r>
            <a:r>
              <a:rPr lang="en-US" sz="3499" spc="104" dirty="0" err="1">
                <a:solidFill>
                  <a:srgbClr val="3F3B2A"/>
                </a:solidFill>
                <a:latin typeface="Roboto Condensed Bold"/>
              </a:rPr>
              <a:t>chạy</a:t>
            </a:r>
            <a:r>
              <a:rPr lang="en-US" sz="3499" spc="104" dirty="0">
                <a:solidFill>
                  <a:srgbClr val="3F3B2A"/>
                </a:solidFill>
                <a:latin typeface="Roboto Condensed Bold"/>
              </a:rPr>
              <a:t> </a:t>
            </a:r>
            <a:r>
              <a:rPr lang="en-US" sz="3499" spc="104" dirty="0" err="1">
                <a:solidFill>
                  <a:srgbClr val="3F3B2A"/>
                </a:solidFill>
                <a:latin typeface="Roboto Condensed Bold"/>
              </a:rPr>
              <a:t>thẳng</a:t>
            </a:r>
            <a:r>
              <a:rPr lang="en-US" sz="3499" spc="104" dirty="0">
                <a:solidFill>
                  <a:srgbClr val="3F3B2A"/>
                </a:solidFill>
                <a:latin typeface="Roboto Condensed Bold"/>
              </a:rPr>
              <a:t> </a:t>
            </a:r>
            <a:r>
              <a:rPr lang="en-US" sz="3499" spc="104" dirty="0" err="1">
                <a:solidFill>
                  <a:srgbClr val="3F3B2A"/>
                </a:solidFill>
                <a:latin typeface="Roboto Condensed Bold"/>
              </a:rPr>
              <a:t>ra</a:t>
            </a:r>
            <a:r>
              <a:rPr lang="en-US" sz="3499" spc="104" dirty="0">
                <a:solidFill>
                  <a:srgbClr val="3F3B2A"/>
                </a:solidFill>
                <a:latin typeface="Roboto Condensed Bold"/>
              </a:rPr>
              <a:t> </a:t>
            </a:r>
            <a:r>
              <a:rPr lang="en-US" sz="3499" spc="104" dirty="0" err="1">
                <a:solidFill>
                  <a:srgbClr val="3F3B2A"/>
                </a:solidFill>
                <a:latin typeface="Roboto Condensed Bold"/>
              </a:rPr>
              <a:t>biển</a:t>
            </a:r>
            <a:r>
              <a:rPr lang="en-US" sz="3499" spc="104" dirty="0">
                <a:solidFill>
                  <a:srgbClr val="3F3B2A"/>
                </a:solidFill>
                <a:latin typeface="Roboto Condensed Bold"/>
              </a:rPr>
              <a:t>, </a:t>
            </a:r>
            <a:r>
              <a:rPr lang="en-US" sz="3499" spc="104" dirty="0" err="1">
                <a:solidFill>
                  <a:srgbClr val="3F3B2A"/>
                </a:solidFill>
                <a:latin typeface="Roboto Condensed Bold"/>
              </a:rPr>
              <a:t>phân</a:t>
            </a:r>
            <a:r>
              <a:rPr lang="en-US" sz="3499" spc="104" dirty="0">
                <a:solidFill>
                  <a:srgbClr val="3F3B2A"/>
                </a:solidFill>
                <a:latin typeface="Roboto Condensed Bold"/>
              </a:rPr>
              <a:t> chia </a:t>
            </a:r>
            <a:r>
              <a:rPr lang="en-US" sz="3499" spc="104" dirty="0" err="1">
                <a:solidFill>
                  <a:srgbClr val="3F3B2A"/>
                </a:solidFill>
                <a:latin typeface="Roboto Condensed Bold"/>
              </a:rPr>
              <a:t>địa</a:t>
            </a:r>
            <a:r>
              <a:rPr lang="en-US" sz="3499" spc="104" dirty="0">
                <a:solidFill>
                  <a:srgbClr val="3F3B2A"/>
                </a:solidFill>
                <a:latin typeface="Roboto Condensed Bold"/>
              </a:rPr>
              <a:t> </a:t>
            </a:r>
            <a:r>
              <a:rPr lang="en-US" sz="3499" spc="104" dirty="0" err="1">
                <a:solidFill>
                  <a:srgbClr val="3F3B2A"/>
                </a:solidFill>
                <a:latin typeface="Roboto Condensed Bold"/>
              </a:rPr>
              <a:t>giới</a:t>
            </a:r>
            <a:r>
              <a:rPr lang="en-US" sz="3499" spc="104" dirty="0">
                <a:solidFill>
                  <a:srgbClr val="3F3B2A"/>
                </a:solidFill>
                <a:latin typeface="Roboto Condensed Bold"/>
              </a:rPr>
              <a:t> 2 </a:t>
            </a:r>
            <a:r>
              <a:rPr lang="en-US" sz="3499" spc="104" dirty="0" err="1">
                <a:solidFill>
                  <a:srgbClr val="3F3B2A"/>
                </a:solidFill>
                <a:latin typeface="Roboto Condensed Bold"/>
              </a:rPr>
              <a:t>tỉnh</a:t>
            </a:r>
            <a:r>
              <a:rPr lang="en-US" sz="3499" spc="104" dirty="0">
                <a:solidFill>
                  <a:srgbClr val="3F3B2A"/>
                </a:solidFill>
                <a:latin typeface="Roboto Condensed Bold"/>
              </a:rPr>
              <a:t> </a:t>
            </a:r>
            <a:r>
              <a:rPr lang="en-US" sz="3499" spc="104" dirty="0" err="1">
                <a:solidFill>
                  <a:srgbClr val="3F3B2A"/>
                </a:solidFill>
                <a:latin typeface="Roboto Condensed Bold"/>
              </a:rPr>
              <a:t>Quảng</a:t>
            </a:r>
            <a:r>
              <a:rPr lang="en-US" sz="3499" spc="104" dirty="0">
                <a:solidFill>
                  <a:srgbClr val="3F3B2A"/>
                </a:solidFill>
                <a:latin typeface="Roboto Condensed Bold"/>
              </a:rPr>
              <a:t> Bình và Hà </a:t>
            </a:r>
            <a:r>
              <a:rPr lang="en-US" sz="3499" spc="104" dirty="0" err="1">
                <a:solidFill>
                  <a:srgbClr val="3F3B2A"/>
                </a:solidFill>
                <a:latin typeface="Roboto Condensed Bold"/>
              </a:rPr>
              <a:t>Tĩnh</a:t>
            </a:r>
            <a:endParaRPr lang="en-US" sz="3499" spc="104" dirty="0">
              <a:solidFill>
                <a:srgbClr val="3F3B2A"/>
              </a:solidFill>
              <a:latin typeface="Roboto Condensed Bold"/>
            </a:endParaRPr>
          </a:p>
        </p:txBody>
      </p:sp>
      <p:sp>
        <p:nvSpPr>
          <p:cNvPr id="15" name="TextBox 15"/>
          <p:cNvSpPr txBox="1"/>
          <p:nvPr/>
        </p:nvSpPr>
        <p:spPr>
          <a:xfrm>
            <a:off x="10954980" y="1832606"/>
            <a:ext cx="1654321" cy="2619375"/>
          </a:xfrm>
          <a:prstGeom prst="rect">
            <a:avLst/>
          </a:prstGeom>
        </p:spPr>
        <p:txBody>
          <a:bodyPr lIns="0" tIns="0" rIns="0" bIns="0" rtlCol="0" anchor="t">
            <a:spAutoFit/>
          </a:bodyPr>
          <a:lstStyle/>
          <a:p>
            <a:pPr algn="ctr">
              <a:lnSpc>
                <a:spcPts val="4199"/>
              </a:lnSpc>
              <a:spcBef>
                <a:spcPct val="0"/>
              </a:spcBef>
            </a:pPr>
            <a:r>
              <a:rPr lang="en-US" sz="3499" spc="104">
                <a:solidFill>
                  <a:srgbClr val="E36F4E"/>
                </a:solidFill>
                <a:latin typeface="Roboto Condensed Bold"/>
              </a:rPr>
              <a:t>Tiều:</a:t>
            </a:r>
            <a:r>
              <a:rPr lang="en-US" sz="3499" spc="104">
                <a:solidFill>
                  <a:srgbClr val="3F3B2A"/>
                </a:solidFill>
                <a:latin typeface="Roboto Condensed Bold"/>
              </a:rPr>
              <a:t> Người chuyên nghề đốn củi</a:t>
            </a:r>
          </a:p>
        </p:txBody>
      </p:sp>
      <p:sp>
        <p:nvSpPr>
          <p:cNvPr id="16" name="TextBox 16"/>
          <p:cNvSpPr txBox="1"/>
          <p:nvPr/>
        </p:nvSpPr>
        <p:spPr>
          <a:xfrm>
            <a:off x="13076025" y="1832606"/>
            <a:ext cx="1377074" cy="5238750"/>
          </a:xfrm>
          <a:prstGeom prst="rect">
            <a:avLst/>
          </a:prstGeom>
        </p:spPr>
        <p:txBody>
          <a:bodyPr lIns="0" tIns="0" rIns="0" bIns="0" rtlCol="0" anchor="t">
            <a:spAutoFit/>
          </a:bodyPr>
          <a:lstStyle/>
          <a:p>
            <a:pPr algn="ctr">
              <a:lnSpc>
                <a:spcPts val="4199"/>
              </a:lnSpc>
              <a:spcBef>
                <a:spcPct val="0"/>
              </a:spcBef>
            </a:pPr>
            <a:r>
              <a:rPr lang="en-US" sz="3499" spc="104">
                <a:solidFill>
                  <a:srgbClr val="E36F4E"/>
                </a:solidFill>
                <a:latin typeface="Roboto Condensed Bold"/>
              </a:rPr>
              <a:t>Con quốc quốc (cuốc cuốc):</a:t>
            </a:r>
            <a:r>
              <a:rPr lang="en-US" sz="3499" spc="104">
                <a:solidFill>
                  <a:srgbClr val="3F3B2A"/>
                </a:solidFill>
                <a:latin typeface="Roboto Condensed Bold"/>
              </a:rPr>
              <a:t> Chim đỗ quyên (chim cuốc)</a:t>
            </a:r>
          </a:p>
        </p:txBody>
      </p:sp>
      <p:sp>
        <p:nvSpPr>
          <p:cNvPr id="17" name="TextBox 17"/>
          <p:cNvSpPr txBox="1"/>
          <p:nvPr/>
        </p:nvSpPr>
        <p:spPr>
          <a:xfrm>
            <a:off x="15320735" y="1855110"/>
            <a:ext cx="1188127" cy="6286500"/>
          </a:xfrm>
          <a:prstGeom prst="rect">
            <a:avLst/>
          </a:prstGeom>
        </p:spPr>
        <p:txBody>
          <a:bodyPr lIns="0" tIns="0" rIns="0" bIns="0" rtlCol="0" anchor="t">
            <a:spAutoFit/>
          </a:bodyPr>
          <a:lstStyle/>
          <a:p>
            <a:pPr algn="ctr">
              <a:lnSpc>
                <a:spcPts val="4199"/>
              </a:lnSpc>
              <a:spcBef>
                <a:spcPct val="0"/>
              </a:spcBef>
            </a:pPr>
            <a:r>
              <a:rPr lang="en-US" sz="3499" spc="104">
                <a:solidFill>
                  <a:srgbClr val="E36F4E"/>
                </a:solidFill>
                <a:latin typeface="Roboto Condensed Bold"/>
              </a:rPr>
              <a:t>Cái gia gia (da da):</a:t>
            </a:r>
            <a:r>
              <a:rPr lang="en-US" sz="3499" spc="104">
                <a:solidFill>
                  <a:srgbClr val="3F3B2A"/>
                </a:solidFill>
                <a:latin typeface="Roboto Condensed Bold"/>
              </a:rPr>
              <a:t> Chim đa đa, còn gọi là gà gô.</a:t>
            </a:r>
          </a:p>
        </p:txBody>
      </p:sp>
      <p:sp>
        <p:nvSpPr>
          <p:cNvPr id="18" name="Freeform 18"/>
          <p:cNvSpPr/>
          <p:nvPr/>
        </p:nvSpPr>
        <p:spPr>
          <a:xfrm flipH="1">
            <a:off x="-7309658" y="2593588"/>
            <a:ext cx="15955612" cy="11733073"/>
          </a:xfrm>
          <a:custGeom>
            <a:avLst/>
            <a:gdLst/>
            <a:ahLst/>
            <a:cxnLst/>
            <a:rect l="l" t="t" r="r" b="b"/>
            <a:pathLst>
              <a:path w="15955612" h="11733073">
                <a:moveTo>
                  <a:pt x="15955612" y="0"/>
                </a:moveTo>
                <a:lnTo>
                  <a:pt x="0" y="0"/>
                </a:lnTo>
                <a:lnTo>
                  <a:pt x="0" y="11733073"/>
                </a:lnTo>
                <a:lnTo>
                  <a:pt x="15955612" y="11733073"/>
                </a:lnTo>
                <a:lnTo>
                  <a:pt x="15955612" y="0"/>
                </a:lnTo>
                <a:close/>
              </a:path>
            </a:pathLst>
          </a:custGeom>
          <a:blipFill>
            <a:blip r:embed="rId5"/>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0" y="1426100"/>
            <a:ext cx="18288000" cy="8541208"/>
          </a:xfrm>
          <a:custGeom>
            <a:avLst/>
            <a:gdLst/>
            <a:ahLst/>
            <a:cxnLst/>
            <a:rect l="l" t="t" r="r" b="b"/>
            <a:pathLst>
              <a:path w="18288000" h="8541208">
                <a:moveTo>
                  <a:pt x="0" y="0"/>
                </a:moveTo>
                <a:lnTo>
                  <a:pt x="18288000" y="0"/>
                </a:lnTo>
                <a:lnTo>
                  <a:pt x="18288000" y="8541208"/>
                </a:lnTo>
                <a:lnTo>
                  <a:pt x="0" y="8541208"/>
                </a:lnTo>
                <a:lnTo>
                  <a:pt x="0" y="0"/>
                </a:lnTo>
                <a:close/>
              </a:path>
            </a:pathLst>
          </a:custGeom>
          <a:blipFill>
            <a:blip r:embed="rId3"/>
            <a:stretch>
              <a:fillRect b="-51208"/>
            </a:stretch>
          </a:blipFill>
        </p:spPr>
      </p:sp>
      <p:sp>
        <p:nvSpPr>
          <p:cNvPr id="4" name="TextBox 4"/>
          <p:cNvSpPr txBox="1"/>
          <p:nvPr/>
        </p:nvSpPr>
        <p:spPr>
          <a:xfrm>
            <a:off x="-1370889" y="40163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5" name="TextBox 5"/>
          <p:cNvSpPr txBox="1"/>
          <p:nvPr/>
        </p:nvSpPr>
        <p:spPr>
          <a:xfrm>
            <a:off x="0" y="1789856"/>
            <a:ext cx="9996029" cy="936625"/>
          </a:xfrm>
          <a:prstGeom prst="rect">
            <a:avLst/>
          </a:prstGeom>
        </p:spPr>
        <p:txBody>
          <a:bodyPr lIns="0" tIns="0" rIns="0" bIns="0" rtlCol="0" anchor="t">
            <a:spAutoFit/>
          </a:bodyPr>
          <a:lstStyle/>
          <a:p>
            <a:pPr algn="ctr">
              <a:lnSpc>
                <a:spcPts val="7699"/>
              </a:lnSpc>
              <a:spcBef>
                <a:spcPct val="0"/>
              </a:spcBef>
            </a:pPr>
            <a:r>
              <a:rPr lang="en-US" sz="5499" dirty="0">
                <a:solidFill>
                  <a:srgbClr val="3F3B2A"/>
                </a:solidFill>
                <a:latin typeface="#9Slide07 SVNUT Triumph Press"/>
              </a:rPr>
              <a:t>3.1. </a:t>
            </a:r>
            <a:r>
              <a:rPr lang="en-US" sz="5499" dirty="0" err="1">
                <a:solidFill>
                  <a:srgbClr val="3F3B2A"/>
                </a:solidFill>
                <a:latin typeface="#9Slide07 SVNUT Triumph Press"/>
              </a:rPr>
              <a:t>Tác</a:t>
            </a:r>
            <a:r>
              <a:rPr lang="en-US" sz="5499" dirty="0">
                <a:solidFill>
                  <a:srgbClr val="3F3B2A"/>
                </a:solidFill>
                <a:latin typeface="#9Slide07 SVNUT Triumph Press"/>
              </a:rPr>
              <a:t> </a:t>
            </a:r>
            <a:r>
              <a:rPr lang="en-US" sz="5499" dirty="0" err="1">
                <a:solidFill>
                  <a:srgbClr val="3F3B2A"/>
                </a:solidFill>
                <a:latin typeface="#9Slide07 SVNUT Triumph Press"/>
              </a:rPr>
              <a:t>giả</a:t>
            </a:r>
            <a:r>
              <a:rPr lang="en-US" sz="5499" dirty="0">
                <a:solidFill>
                  <a:srgbClr val="3F3B2A"/>
                </a:solidFill>
                <a:latin typeface="#9Slide07 SVNUT Triumph Press"/>
              </a:rPr>
              <a:t> và </a:t>
            </a:r>
            <a:r>
              <a:rPr lang="en-US" sz="5499" dirty="0" err="1">
                <a:solidFill>
                  <a:srgbClr val="3F3B2A"/>
                </a:solidFill>
                <a:latin typeface="#9Slide07 SVNUT Triumph Press"/>
              </a:rPr>
              <a:t>văn</a:t>
            </a:r>
            <a:r>
              <a:rPr lang="en-US" sz="5499" dirty="0">
                <a:solidFill>
                  <a:srgbClr val="3F3B2A"/>
                </a:solidFill>
                <a:latin typeface="#9Slide07 SVNUT Triumph Press"/>
              </a:rPr>
              <a:t> </a:t>
            </a:r>
            <a:r>
              <a:rPr lang="en-US" sz="5499" dirty="0" err="1">
                <a:solidFill>
                  <a:srgbClr val="3F3B2A"/>
                </a:solidFill>
                <a:latin typeface="#9Slide07 SVNUT Triumph Press"/>
              </a:rPr>
              <a:t>bản</a:t>
            </a:r>
            <a:endParaRPr lang="en-US" sz="5499" dirty="0">
              <a:solidFill>
                <a:srgbClr val="3F3B2A"/>
              </a:solidFill>
              <a:latin typeface="#9Slide07 SVNUT Triumph Press"/>
            </a:endParaRPr>
          </a:p>
        </p:txBody>
      </p:sp>
      <p:sp>
        <p:nvSpPr>
          <p:cNvPr id="6" name="TextBox 6"/>
          <p:cNvSpPr txBox="1"/>
          <p:nvPr/>
        </p:nvSpPr>
        <p:spPr>
          <a:xfrm>
            <a:off x="10354395" y="2193160"/>
            <a:ext cx="7207788" cy="3769995"/>
          </a:xfrm>
          <a:prstGeom prst="rect">
            <a:avLst/>
          </a:prstGeom>
        </p:spPr>
        <p:txBody>
          <a:bodyPr lIns="0" tIns="0" rIns="0" bIns="0" rtlCol="0" anchor="t">
            <a:spAutoFit/>
          </a:bodyPr>
          <a:lstStyle/>
          <a:p>
            <a:pPr algn="ctr">
              <a:lnSpc>
                <a:spcPts val="6044"/>
              </a:lnSpc>
            </a:pP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hãy</a:t>
            </a:r>
            <a:r>
              <a:rPr lang="en-US" sz="3899" spc="116" dirty="0">
                <a:solidFill>
                  <a:srgbClr val="3F3B2A"/>
                </a:solidFill>
                <a:latin typeface="Roboto Condensed"/>
              </a:rPr>
              <a:t> </a:t>
            </a:r>
            <a:r>
              <a:rPr lang="en-US" sz="3899" spc="116" dirty="0" err="1">
                <a:solidFill>
                  <a:srgbClr val="3F3B2A"/>
                </a:solidFill>
                <a:latin typeface="Roboto Condensed"/>
              </a:rPr>
              <a:t>trình</a:t>
            </a:r>
            <a:r>
              <a:rPr lang="en-US" sz="3899" spc="116" dirty="0">
                <a:solidFill>
                  <a:srgbClr val="3F3B2A"/>
                </a:solidFill>
                <a:latin typeface="Roboto Condensed"/>
              </a:rPr>
              <a:t> </a:t>
            </a:r>
            <a:r>
              <a:rPr lang="en-US" sz="3899" spc="116" dirty="0" err="1">
                <a:solidFill>
                  <a:srgbClr val="3F3B2A"/>
                </a:solidFill>
                <a:latin typeface="Roboto Condensed"/>
              </a:rPr>
              <a:t>bày</a:t>
            </a:r>
            <a:r>
              <a:rPr lang="en-US" sz="3899" spc="116" dirty="0">
                <a:solidFill>
                  <a:srgbClr val="3F3B2A"/>
                </a:solidFill>
                <a:latin typeface="Roboto Condensed"/>
              </a:rPr>
              <a:t> 1 </a:t>
            </a:r>
            <a:r>
              <a:rPr lang="en-US" sz="3899" spc="116" dirty="0" err="1">
                <a:solidFill>
                  <a:srgbClr val="3F3B2A"/>
                </a:solidFill>
                <a:latin typeface="Roboto Condensed"/>
              </a:rPr>
              <a:t>thông</a:t>
            </a:r>
            <a:r>
              <a:rPr lang="en-US" sz="3899" spc="116" dirty="0">
                <a:solidFill>
                  <a:srgbClr val="3F3B2A"/>
                </a:solidFill>
                <a:latin typeface="Roboto Condensed"/>
              </a:rPr>
              <a:t> tin </a:t>
            </a: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ấn</a:t>
            </a:r>
            <a:r>
              <a:rPr lang="en-US" sz="3899" spc="116" dirty="0">
                <a:solidFill>
                  <a:srgbClr val="3F3B2A"/>
                </a:solidFill>
                <a:latin typeface="Roboto Condensed"/>
              </a:rPr>
              <a:t> </a:t>
            </a:r>
            <a:r>
              <a:rPr lang="en-US" sz="3899" spc="116" dirty="0" err="1">
                <a:solidFill>
                  <a:srgbClr val="3F3B2A"/>
                </a:solidFill>
                <a:latin typeface="Roboto Condensed"/>
              </a:rPr>
              <a:t>tượng</a:t>
            </a:r>
            <a:r>
              <a:rPr lang="en-US" sz="3899" spc="116" dirty="0">
                <a:solidFill>
                  <a:srgbClr val="3F3B2A"/>
                </a:solidFill>
                <a:latin typeface="Roboto Condensed"/>
              </a:rPr>
              <a:t> </a:t>
            </a:r>
            <a:r>
              <a:rPr lang="en-US" sz="3899" spc="116" dirty="0" err="1">
                <a:solidFill>
                  <a:srgbClr val="3F3B2A"/>
                </a:solidFill>
                <a:latin typeface="Roboto Condensed"/>
              </a:rPr>
              <a:t>nhất</a:t>
            </a:r>
            <a:r>
              <a:rPr lang="en-US" sz="3899" spc="116" dirty="0">
                <a:solidFill>
                  <a:srgbClr val="3F3B2A"/>
                </a:solidFill>
                <a:latin typeface="Roboto Condensed"/>
              </a:rPr>
              <a:t> </a:t>
            </a:r>
            <a:r>
              <a:rPr lang="en-US" sz="3899" spc="116" dirty="0" err="1">
                <a:solidFill>
                  <a:srgbClr val="3F3B2A"/>
                </a:solidFill>
                <a:latin typeface="Roboto Condensed"/>
              </a:rPr>
              <a:t>về</a:t>
            </a:r>
            <a:r>
              <a:rPr lang="en-US" sz="3899" spc="116" dirty="0">
                <a:solidFill>
                  <a:srgbClr val="3F3B2A"/>
                </a:solidFill>
                <a:latin typeface="Roboto Condensed"/>
              </a:rPr>
              <a:t> </a:t>
            </a:r>
            <a:r>
              <a:rPr lang="en-US" sz="3899" spc="116" dirty="0" err="1">
                <a:solidFill>
                  <a:srgbClr val="3F3B2A"/>
                </a:solidFill>
                <a:latin typeface="Roboto Condensed"/>
              </a:rPr>
              <a:t>tác</a:t>
            </a:r>
            <a:r>
              <a:rPr lang="en-US" sz="3899" spc="116" dirty="0">
                <a:solidFill>
                  <a:srgbClr val="3F3B2A"/>
                </a:solidFill>
                <a:latin typeface="Roboto Condensed"/>
              </a:rPr>
              <a:t> </a:t>
            </a:r>
            <a:r>
              <a:rPr lang="en-US" sz="3899" spc="116" dirty="0" err="1">
                <a:solidFill>
                  <a:srgbClr val="3F3B2A"/>
                </a:solidFill>
                <a:latin typeface="Roboto Condensed"/>
              </a:rPr>
              <a:t>giả</a:t>
            </a:r>
            <a:r>
              <a:rPr lang="en-US" sz="3899" spc="116" dirty="0">
                <a:solidFill>
                  <a:srgbClr val="3F3B2A"/>
                </a:solidFill>
                <a:latin typeface="Roboto Condensed"/>
              </a:rPr>
              <a:t>, 1 </a:t>
            </a:r>
            <a:r>
              <a:rPr lang="en-US" sz="3899" spc="116" dirty="0" err="1">
                <a:solidFill>
                  <a:srgbClr val="3F3B2A"/>
                </a:solidFill>
                <a:latin typeface="Roboto Condensed"/>
              </a:rPr>
              <a:t>thông</a:t>
            </a:r>
            <a:r>
              <a:rPr lang="en-US" sz="3899" spc="116" dirty="0">
                <a:solidFill>
                  <a:srgbClr val="3F3B2A"/>
                </a:solidFill>
                <a:latin typeface="Roboto Condensed"/>
              </a:rPr>
              <a:t> tin </a:t>
            </a: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cho</a:t>
            </a:r>
            <a:r>
              <a:rPr lang="en-US" sz="3899" spc="116" dirty="0">
                <a:solidFill>
                  <a:srgbClr val="3F3B2A"/>
                </a:solidFill>
                <a:latin typeface="Roboto Condensed"/>
              </a:rPr>
              <a:t> </a:t>
            </a:r>
            <a:r>
              <a:rPr lang="en-US" sz="3899" spc="116" dirty="0" err="1">
                <a:solidFill>
                  <a:srgbClr val="3F3B2A"/>
                </a:solidFill>
                <a:latin typeface="Roboto Condensed"/>
              </a:rPr>
              <a:t>rằng</a:t>
            </a:r>
            <a:r>
              <a:rPr lang="en-US" sz="3899" spc="116" dirty="0">
                <a:solidFill>
                  <a:srgbClr val="3F3B2A"/>
                </a:solidFill>
                <a:latin typeface="Roboto Condensed"/>
              </a:rPr>
              <a:t> </a:t>
            </a:r>
            <a:r>
              <a:rPr lang="en-US" sz="3899" spc="116" dirty="0" err="1">
                <a:solidFill>
                  <a:srgbClr val="3F3B2A"/>
                </a:solidFill>
                <a:latin typeface="Roboto Condensed"/>
              </a:rPr>
              <a:t>quan</a:t>
            </a:r>
            <a:r>
              <a:rPr lang="en-US" sz="3899" spc="116" dirty="0">
                <a:solidFill>
                  <a:srgbClr val="3F3B2A"/>
                </a:solidFill>
                <a:latin typeface="Roboto Condensed"/>
              </a:rPr>
              <a:t> </a:t>
            </a:r>
            <a:r>
              <a:rPr lang="en-US" sz="3899" spc="116" dirty="0" err="1">
                <a:solidFill>
                  <a:srgbClr val="3F3B2A"/>
                </a:solidFill>
                <a:latin typeface="Roboto Condensed"/>
              </a:rPr>
              <a:t>trọng</a:t>
            </a:r>
            <a:r>
              <a:rPr lang="en-US" sz="3899" spc="116" dirty="0">
                <a:solidFill>
                  <a:srgbClr val="3F3B2A"/>
                </a:solidFill>
                <a:latin typeface="Roboto Condensed"/>
              </a:rPr>
              <a:t> </a:t>
            </a:r>
            <a:r>
              <a:rPr lang="en-US" sz="3899" spc="116" dirty="0" err="1">
                <a:solidFill>
                  <a:srgbClr val="3F3B2A"/>
                </a:solidFill>
                <a:latin typeface="Roboto Condensed"/>
              </a:rPr>
              <a:t>nhất</a:t>
            </a:r>
            <a:r>
              <a:rPr lang="en-US" sz="3899" spc="116" dirty="0">
                <a:solidFill>
                  <a:srgbClr val="3F3B2A"/>
                </a:solidFill>
                <a:latin typeface="Roboto Condensed"/>
              </a:rPr>
              <a:t> </a:t>
            </a:r>
            <a:r>
              <a:rPr lang="en-US" sz="3899" spc="116" dirty="0" err="1">
                <a:solidFill>
                  <a:srgbClr val="3F3B2A"/>
                </a:solidFill>
                <a:latin typeface="Roboto Condensed"/>
              </a:rPr>
              <a:t>về</a:t>
            </a:r>
            <a:r>
              <a:rPr lang="en-US" sz="3899" spc="116" dirty="0">
                <a:solidFill>
                  <a:srgbClr val="3F3B2A"/>
                </a:solidFill>
                <a:latin typeface="Roboto Condensed"/>
              </a:rPr>
              <a:t> </a:t>
            </a:r>
            <a:r>
              <a:rPr lang="en-US" sz="3899" spc="116" dirty="0" err="1">
                <a:solidFill>
                  <a:srgbClr val="3F3B2A"/>
                </a:solidFill>
                <a:latin typeface="Roboto Condensed"/>
              </a:rPr>
              <a:t>văn</a:t>
            </a:r>
            <a:r>
              <a:rPr lang="en-US" sz="3899" spc="116" dirty="0">
                <a:solidFill>
                  <a:srgbClr val="3F3B2A"/>
                </a:solidFill>
                <a:latin typeface="Roboto Condensed"/>
              </a:rPr>
              <a:t> </a:t>
            </a:r>
            <a:r>
              <a:rPr lang="en-US" sz="3899" spc="116" dirty="0" err="1">
                <a:solidFill>
                  <a:srgbClr val="3F3B2A"/>
                </a:solidFill>
                <a:latin typeface="Roboto Condensed"/>
              </a:rPr>
              <a:t>bản</a:t>
            </a:r>
            <a:r>
              <a:rPr lang="en-US" sz="3899" spc="116" dirty="0">
                <a:solidFill>
                  <a:srgbClr val="3F3B2A"/>
                </a:solidFill>
                <a:latin typeface="Roboto Condensed"/>
              </a:rPr>
              <a:t> </a:t>
            </a:r>
            <a:r>
              <a:rPr lang="en-US" sz="3899" spc="116" dirty="0">
                <a:solidFill>
                  <a:srgbClr val="3F3B2A"/>
                </a:solidFill>
                <a:latin typeface="Roboto Condensed Italics"/>
              </a:rPr>
              <a:t>Qua </a:t>
            </a:r>
            <a:r>
              <a:rPr lang="en-US" sz="3899" spc="116" dirty="0" err="1">
                <a:solidFill>
                  <a:srgbClr val="3F3B2A"/>
                </a:solidFill>
                <a:latin typeface="Roboto Condensed Italics"/>
              </a:rPr>
              <a:t>Đèo</a:t>
            </a:r>
            <a:r>
              <a:rPr lang="en-US" sz="3899" spc="116" dirty="0">
                <a:solidFill>
                  <a:srgbClr val="3F3B2A"/>
                </a:solidFill>
                <a:latin typeface="Roboto Condensed Italics"/>
              </a:rPr>
              <a:t> </a:t>
            </a:r>
            <a:r>
              <a:rPr lang="en-US" sz="3899" spc="116" dirty="0" err="1">
                <a:solidFill>
                  <a:srgbClr val="3F3B2A"/>
                </a:solidFill>
                <a:latin typeface="Roboto Condensed Italics"/>
              </a:rPr>
              <a:t>Ngang</a:t>
            </a:r>
            <a:r>
              <a:rPr lang="en-US" sz="3899" spc="116" dirty="0">
                <a:solidFill>
                  <a:srgbClr val="3F3B2A"/>
                </a:solidFill>
                <a:latin typeface="Roboto Condensed"/>
              </a:rPr>
              <a:t> </a:t>
            </a:r>
            <a:r>
              <a:rPr lang="en-US" sz="3899" spc="116" dirty="0" err="1">
                <a:solidFill>
                  <a:srgbClr val="3F3B2A"/>
                </a:solidFill>
                <a:latin typeface="Roboto Condensed"/>
              </a:rPr>
              <a:t>mà</a:t>
            </a:r>
            <a:r>
              <a:rPr lang="en-US" sz="3899" spc="116" dirty="0">
                <a:solidFill>
                  <a:srgbClr val="3F3B2A"/>
                </a:solidFill>
                <a:latin typeface="Roboto Condensed"/>
              </a:rPr>
              <a:t> </a:t>
            </a:r>
            <a:r>
              <a:rPr lang="en-US" sz="3899" spc="116" dirty="0" err="1">
                <a:solidFill>
                  <a:srgbClr val="3F3B2A"/>
                </a:solidFill>
                <a:latin typeface="Roboto Condensed"/>
              </a:rPr>
              <a:t>em</a:t>
            </a:r>
            <a:r>
              <a:rPr lang="en-US" sz="3899" spc="116" dirty="0">
                <a:solidFill>
                  <a:srgbClr val="3F3B2A"/>
                </a:solidFill>
                <a:latin typeface="Roboto Condensed"/>
              </a:rPr>
              <a:t> </a:t>
            </a:r>
            <a:r>
              <a:rPr lang="en-US" sz="3899" spc="116" dirty="0" err="1">
                <a:solidFill>
                  <a:srgbClr val="3F3B2A"/>
                </a:solidFill>
                <a:latin typeface="Roboto Condensed"/>
              </a:rPr>
              <a:t>tìm</a:t>
            </a:r>
            <a:r>
              <a:rPr lang="en-US" sz="3899" spc="116" dirty="0">
                <a:solidFill>
                  <a:srgbClr val="3F3B2A"/>
                </a:solidFill>
                <a:latin typeface="Roboto Condensed"/>
              </a:rPr>
              <a:t> </a:t>
            </a:r>
            <a:r>
              <a:rPr lang="en-US" sz="3899" spc="116" dirty="0" err="1">
                <a:solidFill>
                  <a:srgbClr val="3F3B2A"/>
                </a:solidFill>
                <a:latin typeface="Roboto Condensed"/>
              </a:rPr>
              <a:t>được</a:t>
            </a:r>
            <a:r>
              <a:rPr lang="en-US" sz="3899" spc="116" dirty="0">
                <a:solidFill>
                  <a:srgbClr val="3F3B2A"/>
                </a:solidFill>
                <a:latin typeface="Roboto Condensed"/>
              </a:rPr>
              <a:t>/ </a:t>
            </a:r>
            <a:r>
              <a:rPr lang="en-US" sz="3899" spc="116" dirty="0" err="1">
                <a:solidFill>
                  <a:srgbClr val="3F3B2A"/>
                </a:solidFill>
                <a:latin typeface="Roboto Condensed"/>
              </a:rPr>
              <a:t>biết</a:t>
            </a:r>
            <a:r>
              <a:rPr lang="en-US" sz="3899" spc="116" dirty="0">
                <a:solidFill>
                  <a:srgbClr val="3F3B2A"/>
                </a:solidFill>
                <a:latin typeface="Roboto Condensed"/>
              </a:rPr>
              <a:t> </a:t>
            </a:r>
            <a:r>
              <a:rPr lang="en-US" sz="3899" spc="116" dirty="0" err="1">
                <a:solidFill>
                  <a:srgbClr val="3F3B2A"/>
                </a:solidFill>
                <a:latin typeface="Roboto Condensed"/>
              </a:rPr>
              <a:t>đến</a:t>
            </a:r>
            <a:r>
              <a:rPr lang="en-US" sz="3899" spc="116" dirty="0">
                <a:solidFill>
                  <a:srgbClr val="3F3B2A"/>
                </a:solidFill>
                <a:latin typeface="Roboto Condensed"/>
              </a:rPr>
              <a:t>.</a:t>
            </a:r>
          </a:p>
        </p:txBody>
      </p:sp>
      <p:sp>
        <p:nvSpPr>
          <p:cNvPr id="7" name="Freeform 7"/>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4"/>
            <a:stretch>
              <a:fillRect/>
            </a:stretch>
          </a:blipFill>
        </p:spPr>
      </p:sp>
      <p:sp>
        <p:nvSpPr>
          <p:cNvPr id="8" name="Freeform 8"/>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5"/>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6943094" y="4086527"/>
            <a:ext cx="5224695" cy="5171774"/>
          </a:xfrm>
          <a:custGeom>
            <a:avLst/>
            <a:gdLst/>
            <a:ahLst/>
            <a:cxnLst/>
            <a:rect l="l" t="t" r="r" b="b"/>
            <a:pathLst>
              <a:path w="5224695" h="5171774">
                <a:moveTo>
                  <a:pt x="0" y="0"/>
                </a:moveTo>
                <a:lnTo>
                  <a:pt x="5224694" y="0"/>
                </a:lnTo>
                <a:lnTo>
                  <a:pt x="5224694" y="5171773"/>
                </a:lnTo>
                <a:lnTo>
                  <a:pt x="0" y="5171773"/>
                </a:lnTo>
                <a:lnTo>
                  <a:pt x="0" y="0"/>
                </a:lnTo>
                <a:close/>
              </a:path>
            </a:pathLst>
          </a:custGeom>
          <a:blipFill>
            <a:blip r:embed="rId3"/>
            <a:stretch>
              <a:fillRect l="-31" r="-31"/>
            </a:stretch>
          </a:blipFill>
        </p:spPr>
      </p:sp>
      <p:grpSp>
        <p:nvGrpSpPr>
          <p:cNvPr id="4" name="Group 4"/>
          <p:cNvGrpSpPr/>
          <p:nvPr/>
        </p:nvGrpSpPr>
        <p:grpSpPr>
          <a:xfrm>
            <a:off x="1462574" y="3168547"/>
            <a:ext cx="5369072" cy="6293504"/>
            <a:chOff x="0" y="0"/>
            <a:chExt cx="7158762" cy="8391339"/>
          </a:xfrm>
        </p:grpSpPr>
        <p:sp>
          <p:nvSpPr>
            <p:cNvPr id="5" name="Freeform 5"/>
            <p:cNvSpPr/>
            <p:nvPr/>
          </p:nvSpPr>
          <p:spPr>
            <a:xfrm>
              <a:off x="0" y="0"/>
              <a:ext cx="7158736" cy="8391306"/>
            </a:xfrm>
            <a:custGeom>
              <a:avLst/>
              <a:gdLst/>
              <a:ahLst/>
              <a:cxnLst/>
              <a:rect l="l" t="t" r="r" b="b"/>
              <a:pathLst>
                <a:path w="7158736" h="8391306">
                  <a:moveTo>
                    <a:pt x="0" y="1046568"/>
                  </a:moveTo>
                  <a:cubicBezTo>
                    <a:pt x="0" y="468627"/>
                    <a:pt x="552069" y="0"/>
                    <a:pt x="1232916" y="0"/>
                  </a:cubicBezTo>
                  <a:lnTo>
                    <a:pt x="5925820" y="0"/>
                  </a:lnTo>
                  <a:cubicBezTo>
                    <a:pt x="6606794" y="0"/>
                    <a:pt x="7158736" y="468627"/>
                    <a:pt x="7158736" y="1046568"/>
                  </a:cubicBezTo>
                  <a:lnTo>
                    <a:pt x="7158736" y="7344737"/>
                  </a:lnTo>
                  <a:cubicBezTo>
                    <a:pt x="7158736" y="7922786"/>
                    <a:pt x="6606667" y="8391306"/>
                    <a:pt x="5925820" y="8391306"/>
                  </a:cubicBezTo>
                  <a:lnTo>
                    <a:pt x="1232916" y="8391306"/>
                  </a:lnTo>
                  <a:cubicBezTo>
                    <a:pt x="552069" y="8391306"/>
                    <a:pt x="0" y="7922785"/>
                    <a:pt x="0" y="7344737"/>
                  </a:cubicBezTo>
                  <a:close/>
                </a:path>
              </a:pathLst>
            </a:custGeom>
            <a:solidFill>
              <a:srgbClr val="808080">
                <a:alpha val="54902"/>
              </a:srgbClr>
            </a:solidFill>
          </p:spPr>
        </p:sp>
      </p:grpSp>
      <p:grpSp>
        <p:nvGrpSpPr>
          <p:cNvPr id="6" name="Group 6"/>
          <p:cNvGrpSpPr/>
          <p:nvPr/>
        </p:nvGrpSpPr>
        <p:grpSpPr>
          <a:xfrm>
            <a:off x="4035660" y="3197122"/>
            <a:ext cx="386406" cy="386406"/>
            <a:chOff x="0" y="0"/>
            <a:chExt cx="515208" cy="515208"/>
          </a:xfrm>
        </p:grpSpPr>
        <p:sp>
          <p:nvSpPr>
            <p:cNvPr id="7" name="Freeform 7"/>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sp>
      </p:grpSp>
      <p:grpSp>
        <p:nvGrpSpPr>
          <p:cNvPr id="8" name="Group 8"/>
          <p:cNvGrpSpPr/>
          <p:nvPr/>
        </p:nvGrpSpPr>
        <p:grpSpPr>
          <a:xfrm>
            <a:off x="11456355" y="3168547"/>
            <a:ext cx="5369072" cy="6293504"/>
            <a:chOff x="0" y="0"/>
            <a:chExt cx="7158762" cy="8391339"/>
          </a:xfrm>
        </p:grpSpPr>
        <p:sp>
          <p:nvSpPr>
            <p:cNvPr id="9" name="Freeform 9"/>
            <p:cNvSpPr/>
            <p:nvPr/>
          </p:nvSpPr>
          <p:spPr>
            <a:xfrm>
              <a:off x="0" y="0"/>
              <a:ext cx="7158736" cy="8391306"/>
            </a:xfrm>
            <a:custGeom>
              <a:avLst/>
              <a:gdLst/>
              <a:ahLst/>
              <a:cxnLst/>
              <a:rect l="l" t="t" r="r" b="b"/>
              <a:pathLst>
                <a:path w="7158736" h="8391306">
                  <a:moveTo>
                    <a:pt x="0" y="1046568"/>
                  </a:moveTo>
                  <a:cubicBezTo>
                    <a:pt x="0" y="468627"/>
                    <a:pt x="552069" y="0"/>
                    <a:pt x="1232916" y="0"/>
                  </a:cubicBezTo>
                  <a:lnTo>
                    <a:pt x="5925820" y="0"/>
                  </a:lnTo>
                  <a:cubicBezTo>
                    <a:pt x="6606794" y="0"/>
                    <a:pt x="7158736" y="468627"/>
                    <a:pt x="7158736" y="1046568"/>
                  </a:cubicBezTo>
                  <a:lnTo>
                    <a:pt x="7158736" y="7344737"/>
                  </a:lnTo>
                  <a:cubicBezTo>
                    <a:pt x="7158736" y="7922786"/>
                    <a:pt x="6606667" y="8391306"/>
                    <a:pt x="5925820" y="8391306"/>
                  </a:cubicBezTo>
                  <a:lnTo>
                    <a:pt x="1232916" y="8391306"/>
                  </a:lnTo>
                  <a:cubicBezTo>
                    <a:pt x="552069" y="8391306"/>
                    <a:pt x="0" y="7922785"/>
                    <a:pt x="0" y="7344737"/>
                  </a:cubicBezTo>
                  <a:close/>
                </a:path>
              </a:pathLst>
            </a:custGeom>
            <a:solidFill>
              <a:srgbClr val="808080">
                <a:alpha val="54902"/>
              </a:srgbClr>
            </a:solidFill>
          </p:spPr>
        </p:sp>
      </p:grpSp>
      <p:grpSp>
        <p:nvGrpSpPr>
          <p:cNvPr id="10" name="Group 10"/>
          <p:cNvGrpSpPr/>
          <p:nvPr/>
        </p:nvGrpSpPr>
        <p:grpSpPr>
          <a:xfrm>
            <a:off x="13943028" y="3350097"/>
            <a:ext cx="386406" cy="386406"/>
            <a:chOff x="0" y="0"/>
            <a:chExt cx="515208" cy="515208"/>
          </a:xfrm>
        </p:grpSpPr>
        <p:sp>
          <p:nvSpPr>
            <p:cNvPr id="11" name="Freeform 11"/>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sp>
      </p:grpSp>
      <p:sp>
        <p:nvSpPr>
          <p:cNvPr id="12" name="TextBox 12"/>
          <p:cNvSpPr txBox="1"/>
          <p:nvPr/>
        </p:nvSpPr>
        <p:spPr>
          <a:xfrm>
            <a:off x="5898196" y="2263672"/>
            <a:ext cx="7015923" cy="933450"/>
          </a:xfrm>
          <a:prstGeom prst="rect">
            <a:avLst/>
          </a:prstGeom>
        </p:spPr>
        <p:txBody>
          <a:bodyPr lIns="0" tIns="0" rIns="0" bIns="0" rtlCol="0" anchor="t">
            <a:spAutoFit/>
          </a:bodyPr>
          <a:lstStyle/>
          <a:p>
            <a:pPr algn="ctr">
              <a:lnSpc>
                <a:spcPts val="7080"/>
              </a:lnSpc>
              <a:spcBef>
                <a:spcPct val="0"/>
              </a:spcBef>
            </a:pPr>
            <a:r>
              <a:rPr lang="en-US" sz="5900" spc="177" dirty="0" err="1">
                <a:solidFill>
                  <a:srgbClr val="3F3B2A"/>
                </a:solidFill>
                <a:latin typeface="#9Slide05 VL Fadilla"/>
              </a:rPr>
              <a:t>Bà</a:t>
            </a:r>
            <a:r>
              <a:rPr lang="en-US" sz="5900" spc="177" dirty="0">
                <a:solidFill>
                  <a:srgbClr val="3F3B2A"/>
                </a:solidFill>
                <a:latin typeface="#9Slide05 VL Fadilla"/>
              </a:rPr>
              <a:t> </a:t>
            </a:r>
            <a:r>
              <a:rPr lang="en-US" sz="5900" spc="177" dirty="0" err="1">
                <a:solidFill>
                  <a:srgbClr val="3F3B2A"/>
                </a:solidFill>
                <a:latin typeface="#9Slide05 VL Fadilla"/>
              </a:rPr>
              <a:t>Huyện</a:t>
            </a:r>
            <a:r>
              <a:rPr lang="en-US" sz="5900" spc="177" dirty="0">
                <a:solidFill>
                  <a:srgbClr val="3F3B2A"/>
                </a:solidFill>
                <a:latin typeface="#9Slide05 VL Fadilla"/>
              </a:rPr>
              <a:t> Thanh Quan</a:t>
            </a:r>
          </a:p>
        </p:txBody>
      </p:sp>
      <p:sp>
        <p:nvSpPr>
          <p:cNvPr id="13" name="TextBox 13"/>
          <p:cNvSpPr txBox="1"/>
          <p:nvPr/>
        </p:nvSpPr>
        <p:spPr>
          <a:xfrm>
            <a:off x="1838003" y="3869278"/>
            <a:ext cx="4395313" cy="4436745"/>
          </a:xfrm>
          <a:prstGeom prst="rect">
            <a:avLst/>
          </a:prstGeom>
        </p:spPr>
        <p:txBody>
          <a:bodyPr lIns="0" tIns="0" rIns="0" bIns="0" rtlCol="0" anchor="t">
            <a:spAutoFit/>
          </a:bodyPr>
          <a:lstStyle/>
          <a:p>
            <a:pPr algn="ctr">
              <a:lnSpc>
                <a:spcPts val="5879"/>
              </a:lnSpc>
            </a:pPr>
            <a:r>
              <a:rPr lang="en-US" sz="4199" dirty="0" err="1">
                <a:solidFill>
                  <a:srgbClr val="FFFFFF"/>
                </a:solidFill>
                <a:latin typeface="Roboto Condensed"/>
              </a:rPr>
              <a:t>Tên</a:t>
            </a:r>
            <a:r>
              <a:rPr lang="en-US" sz="4199" dirty="0">
                <a:solidFill>
                  <a:srgbClr val="FFFFFF"/>
                </a:solidFill>
                <a:latin typeface="Roboto Condensed"/>
              </a:rPr>
              <a:t> </a:t>
            </a:r>
            <a:r>
              <a:rPr lang="en-US" sz="4199" dirty="0" err="1">
                <a:solidFill>
                  <a:srgbClr val="FFFFFF"/>
                </a:solidFill>
                <a:latin typeface="Roboto Condensed"/>
              </a:rPr>
              <a:t>thật</a:t>
            </a:r>
            <a:r>
              <a:rPr lang="en-US" sz="4199" dirty="0">
                <a:solidFill>
                  <a:srgbClr val="FFFFFF"/>
                </a:solidFill>
                <a:latin typeface="Roboto Condensed"/>
              </a:rPr>
              <a:t> </a:t>
            </a:r>
            <a:r>
              <a:rPr lang="en-US" sz="4199" dirty="0" err="1">
                <a:solidFill>
                  <a:srgbClr val="FFFFFF"/>
                </a:solidFill>
                <a:latin typeface="Roboto Condensed"/>
              </a:rPr>
              <a:t>là</a:t>
            </a:r>
            <a:r>
              <a:rPr lang="en-US" sz="4199" dirty="0">
                <a:solidFill>
                  <a:srgbClr val="FFFFFF"/>
                </a:solidFill>
                <a:latin typeface="Roboto Condensed"/>
              </a:rPr>
              <a:t> Nguyễn Thị </a:t>
            </a:r>
            <a:r>
              <a:rPr lang="en-US" sz="4199" dirty="0" err="1">
                <a:solidFill>
                  <a:srgbClr val="FFFFFF"/>
                </a:solidFill>
                <a:latin typeface="Roboto Condensed"/>
              </a:rPr>
              <a:t>Hinh</a:t>
            </a:r>
            <a:endParaRPr lang="en-US" sz="4199" dirty="0">
              <a:solidFill>
                <a:srgbClr val="FFFFFF"/>
              </a:solidFill>
              <a:latin typeface="Roboto Condensed"/>
            </a:endParaRPr>
          </a:p>
          <a:p>
            <a:pPr algn="ctr">
              <a:lnSpc>
                <a:spcPts val="5879"/>
              </a:lnSpc>
            </a:pPr>
            <a:r>
              <a:rPr lang="en-US" sz="4199" dirty="0" err="1">
                <a:solidFill>
                  <a:srgbClr val="FFFFFF"/>
                </a:solidFill>
                <a:latin typeface="Roboto Condensed"/>
              </a:rPr>
              <a:t>Cái</a:t>
            </a:r>
            <a:r>
              <a:rPr lang="en-US" sz="4199" dirty="0">
                <a:solidFill>
                  <a:srgbClr val="FFFFFF"/>
                </a:solidFill>
                <a:latin typeface="Roboto Condensed"/>
              </a:rPr>
              <a:t> </a:t>
            </a:r>
            <a:r>
              <a:rPr lang="en-US" sz="4199" dirty="0" err="1">
                <a:solidFill>
                  <a:srgbClr val="FFFFFF"/>
                </a:solidFill>
                <a:latin typeface="Roboto Condensed"/>
              </a:rPr>
              <a:t>tên</a:t>
            </a:r>
            <a:r>
              <a:rPr lang="en-US" sz="4199" dirty="0">
                <a:solidFill>
                  <a:srgbClr val="FFFFFF"/>
                </a:solidFill>
                <a:latin typeface="Roboto Condensed"/>
              </a:rPr>
              <a:t> </a:t>
            </a:r>
            <a:r>
              <a:rPr lang="en-US" sz="4199" dirty="0" err="1">
                <a:solidFill>
                  <a:srgbClr val="FFFFFF"/>
                </a:solidFill>
                <a:latin typeface="Roboto Condensed"/>
              </a:rPr>
              <a:t>Bà</a:t>
            </a:r>
            <a:r>
              <a:rPr lang="en-US" sz="4199" dirty="0">
                <a:solidFill>
                  <a:srgbClr val="FFFFFF"/>
                </a:solidFill>
                <a:latin typeface="Roboto Condensed"/>
              </a:rPr>
              <a:t> </a:t>
            </a:r>
            <a:r>
              <a:rPr lang="en-US" sz="4199" dirty="0" err="1">
                <a:solidFill>
                  <a:srgbClr val="FFFFFF"/>
                </a:solidFill>
                <a:latin typeface="Roboto Condensed"/>
              </a:rPr>
              <a:t>Huyện</a:t>
            </a:r>
            <a:r>
              <a:rPr lang="en-US" sz="4199" dirty="0">
                <a:solidFill>
                  <a:srgbClr val="FFFFFF"/>
                </a:solidFill>
                <a:latin typeface="Roboto Condensed"/>
              </a:rPr>
              <a:t> Thanh Quan </a:t>
            </a:r>
            <a:r>
              <a:rPr lang="en-US" sz="4199" dirty="0" err="1">
                <a:solidFill>
                  <a:srgbClr val="FFFFFF"/>
                </a:solidFill>
                <a:latin typeface="Roboto Condensed"/>
              </a:rPr>
              <a:t>có</a:t>
            </a:r>
            <a:r>
              <a:rPr lang="en-US" sz="4199" dirty="0">
                <a:solidFill>
                  <a:srgbClr val="FFFFFF"/>
                </a:solidFill>
                <a:latin typeface="Roboto Condensed"/>
              </a:rPr>
              <a:t> </a:t>
            </a:r>
            <a:r>
              <a:rPr lang="en-US" sz="4199" dirty="0" err="1">
                <a:solidFill>
                  <a:srgbClr val="FFFFFF"/>
                </a:solidFill>
                <a:latin typeface="Roboto Condensed"/>
              </a:rPr>
              <a:t>liên</a:t>
            </a:r>
            <a:r>
              <a:rPr lang="en-US" sz="4199" dirty="0">
                <a:solidFill>
                  <a:srgbClr val="FFFFFF"/>
                </a:solidFill>
                <a:latin typeface="Roboto Condensed"/>
              </a:rPr>
              <a:t> </a:t>
            </a:r>
            <a:r>
              <a:rPr lang="en-US" sz="4199" dirty="0" err="1">
                <a:solidFill>
                  <a:srgbClr val="FFFFFF"/>
                </a:solidFill>
                <a:latin typeface="Roboto Condensed"/>
              </a:rPr>
              <a:t>quan</a:t>
            </a:r>
            <a:r>
              <a:rPr lang="en-US" sz="4199" dirty="0">
                <a:solidFill>
                  <a:srgbClr val="FFFFFF"/>
                </a:solidFill>
                <a:latin typeface="Roboto Condensed"/>
              </a:rPr>
              <a:t> </a:t>
            </a:r>
            <a:r>
              <a:rPr lang="en-US" sz="4199" dirty="0" err="1">
                <a:solidFill>
                  <a:srgbClr val="FFFFFF"/>
                </a:solidFill>
                <a:latin typeface="Roboto Condensed"/>
              </a:rPr>
              <a:t>tới</a:t>
            </a:r>
            <a:r>
              <a:rPr lang="en-US" sz="4199" dirty="0">
                <a:solidFill>
                  <a:srgbClr val="FFFFFF"/>
                </a:solidFill>
                <a:latin typeface="Roboto Condensed"/>
              </a:rPr>
              <a:t> </a:t>
            </a:r>
            <a:r>
              <a:rPr lang="en-US" sz="4199" dirty="0" err="1">
                <a:solidFill>
                  <a:srgbClr val="FFFFFF"/>
                </a:solidFill>
                <a:latin typeface="Roboto Condensed"/>
              </a:rPr>
              <a:t>người</a:t>
            </a:r>
            <a:r>
              <a:rPr lang="en-US" sz="4199" dirty="0">
                <a:solidFill>
                  <a:srgbClr val="FFFFFF"/>
                </a:solidFill>
                <a:latin typeface="Roboto Condensed"/>
              </a:rPr>
              <a:t> </a:t>
            </a:r>
            <a:r>
              <a:rPr lang="en-US" sz="4199" dirty="0" err="1">
                <a:solidFill>
                  <a:srgbClr val="FFFFFF"/>
                </a:solidFill>
                <a:latin typeface="Roboto Condensed"/>
              </a:rPr>
              <a:t>chồng</a:t>
            </a:r>
            <a:r>
              <a:rPr lang="en-US" sz="4199" dirty="0">
                <a:solidFill>
                  <a:srgbClr val="FFFFFF"/>
                </a:solidFill>
                <a:latin typeface="Roboto Condensed"/>
              </a:rPr>
              <a:t> </a:t>
            </a:r>
            <a:r>
              <a:rPr lang="en-US" sz="4199" dirty="0" err="1">
                <a:solidFill>
                  <a:srgbClr val="FFFFFF"/>
                </a:solidFill>
                <a:latin typeface="Roboto Condensed"/>
              </a:rPr>
              <a:t>của</a:t>
            </a:r>
            <a:r>
              <a:rPr lang="en-US" sz="4199" dirty="0">
                <a:solidFill>
                  <a:srgbClr val="FFFFFF"/>
                </a:solidFill>
                <a:latin typeface="Roboto Condensed"/>
              </a:rPr>
              <a:t> </a:t>
            </a:r>
            <a:r>
              <a:rPr lang="en-US" sz="4199" dirty="0" err="1">
                <a:solidFill>
                  <a:srgbClr val="FFFFFF"/>
                </a:solidFill>
                <a:latin typeface="Roboto Condensed"/>
              </a:rPr>
              <a:t>bà</a:t>
            </a:r>
            <a:endParaRPr lang="en-US" sz="4199" dirty="0">
              <a:solidFill>
                <a:srgbClr val="FFFFFF"/>
              </a:solidFill>
              <a:latin typeface="Roboto Condensed"/>
            </a:endParaRPr>
          </a:p>
        </p:txBody>
      </p:sp>
      <p:sp>
        <p:nvSpPr>
          <p:cNvPr id="14" name="TextBox 14"/>
          <p:cNvSpPr txBox="1"/>
          <p:nvPr/>
        </p:nvSpPr>
        <p:spPr>
          <a:xfrm>
            <a:off x="12576798" y="4000802"/>
            <a:ext cx="3505273" cy="2950845"/>
          </a:xfrm>
          <a:prstGeom prst="rect">
            <a:avLst/>
          </a:prstGeom>
        </p:spPr>
        <p:txBody>
          <a:bodyPr lIns="0" tIns="0" rIns="0" bIns="0" rtlCol="0" anchor="t">
            <a:spAutoFit/>
          </a:bodyPr>
          <a:lstStyle/>
          <a:p>
            <a:pPr algn="ctr">
              <a:lnSpc>
                <a:spcPts val="5879"/>
              </a:lnSpc>
            </a:pPr>
            <a:r>
              <a:rPr lang="en-US" sz="4199" dirty="0" err="1">
                <a:solidFill>
                  <a:srgbClr val="FFFFFF"/>
                </a:solidFill>
                <a:latin typeface="Roboto Condensed"/>
              </a:rPr>
              <a:t>Là</a:t>
            </a:r>
            <a:r>
              <a:rPr lang="en-US" sz="4199" dirty="0">
                <a:solidFill>
                  <a:srgbClr val="FFFFFF"/>
                </a:solidFill>
                <a:latin typeface="Roboto Condensed"/>
              </a:rPr>
              <a:t> </a:t>
            </a:r>
            <a:r>
              <a:rPr lang="en-US" sz="4199" dirty="0" err="1">
                <a:solidFill>
                  <a:srgbClr val="FFFFFF"/>
                </a:solidFill>
                <a:latin typeface="Roboto Condensed"/>
              </a:rPr>
              <a:t>một</a:t>
            </a:r>
            <a:r>
              <a:rPr lang="en-US" sz="4199" dirty="0">
                <a:solidFill>
                  <a:srgbClr val="FFFFFF"/>
                </a:solidFill>
                <a:latin typeface="Roboto Condensed"/>
              </a:rPr>
              <a:t> </a:t>
            </a:r>
            <a:r>
              <a:rPr lang="en-US" sz="4199" dirty="0" err="1">
                <a:solidFill>
                  <a:srgbClr val="FFFFFF"/>
                </a:solidFill>
                <a:latin typeface="Roboto Condensed"/>
              </a:rPr>
              <a:t>trong</a:t>
            </a:r>
            <a:r>
              <a:rPr lang="en-US" sz="4199" dirty="0">
                <a:solidFill>
                  <a:srgbClr val="FFFFFF"/>
                </a:solidFill>
                <a:latin typeface="Roboto Condensed"/>
              </a:rPr>
              <a:t> </a:t>
            </a:r>
            <a:r>
              <a:rPr lang="en-US" sz="4199" dirty="0" err="1">
                <a:solidFill>
                  <a:srgbClr val="FFFFFF"/>
                </a:solidFill>
                <a:latin typeface="Roboto Condensed"/>
              </a:rPr>
              <a:t>số</a:t>
            </a:r>
            <a:r>
              <a:rPr lang="en-US" sz="4199" dirty="0">
                <a:solidFill>
                  <a:srgbClr val="FFFFFF"/>
                </a:solidFill>
                <a:latin typeface="Roboto Condensed"/>
              </a:rPr>
              <a:t> </a:t>
            </a:r>
            <a:r>
              <a:rPr lang="en-US" sz="4199" dirty="0" err="1">
                <a:solidFill>
                  <a:srgbClr val="FFFFFF"/>
                </a:solidFill>
                <a:latin typeface="Roboto Condensed"/>
              </a:rPr>
              <a:t>những</a:t>
            </a:r>
            <a:r>
              <a:rPr lang="en-US" sz="4199" dirty="0">
                <a:solidFill>
                  <a:srgbClr val="FFFFFF"/>
                </a:solidFill>
                <a:latin typeface="Roboto Condensed"/>
              </a:rPr>
              <a:t> </a:t>
            </a:r>
            <a:r>
              <a:rPr lang="en-US" sz="4199" dirty="0" err="1">
                <a:solidFill>
                  <a:srgbClr val="FFFFFF"/>
                </a:solidFill>
                <a:latin typeface="Roboto Condensed"/>
              </a:rPr>
              <a:t>nữ</a:t>
            </a:r>
            <a:r>
              <a:rPr lang="en-US" sz="4199" dirty="0">
                <a:solidFill>
                  <a:srgbClr val="FFFFFF"/>
                </a:solidFill>
                <a:latin typeface="Roboto Condensed"/>
              </a:rPr>
              <a:t> </a:t>
            </a:r>
            <a:r>
              <a:rPr lang="en-US" sz="4199" dirty="0" err="1">
                <a:solidFill>
                  <a:srgbClr val="FFFFFF"/>
                </a:solidFill>
                <a:latin typeface="Roboto Condensed"/>
              </a:rPr>
              <a:t>sĩ</a:t>
            </a:r>
            <a:r>
              <a:rPr lang="en-US" sz="4199" dirty="0">
                <a:solidFill>
                  <a:srgbClr val="FFFFFF"/>
                </a:solidFill>
                <a:latin typeface="Roboto Condensed"/>
              </a:rPr>
              <a:t> </a:t>
            </a:r>
          </a:p>
          <a:p>
            <a:pPr algn="ctr">
              <a:lnSpc>
                <a:spcPts val="5879"/>
              </a:lnSpc>
            </a:pPr>
            <a:r>
              <a:rPr lang="en-US" sz="4199" dirty="0" err="1">
                <a:solidFill>
                  <a:srgbClr val="FFFFFF"/>
                </a:solidFill>
                <a:latin typeface="Roboto Condensed"/>
              </a:rPr>
              <a:t>tài</a:t>
            </a:r>
            <a:r>
              <a:rPr lang="en-US" sz="4199" dirty="0">
                <a:solidFill>
                  <a:srgbClr val="FFFFFF"/>
                </a:solidFill>
                <a:latin typeface="Roboto Condensed"/>
              </a:rPr>
              <a:t> </a:t>
            </a:r>
            <a:r>
              <a:rPr lang="en-US" sz="4199" dirty="0" err="1">
                <a:solidFill>
                  <a:srgbClr val="FFFFFF"/>
                </a:solidFill>
                <a:latin typeface="Roboto Condensed"/>
              </a:rPr>
              <a:t>danh</a:t>
            </a:r>
            <a:r>
              <a:rPr lang="en-US" sz="4199" dirty="0">
                <a:solidFill>
                  <a:srgbClr val="FFFFFF"/>
                </a:solidFill>
                <a:latin typeface="Roboto Condensed"/>
              </a:rPr>
              <a:t> </a:t>
            </a:r>
            <a:r>
              <a:rPr lang="en-US" sz="4199" dirty="0" err="1">
                <a:solidFill>
                  <a:srgbClr val="FFFFFF"/>
                </a:solidFill>
                <a:latin typeface="Roboto Condensed"/>
              </a:rPr>
              <a:t>hiếm</a:t>
            </a:r>
            <a:r>
              <a:rPr lang="en-US" sz="4199" dirty="0">
                <a:solidFill>
                  <a:srgbClr val="FFFFFF"/>
                </a:solidFill>
                <a:latin typeface="Roboto Condensed"/>
              </a:rPr>
              <a:t> </a:t>
            </a:r>
            <a:r>
              <a:rPr lang="en-US" sz="4199" dirty="0" err="1">
                <a:solidFill>
                  <a:srgbClr val="FFFFFF"/>
                </a:solidFill>
                <a:latin typeface="Roboto Condensed"/>
              </a:rPr>
              <a:t>có</a:t>
            </a:r>
            <a:r>
              <a:rPr lang="en-US" sz="4199" dirty="0">
                <a:solidFill>
                  <a:srgbClr val="FFFFFF"/>
                </a:solidFill>
                <a:latin typeface="Roboto Condensed"/>
              </a:rPr>
              <a:t> </a:t>
            </a:r>
            <a:r>
              <a:rPr lang="en-US" sz="4199" dirty="0" err="1">
                <a:solidFill>
                  <a:srgbClr val="FFFFFF"/>
                </a:solidFill>
                <a:latin typeface="Roboto Condensed"/>
              </a:rPr>
              <a:t>thời</a:t>
            </a:r>
            <a:r>
              <a:rPr lang="en-US" sz="4199" dirty="0">
                <a:solidFill>
                  <a:srgbClr val="FFFFFF"/>
                </a:solidFill>
                <a:latin typeface="Roboto Condensed"/>
              </a:rPr>
              <a:t> </a:t>
            </a:r>
            <a:r>
              <a:rPr lang="en-US" sz="4199" dirty="0" err="1">
                <a:solidFill>
                  <a:srgbClr val="FFFFFF"/>
                </a:solidFill>
                <a:latin typeface="Roboto Condensed"/>
              </a:rPr>
              <a:t>trung</a:t>
            </a:r>
            <a:r>
              <a:rPr lang="en-US" sz="4199" dirty="0">
                <a:solidFill>
                  <a:srgbClr val="FFFFFF"/>
                </a:solidFill>
                <a:latin typeface="Roboto Condensed"/>
              </a:rPr>
              <a:t> </a:t>
            </a:r>
            <a:r>
              <a:rPr lang="en-US" sz="4199" dirty="0" err="1">
                <a:solidFill>
                  <a:srgbClr val="FFFFFF"/>
                </a:solidFill>
                <a:latin typeface="Roboto Condensed"/>
              </a:rPr>
              <a:t>đại</a:t>
            </a:r>
            <a:endParaRPr lang="en-US" sz="4199" dirty="0">
              <a:solidFill>
                <a:srgbClr val="FFFFFF"/>
              </a:solidFill>
              <a:latin typeface="Roboto Condensed"/>
            </a:endParaRPr>
          </a:p>
        </p:txBody>
      </p:sp>
      <p:sp>
        <p:nvSpPr>
          <p:cNvPr id="15" name="TextBox 15"/>
          <p:cNvSpPr txBox="1"/>
          <p:nvPr/>
        </p:nvSpPr>
        <p:spPr>
          <a:xfrm>
            <a:off x="-1637322" y="172193"/>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16" name="TextBox 16"/>
          <p:cNvSpPr txBox="1"/>
          <p:nvPr/>
        </p:nvSpPr>
        <p:spPr>
          <a:xfrm>
            <a:off x="-374394" y="1254868"/>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3.1. Tác giả và văn bản</a:t>
            </a:r>
          </a:p>
        </p:txBody>
      </p:sp>
      <p:sp>
        <p:nvSpPr>
          <p:cNvPr id="17" name="TextBox 17"/>
          <p:cNvSpPr txBox="1"/>
          <p:nvPr/>
        </p:nvSpPr>
        <p:spPr>
          <a:xfrm>
            <a:off x="8129885" y="3403128"/>
            <a:ext cx="2028230" cy="619125"/>
          </a:xfrm>
          <a:prstGeom prst="rect">
            <a:avLst/>
          </a:prstGeom>
        </p:spPr>
        <p:txBody>
          <a:bodyPr lIns="0" tIns="0" rIns="0" bIns="0" rtlCol="0" anchor="t">
            <a:spAutoFit/>
          </a:bodyPr>
          <a:lstStyle/>
          <a:p>
            <a:pPr algn="ctr">
              <a:lnSpc>
                <a:spcPts val="4560"/>
              </a:lnSpc>
              <a:spcBef>
                <a:spcPct val="0"/>
              </a:spcBef>
            </a:pPr>
            <a:r>
              <a:rPr lang="en-US" sz="3800" spc="114" dirty="0" err="1">
                <a:solidFill>
                  <a:srgbClr val="3F3B2A"/>
                </a:solidFill>
                <a:latin typeface="#9Slide05 HLT AphroditeSlimPro"/>
              </a:rPr>
              <a:t>Cuộc</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đời</a:t>
            </a:r>
            <a:endParaRPr lang="en-US" sz="3800" spc="114" dirty="0">
              <a:solidFill>
                <a:srgbClr val="3F3B2A"/>
              </a:solidFill>
              <a:latin typeface="#9Slide05 HLT AphroditeSlimPro"/>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494437" y="2758966"/>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sp>
      <p:sp>
        <p:nvSpPr>
          <p:cNvPr id="4" name="Freeform 4"/>
          <p:cNvSpPr/>
          <p:nvPr/>
        </p:nvSpPr>
        <p:spPr>
          <a:xfrm flipH="1">
            <a:off x="-1745283" y="3236442"/>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4"/>
            <a:stretch>
              <a:fillRect/>
            </a:stretch>
          </a:blipFill>
        </p:spPr>
      </p:sp>
      <p:sp>
        <p:nvSpPr>
          <p:cNvPr id="5" name="Freeform 5"/>
          <p:cNvSpPr/>
          <p:nvPr/>
        </p:nvSpPr>
        <p:spPr>
          <a:xfrm>
            <a:off x="7846768" y="-2621666"/>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TextBox 6"/>
          <p:cNvSpPr txBox="1"/>
          <p:nvPr/>
        </p:nvSpPr>
        <p:spPr>
          <a:xfrm>
            <a:off x="7962757" y="3433610"/>
            <a:ext cx="6286643" cy="589905"/>
          </a:xfrm>
          <a:prstGeom prst="rect">
            <a:avLst/>
          </a:prstGeom>
        </p:spPr>
        <p:txBody>
          <a:bodyPr wrap="square" lIns="0" tIns="0" rIns="0" bIns="0" rtlCol="0" anchor="t">
            <a:spAutoFit/>
          </a:bodyPr>
          <a:lstStyle/>
          <a:p>
            <a:pPr algn="ctr">
              <a:lnSpc>
                <a:spcPts val="4560"/>
              </a:lnSpc>
              <a:spcBef>
                <a:spcPct val="0"/>
              </a:spcBef>
            </a:pPr>
            <a:r>
              <a:rPr lang="en-US" sz="3800" spc="114" dirty="0" err="1">
                <a:solidFill>
                  <a:srgbClr val="3F3B2A"/>
                </a:solidFill>
                <a:latin typeface="#9Slide05 HLT AphroditeSlimPro"/>
              </a:rPr>
              <a:t>Sự</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nghiệp</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văn</a:t>
            </a:r>
            <a:r>
              <a:rPr lang="en-US" sz="3800" spc="114" dirty="0">
                <a:solidFill>
                  <a:srgbClr val="3F3B2A"/>
                </a:solidFill>
                <a:latin typeface="#9Slide05 HLT AphroditeSlimPro"/>
              </a:rPr>
              <a:t> </a:t>
            </a:r>
            <a:r>
              <a:rPr lang="en-US" sz="3800" spc="114" dirty="0" err="1">
                <a:solidFill>
                  <a:srgbClr val="3F3B2A"/>
                </a:solidFill>
                <a:latin typeface="#9Slide05 HLT AphroditeSlimPro"/>
              </a:rPr>
              <a:t>chương</a:t>
            </a:r>
            <a:endParaRPr lang="en-US" sz="3800" spc="114" dirty="0">
              <a:solidFill>
                <a:srgbClr val="3F3B2A"/>
              </a:solidFill>
              <a:latin typeface="#9Slide05 HLT AphroditeSlimPro"/>
            </a:endParaRPr>
          </a:p>
        </p:txBody>
      </p:sp>
      <p:sp>
        <p:nvSpPr>
          <p:cNvPr id="7" name="TextBox 7"/>
          <p:cNvSpPr txBox="1"/>
          <p:nvPr/>
        </p:nvSpPr>
        <p:spPr>
          <a:xfrm>
            <a:off x="7224600" y="4289224"/>
            <a:ext cx="10340959" cy="4842002"/>
          </a:xfrm>
          <a:prstGeom prst="rect">
            <a:avLst/>
          </a:prstGeom>
        </p:spPr>
        <p:txBody>
          <a:bodyPr lIns="0" tIns="0" rIns="0" bIns="0" rtlCol="0" anchor="t">
            <a:spAutoFit/>
          </a:bodyPr>
          <a:lstStyle/>
          <a:p>
            <a:pPr marL="885187" lvl="1" indent="-442594" algn="just">
              <a:lnSpc>
                <a:spcPts val="5493"/>
              </a:lnSpc>
              <a:buFont typeface="Arial"/>
              <a:buChar char="•"/>
            </a:pPr>
            <a:r>
              <a:rPr lang="en-US" sz="4099" dirty="0" err="1">
                <a:solidFill>
                  <a:srgbClr val="3F3B2A"/>
                </a:solidFill>
                <a:latin typeface="Roboto Condensed"/>
              </a:rPr>
              <a:t>Số</a:t>
            </a:r>
            <a:r>
              <a:rPr lang="en-US" sz="4099" dirty="0">
                <a:solidFill>
                  <a:srgbClr val="3F3B2A"/>
                </a:solidFill>
                <a:latin typeface="Roboto Condensed"/>
              </a:rPr>
              <a:t> </a:t>
            </a:r>
            <a:r>
              <a:rPr lang="en-US" sz="4099" dirty="0" err="1">
                <a:solidFill>
                  <a:srgbClr val="3F3B2A"/>
                </a:solidFill>
                <a:latin typeface="Roboto Condensed"/>
              </a:rPr>
              <a:t>lượng</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còn</a:t>
            </a:r>
            <a:r>
              <a:rPr lang="en-US" sz="4099" dirty="0">
                <a:solidFill>
                  <a:srgbClr val="3F3B2A"/>
                </a:solidFill>
                <a:latin typeface="Roboto Condensed"/>
              </a:rPr>
              <a:t> 6 </a:t>
            </a:r>
            <a:r>
              <a:rPr lang="en-US" sz="4099" dirty="0" err="1">
                <a:solidFill>
                  <a:srgbClr val="3F3B2A"/>
                </a:solidFill>
                <a:latin typeface="Roboto Condensed"/>
              </a:rPr>
              <a:t>bài</a:t>
            </a:r>
            <a:r>
              <a:rPr lang="en-US" sz="4099" dirty="0">
                <a:solidFill>
                  <a:srgbClr val="3F3B2A"/>
                </a:solidFill>
                <a:latin typeface="Roboto Condensed"/>
              </a:rPr>
              <a:t> </a:t>
            </a:r>
            <a:r>
              <a:rPr lang="en-US" sz="4099" dirty="0" err="1">
                <a:solidFill>
                  <a:srgbClr val="3F3B2A"/>
                </a:solidFill>
                <a:latin typeface="Roboto Condensed"/>
              </a:rPr>
              <a:t>thơ</a:t>
            </a:r>
            <a:endParaRPr lang="en-US" sz="4099" dirty="0">
              <a:solidFill>
                <a:srgbClr val="3F3B2A"/>
              </a:solidFill>
              <a:latin typeface="Roboto Condensed"/>
            </a:endParaRPr>
          </a:p>
          <a:p>
            <a:pPr marL="885187" lvl="1" indent="-442594" algn="just">
              <a:lnSpc>
                <a:spcPts val="5493"/>
              </a:lnSpc>
              <a:buFont typeface="Arial"/>
              <a:buChar char="•"/>
            </a:pP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loại</a:t>
            </a:r>
            <a:r>
              <a:rPr lang="en-US" sz="4099" dirty="0">
                <a:solidFill>
                  <a:srgbClr val="3F3B2A"/>
                </a:solidFill>
                <a:latin typeface="Roboto Condensed"/>
              </a:rPr>
              <a:t> </a:t>
            </a:r>
            <a:r>
              <a:rPr lang="en-US" sz="4099" dirty="0" err="1">
                <a:solidFill>
                  <a:srgbClr val="3F3B2A"/>
                </a:solidFill>
                <a:latin typeface="Roboto Condensed"/>
              </a:rPr>
              <a:t>sáng</a:t>
            </a:r>
            <a:r>
              <a:rPr lang="en-US" sz="4099" dirty="0">
                <a:solidFill>
                  <a:srgbClr val="3F3B2A"/>
                </a:solidFill>
                <a:latin typeface="Roboto Condensed"/>
              </a:rPr>
              <a:t> </a:t>
            </a:r>
            <a:r>
              <a:rPr lang="en-US" sz="4099" dirty="0" err="1">
                <a:solidFill>
                  <a:srgbClr val="3F3B2A"/>
                </a:solidFill>
                <a:latin typeface="Roboto Condensed"/>
              </a:rPr>
              <a:t>tác</a:t>
            </a:r>
            <a:r>
              <a:rPr lang="en-US" sz="4099" dirty="0">
                <a:solidFill>
                  <a:srgbClr val="3F3B2A"/>
                </a:solidFill>
                <a:latin typeface="Roboto Condensed"/>
              </a:rPr>
              <a:t>: </a:t>
            </a:r>
            <a:r>
              <a:rPr lang="en-US" sz="4099" dirty="0" err="1">
                <a:solidFill>
                  <a:srgbClr val="3F3B2A"/>
                </a:solidFill>
                <a:latin typeface="Roboto Condensed"/>
              </a:rPr>
              <a:t>thơ</a:t>
            </a:r>
            <a:r>
              <a:rPr lang="en-US" sz="4099" dirty="0">
                <a:solidFill>
                  <a:srgbClr val="3F3B2A"/>
                </a:solidFill>
                <a:latin typeface="Roboto Condensed"/>
              </a:rPr>
              <a:t> </a:t>
            </a:r>
            <a:r>
              <a:rPr lang="en-US" sz="4099" dirty="0" err="1">
                <a:solidFill>
                  <a:srgbClr val="3F3B2A"/>
                </a:solidFill>
                <a:latin typeface="Roboto Condensed"/>
              </a:rPr>
              <a:t>Nôm</a:t>
            </a:r>
            <a:r>
              <a:rPr lang="en-US" sz="4099" dirty="0">
                <a:solidFill>
                  <a:srgbClr val="3F3B2A"/>
                </a:solidFill>
                <a:latin typeface="Roboto Condensed"/>
              </a:rPr>
              <a:t> </a:t>
            </a:r>
            <a:r>
              <a:rPr lang="en-US" sz="4099" dirty="0" err="1">
                <a:solidFill>
                  <a:srgbClr val="3F3B2A"/>
                </a:solidFill>
                <a:latin typeface="Roboto Condensed"/>
              </a:rPr>
              <a:t>đường</a:t>
            </a:r>
            <a:r>
              <a:rPr lang="en-US" sz="4099" dirty="0">
                <a:solidFill>
                  <a:srgbClr val="3F3B2A"/>
                </a:solidFill>
                <a:latin typeface="Roboto Condensed"/>
              </a:rPr>
              <a:t> </a:t>
            </a:r>
            <a:r>
              <a:rPr lang="en-US" sz="4099" dirty="0" err="1">
                <a:solidFill>
                  <a:srgbClr val="3F3B2A"/>
                </a:solidFill>
                <a:latin typeface="Roboto Condensed"/>
              </a:rPr>
              <a:t>luật</a:t>
            </a:r>
            <a:r>
              <a:rPr lang="en-US" sz="4099" dirty="0">
                <a:solidFill>
                  <a:srgbClr val="3F3B2A"/>
                </a:solidFill>
                <a:latin typeface="Roboto Condensed"/>
              </a:rPr>
              <a:t>, </a:t>
            </a:r>
            <a:r>
              <a:rPr lang="en-US" sz="4099" dirty="0" err="1">
                <a:solidFill>
                  <a:srgbClr val="3F3B2A"/>
                </a:solidFill>
                <a:latin typeface="Roboto Condensed"/>
              </a:rPr>
              <a:t>thất</a:t>
            </a:r>
            <a:r>
              <a:rPr lang="en-US" sz="4099" dirty="0">
                <a:solidFill>
                  <a:srgbClr val="3F3B2A"/>
                </a:solidFill>
                <a:latin typeface="Roboto Condensed"/>
              </a:rPr>
              <a:t> </a:t>
            </a:r>
            <a:r>
              <a:rPr lang="en-US" sz="4099" dirty="0" err="1">
                <a:solidFill>
                  <a:srgbClr val="3F3B2A"/>
                </a:solidFill>
                <a:latin typeface="Roboto Condensed"/>
              </a:rPr>
              <a:t>ngôn</a:t>
            </a:r>
            <a:r>
              <a:rPr lang="en-US" sz="4099" dirty="0">
                <a:solidFill>
                  <a:srgbClr val="3F3B2A"/>
                </a:solidFill>
                <a:latin typeface="Roboto Condensed"/>
              </a:rPr>
              <a:t> </a:t>
            </a:r>
            <a:r>
              <a:rPr lang="en-US" sz="4099" dirty="0" err="1">
                <a:solidFill>
                  <a:srgbClr val="3F3B2A"/>
                </a:solidFill>
                <a:latin typeface="Roboto Condensed"/>
              </a:rPr>
              <a:t>bát</a:t>
            </a:r>
            <a:r>
              <a:rPr lang="en-US" sz="4099" dirty="0">
                <a:solidFill>
                  <a:srgbClr val="3F3B2A"/>
                </a:solidFill>
                <a:latin typeface="Roboto Condensed"/>
              </a:rPr>
              <a:t> </a:t>
            </a:r>
            <a:r>
              <a:rPr lang="en-US" sz="4099" dirty="0" err="1">
                <a:solidFill>
                  <a:srgbClr val="3F3B2A"/>
                </a:solidFill>
                <a:latin typeface="Roboto Condensed"/>
              </a:rPr>
              <a:t>cú</a:t>
            </a:r>
            <a:r>
              <a:rPr lang="en-US" sz="4099" dirty="0">
                <a:solidFill>
                  <a:srgbClr val="3F3B2A"/>
                </a:solidFill>
                <a:latin typeface="Roboto Condensed"/>
              </a:rPr>
              <a:t>. </a:t>
            </a:r>
          </a:p>
          <a:p>
            <a:pPr marL="885187" lvl="1" indent="-442594" algn="just">
              <a:lnSpc>
                <a:spcPts val="5493"/>
              </a:lnSpc>
              <a:buFont typeface="Arial"/>
              <a:buChar char="•"/>
            </a:pPr>
            <a:r>
              <a:rPr lang="en-US" sz="4099" dirty="0">
                <a:solidFill>
                  <a:srgbClr val="3F3B2A"/>
                </a:solidFill>
                <a:latin typeface="Roboto Condensed"/>
              </a:rPr>
              <a:t>Phong </a:t>
            </a:r>
            <a:r>
              <a:rPr lang="en-US" sz="4099" dirty="0" err="1">
                <a:solidFill>
                  <a:srgbClr val="3F3B2A"/>
                </a:solidFill>
                <a:latin typeface="Roboto Condensed"/>
              </a:rPr>
              <a:t>cách</a:t>
            </a:r>
            <a:r>
              <a:rPr lang="en-US" sz="4099" dirty="0">
                <a:solidFill>
                  <a:srgbClr val="3F3B2A"/>
                </a:solidFill>
                <a:latin typeface="Roboto Condensed"/>
              </a:rPr>
              <a:t> </a:t>
            </a:r>
            <a:r>
              <a:rPr lang="en-US" sz="4099" dirty="0" err="1">
                <a:solidFill>
                  <a:srgbClr val="3F3B2A"/>
                </a:solidFill>
                <a:latin typeface="Roboto Condensed"/>
              </a:rPr>
              <a:t>riêng</a:t>
            </a:r>
            <a:r>
              <a:rPr lang="en-US" sz="4099" dirty="0">
                <a:solidFill>
                  <a:srgbClr val="3F3B2A"/>
                </a:solidFill>
                <a:latin typeface="Roboto Condensed"/>
              </a:rPr>
              <a:t>: </a:t>
            </a:r>
            <a:r>
              <a:rPr lang="en-US" sz="4099" dirty="0" err="1">
                <a:solidFill>
                  <a:srgbClr val="3F3B2A"/>
                </a:solidFill>
                <a:latin typeface="Roboto Condensed"/>
              </a:rPr>
              <a:t>kết</a:t>
            </a:r>
            <a:r>
              <a:rPr lang="en-US" sz="4099" dirty="0">
                <a:solidFill>
                  <a:srgbClr val="3F3B2A"/>
                </a:solidFill>
                <a:latin typeface="Roboto Condensed"/>
              </a:rPr>
              <a:t> </a:t>
            </a:r>
            <a:r>
              <a:rPr lang="en-US" sz="4099" dirty="0" err="1">
                <a:solidFill>
                  <a:srgbClr val="3F3B2A"/>
                </a:solidFill>
                <a:latin typeface="Roboto Condensed"/>
              </a:rPr>
              <a:t>hợp</a:t>
            </a:r>
            <a:r>
              <a:rPr lang="en-US" sz="4099" dirty="0">
                <a:solidFill>
                  <a:srgbClr val="3F3B2A"/>
                </a:solidFill>
                <a:latin typeface="Roboto Condensed"/>
              </a:rPr>
              <a:t> </a:t>
            </a:r>
            <a:r>
              <a:rPr lang="en-US" sz="4099" dirty="0" err="1">
                <a:solidFill>
                  <a:srgbClr val="3F3B2A"/>
                </a:solidFill>
                <a:latin typeface="Roboto Condensed"/>
              </a:rPr>
              <a:t>hài</a:t>
            </a:r>
            <a:r>
              <a:rPr lang="en-US" sz="4099" dirty="0">
                <a:solidFill>
                  <a:srgbClr val="3F3B2A"/>
                </a:solidFill>
                <a:latin typeface="Roboto Condensed"/>
              </a:rPr>
              <a:t> </a:t>
            </a:r>
            <a:r>
              <a:rPr lang="en-US" sz="4099" dirty="0" err="1">
                <a:solidFill>
                  <a:srgbClr val="3F3B2A"/>
                </a:solidFill>
                <a:latin typeface="Roboto Condensed"/>
              </a:rPr>
              <a:t>hòa</a:t>
            </a:r>
            <a:r>
              <a:rPr lang="en-US" sz="4099" dirty="0">
                <a:solidFill>
                  <a:srgbClr val="3F3B2A"/>
                </a:solidFill>
                <a:latin typeface="Roboto Condensed"/>
              </a:rPr>
              <a:t> </a:t>
            </a:r>
            <a:r>
              <a:rPr lang="en-US" sz="4099" dirty="0" err="1">
                <a:solidFill>
                  <a:srgbClr val="3F3B2A"/>
                </a:solidFill>
                <a:latin typeface="Roboto Condensed"/>
              </a:rPr>
              <a:t>giữa</a:t>
            </a:r>
            <a:r>
              <a:rPr lang="en-US" sz="4099" dirty="0">
                <a:solidFill>
                  <a:srgbClr val="3F3B2A"/>
                </a:solidFill>
                <a:latin typeface="Roboto Condensed"/>
              </a:rPr>
              <a:t> </a:t>
            </a:r>
            <a:r>
              <a:rPr lang="en-US" sz="4099" dirty="0" err="1">
                <a:solidFill>
                  <a:srgbClr val="3F3B2A"/>
                </a:solidFill>
                <a:latin typeface="Roboto Condensed"/>
              </a:rPr>
              <a:t>chất</a:t>
            </a:r>
            <a:r>
              <a:rPr lang="en-US" sz="4099" dirty="0">
                <a:solidFill>
                  <a:srgbClr val="3F3B2A"/>
                </a:solidFill>
                <a:latin typeface="Roboto Condensed"/>
              </a:rPr>
              <a:t> </a:t>
            </a:r>
            <a:r>
              <a:rPr lang="en-US" sz="4099" dirty="0" err="1">
                <a:solidFill>
                  <a:srgbClr val="3F3B2A"/>
                </a:solidFill>
                <a:latin typeface="Roboto Condensed"/>
              </a:rPr>
              <a:t>Đường</a:t>
            </a:r>
            <a:r>
              <a:rPr lang="en-US" sz="4099" dirty="0">
                <a:solidFill>
                  <a:srgbClr val="3F3B2A"/>
                </a:solidFill>
                <a:latin typeface="Roboto Condensed"/>
              </a:rPr>
              <a:t> </a:t>
            </a:r>
            <a:r>
              <a:rPr lang="en-US" sz="4099" dirty="0" err="1">
                <a:solidFill>
                  <a:srgbClr val="3F3B2A"/>
                </a:solidFill>
                <a:latin typeface="Roboto Condensed"/>
              </a:rPr>
              <a:t>thi</a:t>
            </a:r>
            <a:r>
              <a:rPr lang="en-US" sz="4099" dirty="0">
                <a:solidFill>
                  <a:srgbClr val="3F3B2A"/>
                </a:solidFill>
                <a:latin typeface="Roboto Condensed"/>
              </a:rPr>
              <a:t> </a:t>
            </a:r>
            <a:r>
              <a:rPr lang="en-US" sz="4099" dirty="0" err="1">
                <a:solidFill>
                  <a:srgbClr val="3F3B2A"/>
                </a:solidFill>
                <a:latin typeface="Roboto Condensed"/>
              </a:rPr>
              <a:t>mẫu</a:t>
            </a:r>
            <a:r>
              <a:rPr lang="en-US" sz="4099" dirty="0">
                <a:solidFill>
                  <a:srgbClr val="3F3B2A"/>
                </a:solidFill>
                <a:latin typeface="Roboto Condensed"/>
              </a:rPr>
              <a:t> </a:t>
            </a:r>
            <a:r>
              <a:rPr lang="en-US" sz="4099" dirty="0" err="1">
                <a:solidFill>
                  <a:srgbClr val="3F3B2A"/>
                </a:solidFill>
                <a:latin typeface="Roboto Condensed"/>
              </a:rPr>
              <a:t>mực</a:t>
            </a:r>
            <a:r>
              <a:rPr lang="en-US" sz="4099" dirty="0">
                <a:solidFill>
                  <a:srgbClr val="3F3B2A"/>
                </a:solidFill>
                <a:latin typeface="Roboto Condensed"/>
              </a:rPr>
              <a:t> và </a:t>
            </a:r>
            <a:r>
              <a:rPr lang="en-US" sz="4099" dirty="0" err="1">
                <a:solidFill>
                  <a:srgbClr val="3F3B2A"/>
                </a:solidFill>
                <a:latin typeface="Roboto Condensed"/>
              </a:rPr>
              <a:t>chất</a:t>
            </a:r>
            <a:r>
              <a:rPr lang="en-US" sz="4099" dirty="0">
                <a:solidFill>
                  <a:srgbClr val="3F3B2A"/>
                </a:solidFill>
                <a:latin typeface="Roboto Condensed"/>
              </a:rPr>
              <a:t> </a:t>
            </a:r>
            <a:r>
              <a:rPr lang="en-US" sz="4099" dirty="0" err="1">
                <a:solidFill>
                  <a:srgbClr val="3F3B2A"/>
                </a:solidFill>
                <a:latin typeface="Roboto Condensed"/>
              </a:rPr>
              <a:t>dân</a:t>
            </a:r>
            <a:r>
              <a:rPr lang="en-US" sz="4099" dirty="0">
                <a:solidFill>
                  <a:srgbClr val="3F3B2A"/>
                </a:solidFill>
                <a:latin typeface="Roboto Condensed"/>
              </a:rPr>
              <a:t> </a:t>
            </a:r>
            <a:r>
              <a:rPr lang="en-US" sz="4099" dirty="0" err="1">
                <a:solidFill>
                  <a:srgbClr val="3F3B2A"/>
                </a:solidFill>
                <a:latin typeface="Roboto Condensed"/>
              </a:rPr>
              <a:t>tộc</a:t>
            </a:r>
            <a:r>
              <a:rPr lang="en-US" sz="4099" dirty="0">
                <a:solidFill>
                  <a:srgbClr val="3F3B2A"/>
                </a:solidFill>
                <a:latin typeface="Roboto Condensed"/>
              </a:rPr>
              <a:t> </a:t>
            </a:r>
            <a:r>
              <a:rPr lang="en-US" sz="4099" dirty="0" err="1">
                <a:solidFill>
                  <a:srgbClr val="3F3B2A"/>
                </a:solidFill>
                <a:latin typeface="Roboto Condensed"/>
              </a:rPr>
              <a:t>đậm</a:t>
            </a:r>
            <a:r>
              <a:rPr lang="en-US" sz="4099" dirty="0">
                <a:solidFill>
                  <a:srgbClr val="3F3B2A"/>
                </a:solidFill>
                <a:latin typeface="Roboto Condensed"/>
              </a:rPr>
              <a:t> </a:t>
            </a:r>
            <a:r>
              <a:rPr lang="en-US" sz="4099" dirty="0" err="1">
                <a:solidFill>
                  <a:srgbClr val="3F3B2A"/>
                </a:solidFill>
                <a:latin typeface="Roboto Condensed"/>
              </a:rPr>
              <a:t>đà</a:t>
            </a:r>
            <a:r>
              <a:rPr lang="en-US" sz="4099" dirty="0">
                <a:solidFill>
                  <a:srgbClr val="3F3B2A"/>
                </a:solidFill>
                <a:latin typeface="Roboto Condensed"/>
              </a:rPr>
              <a:t>, </a:t>
            </a:r>
            <a:r>
              <a:rPr lang="en-US" sz="4099" dirty="0" err="1">
                <a:solidFill>
                  <a:srgbClr val="3F3B2A"/>
                </a:solidFill>
                <a:latin typeface="Roboto Condensed"/>
              </a:rPr>
              <a:t>giữa</a:t>
            </a:r>
            <a:r>
              <a:rPr lang="en-US" sz="4099" dirty="0">
                <a:solidFill>
                  <a:srgbClr val="3F3B2A"/>
                </a:solidFill>
                <a:latin typeface="Roboto Condensed"/>
              </a:rPr>
              <a:t> </a:t>
            </a:r>
            <a:r>
              <a:rPr lang="en-US" sz="4099" dirty="0" err="1">
                <a:solidFill>
                  <a:srgbClr val="3F3B2A"/>
                </a:solidFill>
                <a:latin typeface="Roboto Condensed"/>
              </a:rPr>
              <a:t>phong</a:t>
            </a:r>
            <a:r>
              <a:rPr lang="en-US" sz="4099" dirty="0">
                <a:solidFill>
                  <a:srgbClr val="3F3B2A"/>
                </a:solidFill>
                <a:latin typeface="Roboto Condensed"/>
              </a:rPr>
              <a:t> </a:t>
            </a:r>
            <a:r>
              <a:rPr lang="en-US" sz="4099" dirty="0" err="1">
                <a:solidFill>
                  <a:srgbClr val="3F3B2A"/>
                </a:solidFill>
                <a:latin typeface="Roboto Condensed"/>
              </a:rPr>
              <a:t>vị</a:t>
            </a:r>
            <a:r>
              <a:rPr lang="en-US" sz="4099" dirty="0">
                <a:solidFill>
                  <a:srgbClr val="3F3B2A"/>
                </a:solidFill>
                <a:latin typeface="Roboto Condensed"/>
              </a:rPr>
              <a:t> </a:t>
            </a:r>
            <a:r>
              <a:rPr lang="en-US" sz="4099" dirty="0" err="1">
                <a:solidFill>
                  <a:srgbClr val="3F3B2A"/>
                </a:solidFill>
                <a:latin typeface="Roboto Condensed"/>
              </a:rPr>
              <a:t>hoài</a:t>
            </a:r>
            <a:r>
              <a:rPr lang="en-US" sz="4099" dirty="0">
                <a:solidFill>
                  <a:srgbClr val="3F3B2A"/>
                </a:solidFill>
                <a:latin typeface="Roboto Condensed"/>
              </a:rPr>
              <a:t> </a:t>
            </a:r>
            <a:r>
              <a:rPr lang="en-US" sz="4099" dirty="0" err="1">
                <a:solidFill>
                  <a:srgbClr val="3F3B2A"/>
                </a:solidFill>
                <a:latin typeface="Roboto Condensed"/>
              </a:rPr>
              <a:t>cổ</a:t>
            </a:r>
            <a:r>
              <a:rPr lang="en-US" sz="4099" dirty="0">
                <a:solidFill>
                  <a:srgbClr val="3F3B2A"/>
                </a:solidFill>
                <a:latin typeface="Roboto Condensed"/>
              </a:rPr>
              <a:t> và </a:t>
            </a:r>
            <a:r>
              <a:rPr lang="en-US" sz="4099" dirty="0" err="1">
                <a:solidFill>
                  <a:srgbClr val="3F3B2A"/>
                </a:solidFill>
                <a:latin typeface="Roboto Condensed"/>
              </a:rPr>
              <a:t>nỗi</a:t>
            </a:r>
            <a:r>
              <a:rPr lang="en-US" sz="4099" dirty="0">
                <a:solidFill>
                  <a:srgbClr val="3F3B2A"/>
                </a:solidFill>
                <a:latin typeface="Roboto Condensed"/>
              </a:rPr>
              <a:t> </a:t>
            </a:r>
            <a:r>
              <a:rPr lang="en-US" sz="4099" dirty="0" err="1">
                <a:solidFill>
                  <a:srgbClr val="3F3B2A"/>
                </a:solidFill>
                <a:latin typeface="Roboto Condensed"/>
              </a:rPr>
              <a:t>niềm</a:t>
            </a:r>
            <a:r>
              <a:rPr lang="en-US" sz="4099" dirty="0">
                <a:solidFill>
                  <a:srgbClr val="3F3B2A"/>
                </a:solidFill>
                <a:latin typeface="Roboto Condensed"/>
              </a:rPr>
              <a:t> </a:t>
            </a:r>
            <a:r>
              <a:rPr lang="en-US" sz="4099" dirty="0" err="1">
                <a:solidFill>
                  <a:srgbClr val="3F3B2A"/>
                </a:solidFill>
                <a:latin typeface="Roboto Condensed"/>
              </a:rPr>
              <a:t>cảm</a:t>
            </a:r>
            <a:r>
              <a:rPr lang="en-US" sz="4099" dirty="0">
                <a:solidFill>
                  <a:srgbClr val="3F3B2A"/>
                </a:solidFill>
                <a:latin typeface="Roboto Condensed"/>
              </a:rPr>
              <a:t> </a:t>
            </a:r>
            <a:r>
              <a:rPr lang="en-US" sz="4099" dirty="0" err="1">
                <a:solidFill>
                  <a:srgbClr val="3F3B2A"/>
                </a:solidFill>
                <a:latin typeface="Roboto Condensed"/>
              </a:rPr>
              <a:t>thương</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tại</a:t>
            </a:r>
            <a:r>
              <a:rPr lang="en-US" sz="4099" dirty="0">
                <a:solidFill>
                  <a:srgbClr val="3F3B2A"/>
                </a:solidFill>
                <a:latin typeface="Roboto Condensed"/>
              </a:rPr>
              <a:t>.</a:t>
            </a:r>
          </a:p>
        </p:txBody>
      </p:sp>
      <p:sp>
        <p:nvSpPr>
          <p:cNvPr id="8" name="TextBox 8"/>
          <p:cNvSpPr txBox="1"/>
          <p:nvPr/>
        </p:nvSpPr>
        <p:spPr>
          <a:xfrm>
            <a:off x="5898196" y="2263672"/>
            <a:ext cx="7015923" cy="933450"/>
          </a:xfrm>
          <a:prstGeom prst="rect">
            <a:avLst/>
          </a:prstGeom>
        </p:spPr>
        <p:txBody>
          <a:bodyPr lIns="0" tIns="0" rIns="0" bIns="0" rtlCol="0" anchor="t">
            <a:spAutoFit/>
          </a:bodyPr>
          <a:lstStyle/>
          <a:p>
            <a:pPr algn="ctr">
              <a:lnSpc>
                <a:spcPts val="7080"/>
              </a:lnSpc>
              <a:spcBef>
                <a:spcPct val="0"/>
              </a:spcBef>
            </a:pPr>
            <a:r>
              <a:rPr lang="en-US" sz="5900" spc="177">
                <a:solidFill>
                  <a:srgbClr val="3F3B2A"/>
                </a:solidFill>
                <a:latin typeface="#9Slide05 VL Fadilla"/>
              </a:rPr>
              <a:t>Bà Huyện Thanh Quan</a:t>
            </a:r>
          </a:p>
        </p:txBody>
      </p:sp>
      <p:sp>
        <p:nvSpPr>
          <p:cNvPr id="9" name="TextBox 9"/>
          <p:cNvSpPr txBox="1"/>
          <p:nvPr/>
        </p:nvSpPr>
        <p:spPr>
          <a:xfrm>
            <a:off x="-1745283" y="20076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10" name="TextBox 10"/>
          <p:cNvSpPr txBox="1"/>
          <p:nvPr/>
        </p:nvSpPr>
        <p:spPr>
          <a:xfrm>
            <a:off x="-374394" y="1254868"/>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3.1. Tác giả và văn bản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41155" y="3446954"/>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sp>
      <p:sp>
        <p:nvSpPr>
          <p:cNvPr id="4" name="Freeform 4"/>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4"/>
            <a:stretch>
              <a:fillRect l="-18672" t="-14852" r="-61777" b="-131460"/>
            </a:stretch>
          </a:blipFill>
        </p:spPr>
      </p:sp>
      <p:sp>
        <p:nvSpPr>
          <p:cNvPr id="5" name="TextBox 5"/>
          <p:cNvSpPr txBox="1"/>
          <p:nvPr/>
        </p:nvSpPr>
        <p:spPr>
          <a:xfrm>
            <a:off x="8943566" y="3925744"/>
            <a:ext cx="8315734" cy="4087496"/>
          </a:xfrm>
          <a:prstGeom prst="rect">
            <a:avLst/>
          </a:prstGeom>
        </p:spPr>
        <p:txBody>
          <a:bodyPr lIns="0" tIns="0" rIns="0" bIns="0" rtlCol="0" anchor="t">
            <a:spAutoFit/>
          </a:bodyPr>
          <a:lstStyle/>
          <a:p>
            <a:pPr algn="ctr">
              <a:lnSpc>
                <a:spcPts val="6559"/>
              </a:lnSpc>
            </a:pPr>
            <a:r>
              <a:rPr lang="en-US" sz="4099" dirty="0" err="1">
                <a:solidFill>
                  <a:srgbClr val="3F3B2A"/>
                </a:solidFill>
                <a:latin typeface="Roboto Condensed"/>
              </a:rPr>
              <a:t>Bài</a:t>
            </a:r>
            <a:r>
              <a:rPr lang="en-US" sz="4099" dirty="0">
                <a:solidFill>
                  <a:srgbClr val="3F3B2A"/>
                </a:solidFill>
                <a:latin typeface="Roboto Condensed"/>
              </a:rPr>
              <a:t> </a:t>
            </a:r>
            <a:r>
              <a:rPr lang="en-US" sz="4099" dirty="0" err="1">
                <a:solidFill>
                  <a:srgbClr val="3F3B2A"/>
                </a:solidFill>
                <a:latin typeface="Roboto Condensed"/>
              </a:rPr>
              <a:t>thơ</a:t>
            </a:r>
            <a:r>
              <a:rPr lang="en-US" sz="4099" dirty="0">
                <a:solidFill>
                  <a:srgbClr val="3F3B2A"/>
                </a:solidFill>
                <a:latin typeface="Roboto Condensed"/>
              </a:rPr>
              <a:t> </a:t>
            </a: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tâm</a:t>
            </a:r>
            <a:r>
              <a:rPr lang="en-US" sz="4099" dirty="0">
                <a:solidFill>
                  <a:srgbClr val="3F3B2A"/>
                </a:solidFill>
                <a:latin typeface="Roboto Condensed"/>
              </a:rPr>
              <a:t> </a:t>
            </a:r>
            <a:r>
              <a:rPr lang="en-US" sz="4099" dirty="0" err="1">
                <a:solidFill>
                  <a:srgbClr val="3F3B2A"/>
                </a:solidFill>
                <a:latin typeface="Roboto Condensed"/>
              </a:rPr>
              <a:t>trạng</a:t>
            </a:r>
            <a:r>
              <a:rPr lang="en-US" sz="4099" dirty="0">
                <a:solidFill>
                  <a:srgbClr val="3F3B2A"/>
                </a:solidFill>
                <a:latin typeface="Roboto Condensed"/>
              </a:rPr>
              <a:t> </a:t>
            </a:r>
            <a:r>
              <a:rPr lang="en-US" sz="4099" dirty="0" err="1">
                <a:solidFill>
                  <a:srgbClr val="3F3B2A"/>
                </a:solidFill>
                <a:latin typeface="Roboto Condensed"/>
              </a:rPr>
              <a:t>cô</a:t>
            </a:r>
            <a:r>
              <a:rPr lang="en-US" sz="4099" dirty="0">
                <a:solidFill>
                  <a:srgbClr val="3F3B2A"/>
                </a:solidFill>
                <a:latin typeface="Roboto Condensed"/>
              </a:rPr>
              <a:t> </a:t>
            </a:r>
            <a:r>
              <a:rPr lang="en-US" sz="4099" dirty="0" err="1">
                <a:solidFill>
                  <a:srgbClr val="3F3B2A"/>
                </a:solidFill>
                <a:latin typeface="Roboto Condensed"/>
              </a:rPr>
              <a:t>đơn</a:t>
            </a:r>
            <a:r>
              <a:rPr lang="en-US" sz="4099" dirty="0">
                <a:solidFill>
                  <a:srgbClr val="3F3B2A"/>
                </a:solidFill>
                <a:latin typeface="Roboto Condensed"/>
              </a:rPr>
              <a:t> và </a:t>
            </a:r>
            <a:r>
              <a:rPr lang="en-US" sz="4099" dirty="0" err="1">
                <a:solidFill>
                  <a:srgbClr val="3F3B2A"/>
                </a:solidFill>
                <a:latin typeface="Roboto Condensed"/>
              </a:rPr>
              <a:t>nỗi</a:t>
            </a:r>
            <a:r>
              <a:rPr lang="en-US" sz="4099" dirty="0">
                <a:solidFill>
                  <a:srgbClr val="3F3B2A"/>
                </a:solidFill>
                <a:latin typeface="Roboto Condensed"/>
              </a:rPr>
              <a:t> </a:t>
            </a:r>
            <a:r>
              <a:rPr lang="en-US" sz="4099" dirty="0" err="1">
                <a:solidFill>
                  <a:srgbClr val="3F3B2A"/>
                </a:solidFill>
                <a:latin typeface="Roboto Condensed"/>
              </a:rPr>
              <a:t>hoài</a:t>
            </a:r>
            <a:r>
              <a:rPr lang="en-US" sz="4099" dirty="0">
                <a:solidFill>
                  <a:srgbClr val="3F3B2A"/>
                </a:solidFill>
                <a:latin typeface="Roboto Condensed"/>
              </a:rPr>
              <a:t> </a:t>
            </a:r>
            <a:r>
              <a:rPr lang="en-US" sz="4099" dirty="0" err="1">
                <a:solidFill>
                  <a:srgbClr val="3F3B2A"/>
                </a:solidFill>
                <a:latin typeface="Roboto Condensed"/>
              </a:rPr>
              <a:t>cổ</a:t>
            </a:r>
            <a:r>
              <a:rPr lang="en-US" sz="4099" dirty="0">
                <a:solidFill>
                  <a:srgbClr val="3F3B2A"/>
                </a:solidFill>
                <a:latin typeface="Roboto Condensed"/>
              </a:rPr>
              <a:t> </a:t>
            </a:r>
            <a:r>
              <a:rPr lang="en-US" sz="4099" dirty="0" err="1">
                <a:solidFill>
                  <a:srgbClr val="3F3B2A"/>
                </a:solidFill>
                <a:latin typeface="Roboto Condensed"/>
              </a:rPr>
              <a:t>của</a:t>
            </a:r>
            <a:r>
              <a:rPr lang="en-US" sz="4099" dirty="0">
                <a:solidFill>
                  <a:srgbClr val="3F3B2A"/>
                </a:solidFill>
                <a:latin typeface="Roboto Condensed"/>
              </a:rPr>
              <a:t> </a:t>
            </a:r>
            <a:r>
              <a:rPr lang="en-US" sz="4099" dirty="0" err="1">
                <a:solidFill>
                  <a:srgbClr val="3F3B2A"/>
                </a:solidFill>
                <a:latin typeface="Roboto Condensed"/>
              </a:rPr>
              <a:t>tác</a:t>
            </a:r>
            <a:r>
              <a:rPr lang="en-US" sz="4099" dirty="0">
                <a:solidFill>
                  <a:srgbClr val="3F3B2A"/>
                </a:solidFill>
                <a:latin typeface="Roboto Condensed"/>
              </a:rPr>
              <a:t> </a:t>
            </a:r>
            <a:r>
              <a:rPr lang="en-US" sz="4099" dirty="0" err="1">
                <a:solidFill>
                  <a:srgbClr val="3F3B2A"/>
                </a:solidFill>
                <a:latin typeface="Roboto Condensed"/>
              </a:rPr>
              <a:t>giả</a:t>
            </a:r>
            <a:r>
              <a:rPr lang="en-US" sz="4099" dirty="0">
                <a:solidFill>
                  <a:srgbClr val="3F3B2A"/>
                </a:solidFill>
                <a:latin typeface="Roboto Condensed"/>
              </a:rPr>
              <a:t> </a:t>
            </a:r>
            <a:r>
              <a:rPr lang="en-US" sz="4099" dirty="0" err="1">
                <a:solidFill>
                  <a:srgbClr val="3F3B2A"/>
                </a:solidFill>
                <a:latin typeface="Roboto Condensed"/>
              </a:rPr>
              <a:t>trước</a:t>
            </a:r>
            <a:r>
              <a:rPr lang="en-US" sz="4099" dirty="0">
                <a:solidFill>
                  <a:srgbClr val="3F3B2A"/>
                </a:solidFill>
                <a:latin typeface="Roboto Condensed"/>
              </a:rPr>
              <a:t> </a:t>
            </a:r>
            <a:r>
              <a:rPr lang="en-US" sz="4099" dirty="0" err="1">
                <a:solidFill>
                  <a:srgbClr val="3F3B2A"/>
                </a:solidFill>
                <a:latin typeface="Roboto Condensed"/>
              </a:rPr>
              <a:t>cảnh</a:t>
            </a:r>
            <a:r>
              <a:rPr lang="en-US" sz="4099" dirty="0">
                <a:solidFill>
                  <a:srgbClr val="3F3B2A"/>
                </a:solidFill>
                <a:latin typeface="Roboto Condensed"/>
              </a:rPr>
              <a:t> </a:t>
            </a:r>
            <a:r>
              <a:rPr lang="en-US" sz="4099" dirty="0" err="1">
                <a:solidFill>
                  <a:srgbClr val="3F3B2A"/>
                </a:solidFill>
                <a:latin typeface="Roboto Condensed"/>
              </a:rPr>
              <a:t>vật</a:t>
            </a:r>
            <a:r>
              <a:rPr lang="en-US" sz="4099" dirty="0">
                <a:solidFill>
                  <a:srgbClr val="3F3B2A"/>
                </a:solidFill>
                <a:latin typeface="Roboto Condensed"/>
              </a:rPr>
              <a:t> </a:t>
            </a:r>
            <a:r>
              <a:rPr lang="en-US" sz="4099" dirty="0" err="1">
                <a:solidFill>
                  <a:srgbClr val="3F3B2A"/>
                </a:solidFill>
                <a:latin typeface="Roboto Condensed"/>
              </a:rPr>
              <a:t>nơi</a:t>
            </a:r>
            <a:r>
              <a:rPr lang="en-US" sz="4099" dirty="0">
                <a:solidFill>
                  <a:srgbClr val="3F3B2A"/>
                </a:solidFill>
                <a:latin typeface="Roboto Condensed"/>
              </a:rPr>
              <a:t> </a:t>
            </a:r>
            <a:r>
              <a:rPr lang="en-US" sz="4099" dirty="0" err="1">
                <a:solidFill>
                  <a:srgbClr val="3F3B2A"/>
                </a:solidFill>
                <a:latin typeface="Roboto Condensed"/>
              </a:rPr>
              <a:t>Đèo</a:t>
            </a:r>
            <a:r>
              <a:rPr lang="en-US" sz="4099" dirty="0">
                <a:solidFill>
                  <a:srgbClr val="3F3B2A"/>
                </a:solidFill>
                <a:latin typeface="Roboto Condensed"/>
              </a:rPr>
              <a:t> </a:t>
            </a:r>
            <a:r>
              <a:rPr lang="en-US" sz="4099" dirty="0" err="1">
                <a:solidFill>
                  <a:srgbClr val="3F3B2A"/>
                </a:solidFill>
                <a:latin typeface="Roboto Condensed"/>
              </a:rPr>
              <a:t>Ngang</a:t>
            </a:r>
            <a:r>
              <a:rPr lang="en-US" sz="4099" dirty="0">
                <a:solidFill>
                  <a:srgbClr val="3F3B2A"/>
                </a:solidFill>
                <a:latin typeface="Roboto Condensed"/>
              </a:rPr>
              <a:t>, qua </a:t>
            </a:r>
            <a:r>
              <a:rPr lang="en-US" sz="4099" dirty="0" err="1">
                <a:solidFill>
                  <a:srgbClr val="3F3B2A"/>
                </a:solidFill>
                <a:latin typeface="Roboto Condensed"/>
              </a:rPr>
              <a:t>đó</a:t>
            </a:r>
            <a:r>
              <a:rPr lang="en-US" sz="4099" dirty="0">
                <a:solidFill>
                  <a:srgbClr val="3F3B2A"/>
                </a:solidFill>
                <a:latin typeface="Roboto Condensed"/>
              </a:rPr>
              <a:t> </a:t>
            </a:r>
            <a:r>
              <a:rPr lang="en-US" sz="4099" dirty="0" err="1">
                <a:solidFill>
                  <a:srgbClr val="3F3B2A"/>
                </a:solidFill>
                <a:latin typeface="Roboto Condensed"/>
              </a:rPr>
              <a:t>còn</a:t>
            </a:r>
            <a:r>
              <a:rPr lang="en-US" sz="4099" dirty="0">
                <a:solidFill>
                  <a:srgbClr val="3F3B2A"/>
                </a:solidFill>
                <a:latin typeface="Roboto Condensed"/>
              </a:rPr>
              <a:t> </a:t>
            </a:r>
            <a:r>
              <a:rPr lang="en-US" sz="4099" dirty="0" err="1">
                <a:solidFill>
                  <a:srgbClr val="3F3B2A"/>
                </a:solidFill>
                <a:latin typeface="Roboto Condensed"/>
              </a:rPr>
              <a:t>thể</a:t>
            </a:r>
            <a:r>
              <a:rPr lang="en-US" sz="4099" dirty="0">
                <a:solidFill>
                  <a:srgbClr val="3F3B2A"/>
                </a:solidFill>
                <a:latin typeface="Roboto Condensed"/>
              </a:rPr>
              <a:t> </a:t>
            </a:r>
            <a:r>
              <a:rPr lang="en-US" sz="4099" dirty="0" err="1">
                <a:solidFill>
                  <a:srgbClr val="3F3B2A"/>
                </a:solidFill>
                <a:latin typeface="Roboto Condensed"/>
              </a:rPr>
              <a:t>hiện</a:t>
            </a:r>
            <a:r>
              <a:rPr lang="en-US" sz="4099" dirty="0">
                <a:solidFill>
                  <a:srgbClr val="3F3B2A"/>
                </a:solidFill>
                <a:latin typeface="Roboto Condensed"/>
              </a:rPr>
              <a:t> </a:t>
            </a:r>
            <a:r>
              <a:rPr lang="en-US" sz="4099" dirty="0" err="1">
                <a:solidFill>
                  <a:srgbClr val="3F3B2A"/>
                </a:solidFill>
                <a:latin typeface="Roboto Condensed"/>
              </a:rPr>
              <a:t>được</a:t>
            </a:r>
            <a:r>
              <a:rPr lang="en-US" sz="4099" dirty="0">
                <a:solidFill>
                  <a:srgbClr val="3F3B2A"/>
                </a:solidFill>
                <a:latin typeface="Roboto Condensed"/>
              </a:rPr>
              <a:t> </a:t>
            </a:r>
            <a:r>
              <a:rPr lang="en-US" sz="4099" dirty="0" err="1">
                <a:solidFill>
                  <a:srgbClr val="3F3B2A"/>
                </a:solidFill>
                <a:latin typeface="Roboto Condensed"/>
              </a:rPr>
              <a:t>sự</a:t>
            </a:r>
            <a:r>
              <a:rPr lang="en-US" sz="4099" dirty="0">
                <a:solidFill>
                  <a:srgbClr val="3F3B2A"/>
                </a:solidFill>
                <a:latin typeface="Roboto Condensed"/>
              </a:rPr>
              <a:t> </a:t>
            </a:r>
            <a:r>
              <a:rPr lang="en-US" sz="4099" dirty="0" err="1">
                <a:solidFill>
                  <a:srgbClr val="3F3B2A"/>
                </a:solidFill>
                <a:latin typeface="Roboto Condensed"/>
              </a:rPr>
              <a:t>yêu</a:t>
            </a:r>
            <a:r>
              <a:rPr lang="en-US" sz="4099" dirty="0">
                <a:solidFill>
                  <a:srgbClr val="3F3B2A"/>
                </a:solidFill>
                <a:latin typeface="Roboto Condensed"/>
              </a:rPr>
              <a:t> </a:t>
            </a:r>
            <a:r>
              <a:rPr lang="en-US" sz="4099" dirty="0" err="1">
                <a:solidFill>
                  <a:srgbClr val="3F3B2A"/>
                </a:solidFill>
                <a:latin typeface="Roboto Condensed"/>
              </a:rPr>
              <a:t>mến</a:t>
            </a:r>
            <a:r>
              <a:rPr lang="en-US" sz="4099" dirty="0">
                <a:solidFill>
                  <a:srgbClr val="3F3B2A"/>
                </a:solidFill>
                <a:latin typeface="Roboto Condensed"/>
              </a:rPr>
              <a:t> non </a:t>
            </a:r>
            <a:r>
              <a:rPr lang="en-US" sz="4099" dirty="0" err="1">
                <a:solidFill>
                  <a:srgbClr val="3F3B2A"/>
                </a:solidFill>
                <a:latin typeface="Roboto Condensed"/>
              </a:rPr>
              <a:t>sông</a:t>
            </a:r>
            <a:r>
              <a:rPr lang="en-US" sz="4099" dirty="0">
                <a:solidFill>
                  <a:srgbClr val="3F3B2A"/>
                </a:solidFill>
                <a:latin typeface="Roboto Condensed"/>
              </a:rPr>
              <a:t> </a:t>
            </a:r>
            <a:r>
              <a:rPr lang="en-US" sz="4099" dirty="0" err="1">
                <a:solidFill>
                  <a:srgbClr val="3F3B2A"/>
                </a:solidFill>
                <a:latin typeface="Roboto Condensed"/>
              </a:rPr>
              <a:t>đất</a:t>
            </a:r>
            <a:r>
              <a:rPr lang="en-US" sz="4099" dirty="0">
                <a:solidFill>
                  <a:srgbClr val="3F3B2A"/>
                </a:solidFill>
                <a:latin typeface="Roboto Condensed"/>
              </a:rPr>
              <a:t> </a:t>
            </a:r>
            <a:r>
              <a:rPr lang="en-US" sz="4099" dirty="0" err="1">
                <a:solidFill>
                  <a:srgbClr val="3F3B2A"/>
                </a:solidFill>
                <a:latin typeface="Roboto Condensed"/>
              </a:rPr>
              <a:t>nước</a:t>
            </a:r>
            <a:r>
              <a:rPr lang="en-US" sz="4099" dirty="0">
                <a:solidFill>
                  <a:srgbClr val="3F3B2A"/>
                </a:solidFill>
                <a:latin typeface="Roboto Condensed"/>
              </a:rPr>
              <a:t> </a:t>
            </a:r>
            <a:r>
              <a:rPr lang="en-US" sz="4099" dirty="0" err="1">
                <a:solidFill>
                  <a:srgbClr val="3F3B2A"/>
                </a:solidFill>
                <a:latin typeface="Roboto Condensed"/>
              </a:rPr>
              <a:t>của</a:t>
            </a:r>
            <a:r>
              <a:rPr lang="en-US" sz="4099" dirty="0">
                <a:solidFill>
                  <a:srgbClr val="3F3B2A"/>
                </a:solidFill>
                <a:latin typeface="Roboto Condensed"/>
              </a:rPr>
              <a:t> </a:t>
            </a:r>
            <a:r>
              <a:rPr lang="en-US" sz="4099" dirty="0" err="1">
                <a:solidFill>
                  <a:srgbClr val="3F3B2A"/>
                </a:solidFill>
                <a:latin typeface="Roboto Condensed"/>
              </a:rPr>
              <a:t>tác</a:t>
            </a:r>
            <a:r>
              <a:rPr lang="en-US" sz="4099" dirty="0">
                <a:solidFill>
                  <a:srgbClr val="3F3B2A"/>
                </a:solidFill>
                <a:latin typeface="Roboto Condensed"/>
              </a:rPr>
              <a:t> </a:t>
            </a:r>
            <a:r>
              <a:rPr lang="en-US" sz="4099" dirty="0" err="1">
                <a:solidFill>
                  <a:srgbClr val="3F3B2A"/>
                </a:solidFill>
                <a:latin typeface="Roboto Condensed"/>
              </a:rPr>
              <a:t>giả</a:t>
            </a:r>
            <a:r>
              <a:rPr lang="en-US" sz="4099" dirty="0">
                <a:solidFill>
                  <a:srgbClr val="3F3B2A"/>
                </a:solidFill>
                <a:latin typeface="Roboto Condensed"/>
              </a:rPr>
              <a:t>.</a:t>
            </a:r>
          </a:p>
        </p:txBody>
      </p:sp>
      <p:sp>
        <p:nvSpPr>
          <p:cNvPr id="6" name="TextBox 6"/>
          <p:cNvSpPr txBox="1"/>
          <p:nvPr/>
        </p:nvSpPr>
        <p:spPr>
          <a:xfrm>
            <a:off x="7488378" y="2862508"/>
            <a:ext cx="10377708" cy="933450"/>
          </a:xfrm>
          <a:prstGeom prst="rect">
            <a:avLst/>
          </a:prstGeom>
        </p:spPr>
        <p:txBody>
          <a:bodyPr lIns="0" tIns="0" rIns="0" bIns="0" rtlCol="0" anchor="t">
            <a:spAutoFit/>
          </a:bodyPr>
          <a:lstStyle/>
          <a:p>
            <a:pPr algn="ctr">
              <a:lnSpc>
                <a:spcPts val="7080"/>
              </a:lnSpc>
              <a:spcBef>
                <a:spcPct val="0"/>
              </a:spcBef>
            </a:pPr>
            <a:r>
              <a:rPr lang="en-US" sz="5900" spc="177" dirty="0" err="1">
                <a:solidFill>
                  <a:srgbClr val="3F3B2A"/>
                </a:solidFill>
                <a:latin typeface="#9Slide05 VL Fadilla"/>
              </a:rPr>
              <a:t>Bài</a:t>
            </a:r>
            <a:r>
              <a:rPr lang="en-US" sz="5900" spc="177" dirty="0">
                <a:solidFill>
                  <a:srgbClr val="3F3B2A"/>
                </a:solidFill>
                <a:latin typeface="#9Slide05 VL Fadilla"/>
              </a:rPr>
              <a:t> </a:t>
            </a:r>
            <a:r>
              <a:rPr lang="en-US" sz="5900" spc="177" dirty="0" err="1">
                <a:solidFill>
                  <a:srgbClr val="3F3B2A"/>
                </a:solidFill>
                <a:latin typeface="#9Slide05 VL Fadilla"/>
              </a:rPr>
              <a:t>thơ</a:t>
            </a:r>
            <a:r>
              <a:rPr lang="en-US" sz="5900" spc="177" dirty="0">
                <a:solidFill>
                  <a:srgbClr val="3F3B2A"/>
                </a:solidFill>
                <a:latin typeface="#9Slide05 VL Fadilla"/>
              </a:rPr>
              <a:t> "Qua </a:t>
            </a:r>
            <a:r>
              <a:rPr lang="en-US" sz="5900" spc="177" dirty="0" err="1">
                <a:solidFill>
                  <a:srgbClr val="3F3B2A"/>
                </a:solidFill>
                <a:latin typeface="#9Slide05 VL Fadilla"/>
              </a:rPr>
              <a:t>Đèo</a:t>
            </a:r>
            <a:r>
              <a:rPr lang="en-US" sz="5900" spc="177" dirty="0">
                <a:solidFill>
                  <a:srgbClr val="3F3B2A"/>
                </a:solidFill>
                <a:latin typeface="#9Slide05 VL Fadilla"/>
              </a:rPr>
              <a:t> </a:t>
            </a:r>
            <a:r>
              <a:rPr lang="en-US" sz="5900" spc="177" dirty="0" err="1">
                <a:solidFill>
                  <a:srgbClr val="3F3B2A"/>
                </a:solidFill>
                <a:latin typeface="#9Slide05 VL Fadilla"/>
              </a:rPr>
              <a:t>Ngang</a:t>
            </a:r>
            <a:r>
              <a:rPr lang="en-US" sz="5900" spc="177" dirty="0">
                <a:solidFill>
                  <a:srgbClr val="3F3B2A"/>
                </a:solidFill>
                <a:latin typeface="#9Slide05 VL Fadilla"/>
              </a:rPr>
              <a:t>"</a:t>
            </a:r>
          </a:p>
        </p:txBody>
      </p:sp>
      <p:sp>
        <p:nvSpPr>
          <p:cNvPr id="7" name="TextBox 7"/>
          <p:cNvSpPr txBox="1"/>
          <p:nvPr/>
        </p:nvSpPr>
        <p:spPr>
          <a:xfrm>
            <a:off x="-1538858" y="40163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8" name="TextBox 8"/>
          <p:cNvSpPr txBox="1"/>
          <p:nvPr/>
        </p:nvSpPr>
        <p:spPr>
          <a:xfrm>
            <a:off x="-220604" y="1963983"/>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3.1. Tác giả và văn bản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3071" y="-4003070"/>
            <a:ext cx="10281859" cy="18288002"/>
          </a:xfrm>
          <a:custGeom>
            <a:avLst/>
            <a:gdLst/>
            <a:ahLst/>
            <a:cxnLst/>
            <a:rect l="l" t="t" r="r" b="b"/>
            <a:pathLst>
              <a:path w="10281859" h="18288002">
                <a:moveTo>
                  <a:pt x="0" y="0"/>
                </a:moveTo>
                <a:lnTo>
                  <a:pt x="10281859" y="0"/>
                </a:lnTo>
                <a:lnTo>
                  <a:pt x="10281859" y="18288002"/>
                </a:lnTo>
                <a:lnTo>
                  <a:pt x="0" y="18288002"/>
                </a:lnTo>
                <a:lnTo>
                  <a:pt x="0" y="0"/>
                </a:lnTo>
                <a:close/>
              </a:path>
            </a:pathLst>
          </a:custGeom>
          <a:blipFill>
            <a:blip r:embed="rId3"/>
            <a:stretch>
              <a:fillRect/>
            </a:stretch>
          </a:blipFill>
        </p:spPr>
      </p:sp>
      <p:sp>
        <p:nvSpPr>
          <p:cNvPr id="4" name="Freeform 4"/>
          <p:cNvSpPr/>
          <p:nvPr/>
        </p:nvSpPr>
        <p:spPr>
          <a:xfrm>
            <a:off x="-397540" y="6664769"/>
            <a:ext cx="18545838" cy="6293735"/>
          </a:xfrm>
          <a:custGeom>
            <a:avLst/>
            <a:gdLst/>
            <a:ahLst/>
            <a:cxnLst/>
            <a:rect l="l" t="t" r="r" b="b"/>
            <a:pathLst>
              <a:path w="18545838" h="6293735">
                <a:moveTo>
                  <a:pt x="0" y="0"/>
                </a:moveTo>
                <a:lnTo>
                  <a:pt x="18545838" y="0"/>
                </a:lnTo>
                <a:lnTo>
                  <a:pt x="18545838" y="6293734"/>
                </a:lnTo>
                <a:lnTo>
                  <a:pt x="0" y="6293734"/>
                </a:lnTo>
                <a:lnTo>
                  <a:pt x="0" y="0"/>
                </a:lnTo>
                <a:close/>
              </a:path>
            </a:pathLst>
          </a:custGeom>
          <a:blipFill>
            <a:blip r:embed="rId4"/>
            <a:stretch>
              <a:fillRect t="-110490" b="-7"/>
            </a:stretch>
          </a:blipFill>
        </p:spPr>
      </p:sp>
      <p:sp>
        <p:nvSpPr>
          <p:cNvPr id="5" name="TextBox 5"/>
          <p:cNvSpPr txBox="1"/>
          <p:nvPr/>
        </p:nvSpPr>
        <p:spPr>
          <a:xfrm>
            <a:off x="3370957" y="4007293"/>
            <a:ext cx="9144000" cy="2657476"/>
          </a:xfrm>
          <a:prstGeom prst="rect">
            <a:avLst/>
          </a:prstGeom>
        </p:spPr>
        <p:txBody>
          <a:bodyPr lIns="0" tIns="0" rIns="0" bIns="0" rtlCol="0" anchor="t">
            <a:spAutoFit/>
          </a:bodyPr>
          <a:lstStyle/>
          <a:p>
            <a:pPr algn="ctr">
              <a:lnSpc>
                <a:spcPts val="7139"/>
              </a:lnSpc>
            </a:pPr>
            <a:r>
              <a:rPr lang="en-US" sz="4199" dirty="0" err="1">
                <a:solidFill>
                  <a:srgbClr val="3F3B2A"/>
                </a:solidFill>
                <a:latin typeface="Roboto Condensed Bold"/>
              </a:rPr>
              <a:t>Nhiệm</a:t>
            </a:r>
            <a:r>
              <a:rPr lang="en-US" sz="4199" dirty="0">
                <a:solidFill>
                  <a:srgbClr val="3F3B2A"/>
                </a:solidFill>
                <a:latin typeface="Roboto Condensed Bold"/>
              </a:rPr>
              <a:t> </a:t>
            </a:r>
            <a:r>
              <a:rPr lang="en-US" sz="4199" dirty="0" err="1">
                <a:solidFill>
                  <a:srgbClr val="3F3B2A"/>
                </a:solidFill>
                <a:latin typeface="Roboto Condensed Bold"/>
              </a:rPr>
              <a:t>vụ</a:t>
            </a:r>
            <a:r>
              <a:rPr lang="en-US" sz="4199" dirty="0">
                <a:solidFill>
                  <a:srgbClr val="3F3B2A"/>
                </a:solidFill>
                <a:latin typeface="Roboto Condensed Bold"/>
              </a:rPr>
              <a:t> 1: </a:t>
            </a:r>
            <a:r>
              <a:rPr lang="en-US" sz="4199" dirty="0">
                <a:solidFill>
                  <a:srgbClr val="3F3B2A"/>
                </a:solidFill>
                <a:latin typeface="Roboto Condensed"/>
              </a:rPr>
              <a:t>HS </a:t>
            </a:r>
            <a:r>
              <a:rPr lang="en-US" sz="4199" dirty="0" err="1">
                <a:solidFill>
                  <a:srgbClr val="3F3B2A"/>
                </a:solidFill>
                <a:latin typeface="Roboto Condensed"/>
              </a:rPr>
              <a:t>thực</a:t>
            </a:r>
            <a:r>
              <a:rPr lang="en-US" sz="4199" dirty="0">
                <a:solidFill>
                  <a:srgbClr val="3F3B2A"/>
                </a:solidFill>
                <a:latin typeface="Roboto Condensed"/>
              </a:rPr>
              <a:t> </a:t>
            </a:r>
            <a:r>
              <a:rPr lang="en-US" sz="4199" dirty="0" err="1">
                <a:solidFill>
                  <a:srgbClr val="3F3B2A"/>
                </a:solidFill>
                <a:latin typeface="Roboto Condensed"/>
              </a:rPr>
              <a:t>hiện</a:t>
            </a:r>
            <a:r>
              <a:rPr lang="en-US" sz="4199" dirty="0">
                <a:solidFill>
                  <a:srgbClr val="3F3B2A"/>
                </a:solidFill>
                <a:latin typeface="Roboto Condensed"/>
              </a:rPr>
              <a:t> </a:t>
            </a:r>
            <a:r>
              <a:rPr lang="en-US" sz="4199" dirty="0" err="1">
                <a:solidFill>
                  <a:srgbClr val="3F3B2A"/>
                </a:solidFill>
                <a:latin typeface="Roboto Condensed"/>
              </a:rPr>
              <a:t>nhiệm</a:t>
            </a:r>
            <a:r>
              <a:rPr lang="en-US" sz="4199" dirty="0">
                <a:solidFill>
                  <a:srgbClr val="3F3B2A"/>
                </a:solidFill>
                <a:latin typeface="Roboto Condensed"/>
              </a:rPr>
              <a:t> </a:t>
            </a:r>
            <a:r>
              <a:rPr lang="en-US" sz="4199" dirty="0" err="1">
                <a:solidFill>
                  <a:srgbClr val="3F3B2A"/>
                </a:solidFill>
                <a:latin typeface="Roboto Condensed"/>
              </a:rPr>
              <a:t>vụ</a:t>
            </a:r>
            <a:r>
              <a:rPr lang="en-US" sz="4199" dirty="0">
                <a:solidFill>
                  <a:srgbClr val="3F3B2A"/>
                </a:solidFill>
                <a:latin typeface="Roboto Condensed"/>
              </a:rPr>
              <a:t> </a:t>
            </a:r>
            <a:r>
              <a:rPr lang="en-US" sz="4199" dirty="0" err="1">
                <a:solidFill>
                  <a:srgbClr val="3F3B2A"/>
                </a:solidFill>
                <a:latin typeface="Roboto Condensed"/>
              </a:rPr>
              <a:t>đã</a:t>
            </a:r>
            <a:r>
              <a:rPr lang="en-US" sz="4199" dirty="0">
                <a:solidFill>
                  <a:srgbClr val="3F3B2A"/>
                </a:solidFill>
                <a:latin typeface="Roboto Condensed"/>
              </a:rPr>
              <a:t> </a:t>
            </a:r>
            <a:r>
              <a:rPr lang="en-US" sz="4199" dirty="0" err="1">
                <a:solidFill>
                  <a:srgbClr val="3F3B2A"/>
                </a:solidFill>
                <a:latin typeface="Roboto Condensed"/>
              </a:rPr>
              <a:t>tìm</a:t>
            </a:r>
            <a:r>
              <a:rPr lang="en-US" sz="4199" dirty="0">
                <a:solidFill>
                  <a:srgbClr val="3F3B2A"/>
                </a:solidFill>
                <a:latin typeface="Roboto Condensed"/>
              </a:rPr>
              <a:t> </a:t>
            </a:r>
            <a:r>
              <a:rPr lang="en-US" sz="4199" dirty="0" err="1">
                <a:solidFill>
                  <a:srgbClr val="3F3B2A"/>
                </a:solidFill>
                <a:latin typeface="Roboto Condensed"/>
              </a:rPr>
              <a:t>hiểu</a:t>
            </a:r>
            <a:r>
              <a:rPr lang="en-US" sz="4199" dirty="0">
                <a:solidFill>
                  <a:srgbClr val="3F3B2A"/>
                </a:solidFill>
                <a:latin typeface="Roboto Condensed"/>
              </a:rPr>
              <a:t> </a:t>
            </a:r>
            <a:r>
              <a:rPr lang="en-US" sz="4199" dirty="0" err="1">
                <a:solidFill>
                  <a:srgbClr val="3F3B2A"/>
                </a:solidFill>
                <a:latin typeface="Roboto Condensed"/>
              </a:rPr>
              <a:t>trước</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 </a:t>
            </a:r>
            <a:r>
              <a:rPr lang="en-US" sz="4199" dirty="0" err="1">
                <a:solidFill>
                  <a:srgbClr val="3F3B2A"/>
                </a:solidFill>
                <a:latin typeface="Roboto Condensed"/>
              </a:rPr>
              <a:t>theo</a:t>
            </a:r>
            <a:r>
              <a:rPr lang="en-US" sz="4199" dirty="0">
                <a:solidFill>
                  <a:srgbClr val="3F3B2A"/>
                </a:solidFill>
                <a:latin typeface="Roboto Condensed"/>
              </a:rPr>
              <a:t> </a:t>
            </a:r>
            <a:r>
              <a:rPr lang="en-US" sz="4199" dirty="0" err="1">
                <a:solidFill>
                  <a:srgbClr val="3F3B2A"/>
                </a:solidFill>
                <a:latin typeface="Roboto Condensed"/>
              </a:rPr>
              <a:t>phiếu</a:t>
            </a:r>
            <a:r>
              <a:rPr lang="en-US" sz="4199" dirty="0">
                <a:solidFill>
                  <a:srgbClr val="3F3B2A"/>
                </a:solidFill>
                <a:latin typeface="Roboto Condensed"/>
              </a:rPr>
              <a:t> </a:t>
            </a:r>
            <a:r>
              <a:rPr lang="en-US" sz="4199" dirty="0" err="1">
                <a:solidFill>
                  <a:srgbClr val="3F3B2A"/>
                </a:solidFill>
                <a:latin typeface="Roboto Condensed"/>
              </a:rPr>
              <a:t>gợi</a:t>
            </a:r>
            <a:r>
              <a:rPr lang="en-US" sz="4199" dirty="0">
                <a:solidFill>
                  <a:srgbClr val="3F3B2A"/>
                </a:solidFill>
                <a:latin typeface="Roboto Condensed"/>
              </a:rPr>
              <a:t> </a:t>
            </a:r>
            <a:r>
              <a:rPr lang="en-US" sz="4199" dirty="0" err="1">
                <a:solidFill>
                  <a:srgbClr val="3F3B2A"/>
                </a:solidFill>
                <a:latin typeface="Roboto Condensed"/>
              </a:rPr>
              <a:t>dẫn</a:t>
            </a:r>
            <a:endParaRPr lang="en-US" sz="4199" dirty="0">
              <a:solidFill>
                <a:srgbClr val="3F3B2A"/>
              </a:solidFill>
              <a:latin typeface="Roboto Condensed"/>
            </a:endParaRPr>
          </a:p>
          <a:p>
            <a:pPr algn="ctr">
              <a:lnSpc>
                <a:spcPts val="7139"/>
              </a:lnSpc>
            </a:pPr>
            <a:r>
              <a:rPr lang="en-US" sz="4199" dirty="0">
                <a:solidFill>
                  <a:srgbClr val="3F3B2A"/>
                </a:solidFill>
                <a:latin typeface="Roboto Condensed"/>
              </a:rPr>
              <a:t>(</a:t>
            </a:r>
            <a:r>
              <a:rPr lang="en-US" sz="4199" dirty="0" err="1">
                <a:solidFill>
                  <a:srgbClr val="3F3B2A"/>
                </a:solidFill>
                <a:latin typeface="Roboto Condensed"/>
              </a:rPr>
              <a:t>thực</a:t>
            </a:r>
            <a:r>
              <a:rPr lang="en-US" sz="4199" dirty="0">
                <a:solidFill>
                  <a:srgbClr val="3F3B2A"/>
                </a:solidFill>
                <a:latin typeface="Roboto Condensed"/>
              </a:rPr>
              <a:t> </a:t>
            </a:r>
            <a:r>
              <a:rPr lang="en-US" sz="4199" dirty="0" err="1">
                <a:solidFill>
                  <a:srgbClr val="3F3B2A"/>
                </a:solidFill>
                <a:latin typeface="Roboto Condensed"/>
              </a:rPr>
              <a:t>hiện</a:t>
            </a:r>
            <a:r>
              <a:rPr lang="en-US" sz="4199" dirty="0">
                <a:solidFill>
                  <a:srgbClr val="3F3B2A"/>
                </a:solidFill>
                <a:latin typeface="Roboto Condensed"/>
              </a:rPr>
              <a:t> </a:t>
            </a:r>
            <a:r>
              <a:rPr lang="en-US" sz="4199" dirty="0" err="1">
                <a:solidFill>
                  <a:srgbClr val="3F3B2A"/>
                </a:solidFill>
                <a:latin typeface="Roboto Condensed"/>
              </a:rPr>
              <a:t>cá</a:t>
            </a:r>
            <a:r>
              <a:rPr lang="en-US" sz="4199" dirty="0">
                <a:solidFill>
                  <a:srgbClr val="3F3B2A"/>
                </a:solidFill>
                <a:latin typeface="Roboto Condensed"/>
              </a:rPr>
              <a:t> </a:t>
            </a:r>
            <a:r>
              <a:rPr lang="en-US" sz="4199" dirty="0" err="1">
                <a:solidFill>
                  <a:srgbClr val="3F3B2A"/>
                </a:solidFill>
                <a:latin typeface="Roboto Condensed"/>
              </a:rPr>
              <a:t>nhân</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a:t>
            </a:r>
          </a:p>
        </p:txBody>
      </p:sp>
      <p:sp>
        <p:nvSpPr>
          <p:cNvPr id="6" name="TextBox 6"/>
          <p:cNvSpPr txBox="1"/>
          <p:nvPr/>
        </p:nvSpPr>
        <p:spPr>
          <a:xfrm>
            <a:off x="3370957" y="2944783"/>
            <a:ext cx="8466600" cy="972185"/>
          </a:xfrm>
          <a:prstGeom prst="rect">
            <a:avLst/>
          </a:prstGeom>
        </p:spPr>
        <p:txBody>
          <a:bodyPr lIns="0" tIns="0" rIns="0" bIns="0" rtlCol="0" anchor="t">
            <a:spAutoFit/>
          </a:bodyPr>
          <a:lstStyle/>
          <a:p>
            <a:pPr algn="ctr">
              <a:lnSpc>
                <a:spcPts val="7839"/>
              </a:lnSpc>
            </a:pPr>
            <a:r>
              <a:rPr lang="en-US" sz="5599" dirty="0" err="1">
                <a:solidFill>
                  <a:srgbClr val="909F8B"/>
                </a:solidFill>
                <a:latin typeface="#9Slide05 Dear Saturday"/>
              </a:rPr>
              <a:t>Đi</a:t>
            </a:r>
            <a:r>
              <a:rPr lang="en-US" sz="5599" dirty="0">
                <a:solidFill>
                  <a:srgbClr val="909F8B"/>
                </a:solidFill>
                <a:latin typeface="#9Slide05 Dear Saturday"/>
              </a:rPr>
              <a:t> qua </a:t>
            </a:r>
            <a:r>
              <a:rPr lang="en-US" sz="5599" dirty="0" err="1">
                <a:solidFill>
                  <a:srgbClr val="909F8B"/>
                </a:solidFill>
                <a:latin typeface="#9Slide05 Dear Saturday"/>
              </a:rPr>
              <a:t>những</a:t>
            </a:r>
            <a:r>
              <a:rPr lang="en-US" sz="5599" dirty="0">
                <a:solidFill>
                  <a:srgbClr val="909F8B"/>
                </a:solidFill>
                <a:latin typeface="#9Slide05 Dear Saturday"/>
              </a:rPr>
              <a:t> </a:t>
            </a:r>
            <a:r>
              <a:rPr lang="en-US" sz="5599" dirty="0" err="1">
                <a:solidFill>
                  <a:srgbClr val="909F8B"/>
                </a:solidFill>
                <a:latin typeface="#9Slide05 Dear Saturday"/>
              </a:rPr>
              <a:t>vần</a:t>
            </a:r>
            <a:r>
              <a:rPr lang="en-US" sz="5599" dirty="0">
                <a:solidFill>
                  <a:srgbClr val="909F8B"/>
                </a:solidFill>
                <a:latin typeface="#9Slide05 Dear Saturday"/>
              </a:rPr>
              <a:t> </a:t>
            </a:r>
            <a:r>
              <a:rPr lang="en-US" sz="5599" dirty="0" err="1">
                <a:solidFill>
                  <a:srgbClr val="909F8B"/>
                </a:solidFill>
                <a:latin typeface="#9Slide05 Dear Saturday"/>
              </a:rPr>
              <a:t>thơ</a:t>
            </a:r>
            <a:endParaRPr lang="en-US" sz="5599" dirty="0">
              <a:solidFill>
                <a:srgbClr val="909F8B"/>
              </a:solidFill>
              <a:latin typeface="#9Slide05 Dear Saturday"/>
            </a:endParaRPr>
          </a:p>
        </p:txBody>
      </p:sp>
      <p:sp>
        <p:nvSpPr>
          <p:cNvPr id="7" name="TextBox 7"/>
          <p:cNvSpPr txBox="1"/>
          <p:nvPr/>
        </p:nvSpPr>
        <p:spPr>
          <a:xfrm>
            <a:off x="13197510" y="2804247"/>
            <a:ext cx="4061790" cy="3860521"/>
          </a:xfrm>
          <a:prstGeom prst="rect">
            <a:avLst/>
          </a:prstGeom>
        </p:spPr>
        <p:txBody>
          <a:bodyPr lIns="0" tIns="0" rIns="0" bIns="0" rtlCol="0" anchor="t">
            <a:spAutoFit/>
          </a:bodyPr>
          <a:lstStyle/>
          <a:p>
            <a:pPr algn="ctr">
              <a:lnSpc>
                <a:spcPts val="6162"/>
              </a:lnSpc>
            </a:pPr>
            <a:r>
              <a:rPr lang="en-US" sz="3624" dirty="0" err="1">
                <a:solidFill>
                  <a:srgbClr val="3F3B2A"/>
                </a:solidFill>
                <a:latin typeface="Roboto Condensed Bold Italics"/>
              </a:rPr>
              <a:t>Trình</a:t>
            </a:r>
            <a:r>
              <a:rPr lang="en-US" sz="3624" dirty="0">
                <a:solidFill>
                  <a:srgbClr val="3F3B2A"/>
                </a:solidFill>
                <a:latin typeface="Roboto Condensed Bold Italics"/>
              </a:rPr>
              <a:t> </a:t>
            </a:r>
            <a:r>
              <a:rPr lang="en-US" sz="3624" dirty="0" err="1">
                <a:solidFill>
                  <a:srgbClr val="3F3B2A"/>
                </a:solidFill>
                <a:latin typeface="Roboto Condensed Bold Italics"/>
              </a:rPr>
              <a:t>bày</a:t>
            </a:r>
            <a:r>
              <a:rPr lang="en-US" sz="3624" dirty="0">
                <a:solidFill>
                  <a:srgbClr val="3F3B2A"/>
                </a:solidFill>
                <a:latin typeface="Roboto Condensed Bold Italics"/>
              </a:rPr>
              <a:t> </a:t>
            </a:r>
            <a:r>
              <a:rPr lang="en-US" sz="3624" dirty="0" err="1">
                <a:solidFill>
                  <a:srgbClr val="3F3B2A"/>
                </a:solidFill>
                <a:latin typeface="Roboto Condensed Bold Italics"/>
              </a:rPr>
              <a:t>đặc</a:t>
            </a:r>
            <a:r>
              <a:rPr lang="en-US" sz="3624" dirty="0">
                <a:solidFill>
                  <a:srgbClr val="3F3B2A"/>
                </a:solidFill>
                <a:latin typeface="Roboto Condensed Bold Italics"/>
              </a:rPr>
              <a:t> </a:t>
            </a:r>
            <a:r>
              <a:rPr lang="en-US" sz="3624" dirty="0" err="1">
                <a:solidFill>
                  <a:srgbClr val="3F3B2A"/>
                </a:solidFill>
                <a:latin typeface="Roboto Condensed Bold Italics"/>
              </a:rPr>
              <a:t>điểm</a:t>
            </a:r>
            <a:r>
              <a:rPr lang="en-US" sz="3624" dirty="0">
                <a:solidFill>
                  <a:srgbClr val="3F3B2A"/>
                </a:solidFill>
                <a:latin typeface="Roboto Condensed Bold Italics"/>
              </a:rPr>
              <a:t> </a:t>
            </a:r>
            <a:r>
              <a:rPr lang="en-US" sz="3624" dirty="0" err="1">
                <a:solidFill>
                  <a:srgbClr val="3F3B2A"/>
                </a:solidFill>
                <a:latin typeface="Roboto Condensed Bold Italics"/>
              </a:rPr>
              <a:t>của</a:t>
            </a:r>
            <a:r>
              <a:rPr lang="en-US" sz="3624" dirty="0">
                <a:solidFill>
                  <a:srgbClr val="3F3B2A"/>
                </a:solidFill>
                <a:latin typeface="Roboto Condensed Bold Italics"/>
              </a:rPr>
              <a:t> </a:t>
            </a:r>
            <a:r>
              <a:rPr lang="en-US" sz="3624" dirty="0" err="1">
                <a:solidFill>
                  <a:srgbClr val="3F3B2A"/>
                </a:solidFill>
                <a:latin typeface="Roboto Condensed Bold Italics"/>
              </a:rPr>
              <a:t>thể</a:t>
            </a:r>
            <a:r>
              <a:rPr lang="en-US" sz="3624" dirty="0">
                <a:solidFill>
                  <a:srgbClr val="3F3B2A"/>
                </a:solidFill>
                <a:latin typeface="Roboto Condensed Bold Italics"/>
              </a:rPr>
              <a:t> </a:t>
            </a:r>
            <a:r>
              <a:rPr lang="en-US" sz="3624" dirty="0" err="1">
                <a:solidFill>
                  <a:srgbClr val="3F3B2A"/>
                </a:solidFill>
                <a:latin typeface="Roboto Condensed Bold Italics"/>
              </a:rPr>
              <a:t>thơ</a:t>
            </a:r>
            <a:r>
              <a:rPr lang="en-US" sz="3624" dirty="0">
                <a:solidFill>
                  <a:srgbClr val="3F3B2A"/>
                </a:solidFill>
                <a:latin typeface="Roboto Condensed Bold Italics"/>
              </a:rPr>
              <a:t> </a:t>
            </a:r>
            <a:r>
              <a:rPr lang="en-US" sz="3624" dirty="0" err="1">
                <a:solidFill>
                  <a:srgbClr val="3F3B2A"/>
                </a:solidFill>
                <a:latin typeface="Roboto Condensed Bold Italics"/>
              </a:rPr>
              <a:t>thất</a:t>
            </a:r>
            <a:r>
              <a:rPr lang="en-US" sz="3624" dirty="0">
                <a:solidFill>
                  <a:srgbClr val="3F3B2A"/>
                </a:solidFill>
                <a:latin typeface="Roboto Condensed Bold Italics"/>
              </a:rPr>
              <a:t> </a:t>
            </a:r>
            <a:r>
              <a:rPr lang="en-US" sz="3624" dirty="0" err="1">
                <a:solidFill>
                  <a:srgbClr val="3F3B2A"/>
                </a:solidFill>
                <a:latin typeface="Roboto Condensed Bold Italics"/>
              </a:rPr>
              <a:t>ngôn</a:t>
            </a:r>
            <a:r>
              <a:rPr lang="en-US" sz="3624" dirty="0">
                <a:solidFill>
                  <a:srgbClr val="3F3B2A"/>
                </a:solidFill>
                <a:latin typeface="Roboto Condensed Bold Italics"/>
              </a:rPr>
              <a:t> </a:t>
            </a:r>
            <a:r>
              <a:rPr lang="en-US" sz="3624" dirty="0" err="1">
                <a:solidFill>
                  <a:srgbClr val="3F3B2A"/>
                </a:solidFill>
                <a:latin typeface="Roboto Condensed Bold Italics"/>
              </a:rPr>
              <a:t>bát</a:t>
            </a:r>
            <a:r>
              <a:rPr lang="en-US" sz="3624" dirty="0">
                <a:solidFill>
                  <a:srgbClr val="3F3B2A"/>
                </a:solidFill>
                <a:latin typeface="Roboto Condensed Bold Italics"/>
              </a:rPr>
              <a:t> </a:t>
            </a:r>
            <a:r>
              <a:rPr lang="en-US" sz="3624" dirty="0" err="1">
                <a:solidFill>
                  <a:srgbClr val="3F3B2A"/>
                </a:solidFill>
                <a:latin typeface="Roboto Condensed Bold Italics"/>
              </a:rPr>
              <a:t>cú</a:t>
            </a:r>
            <a:r>
              <a:rPr lang="en-US" sz="3624" dirty="0">
                <a:solidFill>
                  <a:srgbClr val="3F3B2A"/>
                </a:solidFill>
                <a:latin typeface="Roboto Condensed Bold Italics"/>
              </a:rPr>
              <a:t> </a:t>
            </a:r>
            <a:r>
              <a:rPr lang="en-US" sz="3624" dirty="0" err="1">
                <a:solidFill>
                  <a:srgbClr val="3F3B2A"/>
                </a:solidFill>
                <a:latin typeface="Roboto Condensed Bold Italics"/>
              </a:rPr>
              <a:t>Đường</a:t>
            </a:r>
            <a:r>
              <a:rPr lang="en-US" sz="3624" dirty="0">
                <a:solidFill>
                  <a:srgbClr val="3F3B2A"/>
                </a:solidFill>
                <a:latin typeface="Roboto Condensed Bold Italics"/>
              </a:rPr>
              <a:t> </a:t>
            </a:r>
            <a:r>
              <a:rPr lang="en-US" sz="3624" dirty="0" err="1">
                <a:solidFill>
                  <a:srgbClr val="3F3B2A"/>
                </a:solidFill>
                <a:latin typeface="Roboto Condensed Bold Italics"/>
              </a:rPr>
              <a:t>luật</a:t>
            </a:r>
            <a:r>
              <a:rPr lang="en-US" sz="3624" dirty="0">
                <a:solidFill>
                  <a:srgbClr val="3F3B2A"/>
                </a:solidFill>
                <a:latin typeface="Roboto Condensed Bold Italics"/>
              </a:rPr>
              <a:t> </a:t>
            </a:r>
            <a:r>
              <a:rPr lang="en-US" sz="3624" dirty="0" err="1">
                <a:solidFill>
                  <a:srgbClr val="3F3B2A"/>
                </a:solidFill>
                <a:latin typeface="Roboto Condensed Bold Italics"/>
              </a:rPr>
              <a:t>được</a:t>
            </a:r>
            <a:r>
              <a:rPr lang="en-US" sz="3624" dirty="0">
                <a:solidFill>
                  <a:srgbClr val="3F3B2A"/>
                </a:solidFill>
                <a:latin typeface="Roboto Condensed Bold Italics"/>
              </a:rPr>
              <a:t> </a:t>
            </a:r>
            <a:r>
              <a:rPr lang="en-US" sz="3624" dirty="0" err="1">
                <a:solidFill>
                  <a:srgbClr val="3F3B2A"/>
                </a:solidFill>
                <a:latin typeface="Roboto Condensed Bold Italics"/>
              </a:rPr>
              <a:t>thể</a:t>
            </a:r>
            <a:r>
              <a:rPr lang="en-US" sz="3624" dirty="0">
                <a:solidFill>
                  <a:srgbClr val="3F3B2A"/>
                </a:solidFill>
                <a:latin typeface="Roboto Condensed Bold Italics"/>
              </a:rPr>
              <a:t> </a:t>
            </a:r>
            <a:r>
              <a:rPr lang="en-US" sz="3624" dirty="0" err="1">
                <a:solidFill>
                  <a:srgbClr val="3F3B2A"/>
                </a:solidFill>
                <a:latin typeface="Roboto Condensed Bold Italics"/>
              </a:rPr>
              <a:t>hiện</a:t>
            </a:r>
            <a:r>
              <a:rPr lang="en-US" sz="3624" dirty="0">
                <a:solidFill>
                  <a:srgbClr val="3F3B2A"/>
                </a:solidFill>
                <a:latin typeface="Roboto Condensed Bold Italics"/>
              </a:rPr>
              <a:t> </a:t>
            </a:r>
            <a:r>
              <a:rPr lang="en-US" sz="3624" dirty="0" err="1">
                <a:solidFill>
                  <a:srgbClr val="3F3B2A"/>
                </a:solidFill>
                <a:latin typeface="Roboto Condensed Bold Italics"/>
              </a:rPr>
              <a:t>trong</a:t>
            </a:r>
            <a:r>
              <a:rPr lang="en-US" sz="3624" dirty="0">
                <a:solidFill>
                  <a:srgbClr val="3F3B2A"/>
                </a:solidFill>
                <a:latin typeface="Roboto Condensed Bold Italics"/>
              </a:rPr>
              <a:t> </a:t>
            </a:r>
            <a:r>
              <a:rPr lang="en-US" sz="3624" dirty="0" err="1">
                <a:solidFill>
                  <a:srgbClr val="3F3B2A"/>
                </a:solidFill>
                <a:latin typeface="Roboto Condensed Bold Italics"/>
              </a:rPr>
              <a:t>bài</a:t>
            </a:r>
            <a:r>
              <a:rPr lang="en-US" sz="3624" dirty="0">
                <a:solidFill>
                  <a:srgbClr val="3F3B2A"/>
                </a:solidFill>
                <a:latin typeface="Roboto Condensed Bold Italics"/>
              </a:rPr>
              <a:t> </a:t>
            </a:r>
            <a:r>
              <a:rPr lang="en-US" sz="3624" dirty="0" err="1">
                <a:solidFill>
                  <a:srgbClr val="3F3B2A"/>
                </a:solidFill>
                <a:latin typeface="Roboto Condensed Bold Italics"/>
              </a:rPr>
              <a:t>thơ</a:t>
            </a:r>
            <a:r>
              <a:rPr lang="en-US" sz="3624" dirty="0">
                <a:solidFill>
                  <a:srgbClr val="3F3B2A"/>
                </a:solidFill>
                <a:latin typeface="Roboto Condensed Bold Italics"/>
              </a:rPr>
              <a:t>.</a:t>
            </a:r>
          </a:p>
        </p:txBody>
      </p:sp>
      <p:sp>
        <p:nvSpPr>
          <p:cNvPr id="8" name="TextBox 8"/>
          <p:cNvSpPr txBox="1"/>
          <p:nvPr/>
        </p:nvSpPr>
        <p:spPr>
          <a:xfrm>
            <a:off x="-1873526" y="244888"/>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9" name="TextBox 9"/>
          <p:cNvSpPr txBox="1"/>
          <p:nvPr/>
        </p:nvSpPr>
        <p:spPr>
          <a:xfrm>
            <a:off x="0" y="1696435"/>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3.2. Đọc hiểu văn bản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94025" y="125417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alphaModFix amt="40000"/>
            </a:blip>
            <a:stretch>
              <a:fillRect/>
            </a:stretch>
          </a:blipFill>
        </p:spPr>
      </p:sp>
      <p:sp>
        <p:nvSpPr>
          <p:cNvPr id="5" name="Freeform 5"/>
          <p:cNvSpPr/>
          <p:nvPr/>
        </p:nvSpPr>
        <p:spPr>
          <a:xfrm>
            <a:off x="-8305846" y="-2841956"/>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sp>
        <p:nvSpPr>
          <p:cNvPr id="7" name="Freeform 7"/>
          <p:cNvSpPr/>
          <p:nvPr/>
        </p:nvSpPr>
        <p:spPr>
          <a:xfrm>
            <a:off x="8409237" y="3765233"/>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8" name="Table 8"/>
          <p:cNvGraphicFramePr>
            <a:graphicFrameLocks noGrp="1"/>
          </p:cNvGraphicFramePr>
          <p:nvPr>
            <p:extLst>
              <p:ext uri="{D42A27DB-BD31-4B8C-83A1-F6EECF244321}">
                <p14:modId xmlns:p14="http://schemas.microsoft.com/office/powerpoint/2010/main" val="2056885800"/>
              </p:ext>
            </p:extLst>
          </p:nvPr>
        </p:nvGraphicFramePr>
        <p:xfrm>
          <a:off x="706722" y="2042690"/>
          <a:ext cx="16552578" cy="7505700"/>
        </p:xfrm>
        <a:graphic>
          <a:graphicData uri="http://schemas.openxmlformats.org/drawingml/2006/table">
            <a:tbl>
              <a:tblPr/>
              <a:tblGrid>
                <a:gridCol w="2887105">
                  <a:extLst>
                    <a:ext uri="{9D8B030D-6E8A-4147-A177-3AD203B41FA5}">
                      <a16:colId xmlns:a16="http://schemas.microsoft.com/office/drawing/2014/main" val="20000"/>
                    </a:ext>
                  </a:extLst>
                </a:gridCol>
                <a:gridCol w="13665473">
                  <a:extLst>
                    <a:ext uri="{9D8B030D-6E8A-4147-A177-3AD203B41FA5}">
                      <a16:colId xmlns:a16="http://schemas.microsoft.com/office/drawing/2014/main" val="20001"/>
                    </a:ext>
                  </a:extLst>
                </a:gridCol>
              </a:tblGrid>
              <a:tr h="5942012">
                <a:tc>
                  <a:txBody>
                    <a:bodyPr/>
                    <a:lstStyle/>
                    <a:p>
                      <a:pPr algn="l">
                        <a:lnSpc>
                          <a:spcPts val="4200"/>
                        </a:lnSpc>
                        <a:defRPr/>
                      </a:pPr>
                      <a:r>
                        <a:rPr lang="en-US" sz="3000" dirty="0" err="1">
                          <a:solidFill>
                            <a:srgbClr val="000000"/>
                          </a:solidFill>
                          <a:latin typeface="Roboto Condensed Bold Italics"/>
                        </a:rPr>
                        <a:t>Khám</a:t>
                      </a:r>
                      <a:r>
                        <a:rPr lang="en-US" sz="3000" dirty="0">
                          <a:solidFill>
                            <a:srgbClr val="000000"/>
                          </a:solidFill>
                          <a:latin typeface="Roboto Condensed Bold Italics"/>
                        </a:rPr>
                        <a:t> </a:t>
                      </a:r>
                      <a:r>
                        <a:rPr lang="en-US" sz="3000" dirty="0" err="1">
                          <a:solidFill>
                            <a:srgbClr val="000000"/>
                          </a:solidFill>
                          <a:latin typeface="Roboto Condensed Bold Italics"/>
                        </a:rPr>
                        <a:t>phá</a:t>
                      </a:r>
                      <a:r>
                        <a:rPr lang="en-US" sz="3000" dirty="0">
                          <a:solidFill>
                            <a:srgbClr val="000000"/>
                          </a:solidFill>
                          <a:latin typeface="Roboto Condensed Bold Italics"/>
                        </a:rPr>
                        <a:t> </a:t>
                      </a:r>
                      <a:r>
                        <a:rPr lang="en-US" sz="3000" dirty="0" err="1">
                          <a:solidFill>
                            <a:srgbClr val="000000"/>
                          </a:solidFill>
                          <a:latin typeface="Roboto Condensed Bold Italics"/>
                        </a:rPr>
                        <a:t>vẻ</a:t>
                      </a:r>
                      <a:r>
                        <a:rPr lang="en-US" sz="3000" dirty="0">
                          <a:solidFill>
                            <a:srgbClr val="000000"/>
                          </a:solidFill>
                          <a:latin typeface="Roboto Condensed Bold Italics"/>
                        </a:rPr>
                        <a:t> </a:t>
                      </a:r>
                      <a:r>
                        <a:rPr lang="en-US" sz="3000" dirty="0" err="1">
                          <a:solidFill>
                            <a:srgbClr val="000000"/>
                          </a:solidFill>
                          <a:latin typeface="Roboto Condensed Bold Italics"/>
                        </a:rPr>
                        <a:t>đẹp</a:t>
                      </a:r>
                      <a:r>
                        <a:rPr lang="en-US" sz="3000" dirty="0">
                          <a:solidFill>
                            <a:srgbClr val="000000"/>
                          </a:solidFill>
                          <a:latin typeface="Roboto Condensed Bold Italics"/>
                        </a:rPr>
                        <a:t> </a:t>
                      </a:r>
                      <a:r>
                        <a:rPr lang="en-US" sz="3000" dirty="0" err="1">
                          <a:solidFill>
                            <a:srgbClr val="000000"/>
                          </a:solidFill>
                          <a:latin typeface="Roboto Condensed Bold Italics"/>
                        </a:rPr>
                        <a:t>của</a:t>
                      </a:r>
                      <a:r>
                        <a:rPr lang="en-US" sz="3000" dirty="0">
                          <a:solidFill>
                            <a:srgbClr val="000000"/>
                          </a:solidFill>
                          <a:latin typeface="Roboto Condensed Bold Italics"/>
                        </a:rPr>
                        <a:t> </a:t>
                      </a:r>
                      <a:r>
                        <a:rPr lang="en-US" sz="3000" dirty="0" err="1">
                          <a:solidFill>
                            <a:srgbClr val="000000"/>
                          </a:solidFill>
                          <a:latin typeface="Roboto Condensed Bold Italics"/>
                        </a:rPr>
                        <a:t>bài</a:t>
                      </a:r>
                      <a:r>
                        <a:rPr lang="en-US" sz="3000" dirty="0">
                          <a:solidFill>
                            <a:srgbClr val="000000"/>
                          </a:solidFill>
                          <a:latin typeface="Roboto Condensed Bold Italics"/>
                        </a:rPr>
                        <a:t> </a:t>
                      </a:r>
                      <a:r>
                        <a:rPr lang="en-US" sz="3000" dirty="0" err="1">
                          <a:solidFill>
                            <a:srgbClr val="000000"/>
                          </a:solidFill>
                          <a:latin typeface="Roboto Condensed Bold Italics"/>
                        </a:rPr>
                        <a:t>thơ</a:t>
                      </a:r>
                      <a:endParaRPr lang="en-US" sz="1100" dirty="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200"/>
                        </a:lnSpc>
                        <a:defRPr/>
                      </a:pPr>
                      <a:r>
                        <a:rPr lang="en-US" sz="3000" dirty="0">
                          <a:solidFill>
                            <a:srgbClr val="000000"/>
                          </a:solidFill>
                          <a:ea typeface="Roboto Condensed"/>
                        </a:rPr>
                        <a:t>✔ </a:t>
                      </a:r>
                      <a:r>
                        <a:rPr lang="en-US" sz="3200" dirty="0" err="1">
                          <a:solidFill>
                            <a:srgbClr val="000000"/>
                          </a:solidFill>
                          <a:latin typeface="Roboto Condensed" panose="02000000000000000000" pitchFamily="2" charset="0"/>
                          <a:ea typeface="Roboto Condensed" panose="02000000000000000000" pitchFamily="2" charset="0"/>
                        </a:rPr>
                        <a:t>Xác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định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đề</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tài</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bố</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cục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đối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tượng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bố</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cục</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mạch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của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endParaRPr lang="en-US" sz="3200" dirty="0">
                        <a:latin typeface="Roboto Condensed" panose="02000000000000000000" pitchFamily="2" charset="0"/>
                        <a:ea typeface="Roboto Condensed" panose="02000000000000000000" pitchFamily="2" charset="0"/>
                      </a:endParaRPr>
                    </a:p>
                    <a:p>
                      <a:pPr algn="just">
                        <a:lnSpc>
                          <a:spcPts val="4200"/>
                        </a:lnSpc>
                      </a:pP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những</a:t>
                      </a:r>
                      <a:r>
                        <a:rPr lang="en-US" sz="3200" dirty="0">
                          <a:solidFill>
                            <a:srgbClr val="000000"/>
                          </a:solidFill>
                          <a:latin typeface="Roboto Condensed" panose="02000000000000000000" pitchFamily="2" charset="0"/>
                          <a:ea typeface="Roboto Condensed" panose="02000000000000000000" pitchFamily="2" charset="0"/>
                        </a:rPr>
                        <a:t> chi </a:t>
                      </a:r>
                      <a:r>
                        <a:rPr lang="en-US" sz="3200" dirty="0" err="1">
                          <a:solidFill>
                            <a:srgbClr val="000000"/>
                          </a:solidFill>
                          <a:latin typeface="Roboto Condensed" panose="02000000000000000000" pitchFamily="2" charset="0"/>
                          <a:ea typeface="Roboto Condensed" panose="02000000000000000000" pitchFamily="2" charset="0"/>
                        </a:rPr>
                        <a:t>tiết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tái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thời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gian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không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gian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âm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thanh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sự</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được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nhắc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đến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Em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nhận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xét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về</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khung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Đèo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Ngang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được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lên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trong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Cách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gợi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tả</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bức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tranh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thiên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nhiên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đáng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chú</a:t>
                      </a:r>
                      <a:r>
                        <a:rPr lang="en-US" sz="3200" dirty="0">
                          <a:solidFill>
                            <a:srgbClr val="000000"/>
                          </a:solidFill>
                          <a:latin typeface="Roboto Condensed" panose="02000000000000000000" pitchFamily="2" charset="0"/>
                          <a:ea typeface="Roboto Condensed" panose="02000000000000000000" pitchFamily="2" charset="0"/>
                        </a:rPr>
                        <a:t> ý? Nghệ thuật </a:t>
                      </a:r>
                      <a:r>
                        <a:rPr lang="en-US" sz="3200" dirty="0" err="1">
                          <a:solidFill>
                            <a:srgbClr val="000000"/>
                          </a:solidFill>
                          <a:latin typeface="Roboto Condensed" panose="02000000000000000000" pitchFamily="2" charset="0"/>
                          <a:ea typeface="Roboto Condensed" panose="02000000000000000000" pitchFamily="2" charset="0"/>
                        </a:rPr>
                        <a:t>đảo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ngữ</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đối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tác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gợi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tả</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khung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Đèo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Ngang</a:t>
                      </a:r>
                      <a:r>
                        <a:rPr lang="en-US" sz="3200" dirty="0">
                          <a:solidFill>
                            <a:srgbClr val="000000"/>
                          </a:solidFill>
                          <a:latin typeface="Roboto Condensed" panose="02000000000000000000" pitchFamily="2" charset="0"/>
                          <a:ea typeface="Roboto Condensed" panose="02000000000000000000" pitchFamily="2" charset="0"/>
                        </a:rPr>
                        <a:t>?</a:t>
                      </a:r>
                    </a:p>
                    <a:p>
                      <a:pPr algn="just">
                        <a:lnSpc>
                          <a:spcPts val="4200"/>
                        </a:lnSpc>
                      </a:pP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Em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nhận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thấy</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đã</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gửi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gắm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tâm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trạng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qua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Việc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sử</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chơi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điển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tích</a:t>
                      </a:r>
                      <a:r>
                        <a:rPr lang="en-US" sz="3200" dirty="0">
                          <a:solidFill>
                            <a:srgbClr val="000000"/>
                          </a:solidFill>
                          <a:latin typeface="Roboto Condensed" panose="02000000000000000000" pitchFamily="2" charset="0"/>
                          <a:ea typeface="Roboto Condensed" panose="02000000000000000000" pitchFamily="2" charset="0"/>
                        </a:rPr>
                        <a:t> và </a:t>
                      </a:r>
                      <a:r>
                        <a:rPr lang="en-US" sz="3200" dirty="0" err="1">
                          <a:solidFill>
                            <a:srgbClr val="000000"/>
                          </a:solidFill>
                          <a:latin typeface="Roboto Condensed" panose="02000000000000000000" pitchFamily="2" charset="0"/>
                          <a:ea typeface="Roboto Condensed" panose="02000000000000000000" pitchFamily="2" charset="0"/>
                        </a:rPr>
                        <a:t>biện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pháp</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đảo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cùng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cắt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ngắt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nhịp</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độc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đáo</a:t>
                      </a:r>
                      <a:r>
                        <a:rPr lang="en-US" sz="3200" dirty="0">
                          <a:solidFill>
                            <a:srgbClr val="000000"/>
                          </a:solidFill>
                          <a:latin typeface="Roboto Condensed" panose="02000000000000000000" pitchFamily="2" charset="0"/>
                          <a:ea typeface="Roboto Condensed" panose="02000000000000000000" pitchFamily="2" charset="0"/>
                        </a:rPr>
                        <a:t> ở </a:t>
                      </a:r>
                      <a:r>
                        <a:rPr lang="en-US" sz="3200" dirty="0" err="1">
                          <a:solidFill>
                            <a:srgbClr val="000000"/>
                          </a:solidFill>
                          <a:latin typeface="Roboto Condensed" panose="02000000000000000000" pitchFamily="2" charset="0"/>
                          <a:ea typeface="Roboto Condensed" panose="02000000000000000000" pitchFamily="2" charset="0"/>
                        </a:rPr>
                        <a:t>câu</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thứ</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bảy</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có</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tác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như</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thế</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nào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với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việc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thể</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của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vật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trữ</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Hãy</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chỉ</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ra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cái</a:t>
                      </a:r>
                      <a:r>
                        <a:rPr lang="en-US" sz="3200" dirty="0">
                          <a:solidFill>
                            <a:srgbClr val="000000"/>
                          </a:solidFill>
                          <a:latin typeface="Roboto Condensed" panose="02000000000000000000" pitchFamily="2" charset="0"/>
                          <a:ea typeface="Roboto Condensed" panose="02000000000000000000" pitchFamily="2" charset="0"/>
                        </a:rPr>
                        <a:t> hay </a:t>
                      </a:r>
                      <a:r>
                        <a:rPr lang="en-US" sz="3200" dirty="0" err="1">
                          <a:solidFill>
                            <a:srgbClr val="000000"/>
                          </a:solidFill>
                          <a:latin typeface="Roboto Condensed" panose="02000000000000000000" pitchFamily="2" charset="0"/>
                          <a:ea typeface="Roboto Condensed" panose="02000000000000000000" pitchFamily="2" charset="0"/>
                        </a:rPr>
                        <a:t>của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việc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sử</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dụng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cụm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từ</a:t>
                      </a:r>
                      <a:r>
                        <a:rPr lang="en-US" sz="3200" dirty="0">
                          <a:solidFill>
                            <a:srgbClr val="000000"/>
                          </a:solidFill>
                          <a:latin typeface="Roboto Condensed" panose="02000000000000000000" pitchFamily="2" charset="0"/>
                          <a:ea typeface="Roboto Condensed" panose="02000000000000000000" pitchFamily="2" charset="0"/>
                        </a:rPr>
                        <a:t> “ta </a:t>
                      </a:r>
                      <a:r>
                        <a:rPr lang="en-US" sz="3200" dirty="0" err="1">
                          <a:solidFill>
                            <a:srgbClr val="000000"/>
                          </a:solidFill>
                          <a:latin typeface="Roboto Condensed" panose="02000000000000000000" pitchFamily="2" charset="0"/>
                          <a:ea typeface="Roboto Condensed" panose="02000000000000000000" pitchFamily="2" charset="0"/>
                        </a:rPr>
                        <a:t>với</a:t>
                      </a:r>
                      <a:r>
                        <a:rPr lang="en-US" sz="3200" dirty="0">
                          <a:solidFill>
                            <a:srgbClr val="000000"/>
                          </a:solidFill>
                          <a:latin typeface="Roboto Condensed" panose="02000000000000000000" pitchFamily="2" charset="0"/>
                          <a:ea typeface="Roboto Condensed" panose="02000000000000000000" pitchFamily="2" charset="0"/>
                        </a:rPr>
                        <a:t> ta” ở </a:t>
                      </a:r>
                      <a:r>
                        <a:rPr lang="en-US" sz="3200" dirty="0" err="1">
                          <a:solidFill>
                            <a:srgbClr val="000000"/>
                          </a:solidFill>
                          <a:latin typeface="Roboto Condensed" panose="02000000000000000000" pitchFamily="2" charset="0"/>
                          <a:ea typeface="Roboto Condensed" panose="02000000000000000000" pitchFamily="2" charset="0"/>
                        </a:rPr>
                        <a:t>cuối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thơ</a:t>
                      </a:r>
                      <a:r>
                        <a:rPr lang="en-US" sz="3200" dirty="0">
                          <a:solidFill>
                            <a:srgbClr val="000000"/>
                          </a:solidFill>
                          <a:latin typeface="Roboto Condensed" panose="02000000000000000000" pitchFamily="2" charset="0"/>
                          <a:ea typeface="Roboto Condensed" panose="02000000000000000000" pitchFamily="2" charset="0"/>
                        </a:rPr>
                        <a:t>.</a:t>
                      </a:r>
                    </a:p>
                  </a:txBody>
                  <a:tcPr marL="190500" marR="190500" marT="190500" marB="190500" anchor="ctr">
                    <a:lnL w="0" cap="flat" cmpd="sng" algn="ctr">
                      <a:solidFill>
                        <a:srgbClr val="FF999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563688">
                <a:tc>
                  <a:txBody>
                    <a:bodyPr/>
                    <a:lstStyle/>
                    <a:p>
                      <a:pPr algn="l">
                        <a:lnSpc>
                          <a:spcPts val="4200"/>
                        </a:lnSpc>
                        <a:defRPr/>
                      </a:pPr>
                      <a:r>
                        <a:rPr lang="en-US" sz="3000">
                          <a:solidFill>
                            <a:srgbClr val="000000"/>
                          </a:solidFill>
                          <a:latin typeface="Roboto Condensed Bold Italics"/>
                        </a:rPr>
                        <a:t>Các thông điệp</a:t>
                      </a:r>
                      <a:endParaRPr lang="en-US" sz="1100"/>
                    </a:p>
                  </a:txBody>
                  <a:tcPr marL="190500" marR="190500" marT="190500" marB="190500"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200"/>
                        </a:lnSpc>
                        <a:defRPr/>
                      </a:pP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Em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rút</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ra</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được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bài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học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gì</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cho</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bản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thân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mình</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từ</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nỗi</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niềm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cảm</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xúc</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hiện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lên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trong</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văn</a:t>
                      </a:r>
                      <a:r>
                        <a:rPr lang="en-US" sz="3200" dirty="0">
                          <a:solidFill>
                            <a:srgbClr val="000000"/>
                          </a:solidFill>
                          <a:latin typeface="Roboto Condensed" panose="02000000000000000000" pitchFamily="2" charset="0"/>
                          <a:ea typeface="Roboto Condensed" panose="02000000000000000000" pitchFamily="2" charset="0"/>
                        </a:rPr>
                        <a:t> </a:t>
                      </a:r>
                      <a:r>
                        <a:rPr lang="en-US" sz="3200" dirty="0" err="1">
                          <a:solidFill>
                            <a:srgbClr val="000000"/>
                          </a:solidFill>
                          <a:latin typeface="Roboto Condensed" panose="02000000000000000000" pitchFamily="2" charset="0"/>
                          <a:ea typeface="Roboto Condensed" panose="02000000000000000000" pitchFamily="2" charset="0"/>
                        </a:rPr>
                        <a:t>bản</a:t>
                      </a:r>
                      <a:r>
                        <a:rPr lang="en-US" sz="3200" dirty="0">
                          <a:solidFill>
                            <a:srgbClr val="000000"/>
                          </a:solidFill>
                          <a:latin typeface="Roboto Condensed" panose="02000000000000000000" pitchFamily="2" charset="0"/>
                          <a:ea typeface="Roboto Condensed" panose="02000000000000000000" pitchFamily="2" charset="0"/>
                        </a:rPr>
                        <a:t>?</a:t>
                      </a:r>
                      <a:endParaRPr lang="en-US" sz="3200" dirty="0">
                        <a:latin typeface="Roboto Condensed" panose="02000000000000000000" pitchFamily="2" charset="0"/>
                        <a:ea typeface="Roboto Condensed" panose="02000000000000000000" pitchFamily="2" charset="0"/>
                      </a:endParaRPr>
                    </a:p>
                  </a:txBody>
                  <a:tcPr marL="190500" marR="190500" marT="190500" marB="190500" anchor="ctr">
                    <a:lnL w="0" cap="flat" cmpd="sng" algn="ctr">
                      <a:solidFill>
                        <a:srgbClr val="FF9999"/>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TextBox 9"/>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10" name="TextBox 10"/>
          <p:cNvSpPr txBox="1"/>
          <p:nvPr/>
        </p:nvSpPr>
        <p:spPr>
          <a:xfrm>
            <a:off x="-397540" y="1106065"/>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3.2. Đọc hiểu văn bản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sp>
        <p:nvSpPr>
          <p:cNvPr id="7" name="Freeform 7"/>
          <p:cNvSpPr/>
          <p:nvPr/>
        </p:nvSpPr>
        <p:spPr>
          <a:xfrm>
            <a:off x="2667182" y="2434383"/>
            <a:ext cx="4042589" cy="4781556"/>
          </a:xfrm>
          <a:custGeom>
            <a:avLst/>
            <a:gdLst/>
            <a:ahLst/>
            <a:cxnLst/>
            <a:rect l="l" t="t" r="r" b="b"/>
            <a:pathLst>
              <a:path w="4042589" h="4781556">
                <a:moveTo>
                  <a:pt x="0" y="0"/>
                </a:moveTo>
                <a:lnTo>
                  <a:pt x="4042589" y="0"/>
                </a:lnTo>
                <a:lnTo>
                  <a:pt x="4042589" y="4781556"/>
                </a:lnTo>
                <a:lnTo>
                  <a:pt x="0" y="4781556"/>
                </a:lnTo>
                <a:lnTo>
                  <a:pt x="0" y="0"/>
                </a:lnTo>
                <a:close/>
              </a:path>
            </a:pathLst>
          </a:custGeom>
          <a:blipFill>
            <a:blip r:embed="rId7">
              <a:alphaModFix amt="67000"/>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3434098" y="4191415"/>
            <a:ext cx="2508757" cy="2537460"/>
          </a:xfrm>
          <a:prstGeom prst="rect">
            <a:avLst/>
          </a:prstGeom>
        </p:spPr>
        <p:txBody>
          <a:bodyPr lIns="0" tIns="0" rIns="0" bIns="0" rtlCol="0" anchor="t">
            <a:spAutoFit/>
          </a:bodyPr>
          <a:lstStyle/>
          <a:p>
            <a:pPr algn="ctr">
              <a:lnSpc>
                <a:spcPts val="5040"/>
              </a:lnSpc>
            </a:pPr>
            <a:r>
              <a:rPr lang="en-US" sz="3600" dirty="0" err="1">
                <a:solidFill>
                  <a:srgbClr val="505050"/>
                </a:solidFill>
                <a:latin typeface="Roboto Condensed Bold"/>
              </a:rPr>
              <a:t>Đề</a:t>
            </a:r>
            <a:r>
              <a:rPr lang="en-US" sz="3600" dirty="0">
                <a:solidFill>
                  <a:srgbClr val="505050"/>
                </a:solidFill>
                <a:latin typeface="Roboto Condensed Bold"/>
              </a:rPr>
              <a:t> </a:t>
            </a:r>
            <a:r>
              <a:rPr lang="en-US" sz="3600" dirty="0" err="1">
                <a:solidFill>
                  <a:srgbClr val="505050"/>
                </a:solidFill>
                <a:latin typeface="Roboto Condensed Bold"/>
              </a:rPr>
              <a:t>tài</a:t>
            </a:r>
            <a:r>
              <a:rPr lang="en-US" sz="3600" dirty="0">
                <a:solidFill>
                  <a:srgbClr val="505050"/>
                </a:solidFill>
                <a:latin typeface="Roboto Condensed Bold"/>
              </a:rPr>
              <a:t>: </a:t>
            </a:r>
          </a:p>
          <a:p>
            <a:pPr algn="ctr">
              <a:lnSpc>
                <a:spcPts val="5040"/>
              </a:lnSpc>
              <a:spcBef>
                <a:spcPct val="0"/>
              </a:spcBef>
            </a:pPr>
            <a:r>
              <a:rPr lang="en-US" sz="3600" dirty="0" err="1">
                <a:solidFill>
                  <a:srgbClr val="505050"/>
                </a:solidFill>
                <a:latin typeface="Roboto Condensed"/>
              </a:rPr>
              <a:t>Thiên</a:t>
            </a:r>
            <a:r>
              <a:rPr lang="en-US" sz="3600" dirty="0">
                <a:solidFill>
                  <a:srgbClr val="505050"/>
                </a:solidFill>
                <a:latin typeface="Roboto Condensed"/>
              </a:rPr>
              <a:t> </a:t>
            </a:r>
            <a:r>
              <a:rPr lang="en-US" sz="3600" dirty="0" err="1">
                <a:solidFill>
                  <a:srgbClr val="505050"/>
                </a:solidFill>
                <a:latin typeface="Roboto Condensed"/>
              </a:rPr>
              <a:t>nhiên</a:t>
            </a:r>
            <a:r>
              <a:rPr lang="en-US" sz="3600" dirty="0">
                <a:solidFill>
                  <a:srgbClr val="505050"/>
                </a:solidFill>
                <a:latin typeface="Roboto Condensed"/>
              </a:rPr>
              <a:t> và </a:t>
            </a:r>
            <a:r>
              <a:rPr lang="en-US" sz="3600" dirty="0" err="1">
                <a:solidFill>
                  <a:srgbClr val="505050"/>
                </a:solidFill>
                <a:latin typeface="Roboto Condensed"/>
              </a:rPr>
              <a:t>quê</a:t>
            </a:r>
            <a:r>
              <a:rPr lang="en-US" sz="3600" dirty="0">
                <a:solidFill>
                  <a:srgbClr val="505050"/>
                </a:solidFill>
                <a:latin typeface="Roboto Condensed"/>
              </a:rPr>
              <a:t> </a:t>
            </a:r>
            <a:r>
              <a:rPr lang="en-US" sz="3600" dirty="0" err="1">
                <a:solidFill>
                  <a:srgbClr val="505050"/>
                </a:solidFill>
                <a:latin typeface="Roboto Condensed"/>
              </a:rPr>
              <a:t>hương</a:t>
            </a:r>
            <a:r>
              <a:rPr lang="en-US" sz="3600" dirty="0">
                <a:solidFill>
                  <a:srgbClr val="505050"/>
                </a:solidFill>
                <a:latin typeface="Roboto Condensed"/>
              </a:rPr>
              <a:t> </a:t>
            </a:r>
            <a:r>
              <a:rPr lang="en-US" sz="3600" dirty="0" err="1">
                <a:solidFill>
                  <a:srgbClr val="505050"/>
                </a:solidFill>
                <a:latin typeface="Roboto Condensed"/>
              </a:rPr>
              <a:t>đất</a:t>
            </a:r>
            <a:r>
              <a:rPr lang="en-US" sz="3600" dirty="0">
                <a:solidFill>
                  <a:srgbClr val="505050"/>
                </a:solidFill>
                <a:latin typeface="Roboto Condensed"/>
              </a:rPr>
              <a:t> </a:t>
            </a:r>
            <a:r>
              <a:rPr lang="en-US" sz="3600" dirty="0" err="1">
                <a:solidFill>
                  <a:srgbClr val="505050"/>
                </a:solidFill>
                <a:latin typeface="Roboto Condensed"/>
              </a:rPr>
              <a:t>nước</a:t>
            </a:r>
            <a:endParaRPr lang="en-US" sz="3600" dirty="0">
              <a:solidFill>
                <a:srgbClr val="505050"/>
              </a:solidFill>
              <a:latin typeface="Roboto Condensed"/>
            </a:endParaRPr>
          </a:p>
        </p:txBody>
      </p:sp>
      <p:sp>
        <p:nvSpPr>
          <p:cNvPr id="9" name="Freeform 9"/>
          <p:cNvSpPr/>
          <p:nvPr/>
        </p:nvSpPr>
        <p:spPr>
          <a:xfrm>
            <a:off x="7122706" y="3672370"/>
            <a:ext cx="4042589" cy="4781556"/>
          </a:xfrm>
          <a:custGeom>
            <a:avLst/>
            <a:gdLst/>
            <a:ahLst/>
            <a:cxnLst/>
            <a:rect l="l" t="t" r="r" b="b"/>
            <a:pathLst>
              <a:path w="4042589" h="4781556">
                <a:moveTo>
                  <a:pt x="0" y="0"/>
                </a:moveTo>
                <a:lnTo>
                  <a:pt x="4042588" y="0"/>
                </a:lnTo>
                <a:lnTo>
                  <a:pt x="4042588" y="4781556"/>
                </a:lnTo>
                <a:lnTo>
                  <a:pt x="0" y="4781556"/>
                </a:lnTo>
                <a:lnTo>
                  <a:pt x="0" y="0"/>
                </a:lnTo>
                <a:close/>
              </a:path>
            </a:pathLst>
          </a:custGeom>
          <a:blipFill>
            <a:blip r:embed="rId7">
              <a:alphaModFix amt="67000"/>
              <a:extLst>
                <a:ext uri="{96DAC541-7B7A-43D3-8B79-37D633B846F1}">
                  <asvg:svgBlip xmlns:asvg="http://schemas.microsoft.com/office/drawing/2016/SVG/main" r:embed="rId8"/>
                </a:ext>
              </a:extLst>
            </a:blip>
            <a:stretch>
              <a:fillRect/>
            </a:stretch>
          </a:blipFill>
        </p:spPr>
      </p:sp>
      <p:sp>
        <p:nvSpPr>
          <p:cNvPr id="10" name="TextBox 10"/>
          <p:cNvSpPr txBox="1"/>
          <p:nvPr/>
        </p:nvSpPr>
        <p:spPr>
          <a:xfrm>
            <a:off x="8113254" y="5634993"/>
            <a:ext cx="2061493" cy="1899285"/>
          </a:xfrm>
          <a:prstGeom prst="rect">
            <a:avLst/>
          </a:prstGeom>
        </p:spPr>
        <p:txBody>
          <a:bodyPr lIns="0" tIns="0" rIns="0" bIns="0" rtlCol="0" anchor="t">
            <a:spAutoFit/>
          </a:bodyPr>
          <a:lstStyle/>
          <a:p>
            <a:pPr algn="ctr">
              <a:lnSpc>
                <a:spcPts val="5040"/>
              </a:lnSpc>
              <a:spcBef>
                <a:spcPct val="0"/>
              </a:spcBef>
            </a:pPr>
            <a:r>
              <a:rPr lang="en-US" sz="3600">
                <a:solidFill>
                  <a:srgbClr val="505050"/>
                </a:solidFill>
                <a:latin typeface="Roboto Condensed Bold"/>
              </a:rPr>
              <a:t>Thể thơ:</a:t>
            </a:r>
            <a:r>
              <a:rPr lang="en-US" sz="3600">
                <a:solidFill>
                  <a:srgbClr val="505050"/>
                </a:solidFill>
                <a:latin typeface="Roboto Condensed"/>
              </a:rPr>
              <a:t> Thất ngôn bát cú</a:t>
            </a:r>
          </a:p>
        </p:txBody>
      </p:sp>
      <p:sp>
        <p:nvSpPr>
          <p:cNvPr id="11" name="Freeform 11"/>
          <p:cNvSpPr/>
          <p:nvPr/>
        </p:nvSpPr>
        <p:spPr>
          <a:xfrm>
            <a:off x="11136174" y="2297966"/>
            <a:ext cx="4042589" cy="4781556"/>
          </a:xfrm>
          <a:custGeom>
            <a:avLst/>
            <a:gdLst/>
            <a:ahLst/>
            <a:cxnLst/>
            <a:rect l="l" t="t" r="r" b="b"/>
            <a:pathLst>
              <a:path w="4042589" h="4781556">
                <a:moveTo>
                  <a:pt x="0" y="0"/>
                </a:moveTo>
                <a:lnTo>
                  <a:pt x="4042589" y="0"/>
                </a:lnTo>
                <a:lnTo>
                  <a:pt x="4042589" y="4781557"/>
                </a:lnTo>
                <a:lnTo>
                  <a:pt x="0" y="4781557"/>
                </a:lnTo>
                <a:lnTo>
                  <a:pt x="0" y="0"/>
                </a:lnTo>
                <a:close/>
              </a:path>
            </a:pathLst>
          </a:custGeom>
          <a:blipFill>
            <a:blip r:embed="rId7">
              <a:alphaModFix amt="67000"/>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12218955" y="3814282"/>
            <a:ext cx="1793134" cy="1899285"/>
          </a:xfrm>
          <a:prstGeom prst="rect">
            <a:avLst/>
          </a:prstGeom>
        </p:spPr>
        <p:txBody>
          <a:bodyPr lIns="0" tIns="0" rIns="0" bIns="0" rtlCol="0" anchor="t">
            <a:spAutoFit/>
          </a:bodyPr>
          <a:lstStyle/>
          <a:p>
            <a:pPr algn="ctr">
              <a:lnSpc>
                <a:spcPts val="5040"/>
              </a:lnSpc>
              <a:spcBef>
                <a:spcPct val="0"/>
              </a:spcBef>
            </a:pPr>
            <a:r>
              <a:rPr lang="en-US" sz="3600">
                <a:solidFill>
                  <a:srgbClr val="505050"/>
                </a:solidFill>
                <a:latin typeface="Roboto Condensed Bold"/>
              </a:rPr>
              <a:t>Nhân vật trữ tình:</a:t>
            </a:r>
            <a:r>
              <a:rPr lang="en-US" sz="3600">
                <a:solidFill>
                  <a:srgbClr val="505050"/>
                </a:solidFill>
                <a:latin typeface="Roboto Condensed"/>
              </a:rPr>
              <a:t> giấu mình</a:t>
            </a:r>
          </a:p>
        </p:txBody>
      </p:sp>
      <p:sp>
        <p:nvSpPr>
          <p:cNvPr id="13" name="Freeform 13"/>
          <p:cNvSpPr/>
          <p:nvPr/>
        </p:nvSpPr>
        <p:spPr>
          <a:xfrm>
            <a:off x="14012089" y="5143500"/>
            <a:ext cx="4042589" cy="4781556"/>
          </a:xfrm>
          <a:custGeom>
            <a:avLst/>
            <a:gdLst/>
            <a:ahLst/>
            <a:cxnLst/>
            <a:rect l="l" t="t" r="r" b="b"/>
            <a:pathLst>
              <a:path w="4042589" h="4781556">
                <a:moveTo>
                  <a:pt x="0" y="0"/>
                </a:moveTo>
                <a:lnTo>
                  <a:pt x="4042588" y="0"/>
                </a:lnTo>
                <a:lnTo>
                  <a:pt x="4042588" y="4781556"/>
                </a:lnTo>
                <a:lnTo>
                  <a:pt x="0" y="4781556"/>
                </a:lnTo>
                <a:lnTo>
                  <a:pt x="0" y="0"/>
                </a:lnTo>
                <a:close/>
              </a:path>
            </a:pathLst>
          </a:custGeom>
          <a:blipFill>
            <a:blip r:embed="rId7">
              <a:alphaModFix amt="67000"/>
              <a:extLst>
                <a:ext uri="{96DAC541-7B7A-43D3-8B79-37D633B846F1}">
                  <asvg:svgBlip xmlns:asvg="http://schemas.microsoft.com/office/drawing/2016/SVG/main" r:embed="rId8"/>
                </a:ext>
              </a:extLst>
            </a:blip>
            <a:stretch>
              <a:fillRect/>
            </a:stretch>
          </a:blipFill>
        </p:spPr>
      </p:sp>
      <p:sp>
        <p:nvSpPr>
          <p:cNvPr id="14" name="TextBox 14"/>
          <p:cNvSpPr txBox="1"/>
          <p:nvPr/>
        </p:nvSpPr>
        <p:spPr>
          <a:xfrm>
            <a:off x="15261069" y="6546536"/>
            <a:ext cx="1793134" cy="3175635"/>
          </a:xfrm>
          <a:prstGeom prst="rect">
            <a:avLst/>
          </a:prstGeom>
        </p:spPr>
        <p:txBody>
          <a:bodyPr lIns="0" tIns="0" rIns="0" bIns="0" rtlCol="0" anchor="t">
            <a:spAutoFit/>
          </a:bodyPr>
          <a:lstStyle/>
          <a:p>
            <a:pPr algn="ctr">
              <a:lnSpc>
                <a:spcPts val="5040"/>
              </a:lnSpc>
              <a:spcBef>
                <a:spcPct val="0"/>
              </a:spcBef>
            </a:pPr>
            <a:r>
              <a:rPr lang="en-US" sz="3600" dirty="0" err="1">
                <a:solidFill>
                  <a:srgbClr val="505050"/>
                </a:solidFill>
                <a:latin typeface="Roboto Condensed Bold"/>
              </a:rPr>
              <a:t>Đối</a:t>
            </a:r>
            <a:r>
              <a:rPr lang="en-US" sz="3600" dirty="0">
                <a:solidFill>
                  <a:srgbClr val="505050"/>
                </a:solidFill>
                <a:latin typeface="Roboto Condensed Bold"/>
              </a:rPr>
              <a:t> </a:t>
            </a:r>
            <a:r>
              <a:rPr lang="en-US" sz="3600" dirty="0" err="1">
                <a:solidFill>
                  <a:srgbClr val="505050"/>
                </a:solidFill>
                <a:latin typeface="Roboto Condensed Bold"/>
              </a:rPr>
              <a:t>tượng</a:t>
            </a:r>
            <a:r>
              <a:rPr lang="en-US" sz="3600" dirty="0">
                <a:solidFill>
                  <a:srgbClr val="505050"/>
                </a:solidFill>
                <a:latin typeface="Roboto Condensed Bold"/>
              </a:rPr>
              <a:t> </a:t>
            </a:r>
            <a:r>
              <a:rPr lang="en-US" sz="3600" dirty="0" err="1">
                <a:solidFill>
                  <a:srgbClr val="505050"/>
                </a:solidFill>
                <a:latin typeface="Roboto Condensed Bold"/>
              </a:rPr>
              <a:t>trữ</a:t>
            </a:r>
            <a:r>
              <a:rPr lang="en-US" sz="3600" dirty="0">
                <a:solidFill>
                  <a:srgbClr val="505050"/>
                </a:solidFill>
                <a:latin typeface="Roboto Condensed Bold"/>
              </a:rPr>
              <a:t> </a:t>
            </a:r>
            <a:r>
              <a:rPr lang="en-US" sz="3600" dirty="0" err="1">
                <a:solidFill>
                  <a:srgbClr val="505050"/>
                </a:solidFill>
                <a:latin typeface="Roboto Condensed Bold"/>
              </a:rPr>
              <a:t>tình</a:t>
            </a:r>
            <a:r>
              <a:rPr lang="en-US" sz="3600" dirty="0">
                <a:solidFill>
                  <a:srgbClr val="505050"/>
                </a:solidFill>
                <a:latin typeface="Roboto Condensed Bold"/>
              </a:rPr>
              <a:t>:</a:t>
            </a:r>
            <a:r>
              <a:rPr lang="en-US" sz="3600" dirty="0">
                <a:solidFill>
                  <a:srgbClr val="505050"/>
                </a:solidFill>
                <a:latin typeface="Roboto Condensed"/>
              </a:rPr>
              <a:t> </a:t>
            </a:r>
            <a:r>
              <a:rPr lang="en-US" sz="3600" dirty="0" err="1">
                <a:solidFill>
                  <a:srgbClr val="505050"/>
                </a:solidFill>
                <a:latin typeface="Roboto Condensed"/>
              </a:rPr>
              <a:t>Quê</a:t>
            </a:r>
            <a:r>
              <a:rPr lang="en-US" sz="3600" dirty="0">
                <a:solidFill>
                  <a:srgbClr val="505050"/>
                </a:solidFill>
                <a:latin typeface="Roboto Condensed"/>
              </a:rPr>
              <a:t> </a:t>
            </a:r>
            <a:r>
              <a:rPr lang="en-US" sz="3600" dirty="0" err="1">
                <a:solidFill>
                  <a:srgbClr val="505050"/>
                </a:solidFill>
                <a:latin typeface="Roboto Condensed"/>
              </a:rPr>
              <a:t>hương</a:t>
            </a:r>
            <a:r>
              <a:rPr lang="en-US" sz="3600" dirty="0">
                <a:solidFill>
                  <a:srgbClr val="505050"/>
                </a:solidFill>
                <a:latin typeface="Roboto Condensed"/>
              </a:rPr>
              <a:t>, </a:t>
            </a:r>
            <a:r>
              <a:rPr lang="en-US" sz="3600" dirty="0" err="1">
                <a:solidFill>
                  <a:srgbClr val="505050"/>
                </a:solidFill>
                <a:latin typeface="Roboto Condensed"/>
              </a:rPr>
              <a:t>đất</a:t>
            </a:r>
            <a:r>
              <a:rPr lang="en-US" sz="3600" dirty="0">
                <a:solidFill>
                  <a:srgbClr val="505050"/>
                </a:solidFill>
                <a:latin typeface="Roboto Condensed"/>
              </a:rPr>
              <a:t> </a:t>
            </a:r>
            <a:r>
              <a:rPr lang="en-US" sz="3600" dirty="0" err="1">
                <a:solidFill>
                  <a:srgbClr val="505050"/>
                </a:solidFill>
                <a:latin typeface="Roboto Condensed"/>
              </a:rPr>
              <a:t>nước</a:t>
            </a:r>
            <a:endParaRPr lang="en-US" sz="3600" dirty="0">
              <a:solidFill>
                <a:srgbClr val="505050"/>
              </a:solidFill>
              <a:latin typeface="Roboto Condensed"/>
            </a:endParaRPr>
          </a:p>
        </p:txBody>
      </p:sp>
      <p:sp>
        <p:nvSpPr>
          <p:cNvPr id="15" name="TextBox 15"/>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16" name="TextBox 16"/>
          <p:cNvSpPr txBox="1"/>
          <p:nvPr/>
        </p:nvSpPr>
        <p:spPr>
          <a:xfrm>
            <a:off x="-397540" y="1106065"/>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3.2. Đọc hiểu văn bản</a:t>
            </a:r>
          </a:p>
        </p:txBody>
      </p:sp>
      <p:sp>
        <p:nvSpPr>
          <p:cNvPr id="17" name="TextBox 17"/>
          <p:cNvSpPr txBox="1"/>
          <p:nvPr/>
        </p:nvSpPr>
        <p:spPr>
          <a:xfrm>
            <a:off x="6534380" y="1058440"/>
            <a:ext cx="13037081" cy="788289"/>
          </a:xfrm>
          <a:prstGeom prst="rect">
            <a:avLst/>
          </a:prstGeom>
        </p:spPr>
        <p:txBody>
          <a:bodyPr lIns="0" tIns="0" rIns="0" bIns="0" rtlCol="0" anchor="t">
            <a:spAutoFit/>
          </a:bodyPr>
          <a:lstStyle/>
          <a:p>
            <a:pPr algn="ctr">
              <a:lnSpc>
                <a:spcPts val="6258"/>
              </a:lnSpc>
            </a:pPr>
            <a:r>
              <a:rPr lang="en-US" sz="4200" spc="126" dirty="0">
                <a:solidFill>
                  <a:srgbClr val="3F3B2A"/>
                </a:solidFill>
                <a:latin typeface="#9Slide05 Aphrodite Pro"/>
              </a:rPr>
              <a:t>a. </a:t>
            </a:r>
            <a:r>
              <a:rPr lang="en-US" sz="4200" spc="126" dirty="0" err="1">
                <a:solidFill>
                  <a:srgbClr val="3F3B2A"/>
                </a:solidFill>
                <a:latin typeface="#9Slide05 Aphrodite Pro"/>
              </a:rPr>
              <a:t>Đề</a:t>
            </a:r>
            <a:r>
              <a:rPr lang="en-US" sz="4200" spc="126" dirty="0">
                <a:solidFill>
                  <a:srgbClr val="3F3B2A"/>
                </a:solidFill>
                <a:latin typeface="#9Slide05 Aphrodite Pro"/>
              </a:rPr>
              <a:t> </a:t>
            </a:r>
            <a:r>
              <a:rPr lang="en-US" sz="4200" spc="126" dirty="0" err="1">
                <a:solidFill>
                  <a:srgbClr val="3F3B2A"/>
                </a:solidFill>
                <a:latin typeface="#9Slide05 Aphrodite Pro"/>
              </a:rPr>
              <a:t>tài</a:t>
            </a:r>
            <a:r>
              <a:rPr lang="en-US" sz="4200" spc="126" dirty="0">
                <a:solidFill>
                  <a:srgbClr val="3F3B2A"/>
                </a:solidFill>
                <a:latin typeface="#9Slide05 Aphrodite Pro"/>
              </a:rPr>
              <a:t>, </a:t>
            </a:r>
            <a:r>
              <a:rPr lang="en-US" sz="4200" spc="126" dirty="0" err="1">
                <a:solidFill>
                  <a:srgbClr val="3F3B2A"/>
                </a:solidFill>
                <a:latin typeface="#9Slide05 Aphrodite Pro"/>
              </a:rPr>
              <a:t>thể</a:t>
            </a:r>
            <a:r>
              <a:rPr lang="en-US" sz="4200" spc="126" dirty="0">
                <a:solidFill>
                  <a:srgbClr val="3F3B2A"/>
                </a:solidFill>
                <a:latin typeface="#9Slide05 Aphrodite Pro"/>
              </a:rPr>
              <a:t> </a:t>
            </a:r>
            <a:r>
              <a:rPr lang="en-US" sz="4200" spc="126" dirty="0" err="1">
                <a:solidFill>
                  <a:srgbClr val="3F3B2A"/>
                </a:solidFill>
                <a:latin typeface="#9Slide05 Aphrodite Pro"/>
              </a:rPr>
              <a:t>thơ</a:t>
            </a:r>
            <a:r>
              <a:rPr lang="en-US" sz="4200" spc="126" dirty="0">
                <a:solidFill>
                  <a:srgbClr val="3F3B2A"/>
                </a:solidFill>
                <a:latin typeface="#9Slide05 Aphrodite Pro"/>
              </a:rPr>
              <a:t> và </a:t>
            </a:r>
            <a:r>
              <a:rPr lang="en-US" sz="4200" spc="126" dirty="0" err="1">
                <a:solidFill>
                  <a:srgbClr val="3F3B2A"/>
                </a:solidFill>
                <a:latin typeface="#9Slide05 Aphrodite Pro"/>
              </a:rPr>
              <a:t>bố</a:t>
            </a:r>
            <a:r>
              <a:rPr lang="en-US" sz="4200" spc="126" dirty="0">
                <a:solidFill>
                  <a:srgbClr val="3F3B2A"/>
                </a:solidFill>
                <a:latin typeface="#9Slide05 Aphrodite Pro"/>
              </a:rPr>
              <a:t> </a:t>
            </a:r>
            <a:r>
              <a:rPr lang="en-US" sz="4200" spc="126" dirty="0" err="1">
                <a:solidFill>
                  <a:srgbClr val="3F3B2A"/>
                </a:solidFill>
                <a:latin typeface="#9Slide05 Aphrodite Pro"/>
              </a:rPr>
              <a:t>cục</a:t>
            </a:r>
            <a:r>
              <a:rPr lang="en-US" sz="4200" spc="126" dirty="0">
                <a:solidFill>
                  <a:srgbClr val="3F3B2A"/>
                </a:solidFill>
                <a:latin typeface="#9Slide05 Aphrodite Pro"/>
              </a:rPr>
              <a:t> </a:t>
            </a:r>
            <a:r>
              <a:rPr lang="en-US" sz="4200" spc="126" dirty="0" err="1">
                <a:solidFill>
                  <a:srgbClr val="3F3B2A"/>
                </a:solidFill>
                <a:latin typeface="#9Slide05 Aphrodite Pro"/>
              </a:rPr>
              <a:t>bài</a:t>
            </a:r>
            <a:r>
              <a:rPr lang="en-US" sz="4200" spc="126" dirty="0">
                <a:solidFill>
                  <a:srgbClr val="3F3B2A"/>
                </a:solidFill>
                <a:latin typeface="#9Slide05 Aphrodite Pro"/>
              </a:rPr>
              <a:t> </a:t>
            </a:r>
            <a:r>
              <a:rPr lang="en-US" sz="4200" spc="126" dirty="0" err="1">
                <a:solidFill>
                  <a:srgbClr val="3F3B2A"/>
                </a:solidFill>
                <a:latin typeface="#9Slide05 Aphrodite Pro"/>
              </a:rPr>
              <a:t>thơ</a:t>
            </a:r>
            <a:endParaRPr lang="en-US" sz="4200" spc="126" dirty="0">
              <a:solidFill>
                <a:srgbClr val="3F3B2A"/>
              </a:solidFill>
              <a:latin typeface="#9Slide05 Aphrodite Pro"/>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3"/>
            <a:stretch>
              <a:fillRect l="-18672" t="-14852" r="-61777" b="-131460"/>
            </a:stretch>
          </a:blipFill>
        </p:spPr>
      </p:sp>
      <p:sp>
        <p:nvSpPr>
          <p:cNvPr id="4" name="Freeform 4"/>
          <p:cNvSpPr/>
          <p:nvPr/>
        </p:nvSpPr>
        <p:spPr>
          <a:xfrm>
            <a:off x="2066840" y="1643663"/>
            <a:ext cx="19350539" cy="7232264"/>
          </a:xfrm>
          <a:custGeom>
            <a:avLst/>
            <a:gdLst/>
            <a:ahLst/>
            <a:cxnLst/>
            <a:rect l="l" t="t" r="r" b="b"/>
            <a:pathLst>
              <a:path w="19350539" h="7232264">
                <a:moveTo>
                  <a:pt x="0" y="0"/>
                </a:moveTo>
                <a:lnTo>
                  <a:pt x="19350539" y="0"/>
                </a:lnTo>
                <a:lnTo>
                  <a:pt x="19350539" y="7232264"/>
                </a:lnTo>
                <a:lnTo>
                  <a:pt x="0" y="7232264"/>
                </a:lnTo>
                <a:lnTo>
                  <a:pt x="0" y="0"/>
                </a:lnTo>
                <a:close/>
              </a:path>
            </a:pathLst>
          </a:custGeom>
          <a:blipFill>
            <a:blip r:embed="rId4">
              <a:alphaModFix amt="72000"/>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8511597" y="1882762"/>
            <a:ext cx="8747703" cy="5579746"/>
          </a:xfrm>
          <a:prstGeom prst="rect">
            <a:avLst/>
          </a:prstGeom>
        </p:spPr>
        <p:txBody>
          <a:bodyPr lIns="0" tIns="0" rIns="0" bIns="0" rtlCol="0" anchor="t">
            <a:spAutoFit/>
          </a:bodyPr>
          <a:lstStyle/>
          <a:p>
            <a:pPr algn="ctr">
              <a:lnSpc>
                <a:spcPts val="7439"/>
              </a:lnSpc>
            </a:pPr>
            <a:r>
              <a:rPr lang="en-US" sz="3999" dirty="0" err="1">
                <a:solidFill>
                  <a:srgbClr val="3F3B2A"/>
                </a:solidFill>
                <a:latin typeface="Roboto Condensed Bold"/>
              </a:rPr>
              <a:t>Không</a:t>
            </a:r>
            <a:r>
              <a:rPr lang="en-US" sz="3999" dirty="0">
                <a:solidFill>
                  <a:srgbClr val="3F3B2A"/>
                </a:solidFill>
                <a:latin typeface="Roboto Condensed Bold"/>
              </a:rPr>
              <a:t> </a:t>
            </a:r>
            <a:r>
              <a:rPr lang="en-US" sz="3999" dirty="0" err="1">
                <a:solidFill>
                  <a:srgbClr val="3F3B2A"/>
                </a:solidFill>
                <a:latin typeface="Roboto Condensed Bold"/>
              </a:rPr>
              <a:t>gian</a:t>
            </a:r>
            <a:r>
              <a:rPr lang="en-US" sz="3999" dirty="0">
                <a:solidFill>
                  <a:srgbClr val="3F3B2A"/>
                </a:solidFill>
                <a:latin typeface="Roboto Condensed Bold"/>
              </a:rPr>
              <a:t> </a:t>
            </a:r>
            <a:r>
              <a:rPr lang="en-US" sz="3999" dirty="0" err="1">
                <a:solidFill>
                  <a:srgbClr val="3F3B2A"/>
                </a:solidFill>
                <a:latin typeface="Roboto Condensed Bold"/>
              </a:rPr>
              <a:t>đất</a:t>
            </a:r>
            <a:r>
              <a:rPr lang="en-US" sz="3999" dirty="0">
                <a:solidFill>
                  <a:srgbClr val="3F3B2A"/>
                </a:solidFill>
                <a:latin typeface="Roboto Condensed Bold"/>
              </a:rPr>
              <a:t> Việt </a:t>
            </a:r>
            <a:r>
              <a:rPr lang="en-US" sz="3999" dirty="0" err="1">
                <a:solidFill>
                  <a:srgbClr val="3F3B2A"/>
                </a:solidFill>
                <a:latin typeface="Roboto Condensed Bold"/>
              </a:rPr>
              <a:t>có</a:t>
            </a:r>
            <a:r>
              <a:rPr lang="en-US" sz="3999" dirty="0">
                <a:solidFill>
                  <a:srgbClr val="3F3B2A"/>
                </a:solidFill>
                <a:latin typeface="Roboto Condensed Bold"/>
              </a:rPr>
              <a:t> </a:t>
            </a:r>
            <a:r>
              <a:rPr lang="en-US" sz="3999" dirty="0" err="1">
                <a:solidFill>
                  <a:srgbClr val="3F3B2A"/>
                </a:solidFill>
                <a:latin typeface="Roboto Condensed Bold"/>
              </a:rPr>
              <a:t>muôn</a:t>
            </a:r>
            <a:r>
              <a:rPr lang="en-US" sz="3999" dirty="0">
                <a:solidFill>
                  <a:srgbClr val="3F3B2A"/>
                </a:solidFill>
                <a:latin typeface="Roboto Condensed Bold"/>
              </a:rPr>
              <a:t> </a:t>
            </a:r>
            <a:r>
              <a:rPr lang="en-US" sz="3999" dirty="0" err="1">
                <a:solidFill>
                  <a:srgbClr val="3F3B2A"/>
                </a:solidFill>
                <a:latin typeface="Roboto Condensed Bold"/>
              </a:rPr>
              <a:t>ngàn</a:t>
            </a:r>
            <a:r>
              <a:rPr lang="en-US" sz="3999" dirty="0">
                <a:solidFill>
                  <a:srgbClr val="3F3B2A"/>
                </a:solidFill>
                <a:latin typeface="Roboto Condensed Bold"/>
              </a:rPr>
              <a:t> </a:t>
            </a:r>
            <a:r>
              <a:rPr lang="en-US" sz="3999" dirty="0" err="1">
                <a:solidFill>
                  <a:srgbClr val="3F3B2A"/>
                </a:solidFill>
                <a:latin typeface="Roboto Condensed Bold"/>
              </a:rPr>
              <a:t>cảnh</a:t>
            </a:r>
            <a:r>
              <a:rPr lang="en-US" sz="3999" dirty="0">
                <a:solidFill>
                  <a:srgbClr val="3F3B2A"/>
                </a:solidFill>
                <a:latin typeface="Roboto Condensed Bold"/>
              </a:rPr>
              <a:t> </a:t>
            </a:r>
            <a:r>
              <a:rPr lang="en-US" sz="3999" dirty="0" err="1">
                <a:solidFill>
                  <a:srgbClr val="3F3B2A"/>
                </a:solidFill>
                <a:latin typeface="Roboto Condensed Bold"/>
              </a:rPr>
              <a:t>sắc</a:t>
            </a:r>
            <a:r>
              <a:rPr lang="en-US" sz="3999" dirty="0">
                <a:solidFill>
                  <a:srgbClr val="3F3B2A"/>
                </a:solidFill>
                <a:latin typeface="Roboto Condensed Bold"/>
              </a:rPr>
              <a:t> </a:t>
            </a:r>
            <a:r>
              <a:rPr lang="en-US" sz="3999" dirty="0" err="1">
                <a:solidFill>
                  <a:srgbClr val="3F3B2A"/>
                </a:solidFill>
                <a:latin typeface="Roboto Condensed Bold"/>
              </a:rPr>
              <a:t>đẹp</a:t>
            </a:r>
            <a:r>
              <a:rPr lang="en-US" sz="3999" dirty="0">
                <a:solidFill>
                  <a:srgbClr val="3F3B2A"/>
                </a:solidFill>
                <a:latin typeface="Roboto Condensed Bold"/>
              </a:rPr>
              <a:t> </a:t>
            </a:r>
            <a:r>
              <a:rPr lang="en-US" sz="3999" dirty="0" err="1">
                <a:solidFill>
                  <a:srgbClr val="3F3B2A"/>
                </a:solidFill>
                <a:latin typeface="Roboto Condensed Bold"/>
              </a:rPr>
              <a:t>tươi</a:t>
            </a:r>
            <a:r>
              <a:rPr lang="en-US" sz="3999" dirty="0">
                <a:solidFill>
                  <a:srgbClr val="3F3B2A"/>
                </a:solidFill>
                <a:latin typeface="Roboto Condensed Bold"/>
              </a:rPr>
              <a:t>, lay </a:t>
            </a:r>
            <a:r>
              <a:rPr lang="en-US" sz="3999" dirty="0" err="1">
                <a:solidFill>
                  <a:srgbClr val="3F3B2A"/>
                </a:solidFill>
                <a:latin typeface="Roboto Condensed Bold"/>
              </a:rPr>
              <a:t>động</a:t>
            </a:r>
            <a:r>
              <a:rPr lang="en-US" sz="3999" dirty="0">
                <a:solidFill>
                  <a:srgbClr val="3F3B2A"/>
                </a:solidFill>
                <a:latin typeface="Roboto Condensed Bold"/>
              </a:rPr>
              <a:t> </a:t>
            </a:r>
            <a:r>
              <a:rPr lang="en-US" sz="3999" dirty="0" err="1">
                <a:solidFill>
                  <a:srgbClr val="3F3B2A"/>
                </a:solidFill>
                <a:latin typeface="Roboto Condensed Bold"/>
              </a:rPr>
              <a:t>lòng</a:t>
            </a:r>
            <a:r>
              <a:rPr lang="en-US" sz="3999" dirty="0">
                <a:solidFill>
                  <a:srgbClr val="3F3B2A"/>
                </a:solidFill>
                <a:latin typeface="Roboto Condensed Bold"/>
              </a:rPr>
              <a:t> </a:t>
            </a:r>
            <a:r>
              <a:rPr lang="en-US" sz="3999" dirty="0" err="1">
                <a:solidFill>
                  <a:srgbClr val="3F3B2A"/>
                </a:solidFill>
                <a:latin typeface="Roboto Condensed Bold"/>
              </a:rPr>
              <a:t>người</a:t>
            </a:r>
            <a:r>
              <a:rPr lang="en-US" sz="3999" dirty="0">
                <a:solidFill>
                  <a:srgbClr val="3F3B2A"/>
                </a:solidFill>
                <a:latin typeface="Roboto Condensed Bold"/>
              </a:rPr>
              <a:t>, </a:t>
            </a:r>
            <a:r>
              <a:rPr lang="en-US" sz="3999" dirty="0" err="1">
                <a:solidFill>
                  <a:srgbClr val="3F3B2A"/>
                </a:solidFill>
                <a:latin typeface="Roboto Condensed Bold"/>
              </a:rPr>
              <a:t>núi</a:t>
            </a:r>
            <a:r>
              <a:rPr lang="en-US" sz="3999" dirty="0">
                <a:solidFill>
                  <a:srgbClr val="3F3B2A"/>
                </a:solidFill>
                <a:latin typeface="Roboto Condensed Bold"/>
              </a:rPr>
              <a:t> </a:t>
            </a:r>
            <a:r>
              <a:rPr lang="en-US" sz="3999" dirty="0" err="1">
                <a:solidFill>
                  <a:srgbClr val="3F3B2A"/>
                </a:solidFill>
                <a:latin typeface="Roboto Condensed Bold"/>
              </a:rPr>
              <a:t>rừng</a:t>
            </a:r>
            <a:r>
              <a:rPr lang="en-US" sz="3999" dirty="0">
                <a:solidFill>
                  <a:srgbClr val="3F3B2A"/>
                </a:solidFill>
                <a:latin typeface="Roboto Condensed Bold"/>
              </a:rPr>
              <a:t> hay </a:t>
            </a:r>
            <a:r>
              <a:rPr lang="en-US" sz="3999" dirty="0" err="1">
                <a:solidFill>
                  <a:srgbClr val="3F3B2A"/>
                </a:solidFill>
                <a:latin typeface="Roboto Condensed Bold"/>
              </a:rPr>
              <a:t>biển</a:t>
            </a:r>
            <a:r>
              <a:rPr lang="en-US" sz="3999" dirty="0">
                <a:solidFill>
                  <a:srgbClr val="3F3B2A"/>
                </a:solidFill>
                <a:latin typeface="Roboto Condensed Bold"/>
              </a:rPr>
              <a:t> </a:t>
            </a:r>
            <a:r>
              <a:rPr lang="en-US" sz="3999" dirty="0" err="1">
                <a:solidFill>
                  <a:srgbClr val="3F3B2A"/>
                </a:solidFill>
                <a:latin typeface="Roboto Condensed Bold"/>
              </a:rPr>
              <a:t>cả</a:t>
            </a:r>
            <a:r>
              <a:rPr lang="en-US" sz="3999" dirty="0">
                <a:solidFill>
                  <a:srgbClr val="3F3B2A"/>
                </a:solidFill>
                <a:latin typeface="Roboto Condensed Bold"/>
              </a:rPr>
              <a:t> </a:t>
            </a:r>
            <a:r>
              <a:rPr lang="en-US" sz="3999" dirty="0" err="1">
                <a:solidFill>
                  <a:srgbClr val="3F3B2A"/>
                </a:solidFill>
                <a:latin typeface="Roboto Condensed Bold"/>
              </a:rPr>
              <a:t>cũng</a:t>
            </a:r>
            <a:r>
              <a:rPr lang="en-US" sz="3999" dirty="0">
                <a:solidFill>
                  <a:srgbClr val="3F3B2A"/>
                </a:solidFill>
                <a:latin typeface="Roboto Condensed Bold"/>
              </a:rPr>
              <a:t> </a:t>
            </a:r>
            <a:r>
              <a:rPr lang="en-US" sz="3999" dirty="0" err="1">
                <a:solidFill>
                  <a:srgbClr val="3F3B2A"/>
                </a:solidFill>
                <a:latin typeface="Roboto Condensed Bold"/>
              </a:rPr>
              <a:t>đều</a:t>
            </a:r>
            <a:r>
              <a:rPr lang="en-US" sz="3999" dirty="0">
                <a:solidFill>
                  <a:srgbClr val="3F3B2A"/>
                </a:solidFill>
                <a:latin typeface="Roboto Condensed Bold"/>
              </a:rPr>
              <a:t> </a:t>
            </a:r>
            <a:r>
              <a:rPr lang="en-US" sz="3999" dirty="0" err="1">
                <a:solidFill>
                  <a:srgbClr val="3F3B2A"/>
                </a:solidFill>
                <a:latin typeface="Roboto Condensed Bold"/>
              </a:rPr>
              <a:t>mang</a:t>
            </a:r>
            <a:r>
              <a:rPr lang="en-US" sz="3999" dirty="0">
                <a:solidFill>
                  <a:srgbClr val="3F3B2A"/>
                </a:solidFill>
                <a:latin typeface="Roboto Condensed Bold"/>
              </a:rPr>
              <a:t> </a:t>
            </a:r>
            <a:r>
              <a:rPr lang="en-US" sz="3999" dirty="0" err="1">
                <a:solidFill>
                  <a:srgbClr val="3F3B2A"/>
                </a:solidFill>
                <a:latin typeface="Roboto Condensed Bold"/>
              </a:rPr>
              <a:t>đến</a:t>
            </a:r>
            <a:r>
              <a:rPr lang="en-US" sz="3999" dirty="0">
                <a:solidFill>
                  <a:srgbClr val="3F3B2A"/>
                </a:solidFill>
                <a:latin typeface="Roboto Condensed Bold"/>
              </a:rPr>
              <a:t> </a:t>
            </a:r>
            <a:r>
              <a:rPr lang="en-US" sz="3999" dirty="0" err="1">
                <a:solidFill>
                  <a:srgbClr val="3F3B2A"/>
                </a:solidFill>
                <a:latin typeface="Roboto Condensed Bold"/>
              </a:rPr>
              <a:t>những</a:t>
            </a:r>
            <a:r>
              <a:rPr lang="en-US" sz="3999" dirty="0">
                <a:solidFill>
                  <a:srgbClr val="3F3B2A"/>
                </a:solidFill>
                <a:latin typeface="Roboto Condensed Bold"/>
              </a:rPr>
              <a:t> </a:t>
            </a:r>
            <a:r>
              <a:rPr lang="en-US" sz="3999" dirty="0" err="1">
                <a:solidFill>
                  <a:srgbClr val="3F3B2A"/>
                </a:solidFill>
                <a:latin typeface="Roboto Condensed Bold"/>
              </a:rPr>
              <a:t>nét</a:t>
            </a:r>
            <a:r>
              <a:rPr lang="en-US" sz="3999" dirty="0">
                <a:solidFill>
                  <a:srgbClr val="3F3B2A"/>
                </a:solidFill>
                <a:latin typeface="Roboto Condensed Bold"/>
              </a:rPr>
              <a:t> </a:t>
            </a:r>
            <a:r>
              <a:rPr lang="en-US" sz="3999" dirty="0" err="1">
                <a:solidFill>
                  <a:srgbClr val="3F3B2A"/>
                </a:solidFill>
                <a:latin typeface="Roboto Condensed Bold"/>
              </a:rPr>
              <a:t>đẹp</a:t>
            </a:r>
            <a:r>
              <a:rPr lang="en-US" sz="3999" dirty="0">
                <a:solidFill>
                  <a:srgbClr val="3F3B2A"/>
                </a:solidFill>
                <a:latin typeface="Roboto Condensed Bold"/>
              </a:rPr>
              <a:t> </a:t>
            </a:r>
            <a:r>
              <a:rPr lang="en-US" sz="3999" dirty="0" err="1">
                <a:solidFill>
                  <a:srgbClr val="3F3B2A"/>
                </a:solidFill>
                <a:latin typeface="Roboto Condensed Bold"/>
              </a:rPr>
              <a:t>riêng</a:t>
            </a:r>
            <a:r>
              <a:rPr lang="en-US" sz="3999" dirty="0">
                <a:solidFill>
                  <a:srgbClr val="3F3B2A"/>
                </a:solidFill>
                <a:latin typeface="Roboto Condensed Bold"/>
              </a:rPr>
              <a:t>. </a:t>
            </a:r>
            <a:r>
              <a:rPr lang="en-US" sz="3999" dirty="0" err="1">
                <a:solidFill>
                  <a:srgbClr val="3F3B2A"/>
                </a:solidFill>
                <a:latin typeface="Roboto Condensed Bold"/>
              </a:rPr>
              <a:t>Nếu</a:t>
            </a:r>
            <a:r>
              <a:rPr lang="en-US" sz="3999" dirty="0">
                <a:solidFill>
                  <a:srgbClr val="3F3B2A"/>
                </a:solidFill>
                <a:latin typeface="Roboto Condensed Bold"/>
              </a:rPr>
              <a:t> </a:t>
            </a:r>
            <a:r>
              <a:rPr lang="en-US" sz="3999" dirty="0" err="1">
                <a:solidFill>
                  <a:srgbClr val="3F3B2A"/>
                </a:solidFill>
                <a:latin typeface="Roboto Condensed Bold"/>
              </a:rPr>
              <a:t>có</a:t>
            </a:r>
            <a:r>
              <a:rPr lang="en-US" sz="3999" dirty="0">
                <a:solidFill>
                  <a:srgbClr val="3F3B2A"/>
                </a:solidFill>
                <a:latin typeface="Roboto Condensed Bold"/>
              </a:rPr>
              <a:t> 1 </a:t>
            </a:r>
            <a:r>
              <a:rPr lang="en-US" sz="3999" dirty="0" err="1">
                <a:solidFill>
                  <a:srgbClr val="3F3B2A"/>
                </a:solidFill>
                <a:latin typeface="Roboto Condensed Bold"/>
              </a:rPr>
              <a:t>đôi</a:t>
            </a:r>
            <a:r>
              <a:rPr lang="en-US" sz="3999" dirty="0">
                <a:solidFill>
                  <a:srgbClr val="3F3B2A"/>
                </a:solidFill>
                <a:latin typeface="Roboto Condensed Bold"/>
              </a:rPr>
              <a:t> </a:t>
            </a:r>
            <a:r>
              <a:rPr lang="en-US" sz="3999" dirty="0" err="1">
                <a:solidFill>
                  <a:srgbClr val="3F3B2A"/>
                </a:solidFill>
                <a:latin typeface="Roboto Condensed Bold"/>
              </a:rPr>
              <a:t>cánh</a:t>
            </a:r>
            <a:r>
              <a:rPr lang="en-US" sz="3999" dirty="0">
                <a:solidFill>
                  <a:srgbClr val="3F3B2A"/>
                </a:solidFill>
                <a:latin typeface="Roboto Condensed Bold"/>
              </a:rPr>
              <a:t> </a:t>
            </a:r>
            <a:r>
              <a:rPr lang="en-US" sz="3999" dirty="0" err="1">
                <a:solidFill>
                  <a:srgbClr val="3F3B2A"/>
                </a:solidFill>
                <a:latin typeface="Roboto Condensed Bold"/>
              </a:rPr>
              <a:t>khám</a:t>
            </a:r>
            <a:r>
              <a:rPr lang="en-US" sz="3999" dirty="0">
                <a:solidFill>
                  <a:srgbClr val="3F3B2A"/>
                </a:solidFill>
                <a:latin typeface="Roboto Condensed Bold"/>
              </a:rPr>
              <a:t> </a:t>
            </a:r>
            <a:r>
              <a:rPr lang="en-US" sz="3999" dirty="0" err="1">
                <a:solidFill>
                  <a:srgbClr val="3F3B2A"/>
                </a:solidFill>
                <a:latin typeface="Roboto Condensed Bold"/>
              </a:rPr>
              <a:t>phá</a:t>
            </a:r>
            <a:r>
              <a:rPr lang="en-US" sz="3999" dirty="0">
                <a:solidFill>
                  <a:srgbClr val="3F3B2A"/>
                </a:solidFill>
                <a:latin typeface="Roboto Condensed Bold"/>
              </a:rPr>
              <a:t> </a:t>
            </a:r>
            <a:r>
              <a:rPr lang="en-US" sz="3999" dirty="0" err="1">
                <a:solidFill>
                  <a:srgbClr val="3F3B2A"/>
                </a:solidFill>
                <a:latin typeface="Roboto Condensed Bold"/>
              </a:rPr>
              <a:t>núi</a:t>
            </a:r>
            <a:r>
              <a:rPr lang="en-US" sz="3999" dirty="0">
                <a:solidFill>
                  <a:srgbClr val="3F3B2A"/>
                </a:solidFill>
                <a:latin typeface="Roboto Condensed Bold"/>
              </a:rPr>
              <a:t> </a:t>
            </a:r>
            <a:r>
              <a:rPr lang="en-US" sz="3999" dirty="0" err="1">
                <a:solidFill>
                  <a:srgbClr val="3F3B2A"/>
                </a:solidFill>
                <a:latin typeface="Roboto Condensed Bold"/>
              </a:rPr>
              <a:t>rừng</a:t>
            </a:r>
            <a:r>
              <a:rPr lang="en-US" sz="3999" dirty="0">
                <a:solidFill>
                  <a:srgbClr val="3F3B2A"/>
                </a:solidFill>
                <a:latin typeface="Roboto Condensed Bold"/>
              </a:rPr>
              <a:t>, </a:t>
            </a:r>
            <a:r>
              <a:rPr lang="en-US" sz="3999" dirty="0" err="1">
                <a:solidFill>
                  <a:srgbClr val="3F3B2A"/>
                </a:solidFill>
                <a:latin typeface="Roboto Condensed Bold"/>
              </a:rPr>
              <a:t>em</a:t>
            </a:r>
            <a:r>
              <a:rPr lang="en-US" sz="3999" dirty="0">
                <a:solidFill>
                  <a:srgbClr val="3F3B2A"/>
                </a:solidFill>
                <a:latin typeface="Roboto Condensed Bold"/>
              </a:rPr>
              <a:t> </a:t>
            </a:r>
            <a:r>
              <a:rPr lang="en-US" sz="3999" dirty="0" err="1">
                <a:solidFill>
                  <a:srgbClr val="3F3B2A"/>
                </a:solidFill>
                <a:latin typeface="Roboto Condensed Bold"/>
              </a:rPr>
              <a:t>sẽ</a:t>
            </a:r>
            <a:r>
              <a:rPr lang="en-US" sz="3999" dirty="0">
                <a:solidFill>
                  <a:srgbClr val="3F3B2A"/>
                </a:solidFill>
                <a:latin typeface="Roboto Condensed Bold"/>
              </a:rPr>
              <a:t> </a:t>
            </a:r>
            <a:r>
              <a:rPr lang="en-US" sz="3999" dirty="0" err="1">
                <a:solidFill>
                  <a:srgbClr val="3F3B2A"/>
                </a:solidFill>
                <a:latin typeface="Roboto Condensed Bold"/>
              </a:rPr>
              <a:t>lựa</a:t>
            </a:r>
            <a:r>
              <a:rPr lang="en-US" sz="3999" dirty="0">
                <a:solidFill>
                  <a:srgbClr val="3F3B2A"/>
                </a:solidFill>
                <a:latin typeface="Roboto Condensed Bold"/>
              </a:rPr>
              <a:t> </a:t>
            </a:r>
            <a:r>
              <a:rPr lang="en-US" sz="3999" dirty="0" err="1">
                <a:solidFill>
                  <a:srgbClr val="3F3B2A"/>
                </a:solidFill>
                <a:latin typeface="Roboto Condensed Bold"/>
              </a:rPr>
              <a:t>chọn</a:t>
            </a:r>
            <a:r>
              <a:rPr lang="en-US" sz="3999" dirty="0">
                <a:solidFill>
                  <a:srgbClr val="3F3B2A"/>
                </a:solidFill>
                <a:latin typeface="Roboto Condensed Bold"/>
              </a:rPr>
              <a:t> </a:t>
            </a:r>
            <a:r>
              <a:rPr lang="en-US" sz="3999" dirty="0" err="1">
                <a:solidFill>
                  <a:srgbClr val="3F3B2A"/>
                </a:solidFill>
                <a:latin typeface="Roboto Condensed Bold"/>
              </a:rPr>
              <a:t>đến</a:t>
            </a:r>
            <a:r>
              <a:rPr lang="en-US" sz="3999" dirty="0">
                <a:solidFill>
                  <a:srgbClr val="3F3B2A"/>
                </a:solidFill>
                <a:latin typeface="Roboto Condensed Bold"/>
              </a:rPr>
              <a:t> </a:t>
            </a:r>
            <a:r>
              <a:rPr lang="en-US" sz="3999" dirty="0" err="1">
                <a:solidFill>
                  <a:srgbClr val="3F3B2A"/>
                </a:solidFill>
                <a:latin typeface="Roboto Condensed Bold"/>
              </a:rPr>
              <a:t>khám</a:t>
            </a:r>
            <a:r>
              <a:rPr lang="en-US" sz="3999" dirty="0">
                <a:solidFill>
                  <a:srgbClr val="3F3B2A"/>
                </a:solidFill>
                <a:latin typeface="Roboto Condensed Bold"/>
              </a:rPr>
              <a:t> </a:t>
            </a:r>
            <a:r>
              <a:rPr lang="en-US" sz="3999" dirty="0" err="1">
                <a:solidFill>
                  <a:srgbClr val="3F3B2A"/>
                </a:solidFill>
                <a:latin typeface="Roboto Condensed Bold"/>
              </a:rPr>
              <a:t>phá</a:t>
            </a:r>
            <a:r>
              <a:rPr lang="en-US" sz="3999" dirty="0">
                <a:solidFill>
                  <a:srgbClr val="3F3B2A"/>
                </a:solidFill>
                <a:latin typeface="Roboto Condensed Bold"/>
              </a:rPr>
              <a:t> </a:t>
            </a:r>
            <a:r>
              <a:rPr lang="en-US" sz="3999" dirty="0" err="1">
                <a:solidFill>
                  <a:srgbClr val="3F3B2A"/>
                </a:solidFill>
                <a:latin typeface="Roboto Condensed Bold"/>
              </a:rPr>
              <a:t>nơi</a:t>
            </a:r>
            <a:r>
              <a:rPr lang="en-US" sz="3999" dirty="0">
                <a:solidFill>
                  <a:srgbClr val="3F3B2A"/>
                </a:solidFill>
                <a:latin typeface="Roboto Condensed Bold"/>
              </a:rPr>
              <a:t> </a:t>
            </a:r>
            <a:r>
              <a:rPr lang="en-US" sz="3999" dirty="0" err="1">
                <a:solidFill>
                  <a:srgbClr val="3F3B2A"/>
                </a:solidFill>
                <a:latin typeface="Roboto Condensed Bold"/>
              </a:rPr>
              <a:t>đâu</a:t>
            </a:r>
            <a:r>
              <a:rPr lang="en-US" sz="3999" dirty="0">
                <a:solidFill>
                  <a:srgbClr val="3F3B2A"/>
                </a:solidFill>
                <a:latin typeface="Roboto Condensed Bold"/>
              </a:rPr>
              <a:t>? </a:t>
            </a:r>
            <a:r>
              <a:rPr lang="en-US" sz="3999" dirty="0" err="1">
                <a:solidFill>
                  <a:srgbClr val="3F3B2A"/>
                </a:solidFill>
                <a:latin typeface="Roboto Condensed Bold"/>
              </a:rPr>
              <a:t>Vì</a:t>
            </a:r>
            <a:r>
              <a:rPr lang="en-US" sz="3999" dirty="0">
                <a:solidFill>
                  <a:srgbClr val="3F3B2A"/>
                </a:solidFill>
                <a:latin typeface="Roboto Condensed Bold"/>
              </a:rPr>
              <a:t> </a:t>
            </a:r>
            <a:r>
              <a:rPr lang="en-US" sz="3999" dirty="0" err="1">
                <a:solidFill>
                  <a:srgbClr val="3F3B2A"/>
                </a:solidFill>
                <a:latin typeface="Roboto Condensed Bold"/>
              </a:rPr>
              <a:t>sao</a:t>
            </a:r>
            <a:r>
              <a:rPr lang="en-US" sz="3999" dirty="0">
                <a:solidFill>
                  <a:srgbClr val="3F3B2A"/>
                </a:solidFill>
                <a:latin typeface="Roboto Condensed Bold"/>
              </a:rPr>
              <a:t>?</a:t>
            </a:r>
          </a:p>
        </p:txBody>
      </p:sp>
      <p:sp>
        <p:nvSpPr>
          <p:cNvPr id="6" name="Freeform 6"/>
          <p:cNvSpPr/>
          <p:nvPr/>
        </p:nvSpPr>
        <p:spPr>
          <a:xfrm flipH="1">
            <a:off x="-567613" y="2865093"/>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6"/>
            <a:stretch>
              <a:fillRect/>
            </a:stretch>
          </a:blipFill>
        </p:spPr>
      </p:sp>
      <p:sp>
        <p:nvSpPr>
          <p:cNvPr id="7" name="Freeform 7"/>
          <p:cNvSpPr/>
          <p:nvPr/>
        </p:nvSpPr>
        <p:spPr>
          <a:xfrm flipH="1">
            <a:off x="0" y="2464910"/>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41155" y="5364470"/>
            <a:ext cx="8029533" cy="5904574"/>
          </a:xfrm>
          <a:custGeom>
            <a:avLst/>
            <a:gdLst/>
            <a:ahLst/>
            <a:cxnLst/>
            <a:rect l="l" t="t" r="r" b="b"/>
            <a:pathLst>
              <a:path w="8029533" h="5904574">
                <a:moveTo>
                  <a:pt x="8029533" y="0"/>
                </a:moveTo>
                <a:lnTo>
                  <a:pt x="0" y="0"/>
                </a:lnTo>
                <a:lnTo>
                  <a:pt x="0" y="5904574"/>
                </a:lnTo>
                <a:lnTo>
                  <a:pt x="8029533" y="5904574"/>
                </a:lnTo>
                <a:lnTo>
                  <a:pt x="8029533" y="0"/>
                </a:lnTo>
                <a:close/>
              </a:path>
            </a:pathLst>
          </a:custGeom>
          <a:blipFill>
            <a:blip r:embed="rId3"/>
            <a:stretch>
              <a:fillRect/>
            </a:stretch>
          </a:blipFill>
        </p:spPr>
      </p:sp>
      <p:sp>
        <p:nvSpPr>
          <p:cNvPr id="4" name="Freeform 4"/>
          <p:cNvSpPr/>
          <p:nvPr/>
        </p:nvSpPr>
        <p:spPr>
          <a:xfrm>
            <a:off x="8707071" y="-2621666"/>
            <a:ext cx="10134704" cy="5243331"/>
          </a:xfrm>
          <a:custGeom>
            <a:avLst/>
            <a:gdLst/>
            <a:ahLst/>
            <a:cxnLst/>
            <a:rect l="l" t="t" r="r" b="b"/>
            <a:pathLst>
              <a:path w="10134704" h="5243331">
                <a:moveTo>
                  <a:pt x="0" y="0"/>
                </a:moveTo>
                <a:lnTo>
                  <a:pt x="10134704" y="0"/>
                </a:lnTo>
                <a:lnTo>
                  <a:pt x="10134704" y="5243332"/>
                </a:lnTo>
                <a:lnTo>
                  <a:pt x="0" y="5243332"/>
                </a:lnTo>
                <a:lnTo>
                  <a:pt x="0" y="0"/>
                </a:lnTo>
                <a:close/>
              </a:path>
            </a:pathLst>
          </a:custGeom>
          <a:blipFill>
            <a:blip r:embed="rId4"/>
            <a:stretch>
              <a:fillRect l="-18672" t="-14852" r="-61777" b="-131460"/>
            </a:stretch>
          </a:blipFill>
        </p:spPr>
      </p:sp>
      <p:sp>
        <p:nvSpPr>
          <p:cNvPr id="5" name="Freeform 5"/>
          <p:cNvSpPr/>
          <p:nvPr/>
        </p:nvSpPr>
        <p:spPr>
          <a:xfrm>
            <a:off x="7786671" y="238824"/>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2989428" y="4411624"/>
            <a:ext cx="5187363" cy="1899285"/>
          </a:xfrm>
          <a:prstGeom prst="rect">
            <a:avLst/>
          </a:prstGeom>
        </p:spPr>
        <p:txBody>
          <a:bodyPr lIns="0" tIns="0" rIns="0" bIns="0" rtlCol="0" anchor="t">
            <a:spAutoFit/>
          </a:bodyPr>
          <a:lstStyle/>
          <a:p>
            <a:pPr algn="ctr">
              <a:lnSpc>
                <a:spcPts val="5040"/>
              </a:lnSpc>
              <a:spcBef>
                <a:spcPct val="0"/>
              </a:spcBef>
            </a:pPr>
            <a:r>
              <a:rPr lang="en-US" sz="3600">
                <a:solidFill>
                  <a:srgbClr val="5B553D"/>
                </a:solidFill>
                <a:latin typeface="Roboto Condensed Bold"/>
              </a:rPr>
              <a:t>Đặc điểm của thể thơ thất ngôn bát cú được thể hiện trong bài thơ.</a:t>
            </a:r>
          </a:p>
        </p:txBody>
      </p:sp>
      <p:sp>
        <p:nvSpPr>
          <p:cNvPr id="7" name="TextBox 7"/>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8" name="TextBox 8"/>
          <p:cNvSpPr txBox="1"/>
          <p:nvPr/>
        </p:nvSpPr>
        <p:spPr>
          <a:xfrm>
            <a:off x="-397540" y="1106065"/>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3.2. Đọc hiểu văn bản</a:t>
            </a:r>
          </a:p>
        </p:txBody>
      </p:sp>
      <p:graphicFrame>
        <p:nvGraphicFramePr>
          <p:cNvPr id="9" name="Table 9"/>
          <p:cNvGraphicFramePr>
            <a:graphicFrameLocks noGrp="1"/>
          </p:cNvGraphicFramePr>
          <p:nvPr/>
        </p:nvGraphicFramePr>
        <p:xfrm>
          <a:off x="9144000" y="1154420"/>
          <a:ext cx="7762278" cy="8420100"/>
        </p:xfrm>
        <a:graphic>
          <a:graphicData uri="http://schemas.openxmlformats.org/drawingml/2006/table">
            <a:tbl>
              <a:tblPr/>
              <a:tblGrid>
                <a:gridCol w="1165239">
                  <a:extLst>
                    <a:ext uri="{9D8B030D-6E8A-4147-A177-3AD203B41FA5}">
                      <a16:colId xmlns:a16="http://schemas.microsoft.com/office/drawing/2014/main" val="20000"/>
                    </a:ext>
                  </a:extLst>
                </a:gridCol>
                <a:gridCol w="1108854">
                  <a:extLst>
                    <a:ext uri="{9D8B030D-6E8A-4147-A177-3AD203B41FA5}">
                      <a16:colId xmlns:a16="http://schemas.microsoft.com/office/drawing/2014/main" val="20001"/>
                    </a:ext>
                  </a:extLst>
                </a:gridCol>
                <a:gridCol w="1030932">
                  <a:extLst>
                    <a:ext uri="{9D8B030D-6E8A-4147-A177-3AD203B41FA5}">
                      <a16:colId xmlns:a16="http://schemas.microsoft.com/office/drawing/2014/main" val="20002"/>
                    </a:ext>
                  </a:extLst>
                </a:gridCol>
                <a:gridCol w="1431460">
                  <a:extLst>
                    <a:ext uri="{9D8B030D-6E8A-4147-A177-3AD203B41FA5}">
                      <a16:colId xmlns:a16="http://schemas.microsoft.com/office/drawing/2014/main" val="20003"/>
                    </a:ext>
                  </a:extLst>
                </a:gridCol>
                <a:gridCol w="1079540">
                  <a:extLst>
                    <a:ext uri="{9D8B030D-6E8A-4147-A177-3AD203B41FA5}">
                      <a16:colId xmlns:a16="http://schemas.microsoft.com/office/drawing/2014/main" val="20004"/>
                    </a:ext>
                  </a:extLst>
                </a:gridCol>
                <a:gridCol w="1030932">
                  <a:extLst>
                    <a:ext uri="{9D8B030D-6E8A-4147-A177-3AD203B41FA5}">
                      <a16:colId xmlns:a16="http://schemas.microsoft.com/office/drawing/2014/main" val="20005"/>
                    </a:ext>
                  </a:extLst>
                </a:gridCol>
                <a:gridCol w="915321">
                  <a:extLst>
                    <a:ext uri="{9D8B030D-6E8A-4147-A177-3AD203B41FA5}">
                      <a16:colId xmlns:a16="http://schemas.microsoft.com/office/drawing/2014/main" val="20006"/>
                    </a:ext>
                  </a:extLst>
                </a:gridCol>
              </a:tblGrid>
              <a:tr h="1062081">
                <a:tc>
                  <a:txBody>
                    <a:bodyPr/>
                    <a:lstStyle/>
                    <a:p>
                      <a:pPr algn="ctr">
                        <a:lnSpc>
                          <a:spcPts val="4480"/>
                        </a:lnSpc>
                        <a:defRPr/>
                      </a:pPr>
                      <a:r>
                        <a:rPr lang="en-US" sz="3200">
                          <a:solidFill>
                            <a:srgbClr val="6C7669"/>
                          </a:solidFill>
                          <a:latin typeface="#9Slide05 VL Fadilla"/>
                        </a:rPr>
                        <a:t>Bước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tới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Đèo</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Ngang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bóng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xế</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tà</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0"/>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96747E"/>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1"/>
                  </a:ext>
                </a:extLst>
              </a:tr>
              <a:tr h="1062081">
                <a:tc>
                  <a:txBody>
                    <a:bodyPr/>
                    <a:lstStyle/>
                    <a:p>
                      <a:pPr algn="ctr">
                        <a:lnSpc>
                          <a:spcPts val="4480"/>
                        </a:lnSpc>
                        <a:defRPr/>
                      </a:pPr>
                      <a:r>
                        <a:rPr lang="en-US" sz="3200">
                          <a:solidFill>
                            <a:srgbClr val="6C7669"/>
                          </a:solidFill>
                          <a:latin typeface="#9Slide05 VL Fadilla Bold"/>
                        </a:rPr>
                        <a:t>Cỏ</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err="1">
                          <a:solidFill>
                            <a:srgbClr val="6C7669"/>
                          </a:solidFill>
                          <a:latin typeface="#9Slide05 VL Fadilla Bold"/>
                        </a:rPr>
                        <a:t>cây</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chen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đá</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lá</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chen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hoa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2"/>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3"/>
                  </a:ext>
                </a:extLst>
              </a:tr>
              <a:tr h="1062081">
                <a:tc>
                  <a:txBody>
                    <a:bodyPr/>
                    <a:lstStyle/>
                    <a:p>
                      <a:pPr algn="ctr">
                        <a:lnSpc>
                          <a:spcPts val="4480"/>
                        </a:lnSpc>
                        <a:defRPr/>
                      </a:pPr>
                      <a:r>
                        <a:rPr lang="en-US" sz="3200">
                          <a:solidFill>
                            <a:srgbClr val="6C7669"/>
                          </a:solidFill>
                          <a:latin typeface="#9Slide05 VL Fadilla Bold"/>
                        </a:rPr>
                        <a:t>Lom</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khom</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dưới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núi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tiều</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vài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chú</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4"/>
                  </a:ext>
                </a:extLst>
              </a:tr>
              <a:tr h="1042944">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5"/>
                  </a:ext>
                </a:extLst>
              </a:tr>
              <a:tr h="1062081">
                <a:tc>
                  <a:txBody>
                    <a:bodyPr/>
                    <a:lstStyle/>
                    <a:p>
                      <a:pPr algn="ctr">
                        <a:lnSpc>
                          <a:spcPts val="4480"/>
                        </a:lnSpc>
                        <a:defRPr/>
                      </a:pPr>
                      <a:r>
                        <a:rPr lang="en-US" sz="3200">
                          <a:solidFill>
                            <a:srgbClr val="6C7669"/>
                          </a:solidFill>
                          <a:latin typeface="#9Slide05 VL Fadilla"/>
                        </a:rPr>
                        <a:t>Lác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đác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bên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sông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chợ</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mấy</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nhà</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6"/>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a:solidFill>
                            <a:srgbClr val="6C7669"/>
                          </a:solidFill>
                          <a:latin typeface="Roboto Condensed Bold"/>
                        </a:rPr>
                        <a:t>B</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10"/>
          <p:cNvSpPr txBox="1"/>
          <p:nvPr/>
        </p:nvSpPr>
        <p:spPr>
          <a:xfrm>
            <a:off x="1047295" y="2410199"/>
            <a:ext cx="7129496" cy="1578864"/>
          </a:xfrm>
          <a:prstGeom prst="rect">
            <a:avLst/>
          </a:prstGeom>
        </p:spPr>
        <p:txBody>
          <a:bodyPr lIns="0" tIns="0" rIns="0" bIns="0" rtlCol="0" anchor="t">
            <a:spAutoFit/>
          </a:bodyPr>
          <a:lstStyle/>
          <a:p>
            <a:pPr algn="ctr">
              <a:lnSpc>
                <a:spcPts val="6258"/>
              </a:lnSpc>
            </a:pPr>
            <a:r>
              <a:rPr lang="en-US" sz="4200" spc="126" dirty="0">
                <a:solidFill>
                  <a:srgbClr val="3F3B2A"/>
                </a:solidFill>
                <a:latin typeface="#9Slide05 Aphrodite Pro"/>
              </a:rPr>
              <a:t>a. </a:t>
            </a:r>
            <a:r>
              <a:rPr lang="en-US" sz="4200" spc="126" dirty="0" err="1">
                <a:solidFill>
                  <a:srgbClr val="3F3B2A"/>
                </a:solidFill>
                <a:latin typeface="#9Slide05 Aphrodite Pro"/>
              </a:rPr>
              <a:t>Đề</a:t>
            </a:r>
            <a:r>
              <a:rPr lang="en-US" sz="4200" spc="126" dirty="0">
                <a:solidFill>
                  <a:srgbClr val="3F3B2A"/>
                </a:solidFill>
                <a:latin typeface="#9Slide05 Aphrodite Pro"/>
              </a:rPr>
              <a:t> </a:t>
            </a:r>
            <a:r>
              <a:rPr lang="en-US" sz="4200" spc="126" dirty="0" err="1">
                <a:solidFill>
                  <a:srgbClr val="3F3B2A"/>
                </a:solidFill>
                <a:latin typeface="#9Slide05 Aphrodite Pro"/>
              </a:rPr>
              <a:t>tài</a:t>
            </a:r>
            <a:r>
              <a:rPr lang="en-US" sz="4200" spc="126" dirty="0">
                <a:solidFill>
                  <a:srgbClr val="3F3B2A"/>
                </a:solidFill>
                <a:latin typeface="#9Slide05 Aphrodite Pro"/>
              </a:rPr>
              <a:t>, </a:t>
            </a:r>
            <a:r>
              <a:rPr lang="en-US" sz="4200" spc="126" dirty="0" err="1">
                <a:solidFill>
                  <a:srgbClr val="3F3B2A"/>
                </a:solidFill>
                <a:latin typeface="#9Slide05 Aphrodite Pro"/>
              </a:rPr>
              <a:t>thể</a:t>
            </a:r>
            <a:r>
              <a:rPr lang="en-US" sz="4200" spc="126" dirty="0">
                <a:solidFill>
                  <a:srgbClr val="3F3B2A"/>
                </a:solidFill>
                <a:latin typeface="#9Slide05 Aphrodite Pro"/>
              </a:rPr>
              <a:t> </a:t>
            </a:r>
            <a:r>
              <a:rPr lang="en-US" sz="4200" spc="126" dirty="0" err="1">
                <a:solidFill>
                  <a:srgbClr val="3F3B2A"/>
                </a:solidFill>
                <a:latin typeface="#9Slide05 Aphrodite Pro"/>
              </a:rPr>
              <a:t>thơ</a:t>
            </a:r>
            <a:r>
              <a:rPr lang="en-US" sz="4200" spc="126" dirty="0">
                <a:solidFill>
                  <a:srgbClr val="3F3B2A"/>
                </a:solidFill>
                <a:latin typeface="#9Slide05 Aphrodite Pro"/>
              </a:rPr>
              <a:t> và </a:t>
            </a:r>
            <a:r>
              <a:rPr lang="en-US" sz="4200" spc="126" dirty="0" err="1">
                <a:solidFill>
                  <a:srgbClr val="3F3B2A"/>
                </a:solidFill>
                <a:latin typeface="#9Slide05 Aphrodite Pro"/>
              </a:rPr>
              <a:t>bố</a:t>
            </a:r>
            <a:r>
              <a:rPr lang="en-US" sz="4200" spc="126" dirty="0">
                <a:solidFill>
                  <a:srgbClr val="3F3B2A"/>
                </a:solidFill>
                <a:latin typeface="#9Slide05 Aphrodite Pro"/>
              </a:rPr>
              <a:t> </a:t>
            </a:r>
            <a:r>
              <a:rPr lang="en-US" sz="4200" spc="126" dirty="0" err="1">
                <a:solidFill>
                  <a:srgbClr val="3F3B2A"/>
                </a:solidFill>
                <a:latin typeface="#9Slide05 Aphrodite Pro"/>
              </a:rPr>
              <a:t>cục</a:t>
            </a:r>
            <a:r>
              <a:rPr lang="en-US" sz="4200" spc="126" dirty="0">
                <a:solidFill>
                  <a:srgbClr val="3F3B2A"/>
                </a:solidFill>
                <a:latin typeface="#9Slide05 Aphrodite Pro"/>
              </a:rPr>
              <a:t> </a:t>
            </a:r>
            <a:r>
              <a:rPr lang="en-US" sz="4200" spc="126" dirty="0" err="1">
                <a:solidFill>
                  <a:srgbClr val="3F3B2A"/>
                </a:solidFill>
                <a:latin typeface="#9Slide05 Aphrodite Pro"/>
              </a:rPr>
              <a:t>bài</a:t>
            </a:r>
            <a:r>
              <a:rPr lang="en-US" sz="4200" spc="126" dirty="0">
                <a:solidFill>
                  <a:srgbClr val="3F3B2A"/>
                </a:solidFill>
                <a:latin typeface="#9Slide05 Aphrodite Pro"/>
              </a:rPr>
              <a:t> </a:t>
            </a:r>
            <a:r>
              <a:rPr lang="en-US" sz="4200" spc="126" dirty="0" err="1">
                <a:solidFill>
                  <a:srgbClr val="3F3B2A"/>
                </a:solidFill>
                <a:latin typeface="#9Slide05 Aphrodite Pro"/>
              </a:rPr>
              <a:t>thơ</a:t>
            </a:r>
            <a:endParaRPr lang="en-US" sz="4200" spc="126" dirty="0">
              <a:solidFill>
                <a:srgbClr val="3F3B2A"/>
              </a:solidFill>
              <a:latin typeface="#9Slide05 Aphrodite Pro"/>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41155" y="5364470"/>
            <a:ext cx="8029533" cy="5904574"/>
          </a:xfrm>
          <a:custGeom>
            <a:avLst/>
            <a:gdLst/>
            <a:ahLst/>
            <a:cxnLst/>
            <a:rect l="l" t="t" r="r" b="b"/>
            <a:pathLst>
              <a:path w="8029533" h="5904574">
                <a:moveTo>
                  <a:pt x="8029533" y="0"/>
                </a:moveTo>
                <a:lnTo>
                  <a:pt x="0" y="0"/>
                </a:lnTo>
                <a:lnTo>
                  <a:pt x="0" y="5904574"/>
                </a:lnTo>
                <a:lnTo>
                  <a:pt x="8029533" y="5904574"/>
                </a:lnTo>
                <a:lnTo>
                  <a:pt x="8029533" y="0"/>
                </a:lnTo>
                <a:close/>
              </a:path>
            </a:pathLst>
          </a:custGeom>
          <a:blipFill>
            <a:blip r:embed="rId3"/>
            <a:stretch>
              <a:fillRect/>
            </a:stretch>
          </a:blipFill>
        </p:spPr>
      </p:sp>
      <p:sp>
        <p:nvSpPr>
          <p:cNvPr id="4" name="Freeform 4"/>
          <p:cNvSpPr/>
          <p:nvPr/>
        </p:nvSpPr>
        <p:spPr>
          <a:xfrm>
            <a:off x="8707071" y="-2621666"/>
            <a:ext cx="10134704" cy="5243331"/>
          </a:xfrm>
          <a:custGeom>
            <a:avLst/>
            <a:gdLst/>
            <a:ahLst/>
            <a:cxnLst/>
            <a:rect l="l" t="t" r="r" b="b"/>
            <a:pathLst>
              <a:path w="10134704" h="5243331">
                <a:moveTo>
                  <a:pt x="0" y="0"/>
                </a:moveTo>
                <a:lnTo>
                  <a:pt x="10134704" y="0"/>
                </a:lnTo>
                <a:lnTo>
                  <a:pt x="10134704" y="5243332"/>
                </a:lnTo>
                <a:lnTo>
                  <a:pt x="0" y="5243332"/>
                </a:lnTo>
                <a:lnTo>
                  <a:pt x="0" y="0"/>
                </a:lnTo>
                <a:close/>
              </a:path>
            </a:pathLst>
          </a:custGeom>
          <a:blipFill>
            <a:blip r:embed="rId4"/>
            <a:stretch>
              <a:fillRect l="-18672" t="-14852" r="-61777" b="-131460"/>
            </a:stretch>
          </a:blipFill>
        </p:spPr>
      </p:sp>
      <p:sp>
        <p:nvSpPr>
          <p:cNvPr id="5" name="Freeform 5"/>
          <p:cNvSpPr/>
          <p:nvPr/>
        </p:nvSpPr>
        <p:spPr>
          <a:xfrm>
            <a:off x="7786671" y="238824"/>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910280" y="4155757"/>
            <a:ext cx="5187363" cy="1899285"/>
          </a:xfrm>
          <a:prstGeom prst="rect">
            <a:avLst/>
          </a:prstGeom>
        </p:spPr>
        <p:txBody>
          <a:bodyPr lIns="0" tIns="0" rIns="0" bIns="0" rtlCol="0" anchor="t">
            <a:spAutoFit/>
          </a:bodyPr>
          <a:lstStyle/>
          <a:p>
            <a:pPr algn="ctr">
              <a:lnSpc>
                <a:spcPts val="5040"/>
              </a:lnSpc>
              <a:spcBef>
                <a:spcPct val="0"/>
              </a:spcBef>
            </a:pPr>
            <a:r>
              <a:rPr lang="en-US" sz="3600">
                <a:solidFill>
                  <a:srgbClr val="5B553D"/>
                </a:solidFill>
                <a:latin typeface="Roboto Condensed Bold"/>
              </a:rPr>
              <a:t>Đặc điểm của thể thơ thất ngôn bát cú được thể hiện trong bài thơ.</a:t>
            </a:r>
          </a:p>
        </p:txBody>
      </p:sp>
      <p:sp>
        <p:nvSpPr>
          <p:cNvPr id="7" name="TextBox 7"/>
          <p:cNvSpPr txBox="1"/>
          <p:nvPr/>
        </p:nvSpPr>
        <p:spPr>
          <a:xfrm>
            <a:off x="-1715794" y="-118640"/>
            <a:ext cx="15071036" cy="1120775"/>
          </a:xfrm>
          <a:prstGeom prst="rect">
            <a:avLst/>
          </a:prstGeom>
        </p:spPr>
        <p:txBody>
          <a:bodyPr lIns="0" tIns="0" rIns="0" bIns="0" rtlCol="0" anchor="t">
            <a:spAutoFit/>
          </a:bodyPr>
          <a:lstStyle/>
          <a:p>
            <a:pPr algn="ctr">
              <a:lnSpc>
                <a:spcPts val="9100"/>
              </a:lnSpc>
            </a:pPr>
            <a:r>
              <a:rPr lang="en-US" sz="6500">
                <a:solidFill>
                  <a:srgbClr val="3F3B2A"/>
                </a:solidFill>
                <a:latin typeface="Fraunces Bold"/>
              </a:rPr>
              <a:t>3. KHÁM PHÁ VĂN BẢN</a:t>
            </a:r>
          </a:p>
        </p:txBody>
      </p:sp>
      <p:sp>
        <p:nvSpPr>
          <p:cNvPr id="8" name="TextBox 8"/>
          <p:cNvSpPr txBox="1"/>
          <p:nvPr/>
        </p:nvSpPr>
        <p:spPr>
          <a:xfrm>
            <a:off x="-776092" y="1131656"/>
            <a:ext cx="9996029" cy="936625"/>
          </a:xfrm>
          <a:prstGeom prst="rect">
            <a:avLst/>
          </a:prstGeom>
        </p:spPr>
        <p:txBody>
          <a:bodyPr lIns="0" tIns="0" rIns="0" bIns="0" rtlCol="0" anchor="t">
            <a:spAutoFit/>
          </a:bodyPr>
          <a:lstStyle/>
          <a:p>
            <a:pPr algn="ctr">
              <a:lnSpc>
                <a:spcPts val="7699"/>
              </a:lnSpc>
              <a:spcBef>
                <a:spcPct val="0"/>
              </a:spcBef>
            </a:pPr>
            <a:r>
              <a:rPr lang="en-US" sz="5499">
                <a:solidFill>
                  <a:srgbClr val="3F3B2A"/>
                </a:solidFill>
                <a:latin typeface="#9Slide07 SVNUT Triumph Press"/>
              </a:rPr>
              <a:t>3.2. Đọc hiểu văn bản</a:t>
            </a:r>
          </a:p>
        </p:txBody>
      </p:sp>
      <p:graphicFrame>
        <p:nvGraphicFramePr>
          <p:cNvPr id="9" name="Table 9"/>
          <p:cNvGraphicFramePr>
            <a:graphicFrameLocks noGrp="1"/>
          </p:cNvGraphicFramePr>
          <p:nvPr/>
        </p:nvGraphicFramePr>
        <p:xfrm>
          <a:off x="8151079" y="1396959"/>
          <a:ext cx="9442451" cy="8420100"/>
        </p:xfrm>
        <a:graphic>
          <a:graphicData uri="http://schemas.openxmlformats.org/drawingml/2006/table">
            <a:tbl>
              <a:tblPr/>
              <a:tblGrid>
                <a:gridCol w="1640364">
                  <a:extLst>
                    <a:ext uri="{9D8B030D-6E8A-4147-A177-3AD203B41FA5}">
                      <a16:colId xmlns:a16="http://schemas.microsoft.com/office/drawing/2014/main" val="20000"/>
                    </a:ext>
                  </a:extLst>
                </a:gridCol>
                <a:gridCol w="1430174">
                  <a:extLst>
                    <a:ext uri="{9D8B030D-6E8A-4147-A177-3AD203B41FA5}">
                      <a16:colId xmlns:a16="http://schemas.microsoft.com/office/drawing/2014/main" val="20001"/>
                    </a:ext>
                  </a:extLst>
                </a:gridCol>
                <a:gridCol w="1362828">
                  <a:extLst>
                    <a:ext uri="{9D8B030D-6E8A-4147-A177-3AD203B41FA5}">
                      <a16:colId xmlns:a16="http://schemas.microsoft.com/office/drawing/2014/main" val="20002"/>
                    </a:ext>
                  </a:extLst>
                </a:gridCol>
                <a:gridCol w="1311993">
                  <a:extLst>
                    <a:ext uri="{9D8B030D-6E8A-4147-A177-3AD203B41FA5}">
                      <a16:colId xmlns:a16="http://schemas.microsoft.com/office/drawing/2014/main" val="20003"/>
                    </a:ext>
                  </a:extLst>
                </a:gridCol>
                <a:gridCol w="1250618">
                  <a:extLst>
                    <a:ext uri="{9D8B030D-6E8A-4147-A177-3AD203B41FA5}">
                      <a16:colId xmlns:a16="http://schemas.microsoft.com/office/drawing/2014/main" val="20004"/>
                    </a:ext>
                  </a:extLst>
                </a:gridCol>
                <a:gridCol w="1362146">
                  <a:extLst>
                    <a:ext uri="{9D8B030D-6E8A-4147-A177-3AD203B41FA5}">
                      <a16:colId xmlns:a16="http://schemas.microsoft.com/office/drawing/2014/main" val="20005"/>
                    </a:ext>
                  </a:extLst>
                </a:gridCol>
                <a:gridCol w="1084328">
                  <a:extLst>
                    <a:ext uri="{9D8B030D-6E8A-4147-A177-3AD203B41FA5}">
                      <a16:colId xmlns:a16="http://schemas.microsoft.com/office/drawing/2014/main" val="20006"/>
                    </a:ext>
                  </a:extLst>
                </a:gridCol>
              </a:tblGrid>
              <a:tr h="1062081">
                <a:tc>
                  <a:txBody>
                    <a:bodyPr/>
                    <a:lstStyle/>
                    <a:p>
                      <a:pPr algn="ctr">
                        <a:lnSpc>
                          <a:spcPts val="4480"/>
                        </a:lnSpc>
                        <a:defRPr/>
                      </a:pPr>
                      <a:r>
                        <a:rPr lang="en-US" sz="3200">
                          <a:solidFill>
                            <a:srgbClr val="6C7669"/>
                          </a:solidFill>
                          <a:latin typeface="#9Slide05 VL Fadilla"/>
                        </a:rPr>
                        <a:t>Nhớ</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nước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đau</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lòng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con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quốc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quốc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0"/>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a:solidFill>
                            <a:srgbClr val="6C7669"/>
                          </a:solidFill>
                          <a:latin typeface="Roboto Condensed Bold"/>
                        </a:rPr>
                        <a:t>B</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1"/>
                  </a:ext>
                </a:extLst>
              </a:tr>
              <a:tr h="1062081">
                <a:tc>
                  <a:txBody>
                    <a:bodyPr/>
                    <a:lstStyle/>
                    <a:p>
                      <a:pPr algn="ctr">
                        <a:lnSpc>
                          <a:spcPts val="4480"/>
                        </a:lnSpc>
                        <a:defRPr/>
                      </a:pPr>
                      <a:r>
                        <a:rPr lang="en-US" sz="3200">
                          <a:solidFill>
                            <a:srgbClr val="6C7669"/>
                          </a:solidFill>
                          <a:latin typeface="#9Slide05 VL Fadilla Bold"/>
                        </a:rPr>
                        <a:t>Thương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nhà</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mỏi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miệng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cái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gia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gia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2"/>
                  </a:ext>
                </a:extLst>
              </a:tr>
              <a:tr h="1042944">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3"/>
                  </a:ext>
                </a:extLst>
              </a:tr>
              <a:tr h="1062081">
                <a:tc>
                  <a:txBody>
                    <a:bodyPr/>
                    <a:lstStyle/>
                    <a:p>
                      <a:pPr algn="ctr">
                        <a:lnSpc>
                          <a:spcPts val="4480"/>
                        </a:lnSpc>
                        <a:defRPr/>
                      </a:pPr>
                      <a:r>
                        <a:rPr lang="en-US" sz="3200">
                          <a:solidFill>
                            <a:srgbClr val="6C7669"/>
                          </a:solidFill>
                          <a:latin typeface="#9Slide05 VL Fadilla"/>
                        </a:rPr>
                        <a:t>Dừng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chân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đứng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lịa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trời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Bold"/>
                        </a:rPr>
                        <a:t>non</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nước</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4"/>
                  </a:ext>
                </a:extLst>
              </a:tr>
              <a:tr h="1042944">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solidFill>
                      <a:srgbClr val="C4DFBD"/>
                    </a:solidFill>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5"/>
                  </a:ext>
                </a:extLst>
              </a:tr>
              <a:tr h="1062081">
                <a:tc>
                  <a:txBody>
                    <a:bodyPr/>
                    <a:lstStyle/>
                    <a:p>
                      <a:pPr algn="ctr">
                        <a:lnSpc>
                          <a:spcPts val="4480"/>
                        </a:lnSpc>
                        <a:defRPr/>
                      </a:pPr>
                      <a:r>
                        <a:rPr lang="en-US" sz="3200">
                          <a:solidFill>
                            <a:srgbClr val="6C7669"/>
                          </a:solidFill>
                          <a:latin typeface="#9Slide05 VL Fadilla"/>
                        </a:rPr>
                        <a:t>Một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mảnh</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tình</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riêng</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với</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9Slide05 VL Fadilla"/>
                        </a:rPr>
                        <a:t>ta</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6"/>
                  </a:ext>
                </a:extLst>
              </a:tr>
              <a:tr h="1042944">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B</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a:solidFill>
                            <a:srgbClr val="6C7669"/>
                          </a:solidFill>
                          <a:latin typeface="Roboto Condensed Bold"/>
                        </a:rPr>
                        <a:t>T</a:t>
                      </a:r>
                      <a:endParaRPr lang="en-US" sz="110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tc>
                  <a:txBody>
                    <a:bodyPr/>
                    <a:lstStyle/>
                    <a:p>
                      <a:pPr algn="ctr">
                        <a:lnSpc>
                          <a:spcPts val="4480"/>
                        </a:lnSpc>
                        <a:defRPr/>
                      </a:pPr>
                      <a:r>
                        <a:rPr lang="en-US" sz="3200" dirty="0">
                          <a:solidFill>
                            <a:srgbClr val="6C7669"/>
                          </a:solidFill>
                          <a:latin typeface="Roboto Condensed Bold"/>
                        </a:rPr>
                        <a:t>B</a:t>
                      </a:r>
                      <a:endParaRPr lang="en-US" sz="1100" dirty="0"/>
                    </a:p>
                  </a:txBody>
                  <a:tcPr marL="190500" marR="190500" marT="190500" marB="190500" anchor="ctr">
                    <a:lnL w="38100" cap="flat" cmpd="sng" algn="ctr">
                      <a:solidFill>
                        <a:srgbClr val="909F8B"/>
                      </a:solidFill>
                      <a:prstDash val="solid"/>
                      <a:round/>
                      <a:headEnd type="none" w="med" len="med"/>
                      <a:tailEnd type="none" w="med" len="med"/>
                    </a:lnL>
                    <a:lnR w="38100" cap="flat" cmpd="sng" algn="ctr">
                      <a:solidFill>
                        <a:srgbClr val="909F8B"/>
                      </a:solidFill>
                      <a:prstDash val="solid"/>
                      <a:round/>
                      <a:headEnd type="none" w="med" len="med"/>
                      <a:tailEnd type="none" w="med" len="med"/>
                    </a:lnR>
                    <a:lnT w="38100" cap="flat" cmpd="sng" algn="ctr">
                      <a:solidFill>
                        <a:srgbClr val="909F8B"/>
                      </a:solidFill>
                      <a:prstDash val="solid"/>
                      <a:round/>
                      <a:headEnd type="none" w="med" len="med"/>
                      <a:tailEnd type="none" w="med" len="med"/>
                    </a:lnT>
                    <a:lnB w="38100" cap="flat" cmpd="sng" algn="ctr">
                      <a:solidFill>
                        <a:srgbClr val="909F8B"/>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0" name="TextBox 10"/>
          <p:cNvSpPr txBox="1"/>
          <p:nvPr/>
        </p:nvSpPr>
        <p:spPr>
          <a:xfrm>
            <a:off x="657175" y="2150178"/>
            <a:ext cx="7129496" cy="1578864"/>
          </a:xfrm>
          <a:prstGeom prst="rect">
            <a:avLst/>
          </a:prstGeom>
        </p:spPr>
        <p:txBody>
          <a:bodyPr lIns="0" tIns="0" rIns="0" bIns="0" rtlCol="0" anchor="t">
            <a:spAutoFit/>
          </a:bodyPr>
          <a:lstStyle/>
          <a:p>
            <a:pPr algn="ctr">
              <a:lnSpc>
                <a:spcPts val="6258"/>
              </a:lnSpc>
            </a:pPr>
            <a:r>
              <a:rPr lang="en-US" sz="4200" spc="126">
                <a:solidFill>
                  <a:srgbClr val="3F3B2A"/>
                </a:solidFill>
                <a:latin typeface="#9Slide05 Aphrodite Pro"/>
              </a:rPr>
              <a:t>a. Đề tài, thể thơ và bố cục bài thơ</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3071" y="-4003070"/>
            <a:ext cx="10281859" cy="18288002"/>
          </a:xfrm>
          <a:custGeom>
            <a:avLst/>
            <a:gdLst/>
            <a:ahLst/>
            <a:cxnLst/>
            <a:rect l="l" t="t" r="r" b="b"/>
            <a:pathLst>
              <a:path w="10281859" h="18288002">
                <a:moveTo>
                  <a:pt x="0" y="0"/>
                </a:moveTo>
                <a:lnTo>
                  <a:pt x="10281859" y="0"/>
                </a:lnTo>
                <a:lnTo>
                  <a:pt x="10281859" y="18288002"/>
                </a:lnTo>
                <a:lnTo>
                  <a:pt x="0" y="18288002"/>
                </a:lnTo>
                <a:lnTo>
                  <a:pt x="0" y="0"/>
                </a:lnTo>
                <a:close/>
              </a:path>
            </a:pathLst>
          </a:custGeom>
          <a:blipFill>
            <a:blip r:embed="rId3"/>
            <a:stretch>
              <a:fillRect/>
            </a:stretch>
          </a:blipFill>
        </p:spPr>
      </p:sp>
      <p:sp>
        <p:nvSpPr>
          <p:cNvPr id="4" name="Freeform 4"/>
          <p:cNvSpPr/>
          <p:nvPr/>
        </p:nvSpPr>
        <p:spPr>
          <a:xfrm>
            <a:off x="-257838" y="6536231"/>
            <a:ext cx="18545838" cy="6293735"/>
          </a:xfrm>
          <a:custGeom>
            <a:avLst/>
            <a:gdLst/>
            <a:ahLst/>
            <a:cxnLst/>
            <a:rect l="l" t="t" r="r" b="b"/>
            <a:pathLst>
              <a:path w="18545838" h="6293735">
                <a:moveTo>
                  <a:pt x="0" y="0"/>
                </a:moveTo>
                <a:lnTo>
                  <a:pt x="18545838" y="0"/>
                </a:lnTo>
                <a:lnTo>
                  <a:pt x="18545838" y="6293734"/>
                </a:lnTo>
                <a:lnTo>
                  <a:pt x="0" y="6293734"/>
                </a:lnTo>
                <a:lnTo>
                  <a:pt x="0" y="0"/>
                </a:lnTo>
                <a:close/>
              </a:path>
            </a:pathLst>
          </a:custGeom>
          <a:blipFill>
            <a:blip r:embed="rId4"/>
            <a:stretch>
              <a:fillRect t="-110490" b="-7"/>
            </a:stretch>
          </a:blipFill>
        </p:spPr>
      </p:sp>
      <p:sp>
        <p:nvSpPr>
          <p:cNvPr id="5" name="TextBox 5"/>
          <p:cNvSpPr txBox="1"/>
          <p:nvPr/>
        </p:nvSpPr>
        <p:spPr>
          <a:xfrm>
            <a:off x="-1715794" y="-109115"/>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6" name="TextBox 6"/>
          <p:cNvSpPr txBox="1"/>
          <p:nvPr/>
        </p:nvSpPr>
        <p:spPr>
          <a:xfrm>
            <a:off x="-397540" y="1106065"/>
            <a:ext cx="9996029" cy="896620"/>
          </a:xfrm>
          <a:prstGeom prst="rect">
            <a:avLst/>
          </a:prstGeom>
        </p:spPr>
        <p:txBody>
          <a:bodyPr lIns="0" tIns="0" rIns="0" bIns="0" rtlCol="0" anchor="t">
            <a:spAutoFit/>
          </a:bodyPr>
          <a:lstStyle/>
          <a:p>
            <a:pPr algn="ctr">
              <a:lnSpc>
                <a:spcPts val="7279"/>
              </a:lnSpc>
              <a:spcBef>
                <a:spcPct val="0"/>
              </a:spcBef>
            </a:pPr>
            <a:r>
              <a:rPr lang="en-US" sz="5199">
                <a:solidFill>
                  <a:srgbClr val="3F3B2A"/>
                </a:solidFill>
                <a:latin typeface="#9Slide07 SVNUT Triumph Press"/>
              </a:rPr>
              <a:t>3.2. Đọc hiểu văn bản</a:t>
            </a:r>
          </a:p>
        </p:txBody>
      </p:sp>
      <p:sp>
        <p:nvSpPr>
          <p:cNvPr id="7" name="Freeform 7"/>
          <p:cNvSpPr/>
          <p:nvPr/>
        </p:nvSpPr>
        <p:spPr>
          <a:xfrm flipH="1">
            <a:off x="-2597873" y="3372554"/>
            <a:ext cx="11612954" cy="8539669"/>
          </a:xfrm>
          <a:custGeom>
            <a:avLst/>
            <a:gdLst/>
            <a:ahLst/>
            <a:cxnLst/>
            <a:rect l="l" t="t" r="r" b="b"/>
            <a:pathLst>
              <a:path w="11612954" h="8539669">
                <a:moveTo>
                  <a:pt x="11612954" y="0"/>
                </a:moveTo>
                <a:lnTo>
                  <a:pt x="0" y="0"/>
                </a:lnTo>
                <a:lnTo>
                  <a:pt x="0" y="8539669"/>
                </a:lnTo>
                <a:lnTo>
                  <a:pt x="11612954" y="8539669"/>
                </a:lnTo>
                <a:lnTo>
                  <a:pt x="11612954" y="0"/>
                </a:lnTo>
                <a:close/>
              </a:path>
            </a:pathLst>
          </a:custGeom>
          <a:blipFill>
            <a:blip r:embed="rId5"/>
            <a:stretch>
              <a:fillRect/>
            </a:stretch>
          </a:blipFill>
        </p:spPr>
      </p:sp>
      <p:graphicFrame>
        <p:nvGraphicFramePr>
          <p:cNvPr id="8" name="Table 8"/>
          <p:cNvGraphicFramePr>
            <a:graphicFrameLocks noGrp="1"/>
          </p:cNvGraphicFramePr>
          <p:nvPr/>
        </p:nvGraphicFramePr>
        <p:xfrm>
          <a:off x="1828800" y="2335725"/>
          <a:ext cx="15430500" cy="7611294"/>
        </p:xfrm>
        <a:graphic>
          <a:graphicData uri="http://schemas.openxmlformats.org/drawingml/2006/table">
            <a:tbl>
              <a:tblPr/>
              <a:tblGrid>
                <a:gridCol w="7770370">
                  <a:extLst>
                    <a:ext uri="{9D8B030D-6E8A-4147-A177-3AD203B41FA5}">
                      <a16:colId xmlns:a16="http://schemas.microsoft.com/office/drawing/2014/main" val="20000"/>
                    </a:ext>
                  </a:extLst>
                </a:gridCol>
                <a:gridCol w="7660130">
                  <a:extLst>
                    <a:ext uri="{9D8B030D-6E8A-4147-A177-3AD203B41FA5}">
                      <a16:colId xmlns:a16="http://schemas.microsoft.com/office/drawing/2014/main" val="20001"/>
                    </a:ext>
                  </a:extLst>
                </a:gridCol>
              </a:tblGrid>
              <a:tr h="1604307">
                <a:tc>
                  <a:txBody>
                    <a:bodyPr/>
                    <a:lstStyle/>
                    <a:p>
                      <a:pPr algn="just">
                        <a:lnSpc>
                          <a:spcPts val="4200"/>
                        </a:lnSpc>
                        <a:defRPr/>
                      </a:pPr>
                      <a:r>
                        <a:rPr lang="en-US" sz="3000">
                          <a:solidFill>
                            <a:srgbClr val="000000"/>
                          </a:solidFill>
                          <a:latin typeface="Roboto Condensed Bold"/>
                        </a:rPr>
                        <a:t>Số câu, số tiếng: </a:t>
                      </a:r>
                      <a:r>
                        <a:rPr lang="en-US" sz="3000">
                          <a:solidFill>
                            <a:srgbClr val="000000"/>
                          </a:solidFill>
                          <a:latin typeface="Roboto Condensed"/>
                        </a:rPr>
                        <a:t>8 dòng thơ, mỗi dòng 7 tiếng</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just">
                        <a:lnSpc>
                          <a:spcPts val="4200"/>
                        </a:lnSpc>
                        <a:defRPr/>
                      </a:pPr>
                      <a:r>
                        <a:rPr lang="en-US" sz="3000">
                          <a:solidFill>
                            <a:srgbClr val="000000"/>
                          </a:solidFill>
                          <a:latin typeface="Roboto Condensed Bold"/>
                        </a:rPr>
                        <a:t>Luật thơ</a:t>
                      </a:r>
                      <a:r>
                        <a:rPr lang="en-US" sz="3000">
                          <a:solidFill>
                            <a:srgbClr val="000000"/>
                          </a:solidFill>
                          <a:latin typeface="Roboto Condensed"/>
                        </a:rPr>
                        <a:t>: luật trắc (chữ thứ 2 của câu thơ đầu tiên mang thanh trắc – tới)</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165815">
                <a:tc>
                  <a:txBody>
                    <a:bodyPr/>
                    <a:lstStyle/>
                    <a:p>
                      <a:pPr algn="just">
                        <a:lnSpc>
                          <a:spcPts val="4200"/>
                        </a:lnSpc>
                        <a:defRPr/>
                      </a:pPr>
                      <a:r>
                        <a:rPr lang="en-US" sz="3000" dirty="0">
                          <a:solidFill>
                            <a:srgbClr val="000000"/>
                          </a:solidFill>
                          <a:latin typeface="Roboto Condensed Bold"/>
                        </a:rPr>
                        <a:t>Liên:</a:t>
                      </a:r>
                      <a:r>
                        <a:rPr lang="en-US" sz="3000" dirty="0">
                          <a:solidFill>
                            <a:srgbClr val="000000"/>
                          </a:solidFill>
                          <a:latin typeface="Roboto Condensed"/>
                        </a:rPr>
                        <a:t> </a:t>
                      </a:r>
                      <a:r>
                        <a:rPr lang="en-US" sz="3000" dirty="0" err="1">
                          <a:solidFill>
                            <a:srgbClr val="000000"/>
                          </a:solidFill>
                          <a:latin typeface="Roboto Condensed"/>
                        </a:rPr>
                        <a:t>Các</a:t>
                      </a:r>
                      <a:r>
                        <a:rPr lang="en-US" sz="3000" dirty="0">
                          <a:solidFill>
                            <a:srgbClr val="000000"/>
                          </a:solidFill>
                          <a:latin typeface="Roboto Condensed"/>
                        </a:rPr>
                        <a:t> </a:t>
                      </a:r>
                      <a:r>
                        <a:rPr lang="en-US" sz="3000" dirty="0" err="1">
                          <a:solidFill>
                            <a:srgbClr val="000000"/>
                          </a:solidFill>
                          <a:latin typeface="Roboto Condensed"/>
                        </a:rPr>
                        <a:t>tiếng</a:t>
                      </a:r>
                      <a:r>
                        <a:rPr lang="en-US" sz="3000" dirty="0">
                          <a:solidFill>
                            <a:srgbClr val="000000"/>
                          </a:solidFill>
                          <a:latin typeface="Roboto Condensed"/>
                        </a:rPr>
                        <a:t> </a:t>
                      </a:r>
                      <a:r>
                        <a:rPr lang="en-US" sz="3000" dirty="0" err="1">
                          <a:solidFill>
                            <a:srgbClr val="000000"/>
                          </a:solidFill>
                          <a:latin typeface="Roboto Condensed"/>
                        </a:rPr>
                        <a:t>thứ</a:t>
                      </a:r>
                      <a:r>
                        <a:rPr lang="en-US" sz="3000" dirty="0">
                          <a:solidFill>
                            <a:srgbClr val="000000"/>
                          </a:solidFill>
                          <a:latin typeface="Roboto Condensed"/>
                        </a:rPr>
                        <a:t> 2,4,6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các</a:t>
                      </a:r>
                      <a:r>
                        <a:rPr lang="en-US" sz="3000" dirty="0">
                          <a:solidFill>
                            <a:srgbClr val="000000"/>
                          </a:solidFill>
                          <a:latin typeface="Roboto Condensed"/>
                        </a:rPr>
                        <a:t> </a:t>
                      </a:r>
                      <a:r>
                        <a:rPr lang="en-US" sz="3000" dirty="0" err="1">
                          <a:solidFill>
                            <a:srgbClr val="000000"/>
                          </a:solidFill>
                          <a:latin typeface="Roboto Condensed"/>
                        </a:rPr>
                        <a:t>cặp</a:t>
                      </a:r>
                      <a:r>
                        <a:rPr lang="en-US" sz="3000" dirty="0">
                          <a:solidFill>
                            <a:srgbClr val="000000"/>
                          </a:solidFill>
                          <a:latin typeface="Roboto Condensed"/>
                        </a:rPr>
                        <a:t> </a:t>
                      </a:r>
                      <a:r>
                        <a:rPr lang="en-US" sz="3000" dirty="0" err="1">
                          <a:solidFill>
                            <a:srgbClr val="000000"/>
                          </a:solidFill>
                          <a:latin typeface="Roboto Condensed"/>
                        </a:rPr>
                        <a:t>câu</a:t>
                      </a:r>
                      <a:r>
                        <a:rPr lang="en-US" sz="3000" dirty="0">
                          <a:solidFill>
                            <a:srgbClr val="000000"/>
                          </a:solidFill>
                          <a:latin typeface="Roboto Condensed"/>
                        </a:rPr>
                        <a:t> 1-2, 3-4, 5-6, 7-8 </a:t>
                      </a:r>
                      <a:r>
                        <a:rPr lang="en-US" sz="3000" dirty="0" err="1">
                          <a:solidFill>
                            <a:srgbClr val="000000"/>
                          </a:solidFill>
                          <a:latin typeface="Roboto Condensed"/>
                        </a:rPr>
                        <a:t>ngược</a:t>
                      </a:r>
                      <a:r>
                        <a:rPr lang="en-US" sz="3000" dirty="0">
                          <a:solidFill>
                            <a:srgbClr val="000000"/>
                          </a:solidFill>
                          <a:latin typeface="Roboto Condensed"/>
                        </a:rPr>
                        <a:t> </a:t>
                      </a:r>
                      <a:r>
                        <a:rPr lang="en-US" sz="3000" dirty="0" err="1">
                          <a:solidFill>
                            <a:srgbClr val="000000"/>
                          </a:solidFill>
                          <a:latin typeface="Roboto Condensed"/>
                        </a:rPr>
                        <a:t>nhau</a:t>
                      </a:r>
                      <a:r>
                        <a:rPr lang="en-US" sz="3000" dirty="0">
                          <a:solidFill>
                            <a:srgbClr val="000000"/>
                          </a:solidFill>
                          <a:latin typeface="Roboto Condensed"/>
                        </a:rPr>
                        <a:t> (</a:t>
                      </a:r>
                      <a:r>
                        <a:rPr lang="en-US" sz="3000" dirty="0" err="1">
                          <a:solidFill>
                            <a:srgbClr val="000000"/>
                          </a:solidFill>
                          <a:latin typeface="Roboto Condensed"/>
                        </a:rPr>
                        <a:t>tới</a:t>
                      </a:r>
                      <a:r>
                        <a:rPr lang="en-US" sz="3000" dirty="0">
                          <a:solidFill>
                            <a:srgbClr val="000000"/>
                          </a:solidFill>
                          <a:latin typeface="Roboto Condensed"/>
                        </a:rPr>
                        <a:t> – </a:t>
                      </a:r>
                      <a:r>
                        <a:rPr lang="en-US" sz="3000" dirty="0" err="1">
                          <a:solidFill>
                            <a:srgbClr val="000000"/>
                          </a:solidFill>
                          <a:latin typeface="Roboto Condensed"/>
                        </a:rPr>
                        <a:t>cây</a:t>
                      </a:r>
                      <a:r>
                        <a:rPr lang="en-US" sz="3000" dirty="0">
                          <a:solidFill>
                            <a:srgbClr val="000000"/>
                          </a:solidFill>
                          <a:latin typeface="Roboto Condensed"/>
                        </a:rPr>
                        <a:t>, </a:t>
                      </a:r>
                      <a:r>
                        <a:rPr lang="en-US" sz="3000" dirty="0" err="1">
                          <a:solidFill>
                            <a:srgbClr val="000000"/>
                          </a:solidFill>
                          <a:latin typeface="Roboto Condensed"/>
                        </a:rPr>
                        <a:t>Ngang</a:t>
                      </a:r>
                      <a:r>
                        <a:rPr lang="en-US" sz="3000" dirty="0">
                          <a:solidFill>
                            <a:srgbClr val="000000"/>
                          </a:solidFill>
                          <a:latin typeface="Roboto Condensed"/>
                        </a:rPr>
                        <a:t> – </a:t>
                      </a:r>
                      <a:r>
                        <a:rPr lang="en-US" sz="3000" dirty="0" err="1">
                          <a:solidFill>
                            <a:srgbClr val="000000"/>
                          </a:solidFill>
                          <a:latin typeface="Roboto Condensed"/>
                        </a:rPr>
                        <a:t>đá</a:t>
                      </a:r>
                      <a:r>
                        <a:rPr lang="en-US" sz="3000" dirty="0">
                          <a:solidFill>
                            <a:srgbClr val="000000"/>
                          </a:solidFill>
                          <a:latin typeface="Roboto Condensed"/>
                        </a:rPr>
                        <a:t>, </a:t>
                      </a:r>
                      <a:r>
                        <a:rPr lang="en-US" sz="3000" dirty="0" err="1">
                          <a:solidFill>
                            <a:srgbClr val="000000"/>
                          </a:solidFill>
                          <a:latin typeface="Roboto Condensed"/>
                        </a:rPr>
                        <a:t>xế</a:t>
                      </a:r>
                      <a:r>
                        <a:rPr lang="en-US" sz="3000" dirty="0">
                          <a:solidFill>
                            <a:srgbClr val="000000"/>
                          </a:solidFill>
                          <a:latin typeface="Roboto Condensed"/>
                        </a:rPr>
                        <a:t> - </a:t>
                      </a:r>
                      <a:r>
                        <a:rPr lang="en-US" sz="3000" dirty="0" err="1">
                          <a:solidFill>
                            <a:srgbClr val="000000"/>
                          </a:solidFill>
                          <a:latin typeface="Roboto Condensed"/>
                        </a:rPr>
                        <a:t>chen</a:t>
                      </a:r>
                      <a:r>
                        <a:rPr lang="en-US" sz="3000" dirty="0">
                          <a:solidFill>
                            <a:srgbClr val="000000"/>
                          </a:solidFill>
                          <a:latin typeface="Roboto Condensed"/>
                        </a:rPr>
                        <a:t>) (</a:t>
                      </a:r>
                      <a:r>
                        <a:rPr lang="en-US" sz="3000" dirty="0" err="1">
                          <a:solidFill>
                            <a:srgbClr val="000000"/>
                          </a:solidFill>
                          <a:latin typeface="Roboto Condensed"/>
                        </a:rPr>
                        <a:t>khom</a:t>
                      </a:r>
                      <a:r>
                        <a:rPr lang="en-US" sz="3000" dirty="0">
                          <a:solidFill>
                            <a:srgbClr val="000000"/>
                          </a:solidFill>
                          <a:latin typeface="Roboto Condensed"/>
                        </a:rPr>
                        <a:t> – </a:t>
                      </a:r>
                      <a:r>
                        <a:rPr lang="en-US" sz="3000" dirty="0" err="1">
                          <a:solidFill>
                            <a:srgbClr val="000000"/>
                          </a:solidFill>
                          <a:latin typeface="Roboto Condensed"/>
                        </a:rPr>
                        <a:t>đác</a:t>
                      </a:r>
                      <a:r>
                        <a:rPr lang="en-US" sz="3000" dirty="0">
                          <a:solidFill>
                            <a:srgbClr val="000000"/>
                          </a:solidFill>
                          <a:latin typeface="Roboto Condensed"/>
                        </a:rPr>
                        <a:t>, </a:t>
                      </a:r>
                      <a:r>
                        <a:rPr lang="en-US" sz="3000" dirty="0" err="1">
                          <a:solidFill>
                            <a:srgbClr val="000000"/>
                          </a:solidFill>
                          <a:latin typeface="Roboto Condensed"/>
                        </a:rPr>
                        <a:t>núi</a:t>
                      </a:r>
                      <a:r>
                        <a:rPr lang="en-US" sz="3000" dirty="0">
                          <a:solidFill>
                            <a:srgbClr val="000000"/>
                          </a:solidFill>
                          <a:latin typeface="Roboto Condensed"/>
                        </a:rPr>
                        <a:t> – </a:t>
                      </a:r>
                      <a:r>
                        <a:rPr lang="en-US" sz="3000" dirty="0" err="1">
                          <a:solidFill>
                            <a:srgbClr val="000000"/>
                          </a:solidFill>
                          <a:latin typeface="Roboto Condensed"/>
                        </a:rPr>
                        <a:t>sông</a:t>
                      </a:r>
                      <a:r>
                        <a:rPr lang="en-US" sz="3000" dirty="0">
                          <a:solidFill>
                            <a:srgbClr val="000000"/>
                          </a:solidFill>
                          <a:latin typeface="Roboto Condensed"/>
                        </a:rPr>
                        <a:t>, </a:t>
                      </a:r>
                      <a:r>
                        <a:rPr lang="en-US" sz="3000" dirty="0" err="1">
                          <a:solidFill>
                            <a:srgbClr val="000000"/>
                          </a:solidFill>
                          <a:latin typeface="Roboto Condensed"/>
                        </a:rPr>
                        <a:t>vài</a:t>
                      </a:r>
                      <a:r>
                        <a:rPr lang="en-US" sz="3000" dirty="0">
                          <a:solidFill>
                            <a:srgbClr val="000000"/>
                          </a:solidFill>
                          <a:latin typeface="Roboto Condensed"/>
                        </a:rPr>
                        <a:t> – </a:t>
                      </a:r>
                      <a:r>
                        <a:rPr lang="en-US" sz="3000" dirty="0" err="1">
                          <a:solidFill>
                            <a:srgbClr val="000000"/>
                          </a:solidFill>
                          <a:latin typeface="Roboto Condensed"/>
                        </a:rPr>
                        <a:t>mấy</a:t>
                      </a:r>
                      <a:endParaRPr lang="en-US" sz="1100" dirty="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just">
                        <a:lnSpc>
                          <a:spcPts val="4200"/>
                        </a:lnSpc>
                        <a:defRPr/>
                      </a:pPr>
                      <a:r>
                        <a:rPr lang="en-US" sz="3000">
                          <a:solidFill>
                            <a:srgbClr val="000000"/>
                          </a:solidFill>
                          <a:latin typeface="Roboto Condensed Bold"/>
                        </a:rPr>
                        <a:t>Niêm: </a:t>
                      </a:r>
                      <a:r>
                        <a:rPr lang="en-US" sz="3000">
                          <a:solidFill>
                            <a:srgbClr val="000000"/>
                          </a:solidFill>
                          <a:latin typeface="Roboto Condensed"/>
                        </a:rPr>
                        <a:t>Chữ thứ 2 của câu 2-3, 4-5, 6-7, 8-1 cùng thanh (cây – khom) (đác – nước) (nhà – chân) (mảnh – tới)</a:t>
                      </a:r>
                      <a:endParaRPr lang="en-US" sz="1100"/>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841172">
                <a:tc>
                  <a:txBody>
                    <a:bodyPr/>
                    <a:lstStyle/>
                    <a:p>
                      <a:pPr algn="just">
                        <a:lnSpc>
                          <a:spcPts val="4200"/>
                        </a:lnSpc>
                        <a:defRPr/>
                      </a:pPr>
                      <a:r>
                        <a:rPr lang="en-US" sz="3000">
                          <a:solidFill>
                            <a:srgbClr val="000000"/>
                          </a:solidFill>
                          <a:latin typeface="Roboto Condensed Bold"/>
                        </a:rPr>
                        <a:t>Vần: </a:t>
                      </a:r>
                      <a:r>
                        <a:rPr lang="en-US" sz="3000">
                          <a:solidFill>
                            <a:srgbClr val="000000"/>
                          </a:solidFill>
                          <a:latin typeface="Roboto Condensed"/>
                        </a:rPr>
                        <a:t>Vần “a” (tà – hoa – nhà – gia – ta) =&gt; gợi ra sự mênh mang, rộng lớn cho khung cảnh Đèo Ngang</a:t>
                      </a:r>
                      <a:endParaRPr lang="en-US" sz="1100"/>
                    </a:p>
                    <a:p>
                      <a:pPr algn="just">
                        <a:lnSpc>
                          <a:spcPts val="4200"/>
                        </a:lnSpc>
                      </a:pPr>
                      <a:r>
                        <a:rPr lang="en-US" sz="3000">
                          <a:solidFill>
                            <a:srgbClr val="000000"/>
                          </a:solidFill>
                          <a:latin typeface="Roboto Condensed Bold"/>
                        </a:rPr>
                        <a:t>Nhịp:</a:t>
                      </a:r>
                      <a:r>
                        <a:rPr lang="en-US" sz="3000">
                          <a:solidFill>
                            <a:srgbClr val="000000"/>
                          </a:solidFill>
                          <a:latin typeface="Roboto Condensed"/>
                        </a:rPr>
                        <a:t> phổ biến nhịp 4/3</a:t>
                      </a:r>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algn="just">
                        <a:lnSpc>
                          <a:spcPts val="4200"/>
                        </a:lnSpc>
                        <a:defRPr/>
                      </a:pPr>
                      <a:r>
                        <a:rPr lang="en-US" sz="3000" dirty="0" err="1">
                          <a:solidFill>
                            <a:srgbClr val="000000"/>
                          </a:solidFill>
                          <a:latin typeface="Roboto Condensed Bold"/>
                        </a:rPr>
                        <a:t>Về</a:t>
                      </a:r>
                      <a:r>
                        <a:rPr lang="en-US" sz="3000" dirty="0">
                          <a:solidFill>
                            <a:srgbClr val="000000"/>
                          </a:solidFill>
                          <a:latin typeface="Roboto Condensed Bold"/>
                        </a:rPr>
                        <a:t> </a:t>
                      </a:r>
                      <a:r>
                        <a:rPr lang="en-US" sz="3000" dirty="0" err="1">
                          <a:solidFill>
                            <a:srgbClr val="000000"/>
                          </a:solidFill>
                          <a:latin typeface="Roboto Condensed Bold"/>
                        </a:rPr>
                        <a:t>đối</a:t>
                      </a:r>
                      <a:r>
                        <a:rPr lang="en-US" sz="3000" dirty="0">
                          <a:solidFill>
                            <a:srgbClr val="000000"/>
                          </a:solidFill>
                          <a:latin typeface="Roboto Condensed Bold"/>
                        </a:rPr>
                        <a:t>:</a:t>
                      </a:r>
                      <a:r>
                        <a:rPr lang="en-US" sz="3000" dirty="0">
                          <a:solidFill>
                            <a:srgbClr val="000000"/>
                          </a:solidFill>
                          <a:latin typeface="Roboto Condensed"/>
                        </a:rPr>
                        <a:t> </a:t>
                      </a:r>
                      <a:r>
                        <a:rPr lang="en-US" sz="3000" dirty="0" err="1">
                          <a:solidFill>
                            <a:srgbClr val="000000"/>
                          </a:solidFill>
                          <a:latin typeface="Roboto Condensed"/>
                        </a:rPr>
                        <a:t>Đối</a:t>
                      </a:r>
                      <a:r>
                        <a:rPr lang="en-US" sz="3000" dirty="0">
                          <a:solidFill>
                            <a:srgbClr val="000000"/>
                          </a:solidFill>
                          <a:latin typeface="Roboto Condensed"/>
                        </a:rPr>
                        <a:t> </a:t>
                      </a:r>
                      <a:r>
                        <a:rPr lang="en-US" sz="3000" dirty="0" err="1">
                          <a:solidFill>
                            <a:srgbClr val="000000"/>
                          </a:solidFill>
                          <a:latin typeface="Roboto Condensed"/>
                        </a:rPr>
                        <a:t>giữa</a:t>
                      </a:r>
                      <a:r>
                        <a:rPr lang="en-US" sz="3000" dirty="0">
                          <a:solidFill>
                            <a:srgbClr val="000000"/>
                          </a:solidFill>
                          <a:latin typeface="Roboto Condensed"/>
                        </a:rPr>
                        <a:t> </a:t>
                      </a:r>
                      <a:r>
                        <a:rPr lang="en-US" sz="3000" dirty="0" err="1">
                          <a:solidFill>
                            <a:srgbClr val="000000"/>
                          </a:solidFill>
                          <a:latin typeface="Roboto Condensed"/>
                        </a:rPr>
                        <a:t>câu</a:t>
                      </a:r>
                      <a:r>
                        <a:rPr lang="en-US" sz="3000" dirty="0">
                          <a:solidFill>
                            <a:srgbClr val="000000"/>
                          </a:solidFill>
                          <a:latin typeface="Roboto Condensed"/>
                        </a:rPr>
                        <a:t> 3-4, 5-6</a:t>
                      </a:r>
                      <a:endParaRPr lang="en-US" sz="1100" dirty="0"/>
                    </a:p>
                    <a:p>
                      <a:pPr algn="just">
                        <a:lnSpc>
                          <a:spcPts val="4200"/>
                        </a:lnSpc>
                      </a:pPr>
                      <a:r>
                        <a:rPr lang="en-US" sz="3000" dirty="0">
                          <a:solidFill>
                            <a:srgbClr val="000000"/>
                          </a:solidFill>
                          <a:latin typeface="Roboto Condensed Italics"/>
                        </a:rPr>
                        <a:t>(Lom </a:t>
                      </a:r>
                      <a:r>
                        <a:rPr lang="en-US" sz="3000" dirty="0" err="1">
                          <a:solidFill>
                            <a:srgbClr val="000000"/>
                          </a:solidFill>
                          <a:latin typeface="Roboto Condensed Italics"/>
                        </a:rPr>
                        <a:t>khom</a:t>
                      </a:r>
                      <a:r>
                        <a:rPr lang="en-US" sz="3000" dirty="0">
                          <a:solidFill>
                            <a:srgbClr val="000000"/>
                          </a:solidFill>
                          <a:latin typeface="Roboto Condensed Italics"/>
                        </a:rPr>
                        <a:t> </a:t>
                      </a:r>
                      <a:r>
                        <a:rPr lang="en-US" sz="3000" dirty="0" err="1">
                          <a:solidFill>
                            <a:srgbClr val="000000"/>
                          </a:solidFill>
                          <a:latin typeface="Roboto Condensed Italics"/>
                        </a:rPr>
                        <a:t>dưới</a:t>
                      </a:r>
                      <a:r>
                        <a:rPr lang="en-US" sz="3000" dirty="0">
                          <a:solidFill>
                            <a:srgbClr val="000000"/>
                          </a:solidFill>
                          <a:latin typeface="Roboto Condensed Italics"/>
                        </a:rPr>
                        <a:t> </a:t>
                      </a:r>
                      <a:r>
                        <a:rPr lang="en-US" sz="3000" dirty="0" err="1">
                          <a:solidFill>
                            <a:srgbClr val="000000"/>
                          </a:solidFill>
                          <a:latin typeface="Roboto Condensed Italics"/>
                        </a:rPr>
                        <a:t>núi</a:t>
                      </a:r>
                      <a:r>
                        <a:rPr lang="en-US" sz="3000" dirty="0">
                          <a:solidFill>
                            <a:srgbClr val="000000"/>
                          </a:solidFill>
                          <a:latin typeface="Roboto Condensed Italics"/>
                        </a:rPr>
                        <a:t> </a:t>
                      </a:r>
                      <a:r>
                        <a:rPr lang="en-US" sz="3000" dirty="0" err="1">
                          <a:solidFill>
                            <a:srgbClr val="000000"/>
                          </a:solidFill>
                          <a:latin typeface="Roboto Condensed Italics"/>
                        </a:rPr>
                        <a:t>tiều</a:t>
                      </a:r>
                      <a:r>
                        <a:rPr lang="en-US" sz="3000" dirty="0">
                          <a:solidFill>
                            <a:srgbClr val="000000"/>
                          </a:solidFill>
                          <a:latin typeface="Roboto Condensed Italics"/>
                        </a:rPr>
                        <a:t> </a:t>
                      </a:r>
                      <a:r>
                        <a:rPr lang="en-US" sz="3000" dirty="0" err="1">
                          <a:solidFill>
                            <a:srgbClr val="000000"/>
                          </a:solidFill>
                          <a:latin typeface="Roboto Condensed Italics"/>
                        </a:rPr>
                        <a:t>vài</a:t>
                      </a:r>
                      <a:r>
                        <a:rPr lang="en-US" sz="3000" dirty="0">
                          <a:solidFill>
                            <a:srgbClr val="000000"/>
                          </a:solidFill>
                          <a:latin typeface="Roboto Condensed Italics"/>
                        </a:rPr>
                        <a:t> </a:t>
                      </a:r>
                      <a:r>
                        <a:rPr lang="en-US" sz="3000" dirty="0" err="1">
                          <a:solidFill>
                            <a:srgbClr val="000000"/>
                          </a:solidFill>
                          <a:latin typeface="Roboto Condensed Italics"/>
                        </a:rPr>
                        <a:t>chú</a:t>
                      </a:r>
                      <a:r>
                        <a:rPr lang="en-US" sz="3000" dirty="0">
                          <a:solidFill>
                            <a:srgbClr val="000000"/>
                          </a:solidFill>
                          <a:latin typeface="Roboto Condensed Italics"/>
                        </a:rPr>
                        <a:t>/ </a:t>
                      </a:r>
                      <a:r>
                        <a:rPr lang="en-US" sz="3000" dirty="0" err="1">
                          <a:solidFill>
                            <a:srgbClr val="000000"/>
                          </a:solidFill>
                          <a:latin typeface="Roboto Condensed Italics"/>
                        </a:rPr>
                        <a:t>Lác</a:t>
                      </a:r>
                      <a:r>
                        <a:rPr lang="en-US" sz="3000" dirty="0">
                          <a:solidFill>
                            <a:srgbClr val="000000"/>
                          </a:solidFill>
                          <a:latin typeface="Roboto Condensed Italics"/>
                        </a:rPr>
                        <a:t> </a:t>
                      </a:r>
                      <a:r>
                        <a:rPr lang="en-US" sz="3000" dirty="0" err="1">
                          <a:solidFill>
                            <a:srgbClr val="000000"/>
                          </a:solidFill>
                          <a:latin typeface="Roboto Condensed Italics"/>
                        </a:rPr>
                        <a:t>đác</a:t>
                      </a:r>
                      <a:r>
                        <a:rPr lang="en-US" sz="3000" dirty="0">
                          <a:solidFill>
                            <a:srgbClr val="000000"/>
                          </a:solidFill>
                          <a:latin typeface="Roboto Condensed Italics"/>
                        </a:rPr>
                        <a:t> </a:t>
                      </a:r>
                      <a:r>
                        <a:rPr lang="en-US" sz="3000" dirty="0" err="1">
                          <a:solidFill>
                            <a:srgbClr val="000000"/>
                          </a:solidFill>
                          <a:latin typeface="Roboto Condensed Italics"/>
                        </a:rPr>
                        <a:t>bên</a:t>
                      </a:r>
                      <a:r>
                        <a:rPr lang="en-US" sz="3000" dirty="0">
                          <a:solidFill>
                            <a:srgbClr val="000000"/>
                          </a:solidFill>
                          <a:latin typeface="Roboto Condensed Italics"/>
                        </a:rPr>
                        <a:t> </a:t>
                      </a:r>
                      <a:r>
                        <a:rPr lang="en-US" sz="3000" dirty="0" err="1">
                          <a:solidFill>
                            <a:srgbClr val="000000"/>
                          </a:solidFill>
                          <a:latin typeface="Roboto Condensed Italics"/>
                        </a:rPr>
                        <a:t>sông</a:t>
                      </a:r>
                      <a:r>
                        <a:rPr lang="en-US" sz="3000" dirty="0">
                          <a:solidFill>
                            <a:srgbClr val="000000"/>
                          </a:solidFill>
                          <a:latin typeface="Roboto Condensed Italics"/>
                        </a:rPr>
                        <a:t>, </a:t>
                      </a:r>
                      <a:r>
                        <a:rPr lang="en-US" sz="3000" dirty="0" err="1">
                          <a:solidFill>
                            <a:srgbClr val="000000"/>
                          </a:solidFill>
                          <a:latin typeface="Roboto Condensed Italics"/>
                        </a:rPr>
                        <a:t>chợ</a:t>
                      </a:r>
                      <a:r>
                        <a:rPr lang="en-US" sz="3000" dirty="0">
                          <a:solidFill>
                            <a:srgbClr val="000000"/>
                          </a:solidFill>
                          <a:latin typeface="Roboto Condensed Italics"/>
                        </a:rPr>
                        <a:t> </a:t>
                      </a:r>
                      <a:r>
                        <a:rPr lang="en-US" sz="3000" dirty="0" err="1">
                          <a:solidFill>
                            <a:srgbClr val="000000"/>
                          </a:solidFill>
                          <a:latin typeface="Roboto Condensed Italics"/>
                        </a:rPr>
                        <a:t>mấy</a:t>
                      </a:r>
                      <a:r>
                        <a:rPr lang="en-US" sz="3000" dirty="0">
                          <a:solidFill>
                            <a:srgbClr val="000000"/>
                          </a:solidFill>
                          <a:latin typeface="Roboto Condensed Italics"/>
                        </a:rPr>
                        <a:t> </a:t>
                      </a:r>
                      <a:r>
                        <a:rPr lang="en-US" sz="3000" dirty="0" err="1">
                          <a:solidFill>
                            <a:srgbClr val="000000"/>
                          </a:solidFill>
                          <a:latin typeface="Roboto Condensed Italics"/>
                        </a:rPr>
                        <a:t>nhà</a:t>
                      </a:r>
                      <a:r>
                        <a:rPr lang="en-US" sz="3000" dirty="0">
                          <a:solidFill>
                            <a:srgbClr val="000000"/>
                          </a:solidFill>
                          <a:latin typeface="Roboto Condensed Italics"/>
                        </a:rPr>
                        <a:t>)</a:t>
                      </a:r>
                    </a:p>
                    <a:p>
                      <a:pPr algn="just">
                        <a:lnSpc>
                          <a:spcPts val="4200"/>
                        </a:lnSpc>
                      </a:pPr>
                      <a:r>
                        <a:rPr lang="en-US" sz="3000" dirty="0">
                          <a:solidFill>
                            <a:srgbClr val="000000"/>
                          </a:solidFill>
                          <a:latin typeface="Roboto Condensed Italics"/>
                        </a:rPr>
                        <a:t>(</a:t>
                      </a:r>
                      <a:r>
                        <a:rPr lang="en-US" sz="3000" dirty="0" err="1">
                          <a:solidFill>
                            <a:srgbClr val="000000"/>
                          </a:solidFill>
                          <a:latin typeface="Roboto Condensed Italics"/>
                        </a:rPr>
                        <a:t>Nhớ</a:t>
                      </a:r>
                      <a:r>
                        <a:rPr lang="en-US" sz="3000" dirty="0">
                          <a:solidFill>
                            <a:srgbClr val="000000"/>
                          </a:solidFill>
                          <a:latin typeface="Roboto Condensed Italics"/>
                        </a:rPr>
                        <a:t> </a:t>
                      </a:r>
                      <a:r>
                        <a:rPr lang="en-US" sz="3000" dirty="0" err="1">
                          <a:solidFill>
                            <a:srgbClr val="000000"/>
                          </a:solidFill>
                          <a:latin typeface="Roboto Condensed Italics"/>
                        </a:rPr>
                        <a:t>nước</a:t>
                      </a:r>
                      <a:r>
                        <a:rPr lang="en-US" sz="3000" dirty="0">
                          <a:solidFill>
                            <a:srgbClr val="000000"/>
                          </a:solidFill>
                          <a:latin typeface="Roboto Condensed Italics"/>
                        </a:rPr>
                        <a:t> </a:t>
                      </a:r>
                      <a:r>
                        <a:rPr lang="en-US" sz="3000" dirty="0" err="1">
                          <a:solidFill>
                            <a:srgbClr val="000000"/>
                          </a:solidFill>
                          <a:latin typeface="Roboto Condensed Italics"/>
                        </a:rPr>
                        <a:t>đau</a:t>
                      </a:r>
                      <a:r>
                        <a:rPr lang="en-US" sz="3000" dirty="0">
                          <a:solidFill>
                            <a:srgbClr val="000000"/>
                          </a:solidFill>
                          <a:latin typeface="Roboto Condensed Italics"/>
                        </a:rPr>
                        <a:t> </a:t>
                      </a:r>
                      <a:r>
                        <a:rPr lang="en-US" sz="3000" dirty="0" err="1">
                          <a:solidFill>
                            <a:srgbClr val="000000"/>
                          </a:solidFill>
                          <a:latin typeface="Roboto Condensed Italics"/>
                        </a:rPr>
                        <a:t>lòng</a:t>
                      </a:r>
                      <a:r>
                        <a:rPr lang="en-US" sz="3000" dirty="0">
                          <a:solidFill>
                            <a:srgbClr val="000000"/>
                          </a:solidFill>
                          <a:latin typeface="Roboto Condensed Italics"/>
                        </a:rPr>
                        <a:t> con </a:t>
                      </a:r>
                      <a:r>
                        <a:rPr lang="en-US" sz="3000" dirty="0" err="1">
                          <a:solidFill>
                            <a:srgbClr val="000000"/>
                          </a:solidFill>
                          <a:latin typeface="Roboto Condensed Italics"/>
                        </a:rPr>
                        <a:t>quốc</a:t>
                      </a:r>
                      <a:r>
                        <a:rPr lang="en-US" sz="3000" dirty="0">
                          <a:solidFill>
                            <a:srgbClr val="000000"/>
                          </a:solidFill>
                          <a:latin typeface="Roboto Condensed Italics"/>
                        </a:rPr>
                        <a:t> </a:t>
                      </a:r>
                      <a:r>
                        <a:rPr lang="en-US" sz="3000" dirty="0" err="1">
                          <a:solidFill>
                            <a:srgbClr val="000000"/>
                          </a:solidFill>
                          <a:latin typeface="Roboto Condensed Italics"/>
                        </a:rPr>
                        <a:t>quốc</a:t>
                      </a:r>
                      <a:r>
                        <a:rPr lang="en-US" sz="3000" dirty="0">
                          <a:solidFill>
                            <a:srgbClr val="000000"/>
                          </a:solidFill>
                          <a:latin typeface="Roboto Condensed Italics"/>
                        </a:rPr>
                        <a:t>/ </a:t>
                      </a:r>
                      <a:r>
                        <a:rPr lang="en-US" sz="3000" dirty="0" err="1">
                          <a:solidFill>
                            <a:srgbClr val="000000"/>
                          </a:solidFill>
                          <a:latin typeface="Roboto Condensed Italics"/>
                        </a:rPr>
                        <a:t>Thương</a:t>
                      </a:r>
                      <a:r>
                        <a:rPr lang="en-US" sz="3000" dirty="0">
                          <a:solidFill>
                            <a:srgbClr val="000000"/>
                          </a:solidFill>
                          <a:latin typeface="Roboto Condensed Italics"/>
                        </a:rPr>
                        <a:t> </a:t>
                      </a:r>
                      <a:r>
                        <a:rPr lang="en-US" sz="3000" dirty="0" err="1">
                          <a:solidFill>
                            <a:srgbClr val="000000"/>
                          </a:solidFill>
                          <a:latin typeface="Roboto Condensed Italics"/>
                        </a:rPr>
                        <a:t>nhà</a:t>
                      </a:r>
                      <a:r>
                        <a:rPr lang="en-US" sz="3000" dirty="0">
                          <a:solidFill>
                            <a:srgbClr val="000000"/>
                          </a:solidFill>
                          <a:latin typeface="Roboto Condensed Italics"/>
                        </a:rPr>
                        <a:t> </a:t>
                      </a:r>
                      <a:r>
                        <a:rPr lang="en-US" sz="3000" dirty="0" err="1">
                          <a:solidFill>
                            <a:srgbClr val="000000"/>
                          </a:solidFill>
                          <a:latin typeface="Roboto Condensed Italics"/>
                        </a:rPr>
                        <a:t>mỏi</a:t>
                      </a:r>
                      <a:r>
                        <a:rPr lang="en-US" sz="3000" dirty="0">
                          <a:solidFill>
                            <a:srgbClr val="000000"/>
                          </a:solidFill>
                          <a:latin typeface="Roboto Condensed Italics"/>
                        </a:rPr>
                        <a:t> </a:t>
                      </a:r>
                      <a:r>
                        <a:rPr lang="en-US" sz="3000" dirty="0" err="1">
                          <a:solidFill>
                            <a:srgbClr val="000000"/>
                          </a:solidFill>
                          <a:latin typeface="Roboto Condensed Italics"/>
                        </a:rPr>
                        <a:t>miệng</a:t>
                      </a:r>
                      <a:r>
                        <a:rPr lang="en-US" sz="3000" dirty="0">
                          <a:solidFill>
                            <a:srgbClr val="000000"/>
                          </a:solidFill>
                          <a:latin typeface="Roboto Condensed Italics"/>
                        </a:rPr>
                        <a:t> </a:t>
                      </a:r>
                      <a:r>
                        <a:rPr lang="en-US" sz="3000" dirty="0" err="1">
                          <a:solidFill>
                            <a:srgbClr val="000000"/>
                          </a:solidFill>
                          <a:latin typeface="Roboto Condensed Italics"/>
                        </a:rPr>
                        <a:t>cái</a:t>
                      </a:r>
                      <a:r>
                        <a:rPr lang="en-US" sz="3000" dirty="0">
                          <a:solidFill>
                            <a:srgbClr val="000000"/>
                          </a:solidFill>
                          <a:latin typeface="Roboto Condensed Italics"/>
                        </a:rPr>
                        <a:t> </a:t>
                      </a:r>
                      <a:r>
                        <a:rPr lang="en-US" sz="3000" dirty="0" err="1">
                          <a:solidFill>
                            <a:srgbClr val="000000"/>
                          </a:solidFill>
                          <a:latin typeface="Roboto Condensed Italics"/>
                        </a:rPr>
                        <a:t>gia</a:t>
                      </a:r>
                      <a:r>
                        <a:rPr lang="en-US" sz="3000" dirty="0">
                          <a:solidFill>
                            <a:srgbClr val="000000"/>
                          </a:solidFill>
                          <a:latin typeface="Roboto Condensed Italics"/>
                        </a:rPr>
                        <a:t> </a:t>
                      </a:r>
                      <a:r>
                        <a:rPr lang="en-US" sz="3000" dirty="0" err="1">
                          <a:solidFill>
                            <a:srgbClr val="000000"/>
                          </a:solidFill>
                          <a:latin typeface="Roboto Condensed Italics"/>
                        </a:rPr>
                        <a:t>gia</a:t>
                      </a:r>
                      <a:r>
                        <a:rPr lang="en-US" sz="3000" dirty="0">
                          <a:solidFill>
                            <a:srgbClr val="000000"/>
                          </a:solidFill>
                          <a:latin typeface="Roboto Condensed Italics"/>
                        </a:rPr>
                        <a:t>)</a:t>
                      </a:r>
                    </a:p>
                  </a:txBody>
                  <a:tcPr marL="190500" marR="190500" marT="190500" marB="1905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9" name="TextBox 9"/>
          <p:cNvSpPr txBox="1"/>
          <p:nvPr/>
        </p:nvSpPr>
        <p:spPr>
          <a:xfrm>
            <a:off x="8532451" y="1172740"/>
            <a:ext cx="8941315" cy="676275"/>
          </a:xfrm>
          <a:prstGeom prst="rect">
            <a:avLst/>
          </a:prstGeom>
        </p:spPr>
        <p:txBody>
          <a:bodyPr lIns="0" tIns="0" rIns="0" bIns="0" rtlCol="0" anchor="t">
            <a:spAutoFit/>
          </a:bodyPr>
          <a:lstStyle/>
          <a:p>
            <a:pPr algn="ctr">
              <a:lnSpc>
                <a:spcPts val="5040"/>
              </a:lnSpc>
              <a:spcBef>
                <a:spcPct val="0"/>
              </a:spcBef>
            </a:pPr>
            <a:r>
              <a:rPr lang="en-US" sz="4200" spc="126" dirty="0">
                <a:solidFill>
                  <a:srgbClr val="3F3B2A"/>
                </a:solidFill>
                <a:latin typeface="#9Slide05 Aphrodite Pro"/>
              </a:rPr>
              <a:t>a. </a:t>
            </a:r>
            <a:r>
              <a:rPr lang="en-US" sz="4200" spc="126" dirty="0" err="1">
                <a:solidFill>
                  <a:srgbClr val="3F3B2A"/>
                </a:solidFill>
                <a:latin typeface="#9Slide05 Aphrodite Pro"/>
              </a:rPr>
              <a:t>Đề</a:t>
            </a:r>
            <a:r>
              <a:rPr lang="en-US" sz="4200" spc="126" dirty="0">
                <a:solidFill>
                  <a:srgbClr val="3F3B2A"/>
                </a:solidFill>
                <a:latin typeface="#9Slide05 Aphrodite Pro"/>
              </a:rPr>
              <a:t> </a:t>
            </a:r>
            <a:r>
              <a:rPr lang="en-US" sz="4200" spc="126" dirty="0" err="1">
                <a:solidFill>
                  <a:srgbClr val="3F3B2A"/>
                </a:solidFill>
                <a:latin typeface="#9Slide05 Aphrodite Pro"/>
              </a:rPr>
              <a:t>tài</a:t>
            </a:r>
            <a:r>
              <a:rPr lang="en-US" sz="4200" spc="126" dirty="0">
                <a:solidFill>
                  <a:srgbClr val="3F3B2A"/>
                </a:solidFill>
                <a:latin typeface="#9Slide05 Aphrodite Pro"/>
              </a:rPr>
              <a:t>, </a:t>
            </a:r>
            <a:r>
              <a:rPr lang="en-US" sz="4200" spc="126" dirty="0" err="1">
                <a:solidFill>
                  <a:srgbClr val="3F3B2A"/>
                </a:solidFill>
                <a:latin typeface="#9Slide05 Aphrodite Pro"/>
              </a:rPr>
              <a:t>thể</a:t>
            </a:r>
            <a:r>
              <a:rPr lang="en-US" sz="4200" spc="126" dirty="0">
                <a:solidFill>
                  <a:srgbClr val="3F3B2A"/>
                </a:solidFill>
                <a:latin typeface="#9Slide05 Aphrodite Pro"/>
              </a:rPr>
              <a:t> </a:t>
            </a:r>
            <a:r>
              <a:rPr lang="en-US" sz="4200" spc="126" dirty="0" err="1">
                <a:solidFill>
                  <a:srgbClr val="3F3B2A"/>
                </a:solidFill>
                <a:latin typeface="#9Slide05 Aphrodite Pro"/>
              </a:rPr>
              <a:t>thơ</a:t>
            </a:r>
            <a:r>
              <a:rPr lang="en-US" sz="4200" spc="126" dirty="0">
                <a:solidFill>
                  <a:srgbClr val="3F3B2A"/>
                </a:solidFill>
                <a:latin typeface="#9Slide05 Aphrodite Pro"/>
              </a:rPr>
              <a:t> và </a:t>
            </a:r>
            <a:r>
              <a:rPr lang="en-US" sz="4200" spc="126" dirty="0" err="1">
                <a:solidFill>
                  <a:srgbClr val="3F3B2A"/>
                </a:solidFill>
                <a:latin typeface="#9Slide05 Aphrodite Pro"/>
              </a:rPr>
              <a:t>bố</a:t>
            </a:r>
            <a:r>
              <a:rPr lang="en-US" sz="4200" spc="126" dirty="0">
                <a:solidFill>
                  <a:srgbClr val="3F3B2A"/>
                </a:solidFill>
                <a:latin typeface="#9Slide05 Aphrodite Pro"/>
              </a:rPr>
              <a:t> </a:t>
            </a:r>
            <a:r>
              <a:rPr lang="en-US" sz="4200" spc="126" dirty="0" err="1">
                <a:solidFill>
                  <a:srgbClr val="3F3B2A"/>
                </a:solidFill>
                <a:latin typeface="#9Slide05 Aphrodite Pro"/>
              </a:rPr>
              <a:t>cục</a:t>
            </a:r>
            <a:r>
              <a:rPr lang="en-US" sz="4200" spc="126" dirty="0">
                <a:solidFill>
                  <a:srgbClr val="3F3B2A"/>
                </a:solidFill>
                <a:latin typeface="#9Slide05 Aphrodite Pro"/>
              </a:rPr>
              <a:t> </a:t>
            </a:r>
            <a:r>
              <a:rPr lang="en-US" sz="4200" spc="126" dirty="0" err="1">
                <a:solidFill>
                  <a:srgbClr val="3F3B2A"/>
                </a:solidFill>
                <a:latin typeface="#9Slide05 Aphrodite Pro"/>
              </a:rPr>
              <a:t>bài</a:t>
            </a:r>
            <a:r>
              <a:rPr lang="en-US" sz="4200" spc="126" dirty="0">
                <a:solidFill>
                  <a:srgbClr val="3F3B2A"/>
                </a:solidFill>
                <a:latin typeface="#9Slide05 Aphrodite Pro"/>
              </a:rPr>
              <a:t> </a:t>
            </a:r>
            <a:r>
              <a:rPr lang="en-US" sz="4200" spc="126" dirty="0" err="1">
                <a:solidFill>
                  <a:srgbClr val="3F3B2A"/>
                </a:solidFill>
                <a:latin typeface="#9Slide05 Aphrodite Pro"/>
              </a:rPr>
              <a:t>thơ</a:t>
            </a:r>
            <a:endParaRPr lang="en-US" sz="4200" spc="126" dirty="0">
              <a:solidFill>
                <a:srgbClr val="3F3B2A"/>
              </a:solidFill>
              <a:latin typeface="#9Slide05 Aphrodite Pro"/>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397540" y="3185252"/>
            <a:ext cx="10637132" cy="7822090"/>
          </a:xfrm>
          <a:custGeom>
            <a:avLst/>
            <a:gdLst/>
            <a:ahLst/>
            <a:cxnLst/>
            <a:rect l="l" t="t" r="r" b="b"/>
            <a:pathLst>
              <a:path w="10637132" h="7822090">
                <a:moveTo>
                  <a:pt x="10637132" y="0"/>
                </a:moveTo>
                <a:lnTo>
                  <a:pt x="0" y="0"/>
                </a:lnTo>
                <a:lnTo>
                  <a:pt x="0" y="7822090"/>
                </a:lnTo>
                <a:lnTo>
                  <a:pt x="10637132" y="7822090"/>
                </a:lnTo>
                <a:lnTo>
                  <a:pt x="10637132" y="0"/>
                </a:lnTo>
                <a:close/>
              </a:path>
            </a:pathLst>
          </a:custGeom>
          <a:blipFill>
            <a:blip r:embed="rId3">
              <a:alphaModFix amt="40000"/>
            </a:blip>
            <a:stretch>
              <a:fillRect/>
            </a:stretch>
          </a:blipFill>
        </p:spPr>
      </p:sp>
      <p:sp>
        <p:nvSpPr>
          <p:cNvPr id="4" name="Freeform 4"/>
          <p:cNvSpPr/>
          <p:nvPr/>
        </p:nvSpPr>
        <p:spPr>
          <a:xfrm flipH="1">
            <a:off x="9144000" y="4887028"/>
            <a:ext cx="7822090" cy="7822090"/>
          </a:xfrm>
          <a:custGeom>
            <a:avLst/>
            <a:gdLst/>
            <a:ahLst/>
            <a:cxnLst/>
            <a:rect l="l" t="t" r="r" b="b"/>
            <a:pathLst>
              <a:path w="7822090" h="7822090">
                <a:moveTo>
                  <a:pt x="7822090" y="0"/>
                </a:moveTo>
                <a:lnTo>
                  <a:pt x="0" y="0"/>
                </a:lnTo>
                <a:lnTo>
                  <a:pt x="0" y="7822090"/>
                </a:lnTo>
                <a:lnTo>
                  <a:pt x="7822090" y="7822090"/>
                </a:lnTo>
                <a:lnTo>
                  <a:pt x="7822090" y="0"/>
                </a:lnTo>
                <a:close/>
              </a:path>
            </a:pathLst>
          </a:custGeom>
          <a:blipFill>
            <a:blip r:embed="rId4">
              <a:alphaModFix amt="28000"/>
            </a:blip>
            <a:stretch>
              <a:fillRect/>
            </a:stretch>
          </a:blipFill>
        </p:spPr>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8532451" y="1172740"/>
            <a:ext cx="8941315" cy="676275"/>
          </a:xfrm>
          <a:prstGeom prst="rect">
            <a:avLst/>
          </a:prstGeom>
        </p:spPr>
        <p:txBody>
          <a:bodyPr lIns="0" tIns="0" rIns="0" bIns="0" rtlCol="0" anchor="t">
            <a:spAutoFit/>
          </a:bodyPr>
          <a:lstStyle/>
          <a:p>
            <a:pPr algn="ctr">
              <a:lnSpc>
                <a:spcPts val="5040"/>
              </a:lnSpc>
              <a:spcBef>
                <a:spcPct val="0"/>
              </a:spcBef>
            </a:pPr>
            <a:r>
              <a:rPr lang="en-US" sz="4200" spc="126">
                <a:solidFill>
                  <a:srgbClr val="3F3B2A"/>
                </a:solidFill>
                <a:latin typeface="#9Slide05 Aphrodite Pro"/>
              </a:rPr>
              <a:t>a. Đề tài, thể thơ và bố cục bài thơ</a:t>
            </a:r>
          </a:p>
        </p:txBody>
      </p:sp>
      <p:sp>
        <p:nvSpPr>
          <p:cNvPr id="8" name="TextBox 8"/>
          <p:cNvSpPr txBox="1"/>
          <p:nvPr/>
        </p:nvSpPr>
        <p:spPr>
          <a:xfrm>
            <a:off x="-1715794" y="-109115"/>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9" name="TextBox 9"/>
          <p:cNvSpPr txBox="1"/>
          <p:nvPr/>
        </p:nvSpPr>
        <p:spPr>
          <a:xfrm>
            <a:off x="-397540" y="1106065"/>
            <a:ext cx="9996029" cy="896620"/>
          </a:xfrm>
          <a:prstGeom prst="rect">
            <a:avLst/>
          </a:prstGeom>
        </p:spPr>
        <p:txBody>
          <a:bodyPr lIns="0" tIns="0" rIns="0" bIns="0" rtlCol="0" anchor="t">
            <a:spAutoFit/>
          </a:bodyPr>
          <a:lstStyle/>
          <a:p>
            <a:pPr algn="ctr">
              <a:lnSpc>
                <a:spcPts val="7279"/>
              </a:lnSpc>
              <a:spcBef>
                <a:spcPct val="0"/>
              </a:spcBef>
            </a:pPr>
            <a:r>
              <a:rPr lang="en-US" sz="5199">
                <a:solidFill>
                  <a:srgbClr val="3F3B2A"/>
                </a:solidFill>
                <a:latin typeface="#9Slide07 SVNUT Triumph Press"/>
              </a:rPr>
              <a:t>3.2. Đọc hiểu văn bản</a:t>
            </a:r>
          </a:p>
        </p:txBody>
      </p:sp>
      <p:grpSp>
        <p:nvGrpSpPr>
          <p:cNvPr id="10" name="Group 10"/>
          <p:cNvGrpSpPr/>
          <p:nvPr/>
        </p:nvGrpSpPr>
        <p:grpSpPr>
          <a:xfrm>
            <a:off x="1574022" y="2240652"/>
            <a:ext cx="6075048" cy="6557421"/>
            <a:chOff x="0" y="0"/>
            <a:chExt cx="8100064" cy="8743228"/>
          </a:xfrm>
        </p:grpSpPr>
        <p:sp>
          <p:nvSpPr>
            <p:cNvPr id="11" name="Freeform 11"/>
            <p:cNvSpPr/>
            <p:nvPr/>
          </p:nvSpPr>
          <p:spPr>
            <a:xfrm>
              <a:off x="0" y="0"/>
              <a:ext cx="8099971" cy="8743188"/>
            </a:xfrm>
            <a:custGeom>
              <a:avLst/>
              <a:gdLst/>
              <a:ahLst/>
              <a:cxnLst/>
              <a:rect l="l" t="t" r="r" b="b"/>
              <a:pathLst>
                <a:path w="8099971" h="8743188">
                  <a:moveTo>
                    <a:pt x="0" y="606298"/>
                  </a:moveTo>
                  <a:cubicBezTo>
                    <a:pt x="0" y="271399"/>
                    <a:pt x="624491" y="0"/>
                    <a:pt x="1395096" y="0"/>
                  </a:cubicBezTo>
                  <a:lnTo>
                    <a:pt x="6704876" y="0"/>
                  </a:lnTo>
                  <a:cubicBezTo>
                    <a:pt x="7475481" y="0"/>
                    <a:pt x="8099971" y="271399"/>
                    <a:pt x="8099971" y="606298"/>
                  </a:cubicBezTo>
                  <a:lnTo>
                    <a:pt x="8099971" y="8136890"/>
                  </a:lnTo>
                  <a:cubicBezTo>
                    <a:pt x="8099971" y="8471789"/>
                    <a:pt x="7475481" y="8743188"/>
                    <a:pt x="6704876" y="8743188"/>
                  </a:cubicBezTo>
                  <a:lnTo>
                    <a:pt x="1395096" y="8743188"/>
                  </a:lnTo>
                  <a:cubicBezTo>
                    <a:pt x="624491" y="8743188"/>
                    <a:pt x="0" y="8471789"/>
                    <a:pt x="0" y="8136890"/>
                  </a:cubicBezTo>
                  <a:close/>
                </a:path>
              </a:pathLst>
            </a:custGeom>
            <a:solidFill>
              <a:srgbClr val="B2B67E">
                <a:alpha val="21961"/>
              </a:srgbClr>
            </a:solidFill>
          </p:spPr>
        </p:sp>
      </p:grpSp>
      <p:sp>
        <p:nvSpPr>
          <p:cNvPr id="12" name="TextBox 12"/>
          <p:cNvSpPr txBox="1"/>
          <p:nvPr/>
        </p:nvSpPr>
        <p:spPr>
          <a:xfrm>
            <a:off x="1825138" y="2721728"/>
            <a:ext cx="5572815" cy="5613400"/>
          </a:xfrm>
          <a:prstGeom prst="rect">
            <a:avLst/>
          </a:prstGeom>
        </p:spPr>
        <p:txBody>
          <a:bodyPr lIns="0" tIns="0" rIns="0" bIns="0" rtlCol="0" anchor="t">
            <a:spAutoFit/>
          </a:bodyPr>
          <a:lstStyle/>
          <a:p>
            <a:pPr algn="just">
              <a:lnSpc>
                <a:spcPts val="5599"/>
              </a:lnSpc>
              <a:spcBef>
                <a:spcPct val="0"/>
              </a:spcBef>
            </a:pPr>
            <a:r>
              <a:rPr lang="en-US" sz="3999" dirty="0">
                <a:solidFill>
                  <a:srgbClr val="3F3B2A"/>
                </a:solidFill>
                <a:latin typeface="Roboto Condensed Bold"/>
              </a:rPr>
              <a:t> </a:t>
            </a:r>
            <a:r>
              <a:rPr lang="en-US" sz="3999" dirty="0" err="1">
                <a:solidFill>
                  <a:srgbClr val="3F3B2A"/>
                </a:solidFill>
                <a:latin typeface="Roboto Condensed Bold"/>
              </a:rPr>
              <a:t>Bố</a:t>
            </a:r>
            <a:r>
              <a:rPr lang="en-US" sz="3999" dirty="0">
                <a:solidFill>
                  <a:srgbClr val="3F3B2A"/>
                </a:solidFill>
                <a:latin typeface="Roboto Condensed Bold"/>
              </a:rPr>
              <a:t> </a:t>
            </a:r>
            <a:r>
              <a:rPr lang="en-US" sz="3999" dirty="0" err="1">
                <a:solidFill>
                  <a:srgbClr val="3F3B2A"/>
                </a:solidFill>
                <a:latin typeface="Roboto Condensed Bold"/>
              </a:rPr>
              <a:t>cục</a:t>
            </a:r>
            <a:r>
              <a:rPr lang="en-US" sz="3999" dirty="0">
                <a:solidFill>
                  <a:srgbClr val="3F3B2A"/>
                </a:solidFill>
                <a:latin typeface="Roboto Condensed Bold"/>
              </a:rPr>
              <a:t>:</a:t>
            </a:r>
          </a:p>
          <a:p>
            <a:pPr marL="863599" lvl="1" indent="-431800" algn="just">
              <a:lnSpc>
                <a:spcPts val="5599"/>
              </a:lnSpc>
              <a:spcBef>
                <a:spcPct val="0"/>
              </a:spcBef>
              <a:buFont typeface="Arial"/>
              <a:buChar char="•"/>
            </a:pPr>
            <a:r>
              <a:rPr lang="en-US" sz="3999" dirty="0">
                <a:solidFill>
                  <a:srgbClr val="3F3B2A"/>
                </a:solidFill>
                <a:latin typeface="Roboto Condensed"/>
              </a:rPr>
              <a:t>4 </a:t>
            </a:r>
            <a:r>
              <a:rPr lang="en-US" sz="3999" dirty="0" err="1">
                <a:solidFill>
                  <a:srgbClr val="3F3B2A"/>
                </a:solidFill>
                <a:latin typeface="Roboto Condensed"/>
              </a:rPr>
              <a:t>dòng</a:t>
            </a:r>
            <a:r>
              <a:rPr lang="en-US" sz="3999" dirty="0">
                <a:solidFill>
                  <a:srgbClr val="3F3B2A"/>
                </a:solidFill>
                <a:latin typeface="Roboto Condensed"/>
              </a:rPr>
              <a:t> </a:t>
            </a:r>
            <a:r>
              <a:rPr lang="en-US" sz="3999" dirty="0" err="1">
                <a:solidFill>
                  <a:srgbClr val="3F3B2A"/>
                </a:solidFill>
                <a:latin typeface="Roboto Condensed"/>
              </a:rPr>
              <a:t>đầu</a:t>
            </a:r>
            <a:r>
              <a:rPr lang="en-US" sz="3999" dirty="0">
                <a:solidFill>
                  <a:srgbClr val="3F3B2A"/>
                </a:solidFill>
                <a:latin typeface="Roboto Condensed"/>
              </a:rPr>
              <a:t>: </a:t>
            </a:r>
            <a:r>
              <a:rPr lang="en-US" sz="3999" dirty="0" err="1">
                <a:solidFill>
                  <a:srgbClr val="3F3B2A"/>
                </a:solidFill>
                <a:latin typeface="Roboto Condensed"/>
              </a:rPr>
              <a:t>Bức</a:t>
            </a:r>
            <a:r>
              <a:rPr lang="en-US" sz="3999" dirty="0">
                <a:solidFill>
                  <a:srgbClr val="3F3B2A"/>
                </a:solidFill>
                <a:latin typeface="Roboto Condensed"/>
              </a:rPr>
              <a:t> </a:t>
            </a:r>
            <a:r>
              <a:rPr lang="en-US" sz="3999" dirty="0" err="1">
                <a:solidFill>
                  <a:srgbClr val="3F3B2A"/>
                </a:solidFill>
                <a:latin typeface="Roboto Condensed"/>
              </a:rPr>
              <a:t>tranh</a:t>
            </a:r>
            <a:r>
              <a:rPr lang="en-US" sz="3999" dirty="0">
                <a:solidFill>
                  <a:srgbClr val="3F3B2A"/>
                </a:solidFill>
                <a:latin typeface="Roboto Condensed"/>
              </a:rPr>
              <a:t> </a:t>
            </a:r>
            <a:r>
              <a:rPr lang="en-US" sz="3999" dirty="0" err="1">
                <a:solidFill>
                  <a:srgbClr val="3F3B2A"/>
                </a:solidFill>
                <a:latin typeface="Roboto Condensed"/>
              </a:rPr>
              <a:t>Đèo</a:t>
            </a:r>
            <a:r>
              <a:rPr lang="en-US" sz="3999" dirty="0">
                <a:solidFill>
                  <a:srgbClr val="3F3B2A"/>
                </a:solidFill>
                <a:latin typeface="Roboto Condensed"/>
              </a:rPr>
              <a:t> </a:t>
            </a:r>
            <a:r>
              <a:rPr lang="en-US" sz="3999" dirty="0" err="1">
                <a:solidFill>
                  <a:srgbClr val="3F3B2A"/>
                </a:solidFill>
                <a:latin typeface="Roboto Condensed"/>
              </a:rPr>
              <a:t>Ngang</a:t>
            </a:r>
            <a:r>
              <a:rPr lang="en-US" sz="3999" dirty="0">
                <a:solidFill>
                  <a:srgbClr val="3F3B2A"/>
                </a:solidFill>
                <a:latin typeface="Roboto Condensed"/>
              </a:rPr>
              <a:t> (</a:t>
            </a:r>
            <a:r>
              <a:rPr lang="en-US" sz="3999" dirty="0" err="1">
                <a:solidFill>
                  <a:srgbClr val="3F3B2A"/>
                </a:solidFill>
                <a:latin typeface="Roboto Condensed"/>
              </a:rPr>
              <a:t>Bức</a:t>
            </a:r>
            <a:r>
              <a:rPr lang="en-US" sz="3999" dirty="0">
                <a:solidFill>
                  <a:srgbClr val="3F3B2A"/>
                </a:solidFill>
                <a:latin typeface="Roboto Condensed"/>
              </a:rPr>
              <a:t> </a:t>
            </a:r>
            <a:r>
              <a:rPr lang="en-US" sz="3999" dirty="0" err="1">
                <a:solidFill>
                  <a:srgbClr val="3F3B2A"/>
                </a:solidFill>
                <a:latin typeface="Roboto Condensed"/>
              </a:rPr>
              <a:t>tranh</a:t>
            </a:r>
            <a:r>
              <a:rPr lang="en-US" sz="3999" dirty="0">
                <a:solidFill>
                  <a:srgbClr val="3F3B2A"/>
                </a:solidFill>
                <a:latin typeface="Roboto Condensed"/>
              </a:rPr>
              <a:t> </a:t>
            </a:r>
            <a:r>
              <a:rPr lang="en-US" sz="3999" dirty="0" err="1">
                <a:solidFill>
                  <a:srgbClr val="3F3B2A"/>
                </a:solidFill>
                <a:latin typeface="Roboto Condensed"/>
              </a:rPr>
              <a:t>thiên</a:t>
            </a:r>
            <a:r>
              <a:rPr lang="en-US" sz="3999" dirty="0">
                <a:solidFill>
                  <a:srgbClr val="3F3B2A"/>
                </a:solidFill>
                <a:latin typeface="Roboto Condensed"/>
              </a:rPr>
              <a:t> </a:t>
            </a:r>
            <a:r>
              <a:rPr lang="en-US" sz="3999" dirty="0" err="1">
                <a:solidFill>
                  <a:srgbClr val="3F3B2A"/>
                </a:solidFill>
                <a:latin typeface="Roboto Condensed"/>
              </a:rPr>
              <a:t>nhiên</a:t>
            </a:r>
            <a:r>
              <a:rPr lang="en-US" sz="3999" dirty="0">
                <a:solidFill>
                  <a:srgbClr val="3F3B2A"/>
                </a:solidFill>
                <a:latin typeface="Roboto Condensed"/>
              </a:rPr>
              <a:t> - </a:t>
            </a:r>
            <a:r>
              <a:rPr lang="en-US" sz="3999" dirty="0" err="1">
                <a:solidFill>
                  <a:srgbClr val="3F3B2A"/>
                </a:solidFill>
                <a:latin typeface="Roboto Condensed"/>
              </a:rPr>
              <a:t>Bức</a:t>
            </a:r>
            <a:r>
              <a:rPr lang="en-US" sz="3999" dirty="0">
                <a:solidFill>
                  <a:srgbClr val="3F3B2A"/>
                </a:solidFill>
                <a:latin typeface="Roboto Condensed"/>
              </a:rPr>
              <a:t> </a:t>
            </a:r>
            <a:r>
              <a:rPr lang="en-US" sz="3999" dirty="0" err="1">
                <a:solidFill>
                  <a:srgbClr val="3F3B2A"/>
                </a:solidFill>
                <a:latin typeface="Roboto Condensed"/>
              </a:rPr>
              <a:t>tranh</a:t>
            </a:r>
            <a:r>
              <a:rPr lang="en-US" sz="3999" dirty="0">
                <a:solidFill>
                  <a:srgbClr val="3F3B2A"/>
                </a:solidFill>
                <a:latin typeface="Roboto Condensed"/>
              </a:rPr>
              <a:t> </a:t>
            </a:r>
            <a:r>
              <a:rPr lang="en-US" sz="3999" dirty="0" err="1">
                <a:solidFill>
                  <a:srgbClr val="3F3B2A"/>
                </a:solidFill>
                <a:latin typeface="Roboto Condensed"/>
              </a:rPr>
              <a:t>về</a:t>
            </a:r>
            <a:r>
              <a:rPr lang="en-US" sz="3999" dirty="0">
                <a:solidFill>
                  <a:srgbClr val="3F3B2A"/>
                </a:solidFill>
                <a:latin typeface="Roboto Condensed"/>
              </a:rPr>
              <a:t> </a:t>
            </a:r>
            <a:r>
              <a:rPr lang="en-US" sz="3999" dirty="0" err="1">
                <a:solidFill>
                  <a:srgbClr val="3F3B2A"/>
                </a:solidFill>
                <a:latin typeface="Roboto Condensed"/>
              </a:rPr>
              <a:t>cuộc</a:t>
            </a:r>
            <a:r>
              <a:rPr lang="en-US" sz="3999" dirty="0">
                <a:solidFill>
                  <a:srgbClr val="3F3B2A"/>
                </a:solidFill>
                <a:latin typeface="Roboto Condensed"/>
              </a:rPr>
              <a:t> </a:t>
            </a:r>
            <a:r>
              <a:rPr lang="en-US" sz="3999" dirty="0" err="1">
                <a:solidFill>
                  <a:srgbClr val="3F3B2A"/>
                </a:solidFill>
                <a:latin typeface="Roboto Condensed"/>
              </a:rPr>
              <a:t>sống</a:t>
            </a:r>
            <a:r>
              <a:rPr lang="en-US" sz="3999" dirty="0">
                <a:solidFill>
                  <a:srgbClr val="3F3B2A"/>
                </a:solidFill>
                <a:latin typeface="Roboto Condensed"/>
              </a:rPr>
              <a:t> con </a:t>
            </a:r>
            <a:r>
              <a:rPr lang="en-US" sz="3999" dirty="0" err="1">
                <a:solidFill>
                  <a:srgbClr val="3F3B2A"/>
                </a:solidFill>
                <a:latin typeface="Roboto Condensed"/>
              </a:rPr>
              <a:t>người</a:t>
            </a:r>
            <a:r>
              <a:rPr lang="en-US" sz="3999" dirty="0">
                <a:solidFill>
                  <a:srgbClr val="3F3B2A"/>
                </a:solidFill>
                <a:latin typeface="Roboto Condensed"/>
              </a:rPr>
              <a:t>)</a:t>
            </a:r>
          </a:p>
          <a:p>
            <a:pPr marL="863599" lvl="1" indent="-431800" algn="just">
              <a:lnSpc>
                <a:spcPts val="5599"/>
              </a:lnSpc>
              <a:buFont typeface="Arial"/>
              <a:buChar char="•"/>
            </a:pPr>
            <a:r>
              <a:rPr lang="en-US" sz="3999" dirty="0">
                <a:solidFill>
                  <a:srgbClr val="3F3B2A"/>
                </a:solidFill>
                <a:latin typeface="Roboto Condensed"/>
              </a:rPr>
              <a:t>4 </a:t>
            </a:r>
            <a:r>
              <a:rPr lang="en-US" sz="3999" dirty="0" err="1">
                <a:solidFill>
                  <a:srgbClr val="3F3B2A"/>
                </a:solidFill>
                <a:latin typeface="Roboto Condensed"/>
              </a:rPr>
              <a:t>dòng</a:t>
            </a:r>
            <a:r>
              <a:rPr lang="en-US" sz="3999" dirty="0">
                <a:solidFill>
                  <a:srgbClr val="3F3B2A"/>
                </a:solidFill>
                <a:latin typeface="Roboto Condensed"/>
              </a:rPr>
              <a:t> </a:t>
            </a:r>
            <a:r>
              <a:rPr lang="en-US" sz="3999" dirty="0" err="1">
                <a:solidFill>
                  <a:srgbClr val="3F3B2A"/>
                </a:solidFill>
                <a:latin typeface="Roboto Condensed"/>
              </a:rPr>
              <a:t>sau</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lòng</a:t>
            </a:r>
            <a:r>
              <a:rPr lang="en-US" sz="3999" dirty="0">
                <a:solidFill>
                  <a:srgbClr val="3F3B2A"/>
                </a:solidFill>
                <a:latin typeface="Roboto Condensed"/>
              </a:rPr>
              <a:t> </a:t>
            </a:r>
            <a:r>
              <a:rPr lang="en-US" sz="3999" dirty="0" err="1">
                <a:solidFill>
                  <a:srgbClr val="3F3B2A"/>
                </a:solidFill>
                <a:latin typeface="Roboto Condensed"/>
              </a:rPr>
              <a:t>của</a:t>
            </a:r>
            <a:r>
              <a:rPr lang="en-US" sz="3999" dirty="0">
                <a:solidFill>
                  <a:srgbClr val="3F3B2A"/>
                </a:solidFill>
                <a:latin typeface="Roboto Condensed"/>
              </a:rPr>
              <a:t> </a:t>
            </a:r>
            <a:r>
              <a:rPr lang="en-US" sz="3999" dirty="0" err="1">
                <a:solidFill>
                  <a:srgbClr val="3F3B2A"/>
                </a:solidFill>
                <a:latin typeface="Roboto Condensed"/>
              </a:rPr>
              <a:t>nhân</a:t>
            </a:r>
            <a:r>
              <a:rPr lang="en-US" sz="3999" dirty="0">
                <a:solidFill>
                  <a:srgbClr val="3F3B2A"/>
                </a:solidFill>
                <a:latin typeface="Roboto Condensed"/>
              </a:rPr>
              <a:t> </a:t>
            </a:r>
            <a:r>
              <a:rPr lang="en-US" sz="3999" dirty="0" err="1">
                <a:solidFill>
                  <a:srgbClr val="3F3B2A"/>
                </a:solidFill>
                <a:latin typeface="Roboto Condensed"/>
              </a:rPr>
              <a:t>vật</a:t>
            </a:r>
            <a:r>
              <a:rPr lang="en-US" sz="3999" dirty="0">
                <a:solidFill>
                  <a:srgbClr val="3F3B2A"/>
                </a:solidFill>
                <a:latin typeface="Roboto Condensed"/>
              </a:rPr>
              <a:t> </a:t>
            </a:r>
            <a:r>
              <a:rPr lang="en-US" sz="3999" dirty="0" err="1">
                <a:solidFill>
                  <a:srgbClr val="3F3B2A"/>
                </a:solidFill>
                <a:latin typeface="Roboto Condensed"/>
              </a:rPr>
              <a:t>trữ</a:t>
            </a:r>
            <a:r>
              <a:rPr lang="en-US" sz="3999" dirty="0">
                <a:solidFill>
                  <a:srgbClr val="3F3B2A"/>
                </a:solidFill>
                <a:latin typeface="Roboto Condensed"/>
              </a:rPr>
              <a:t> </a:t>
            </a:r>
            <a:r>
              <a:rPr lang="en-US" sz="3999" dirty="0" err="1">
                <a:solidFill>
                  <a:srgbClr val="3F3B2A"/>
                </a:solidFill>
                <a:latin typeface="Roboto Condensed"/>
              </a:rPr>
              <a:t>tình</a:t>
            </a:r>
            <a:endParaRPr lang="en-US" sz="3999" dirty="0">
              <a:solidFill>
                <a:srgbClr val="3F3B2A"/>
              </a:solidFill>
              <a:latin typeface="Roboto Condensed"/>
            </a:endParaRPr>
          </a:p>
        </p:txBody>
      </p:sp>
      <p:grpSp>
        <p:nvGrpSpPr>
          <p:cNvPr id="13" name="Group 13"/>
          <p:cNvGrpSpPr/>
          <p:nvPr/>
        </p:nvGrpSpPr>
        <p:grpSpPr>
          <a:xfrm>
            <a:off x="8437320" y="2393052"/>
            <a:ext cx="2640169" cy="6557421"/>
            <a:chOff x="0" y="0"/>
            <a:chExt cx="3520226" cy="8743228"/>
          </a:xfrm>
        </p:grpSpPr>
        <p:sp>
          <p:nvSpPr>
            <p:cNvPr id="14" name="Freeform 14"/>
            <p:cNvSpPr/>
            <p:nvPr/>
          </p:nvSpPr>
          <p:spPr>
            <a:xfrm>
              <a:off x="0" y="0"/>
              <a:ext cx="3520186" cy="8743188"/>
            </a:xfrm>
            <a:custGeom>
              <a:avLst/>
              <a:gdLst/>
              <a:ahLst/>
              <a:cxnLst/>
              <a:rect l="l" t="t" r="r" b="b"/>
              <a:pathLst>
                <a:path w="3520186" h="8743188">
                  <a:moveTo>
                    <a:pt x="0" y="606298"/>
                  </a:moveTo>
                  <a:cubicBezTo>
                    <a:pt x="0" y="271399"/>
                    <a:pt x="271399" y="0"/>
                    <a:pt x="606298" y="0"/>
                  </a:cubicBezTo>
                  <a:lnTo>
                    <a:pt x="2913888" y="0"/>
                  </a:lnTo>
                  <a:cubicBezTo>
                    <a:pt x="3248787" y="0"/>
                    <a:pt x="3520186" y="271399"/>
                    <a:pt x="3520186" y="606298"/>
                  </a:cubicBezTo>
                  <a:lnTo>
                    <a:pt x="3520186" y="8136890"/>
                  </a:lnTo>
                  <a:cubicBezTo>
                    <a:pt x="3520186" y="8471789"/>
                    <a:pt x="3248787" y="8743188"/>
                    <a:pt x="2913888" y="8743188"/>
                  </a:cubicBezTo>
                  <a:lnTo>
                    <a:pt x="606298" y="8743188"/>
                  </a:lnTo>
                  <a:cubicBezTo>
                    <a:pt x="271399" y="8743188"/>
                    <a:pt x="0" y="8471789"/>
                    <a:pt x="0" y="8136890"/>
                  </a:cubicBezTo>
                  <a:close/>
                </a:path>
              </a:pathLst>
            </a:custGeom>
            <a:solidFill>
              <a:srgbClr val="B2B67E">
                <a:alpha val="21961"/>
              </a:srgbClr>
            </a:solidFill>
          </p:spPr>
        </p:sp>
      </p:grpSp>
      <p:grpSp>
        <p:nvGrpSpPr>
          <p:cNvPr id="15" name="Group 15"/>
          <p:cNvGrpSpPr/>
          <p:nvPr/>
        </p:nvGrpSpPr>
        <p:grpSpPr>
          <a:xfrm>
            <a:off x="11715665" y="2393052"/>
            <a:ext cx="6146374" cy="6557421"/>
            <a:chOff x="0" y="0"/>
            <a:chExt cx="8195165" cy="8743228"/>
          </a:xfrm>
        </p:grpSpPr>
        <p:sp>
          <p:nvSpPr>
            <p:cNvPr id="16" name="Freeform 16"/>
            <p:cNvSpPr/>
            <p:nvPr/>
          </p:nvSpPr>
          <p:spPr>
            <a:xfrm>
              <a:off x="0" y="0"/>
              <a:ext cx="8195072" cy="8743188"/>
            </a:xfrm>
            <a:custGeom>
              <a:avLst/>
              <a:gdLst/>
              <a:ahLst/>
              <a:cxnLst/>
              <a:rect l="l" t="t" r="r" b="b"/>
              <a:pathLst>
                <a:path w="8195072" h="8743188">
                  <a:moveTo>
                    <a:pt x="0" y="606298"/>
                  </a:moveTo>
                  <a:cubicBezTo>
                    <a:pt x="0" y="271399"/>
                    <a:pt x="631823" y="0"/>
                    <a:pt x="1411475" y="0"/>
                  </a:cubicBezTo>
                  <a:lnTo>
                    <a:pt x="6783597" y="0"/>
                  </a:lnTo>
                  <a:cubicBezTo>
                    <a:pt x="7563249" y="0"/>
                    <a:pt x="8195072" y="271399"/>
                    <a:pt x="8195072" y="606298"/>
                  </a:cubicBezTo>
                  <a:lnTo>
                    <a:pt x="8195072" y="8136890"/>
                  </a:lnTo>
                  <a:cubicBezTo>
                    <a:pt x="8195072" y="8471789"/>
                    <a:pt x="7563249" y="8743188"/>
                    <a:pt x="6783597" y="8743188"/>
                  </a:cubicBezTo>
                  <a:lnTo>
                    <a:pt x="1411475" y="8743188"/>
                  </a:lnTo>
                  <a:cubicBezTo>
                    <a:pt x="631823" y="8743188"/>
                    <a:pt x="0" y="8471789"/>
                    <a:pt x="0" y="8136890"/>
                  </a:cubicBezTo>
                  <a:close/>
                </a:path>
              </a:pathLst>
            </a:custGeom>
            <a:solidFill>
              <a:srgbClr val="B2B67E">
                <a:alpha val="21961"/>
              </a:srgbClr>
            </a:solidFill>
          </p:spPr>
        </p:sp>
      </p:grpSp>
      <p:sp>
        <p:nvSpPr>
          <p:cNvPr id="17" name="TextBox 17"/>
          <p:cNvSpPr txBox="1"/>
          <p:nvPr/>
        </p:nvSpPr>
        <p:spPr>
          <a:xfrm>
            <a:off x="8595133" y="3044997"/>
            <a:ext cx="2324543" cy="4908550"/>
          </a:xfrm>
          <a:prstGeom prst="rect">
            <a:avLst/>
          </a:prstGeom>
        </p:spPr>
        <p:txBody>
          <a:bodyPr lIns="0" tIns="0" rIns="0" bIns="0" rtlCol="0" anchor="t">
            <a:spAutoFit/>
          </a:bodyPr>
          <a:lstStyle/>
          <a:p>
            <a:pPr algn="just">
              <a:lnSpc>
                <a:spcPts val="5599"/>
              </a:lnSpc>
              <a:spcBef>
                <a:spcPct val="0"/>
              </a:spcBef>
            </a:pPr>
            <a:r>
              <a:rPr lang="en-US" sz="3999" dirty="0" err="1">
                <a:solidFill>
                  <a:srgbClr val="3F3B2A"/>
                </a:solidFill>
                <a:latin typeface="Roboto Condensed Bold"/>
              </a:rPr>
              <a:t>Cảm</a:t>
            </a:r>
            <a:r>
              <a:rPr lang="en-US" sz="3999" dirty="0">
                <a:solidFill>
                  <a:srgbClr val="3F3B2A"/>
                </a:solidFill>
                <a:latin typeface="Roboto Condensed Bold"/>
              </a:rPr>
              <a:t> </a:t>
            </a:r>
            <a:r>
              <a:rPr lang="en-US" sz="3999" dirty="0" err="1">
                <a:solidFill>
                  <a:srgbClr val="3F3B2A"/>
                </a:solidFill>
                <a:latin typeface="Roboto Condensed Bold"/>
              </a:rPr>
              <a:t>xúc</a:t>
            </a:r>
            <a:r>
              <a:rPr lang="en-US" sz="3999" dirty="0">
                <a:solidFill>
                  <a:srgbClr val="3F3B2A"/>
                </a:solidFill>
                <a:latin typeface="Roboto Condensed Bold"/>
              </a:rPr>
              <a:t> </a:t>
            </a:r>
            <a:r>
              <a:rPr lang="en-US" sz="3999" dirty="0" err="1">
                <a:solidFill>
                  <a:srgbClr val="3F3B2A"/>
                </a:solidFill>
                <a:latin typeface="Roboto Condensed Bold"/>
              </a:rPr>
              <a:t>chủ</a:t>
            </a:r>
            <a:r>
              <a:rPr lang="en-US" sz="3999" dirty="0">
                <a:solidFill>
                  <a:srgbClr val="3F3B2A"/>
                </a:solidFill>
                <a:latin typeface="Roboto Condensed Bold"/>
              </a:rPr>
              <a:t> </a:t>
            </a:r>
            <a:r>
              <a:rPr lang="en-US" sz="3999" dirty="0" err="1">
                <a:solidFill>
                  <a:srgbClr val="3F3B2A"/>
                </a:solidFill>
                <a:latin typeface="Roboto Condensed Bold"/>
              </a:rPr>
              <a:t>đạo</a:t>
            </a:r>
            <a:r>
              <a:rPr lang="en-US" sz="3999" dirty="0">
                <a:solidFill>
                  <a:srgbClr val="3F3B2A"/>
                </a:solidFill>
                <a:latin typeface="Roboto Condensed Bold"/>
              </a:rPr>
              <a:t>:</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nhớ</a:t>
            </a:r>
            <a:r>
              <a:rPr lang="en-US" sz="3999" dirty="0">
                <a:solidFill>
                  <a:srgbClr val="3F3B2A"/>
                </a:solidFill>
                <a:latin typeface="Roboto Condensed"/>
              </a:rPr>
              <a:t> </a:t>
            </a:r>
            <a:r>
              <a:rPr lang="en-US" sz="3999" dirty="0" err="1">
                <a:solidFill>
                  <a:srgbClr val="3F3B2A"/>
                </a:solidFill>
                <a:latin typeface="Roboto Condensed"/>
              </a:rPr>
              <a:t>nước</a:t>
            </a:r>
            <a:r>
              <a:rPr lang="en-US" sz="3999" dirty="0">
                <a:solidFill>
                  <a:srgbClr val="3F3B2A"/>
                </a:solidFill>
                <a:latin typeface="Roboto Condensed"/>
              </a:rPr>
              <a:t> </a:t>
            </a:r>
            <a:r>
              <a:rPr lang="en-US" sz="3999" dirty="0" err="1">
                <a:solidFill>
                  <a:srgbClr val="3F3B2A"/>
                </a:solidFill>
                <a:latin typeface="Roboto Condensed"/>
              </a:rPr>
              <a:t>thương</a:t>
            </a:r>
            <a:r>
              <a:rPr lang="en-US" sz="3999" dirty="0">
                <a:solidFill>
                  <a:srgbClr val="3F3B2A"/>
                </a:solidFill>
                <a:latin typeface="Roboto Condensed"/>
              </a:rPr>
              <a:t> </a:t>
            </a:r>
            <a:r>
              <a:rPr lang="en-US" sz="3999" dirty="0" err="1">
                <a:solidFill>
                  <a:srgbClr val="3F3B2A"/>
                </a:solidFill>
                <a:latin typeface="Roboto Condensed"/>
              </a:rPr>
              <a:t>nhà</a:t>
            </a:r>
            <a:r>
              <a:rPr lang="en-US" sz="3999" dirty="0">
                <a:solidFill>
                  <a:srgbClr val="3F3B2A"/>
                </a:solidFill>
                <a:latin typeface="Roboto Condensed"/>
              </a:rPr>
              <a:t> </a:t>
            </a:r>
            <a:r>
              <a:rPr lang="en-US" sz="3999" dirty="0" err="1">
                <a:solidFill>
                  <a:srgbClr val="3F3B2A"/>
                </a:solidFill>
                <a:latin typeface="Roboto Condensed"/>
              </a:rPr>
              <a:t>của</a:t>
            </a:r>
            <a:r>
              <a:rPr lang="en-US" sz="3999" dirty="0">
                <a:solidFill>
                  <a:srgbClr val="3F3B2A"/>
                </a:solidFill>
                <a:latin typeface="Roboto Condensed"/>
              </a:rPr>
              <a:t> </a:t>
            </a:r>
            <a:r>
              <a:rPr lang="en-US" sz="3999" dirty="0" err="1">
                <a:solidFill>
                  <a:srgbClr val="3F3B2A"/>
                </a:solidFill>
                <a:latin typeface="Roboto Condensed"/>
              </a:rPr>
              <a:t>nhân</a:t>
            </a:r>
            <a:r>
              <a:rPr lang="en-US" sz="3999" dirty="0">
                <a:solidFill>
                  <a:srgbClr val="3F3B2A"/>
                </a:solidFill>
                <a:latin typeface="Roboto Condensed"/>
              </a:rPr>
              <a:t> </a:t>
            </a:r>
            <a:r>
              <a:rPr lang="en-US" sz="3999" dirty="0" err="1">
                <a:solidFill>
                  <a:srgbClr val="3F3B2A"/>
                </a:solidFill>
                <a:latin typeface="Roboto Condensed"/>
              </a:rPr>
              <a:t>vật</a:t>
            </a:r>
            <a:r>
              <a:rPr lang="en-US" sz="3999" dirty="0">
                <a:solidFill>
                  <a:srgbClr val="3F3B2A"/>
                </a:solidFill>
                <a:latin typeface="Roboto Condensed"/>
              </a:rPr>
              <a:t> </a:t>
            </a:r>
            <a:r>
              <a:rPr lang="en-US" sz="3999" dirty="0" err="1">
                <a:solidFill>
                  <a:srgbClr val="3F3B2A"/>
                </a:solidFill>
                <a:latin typeface="Roboto Condensed"/>
              </a:rPr>
              <a:t>trữ</a:t>
            </a:r>
            <a:r>
              <a:rPr lang="en-US" sz="3999" dirty="0">
                <a:solidFill>
                  <a:srgbClr val="3F3B2A"/>
                </a:solidFill>
                <a:latin typeface="Roboto Condensed"/>
              </a:rPr>
              <a:t> </a:t>
            </a:r>
            <a:r>
              <a:rPr lang="en-US" sz="3999" dirty="0" err="1">
                <a:solidFill>
                  <a:srgbClr val="3F3B2A"/>
                </a:solidFill>
                <a:latin typeface="Roboto Condensed"/>
              </a:rPr>
              <a:t>tình</a:t>
            </a:r>
            <a:endParaRPr lang="en-US" sz="3999" dirty="0">
              <a:solidFill>
                <a:srgbClr val="3F3B2A"/>
              </a:solidFill>
              <a:latin typeface="Roboto Condensed"/>
            </a:endParaRPr>
          </a:p>
        </p:txBody>
      </p:sp>
      <p:sp>
        <p:nvSpPr>
          <p:cNvPr id="18" name="TextBox 18"/>
          <p:cNvSpPr txBox="1"/>
          <p:nvPr/>
        </p:nvSpPr>
        <p:spPr>
          <a:xfrm>
            <a:off x="12008305" y="3044997"/>
            <a:ext cx="5403395" cy="4203700"/>
          </a:xfrm>
          <a:prstGeom prst="rect">
            <a:avLst/>
          </a:prstGeom>
        </p:spPr>
        <p:txBody>
          <a:bodyPr lIns="0" tIns="0" rIns="0" bIns="0" rtlCol="0" anchor="t">
            <a:spAutoFit/>
          </a:bodyPr>
          <a:lstStyle/>
          <a:p>
            <a:pPr algn="just">
              <a:lnSpc>
                <a:spcPts val="5599"/>
              </a:lnSpc>
              <a:spcBef>
                <a:spcPct val="0"/>
              </a:spcBef>
            </a:pPr>
            <a:r>
              <a:rPr lang="en-US" sz="3999" dirty="0" err="1">
                <a:solidFill>
                  <a:srgbClr val="3F3B2A"/>
                </a:solidFill>
                <a:latin typeface="Roboto Condensed Bold"/>
              </a:rPr>
              <a:t>Mạch</a:t>
            </a:r>
            <a:r>
              <a:rPr lang="en-US" sz="3999" dirty="0">
                <a:solidFill>
                  <a:srgbClr val="3F3B2A"/>
                </a:solidFill>
                <a:latin typeface="Roboto Condensed Bold"/>
              </a:rPr>
              <a:t> </a:t>
            </a:r>
            <a:r>
              <a:rPr lang="en-US" sz="3999" dirty="0" err="1">
                <a:solidFill>
                  <a:srgbClr val="3F3B2A"/>
                </a:solidFill>
                <a:latin typeface="Roboto Condensed Bold"/>
              </a:rPr>
              <a:t>cảm</a:t>
            </a:r>
            <a:r>
              <a:rPr lang="en-US" sz="3999" dirty="0">
                <a:solidFill>
                  <a:srgbClr val="3F3B2A"/>
                </a:solidFill>
                <a:latin typeface="Roboto Condensed Bold"/>
              </a:rPr>
              <a:t> </a:t>
            </a:r>
            <a:r>
              <a:rPr lang="en-US" sz="3999" dirty="0" err="1">
                <a:solidFill>
                  <a:srgbClr val="3F3B2A"/>
                </a:solidFill>
                <a:latin typeface="Roboto Condensed Bold"/>
              </a:rPr>
              <a:t>xúc</a:t>
            </a:r>
            <a:r>
              <a:rPr lang="en-US" sz="3999" dirty="0">
                <a:solidFill>
                  <a:srgbClr val="3F3B2A"/>
                </a:solidFill>
                <a:latin typeface="Roboto Condensed Bold"/>
              </a:rPr>
              <a:t>: </a:t>
            </a:r>
            <a:r>
              <a:rPr lang="en-US" sz="3999" dirty="0">
                <a:solidFill>
                  <a:srgbClr val="3F3B2A"/>
                </a:solidFill>
                <a:latin typeface="Roboto Condensed"/>
              </a:rPr>
              <a:t>Từ </a:t>
            </a:r>
            <a:r>
              <a:rPr lang="en-US" sz="3999" dirty="0" err="1">
                <a:solidFill>
                  <a:srgbClr val="3F3B2A"/>
                </a:solidFill>
                <a:latin typeface="Roboto Condensed"/>
              </a:rPr>
              <a:t>khung</a:t>
            </a:r>
            <a:r>
              <a:rPr lang="en-US" sz="3999" dirty="0">
                <a:solidFill>
                  <a:srgbClr val="3F3B2A"/>
                </a:solidFill>
                <a:latin typeface="Roboto Condensed"/>
              </a:rPr>
              <a:t> </a:t>
            </a:r>
            <a:r>
              <a:rPr lang="en-US" sz="3999" dirty="0" err="1">
                <a:solidFill>
                  <a:srgbClr val="3F3B2A"/>
                </a:solidFill>
                <a:latin typeface="Roboto Condensed"/>
              </a:rPr>
              <a:t>cảnh</a:t>
            </a:r>
            <a:r>
              <a:rPr lang="en-US" sz="3999" dirty="0">
                <a:solidFill>
                  <a:srgbClr val="3F3B2A"/>
                </a:solidFill>
                <a:latin typeface="Roboto Condensed"/>
              </a:rPr>
              <a:t> </a:t>
            </a:r>
            <a:r>
              <a:rPr lang="en-US" sz="3999" dirty="0" err="1">
                <a:solidFill>
                  <a:srgbClr val="3F3B2A"/>
                </a:solidFill>
                <a:latin typeface="Roboto Condensed"/>
              </a:rPr>
              <a:t>Đèo</a:t>
            </a:r>
            <a:r>
              <a:rPr lang="en-US" sz="3999" dirty="0">
                <a:solidFill>
                  <a:srgbClr val="3F3B2A"/>
                </a:solidFill>
                <a:latin typeface="Roboto Condensed"/>
              </a:rPr>
              <a:t> </a:t>
            </a:r>
            <a:r>
              <a:rPr lang="en-US" sz="3999" dirty="0" err="1">
                <a:solidFill>
                  <a:srgbClr val="3F3B2A"/>
                </a:solidFill>
                <a:latin typeface="Roboto Condensed"/>
              </a:rPr>
              <a:t>Ngang</a:t>
            </a:r>
            <a:r>
              <a:rPr lang="en-US" sz="3999" dirty="0">
                <a:solidFill>
                  <a:srgbClr val="3F3B2A"/>
                </a:solidFill>
                <a:latin typeface="Roboto Condensed"/>
              </a:rPr>
              <a:t> </a:t>
            </a:r>
            <a:r>
              <a:rPr lang="en-US" sz="3999" dirty="0" err="1">
                <a:solidFill>
                  <a:srgbClr val="3F3B2A"/>
                </a:solidFill>
                <a:latin typeface="Roboto Condensed"/>
              </a:rPr>
              <a:t>hoang</a:t>
            </a:r>
            <a:r>
              <a:rPr lang="en-US" sz="3999" dirty="0">
                <a:solidFill>
                  <a:srgbClr val="3F3B2A"/>
                </a:solidFill>
                <a:latin typeface="Roboto Condensed"/>
              </a:rPr>
              <a:t> </a:t>
            </a:r>
            <a:r>
              <a:rPr lang="en-US" sz="3999" dirty="0" err="1">
                <a:solidFill>
                  <a:srgbClr val="3F3B2A"/>
                </a:solidFill>
                <a:latin typeface="Roboto Condensed"/>
              </a:rPr>
              <a:t>sơ</a:t>
            </a:r>
            <a:r>
              <a:rPr lang="en-US" sz="3999" dirty="0">
                <a:solidFill>
                  <a:srgbClr val="3F3B2A"/>
                </a:solidFill>
                <a:latin typeface="Roboto Condensed"/>
              </a:rPr>
              <a:t>, </a:t>
            </a:r>
            <a:r>
              <a:rPr lang="en-US" sz="3999" dirty="0" err="1">
                <a:solidFill>
                  <a:srgbClr val="3F3B2A"/>
                </a:solidFill>
                <a:latin typeface="Roboto Condensed"/>
              </a:rPr>
              <a:t>heo</a:t>
            </a:r>
            <a:r>
              <a:rPr lang="en-US" sz="3999" dirty="0">
                <a:solidFill>
                  <a:srgbClr val="3F3B2A"/>
                </a:solidFill>
                <a:latin typeface="Roboto Condensed"/>
              </a:rPr>
              <a:t> </a:t>
            </a:r>
            <a:r>
              <a:rPr lang="en-US" sz="3999" dirty="0" err="1">
                <a:solidFill>
                  <a:srgbClr val="3F3B2A"/>
                </a:solidFill>
                <a:latin typeface="Roboto Condensed"/>
              </a:rPr>
              <a:t>hút</a:t>
            </a:r>
            <a:r>
              <a:rPr lang="en-US" sz="3999" dirty="0">
                <a:solidFill>
                  <a:srgbClr val="3F3B2A"/>
                </a:solidFill>
                <a:latin typeface="Roboto Condensed"/>
              </a:rPr>
              <a:t>, </a:t>
            </a:r>
            <a:r>
              <a:rPr lang="en-US" sz="3999" dirty="0" err="1">
                <a:solidFill>
                  <a:srgbClr val="3F3B2A"/>
                </a:solidFill>
                <a:latin typeface="Roboto Condensed"/>
              </a:rPr>
              <a:t>nhân</a:t>
            </a:r>
            <a:r>
              <a:rPr lang="en-US" sz="3999" dirty="0">
                <a:solidFill>
                  <a:srgbClr val="3F3B2A"/>
                </a:solidFill>
                <a:latin typeface="Roboto Condensed"/>
              </a:rPr>
              <a:t> </a:t>
            </a:r>
            <a:r>
              <a:rPr lang="en-US" sz="3999" dirty="0" err="1">
                <a:solidFill>
                  <a:srgbClr val="3F3B2A"/>
                </a:solidFill>
                <a:latin typeface="Roboto Condensed"/>
              </a:rPr>
              <a:t>vật</a:t>
            </a:r>
            <a:r>
              <a:rPr lang="en-US" sz="3999" dirty="0">
                <a:solidFill>
                  <a:srgbClr val="3F3B2A"/>
                </a:solidFill>
                <a:latin typeface="Roboto Condensed"/>
              </a:rPr>
              <a:t> </a:t>
            </a:r>
            <a:r>
              <a:rPr lang="en-US" sz="3999" dirty="0" err="1">
                <a:solidFill>
                  <a:srgbClr val="3F3B2A"/>
                </a:solidFill>
                <a:latin typeface="Roboto Condensed"/>
              </a:rPr>
              <a:t>trữ</a:t>
            </a:r>
            <a:r>
              <a:rPr lang="en-US" sz="3999" dirty="0">
                <a:solidFill>
                  <a:srgbClr val="3F3B2A"/>
                </a:solidFill>
                <a:latin typeface="Roboto Condensed"/>
              </a:rPr>
              <a:t> </a:t>
            </a:r>
            <a:r>
              <a:rPr lang="en-US" sz="3999" dirty="0" err="1">
                <a:solidFill>
                  <a:srgbClr val="3F3B2A"/>
                </a:solidFill>
                <a:latin typeface="Roboto Condensed"/>
              </a:rPr>
              <a:t>tình</a:t>
            </a:r>
            <a:r>
              <a:rPr lang="en-US" sz="3999" dirty="0">
                <a:solidFill>
                  <a:srgbClr val="3F3B2A"/>
                </a:solidFill>
                <a:latin typeface="Roboto Condensed"/>
              </a:rPr>
              <a:t> </a:t>
            </a:r>
            <a:r>
              <a:rPr lang="en-US" sz="3999" dirty="0" err="1">
                <a:solidFill>
                  <a:srgbClr val="3F3B2A"/>
                </a:solidFill>
                <a:latin typeface="Roboto Condensed"/>
              </a:rPr>
              <a:t>bộc</a:t>
            </a:r>
            <a:r>
              <a:rPr lang="en-US" sz="3999" dirty="0">
                <a:solidFill>
                  <a:srgbClr val="3F3B2A"/>
                </a:solidFill>
                <a:latin typeface="Roboto Condensed"/>
              </a:rPr>
              <a:t> </a:t>
            </a:r>
            <a:r>
              <a:rPr lang="en-US" sz="3999" dirty="0" err="1">
                <a:solidFill>
                  <a:srgbClr val="3F3B2A"/>
                </a:solidFill>
                <a:latin typeface="Roboto Condensed"/>
              </a:rPr>
              <a:t>bạch</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niềm</a:t>
            </a:r>
            <a:r>
              <a:rPr lang="en-US" sz="3999" dirty="0">
                <a:solidFill>
                  <a:srgbClr val="3F3B2A"/>
                </a:solidFill>
                <a:latin typeface="Roboto Condensed"/>
              </a:rPr>
              <a:t> </a:t>
            </a:r>
            <a:r>
              <a:rPr lang="en-US" sz="3999" dirty="0" err="1">
                <a:solidFill>
                  <a:srgbClr val="3F3B2A"/>
                </a:solidFill>
                <a:latin typeface="Roboto Condensed"/>
              </a:rPr>
              <a:t>thầm</a:t>
            </a:r>
            <a:r>
              <a:rPr lang="en-US" sz="3999" dirty="0">
                <a:solidFill>
                  <a:srgbClr val="3F3B2A"/>
                </a:solidFill>
                <a:latin typeface="Roboto Condensed"/>
              </a:rPr>
              <a:t> </a:t>
            </a:r>
            <a:r>
              <a:rPr lang="en-US" sz="3999" dirty="0" err="1">
                <a:solidFill>
                  <a:srgbClr val="3F3B2A"/>
                </a:solidFill>
                <a:latin typeface="Roboto Condensed"/>
              </a:rPr>
              <a:t>kín</a:t>
            </a:r>
            <a:r>
              <a:rPr lang="en-US" sz="3999" dirty="0">
                <a:solidFill>
                  <a:srgbClr val="3F3B2A"/>
                </a:solidFill>
                <a:latin typeface="Roboto Condensed"/>
              </a:rPr>
              <a:t>, </a:t>
            </a:r>
            <a:r>
              <a:rPr lang="en-US" sz="3999" dirty="0" err="1">
                <a:solidFill>
                  <a:srgbClr val="3F3B2A"/>
                </a:solidFill>
                <a:latin typeface="Roboto Condensed"/>
              </a:rPr>
              <a:t>nỗi</a:t>
            </a:r>
            <a:r>
              <a:rPr lang="en-US" sz="3999" dirty="0">
                <a:solidFill>
                  <a:srgbClr val="3F3B2A"/>
                </a:solidFill>
                <a:latin typeface="Roboto Condensed"/>
              </a:rPr>
              <a:t> </a:t>
            </a:r>
            <a:r>
              <a:rPr lang="en-US" sz="3999" dirty="0" err="1">
                <a:solidFill>
                  <a:srgbClr val="3F3B2A"/>
                </a:solidFill>
                <a:latin typeface="Roboto Condensed"/>
              </a:rPr>
              <a:t>nhớ</a:t>
            </a:r>
            <a:r>
              <a:rPr lang="en-US" sz="3999" dirty="0">
                <a:solidFill>
                  <a:srgbClr val="3F3B2A"/>
                </a:solidFill>
                <a:latin typeface="Roboto Condensed"/>
              </a:rPr>
              <a:t> </a:t>
            </a:r>
            <a:r>
              <a:rPr lang="en-US" sz="3999" dirty="0" err="1">
                <a:solidFill>
                  <a:srgbClr val="3F3B2A"/>
                </a:solidFill>
                <a:latin typeface="Roboto Condensed"/>
              </a:rPr>
              <a:t>nước</a:t>
            </a:r>
            <a:r>
              <a:rPr lang="en-US" sz="3999" dirty="0">
                <a:solidFill>
                  <a:srgbClr val="3F3B2A"/>
                </a:solidFill>
                <a:latin typeface="Roboto Condensed"/>
              </a:rPr>
              <a:t> </a:t>
            </a:r>
            <a:r>
              <a:rPr lang="en-US" sz="3999" dirty="0" err="1">
                <a:solidFill>
                  <a:srgbClr val="3F3B2A"/>
                </a:solidFill>
                <a:latin typeface="Roboto Condensed"/>
              </a:rPr>
              <a:t>thương</a:t>
            </a:r>
            <a:r>
              <a:rPr lang="en-US" sz="3999" dirty="0">
                <a:solidFill>
                  <a:srgbClr val="3F3B2A"/>
                </a:solidFill>
                <a:latin typeface="Roboto Condensed"/>
              </a:rPr>
              <a:t> </a:t>
            </a:r>
            <a:r>
              <a:rPr lang="en-US" sz="3999" dirty="0" err="1">
                <a:solidFill>
                  <a:srgbClr val="3F3B2A"/>
                </a:solidFill>
                <a:latin typeface="Roboto Condensed"/>
              </a:rPr>
              <a:t>nhà</a:t>
            </a:r>
            <a:r>
              <a:rPr lang="en-US" sz="3999" dirty="0">
                <a:solidFill>
                  <a:srgbClr val="3F3B2A"/>
                </a:solidFill>
                <a:latin typeface="Roboto Condensed"/>
              </a:rPr>
              <a:t> </a:t>
            </a:r>
            <a:r>
              <a:rPr lang="en-US" sz="3999" dirty="0" err="1">
                <a:solidFill>
                  <a:srgbClr val="3F3B2A"/>
                </a:solidFill>
                <a:latin typeface="Roboto Condensed"/>
              </a:rPr>
              <a:t>đau</a:t>
            </a:r>
            <a:r>
              <a:rPr lang="en-US" sz="3999" dirty="0">
                <a:solidFill>
                  <a:srgbClr val="3F3B2A"/>
                </a:solidFill>
                <a:latin typeface="Roboto Condensed"/>
              </a:rPr>
              <a:t> </a:t>
            </a:r>
            <a:r>
              <a:rPr lang="en-US" sz="3999" dirty="0" err="1">
                <a:solidFill>
                  <a:srgbClr val="3F3B2A"/>
                </a:solidFill>
                <a:latin typeface="Roboto Condensed"/>
              </a:rPr>
              <a:t>đáu</a:t>
            </a:r>
            <a:r>
              <a:rPr lang="en-US" sz="3999" dirty="0">
                <a:solidFill>
                  <a:srgbClr val="3F3B2A"/>
                </a:solidFill>
                <a:latin typeface="Roboto Condensed"/>
              </a:rPr>
              <a:t> </a:t>
            </a:r>
            <a:r>
              <a:rPr lang="en-US" sz="3999" dirty="0" err="1">
                <a:solidFill>
                  <a:srgbClr val="3F3B2A"/>
                </a:solidFill>
                <a:latin typeface="Roboto Condensed"/>
              </a:rPr>
              <a:t>của</a:t>
            </a:r>
            <a:r>
              <a:rPr lang="en-US" sz="3999" dirty="0">
                <a:solidFill>
                  <a:srgbClr val="3F3B2A"/>
                </a:solidFill>
                <a:latin typeface="Roboto Condensed"/>
              </a:rPr>
              <a:t> </a:t>
            </a:r>
            <a:r>
              <a:rPr lang="en-US" sz="3999" dirty="0" err="1">
                <a:solidFill>
                  <a:srgbClr val="3F3B2A"/>
                </a:solidFill>
                <a:latin typeface="Roboto Condensed"/>
              </a:rPr>
              <a:t>mình</a:t>
            </a:r>
            <a:r>
              <a:rPr lang="en-US" sz="3999" dirty="0">
                <a:solidFill>
                  <a:srgbClr val="3F3B2A"/>
                </a:solidFill>
                <a:latin typeface="Roboto Condensed"/>
              </a:rPr>
              <a: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7011678" y="3253194"/>
            <a:ext cx="12831402" cy="9435663"/>
          </a:xfrm>
          <a:custGeom>
            <a:avLst/>
            <a:gdLst/>
            <a:ahLst/>
            <a:cxnLst/>
            <a:rect l="l" t="t" r="r" b="b"/>
            <a:pathLst>
              <a:path w="12831402" h="9435663">
                <a:moveTo>
                  <a:pt x="12831402" y="0"/>
                </a:moveTo>
                <a:lnTo>
                  <a:pt x="0" y="0"/>
                </a:lnTo>
                <a:lnTo>
                  <a:pt x="0" y="9435663"/>
                </a:lnTo>
                <a:lnTo>
                  <a:pt x="12831402" y="9435663"/>
                </a:lnTo>
                <a:lnTo>
                  <a:pt x="12831402" y="0"/>
                </a:lnTo>
                <a:close/>
              </a:path>
            </a:pathLst>
          </a:custGeom>
          <a:blipFill>
            <a:blip r:embed="rId3"/>
            <a:stretch>
              <a:fillRect/>
            </a:stretch>
          </a:blipFill>
        </p:spPr>
      </p:sp>
      <p:sp>
        <p:nvSpPr>
          <p:cNvPr id="4" name="Freeform 4"/>
          <p:cNvSpPr/>
          <p:nvPr/>
        </p:nvSpPr>
        <p:spPr>
          <a:xfrm>
            <a:off x="8065695" y="-3639575"/>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sp>
      <p:sp>
        <p:nvSpPr>
          <p:cNvPr id="5" name="Freeform 5"/>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762007" y="2191489"/>
            <a:ext cx="9729690" cy="8878342"/>
          </a:xfrm>
          <a:custGeom>
            <a:avLst/>
            <a:gdLst/>
            <a:ahLst/>
            <a:cxnLst/>
            <a:rect l="l" t="t" r="r" b="b"/>
            <a:pathLst>
              <a:path w="9729690" h="8878342">
                <a:moveTo>
                  <a:pt x="0" y="0"/>
                </a:moveTo>
                <a:lnTo>
                  <a:pt x="9729690" y="0"/>
                </a:lnTo>
                <a:lnTo>
                  <a:pt x="9729690" y="8878342"/>
                </a:lnTo>
                <a:lnTo>
                  <a:pt x="0" y="8878342"/>
                </a:lnTo>
                <a:lnTo>
                  <a:pt x="0" y="0"/>
                </a:lnTo>
                <a:close/>
              </a:path>
            </a:pathLst>
          </a:custGeom>
          <a:blipFill>
            <a:blip r:embed="rId7">
              <a:alphaModFix amt="56000"/>
              <a:extLst>
                <a:ext uri="{96DAC541-7B7A-43D3-8B79-37D633B846F1}">
                  <asvg:svgBlip xmlns:asvg="http://schemas.microsoft.com/office/drawing/2016/SVG/main" r:embed="rId8"/>
                </a:ext>
              </a:extLst>
            </a:blip>
            <a:stretch>
              <a:fillRect/>
            </a:stretch>
          </a:blipFill>
        </p:spPr>
      </p:sp>
      <p:sp>
        <p:nvSpPr>
          <p:cNvPr id="7" name="Freeform 7"/>
          <p:cNvSpPr/>
          <p:nvPr/>
        </p:nvSpPr>
        <p:spPr>
          <a:xfrm>
            <a:off x="1028700" y="2956695"/>
            <a:ext cx="1312793" cy="592998"/>
          </a:xfrm>
          <a:custGeom>
            <a:avLst/>
            <a:gdLst/>
            <a:ahLst/>
            <a:cxnLst/>
            <a:rect l="l" t="t" r="r" b="b"/>
            <a:pathLst>
              <a:path w="1312793" h="592998">
                <a:moveTo>
                  <a:pt x="0" y="0"/>
                </a:moveTo>
                <a:lnTo>
                  <a:pt x="1312793" y="0"/>
                </a:lnTo>
                <a:lnTo>
                  <a:pt x="1312793" y="592998"/>
                </a:lnTo>
                <a:lnTo>
                  <a:pt x="0" y="5929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1566772" y="2826057"/>
            <a:ext cx="6721228" cy="5932171"/>
          </a:xfrm>
          <a:prstGeom prst="rect">
            <a:avLst/>
          </a:prstGeom>
        </p:spPr>
        <p:txBody>
          <a:bodyPr lIns="0" tIns="0" rIns="0" bIns="0" rtlCol="0" anchor="t">
            <a:spAutoFit/>
          </a:bodyPr>
          <a:lstStyle/>
          <a:p>
            <a:pPr algn="just">
              <a:lnSpc>
                <a:spcPts val="5879"/>
              </a:lnSpc>
              <a:spcBef>
                <a:spcPct val="0"/>
              </a:spcBef>
            </a:pPr>
            <a:r>
              <a:rPr lang="en-US" sz="4199">
                <a:solidFill>
                  <a:srgbClr val="3F3B2A"/>
                </a:solidFill>
                <a:latin typeface="#9Slide05 VL Fadilla"/>
              </a:rPr>
              <a:t>Bước tới Đèo Ngamg bóng xế tà</a:t>
            </a:r>
          </a:p>
          <a:p>
            <a:pPr algn="just">
              <a:lnSpc>
                <a:spcPts val="5879"/>
              </a:lnSpc>
              <a:spcBef>
                <a:spcPct val="0"/>
              </a:spcBef>
            </a:pPr>
            <a:r>
              <a:rPr lang="en-US" sz="4199">
                <a:solidFill>
                  <a:srgbClr val="3F3B2A"/>
                </a:solidFill>
                <a:latin typeface="#9Slide05 VL Fadilla"/>
              </a:rPr>
              <a:t>Cỏ cây chen đá, lá chen hoa</a:t>
            </a:r>
          </a:p>
          <a:p>
            <a:pPr algn="just">
              <a:lnSpc>
                <a:spcPts val="5879"/>
              </a:lnSpc>
              <a:spcBef>
                <a:spcPct val="0"/>
              </a:spcBef>
            </a:pPr>
            <a:r>
              <a:rPr lang="en-US" sz="4199">
                <a:solidFill>
                  <a:srgbClr val="3F3B2A"/>
                </a:solidFill>
                <a:latin typeface="#9Slide05 VL Fadilla"/>
              </a:rPr>
              <a:t>Lom khom dưới núi, tiều vài chú</a:t>
            </a:r>
          </a:p>
          <a:p>
            <a:pPr algn="just">
              <a:lnSpc>
                <a:spcPts val="5879"/>
              </a:lnSpc>
              <a:spcBef>
                <a:spcPct val="0"/>
              </a:spcBef>
            </a:pPr>
            <a:r>
              <a:rPr lang="en-US" sz="4199">
                <a:solidFill>
                  <a:srgbClr val="3F3B2A"/>
                </a:solidFill>
                <a:latin typeface="#9Slide05 VL Fadilla"/>
              </a:rPr>
              <a:t>Lác đác bên sông, chợ mấy nhà</a:t>
            </a:r>
          </a:p>
          <a:p>
            <a:pPr algn="just">
              <a:lnSpc>
                <a:spcPts val="5879"/>
              </a:lnSpc>
              <a:spcBef>
                <a:spcPct val="0"/>
              </a:spcBef>
            </a:pPr>
            <a:r>
              <a:rPr lang="en-US" sz="4199">
                <a:solidFill>
                  <a:srgbClr val="3F3B2A"/>
                </a:solidFill>
                <a:latin typeface="#9Slide05 VL Fadilla"/>
              </a:rPr>
              <a:t>Nhớ nước đau lòng con quốc quốc</a:t>
            </a:r>
          </a:p>
          <a:p>
            <a:pPr algn="just">
              <a:lnSpc>
                <a:spcPts val="5879"/>
              </a:lnSpc>
              <a:spcBef>
                <a:spcPct val="0"/>
              </a:spcBef>
            </a:pPr>
            <a:r>
              <a:rPr lang="en-US" sz="4199">
                <a:solidFill>
                  <a:srgbClr val="3F3B2A"/>
                </a:solidFill>
                <a:latin typeface="#9Slide05 VL Fadilla"/>
              </a:rPr>
              <a:t>Thương nhà mỏi miệng cái gia gia</a:t>
            </a:r>
          </a:p>
          <a:p>
            <a:pPr algn="just">
              <a:lnSpc>
                <a:spcPts val="5879"/>
              </a:lnSpc>
              <a:spcBef>
                <a:spcPct val="0"/>
              </a:spcBef>
            </a:pPr>
            <a:r>
              <a:rPr lang="en-US" sz="4199">
                <a:solidFill>
                  <a:srgbClr val="3F3B2A"/>
                </a:solidFill>
                <a:latin typeface="#9Slide05 VL Fadilla"/>
              </a:rPr>
              <a:t>Dừng chân đứng lại: trời, non, nước</a:t>
            </a:r>
          </a:p>
          <a:p>
            <a:pPr algn="just">
              <a:lnSpc>
                <a:spcPts val="5879"/>
              </a:lnSpc>
              <a:spcBef>
                <a:spcPct val="0"/>
              </a:spcBef>
            </a:pPr>
            <a:r>
              <a:rPr lang="en-US" sz="4199">
                <a:solidFill>
                  <a:srgbClr val="3F3B2A"/>
                </a:solidFill>
                <a:latin typeface="#9Slide05 VL Fadilla"/>
              </a:rPr>
              <a:t>Một mảnh tình riêng, ta với ta</a:t>
            </a:r>
          </a:p>
        </p:txBody>
      </p:sp>
      <p:sp>
        <p:nvSpPr>
          <p:cNvPr id="9" name="TextBox 9"/>
          <p:cNvSpPr txBox="1"/>
          <p:nvPr/>
        </p:nvSpPr>
        <p:spPr>
          <a:xfrm>
            <a:off x="-1715794" y="283800"/>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10" name="TextBox 10"/>
          <p:cNvSpPr txBox="1"/>
          <p:nvPr/>
        </p:nvSpPr>
        <p:spPr>
          <a:xfrm>
            <a:off x="-397540" y="1498981"/>
            <a:ext cx="9996029" cy="896620"/>
          </a:xfrm>
          <a:prstGeom prst="rect">
            <a:avLst/>
          </a:prstGeom>
        </p:spPr>
        <p:txBody>
          <a:bodyPr lIns="0" tIns="0" rIns="0" bIns="0" rtlCol="0" anchor="t">
            <a:spAutoFit/>
          </a:bodyPr>
          <a:lstStyle/>
          <a:p>
            <a:pPr algn="ctr">
              <a:lnSpc>
                <a:spcPts val="7279"/>
              </a:lnSpc>
              <a:spcBef>
                <a:spcPct val="0"/>
              </a:spcBef>
            </a:pPr>
            <a:r>
              <a:rPr lang="en-US" sz="5199">
                <a:solidFill>
                  <a:srgbClr val="3F3B2A"/>
                </a:solidFill>
                <a:latin typeface="#9Slide07 SVNUT Triumph Press"/>
              </a:rPr>
              <a:t>3.2. Đọc hiểu văn bản</a:t>
            </a:r>
          </a:p>
        </p:txBody>
      </p:sp>
      <p:sp>
        <p:nvSpPr>
          <p:cNvPr id="11" name="TextBox 11"/>
          <p:cNvSpPr txBox="1"/>
          <p:nvPr/>
        </p:nvSpPr>
        <p:spPr>
          <a:xfrm>
            <a:off x="8344464" y="1562839"/>
            <a:ext cx="9577165" cy="628650"/>
          </a:xfrm>
          <a:prstGeom prst="rect">
            <a:avLst/>
          </a:prstGeom>
        </p:spPr>
        <p:txBody>
          <a:bodyPr lIns="0" tIns="0" rIns="0" bIns="0" rtlCol="0" anchor="t">
            <a:spAutoFit/>
          </a:bodyPr>
          <a:lstStyle/>
          <a:p>
            <a:pPr algn="ctr">
              <a:lnSpc>
                <a:spcPts val="4799"/>
              </a:lnSpc>
              <a:spcBef>
                <a:spcPct val="0"/>
              </a:spcBef>
            </a:pPr>
            <a:r>
              <a:rPr lang="en-US" sz="3999" spc="119" dirty="0">
                <a:solidFill>
                  <a:srgbClr val="3F3B2A"/>
                </a:solidFill>
                <a:latin typeface="#9Slide05 Aphrodite Pro"/>
              </a:rPr>
              <a:t>b. </a:t>
            </a:r>
            <a:r>
              <a:rPr lang="en-US" sz="3999" spc="119" dirty="0" err="1">
                <a:solidFill>
                  <a:srgbClr val="3F3B2A"/>
                </a:solidFill>
                <a:latin typeface="#9Slide05 Aphrodite Pro"/>
              </a:rPr>
              <a:t>Bức</a:t>
            </a:r>
            <a:r>
              <a:rPr lang="en-US" sz="3999" spc="119" dirty="0">
                <a:solidFill>
                  <a:srgbClr val="3F3B2A"/>
                </a:solidFill>
                <a:latin typeface="#9Slide05 Aphrodite Pro"/>
              </a:rPr>
              <a:t> </a:t>
            </a:r>
            <a:r>
              <a:rPr lang="en-US" sz="3999" spc="119" dirty="0" err="1">
                <a:solidFill>
                  <a:srgbClr val="3F3B2A"/>
                </a:solidFill>
                <a:latin typeface="#9Slide05 Aphrodite Pro"/>
              </a:rPr>
              <a:t>tranh</a:t>
            </a:r>
            <a:r>
              <a:rPr lang="en-US" sz="3999" spc="119" dirty="0">
                <a:solidFill>
                  <a:srgbClr val="3F3B2A"/>
                </a:solidFill>
                <a:latin typeface="#9Slide05 Aphrodite Pro"/>
              </a:rPr>
              <a:t> </a:t>
            </a:r>
            <a:r>
              <a:rPr lang="en-US" sz="3999" spc="119" dirty="0" err="1">
                <a:solidFill>
                  <a:srgbClr val="3F3B2A"/>
                </a:solidFill>
                <a:latin typeface="#9Slide05 Aphrodite Pro"/>
              </a:rPr>
              <a:t>thiên</a:t>
            </a:r>
            <a:r>
              <a:rPr lang="en-US" sz="3999" spc="119" dirty="0">
                <a:solidFill>
                  <a:srgbClr val="3F3B2A"/>
                </a:solidFill>
                <a:latin typeface="#9Slide05 Aphrodite Pro"/>
              </a:rPr>
              <a:t> </a:t>
            </a:r>
            <a:r>
              <a:rPr lang="en-US" sz="3999" spc="119" dirty="0" err="1">
                <a:solidFill>
                  <a:srgbClr val="3F3B2A"/>
                </a:solidFill>
                <a:latin typeface="#9Slide05 Aphrodite Pro"/>
              </a:rPr>
              <a:t>nhiên</a:t>
            </a:r>
            <a:r>
              <a:rPr lang="en-US" sz="3999" spc="119" dirty="0">
                <a:solidFill>
                  <a:srgbClr val="3F3B2A"/>
                </a:solidFill>
                <a:latin typeface="#9Slide05 Aphrodite Pro"/>
              </a:rPr>
              <a:t> </a:t>
            </a:r>
            <a:r>
              <a:rPr lang="en-US" sz="3999" spc="119" dirty="0" err="1">
                <a:solidFill>
                  <a:srgbClr val="3F3B2A"/>
                </a:solidFill>
                <a:latin typeface="#9Slide05 Aphrodite Pro"/>
              </a:rPr>
              <a:t>Đèo</a:t>
            </a:r>
            <a:r>
              <a:rPr lang="en-US" sz="3999" spc="119" dirty="0">
                <a:solidFill>
                  <a:srgbClr val="3F3B2A"/>
                </a:solidFill>
                <a:latin typeface="#9Slide05 Aphrodite Pro"/>
              </a:rPr>
              <a:t> </a:t>
            </a:r>
            <a:r>
              <a:rPr lang="en-US" sz="3999" spc="119" dirty="0" err="1">
                <a:solidFill>
                  <a:srgbClr val="3F3B2A"/>
                </a:solidFill>
                <a:latin typeface="#9Slide05 Aphrodite Pro"/>
              </a:rPr>
              <a:t>Ngang</a:t>
            </a:r>
            <a:endParaRPr lang="en-US" sz="3999" spc="119" dirty="0">
              <a:solidFill>
                <a:srgbClr val="3F3B2A"/>
              </a:solidFill>
              <a:latin typeface="#9Slide05 Aphrodite Pro"/>
            </a:endParaRPr>
          </a:p>
        </p:txBody>
      </p:sp>
      <p:sp>
        <p:nvSpPr>
          <p:cNvPr id="12" name="TextBox 12"/>
          <p:cNvSpPr txBox="1"/>
          <p:nvPr/>
        </p:nvSpPr>
        <p:spPr>
          <a:xfrm>
            <a:off x="2531661" y="2807007"/>
            <a:ext cx="8301017" cy="5981700"/>
          </a:xfrm>
          <a:prstGeom prst="rect">
            <a:avLst/>
          </a:prstGeom>
        </p:spPr>
        <p:txBody>
          <a:bodyPr lIns="0" tIns="0" rIns="0" bIns="0" rtlCol="0" anchor="t">
            <a:spAutoFit/>
          </a:bodyPr>
          <a:lstStyle/>
          <a:p>
            <a:pPr algn="just">
              <a:lnSpc>
                <a:spcPts val="5999"/>
              </a:lnSpc>
            </a:pPr>
            <a:r>
              <a:rPr lang="en-US" sz="3999" spc="119" dirty="0" err="1">
                <a:solidFill>
                  <a:srgbClr val="3F3B2A"/>
                </a:solidFill>
                <a:latin typeface="Roboto Condensed Bold"/>
              </a:rPr>
              <a:t>Đèo</a:t>
            </a:r>
            <a:r>
              <a:rPr lang="en-US" sz="3999" spc="119" dirty="0">
                <a:solidFill>
                  <a:srgbClr val="3F3B2A"/>
                </a:solidFill>
                <a:latin typeface="Roboto Condensed Bold"/>
              </a:rPr>
              <a:t> </a:t>
            </a:r>
            <a:r>
              <a:rPr lang="en-US" sz="3999" spc="119" dirty="0" err="1">
                <a:solidFill>
                  <a:srgbClr val="3F3B2A"/>
                </a:solidFill>
                <a:latin typeface="Roboto Condensed Bold"/>
              </a:rPr>
              <a:t>Ngang</a:t>
            </a:r>
            <a:r>
              <a:rPr lang="en-US" sz="3999" spc="119" dirty="0">
                <a:solidFill>
                  <a:srgbClr val="3F3B2A"/>
                </a:solidFill>
                <a:latin typeface="Roboto Condensed Bold"/>
              </a:rPr>
              <a:t>:</a:t>
            </a:r>
            <a:r>
              <a:rPr lang="en-US" sz="3999" spc="119" dirty="0">
                <a:solidFill>
                  <a:srgbClr val="3F3B2A"/>
                </a:solidFill>
                <a:latin typeface="Roboto Condensed"/>
              </a:rPr>
              <a:t> </a:t>
            </a:r>
            <a:r>
              <a:rPr lang="en-US" sz="3999" spc="119" dirty="0" err="1">
                <a:solidFill>
                  <a:srgbClr val="3F3B2A"/>
                </a:solidFill>
                <a:latin typeface="Roboto Condensed"/>
              </a:rPr>
              <a:t>phân</a:t>
            </a:r>
            <a:r>
              <a:rPr lang="en-US" sz="3999" spc="119" dirty="0">
                <a:solidFill>
                  <a:srgbClr val="3F3B2A"/>
                </a:solidFill>
                <a:latin typeface="Roboto Condensed"/>
              </a:rPr>
              <a:t> chia </a:t>
            </a:r>
            <a:r>
              <a:rPr lang="en-US" sz="3999" spc="119" dirty="0" err="1">
                <a:solidFill>
                  <a:srgbClr val="3F3B2A"/>
                </a:solidFill>
                <a:latin typeface="Roboto Condensed"/>
              </a:rPr>
              <a:t>địa</a:t>
            </a:r>
            <a:r>
              <a:rPr lang="en-US" sz="3999" spc="119" dirty="0">
                <a:solidFill>
                  <a:srgbClr val="3F3B2A"/>
                </a:solidFill>
                <a:latin typeface="Roboto Condensed"/>
              </a:rPr>
              <a:t> </a:t>
            </a:r>
            <a:r>
              <a:rPr lang="en-US" sz="3999" spc="119" dirty="0" err="1">
                <a:solidFill>
                  <a:srgbClr val="3F3B2A"/>
                </a:solidFill>
                <a:latin typeface="Roboto Condensed"/>
              </a:rPr>
              <a:t>giới</a:t>
            </a:r>
            <a:r>
              <a:rPr lang="en-US" sz="3999" spc="119" dirty="0">
                <a:solidFill>
                  <a:srgbClr val="3F3B2A"/>
                </a:solidFill>
                <a:latin typeface="Roboto Condensed"/>
              </a:rPr>
              <a:t> </a:t>
            </a:r>
            <a:r>
              <a:rPr lang="en-US" sz="3999" spc="119" dirty="0" err="1">
                <a:solidFill>
                  <a:srgbClr val="3F3B2A"/>
                </a:solidFill>
                <a:latin typeface="Roboto Condensed"/>
              </a:rPr>
              <a:t>hai</a:t>
            </a:r>
            <a:r>
              <a:rPr lang="en-US" sz="3999" spc="119" dirty="0">
                <a:solidFill>
                  <a:srgbClr val="3F3B2A"/>
                </a:solidFill>
                <a:latin typeface="Roboto Condensed"/>
              </a:rPr>
              <a:t> </a:t>
            </a:r>
            <a:r>
              <a:rPr lang="en-US" sz="3999" spc="119" dirty="0" err="1">
                <a:solidFill>
                  <a:srgbClr val="3F3B2A"/>
                </a:solidFill>
                <a:latin typeface="Roboto Condensed"/>
              </a:rPr>
              <a:t>tỉnh</a:t>
            </a:r>
            <a:r>
              <a:rPr lang="en-US" sz="3999" spc="119" dirty="0">
                <a:solidFill>
                  <a:srgbClr val="3F3B2A"/>
                </a:solidFill>
                <a:latin typeface="Roboto Condensed"/>
              </a:rPr>
              <a:t> </a:t>
            </a:r>
            <a:r>
              <a:rPr lang="en-US" sz="3999" spc="119" dirty="0" err="1">
                <a:solidFill>
                  <a:srgbClr val="3F3B2A"/>
                </a:solidFill>
                <a:latin typeface="Roboto Condensed"/>
              </a:rPr>
              <a:t>Quảng</a:t>
            </a:r>
            <a:r>
              <a:rPr lang="en-US" sz="3999" spc="119" dirty="0">
                <a:solidFill>
                  <a:srgbClr val="3F3B2A"/>
                </a:solidFill>
                <a:latin typeface="Roboto Condensed"/>
              </a:rPr>
              <a:t> Bình và Hà </a:t>
            </a:r>
            <a:r>
              <a:rPr lang="en-US" sz="3999" spc="119" dirty="0" err="1">
                <a:solidFill>
                  <a:srgbClr val="3F3B2A"/>
                </a:solidFill>
                <a:latin typeface="Roboto Condensed"/>
              </a:rPr>
              <a:t>Tĩnh</a:t>
            </a:r>
            <a:endParaRPr lang="en-US" sz="3999" spc="119" dirty="0">
              <a:solidFill>
                <a:srgbClr val="3F3B2A"/>
              </a:solidFill>
              <a:latin typeface="Roboto Condensed"/>
            </a:endParaRPr>
          </a:p>
          <a:p>
            <a:pPr algn="just">
              <a:lnSpc>
                <a:spcPts val="5999"/>
              </a:lnSpc>
            </a:pPr>
            <a:r>
              <a:rPr lang="en-US" sz="3999" spc="119" dirty="0" err="1">
                <a:solidFill>
                  <a:srgbClr val="3F3B2A"/>
                </a:solidFill>
                <a:latin typeface="Roboto Condensed Bold"/>
              </a:rPr>
              <a:t>Thời</a:t>
            </a:r>
            <a:r>
              <a:rPr lang="en-US" sz="3999" spc="119" dirty="0">
                <a:solidFill>
                  <a:srgbClr val="3F3B2A"/>
                </a:solidFill>
                <a:latin typeface="Roboto Condensed Bold"/>
              </a:rPr>
              <a:t> </a:t>
            </a:r>
            <a:r>
              <a:rPr lang="en-US" sz="3999" spc="119" dirty="0" err="1">
                <a:solidFill>
                  <a:srgbClr val="3F3B2A"/>
                </a:solidFill>
                <a:latin typeface="Roboto Condensed Bold"/>
              </a:rPr>
              <a:t>gian</a:t>
            </a:r>
            <a:r>
              <a:rPr lang="en-US" sz="3999" spc="119" dirty="0">
                <a:solidFill>
                  <a:srgbClr val="3F3B2A"/>
                </a:solidFill>
                <a:latin typeface="Roboto Condensed Bold"/>
              </a:rPr>
              <a:t>:</a:t>
            </a:r>
            <a:r>
              <a:rPr lang="en-US" sz="3999" spc="119" dirty="0">
                <a:solidFill>
                  <a:srgbClr val="3F3B2A"/>
                </a:solidFill>
                <a:latin typeface="Roboto Condensed"/>
              </a:rPr>
              <a:t> </a:t>
            </a:r>
            <a:r>
              <a:rPr lang="en-US" sz="3999" spc="119" dirty="0" err="1">
                <a:solidFill>
                  <a:srgbClr val="3F3B2A"/>
                </a:solidFill>
                <a:latin typeface="Roboto Condensed"/>
              </a:rPr>
              <a:t>bóng</a:t>
            </a:r>
            <a:r>
              <a:rPr lang="en-US" sz="3999" spc="119" dirty="0">
                <a:solidFill>
                  <a:srgbClr val="3F3B2A"/>
                </a:solidFill>
                <a:latin typeface="Roboto Condensed"/>
              </a:rPr>
              <a:t> </a:t>
            </a:r>
            <a:r>
              <a:rPr lang="en-US" sz="3999" spc="119" dirty="0" err="1">
                <a:solidFill>
                  <a:srgbClr val="3F3B2A"/>
                </a:solidFill>
                <a:latin typeface="Roboto Condensed"/>
              </a:rPr>
              <a:t>xế</a:t>
            </a:r>
            <a:r>
              <a:rPr lang="en-US" sz="3999" spc="119" dirty="0">
                <a:solidFill>
                  <a:srgbClr val="3F3B2A"/>
                </a:solidFill>
                <a:latin typeface="Roboto Condensed"/>
              </a:rPr>
              <a:t> </a:t>
            </a:r>
            <a:r>
              <a:rPr lang="en-US" sz="3999" spc="119" dirty="0" err="1">
                <a:solidFill>
                  <a:srgbClr val="3F3B2A"/>
                </a:solidFill>
                <a:latin typeface="Roboto Condensed"/>
              </a:rPr>
              <a:t>tà</a:t>
            </a:r>
            <a:r>
              <a:rPr lang="en-US" sz="3999" spc="119" dirty="0">
                <a:solidFill>
                  <a:srgbClr val="3F3B2A"/>
                </a:solidFill>
                <a:latin typeface="Roboto Condensed"/>
              </a:rPr>
              <a:t> (</a:t>
            </a:r>
            <a:r>
              <a:rPr lang="en-US" sz="3999" spc="119" dirty="0" err="1">
                <a:solidFill>
                  <a:srgbClr val="3F3B2A"/>
                </a:solidFill>
                <a:latin typeface="Roboto Condensed"/>
              </a:rPr>
              <a:t>buổi</a:t>
            </a:r>
            <a:r>
              <a:rPr lang="en-US" sz="3999" spc="119" dirty="0">
                <a:solidFill>
                  <a:srgbClr val="3F3B2A"/>
                </a:solidFill>
                <a:latin typeface="Roboto Condensed"/>
              </a:rPr>
              <a:t> </a:t>
            </a:r>
            <a:r>
              <a:rPr lang="en-US" sz="3999" spc="119" dirty="0" err="1">
                <a:solidFill>
                  <a:srgbClr val="3F3B2A"/>
                </a:solidFill>
                <a:latin typeface="Roboto Condensed"/>
              </a:rPr>
              <a:t>chiều</a:t>
            </a:r>
            <a:r>
              <a:rPr lang="en-US" sz="3999" spc="119" dirty="0">
                <a:solidFill>
                  <a:srgbClr val="3F3B2A"/>
                </a:solidFill>
                <a:latin typeface="Roboto Condensed"/>
              </a:rPr>
              <a:t> </a:t>
            </a:r>
            <a:r>
              <a:rPr lang="en-US" sz="3999" spc="119" dirty="0" err="1">
                <a:solidFill>
                  <a:srgbClr val="3F3B2A"/>
                </a:solidFill>
                <a:latin typeface="Roboto Condensed"/>
              </a:rPr>
              <a:t>tà</a:t>
            </a:r>
            <a:r>
              <a:rPr lang="en-US" sz="3999" spc="119" dirty="0">
                <a:solidFill>
                  <a:srgbClr val="3F3B2A"/>
                </a:solidFill>
                <a:latin typeface="Roboto Condensed"/>
              </a:rPr>
              <a:t>), </a:t>
            </a:r>
            <a:r>
              <a:rPr lang="en-US" sz="3999" spc="119" dirty="0" err="1">
                <a:solidFill>
                  <a:srgbClr val="3F3B2A"/>
                </a:solidFill>
                <a:latin typeface="Roboto Condensed"/>
              </a:rPr>
              <a:t>bóng</a:t>
            </a:r>
            <a:r>
              <a:rPr lang="en-US" sz="3999" spc="119" dirty="0">
                <a:solidFill>
                  <a:srgbClr val="3F3B2A"/>
                </a:solidFill>
                <a:latin typeface="Roboto Condensed"/>
              </a:rPr>
              <a:t> </a:t>
            </a:r>
            <a:r>
              <a:rPr lang="en-US" sz="3999" spc="119" dirty="0" err="1">
                <a:solidFill>
                  <a:srgbClr val="3F3B2A"/>
                </a:solidFill>
                <a:latin typeface="Roboto Condensed"/>
              </a:rPr>
              <a:t>chiều</a:t>
            </a:r>
            <a:r>
              <a:rPr lang="en-US" sz="3999" spc="119" dirty="0">
                <a:solidFill>
                  <a:srgbClr val="3F3B2A"/>
                </a:solidFill>
                <a:latin typeface="Roboto Condensed"/>
              </a:rPr>
              <a:t> </a:t>
            </a:r>
            <a:r>
              <a:rPr lang="en-US" sz="3999" spc="119" dirty="0" err="1">
                <a:solidFill>
                  <a:srgbClr val="3F3B2A"/>
                </a:solidFill>
                <a:latin typeface="Roboto Condensed"/>
              </a:rPr>
              <a:t>đã</a:t>
            </a:r>
            <a:r>
              <a:rPr lang="en-US" sz="3999" spc="119" dirty="0">
                <a:solidFill>
                  <a:srgbClr val="3F3B2A"/>
                </a:solidFill>
                <a:latin typeface="Roboto Condensed"/>
              </a:rPr>
              <a:t> </a:t>
            </a:r>
            <a:r>
              <a:rPr lang="en-US" sz="3999" spc="119" dirty="0" err="1">
                <a:solidFill>
                  <a:srgbClr val="3F3B2A"/>
                </a:solidFill>
                <a:latin typeface="Roboto Condensed"/>
              </a:rPr>
              <a:t>ngả</a:t>
            </a:r>
            <a:r>
              <a:rPr lang="en-US" sz="3999" spc="119" dirty="0">
                <a:solidFill>
                  <a:srgbClr val="3F3B2A"/>
                </a:solidFill>
                <a:latin typeface="Roboto Condensed"/>
              </a:rPr>
              <a:t>, </a:t>
            </a:r>
            <a:r>
              <a:rPr lang="en-US" sz="3999" spc="119" dirty="0" err="1">
                <a:solidFill>
                  <a:srgbClr val="3F3B2A"/>
                </a:solidFill>
                <a:latin typeface="Roboto Condensed"/>
              </a:rPr>
              <a:t>ánh</a:t>
            </a:r>
            <a:r>
              <a:rPr lang="en-US" sz="3999" spc="119" dirty="0">
                <a:solidFill>
                  <a:srgbClr val="3F3B2A"/>
                </a:solidFill>
                <a:latin typeface="Roboto Condensed"/>
              </a:rPr>
              <a:t> </a:t>
            </a:r>
            <a:r>
              <a:rPr lang="en-US" sz="3999" spc="119" dirty="0" err="1">
                <a:solidFill>
                  <a:srgbClr val="3F3B2A"/>
                </a:solidFill>
                <a:latin typeface="Roboto Condensed"/>
              </a:rPr>
              <a:t>nắng</a:t>
            </a:r>
            <a:r>
              <a:rPr lang="en-US" sz="3999" spc="119" dirty="0">
                <a:solidFill>
                  <a:srgbClr val="3F3B2A"/>
                </a:solidFill>
                <a:latin typeface="Roboto Condensed"/>
              </a:rPr>
              <a:t> </a:t>
            </a:r>
            <a:r>
              <a:rPr lang="en-US" sz="3999" spc="119" dirty="0" err="1">
                <a:solidFill>
                  <a:srgbClr val="3F3B2A"/>
                </a:solidFill>
                <a:latin typeface="Roboto Condensed"/>
              </a:rPr>
              <a:t>yếu</a:t>
            </a:r>
            <a:r>
              <a:rPr lang="en-US" sz="3999" spc="119" dirty="0">
                <a:solidFill>
                  <a:srgbClr val="3F3B2A"/>
                </a:solidFill>
                <a:latin typeface="Roboto Condensed"/>
              </a:rPr>
              <a:t> </a:t>
            </a:r>
            <a:r>
              <a:rPr lang="en-US" sz="3999" spc="119" dirty="0" err="1">
                <a:solidFill>
                  <a:srgbClr val="3F3B2A"/>
                </a:solidFill>
                <a:latin typeface="Roboto Condensed"/>
              </a:rPr>
              <a:t>ớt</a:t>
            </a:r>
            <a:endParaRPr lang="en-US" sz="3999" spc="119" dirty="0">
              <a:solidFill>
                <a:srgbClr val="3F3B2A"/>
              </a:solidFill>
              <a:latin typeface="Roboto Condensed"/>
            </a:endParaRPr>
          </a:p>
          <a:p>
            <a:pPr marL="863598" lvl="1" indent="-431799" algn="just">
              <a:lnSpc>
                <a:spcPts val="5999"/>
              </a:lnSpc>
              <a:buFont typeface="Arial"/>
              <a:buChar char="•"/>
            </a:pPr>
            <a:r>
              <a:rPr lang="en-US" sz="3999" spc="119" dirty="0">
                <a:solidFill>
                  <a:srgbClr val="3F3B2A"/>
                </a:solidFill>
                <a:latin typeface="Roboto Condensed"/>
              </a:rPr>
              <a:t>      </a:t>
            </a:r>
            <a:r>
              <a:rPr lang="en-US" sz="3999" spc="119" dirty="0" err="1">
                <a:solidFill>
                  <a:srgbClr val="3F3B2A"/>
                </a:solidFill>
                <a:latin typeface="Roboto Condensed Italics"/>
              </a:rPr>
              <a:t>Gợi</a:t>
            </a:r>
            <a:r>
              <a:rPr lang="en-US" sz="3999" spc="119" dirty="0">
                <a:solidFill>
                  <a:srgbClr val="3F3B2A"/>
                </a:solidFill>
                <a:latin typeface="Roboto Condensed Italics"/>
              </a:rPr>
              <a:t> </a:t>
            </a:r>
            <a:r>
              <a:rPr lang="en-US" sz="3999" spc="119" dirty="0" err="1">
                <a:solidFill>
                  <a:srgbClr val="3F3B2A"/>
                </a:solidFill>
                <a:latin typeface="Roboto Condensed Italics"/>
              </a:rPr>
              <a:t>cho</a:t>
            </a:r>
            <a:r>
              <a:rPr lang="en-US" sz="3999" spc="119" dirty="0">
                <a:solidFill>
                  <a:srgbClr val="3F3B2A"/>
                </a:solidFill>
                <a:latin typeface="Roboto Condensed Italics"/>
              </a:rPr>
              <a:t> </a:t>
            </a:r>
            <a:r>
              <a:rPr lang="en-US" sz="3999" spc="119" dirty="0" err="1">
                <a:solidFill>
                  <a:srgbClr val="3F3B2A"/>
                </a:solidFill>
                <a:latin typeface="Roboto Condensed Italics"/>
              </a:rPr>
              <a:t>người</a:t>
            </a:r>
            <a:r>
              <a:rPr lang="en-US" sz="3999" spc="119" dirty="0">
                <a:solidFill>
                  <a:srgbClr val="3F3B2A"/>
                </a:solidFill>
                <a:latin typeface="Roboto Condensed Italics"/>
              </a:rPr>
              <a:t> </a:t>
            </a:r>
            <a:r>
              <a:rPr lang="en-US" sz="3999" spc="119" dirty="0" err="1">
                <a:solidFill>
                  <a:srgbClr val="3F3B2A"/>
                </a:solidFill>
                <a:latin typeface="Roboto Condensed Italics"/>
              </a:rPr>
              <a:t>xa</a:t>
            </a:r>
            <a:r>
              <a:rPr lang="en-US" sz="3999" spc="119" dirty="0">
                <a:solidFill>
                  <a:srgbClr val="3F3B2A"/>
                </a:solidFill>
                <a:latin typeface="Roboto Condensed Italics"/>
              </a:rPr>
              <a:t> </a:t>
            </a:r>
            <a:r>
              <a:rPr lang="en-US" sz="3999" spc="119" dirty="0" err="1">
                <a:solidFill>
                  <a:srgbClr val="3F3B2A"/>
                </a:solidFill>
                <a:latin typeface="Roboto Condensed Italics"/>
              </a:rPr>
              <a:t>quê</a:t>
            </a:r>
            <a:r>
              <a:rPr lang="en-US" sz="3999" spc="119" dirty="0">
                <a:solidFill>
                  <a:srgbClr val="3F3B2A"/>
                </a:solidFill>
                <a:latin typeface="Roboto Condensed Italics"/>
              </a:rPr>
              <a:t> </a:t>
            </a:r>
            <a:r>
              <a:rPr lang="en-US" sz="3999" spc="119" dirty="0" err="1">
                <a:solidFill>
                  <a:srgbClr val="3F3B2A"/>
                </a:solidFill>
                <a:latin typeface="Roboto Condensed Italics"/>
              </a:rPr>
              <a:t>nhớ</a:t>
            </a:r>
            <a:r>
              <a:rPr lang="en-US" sz="3999" spc="119" dirty="0">
                <a:solidFill>
                  <a:srgbClr val="3F3B2A"/>
                </a:solidFill>
                <a:latin typeface="Roboto Condensed Italics"/>
              </a:rPr>
              <a:t> </a:t>
            </a:r>
            <a:r>
              <a:rPr lang="en-US" sz="3999" spc="119" dirty="0" err="1">
                <a:solidFill>
                  <a:srgbClr val="3F3B2A"/>
                </a:solidFill>
                <a:latin typeface="Roboto Condensed Italics"/>
              </a:rPr>
              <a:t>quê</a:t>
            </a:r>
            <a:r>
              <a:rPr lang="en-US" sz="3999" spc="119" dirty="0">
                <a:solidFill>
                  <a:srgbClr val="3F3B2A"/>
                </a:solidFill>
                <a:latin typeface="Roboto Condensed Italics"/>
              </a:rPr>
              <a:t> </a:t>
            </a:r>
            <a:r>
              <a:rPr lang="en-US" sz="3999" spc="119" dirty="0" err="1">
                <a:solidFill>
                  <a:srgbClr val="3F3B2A"/>
                </a:solidFill>
                <a:latin typeface="Roboto Condensed Italics"/>
              </a:rPr>
              <a:t>hương</a:t>
            </a:r>
            <a:r>
              <a:rPr lang="en-US" sz="3999" spc="119" dirty="0">
                <a:solidFill>
                  <a:srgbClr val="3F3B2A"/>
                </a:solidFill>
                <a:latin typeface="Roboto Condensed Italics"/>
              </a:rPr>
              <a:t>, </a:t>
            </a:r>
            <a:r>
              <a:rPr lang="en-US" sz="3999" spc="119" dirty="0" err="1">
                <a:solidFill>
                  <a:srgbClr val="3F3B2A"/>
                </a:solidFill>
                <a:latin typeface="Roboto Condensed Italics"/>
              </a:rPr>
              <a:t>tổ</a:t>
            </a:r>
            <a:r>
              <a:rPr lang="en-US" sz="3999" spc="119" dirty="0">
                <a:solidFill>
                  <a:srgbClr val="3F3B2A"/>
                </a:solidFill>
                <a:latin typeface="Roboto Condensed Italics"/>
              </a:rPr>
              <a:t> </a:t>
            </a:r>
            <a:r>
              <a:rPr lang="en-US" sz="3999" spc="119" dirty="0" err="1">
                <a:solidFill>
                  <a:srgbClr val="3F3B2A"/>
                </a:solidFill>
                <a:latin typeface="Roboto Condensed Italics"/>
              </a:rPr>
              <a:t>ấm</a:t>
            </a:r>
            <a:r>
              <a:rPr lang="en-US" sz="3999" spc="119" dirty="0">
                <a:solidFill>
                  <a:srgbClr val="3F3B2A"/>
                </a:solidFill>
                <a:latin typeface="Roboto Condensed Italics"/>
              </a:rPr>
              <a:t>, </a:t>
            </a:r>
            <a:r>
              <a:rPr lang="en-US" sz="3999" spc="119" dirty="0" err="1">
                <a:solidFill>
                  <a:srgbClr val="3F3B2A"/>
                </a:solidFill>
                <a:latin typeface="Roboto Condensed Italics"/>
              </a:rPr>
              <a:t>bản</a:t>
            </a:r>
            <a:r>
              <a:rPr lang="en-US" sz="3999" spc="119" dirty="0">
                <a:solidFill>
                  <a:srgbClr val="3F3B2A"/>
                </a:solidFill>
                <a:latin typeface="Roboto Condensed Italics"/>
              </a:rPr>
              <a:t> </a:t>
            </a:r>
            <a:r>
              <a:rPr lang="en-US" sz="3999" spc="119" dirty="0" err="1">
                <a:solidFill>
                  <a:srgbClr val="3F3B2A"/>
                </a:solidFill>
                <a:latin typeface="Roboto Condensed Italics"/>
              </a:rPr>
              <a:t>quán</a:t>
            </a:r>
            <a:r>
              <a:rPr lang="en-US" sz="3999" spc="119" dirty="0">
                <a:solidFill>
                  <a:srgbClr val="3F3B2A"/>
                </a:solidFill>
                <a:latin typeface="Roboto Condensed Italics"/>
              </a:rPr>
              <a:t>,...</a:t>
            </a:r>
            <a:r>
              <a:rPr lang="en-US" sz="3999" spc="119" dirty="0" err="1">
                <a:solidFill>
                  <a:srgbClr val="3F3B2A"/>
                </a:solidFill>
                <a:latin typeface="Roboto Condensed Italics"/>
              </a:rPr>
              <a:t>của</a:t>
            </a:r>
            <a:r>
              <a:rPr lang="en-US" sz="3999" spc="119" dirty="0">
                <a:solidFill>
                  <a:srgbClr val="3F3B2A"/>
                </a:solidFill>
                <a:latin typeface="Roboto Condensed Italics"/>
              </a:rPr>
              <a:t> </a:t>
            </a:r>
            <a:r>
              <a:rPr lang="en-US" sz="3999" spc="119" dirty="0" err="1">
                <a:solidFill>
                  <a:srgbClr val="3F3B2A"/>
                </a:solidFill>
                <a:latin typeface="Roboto Condensed Italics"/>
              </a:rPr>
              <a:t>mình</a:t>
            </a:r>
            <a:endParaRPr lang="en-US" sz="3999" spc="119" dirty="0">
              <a:solidFill>
                <a:srgbClr val="3F3B2A"/>
              </a:solidFill>
              <a:latin typeface="Roboto Condensed Italics"/>
            </a:endParaRPr>
          </a:p>
          <a:p>
            <a:pPr marL="863598" lvl="1" indent="-431799" algn="just">
              <a:lnSpc>
                <a:spcPts val="5999"/>
              </a:lnSpc>
              <a:buFont typeface="Arial"/>
              <a:buChar char="•"/>
            </a:pPr>
            <a:r>
              <a:rPr lang="en-US" sz="3999" spc="119" dirty="0">
                <a:solidFill>
                  <a:srgbClr val="3F3B2A"/>
                </a:solidFill>
                <a:latin typeface="Roboto Condensed Italics"/>
              </a:rPr>
              <a:t>     </a:t>
            </a:r>
            <a:r>
              <a:rPr lang="en-US" sz="3999" spc="119" dirty="0" err="1">
                <a:solidFill>
                  <a:srgbClr val="3F3B2A"/>
                </a:solidFill>
                <a:latin typeface="Roboto Condensed Italics"/>
              </a:rPr>
              <a:t>Thời</a:t>
            </a:r>
            <a:r>
              <a:rPr lang="en-US" sz="3999" spc="119" dirty="0">
                <a:solidFill>
                  <a:srgbClr val="3F3B2A"/>
                </a:solidFill>
                <a:latin typeface="Roboto Condensed Italics"/>
              </a:rPr>
              <a:t> </a:t>
            </a:r>
            <a:r>
              <a:rPr lang="en-US" sz="3999" spc="119" dirty="0" err="1">
                <a:solidFill>
                  <a:srgbClr val="3F3B2A"/>
                </a:solidFill>
                <a:latin typeface="Roboto Condensed Italics"/>
              </a:rPr>
              <a:t>gian</a:t>
            </a:r>
            <a:r>
              <a:rPr lang="en-US" sz="3999" spc="119" dirty="0">
                <a:solidFill>
                  <a:srgbClr val="3F3B2A"/>
                </a:solidFill>
                <a:latin typeface="Roboto Condensed Italics"/>
              </a:rPr>
              <a:t> </a:t>
            </a:r>
            <a:r>
              <a:rPr lang="en-US" sz="3999" spc="119" dirty="0" err="1">
                <a:solidFill>
                  <a:srgbClr val="3F3B2A"/>
                </a:solidFill>
                <a:latin typeface="Roboto Condensed Italics"/>
              </a:rPr>
              <a:t>lắng</a:t>
            </a:r>
            <a:r>
              <a:rPr lang="en-US" sz="3999" spc="119" dirty="0">
                <a:solidFill>
                  <a:srgbClr val="3F3B2A"/>
                </a:solidFill>
                <a:latin typeface="Roboto Condensed Italics"/>
              </a:rPr>
              <a:t> </a:t>
            </a:r>
            <a:r>
              <a:rPr lang="en-US" sz="3999" spc="119" dirty="0" err="1">
                <a:solidFill>
                  <a:srgbClr val="3F3B2A"/>
                </a:solidFill>
                <a:latin typeface="Roboto Condensed Italics"/>
              </a:rPr>
              <a:t>đọng</a:t>
            </a:r>
            <a:r>
              <a:rPr lang="en-US" sz="3999" spc="119" dirty="0">
                <a:solidFill>
                  <a:srgbClr val="3F3B2A"/>
                </a:solidFill>
                <a:latin typeface="Roboto Condensed Italics"/>
              </a:rPr>
              <a:t>, </a:t>
            </a:r>
            <a:r>
              <a:rPr lang="en-US" sz="3999" spc="119" dirty="0" err="1">
                <a:solidFill>
                  <a:srgbClr val="3F3B2A"/>
                </a:solidFill>
                <a:latin typeface="Roboto Condensed Italics"/>
              </a:rPr>
              <a:t>gợi</a:t>
            </a:r>
            <a:r>
              <a:rPr lang="en-US" sz="3999" spc="119" dirty="0">
                <a:solidFill>
                  <a:srgbClr val="3F3B2A"/>
                </a:solidFill>
                <a:latin typeface="Roboto Condensed Italics"/>
              </a:rPr>
              <a:t> </a:t>
            </a:r>
            <a:r>
              <a:rPr lang="en-US" sz="3999" spc="119" dirty="0" err="1">
                <a:solidFill>
                  <a:srgbClr val="3F3B2A"/>
                </a:solidFill>
                <a:latin typeface="Roboto Condensed Italics"/>
              </a:rPr>
              <a:t>nỗi</a:t>
            </a:r>
            <a:r>
              <a:rPr lang="en-US" sz="3999" spc="119" dirty="0">
                <a:solidFill>
                  <a:srgbClr val="3F3B2A"/>
                </a:solidFill>
                <a:latin typeface="Roboto Condensed Italics"/>
              </a:rPr>
              <a:t> </a:t>
            </a:r>
            <a:r>
              <a:rPr lang="en-US" sz="3999" spc="119" dirty="0" err="1">
                <a:solidFill>
                  <a:srgbClr val="3F3B2A"/>
                </a:solidFill>
                <a:latin typeface="Roboto Condensed Italics"/>
              </a:rPr>
              <a:t>buồn</a:t>
            </a:r>
            <a:r>
              <a:rPr lang="en-US" sz="3999" spc="119" dirty="0">
                <a:solidFill>
                  <a:srgbClr val="3F3B2A"/>
                </a:solidFill>
                <a:latin typeface="Roboto Condensed Italics"/>
              </a:rPr>
              <a:t> </a:t>
            </a:r>
            <a:r>
              <a:rPr lang="en-US" sz="3999" spc="119" dirty="0" err="1">
                <a:solidFill>
                  <a:srgbClr val="3F3B2A"/>
                </a:solidFill>
                <a:latin typeface="Roboto Condensed Italics"/>
              </a:rPr>
              <a:t>mênh</a:t>
            </a:r>
            <a:r>
              <a:rPr lang="en-US" sz="3999" spc="119" dirty="0">
                <a:solidFill>
                  <a:srgbClr val="3F3B2A"/>
                </a:solidFill>
                <a:latin typeface="Roboto Condensed Italics"/>
              </a:rPr>
              <a:t> </a:t>
            </a:r>
            <a:r>
              <a:rPr lang="en-US" sz="3999" spc="119" dirty="0" err="1">
                <a:solidFill>
                  <a:srgbClr val="3F3B2A"/>
                </a:solidFill>
                <a:latin typeface="Roboto Condensed Italics"/>
              </a:rPr>
              <a:t>mang</a:t>
            </a:r>
            <a:r>
              <a:rPr lang="en-US" sz="3999" spc="119" dirty="0">
                <a:solidFill>
                  <a:srgbClr val="3F3B2A"/>
                </a:solidFill>
                <a:latin typeface="Roboto Condensed Italics"/>
              </a:rPr>
              <a:t>.</a:t>
            </a:r>
          </a:p>
        </p:txBody>
      </p:sp>
      <p:sp>
        <p:nvSpPr>
          <p:cNvPr id="13" name="Freeform 13"/>
          <p:cNvSpPr/>
          <p:nvPr/>
        </p:nvSpPr>
        <p:spPr>
          <a:xfrm>
            <a:off x="1028700" y="4550502"/>
            <a:ext cx="1312793" cy="592998"/>
          </a:xfrm>
          <a:custGeom>
            <a:avLst/>
            <a:gdLst/>
            <a:ahLst/>
            <a:cxnLst/>
            <a:rect l="l" t="t" r="r" b="b"/>
            <a:pathLst>
              <a:path w="1312793" h="592998">
                <a:moveTo>
                  <a:pt x="0" y="0"/>
                </a:moveTo>
                <a:lnTo>
                  <a:pt x="1312793" y="0"/>
                </a:lnTo>
                <a:lnTo>
                  <a:pt x="1312793" y="592998"/>
                </a:lnTo>
                <a:lnTo>
                  <a:pt x="0" y="5929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2432078" y="6111433"/>
            <a:ext cx="21203244" cy="6293734"/>
          </a:xfrm>
          <a:custGeom>
            <a:avLst/>
            <a:gdLst/>
            <a:ahLst/>
            <a:cxnLst/>
            <a:rect l="l" t="t" r="r" b="b"/>
            <a:pathLst>
              <a:path w="21203244" h="6293734">
                <a:moveTo>
                  <a:pt x="0" y="0"/>
                </a:moveTo>
                <a:lnTo>
                  <a:pt x="21203244" y="0"/>
                </a:lnTo>
                <a:lnTo>
                  <a:pt x="21203244" y="6293734"/>
                </a:lnTo>
                <a:lnTo>
                  <a:pt x="0" y="6293734"/>
                </a:lnTo>
                <a:lnTo>
                  <a:pt x="0" y="0"/>
                </a:lnTo>
                <a:close/>
              </a:path>
            </a:pathLst>
          </a:custGeom>
          <a:blipFill>
            <a:blip r:embed="rId3"/>
            <a:stretch>
              <a:fillRect t="-133486" b="-7173"/>
            </a:stretch>
          </a:blipFill>
        </p:spPr>
      </p:sp>
      <p:sp>
        <p:nvSpPr>
          <p:cNvPr id="4" name="Freeform 4"/>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084318" y="2876360"/>
            <a:ext cx="9426800" cy="5856224"/>
          </a:xfrm>
          <a:prstGeom prst="rect">
            <a:avLst/>
          </a:prstGeom>
        </p:spPr>
        <p:txBody>
          <a:bodyPr lIns="0" tIns="0" rIns="0" bIns="0" rtlCol="0" anchor="t">
            <a:spAutoFit/>
          </a:bodyPr>
          <a:lstStyle/>
          <a:p>
            <a:pPr algn="just">
              <a:lnSpc>
                <a:spcPts val="5847"/>
              </a:lnSpc>
            </a:pPr>
            <a:r>
              <a:rPr lang="en-US" sz="4299" spc="128" dirty="0" err="1">
                <a:solidFill>
                  <a:srgbClr val="3F3B2A"/>
                </a:solidFill>
                <a:latin typeface="Roboto Condensed Bold"/>
              </a:rPr>
              <a:t>Khung</a:t>
            </a:r>
            <a:r>
              <a:rPr lang="en-US" sz="4299" spc="128" dirty="0">
                <a:solidFill>
                  <a:srgbClr val="3F3B2A"/>
                </a:solidFill>
                <a:latin typeface="Roboto Condensed Bold"/>
              </a:rPr>
              <a:t> </a:t>
            </a:r>
            <a:r>
              <a:rPr lang="en-US" sz="4299" spc="128" dirty="0" err="1">
                <a:solidFill>
                  <a:srgbClr val="3F3B2A"/>
                </a:solidFill>
                <a:latin typeface="Roboto Condensed Bold"/>
              </a:rPr>
              <a:t>cảnh</a:t>
            </a:r>
            <a:endParaRPr lang="en-US" sz="4299" spc="128" dirty="0">
              <a:solidFill>
                <a:srgbClr val="3F3B2A"/>
              </a:solidFill>
              <a:latin typeface="Roboto Condensed Bold"/>
            </a:endParaRPr>
          </a:p>
          <a:p>
            <a:pPr marL="928366" lvl="1" indent="-464183" algn="just">
              <a:lnSpc>
                <a:spcPts val="5847"/>
              </a:lnSpc>
              <a:buFont typeface="Arial"/>
              <a:buChar char="•"/>
            </a:pPr>
            <a:r>
              <a:rPr lang="en-US" sz="4299" spc="128" dirty="0" err="1">
                <a:solidFill>
                  <a:srgbClr val="3F3B2A"/>
                </a:solidFill>
                <a:latin typeface="Roboto Condensed"/>
              </a:rPr>
              <a:t>Hình</a:t>
            </a:r>
            <a:r>
              <a:rPr lang="en-US" sz="4299" spc="128" dirty="0">
                <a:solidFill>
                  <a:srgbClr val="3F3B2A"/>
                </a:solidFill>
                <a:latin typeface="Roboto Condensed"/>
              </a:rPr>
              <a:t> </a:t>
            </a:r>
            <a:r>
              <a:rPr lang="en-US" sz="4299" spc="128" dirty="0" err="1">
                <a:solidFill>
                  <a:srgbClr val="3F3B2A"/>
                </a:solidFill>
                <a:latin typeface="Roboto Condensed"/>
              </a:rPr>
              <a:t>ảnh</a:t>
            </a:r>
            <a:r>
              <a:rPr lang="en-US" sz="4299" spc="128" dirty="0">
                <a:solidFill>
                  <a:srgbClr val="3F3B2A"/>
                </a:solidFill>
                <a:latin typeface="Roboto Condensed"/>
              </a:rPr>
              <a:t> “</a:t>
            </a:r>
            <a:r>
              <a:rPr lang="en-US" sz="4299" spc="128" dirty="0" err="1">
                <a:solidFill>
                  <a:srgbClr val="3F3B2A"/>
                </a:solidFill>
                <a:latin typeface="Roboto Condensed"/>
              </a:rPr>
              <a:t>cỏ</a:t>
            </a:r>
            <a:r>
              <a:rPr lang="en-US" sz="4299" spc="128" dirty="0">
                <a:solidFill>
                  <a:srgbClr val="3F3B2A"/>
                </a:solidFill>
                <a:latin typeface="Roboto Condensed"/>
              </a:rPr>
              <a:t>, </a:t>
            </a:r>
            <a:r>
              <a:rPr lang="en-US" sz="4299" spc="128" dirty="0" err="1">
                <a:solidFill>
                  <a:srgbClr val="3F3B2A"/>
                </a:solidFill>
                <a:latin typeface="Roboto Condensed"/>
              </a:rPr>
              <a:t>cây</a:t>
            </a:r>
            <a:r>
              <a:rPr lang="en-US" sz="4299" spc="128" dirty="0">
                <a:solidFill>
                  <a:srgbClr val="3F3B2A"/>
                </a:solidFill>
                <a:latin typeface="Roboto Condensed"/>
              </a:rPr>
              <a:t>, </a:t>
            </a:r>
            <a:r>
              <a:rPr lang="en-US" sz="4299" spc="128" dirty="0" err="1">
                <a:solidFill>
                  <a:srgbClr val="3F3B2A"/>
                </a:solidFill>
                <a:latin typeface="Roboto Condensed"/>
              </a:rPr>
              <a:t>đá</a:t>
            </a:r>
            <a:r>
              <a:rPr lang="en-US" sz="4299" spc="128" dirty="0">
                <a:solidFill>
                  <a:srgbClr val="3F3B2A"/>
                </a:solidFill>
                <a:latin typeface="Roboto Condensed"/>
              </a:rPr>
              <a:t>, </a:t>
            </a:r>
            <a:r>
              <a:rPr lang="en-US" sz="4299" spc="128" dirty="0" err="1">
                <a:solidFill>
                  <a:srgbClr val="3F3B2A"/>
                </a:solidFill>
                <a:latin typeface="Roboto Condensed"/>
              </a:rPr>
              <a:t>hoa</a:t>
            </a:r>
            <a:r>
              <a:rPr lang="en-US" sz="4299" spc="128" dirty="0">
                <a:solidFill>
                  <a:srgbClr val="3F3B2A"/>
                </a:solidFill>
                <a:latin typeface="Roboto Condensed"/>
              </a:rPr>
              <a:t>”: </a:t>
            </a:r>
            <a:r>
              <a:rPr lang="en-US" sz="4299" spc="128" dirty="0" err="1">
                <a:solidFill>
                  <a:srgbClr val="3F3B2A"/>
                </a:solidFill>
                <a:latin typeface="Roboto Condensed"/>
              </a:rPr>
              <a:t>khung</a:t>
            </a:r>
            <a:r>
              <a:rPr lang="en-US" sz="4299" spc="128" dirty="0">
                <a:solidFill>
                  <a:srgbClr val="3F3B2A"/>
                </a:solidFill>
                <a:latin typeface="Roboto Condensed"/>
              </a:rPr>
              <a:t> </a:t>
            </a:r>
            <a:r>
              <a:rPr lang="en-US" sz="4299" spc="128" dirty="0" err="1">
                <a:solidFill>
                  <a:srgbClr val="3F3B2A"/>
                </a:solidFill>
                <a:latin typeface="Roboto Condensed"/>
              </a:rPr>
              <a:t>cảnh</a:t>
            </a:r>
            <a:r>
              <a:rPr lang="en-US" sz="4299" spc="128" dirty="0">
                <a:solidFill>
                  <a:srgbClr val="3F3B2A"/>
                </a:solidFill>
                <a:latin typeface="Roboto Condensed"/>
              </a:rPr>
              <a:t> </a:t>
            </a:r>
            <a:r>
              <a:rPr lang="en-US" sz="4299" spc="128" dirty="0" err="1">
                <a:solidFill>
                  <a:srgbClr val="3F3B2A"/>
                </a:solidFill>
                <a:latin typeface="Roboto Condensed"/>
              </a:rPr>
              <a:t>heo</a:t>
            </a:r>
            <a:r>
              <a:rPr lang="en-US" sz="4299" spc="128" dirty="0">
                <a:solidFill>
                  <a:srgbClr val="3F3B2A"/>
                </a:solidFill>
                <a:latin typeface="Roboto Condensed"/>
              </a:rPr>
              <a:t> </a:t>
            </a:r>
            <a:r>
              <a:rPr lang="en-US" sz="4299" spc="128" dirty="0" err="1">
                <a:solidFill>
                  <a:srgbClr val="3F3B2A"/>
                </a:solidFill>
                <a:latin typeface="Roboto Condensed"/>
              </a:rPr>
              <a:t>hút</a:t>
            </a:r>
            <a:r>
              <a:rPr lang="en-US" sz="4299" spc="128" dirty="0">
                <a:solidFill>
                  <a:srgbClr val="3F3B2A"/>
                </a:solidFill>
                <a:latin typeface="Roboto Condensed"/>
              </a:rPr>
              <a:t>, </a:t>
            </a:r>
            <a:r>
              <a:rPr lang="en-US" sz="4299" spc="128" dirty="0" err="1">
                <a:solidFill>
                  <a:srgbClr val="3F3B2A"/>
                </a:solidFill>
                <a:latin typeface="Roboto Condensed"/>
              </a:rPr>
              <a:t>vắng</a:t>
            </a:r>
            <a:r>
              <a:rPr lang="en-US" sz="4299" spc="128" dirty="0">
                <a:solidFill>
                  <a:srgbClr val="3F3B2A"/>
                </a:solidFill>
                <a:latin typeface="Roboto Condensed"/>
              </a:rPr>
              <a:t> </a:t>
            </a:r>
            <a:r>
              <a:rPr lang="en-US" sz="4299" spc="128" dirty="0" err="1">
                <a:solidFill>
                  <a:srgbClr val="3F3B2A"/>
                </a:solidFill>
                <a:latin typeface="Roboto Condensed"/>
              </a:rPr>
              <a:t>vẻ</a:t>
            </a:r>
            <a:r>
              <a:rPr lang="en-US" sz="4299" spc="128" dirty="0">
                <a:solidFill>
                  <a:srgbClr val="3F3B2A"/>
                </a:solidFill>
                <a:latin typeface="Roboto Condensed"/>
              </a:rPr>
              <a:t>, </a:t>
            </a:r>
            <a:r>
              <a:rPr lang="en-US" sz="4299" spc="128" dirty="0" err="1">
                <a:solidFill>
                  <a:srgbClr val="3F3B2A"/>
                </a:solidFill>
                <a:latin typeface="Roboto Condensed"/>
              </a:rPr>
              <a:t>hoang</a:t>
            </a:r>
            <a:r>
              <a:rPr lang="en-US" sz="4299" spc="128" dirty="0">
                <a:solidFill>
                  <a:srgbClr val="3F3B2A"/>
                </a:solidFill>
                <a:latin typeface="Roboto Condensed"/>
              </a:rPr>
              <a:t> vu</a:t>
            </a:r>
          </a:p>
          <a:p>
            <a:pPr marL="928366" lvl="1" indent="-464183" algn="just">
              <a:lnSpc>
                <a:spcPts val="5847"/>
              </a:lnSpc>
              <a:buFont typeface="Arial"/>
              <a:buChar char="•"/>
            </a:pPr>
            <a:r>
              <a:rPr lang="en-US" sz="4299" spc="128" dirty="0">
                <a:solidFill>
                  <a:srgbClr val="3F3B2A"/>
                </a:solidFill>
                <a:latin typeface="Roboto Condensed"/>
              </a:rPr>
              <a:t>Từ “</a:t>
            </a:r>
            <a:r>
              <a:rPr lang="en-US" sz="4299" spc="128" dirty="0" err="1">
                <a:solidFill>
                  <a:srgbClr val="3F3B2A"/>
                </a:solidFill>
                <a:latin typeface="Roboto Condensed"/>
              </a:rPr>
              <a:t>chen</a:t>
            </a:r>
            <a:r>
              <a:rPr lang="en-US" sz="4299" spc="128" dirty="0">
                <a:solidFill>
                  <a:srgbClr val="3F3B2A"/>
                </a:solidFill>
                <a:latin typeface="Roboto Condensed"/>
              </a:rPr>
              <a:t>”: </a:t>
            </a:r>
          </a:p>
          <a:p>
            <a:pPr algn="just">
              <a:lnSpc>
                <a:spcPts val="5847"/>
              </a:lnSpc>
            </a:pPr>
            <a:r>
              <a:rPr lang="en-US" sz="4299" spc="128" dirty="0">
                <a:solidFill>
                  <a:srgbClr val="3F3B2A"/>
                </a:solidFill>
                <a:latin typeface="Roboto Condensed"/>
              </a:rPr>
              <a:t>            + </a:t>
            </a:r>
            <a:r>
              <a:rPr lang="en-US" sz="4299" spc="128" dirty="0" err="1">
                <a:solidFill>
                  <a:srgbClr val="3F3B2A"/>
                </a:solidFill>
                <a:latin typeface="Roboto Condensed"/>
              </a:rPr>
              <a:t>gợi</a:t>
            </a:r>
            <a:r>
              <a:rPr lang="en-US" sz="4299" spc="128" dirty="0">
                <a:solidFill>
                  <a:srgbClr val="3F3B2A"/>
                </a:solidFill>
                <a:latin typeface="Roboto Condensed"/>
              </a:rPr>
              <a:t> </a:t>
            </a:r>
            <a:r>
              <a:rPr lang="en-US" sz="4299" spc="128" dirty="0" err="1">
                <a:solidFill>
                  <a:srgbClr val="3F3B2A"/>
                </a:solidFill>
                <a:latin typeface="Roboto Condensed"/>
              </a:rPr>
              <a:t>sức</a:t>
            </a:r>
            <a:r>
              <a:rPr lang="en-US" sz="4299" spc="128" dirty="0">
                <a:solidFill>
                  <a:srgbClr val="3F3B2A"/>
                </a:solidFill>
                <a:latin typeface="Roboto Condensed"/>
              </a:rPr>
              <a:t> </a:t>
            </a:r>
            <a:r>
              <a:rPr lang="en-US" sz="4299" spc="128" dirty="0" err="1">
                <a:solidFill>
                  <a:srgbClr val="3F3B2A"/>
                </a:solidFill>
                <a:latin typeface="Roboto Condensed"/>
              </a:rPr>
              <a:t>sống</a:t>
            </a:r>
            <a:r>
              <a:rPr lang="en-US" sz="4299" spc="128" dirty="0">
                <a:solidFill>
                  <a:srgbClr val="3F3B2A"/>
                </a:solidFill>
                <a:latin typeface="Roboto Condensed"/>
              </a:rPr>
              <a:t> </a:t>
            </a:r>
            <a:r>
              <a:rPr lang="en-US" sz="4299" spc="128" dirty="0" err="1">
                <a:solidFill>
                  <a:srgbClr val="3F3B2A"/>
                </a:solidFill>
                <a:latin typeface="Roboto Condensed"/>
              </a:rPr>
              <a:t>mãnh</a:t>
            </a:r>
            <a:r>
              <a:rPr lang="en-US" sz="4299" spc="128" dirty="0">
                <a:solidFill>
                  <a:srgbClr val="3F3B2A"/>
                </a:solidFill>
                <a:latin typeface="Roboto Condensed"/>
              </a:rPr>
              <a:t> </a:t>
            </a:r>
            <a:r>
              <a:rPr lang="en-US" sz="4299" spc="128" dirty="0" err="1">
                <a:solidFill>
                  <a:srgbClr val="3F3B2A"/>
                </a:solidFill>
                <a:latin typeface="Roboto Condensed"/>
              </a:rPr>
              <a:t>liệt</a:t>
            </a:r>
            <a:r>
              <a:rPr lang="en-US" sz="4299" spc="128" dirty="0">
                <a:solidFill>
                  <a:srgbClr val="3F3B2A"/>
                </a:solidFill>
                <a:latin typeface="Roboto Condensed"/>
              </a:rPr>
              <a:t> </a:t>
            </a:r>
            <a:r>
              <a:rPr lang="en-US" sz="4299" spc="128" dirty="0" err="1">
                <a:solidFill>
                  <a:srgbClr val="3F3B2A"/>
                </a:solidFill>
                <a:latin typeface="Roboto Condensed"/>
              </a:rPr>
              <a:t>của</a:t>
            </a:r>
            <a:r>
              <a:rPr lang="en-US" sz="4299" spc="128" dirty="0">
                <a:solidFill>
                  <a:srgbClr val="3F3B2A"/>
                </a:solidFill>
                <a:latin typeface="Roboto Condensed"/>
              </a:rPr>
              <a:t> </a:t>
            </a:r>
            <a:r>
              <a:rPr lang="en-US" sz="4299" spc="128" dirty="0" err="1">
                <a:solidFill>
                  <a:srgbClr val="3F3B2A"/>
                </a:solidFill>
                <a:latin typeface="Roboto Condensed"/>
              </a:rPr>
              <a:t>cỏ</a:t>
            </a:r>
            <a:r>
              <a:rPr lang="en-US" sz="4299" spc="128" dirty="0">
                <a:solidFill>
                  <a:srgbClr val="3F3B2A"/>
                </a:solidFill>
                <a:latin typeface="Roboto Condensed"/>
              </a:rPr>
              <a:t> </a:t>
            </a:r>
            <a:r>
              <a:rPr lang="en-US" sz="4299" spc="128" dirty="0" err="1">
                <a:solidFill>
                  <a:srgbClr val="3F3B2A"/>
                </a:solidFill>
                <a:latin typeface="Roboto Condensed"/>
              </a:rPr>
              <a:t>cây</a:t>
            </a:r>
            <a:r>
              <a:rPr lang="en-US" sz="4299" spc="128" dirty="0">
                <a:solidFill>
                  <a:srgbClr val="3F3B2A"/>
                </a:solidFill>
                <a:latin typeface="Roboto Condensed"/>
              </a:rPr>
              <a:t> </a:t>
            </a:r>
            <a:r>
              <a:rPr lang="en-US" sz="4299" spc="128" dirty="0" err="1">
                <a:solidFill>
                  <a:srgbClr val="3F3B2A"/>
                </a:solidFill>
                <a:latin typeface="Roboto Condensed"/>
              </a:rPr>
              <a:t>vượt</a:t>
            </a:r>
            <a:r>
              <a:rPr lang="en-US" sz="4299" spc="128" dirty="0">
                <a:solidFill>
                  <a:srgbClr val="3F3B2A"/>
                </a:solidFill>
                <a:latin typeface="Roboto Condensed"/>
              </a:rPr>
              <a:t> </a:t>
            </a:r>
            <a:r>
              <a:rPr lang="en-US" sz="4299" spc="128" dirty="0" err="1">
                <a:solidFill>
                  <a:srgbClr val="3F3B2A"/>
                </a:solidFill>
                <a:latin typeface="Roboto Condensed"/>
              </a:rPr>
              <a:t>lên</a:t>
            </a:r>
            <a:r>
              <a:rPr lang="en-US" sz="4299" spc="128" dirty="0">
                <a:solidFill>
                  <a:srgbClr val="3F3B2A"/>
                </a:solidFill>
                <a:latin typeface="Roboto Condensed"/>
              </a:rPr>
              <a:t> </a:t>
            </a:r>
            <a:r>
              <a:rPr lang="en-US" sz="4299" spc="128" dirty="0" err="1">
                <a:solidFill>
                  <a:srgbClr val="3F3B2A"/>
                </a:solidFill>
                <a:latin typeface="Roboto Condensed"/>
              </a:rPr>
              <a:t>trên</a:t>
            </a:r>
            <a:r>
              <a:rPr lang="en-US" sz="4299" spc="128" dirty="0">
                <a:solidFill>
                  <a:srgbClr val="3F3B2A"/>
                </a:solidFill>
                <a:latin typeface="Roboto Condensed"/>
              </a:rPr>
              <a:t> </a:t>
            </a:r>
            <a:r>
              <a:rPr lang="en-US" sz="4299" spc="128" dirty="0" err="1">
                <a:solidFill>
                  <a:srgbClr val="3F3B2A"/>
                </a:solidFill>
                <a:latin typeface="Roboto Condensed"/>
              </a:rPr>
              <a:t>cái</a:t>
            </a:r>
            <a:r>
              <a:rPr lang="en-US" sz="4299" spc="128" dirty="0">
                <a:solidFill>
                  <a:srgbClr val="3F3B2A"/>
                </a:solidFill>
                <a:latin typeface="Roboto Condensed"/>
              </a:rPr>
              <a:t> </a:t>
            </a:r>
            <a:r>
              <a:rPr lang="en-US" sz="4299" spc="128" dirty="0" err="1">
                <a:solidFill>
                  <a:srgbClr val="3F3B2A"/>
                </a:solidFill>
                <a:latin typeface="Roboto Condensed"/>
              </a:rPr>
              <a:t>khắc</a:t>
            </a:r>
            <a:r>
              <a:rPr lang="en-US" sz="4299" spc="128" dirty="0">
                <a:solidFill>
                  <a:srgbClr val="3F3B2A"/>
                </a:solidFill>
                <a:latin typeface="Roboto Condensed"/>
              </a:rPr>
              <a:t> </a:t>
            </a:r>
            <a:r>
              <a:rPr lang="en-US" sz="4299" spc="128" dirty="0" err="1">
                <a:solidFill>
                  <a:srgbClr val="3F3B2A"/>
                </a:solidFill>
                <a:latin typeface="Roboto Condensed"/>
              </a:rPr>
              <a:t>nghiệt</a:t>
            </a:r>
            <a:r>
              <a:rPr lang="en-US" sz="4299" spc="128" dirty="0">
                <a:solidFill>
                  <a:srgbClr val="3F3B2A"/>
                </a:solidFill>
                <a:latin typeface="Roboto Condensed"/>
              </a:rPr>
              <a:t> </a:t>
            </a:r>
            <a:r>
              <a:rPr lang="en-US" sz="4299" spc="128" dirty="0" err="1">
                <a:solidFill>
                  <a:srgbClr val="3F3B2A"/>
                </a:solidFill>
                <a:latin typeface="Roboto Condensed"/>
              </a:rPr>
              <a:t>cằn</a:t>
            </a:r>
            <a:r>
              <a:rPr lang="en-US" sz="4299" spc="128" dirty="0">
                <a:solidFill>
                  <a:srgbClr val="3F3B2A"/>
                </a:solidFill>
                <a:latin typeface="Roboto Condensed"/>
              </a:rPr>
              <a:t> </a:t>
            </a:r>
            <a:r>
              <a:rPr lang="en-US" sz="4299" spc="128" dirty="0" err="1">
                <a:solidFill>
                  <a:srgbClr val="3F3B2A"/>
                </a:solidFill>
                <a:latin typeface="Roboto Condensed"/>
              </a:rPr>
              <a:t>cỗi</a:t>
            </a:r>
            <a:r>
              <a:rPr lang="en-US" sz="4299" spc="128" dirty="0">
                <a:solidFill>
                  <a:srgbClr val="3F3B2A"/>
                </a:solidFill>
                <a:latin typeface="Roboto Condensed"/>
              </a:rPr>
              <a:t>.</a:t>
            </a:r>
          </a:p>
          <a:p>
            <a:pPr algn="just">
              <a:lnSpc>
                <a:spcPts val="5847"/>
              </a:lnSpc>
            </a:pPr>
            <a:r>
              <a:rPr lang="en-US" sz="4299" spc="128" dirty="0">
                <a:solidFill>
                  <a:srgbClr val="3F3B2A"/>
                </a:solidFill>
                <a:latin typeface="Roboto Condensed"/>
              </a:rPr>
              <a:t>             + </a:t>
            </a:r>
            <a:r>
              <a:rPr lang="en-US" sz="4299" spc="128" dirty="0" err="1">
                <a:solidFill>
                  <a:srgbClr val="3F3B2A"/>
                </a:solidFill>
                <a:latin typeface="Roboto Condensed"/>
              </a:rPr>
              <a:t>gợi</a:t>
            </a:r>
            <a:r>
              <a:rPr lang="en-US" sz="4299" spc="128" dirty="0">
                <a:solidFill>
                  <a:srgbClr val="3F3B2A"/>
                </a:solidFill>
                <a:latin typeface="Roboto Condensed"/>
              </a:rPr>
              <a:t> </a:t>
            </a:r>
            <a:r>
              <a:rPr lang="en-US" sz="4299" spc="128" dirty="0" err="1">
                <a:solidFill>
                  <a:srgbClr val="3F3B2A"/>
                </a:solidFill>
                <a:latin typeface="Roboto Condensed"/>
              </a:rPr>
              <a:t>vẻ</a:t>
            </a:r>
            <a:r>
              <a:rPr lang="en-US" sz="4299" spc="128" dirty="0">
                <a:solidFill>
                  <a:srgbClr val="3F3B2A"/>
                </a:solidFill>
                <a:latin typeface="Roboto Condensed"/>
              </a:rPr>
              <a:t> </a:t>
            </a:r>
            <a:r>
              <a:rPr lang="en-US" sz="4299" spc="128" dirty="0" err="1">
                <a:solidFill>
                  <a:srgbClr val="3F3B2A"/>
                </a:solidFill>
                <a:latin typeface="Roboto Condensed"/>
              </a:rPr>
              <a:t>hoang</a:t>
            </a:r>
            <a:r>
              <a:rPr lang="en-US" sz="4299" spc="128" dirty="0">
                <a:solidFill>
                  <a:srgbClr val="3F3B2A"/>
                </a:solidFill>
                <a:latin typeface="Roboto Condensed"/>
              </a:rPr>
              <a:t> </a:t>
            </a:r>
            <a:r>
              <a:rPr lang="en-US" sz="4299" spc="128" dirty="0" err="1">
                <a:solidFill>
                  <a:srgbClr val="3F3B2A"/>
                </a:solidFill>
                <a:latin typeface="Roboto Condensed"/>
              </a:rPr>
              <a:t>dã</a:t>
            </a:r>
            <a:r>
              <a:rPr lang="en-US" sz="4299" spc="128" dirty="0">
                <a:solidFill>
                  <a:srgbClr val="3F3B2A"/>
                </a:solidFill>
                <a:latin typeface="Roboto Condensed"/>
              </a:rPr>
              <a:t>, </a:t>
            </a:r>
            <a:r>
              <a:rPr lang="en-US" sz="4299" spc="128" dirty="0" err="1">
                <a:solidFill>
                  <a:srgbClr val="3F3B2A"/>
                </a:solidFill>
                <a:latin typeface="Roboto Condensed"/>
              </a:rPr>
              <a:t>vô</a:t>
            </a:r>
            <a:r>
              <a:rPr lang="en-US" sz="4299" spc="128" dirty="0">
                <a:solidFill>
                  <a:srgbClr val="3F3B2A"/>
                </a:solidFill>
                <a:latin typeface="Roboto Condensed"/>
              </a:rPr>
              <a:t> </a:t>
            </a:r>
            <a:r>
              <a:rPr lang="en-US" sz="4299" spc="128" dirty="0" err="1">
                <a:solidFill>
                  <a:srgbClr val="3F3B2A"/>
                </a:solidFill>
                <a:latin typeface="Roboto Condensed"/>
              </a:rPr>
              <a:t>trật</a:t>
            </a:r>
            <a:r>
              <a:rPr lang="en-US" sz="4299" spc="128" dirty="0">
                <a:solidFill>
                  <a:srgbClr val="3F3B2A"/>
                </a:solidFill>
                <a:latin typeface="Roboto Condensed"/>
              </a:rPr>
              <a:t> </a:t>
            </a:r>
            <a:r>
              <a:rPr lang="en-US" sz="4299" spc="128" dirty="0" err="1">
                <a:solidFill>
                  <a:srgbClr val="3F3B2A"/>
                </a:solidFill>
                <a:latin typeface="Roboto Condensed"/>
              </a:rPr>
              <a:t>tự</a:t>
            </a:r>
            <a:r>
              <a:rPr lang="en-US" sz="4299" spc="128" dirty="0">
                <a:solidFill>
                  <a:srgbClr val="3F3B2A"/>
                </a:solidFill>
                <a:latin typeface="Roboto Condensed"/>
              </a:rPr>
              <a:t> </a:t>
            </a:r>
            <a:r>
              <a:rPr lang="en-US" sz="4299" spc="128" dirty="0" err="1">
                <a:solidFill>
                  <a:srgbClr val="3F3B2A"/>
                </a:solidFill>
                <a:latin typeface="Roboto Condensed"/>
              </a:rPr>
              <a:t>của</a:t>
            </a:r>
            <a:r>
              <a:rPr lang="en-US" sz="4299" spc="128" dirty="0">
                <a:solidFill>
                  <a:srgbClr val="3F3B2A"/>
                </a:solidFill>
                <a:latin typeface="Roboto Condensed"/>
              </a:rPr>
              <a:t> </a:t>
            </a:r>
            <a:r>
              <a:rPr lang="en-US" sz="4299" spc="128" dirty="0" err="1">
                <a:solidFill>
                  <a:srgbClr val="3F3B2A"/>
                </a:solidFill>
                <a:latin typeface="Roboto Condensed"/>
              </a:rPr>
              <a:t>thế</a:t>
            </a:r>
            <a:r>
              <a:rPr lang="en-US" sz="4299" spc="128" dirty="0">
                <a:solidFill>
                  <a:srgbClr val="3F3B2A"/>
                </a:solidFill>
                <a:latin typeface="Roboto Condensed"/>
              </a:rPr>
              <a:t> </a:t>
            </a:r>
            <a:r>
              <a:rPr lang="en-US" sz="4299" spc="128" dirty="0" err="1">
                <a:solidFill>
                  <a:srgbClr val="3F3B2A"/>
                </a:solidFill>
                <a:latin typeface="Roboto Condensed"/>
              </a:rPr>
              <a:t>giới</a:t>
            </a:r>
            <a:r>
              <a:rPr lang="en-US" sz="4299" spc="128" dirty="0">
                <a:solidFill>
                  <a:srgbClr val="3F3B2A"/>
                </a:solidFill>
                <a:latin typeface="Roboto Condensed"/>
              </a:rPr>
              <a:t> </a:t>
            </a:r>
            <a:r>
              <a:rPr lang="en-US" sz="4299" spc="128" dirty="0" err="1">
                <a:solidFill>
                  <a:srgbClr val="3F3B2A"/>
                </a:solidFill>
                <a:latin typeface="Roboto Condensed"/>
              </a:rPr>
              <a:t>vô</a:t>
            </a:r>
            <a:r>
              <a:rPr lang="en-US" sz="4299" spc="128" dirty="0">
                <a:solidFill>
                  <a:srgbClr val="3F3B2A"/>
                </a:solidFill>
                <a:latin typeface="Roboto Condensed"/>
              </a:rPr>
              <a:t> tri.</a:t>
            </a:r>
          </a:p>
        </p:txBody>
      </p:sp>
      <p:sp>
        <p:nvSpPr>
          <p:cNvPr id="6" name="TextBox 6"/>
          <p:cNvSpPr txBox="1"/>
          <p:nvPr/>
        </p:nvSpPr>
        <p:spPr>
          <a:xfrm>
            <a:off x="12028427" y="2771585"/>
            <a:ext cx="6002030" cy="5482590"/>
          </a:xfrm>
          <a:prstGeom prst="rect">
            <a:avLst/>
          </a:prstGeom>
        </p:spPr>
        <p:txBody>
          <a:bodyPr lIns="0" tIns="0" rIns="0" bIns="0" rtlCol="0" anchor="t">
            <a:spAutoFit/>
          </a:bodyPr>
          <a:lstStyle/>
          <a:p>
            <a:pPr algn="just">
              <a:lnSpc>
                <a:spcPts val="5459"/>
              </a:lnSpc>
              <a:spcBef>
                <a:spcPct val="0"/>
              </a:spcBef>
            </a:pPr>
            <a:r>
              <a:rPr lang="en-US" sz="3899">
                <a:solidFill>
                  <a:srgbClr val="3F3B2A"/>
                </a:solidFill>
                <a:latin typeface="#9Slide05 VL Fadilla"/>
              </a:rPr>
              <a:t>Bước tới Đèo Ngamg bóng xế tà</a:t>
            </a:r>
          </a:p>
          <a:p>
            <a:pPr algn="just">
              <a:lnSpc>
                <a:spcPts val="5459"/>
              </a:lnSpc>
              <a:spcBef>
                <a:spcPct val="0"/>
              </a:spcBef>
            </a:pPr>
            <a:r>
              <a:rPr lang="en-US" sz="3899">
                <a:solidFill>
                  <a:srgbClr val="3F3B2A"/>
                </a:solidFill>
                <a:latin typeface="#9Slide05 VL Fadilla"/>
              </a:rPr>
              <a:t>Cỏ cây chen đá, lá chen hoa</a:t>
            </a:r>
          </a:p>
          <a:p>
            <a:pPr algn="just">
              <a:lnSpc>
                <a:spcPts val="5459"/>
              </a:lnSpc>
              <a:spcBef>
                <a:spcPct val="0"/>
              </a:spcBef>
            </a:pPr>
            <a:r>
              <a:rPr lang="en-US" sz="3899">
                <a:solidFill>
                  <a:srgbClr val="3F3B2A"/>
                </a:solidFill>
                <a:latin typeface="#9Slide05 VL Fadilla"/>
              </a:rPr>
              <a:t>Lom khom dưới núi, tiều vài chú</a:t>
            </a:r>
          </a:p>
          <a:p>
            <a:pPr algn="just">
              <a:lnSpc>
                <a:spcPts val="5459"/>
              </a:lnSpc>
              <a:spcBef>
                <a:spcPct val="0"/>
              </a:spcBef>
            </a:pPr>
            <a:r>
              <a:rPr lang="en-US" sz="3899">
                <a:solidFill>
                  <a:srgbClr val="3F3B2A"/>
                </a:solidFill>
                <a:latin typeface="#9Slide05 VL Fadilla"/>
              </a:rPr>
              <a:t>Lác đác bên sông, chợ mấy nhà</a:t>
            </a:r>
          </a:p>
          <a:p>
            <a:pPr algn="just">
              <a:lnSpc>
                <a:spcPts val="5459"/>
              </a:lnSpc>
              <a:spcBef>
                <a:spcPct val="0"/>
              </a:spcBef>
            </a:pPr>
            <a:r>
              <a:rPr lang="en-US" sz="3899">
                <a:solidFill>
                  <a:srgbClr val="3F3B2A"/>
                </a:solidFill>
                <a:latin typeface="#9Slide05 VL Fadilla"/>
              </a:rPr>
              <a:t>Nhớ nước đau lòng con quốc quốc</a:t>
            </a:r>
          </a:p>
          <a:p>
            <a:pPr algn="just">
              <a:lnSpc>
                <a:spcPts val="5459"/>
              </a:lnSpc>
              <a:spcBef>
                <a:spcPct val="0"/>
              </a:spcBef>
            </a:pPr>
            <a:r>
              <a:rPr lang="en-US" sz="3899">
                <a:solidFill>
                  <a:srgbClr val="3F3B2A"/>
                </a:solidFill>
                <a:latin typeface="#9Slide05 VL Fadilla"/>
              </a:rPr>
              <a:t>Thương nhà mỏi miệng cái gia gia</a:t>
            </a:r>
          </a:p>
          <a:p>
            <a:pPr algn="just">
              <a:lnSpc>
                <a:spcPts val="5459"/>
              </a:lnSpc>
              <a:spcBef>
                <a:spcPct val="0"/>
              </a:spcBef>
            </a:pPr>
            <a:r>
              <a:rPr lang="en-US" sz="3899">
                <a:solidFill>
                  <a:srgbClr val="3F3B2A"/>
                </a:solidFill>
                <a:latin typeface="#9Slide05 VL Fadilla"/>
              </a:rPr>
              <a:t>Dừng chân đứng lại: trời, non, nước</a:t>
            </a:r>
          </a:p>
          <a:p>
            <a:pPr algn="just">
              <a:lnSpc>
                <a:spcPts val="5459"/>
              </a:lnSpc>
              <a:spcBef>
                <a:spcPct val="0"/>
              </a:spcBef>
            </a:pPr>
            <a:r>
              <a:rPr lang="en-US" sz="3899">
                <a:solidFill>
                  <a:srgbClr val="3F3B2A"/>
                </a:solidFill>
                <a:latin typeface="#9Slide05 VL Fadilla"/>
              </a:rPr>
              <a:t>Một mảnh tình riêng, ta với ta</a:t>
            </a:r>
          </a:p>
        </p:txBody>
      </p:sp>
      <p:sp>
        <p:nvSpPr>
          <p:cNvPr id="7" name="TextBox 7"/>
          <p:cNvSpPr txBox="1"/>
          <p:nvPr/>
        </p:nvSpPr>
        <p:spPr>
          <a:xfrm>
            <a:off x="-2070744" y="545043"/>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8" name="TextBox 8"/>
          <p:cNvSpPr txBox="1"/>
          <p:nvPr/>
        </p:nvSpPr>
        <p:spPr>
          <a:xfrm>
            <a:off x="-852029" y="1778964"/>
            <a:ext cx="9996029" cy="896620"/>
          </a:xfrm>
          <a:prstGeom prst="rect">
            <a:avLst/>
          </a:prstGeom>
        </p:spPr>
        <p:txBody>
          <a:bodyPr lIns="0" tIns="0" rIns="0" bIns="0" rtlCol="0" anchor="t">
            <a:spAutoFit/>
          </a:bodyPr>
          <a:lstStyle/>
          <a:p>
            <a:pPr algn="ctr">
              <a:lnSpc>
                <a:spcPts val="7279"/>
              </a:lnSpc>
              <a:spcBef>
                <a:spcPct val="0"/>
              </a:spcBef>
            </a:pPr>
            <a:r>
              <a:rPr lang="en-US" sz="5199">
                <a:solidFill>
                  <a:srgbClr val="3F3B2A"/>
                </a:solidFill>
                <a:latin typeface="#9Slide07 SVNUT Triumph Press"/>
              </a:rPr>
              <a:t>3.2. Đọc hiểu văn bản</a:t>
            </a:r>
          </a:p>
        </p:txBody>
      </p:sp>
      <p:sp>
        <p:nvSpPr>
          <p:cNvPr id="9" name="TextBox 9"/>
          <p:cNvSpPr txBox="1"/>
          <p:nvPr/>
        </p:nvSpPr>
        <p:spPr>
          <a:xfrm>
            <a:off x="8169544" y="2069995"/>
            <a:ext cx="9577165" cy="628650"/>
          </a:xfrm>
          <a:prstGeom prst="rect">
            <a:avLst/>
          </a:prstGeom>
        </p:spPr>
        <p:txBody>
          <a:bodyPr lIns="0" tIns="0" rIns="0" bIns="0" rtlCol="0" anchor="t">
            <a:spAutoFit/>
          </a:bodyPr>
          <a:lstStyle/>
          <a:p>
            <a:pPr algn="ctr">
              <a:lnSpc>
                <a:spcPts val="4799"/>
              </a:lnSpc>
              <a:spcBef>
                <a:spcPct val="0"/>
              </a:spcBef>
            </a:pPr>
            <a:r>
              <a:rPr lang="en-US" sz="3999" spc="119">
                <a:solidFill>
                  <a:srgbClr val="3F3B2A"/>
                </a:solidFill>
                <a:latin typeface="#9Slide05 Aphrodite Pro"/>
              </a:rPr>
              <a:t>b. Bức tranh thiên nhiên Đèo Ngang</a:t>
            </a:r>
          </a:p>
        </p:txBody>
      </p:sp>
      <p:sp>
        <p:nvSpPr>
          <p:cNvPr id="10" name="Freeform 10"/>
          <p:cNvSpPr/>
          <p:nvPr/>
        </p:nvSpPr>
        <p:spPr>
          <a:xfrm>
            <a:off x="372303" y="2952560"/>
            <a:ext cx="1312793" cy="592998"/>
          </a:xfrm>
          <a:custGeom>
            <a:avLst/>
            <a:gdLst/>
            <a:ahLst/>
            <a:cxnLst/>
            <a:rect l="l" t="t" r="r" b="b"/>
            <a:pathLst>
              <a:path w="1312793" h="592998">
                <a:moveTo>
                  <a:pt x="0" y="0"/>
                </a:moveTo>
                <a:lnTo>
                  <a:pt x="1312794" y="0"/>
                </a:lnTo>
                <a:lnTo>
                  <a:pt x="1312794" y="592997"/>
                </a:lnTo>
                <a:lnTo>
                  <a:pt x="0" y="5929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6783146" y="483657"/>
            <a:ext cx="10637132" cy="7822090"/>
          </a:xfrm>
          <a:custGeom>
            <a:avLst/>
            <a:gdLst/>
            <a:ahLst/>
            <a:cxnLst/>
            <a:rect l="l" t="t" r="r" b="b"/>
            <a:pathLst>
              <a:path w="10637132" h="7822090">
                <a:moveTo>
                  <a:pt x="10637132" y="0"/>
                </a:moveTo>
                <a:lnTo>
                  <a:pt x="0" y="0"/>
                </a:lnTo>
                <a:lnTo>
                  <a:pt x="0" y="7822090"/>
                </a:lnTo>
                <a:lnTo>
                  <a:pt x="10637132" y="7822090"/>
                </a:lnTo>
                <a:lnTo>
                  <a:pt x="10637132" y="0"/>
                </a:lnTo>
                <a:close/>
              </a:path>
            </a:pathLst>
          </a:custGeom>
          <a:blipFill>
            <a:blip r:embed="rId3"/>
            <a:stretch>
              <a:fillRect/>
            </a:stretch>
          </a:blipFill>
        </p:spPr>
      </p:sp>
      <p:sp>
        <p:nvSpPr>
          <p:cNvPr id="4" name="Freeform 4"/>
          <p:cNvSpPr/>
          <p:nvPr/>
        </p:nvSpPr>
        <p:spPr>
          <a:xfrm flipH="1">
            <a:off x="-1715794" y="2775163"/>
            <a:ext cx="7822090" cy="7822090"/>
          </a:xfrm>
          <a:custGeom>
            <a:avLst/>
            <a:gdLst/>
            <a:ahLst/>
            <a:cxnLst/>
            <a:rect l="l" t="t" r="r" b="b"/>
            <a:pathLst>
              <a:path w="7822090" h="7822090">
                <a:moveTo>
                  <a:pt x="7822091" y="0"/>
                </a:moveTo>
                <a:lnTo>
                  <a:pt x="0" y="0"/>
                </a:lnTo>
                <a:lnTo>
                  <a:pt x="0" y="7822091"/>
                </a:lnTo>
                <a:lnTo>
                  <a:pt x="7822091" y="7822091"/>
                </a:lnTo>
                <a:lnTo>
                  <a:pt x="7822091" y="0"/>
                </a:lnTo>
                <a:close/>
              </a:path>
            </a:pathLst>
          </a:custGeom>
          <a:blipFill>
            <a:blip r:embed="rId4"/>
            <a:stretch>
              <a:fillRect/>
            </a:stretch>
          </a:blipFill>
        </p:spPr>
      </p:sp>
      <p:sp>
        <p:nvSpPr>
          <p:cNvPr id="5" name="Freeform 5"/>
          <p:cNvSpPr/>
          <p:nvPr/>
        </p:nvSpPr>
        <p:spPr>
          <a:xfrm>
            <a:off x="-6783146" y="-1410825"/>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4227230" y="2848927"/>
            <a:ext cx="6994718" cy="4448176"/>
          </a:xfrm>
          <a:prstGeom prst="rect">
            <a:avLst/>
          </a:prstGeom>
        </p:spPr>
        <p:txBody>
          <a:bodyPr lIns="0" tIns="0" rIns="0" bIns="0" rtlCol="0" anchor="t">
            <a:spAutoFit/>
          </a:bodyPr>
          <a:lstStyle/>
          <a:p>
            <a:pPr algn="ctr">
              <a:lnSpc>
                <a:spcPts val="7199"/>
              </a:lnSpc>
            </a:pPr>
            <a:r>
              <a:rPr lang="en-US" sz="3999">
                <a:solidFill>
                  <a:srgbClr val="3F3B2A"/>
                </a:solidFill>
                <a:latin typeface="Roboto Condensed"/>
              </a:rPr>
              <a:t>Cảnh Đèo Ngang hiện lên tuy có cây, đá, lá, hoa um tùm, chen lấn, nhưng không hề gợi lên sự trù phú, tốt tươi mà càng khiến cảnh vật mang đậm nét hoang sơ, rậm rạp. </a:t>
            </a:r>
          </a:p>
        </p:txBody>
      </p:sp>
      <p:sp>
        <p:nvSpPr>
          <p:cNvPr id="9" name="Freeform 9"/>
          <p:cNvSpPr/>
          <p:nvPr/>
        </p:nvSpPr>
        <p:spPr>
          <a:xfrm>
            <a:off x="3351558" y="3077527"/>
            <a:ext cx="1107328" cy="788972"/>
          </a:xfrm>
          <a:custGeom>
            <a:avLst/>
            <a:gdLst/>
            <a:ahLst/>
            <a:cxnLst/>
            <a:rect l="l" t="t" r="r" b="b"/>
            <a:pathLst>
              <a:path w="1107328" h="788972">
                <a:moveTo>
                  <a:pt x="0" y="0"/>
                </a:moveTo>
                <a:lnTo>
                  <a:pt x="1107328" y="0"/>
                </a:lnTo>
                <a:lnTo>
                  <a:pt x="1107328" y="788972"/>
                </a:lnTo>
                <a:lnTo>
                  <a:pt x="0" y="788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11595193" y="2813632"/>
            <a:ext cx="6287560" cy="5791836"/>
          </a:xfrm>
          <a:prstGeom prst="rect">
            <a:avLst/>
          </a:prstGeom>
        </p:spPr>
        <p:txBody>
          <a:bodyPr lIns="0" tIns="0" rIns="0" bIns="0" rtlCol="0" anchor="t">
            <a:spAutoFit/>
          </a:bodyPr>
          <a:lstStyle/>
          <a:p>
            <a:pPr algn="just">
              <a:lnSpc>
                <a:spcPts val="5739"/>
              </a:lnSpc>
              <a:spcBef>
                <a:spcPct val="0"/>
              </a:spcBef>
            </a:pPr>
            <a:r>
              <a:rPr lang="en-US" sz="4099">
                <a:solidFill>
                  <a:srgbClr val="3F3B2A"/>
                </a:solidFill>
                <a:latin typeface="#9Slide05 VL Fadilla"/>
              </a:rPr>
              <a:t>Bước tới Đèo Ngamg bóng xế tà</a:t>
            </a:r>
          </a:p>
          <a:p>
            <a:pPr algn="just">
              <a:lnSpc>
                <a:spcPts val="5739"/>
              </a:lnSpc>
              <a:spcBef>
                <a:spcPct val="0"/>
              </a:spcBef>
            </a:pPr>
            <a:r>
              <a:rPr lang="en-US" sz="4099">
                <a:solidFill>
                  <a:srgbClr val="3F3B2A"/>
                </a:solidFill>
                <a:latin typeface="#9Slide05 VL Fadilla"/>
              </a:rPr>
              <a:t>Cỏ cây chen đá, lá chen hoa</a:t>
            </a:r>
          </a:p>
          <a:p>
            <a:pPr algn="just">
              <a:lnSpc>
                <a:spcPts val="5739"/>
              </a:lnSpc>
              <a:spcBef>
                <a:spcPct val="0"/>
              </a:spcBef>
            </a:pPr>
            <a:r>
              <a:rPr lang="en-US" sz="4099">
                <a:solidFill>
                  <a:srgbClr val="3F3B2A"/>
                </a:solidFill>
                <a:latin typeface="#9Slide05 VL Fadilla"/>
              </a:rPr>
              <a:t>Lom khom dưới núi, tiều vài chú</a:t>
            </a:r>
          </a:p>
          <a:p>
            <a:pPr algn="just">
              <a:lnSpc>
                <a:spcPts val="5739"/>
              </a:lnSpc>
              <a:spcBef>
                <a:spcPct val="0"/>
              </a:spcBef>
            </a:pPr>
            <a:r>
              <a:rPr lang="en-US" sz="4099">
                <a:solidFill>
                  <a:srgbClr val="3F3B2A"/>
                </a:solidFill>
                <a:latin typeface="#9Slide05 VL Fadilla"/>
              </a:rPr>
              <a:t>Lác đác bên sông, chợ mấy nhà</a:t>
            </a:r>
          </a:p>
          <a:p>
            <a:pPr algn="just">
              <a:lnSpc>
                <a:spcPts val="5739"/>
              </a:lnSpc>
              <a:spcBef>
                <a:spcPct val="0"/>
              </a:spcBef>
            </a:pPr>
            <a:r>
              <a:rPr lang="en-US" sz="4099">
                <a:solidFill>
                  <a:srgbClr val="3F3B2A"/>
                </a:solidFill>
                <a:latin typeface="#9Slide05 VL Fadilla"/>
              </a:rPr>
              <a:t>Nhớ nước đau lòng con quốc quốc</a:t>
            </a:r>
          </a:p>
          <a:p>
            <a:pPr algn="just">
              <a:lnSpc>
                <a:spcPts val="5739"/>
              </a:lnSpc>
              <a:spcBef>
                <a:spcPct val="0"/>
              </a:spcBef>
            </a:pPr>
            <a:r>
              <a:rPr lang="en-US" sz="4099">
                <a:solidFill>
                  <a:srgbClr val="3F3B2A"/>
                </a:solidFill>
                <a:latin typeface="#9Slide05 VL Fadilla"/>
              </a:rPr>
              <a:t>Thương nhà mỏi miệng cái gia gia</a:t>
            </a:r>
          </a:p>
          <a:p>
            <a:pPr algn="just">
              <a:lnSpc>
                <a:spcPts val="5739"/>
              </a:lnSpc>
              <a:spcBef>
                <a:spcPct val="0"/>
              </a:spcBef>
            </a:pPr>
            <a:r>
              <a:rPr lang="en-US" sz="4099">
                <a:solidFill>
                  <a:srgbClr val="3F3B2A"/>
                </a:solidFill>
                <a:latin typeface="#9Slide05 VL Fadilla"/>
              </a:rPr>
              <a:t>Dừng chân đứng lại: trời, non, nước</a:t>
            </a:r>
          </a:p>
          <a:p>
            <a:pPr algn="just">
              <a:lnSpc>
                <a:spcPts val="5739"/>
              </a:lnSpc>
              <a:spcBef>
                <a:spcPct val="0"/>
              </a:spcBef>
            </a:pPr>
            <a:r>
              <a:rPr lang="en-US" sz="4099">
                <a:solidFill>
                  <a:srgbClr val="3F3B2A"/>
                </a:solidFill>
                <a:latin typeface="#9Slide05 VL Fadilla"/>
              </a:rPr>
              <a:t>Một mảnh tình riêng, ta với ta</a:t>
            </a:r>
          </a:p>
        </p:txBody>
      </p:sp>
      <p:sp>
        <p:nvSpPr>
          <p:cNvPr id="11" name="TextBox 11"/>
          <p:cNvSpPr txBox="1"/>
          <p:nvPr/>
        </p:nvSpPr>
        <p:spPr>
          <a:xfrm>
            <a:off x="-1715794" y="235902"/>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12" name="TextBox 12"/>
          <p:cNvSpPr txBox="1"/>
          <p:nvPr/>
        </p:nvSpPr>
        <p:spPr>
          <a:xfrm>
            <a:off x="-397540" y="1451083"/>
            <a:ext cx="9996029" cy="896620"/>
          </a:xfrm>
          <a:prstGeom prst="rect">
            <a:avLst/>
          </a:prstGeom>
        </p:spPr>
        <p:txBody>
          <a:bodyPr lIns="0" tIns="0" rIns="0" bIns="0" rtlCol="0" anchor="t">
            <a:spAutoFit/>
          </a:bodyPr>
          <a:lstStyle/>
          <a:p>
            <a:pPr algn="ctr">
              <a:lnSpc>
                <a:spcPts val="7279"/>
              </a:lnSpc>
              <a:spcBef>
                <a:spcPct val="0"/>
              </a:spcBef>
            </a:pPr>
            <a:r>
              <a:rPr lang="en-US" sz="5199">
                <a:solidFill>
                  <a:srgbClr val="3F3B2A"/>
                </a:solidFill>
                <a:latin typeface="#9Slide07 SVNUT Triumph Press"/>
              </a:rPr>
              <a:t>3.2. Đọc hiểu văn bản</a:t>
            </a:r>
          </a:p>
        </p:txBody>
      </p:sp>
      <p:sp>
        <p:nvSpPr>
          <p:cNvPr id="13" name="TextBox 13"/>
          <p:cNvSpPr txBox="1"/>
          <p:nvPr/>
        </p:nvSpPr>
        <p:spPr>
          <a:xfrm>
            <a:off x="8211709" y="1623168"/>
            <a:ext cx="9577165" cy="628650"/>
          </a:xfrm>
          <a:prstGeom prst="rect">
            <a:avLst/>
          </a:prstGeom>
        </p:spPr>
        <p:txBody>
          <a:bodyPr lIns="0" tIns="0" rIns="0" bIns="0" rtlCol="0" anchor="t">
            <a:spAutoFit/>
          </a:bodyPr>
          <a:lstStyle/>
          <a:p>
            <a:pPr algn="ctr">
              <a:lnSpc>
                <a:spcPts val="4799"/>
              </a:lnSpc>
              <a:spcBef>
                <a:spcPct val="0"/>
              </a:spcBef>
            </a:pPr>
            <a:r>
              <a:rPr lang="en-US" sz="3999" spc="119">
                <a:solidFill>
                  <a:srgbClr val="3F3B2A"/>
                </a:solidFill>
                <a:latin typeface="#9Slide05 Aphrodite Pro"/>
              </a:rPr>
              <a:t>b. Bức tranh thiên nhiên Đèo Ngang</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14287871" y="0"/>
            <a:ext cx="33481506" cy="11702772"/>
          </a:xfrm>
          <a:custGeom>
            <a:avLst/>
            <a:gdLst/>
            <a:ahLst/>
            <a:cxnLst/>
            <a:rect l="l" t="t" r="r" b="b"/>
            <a:pathLst>
              <a:path w="33481506" h="11702772">
                <a:moveTo>
                  <a:pt x="0" y="0"/>
                </a:moveTo>
                <a:lnTo>
                  <a:pt x="33481505" y="0"/>
                </a:lnTo>
                <a:lnTo>
                  <a:pt x="33481505" y="11702772"/>
                </a:lnTo>
                <a:lnTo>
                  <a:pt x="0" y="11702772"/>
                </a:lnTo>
                <a:lnTo>
                  <a:pt x="0" y="0"/>
                </a:lnTo>
                <a:close/>
              </a:path>
            </a:pathLst>
          </a:custGeom>
          <a:blipFill>
            <a:blip r:embed="rId4"/>
            <a:stretch>
              <a:fillRect t="-21524" b="-21524"/>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sp>
        <p:nvSpPr>
          <p:cNvPr id="7" name="Freeform 7"/>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2089653" y="2316772"/>
            <a:ext cx="9712310" cy="5686425"/>
          </a:xfrm>
          <a:prstGeom prst="rect">
            <a:avLst/>
          </a:prstGeom>
        </p:spPr>
        <p:txBody>
          <a:bodyPr lIns="0" tIns="0" rIns="0" bIns="0" rtlCol="0" anchor="t">
            <a:spAutoFit/>
          </a:bodyPr>
          <a:lstStyle/>
          <a:p>
            <a:pPr algn="just">
              <a:lnSpc>
                <a:spcPts val="5654"/>
              </a:lnSpc>
            </a:pPr>
            <a:r>
              <a:rPr lang="en-US" sz="3899" dirty="0" err="1">
                <a:solidFill>
                  <a:srgbClr val="3F3B2A"/>
                </a:solidFill>
                <a:latin typeface="Roboto Condensed Bold"/>
              </a:rPr>
              <a:t>Hình</a:t>
            </a:r>
            <a:r>
              <a:rPr lang="en-US" sz="3899" dirty="0">
                <a:solidFill>
                  <a:srgbClr val="3F3B2A"/>
                </a:solidFill>
                <a:latin typeface="Roboto Condensed Bold"/>
              </a:rPr>
              <a:t> </a:t>
            </a:r>
            <a:r>
              <a:rPr lang="en-US" sz="3899" dirty="0" err="1">
                <a:solidFill>
                  <a:srgbClr val="3F3B2A"/>
                </a:solidFill>
                <a:latin typeface="Roboto Condensed Bold"/>
              </a:rPr>
              <a:t>ảnh</a:t>
            </a:r>
            <a:r>
              <a:rPr lang="en-US" sz="3899" dirty="0">
                <a:solidFill>
                  <a:srgbClr val="3F3B2A"/>
                </a:solidFill>
                <a:latin typeface="Roboto Condensed Bold"/>
              </a:rPr>
              <a:t> con </a:t>
            </a:r>
            <a:r>
              <a:rPr lang="en-US" sz="3899" dirty="0" err="1">
                <a:solidFill>
                  <a:srgbClr val="3F3B2A"/>
                </a:solidFill>
                <a:latin typeface="Roboto Condensed Bold"/>
              </a:rPr>
              <a:t>người</a:t>
            </a:r>
            <a:r>
              <a:rPr lang="en-US" sz="3899" dirty="0">
                <a:solidFill>
                  <a:srgbClr val="3F3B2A"/>
                </a:solidFill>
                <a:latin typeface="Roboto Condensed Bold"/>
              </a:rPr>
              <a:t>:</a:t>
            </a:r>
          </a:p>
          <a:p>
            <a:pPr marL="842008" lvl="1" indent="-421004" algn="just">
              <a:lnSpc>
                <a:spcPts val="5654"/>
              </a:lnSpc>
              <a:buFont typeface="Arial"/>
              <a:buChar char="•"/>
            </a:pPr>
            <a:r>
              <a:rPr lang="en-US" sz="3899" dirty="0" err="1">
                <a:solidFill>
                  <a:srgbClr val="3F3B2A"/>
                </a:solidFill>
                <a:latin typeface="Roboto Condensed"/>
              </a:rPr>
              <a:t>Phép</a:t>
            </a:r>
            <a:r>
              <a:rPr lang="en-US" sz="3899" dirty="0">
                <a:solidFill>
                  <a:srgbClr val="3F3B2A"/>
                </a:solidFill>
                <a:latin typeface="Roboto Condensed"/>
              </a:rPr>
              <a:t> </a:t>
            </a:r>
            <a:r>
              <a:rPr lang="en-US" sz="3899" dirty="0" err="1">
                <a:solidFill>
                  <a:srgbClr val="3F3B2A"/>
                </a:solidFill>
                <a:latin typeface="Roboto Condensed"/>
              </a:rPr>
              <a:t>đảo</a:t>
            </a:r>
            <a:r>
              <a:rPr lang="en-US" sz="3899" dirty="0">
                <a:solidFill>
                  <a:srgbClr val="3F3B2A"/>
                </a:solidFill>
                <a:latin typeface="Roboto Condensed"/>
              </a:rPr>
              <a:t> </a:t>
            </a:r>
            <a:r>
              <a:rPr lang="en-US" sz="3899" dirty="0" err="1">
                <a:solidFill>
                  <a:srgbClr val="3F3B2A"/>
                </a:solidFill>
                <a:latin typeface="Roboto Condensed"/>
              </a:rPr>
              <a:t>ngữ</a:t>
            </a:r>
            <a:r>
              <a:rPr lang="en-US" sz="3899" dirty="0">
                <a:solidFill>
                  <a:srgbClr val="3F3B2A"/>
                </a:solidFill>
                <a:latin typeface="Roboto Condensed"/>
              </a:rPr>
              <a:t>, </a:t>
            </a:r>
            <a:r>
              <a:rPr lang="en-US" sz="3899" dirty="0" err="1">
                <a:solidFill>
                  <a:srgbClr val="3F3B2A"/>
                </a:solidFill>
                <a:latin typeface="Roboto Condensed"/>
              </a:rPr>
              <a:t>phép</a:t>
            </a:r>
            <a:r>
              <a:rPr lang="en-US" sz="3899" dirty="0">
                <a:solidFill>
                  <a:srgbClr val="3F3B2A"/>
                </a:solidFill>
                <a:latin typeface="Roboto Condensed"/>
              </a:rPr>
              <a:t> </a:t>
            </a:r>
            <a:r>
              <a:rPr lang="en-US" sz="3899" dirty="0" err="1">
                <a:solidFill>
                  <a:srgbClr val="3F3B2A"/>
                </a:solidFill>
                <a:latin typeface="Roboto Condensed"/>
              </a:rPr>
              <a:t>đối</a:t>
            </a:r>
            <a:r>
              <a:rPr lang="en-US" sz="3899" dirty="0">
                <a:solidFill>
                  <a:srgbClr val="3F3B2A"/>
                </a:solidFill>
                <a:latin typeface="Roboto Condensed"/>
              </a:rPr>
              <a:t>: </a:t>
            </a:r>
            <a:r>
              <a:rPr lang="en-US" sz="3899" dirty="0" err="1">
                <a:solidFill>
                  <a:srgbClr val="3F3B2A"/>
                </a:solidFill>
                <a:latin typeface="Roboto Condensed"/>
              </a:rPr>
              <a:t>gợi</a:t>
            </a:r>
            <a:r>
              <a:rPr lang="en-US" sz="3899" dirty="0">
                <a:solidFill>
                  <a:srgbClr val="3F3B2A"/>
                </a:solidFill>
                <a:latin typeface="Roboto Condensed"/>
              </a:rPr>
              <a:t> </a:t>
            </a:r>
            <a:r>
              <a:rPr lang="en-US" sz="3899" dirty="0" err="1">
                <a:solidFill>
                  <a:srgbClr val="3F3B2A"/>
                </a:solidFill>
                <a:latin typeface="Roboto Condensed"/>
              </a:rPr>
              <a:t>sự</a:t>
            </a:r>
            <a:r>
              <a:rPr lang="en-US" sz="3899" dirty="0">
                <a:solidFill>
                  <a:srgbClr val="3F3B2A"/>
                </a:solidFill>
                <a:latin typeface="Roboto Condensed"/>
              </a:rPr>
              <a:t> </a:t>
            </a:r>
            <a:r>
              <a:rPr lang="en-US" sz="3899" dirty="0" err="1">
                <a:solidFill>
                  <a:srgbClr val="3F3B2A"/>
                </a:solidFill>
                <a:latin typeface="Roboto Condensed"/>
              </a:rPr>
              <a:t>heo</a:t>
            </a:r>
            <a:r>
              <a:rPr lang="en-US" sz="3899" dirty="0">
                <a:solidFill>
                  <a:srgbClr val="3F3B2A"/>
                </a:solidFill>
                <a:latin typeface="Roboto Condensed"/>
              </a:rPr>
              <a:t> </a:t>
            </a:r>
            <a:r>
              <a:rPr lang="en-US" sz="3899" dirty="0" err="1">
                <a:solidFill>
                  <a:srgbClr val="3F3B2A"/>
                </a:solidFill>
                <a:latin typeface="Roboto Condensed"/>
              </a:rPr>
              <a:t>hút</a:t>
            </a:r>
            <a:r>
              <a:rPr lang="en-US" sz="3899" dirty="0">
                <a:solidFill>
                  <a:srgbClr val="3F3B2A"/>
                </a:solidFill>
                <a:latin typeface="Roboto Condensed"/>
              </a:rPr>
              <a:t>, </a:t>
            </a:r>
            <a:r>
              <a:rPr lang="en-US" sz="3899" dirty="0" err="1">
                <a:solidFill>
                  <a:srgbClr val="3F3B2A"/>
                </a:solidFill>
                <a:latin typeface="Roboto Condensed"/>
              </a:rPr>
              <a:t>cô</a:t>
            </a:r>
            <a:r>
              <a:rPr lang="en-US" sz="3899" dirty="0">
                <a:solidFill>
                  <a:srgbClr val="3F3B2A"/>
                </a:solidFill>
                <a:latin typeface="Roboto Condensed"/>
              </a:rPr>
              <a:t> </a:t>
            </a:r>
            <a:r>
              <a:rPr lang="en-US" sz="3899" dirty="0" err="1">
                <a:solidFill>
                  <a:srgbClr val="3F3B2A"/>
                </a:solidFill>
                <a:latin typeface="Roboto Condensed"/>
              </a:rPr>
              <a:t>đơn</a:t>
            </a:r>
            <a:r>
              <a:rPr lang="en-US" sz="3899" dirty="0">
                <a:solidFill>
                  <a:srgbClr val="3F3B2A"/>
                </a:solidFill>
                <a:latin typeface="Roboto Condensed"/>
              </a:rPr>
              <a:t>, </a:t>
            </a:r>
            <a:r>
              <a:rPr lang="en-US" sz="3899" dirty="0" err="1">
                <a:solidFill>
                  <a:srgbClr val="3F3B2A"/>
                </a:solidFill>
                <a:latin typeface="Roboto Condensed"/>
              </a:rPr>
              <a:t>lẻ</a:t>
            </a:r>
            <a:r>
              <a:rPr lang="en-US" sz="3899" dirty="0">
                <a:solidFill>
                  <a:srgbClr val="3F3B2A"/>
                </a:solidFill>
                <a:latin typeface="Roboto Condensed"/>
              </a:rPr>
              <a:t> </a:t>
            </a:r>
            <a:r>
              <a:rPr lang="en-US" sz="3899" dirty="0" err="1">
                <a:solidFill>
                  <a:srgbClr val="3F3B2A"/>
                </a:solidFill>
                <a:latin typeface="Roboto Condensed"/>
              </a:rPr>
              <a:t>loi</a:t>
            </a:r>
            <a:endParaRPr lang="en-US" sz="3899" dirty="0">
              <a:solidFill>
                <a:srgbClr val="3F3B2A"/>
              </a:solidFill>
              <a:latin typeface="Roboto Condensed"/>
            </a:endParaRPr>
          </a:p>
          <a:p>
            <a:pPr marL="842008" lvl="1" indent="-421004" algn="just">
              <a:lnSpc>
                <a:spcPts val="5654"/>
              </a:lnSpc>
              <a:buFont typeface="Arial"/>
              <a:buChar char="•"/>
            </a:pPr>
            <a:r>
              <a:rPr lang="en-US" sz="3899" dirty="0">
                <a:solidFill>
                  <a:srgbClr val="3F3B2A"/>
                </a:solidFill>
                <a:latin typeface="Roboto Condensed"/>
              </a:rPr>
              <a:t>Từ </a:t>
            </a:r>
            <a:r>
              <a:rPr lang="en-US" sz="3899" dirty="0" err="1">
                <a:solidFill>
                  <a:srgbClr val="3F3B2A"/>
                </a:solidFill>
                <a:latin typeface="Roboto Condensed"/>
              </a:rPr>
              <a:t>láy</a:t>
            </a:r>
            <a:r>
              <a:rPr lang="en-US" sz="3899" dirty="0">
                <a:solidFill>
                  <a:srgbClr val="3F3B2A"/>
                </a:solidFill>
                <a:latin typeface="Roboto Condensed"/>
              </a:rPr>
              <a:t> “</a:t>
            </a:r>
            <a:r>
              <a:rPr lang="en-US" sz="3899" dirty="0" err="1">
                <a:solidFill>
                  <a:srgbClr val="3F3B2A"/>
                </a:solidFill>
                <a:latin typeface="Roboto Condensed"/>
              </a:rPr>
              <a:t>lom</a:t>
            </a:r>
            <a:r>
              <a:rPr lang="en-US" sz="3899" dirty="0">
                <a:solidFill>
                  <a:srgbClr val="3F3B2A"/>
                </a:solidFill>
                <a:latin typeface="Roboto Condensed"/>
              </a:rPr>
              <a:t> </a:t>
            </a:r>
            <a:r>
              <a:rPr lang="en-US" sz="3899" dirty="0" err="1">
                <a:solidFill>
                  <a:srgbClr val="3F3B2A"/>
                </a:solidFill>
                <a:latin typeface="Roboto Condensed"/>
              </a:rPr>
              <a:t>khom</a:t>
            </a:r>
            <a:r>
              <a:rPr lang="en-US" sz="3899" dirty="0">
                <a:solidFill>
                  <a:srgbClr val="3F3B2A"/>
                </a:solidFill>
                <a:latin typeface="Roboto Condensed"/>
              </a:rPr>
              <a:t>”, “</a:t>
            </a:r>
            <a:r>
              <a:rPr lang="en-US" sz="3899" dirty="0" err="1">
                <a:solidFill>
                  <a:srgbClr val="3F3B2A"/>
                </a:solidFill>
                <a:latin typeface="Roboto Condensed"/>
              </a:rPr>
              <a:t>lác</a:t>
            </a:r>
            <a:r>
              <a:rPr lang="en-US" sz="3899" dirty="0">
                <a:solidFill>
                  <a:srgbClr val="3F3B2A"/>
                </a:solidFill>
                <a:latin typeface="Roboto Condensed"/>
              </a:rPr>
              <a:t> </a:t>
            </a:r>
            <a:r>
              <a:rPr lang="en-US" sz="3899" dirty="0" err="1">
                <a:solidFill>
                  <a:srgbClr val="3F3B2A"/>
                </a:solidFill>
                <a:latin typeface="Roboto Condensed"/>
              </a:rPr>
              <a:t>đác</a:t>
            </a:r>
            <a:r>
              <a:rPr lang="en-US" sz="3899" dirty="0">
                <a:solidFill>
                  <a:srgbClr val="3F3B2A"/>
                </a:solidFill>
                <a:latin typeface="Roboto Condensed"/>
              </a:rPr>
              <a:t>” </a:t>
            </a:r>
            <a:r>
              <a:rPr lang="en-US" sz="3899" dirty="0" err="1">
                <a:solidFill>
                  <a:srgbClr val="3F3B2A"/>
                </a:solidFill>
                <a:latin typeface="Roboto Condensed"/>
              </a:rPr>
              <a:t>gợi</a:t>
            </a:r>
            <a:r>
              <a:rPr lang="en-US" sz="3899" dirty="0">
                <a:solidFill>
                  <a:srgbClr val="3F3B2A"/>
                </a:solidFill>
                <a:latin typeface="Roboto Condensed"/>
              </a:rPr>
              <a:t> </a:t>
            </a:r>
            <a:r>
              <a:rPr lang="en-US" sz="3899" dirty="0" err="1">
                <a:solidFill>
                  <a:srgbClr val="3F3B2A"/>
                </a:solidFill>
                <a:latin typeface="Roboto Condensed"/>
              </a:rPr>
              <a:t>hình</a:t>
            </a:r>
            <a:r>
              <a:rPr lang="en-US" sz="3899" dirty="0">
                <a:solidFill>
                  <a:srgbClr val="3F3B2A"/>
                </a:solidFill>
                <a:latin typeface="Roboto Condensed"/>
              </a:rPr>
              <a:t> </a:t>
            </a:r>
            <a:r>
              <a:rPr lang="en-US" sz="3899" dirty="0" err="1">
                <a:solidFill>
                  <a:srgbClr val="3F3B2A"/>
                </a:solidFill>
                <a:latin typeface="Roboto Condensed"/>
              </a:rPr>
              <a:t>ảnh</a:t>
            </a:r>
            <a:r>
              <a:rPr lang="en-US" sz="3899" dirty="0">
                <a:solidFill>
                  <a:srgbClr val="3F3B2A"/>
                </a:solidFill>
                <a:latin typeface="Roboto Condensed"/>
              </a:rPr>
              <a:t> con </a:t>
            </a:r>
            <a:r>
              <a:rPr lang="en-US" sz="3899" dirty="0" err="1">
                <a:solidFill>
                  <a:srgbClr val="3F3B2A"/>
                </a:solidFill>
                <a:latin typeface="Roboto Condensed"/>
              </a:rPr>
              <a:t>người</a:t>
            </a:r>
            <a:r>
              <a:rPr lang="en-US" sz="3899" dirty="0">
                <a:solidFill>
                  <a:srgbClr val="3F3B2A"/>
                </a:solidFill>
                <a:latin typeface="Roboto Condensed"/>
              </a:rPr>
              <a:t>, </a:t>
            </a:r>
            <a:r>
              <a:rPr lang="en-US" sz="3899" dirty="0" err="1">
                <a:solidFill>
                  <a:srgbClr val="3F3B2A"/>
                </a:solidFill>
                <a:latin typeface="Roboto Condensed"/>
              </a:rPr>
              <a:t>cuộc</a:t>
            </a:r>
            <a:r>
              <a:rPr lang="en-US" sz="3899" dirty="0">
                <a:solidFill>
                  <a:srgbClr val="3F3B2A"/>
                </a:solidFill>
                <a:latin typeface="Roboto Condensed"/>
              </a:rPr>
              <a:t> </a:t>
            </a:r>
            <a:r>
              <a:rPr lang="en-US" sz="3899" dirty="0" err="1">
                <a:solidFill>
                  <a:srgbClr val="3F3B2A"/>
                </a:solidFill>
                <a:latin typeface="Roboto Condensed"/>
              </a:rPr>
              <a:t>sống</a:t>
            </a:r>
            <a:r>
              <a:rPr lang="en-US" sz="3899" dirty="0">
                <a:solidFill>
                  <a:srgbClr val="3F3B2A"/>
                </a:solidFill>
                <a:latin typeface="Roboto Condensed"/>
              </a:rPr>
              <a:t> ở </a:t>
            </a:r>
            <a:r>
              <a:rPr lang="en-US" sz="3899" dirty="0" err="1">
                <a:solidFill>
                  <a:srgbClr val="3F3B2A"/>
                </a:solidFill>
                <a:latin typeface="Roboto Condensed"/>
              </a:rPr>
              <a:t>Đèo</a:t>
            </a:r>
            <a:r>
              <a:rPr lang="en-US" sz="3899" dirty="0">
                <a:solidFill>
                  <a:srgbClr val="3F3B2A"/>
                </a:solidFill>
                <a:latin typeface="Roboto Condensed"/>
              </a:rPr>
              <a:t> </a:t>
            </a:r>
            <a:r>
              <a:rPr lang="en-US" sz="3899" dirty="0" err="1">
                <a:solidFill>
                  <a:srgbClr val="3F3B2A"/>
                </a:solidFill>
                <a:latin typeface="Roboto Condensed"/>
              </a:rPr>
              <a:t>Ngang</a:t>
            </a:r>
            <a:endParaRPr lang="en-US" sz="3899" dirty="0">
              <a:solidFill>
                <a:srgbClr val="3F3B2A"/>
              </a:solidFill>
              <a:latin typeface="Roboto Condensed"/>
            </a:endParaRPr>
          </a:p>
          <a:p>
            <a:pPr marL="842008" lvl="1" indent="-421004" algn="just">
              <a:lnSpc>
                <a:spcPts val="5654"/>
              </a:lnSpc>
              <a:buFont typeface="Arial"/>
              <a:buChar char="•"/>
            </a:pPr>
            <a:r>
              <a:rPr lang="en-US" sz="3899" dirty="0">
                <a:solidFill>
                  <a:srgbClr val="3F3B2A"/>
                </a:solidFill>
                <a:latin typeface="Roboto Condensed"/>
              </a:rPr>
              <a:t>Từ </a:t>
            </a:r>
            <a:r>
              <a:rPr lang="en-US" sz="3899" dirty="0" err="1">
                <a:solidFill>
                  <a:srgbClr val="3F3B2A"/>
                </a:solidFill>
                <a:latin typeface="Roboto Condensed"/>
              </a:rPr>
              <a:t>chỉ</a:t>
            </a:r>
            <a:r>
              <a:rPr lang="en-US" sz="3899" dirty="0">
                <a:solidFill>
                  <a:srgbClr val="3F3B2A"/>
                </a:solidFill>
                <a:latin typeface="Roboto Condensed"/>
              </a:rPr>
              <a:t> </a:t>
            </a:r>
            <a:r>
              <a:rPr lang="en-US" sz="3899" dirty="0" err="1">
                <a:solidFill>
                  <a:srgbClr val="3F3B2A"/>
                </a:solidFill>
                <a:latin typeface="Roboto Condensed"/>
              </a:rPr>
              <a:t>số</a:t>
            </a:r>
            <a:r>
              <a:rPr lang="en-US" sz="3899" dirty="0">
                <a:solidFill>
                  <a:srgbClr val="3F3B2A"/>
                </a:solidFill>
                <a:latin typeface="Roboto Condensed"/>
              </a:rPr>
              <a:t> </a:t>
            </a:r>
            <a:r>
              <a:rPr lang="en-US" sz="3899" dirty="0" err="1">
                <a:solidFill>
                  <a:srgbClr val="3F3B2A"/>
                </a:solidFill>
                <a:latin typeface="Roboto Condensed"/>
              </a:rPr>
              <a:t>ít</a:t>
            </a:r>
            <a:r>
              <a:rPr lang="en-US" sz="3899" dirty="0">
                <a:solidFill>
                  <a:srgbClr val="3F3B2A"/>
                </a:solidFill>
                <a:latin typeface="Roboto Condensed"/>
              </a:rPr>
              <a:t>: “</a:t>
            </a:r>
            <a:r>
              <a:rPr lang="en-US" sz="3899" dirty="0" err="1">
                <a:solidFill>
                  <a:srgbClr val="3F3B2A"/>
                </a:solidFill>
                <a:latin typeface="Roboto Condensed"/>
              </a:rPr>
              <a:t>vài</a:t>
            </a:r>
            <a:r>
              <a:rPr lang="en-US" sz="3899" dirty="0">
                <a:solidFill>
                  <a:srgbClr val="3F3B2A"/>
                </a:solidFill>
                <a:latin typeface="Roboto Condensed"/>
              </a:rPr>
              <a:t>”, “</a:t>
            </a:r>
            <a:r>
              <a:rPr lang="en-US" sz="3899" dirty="0" err="1">
                <a:solidFill>
                  <a:srgbClr val="3F3B2A"/>
                </a:solidFill>
                <a:latin typeface="Roboto Condensed"/>
              </a:rPr>
              <a:t>mấy</a:t>
            </a:r>
            <a:r>
              <a:rPr lang="en-US" sz="3899" dirty="0">
                <a:solidFill>
                  <a:srgbClr val="3F3B2A"/>
                </a:solidFill>
                <a:latin typeface="Roboto Condensed"/>
              </a:rPr>
              <a:t>”: </a:t>
            </a:r>
            <a:r>
              <a:rPr lang="en-US" sz="3899" dirty="0" err="1">
                <a:solidFill>
                  <a:srgbClr val="3F3B2A"/>
                </a:solidFill>
                <a:latin typeface="Roboto Condensed"/>
              </a:rPr>
              <a:t>gợi</a:t>
            </a:r>
            <a:r>
              <a:rPr lang="en-US" sz="3899" dirty="0">
                <a:solidFill>
                  <a:srgbClr val="3F3B2A"/>
                </a:solidFill>
                <a:latin typeface="Roboto Condensed"/>
              </a:rPr>
              <a:t> </a:t>
            </a:r>
            <a:r>
              <a:rPr lang="en-US" sz="3899" dirty="0" err="1">
                <a:solidFill>
                  <a:srgbClr val="3F3B2A"/>
                </a:solidFill>
                <a:latin typeface="Roboto Condensed"/>
              </a:rPr>
              <a:t>lên</a:t>
            </a:r>
            <a:r>
              <a:rPr lang="en-US" sz="3899" dirty="0">
                <a:solidFill>
                  <a:srgbClr val="3F3B2A"/>
                </a:solidFill>
                <a:latin typeface="Roboto Condensed"/>
              </a:rPr>
              <a:t> </a:t>
            </a:r>
            <a:r>
              <a:rPr lang="en-US" sz="3899" dirty="0" err="1">
                <a:solidFill>
                  <a:srgbClr val="3F3B2A"/>
                </a:solidFill>
                <a:latin typeface="Roboto Condensed"/>
              </a:rPr>
              <a:t>sự</a:t>
            </a:r>
            <a:r>
              <a:rPr lang="en-US" sz="3899" dirty="0">
                <a:solidFill>
                  <a:srgbClr val="3F3B2A"/>
                </a:solidFill>
                <a:latin typeface="Roboto Condensed"/>
              </a:rPr>
              <a:t> </a:t>
            </a:r>
            <a:r>
              <a:rPr lang="en-US" sz="3899" dirty="0" err="1">
                <a:solidFill>
                  <a:srgbClr val="3F3B2A"/>
                </a:solidFill>
                <a:latin typeface="Roboto Condensed"/>
              </a:rPr>
              <a:t>vắng</a:t>
            </a:r>
            <a:r>
              <a:rPr lang="en-US" sz="3899" dirty="0">
                <a:solidFill>
                  <a:srgbClr val="3F3B2A"/>
                </a:solidFill>
                <a:latin typeface="Roboto Condensed"/>
              </a:rPr>
              <a:t> </a:t>
            </a:r>
            <a:r>
              <a:rPr lang="en-US" sz="3899" dirty="0" err="1">
                <a:solidFill>
                  <a:srgbClr val="3F3B2A"/>
                </a:solidFill>
                <a:latin typeface="Roboto Condensed"/>
              </a:rPr>
              <a:t>vẻ</a:t>
            </a:r>
            <a:r>
              <a:rPr lang="en-US" sz="3899" dirty="0">
                <a:solidFill>
                  <a:srgbClr val="3F3B2A"/>
                </a:solidFill>
                <a:latin typeface="Roboto Condensed"/>
              </a:rPr>
              <a:t>, </a:t>
            </a:r>
            <a:r>
              <a:rPr lang="en-US" sz="3899" dirty="0" err="1">
                <a:solidFill>
                  <a:srgbClr val="3F3B2A"/>
                </a:solidFill>
                <a:latin typeface="Roboto Condensed"/>
              </a:rPr>
              <a:t>cô</a:t>
            </a:r>
            <a:r>
              <a:rPr lang="en-US" sz="3899" dirty="0">
                <a:solidFill>
                  <a:srgbClr val="3F3B2A"/>
                </a:solidFill>
                <a:latin typeface="Roboto Condensed"/>
              </a:rPr>
              <a:t> </a:t>
            </a:r>
            <a:r>
              <a:rPr lang="en-US" sz="3899" dirty="0" err="1">
                <a:solidFill>
                  <a:srgbClr val="3F3B2A"/>
                </a:solidFill>
                <a:latin typeface="Roboto Condensed"/>
              </a:rPr>
              <a:t>liêu</a:t>
            </a:r>
            <a:endParaRPr lang="en-US" sz="3899" dirty="0">
              <a:solidFill>
                <a:srgbClr val="3F3B2A"/>
              </a:solidFill>
              <a:latin typeface="Roboto Condensed"/>
            </a:endParaRPr>
          </a:p>
          <a:p>
            <a:pPr algn="just">
              <a:lnSpc>
                <a:spcPts val="5654"/>
              </a:lnSpc>
            </a:pPr>
            <a:endParaRPr lang="en-US" sz="3899" dirty="0">
              <a:solidFill>
                <a:srgbClr val="3F3B2A"/>
              </a:solidFill>
              <a:latin typeface="Roboto Condensed"/>
            </a:endParaRPr>
          </a:p>
        </p:txBody>
      </p:sp>
      <p:sp>
        <p:nvSpPr>
          <p:cNvPr id="9" name="Freeform 9"/>
          <p:cNvSpPr/>
          <p:nvPr/>
        </p:nvSpPr>
        <p:spPr>
          <a:xfrm>
            <a:off x="372303" y="2616492"/>
            <a:ext cx="1312793" cy="592998"/>
          </a:xfrm>
          <a:custGeom>
            <a:avLst/>
            <a:gdLst/>
            <a:ahLst/>
            <a:cxnLst/>
            <a:rect l="l" t="t" r="r" b="b"/>
            <a:pathLst>
              <a:path w="1312793" h="592998">
                <a:moveTo>
                  <a:pt x="0" y="0"/>
                </a:moveTo>
                <a:lnTo>
                  <a:pt x="1312794" y="0"/>
                </a:lnTo>
                <a:lnTo>
                  <a:pt x="1312794" y="592998"/>
                </a:lnTo>
                <a:lnTo>
                  <a:pt x="0" y="5929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891324" y="6912406"/>
            <a:ext cx="12108968" cy="2512611"/>
          </a:xfrm>
          <a:custGeom>
            <a:avLst/>
            <a:gdLst/>
            <a:ahLst/>
            <a:cxnLst/>
            <a:rect l="l" t="t" r="r" b="b"/>
            <a:pathLst>
              <a:path w="12108968" h="2512611">
                <a:moveTo>
                  <a:pt x="0" y="0"/>
                </a:moveTo>
                <a:lnTo>
                  <a:pt x="12108968" y="0"/>
                </a:lnTo>
                <a:lnTo>
                  <a:pt x="12108968" y="2512611"/>
                </a:lnTo>
                <a:lnTo>
                  <a:pt x="0" y="25126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TextBox 11"/>
          <p:cNvSpPr txBox="1"/>
          <p:nvPr/>
        </p:nvSpPr>
        <p:spPr>
          <a:xfrm>
            <a:off x="12196835" y="2661577"/>
            <a:ext cx="6491215" cy="5342255"/>
          </a:xfrm>
          <a:prstGeom prst="rect">
            <a:avLst/>
          </a:prstGeom>
        </p:spPr>
        <p:txBody>
          <a:bodyPr lIns="0" tIns="0" rIns="0" bIns="0" rtlCol="0" anchor="t">
            <a:spAutoFit/>
          </a:bodyPr>
          <a:lstStyle/>
          <a:p>
            <a:pPr algn="just">
              <a:lnSpc>
                <a:spcPts val="5319"/>
              </a:lnSpc>
              <a:spcBef>
                <a:spcPct val="0"/>
              </a:spcBef>
            </a:pPr>
            <a:r>
              <a:rPr lang="en-US" sz="3799">
                <a:solidFill>
                  <a:srgbClr val="3F3B2A"/>
                </a:solidFill>
                <a:latin typeface="#9Slide05 VL Fadilla"/>
              </a:rPr>
              <a:t>Bước tới Đèo Ngamg bóng xế tà</a:t>
            </a:r>
          </a:p>
          <a:p>
            <a:pPr algn="just">
              <a:lnSpc>
                <a:spcPts val="5319"/>
              </a:lnSpc>
              <a:spcBef>
                <a:spcPct val="0"/>
              </a:spcBef>
            </a:pPr>
            <a:r>
              <a:rPr lang="en-US" sz="3799">
                <a:solidFill>
                  <a:srgbClr val="3F3B2A"/>
                </a:solidFill>
                <a:latin typeface="#9Slide05 VL Fadilla"/>
              </a:rPr>
              <a:t>Cỏ cây chen đá, lá chen hoa</a:t>
            </a:r>
          </a:p>
          <a:p>
            <a:pPr algn="just">
              <a:lnSpc>
                <a:spcPts val="5319"/>
              </a:lnSpc>
              <a:spcBef>
                <a:spcPct val="0"/>
              </a:spcBef>
            </a:pPr>
            <a:r>
              <a:rPr lang="en-US" sz="3799">
                <a:solidFill>
                  <a:srgbClr val="3F3B2A"/>
                </a:solidFill>
                <a:latin typeface="#9Slide05 VL Fadilla"/>
              </a:rPr>
              <a:t>Lom khom dưới núi, tiều vài chú</a:t>
            </a:r>
          </a:p>
          <a:p>
            <a:pPr algn="just">
              <a:lnSpc>
                <a:spcPts val="5319"/>
              </a:lnSpc>
              <a:spcBef>
                <a:spcPct val="0"/>
              </a:spcBef>
            </a:pPr>
            <a:r>
              <a:rPr lang="en-US" sz="3799">
                <a:solidFill>
                  <a:srgbClr val="3F3B2A"/>
                </a:solidFill>
                <a:latin typeface="#9Slide05 VL Fadilla"/>
              </a:rPr>
              <a:t>Lác đác bên sông, chợ mấy nhà</a:t>
            </a:r>
          </a:p>
          <a:p>
            <a:pPr algn="just">
              <a:lnSpc>
                <a:spcPts val="5319"/>
              </a:lnSpc>
              <a:spcBef>
                <a:spcPct val="0"/>
              </a:spcBef>
            </a:pPr>
            <a:r>
              <a:rPr lang="en-US" sz="3799">
                <a:solidFill>
                  <a:srgbClr val="3F3B2A"/>
                </a:solidFill>
                <a:latin typeface="#9Slide05 VL Fadilla"/>
              </a:rPr>
              <a:t>Nhớ nước đau lòng con quốc quốc</a:t>
            </a:r>
          </a:p>
          <a:p>
            <a:pPr algn="just">
              <a:lnSpc>
                <a:spcPts val="5319"/>
              </a:lnSpc>
              <a:spcBef>
                <a:spcPct val="0"/>
              </a:spcBef>
            </a:pPr>
            <a:r>
              <a:rPr lang="en-US" sz="3799">
                <a:solidFill>
                  <a:srgbClr val="3F3B2A"/>
                </a:solidFill>
                <a:latin typeface="#9Slide05 VL Fadilla"/>
              </a:rPr>
              <a:t>Thương nhà mỏi miệng cái gia gia</a:t>
            </a:r>
          </a:p>
          <a:p>
            <a:pPr algn="just">
              <a:lnSpc>
                <a:spcPts val="5319"/>
              </a:lnSpc>
              <a:spcBef>
                <a:spcPct val="0"/>
              </a:spcBef>
            </a:pPr>
            <a:r>
              <a:rPr lang="en-US" sz="3799">
                <a:solidFill>
                  <a:srgbClr val="3F3B2A"/>
                </a:solidFill>
                <a:latin typeface="#9Slide05 VL Fadilla"/>
              </a:rPr>
              <a:t>Dừng chân đứng lại: trời, non, nước</a:t>
            </a:r>
          </a:p>
          <a:p>
            <a:pPr algn="just">
              <a:lnSpc>
                <a:spcPts val="5319"/>
              </a:lnSpc>
              <a:spcBef>
                <a:spcPct val="0"/>
              </a:spcBef>
            </a:pPr>
            <a:r>
              <a:rPr lang="en-US" sz="3799">
                <a:solidFill>
                  <a:srgbClr val="3F3B2A"/>
                </a:solidFill>
                <a:latin typeface="#9Slide05 VL Fadilla"/>
              </a:rPr>
              <a:t>Một mảnh tình riêng, ta với ta</a:t>
            </a:r>
          </a:p>
        </p:txBody>
      </p:sp>
      <p:sp>
        <p:nvSpPr>
          <p:cNvPr id="12" name="TextBox 12"/>
          <p:cNvSpPr txBox="1"/>
          <p:nvPr/>
        </p:nvSpPr>
        <p:spPr>
          <a:xfrm>
            <a:off x="8211709" y="1278150"/>
            <a:ext cx="9577165" cy="628650"/>
          </a:xfrm>
          <a:prstGeom prst="rect">
            <a:avLst/>
          </a:prstGeom>
        </p:spPr>
        <p:txBody>
          <a:bodyPr lIns="0" tIns="0" rIns="0" bIns="0" rtlCol="0" anchor="t">
            <a:spAutoFit/>
          </a:bodyPr>
          <a:lstStyle/>
          <a:p>
            <a:pPr algn="ctr">
              <a:lnSpc>
                <a:spcPts val="4799"/>
              </a:lnSpc>
              <a:spcBef>
                <a:spcPct val="0"/>
              </a:spcBef>
            </a:pPr>
            <a:r>
              <a:rPr lang="en-US" sz="3999" spc="119">
                <a:solidFill>
                  <a:srgbClr val="3F3B2A"/>
                </a:solidFill>
                <a:latin typeface="#9Slide05 Aphrodite Pro"/>
              </a:rPr>
              <a:t>b. Bức tranh thiên nhiên Đèo Ngang</a:t>
            </a:r>
          </a:p>
        </p:txBody>
      </p:sp>
      <p:sp>
        <p:nvSpPr>
          <p:cNvPr id="13" name="TextBox 13"/>
          <p:cNvSpPr txBox="1"/>
          <p:nvPr/>
        </p:nvSpPr>
        <p:spPr>
          <a:xfrm>
            <a:off x="-1715794" y="-109115"/>
            <a:ext cx="15071036" cy="1061720"/>
          </a:xfrm>
          <a:prstGeom prst="rect">
            <a:avLst/>
          </a:prstGeom>
        </p:spPr>
        <p:txBody>
          <a:bodyPr lIns="0" tIns="0" rIns="0" bIns="0" rtlCol="0" anchor="t">
            <a:spAutoFit/>
          </a:bodyPr>
          <a:lstStyle/>
          <a:p>
            <a:pPr algn="ctr">
              <a:lnSpc>
                <a:spcPts val="8680"/>
              </a:lnSpc>
            </a:pPr>
            <a:r>
              <a:rPr lang="en-US" sz="6200">
                <a:solidFill>
                  <a:srgbClr val="3F3B2A"/>
                </a:solidFill>
                <a:latin typeface="Fraunces Bold"/>
              </a:rPr>
              <a:t>3. KHÁM PHÁ VĂN BẢN</a:t>
            </a:r>
          </a:p>
        </p:txBody>
      </p:sp>
      <p:sp>
        <p:nvSpPr>
          <p:cNvPr id="14" name="TextBox 14"/>
          <p:cNvSpPr txBox="1"/>
          <p:nvPr/>
        </p:nvSpPr>
        <p:spPr>
          <a:xfrm>
            <a:off x="-397540" y="1106065"/>
            <a:ext cx="9996029" cy="896620"/>
          </a:xfrm>
          <a:prstGeom prst="rect">
            <a:avLst/>
          </a:prstGeom>
        </p:spPr>
        <p:txBody>
          <a:bodyPr lIns="0" tIns="0" rIns="0" bIns="0" rtlCol="0" anchor="t">
            <a:spAutoFit/>
          </a:bodyPr>
          <a:lstStyle/>
          <a:p>
            <a:pPr algn="ctr">
              <a:lnSpc>
                <a:spcPts val="7279"/>
              </a:lnSpc>
              <a:spcBef>
                <a:spcPct val="0"/>
              </a:spcBef>
            </a:pPr>
            <a:r>
              <a:rPr lang="en-US" sz="5199">
                <a:solidFill>
                  <a:srgbClr val="3F3B2A"/>
                </a:solidFill>
                <a:latin typeface="#9Slide07 SVNUT Triumph Press"/>
              </a:rPr>
              <a:t>3.2. Đọc hiểu văn bản</a:t>
            </a:r>
          </a:p>
        </p:txBody>
      </p:sp>
      <p:sp>
        <p:nvSpPr>
          <p:cNvPr id="15" name="TextBox 15"/>
          <p:cNvSpPr txBox="1"/>
          <p:nvPr/>
        </p:nvSpPr>
        <p:spPr>
          <a:xfrm>
            <a:off x="2084476" y="6808508"/>
            <a:ext cx="8900829" cy="2119503"/>
          </a:xfrm>
          <a:prstGeom prst="rect">
            <a:avLst/>
          </a:prstGeom>
        </p:spPr>
        <p:txBody>
          <a:bodyPr lIns="0" tIns="0" rIns="0" bIns="0" rtlCol="0" anchor="t">
            <a:spAutoFit/>
          </a:bodyPr>
          <a:lstStyle/>
          <a:p>
            <a:pPr algn="ctr">
              <a:lnSpc>
                <a:spcPts val="5405"/>
              </a:lnSpc>
            </a:pPr>
            <a:endParaRPr/>
          </a:p>
          <a:p>
            <a:pPr algn="ctr">
              <a:lnSpc>
                <a:spcPts val="5405"/>
              </a:lnSpc>
            </a:pPr>
            <a:r>
              <a:rPr lang="en-US" sz="5099">
                <a:solidFill>
                  <a:srgbClr val="3F3B2A"/>
                </a:solidFill>
                <a:latin typeface="#9Slide05 VL Fadilla"/>
              </a:rPr>
              <a:t> Miền sơn cước quạnh hiu, heo hút; con người có cảm giác bé nhỏ, lẻ loi.</a:t>
            </a:r>
          </a:p>
        </p:txBody>
      </p:sp>
      <p:sp>
        <p:nvSpPr>
          <p:cNvPr id="16" name="Freeform 16"/>
          <p:cNvSpPr/>
          <p:nvPr/>
        </p:nvSpPr>
        <p:spPr>
          <a:xfrm>
            <a:off x="1131432" y="7459486"/>
            <a:ext cx="1107328" cy="788972"/>
          </a:xfrm>
          <a:custGeom>
            <a:avLst/>
            <a:gdLst/>
            <a:ahLst/>
            <a:cxnLst/>
            <a:rect l="l" t="t" r="r" b="b"/>
            <a:pathLst>
              <a:path w="1107328" h="788972">
                <a:moveTo>
                  <a:pt x="0" y="0"/>
                </a:moveTo>
                <a:lnTo>
                  <a:pt x="1107329" y="0"/>
                </a:lnTo>
                <a:lnTo>
                  <a:pt x="1107329" y="788972"/>
                </a:lnTo>
                <a:lnTo>
                  <a:pt x="0" y="7889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78658" y="-2432291"/>
            <a:ext cx="18632218" cy="13701335"/>
          </a:xfrm>
          <a:custGeom>
            <a:avLst/>
            <a:gdLst/>
            <a:ahLst/>
            <a:cxnLst/>
            <a:rect l="l" t="t" r="r" b="b"/>
            <a:pathLst>
              <a:path w="18632218" h="13701335">
                <a:moveTo>
                  <a:pt x="18632219" y="0"/>
                </a:moveTo>
                <a:lnTo>
                  <a:pt x="0" y="0"/>
                </a:lnTo>
                <a:lnTo>
                  <a:pt x="0" y="13701335"/>
                </a:lnTo>
                <a:lnTo>
                  <a:pt x="18632219" y="13701335"/>
                </a:lnTo>
                <a:lnTo>
                  <a:pt x="18632219" y="0"/>
                </a:lnTo>
                <a:close/>
              </a:path>
            </a:pathLst>
          </a:custGeom>
          <a:blipFill>
            <a:blip r:embed="rId3">
              <a:alphaModFix amt="16000"/>
            </a:blip>
            <a:stretch>
              <a:fillRect/>
            </a:stretch>
          </a:blipFill>
        </p:spPr>
      </p:sp>
      <p:sp>
        <p:nvSpPr>
          <p:cNvPr id="4" name="Freeform 4"/>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4"/>
            <a:stretch>
              <a:fillRect l="-18672" t="-14852" r="-61777" b="-131460"/>
            </a:stretch>
          </a:blipFill>
        </p:spPr>
      </p:sp>
      <p:sp>
        <p:nvSpPr>
          <p:cNvPr id="5" name="TextBox 5"/>
          <p:cNvSpPr txBox="1"/>
          <p:nvPr/>
        </p:nvSpPr>
        <p:spPr>
          <a:xfrm>
            <a:off x="0" y="0"/>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6" name="Freeform 6"/>
          <p:cNvSpPr/>
          <p:nvPr/>
        </p:nvSpPr>
        <p:spPr>
          <a:xfrm>
            <a:off x="647007" y="2226610"/>
            <a:ext cx="763386" cy="948306"/>
          </a:xfrm>
          <a:custGeom>
            <a:avLst/>
            <a:gdLst/>
            <a:ahLst/>
            <a:cxnLst/>
            <a:rect l="l" t="t" r="r" b="b"/>
            <a:pathLst>
              <a:path w="763386" h="948306">
                <a:moveTo>
                  <a:pt x="0" y="0"/>
                </a:moveTo>
                <a:lnTo>
                  <a:pt x="763386" y="0"/>
                </a:lnTo>
                <a:lnTo>
                  <a:pt x="763386" y="948306"/>
                </a:lnTo>
                <a:lnTo>
                  <a:pt x="0" y="9483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266459" y="1191590"/>
            <a:ext cx="9872870" cy="1038225"/>
          </a:xfrm>
          <a:prstGeom prst="rect">
            <a:avLst/>
          </a:prstGeom>
        </p:spPr>
        <p:txBody>
          <a:bodyPr lIns="0" tIns="0" rIns="0" bIns="0" rtlCol="0" anchor="t">
            <a:spAutoFit/>
          </a:bodyPr>
          <a:lstStyle/>
          <a:p>
            <a:pPr algn="ctr">
              <a:lnSpc>
                <a:spcPts val="8400"/>
              </a:lnSpc>
              <a:spcBef>
                <a:spcPct val="0"/>
              </a:spcBef>
            </a:pPr>
            <a:r>
              <a:rPr lang="en-US" sz="6000">
                <a:solidFill>
                  <a:srgbClr val="3F3B2A"/>
                </a:solidFill>
                <a:latin typeface="#9Slide07 SVNUT Triumph Press"/>
              </a:rPr>
              <a:t>3.2. Đọc hiểu văn bản</a:t>
            </a:r>
          </a:p>
        </p:txBody>
      </p:sp>
      <p:sp>
        <p:nvSpPr>
          <p:cNvPr id="8" name="TextBox 8"/>
          <p:cNvSpPr txBox="1"/>
          <p:nvPr/>
        </p:nvSpPr>
        <p:spPr>
          <a:xfrm>
            <a:off x="856729" y="2607181"/>
            <a:ext cx="9270950" cy="723900"/>
          </a:xfrm>
          <a:prstGeom prst="rect">
            <a:avLst/>
          </a:prstGeom>
        </p:spPr>
        <p:txBody>
          <a:bodyPr lIns="0" tIns="0" rIns="0" bIns="0" rtlCol="0" anchor="t">
            <a:spAutoFit/>
          </a:bodyPr>
          <a:lstStyle/>
          <a:p>
            <a:pPr algn="ctr">
              <a:lnSpc>
                <a:spcPts val="5400"/>
              </a:lnSpc>
              <a:spcBef>
                <a:spcPct val="0"/>
              </a:spcBef>
            </a:pPr>
            <a:r>
              <a:rPr lang="en-US" sz="4500" spc="135" dirty="0">
                <a:solidFill>
                  <a:srgbClr val="3F3B2A"/>
                </a:solidFill>
                <a:latin typeface="#9Slide05 Aphrodite Pro"/>
              </a:rPr>
              <a:t>c. </a:t>
            </a:r>
            <a:r>
              <a:rPr lang="en-US" sz="4500" spc="135" dirty="0" err="1">
                <a:solidFill>
                  <a:srgbClr val="3F3B2A"/>
                </a:solidFill>
                <a:latin typeface="#9Slide05 Aphrodite Pro"/>
              </a:rPr>
              <a:t>Cảm</a:t>
            </a:r>
            <a:r>
              <a:rPr lang="en-US" sz="4500" spc="135" dirty="0">
                <a:solidFill>
                  <a:srgbClr val="3F3B2A"/>
                </a:solidFill>
                <a:latin typeface="#9Slide05 Aphrodite Pro"/>
              </a:rPr>
              <a:t> </a:t>
            </a:r>
            <a:r>
              <a:rPr lang="en-US" sz="4500" spc="135" dirty="0" err="1">
                <a:solidFill>
                  <a:srgbClr val="3F3B2A"/>
                </a:solidFill>
                <a:latin typeface="#9Slide05 Aphrodite Pro"/>
              </a:rPr>
              <a:t>xúc</a:t>
            </a:r>
            <a:r>
              <a:rPr lang="en-US" sz="4500" spc="135" dirty="0">
                <a:solidFill>
                  <a:srgbClr val="3F3B2A"/>
                </a:solidFill>
                <a:latin typeface="#9Slide05 Aphrodite Pro"/>
              </a:rPr>
              <a:t>, </a:t>
            </a:r>
            <a:r>
              <a:rPr lang="en-US" sz="4500" spc="135" dirty="0" err="1">
                <a:solidFill>
                  <a:srgbClr val="3F3B2A"/>
                </a:solidFill>
                <a:latin typeface="#9Slide05 Aphrodite Pro"/>
              </a:rPr>
              <a:t>tâm</a:t>
            </a:r>
            <a:r>
              <a:rPr lang="en-US" sz="4500" spc="135" dirty="0">
                <a:solidFill>
                  <a:srgbClr val="3F3B2A"/>
                </a:solidFill>
                <a:latin typeface="#9Slide05 Aphrodite Pro"/>
              </a:rPr>
              <a:t> </a:t>
            </a:r>
            <a:r>
              <a:rPr lang="en-US" sz="4500" spc="135" dirty="0" err="1">
                <a:solidFill>
                  <a:srgbClr val="3F3B2A"/>
                </a:solidFill>
                <a:latin typeface="#9Slide05 Aphrodite Pro"/>
              </a:rPr>
              <a:t>trạng</a:t>
            </a:r>
            <a:r>
              <a:rPr lang="en-US" sz="4500" spc="135" dirty="0">
                <a:solidFill>
                  <a:srgbClr val="3F3B2A"/>
                </a:solidFill>
                <a:latin typeface="#9Slide05 Aphrodite Pro"/>
              </a:rPr>
              <a:t> </a:t>
            </a:r>
            <a:r>
              <a:rPr lang="en-US" sz="4500" spc="135" dirty="0" err="1">
                <a:solidFill>
                  <a:srgbClr val="3F3B2A"/>
                </a:solidFill>
                <a:latin typeface="#9Slide05 Aphrodite Pro"/>
              </a:rPr>
              <a:t>của</a:t>
            </a:r>
            <a:r>
              <a:rPr lang="en-US" sz="4500" spc="135" dirty="0">
                <a:solidFill>
                  <a:srgbClr val="3F3B2A"/>
                </a:solidFill>
                <a:latin typeface="#9Slide05 Aphrodite Pro"/>
              </a:rPr>
              <a:t> </a:t>
            </a:r>
            <a:r>
              <a:rPr lang="en-US" sz="4500" spc="135" dirty="0" err="1">
                <a:solidFill>
                  <a:srgbClr val="3F3B2A"/>
                </a:solidFill>
                <a:latin typeface="#9Slide05 Aphrodite Pro"/>
              </a:rPr>
              <a:t>nhà</a:t>
            </a:r>
            <a:r>
              <a:rPr lang="en-US" sz="4500" spc="135" dirty="0">
                <a:solidFill>
                  <a:srgbClr val="3F3B2A"/>
                </a:solidFill>
                <a:latin typeface="#9Slide05 Aphrodite Pro"/>
              </a:rPr>
              <a:t> </a:t>
            </a:r>
            <a:r>
              <a:rPr lang="en-US" sz="4500" spc="135" dirty="0" err="1">
                <a:solidFill>
                  <a:srgbClr val="3F3B2A"/>
                </a:solidFill>
                <a:latin typeface="#9Slide05 Aphrodite Pro"/>
              </a:rPr>
              <a:t>thơ</a:t>
            </a:r>
            <a:endParaRPr lang="en-US" sz="4500" spc="135" dirty="0">
              <a:solidFill>
                <a:srgbClr val="3F3B2A"/>
              </a:solidFill>
              <a:latin typeface="#9Slide05 Aphrodite Pro"/>
            </a:endParaRPr>
          </a:p>
        </p:txBody>
      </p:sp>
      <p:sp>
        <p:nvSpPr>
          <p:cNvPr id="9" name="TextBox 9"/>
          <p:cNvSpPr txBox="1"/>
          <p:nvPr/>
        </p:nvSpPr>
        <p:spPr>
          <a:xfrm>
            <a:off x="1148249" y="3670346"/>
            <a:ext cx="9795239" cy="1419860"/>
          </a:xfrm>
          <a:prstGeom prst="rect">
            <a:avLst/>
          </a:prstGeom>
        </p:spPr>
        <p:txBody>
          <a:bodyPr lIns="0" tIns="0" rIns="0" bIns="0" rtlCol="0" anchor="t">
            <a:spAutoFit/>
          </a:bodyPr>
          <a:lstStyle/>
          <a:p>
            <a:pPr>
              <a:lnSpc>
                <a:spcPts val="5739"/>
              </a:lnSpc>
              <a:spcBef>
                <a:spcPct val="0"/>
              </a:spcBef>
            </a:pPr>
            <a:r>
              <a:rPr lang="en-US" sz="4099" dirty="0">
                <a:solidFill>
                  <a:srgbClr val="3F3B2A"/>
                </a:solidFill>
                <a:latin typeface="Roboto Condensed Bold"/>
              </a:rPr>
              <a:t>* </a:t>
            </a:r>
            <a:r>
              <a:rPr lang="en-US" sz="4099" dirty="0" err="1">
                <a:solidFill>
                  <a:srgbClr val="3F3B2A"/>
                </a:solidFill>
                <a:latin typeface="Roboto Condensed Bold"/>
              </a:rPr>
              <a:t>Phép</a:t>
            </a:r>
            <a:r>
              <a:rPr lang="en-US" sz="4099" dirty="0">
                <a:solidFill>
                  <a:srgbClr val="3F3B2A"/>
                </a:solidFill>
                <a:latin typeface="Roboto Condensed Bold"/>
              </a:rPr>
              <a:t> </a:t>
            </a:r>
            <a:r>
              <a:rPr lang="en-US" sz="4099" dirty="0" err="1">
                <a:solidFill>
                  <a:srgbClr val="3F3B2A"/>
                </a:solidFill>
                <a:latin typeface="Roboto Condensed Bold"/>
              </a:rPr>
              <a:t>đảo</a:t>
            </a:r>
            <a:r>
              <a:rPr lang="en-US" sz="4099" dirty="0">
                <a:solidFill>
                  <a:srgbClr val="3F3B2A"/>
                </a:solidFill>
                <a:latin typeface="Roboto Condensed Bold"/>
              </a:rPr>
              <a:t> </a:t>
            </a:r>
            <a:r>
              <a:rPr lang="en-US" sz="4099" dirty="0" err="1">
                <a:solidFill>
                  <a:srgbClr val="3F3B2A"/>
                </a:solidFill>
                <a:latin typeface="Roboto Condensed Bold"/>
              </a:rPr>
              <a:t>ngữ</a:t>
            </a:r>
            <a:r>
              <a:rPr lang="en-US" sz="4099" dirty="0">
                <a:solidFill>
                  <a:srgbClr val="3F3B2A"/>
                </a:solidFill>
                <a:latin typeface="Roboto Condensed Bold"/>
              </a:rPr>
              <a:t>, </a:t>
            </a:r>
            <a:r>
              <a:rPr lang="en-US" sz="4099" dirty="0" err="1">
                <a:solidFill>
                  <a:srgbClr val="3F3B2A"/>
                </a:solidFill>
                <a:latin typeface="Roboto Condensed Bold"/>
              </a:rPr>
              <a:t>phép</a:t>
            </a:r>
            <a:r>
              <a:rPr lang="en-US" sz="4099" dirty="0">
                <a:solidFill>
                  <a:srgbClr val="3F3B2A"/>
                </a:solidFill>
                <a:latin typeface="Roboto Condensed Bold"/>
              </a:rPr>
              <a:t> </a:t>
            </a:r>
            <a:r>
              <a:rPr lang="en-US" sz="4099" dirty="0" err="1">
                <a:solidFill>
                  <a:srgbClr val="3F3B2A"/>
                </a:solidFill>
                <a:latin typeface="Roboto Condensed Bold"/>
              </a:rPr>
              <a:t>đối</a:t>
            </a:r>
            <a:r>
              <a:rPr lang="en-US" sz="4099" dirty="0">
                <a:solidFill>
                  <a:srgbClr val="3F3B2A"/>
                </a:solidFill>
                <a:latin typeface="Roboto Condensed Bold"/>
              </a:rPr>
              <a:t>, </a:t>
            </a:r>
            <a:r>
              <a:rPr lang="en-US" sz="4099" dirty="0" err="1">
                <a:solidFill>
                  <a:srgbClr val="3F3B2A"/>
                </a:solidFill>
                <a:latin typeface="Roboto Condensed Bold"/>
              </a:rPr>
              <a:t>chơi</a:t>
            </a:r>
            <a:r>
              <a:rPr lang="en-US" sz="4099" dirty="0">
                <a:solidFill>
                  <a:srgbClr val="3F3B2A"/>
                </a:solidFill>
                <a:latin typeface="Roboto Condensed Bold"/>
              </a:rPr>
              <a:t> </a:t>
            </a:r>
            <a:r>
              <a:rPr lang="en-US" sz="4099" dirty="0" err="1">
                <a:solidFill>
                  <a:srgbClr val="3F3B2A"/>
                </a:solidFill>
                <a:latin typeface="Roboto Condensed Bold"/>
              </a:rPr>
              <a:t>chữ</a:t>
            </a:r>
            <a:r>
              <a:rPr lang="en-US" sz="4099" dirty="0">
                <a:solidFill>
                  <a:srgbClr val="3F3B2A"/>
                </a:solidFill>
                <a:latin typeface="Roboto Condensed Bold"/>
              </a:rPr>
              <a:t>, </a:t>
            </a:r>
            <a:r>
              <a:rPr lang="en-US" sz="4099" dirty="0" err="1">
                <a:solidFill>
                  <a:srgbClr val="3F3B2A"/>
                </a:solidFill>
                <a:latin typeface="Roboto Condensed Bold"/>
              </a:rPr>
              <a:t>điển</a:t>
            </a:r>
            <a:r>
              <a:rPr lang="en-US" sz="4099" dirty="0">
                <a:solidFill>
                  <a:srgbClr val="3F3B2A"/>
                </a:solidFill>
                <a:latin typeface="Roboto Condensed Bold"/>
              </a:rPr>
              <a:t> </a:t>
            </a:r>
            <a:r>
              <a:rPr lang="en-US" sz="4099" dirty="0" err="1">
                <a:solidFill>
                  <a:srgbClr val="3F3B2A"/>
                </a:solidFill>
                <a:latin typeface="Roboto Condensed Bold"/>
              </a:rPr>
              <a:t>tích</a:t>
            </a:r>
            <a:r>
              <a:rPr lang="en-US" sz="4099" dirty="0">
                <a:solidFill>
                  <a:srgbClr val="3F3B2A"/>
                </a:solidFill>
                <a:latin typeface="Roboto Condensed Bold"/>
              </a:rPr>
              <a:t>: </a:t>
            </a:r>
            <a:r>
              <a:rPr lang="en-US" sz="4099" dirty="0" err="1">
                <a:solidFill>
                  <a:srgbClr val="3F3B2A"/>
                </a:solidFill>
                <a:latin typeface="Roboto Condensed Bold"/>
              </a:rPr>
              <a:t>kín</a:t>
            </a:r>
            <a:r>
              <a:rPr lang="en-US" sz="4099" dirty="0">
                <a:solidFill>
                  <a:srgbClr val="3F3B2A"/>
                </a:solidFill>
                <a:latin typeface="Roboto Condensed Bold"/>
              </a:rPr>
              <a:t> </a:t>
            </a:r>
            <a:r>
              <a:rPr lang="en-US" sz="4099" dirty="0" err="1">
                <a:solidFill>
                  <a:srgbClr val="3F3B2A"/>
                </a:solidFill>
                <a:latin typeface="Roboto Condensed Bold"/>
              </a:rPr>
              <a:t>đáo</a:t>
            </a:r>
            <a:r>
              <a:rPr lang="en-US" sz="4099" dirty="0">
                <a:solidFill>
                  <a:srgbClr val="3F3B2A"/>
                </a:solidFill>
                <a:latin typeface="Roboto Condensed Bold"/>
              </a:rPr>
              <a:t> </a:t>
            </a:r>
            <a:r>
              <a:rPr lang="en-US" sz="4099" dirty="0" err="1">
                <a:solidFill>
                  <a:srgbClr val="3F3B2A"/>
                </a:solidFill>
                <a:latin typeface="Roboto Condensed Bold"/>
              </a:rPr>
              <a:t>thể</a:t>
            </a:r>
            <a:r>
              <a:rPr lang="en-US" sz="4099" dirty="0">
                <a:solidFill>
                  <a:srgbClr val="3F3B2A"/>
                </a:solidFill>
                <a:latin typeface="Roboto Condensed Bold"/>
              </a:rPr>
              <a:t> </a:t>
            </a:r>
            <a:r>
              <a:rPr lang="en-US" sz="4099" dirty="0" err="1">
                <a:solidFill>
                  <a:srgbClr val="3F3B2A"/>
                </a:solidFill>
                <a:latin typeface="Roboto Condensed Bold"/>
              </a:rPr>
              <a:t>hiện</a:t>
            </a:r>
            <a:r>
              <a:rPr lang="en-US" sz="4099" dirty="0">
                <a:solidFill>
                  <a:srgbClr val="3F3B2A"/>
                </a:solidFill>
                <a:latin typeface="Roboto Condensed Bold"/>
              </a:rPr>
              <a:t> </a:t>
            </a:r>
            <a:r>
              <a:rPr lang="en-US" sz="4099" dirty="0" err="1">
                <a:solidFill>
                  <a:srgbClr val="3F3B2A"/>
                </a:solidFill>
                <a:latin typeface="Roboto Condensed Bold"/>
              </a:rPr>
              <a:t>nỗi</a:t>
            </a:r>
            <a:r>
              <a:rPr lang="en-US" sz="4099" dirty="0">
                <a:solidFill>
                  <a:srgbClr val="3F3B2A"/>
                </a:solidFill>
                <a:latin typeface="Roboto Condensed Bold"/>
              </a:rPr>
              <a:t> </a:t>
            </a:r>
            <a:r>
              <a:rPr lang="en-US" sz="4099" dirty="0" err="1">
                <a:solidFill>
                  <a:srgbClr val="3F3B2A"/>
                </a:solidFill>
                <a:latin typeface="Roboto Condensed Bold"/>
              </a:rPr>
              <a:t>lòng</a:t>
            </a:r>
            <a:r>
              <a:rPr lang="en-US" sz="4099" dirty="0">
                <a:solidFill>
                  <a:srgbClr val="3F3B2A"/>
                </a:solidFill>
                <a:latin typeface="Roboto Condensed Bold"/>
              </a:rPr>
              <a:t>, </a:t>
            </a:r>
            <a:r>
              <a:rPr lang="en-US" sz="4099" dirty="0" err="1">
                <a:solidFill>
                  <a:srgbClr val="3F3B2A"/>
                </a:solidFill>
                <a:latin typeface="Roboto Condensed Bold"/>
              </a:rPr>
              <a:t>tâm</a:t>
            </a:r>
            <a:r>
              <a:rPr lang="en-US" sz="4099" dirty="0">
                <a:solidFill>
                  <a:srgbClr val="3F3B2A"/>
                </a:solidFill>
                <a:latin typeface="Roboto Condensed Bold"/>
              </a:rPr>
              <a:t> </a:t>
            </a:r>
            <a:r>
              <a:rPr lang="en-US" sz="4099" dirty="0" err="1">
                <a:solidFill>
                  <a:srgbClr val="3F3B2A"/>
                </a:solidFill>
                <a:latin typeface="Roboto Condensed Bold"/>
              </a:rPr>
              <a:t>trạng</a:t>
            </a:r>
            <a:r>
              <a:rPr lang="en-US" sz="4099" dirty="0">
                <a:solidFill>
                  <a:srgbClr val="3F3B2A"/>
                </a:solidFill>
                <a:latin typeface="Roboto Condensed Bold"/>
              </a:rPr>
              <a:t> </a:t>
            </a:r>
          </a:p>
        </p:txBody>
      </p:sp>
      <p:sp>
        <p:nvSpPr>
          <p:cNvPr id="10" name="TextBox 10"/>
          <p:cNvSpPr txBox="1"/>
          <p:nvPr/>
        </p:nvSpPr>
        <p:spPr>
          <a:xfrm>
            <a:off x="1410393" y="5486234"/>
            <a:ext cx="10419359" cy="4286885"/>
          </a:xfrm>
          <a:prstGeom prst="rect">
            <a:avLst/>
          </a:prstGeom>
        </p:spPr>
        <p:txBody>
          <a:bodyPr lIns="0" tIns="0" rIns="0" bIns="0" rtlCol="0" anchor="t">
            <a:spAutoFit/>
          </a:bodyPr>
          <a:lstStyle/>
          <a:p>
            <a:pPr algn="just">
              <a:lnSpc>
                <a:spcPts val="6879"/>
              </a:lnSpc>
            </a:pPr>
            <a:r>
              <a:rPr lang="en-US" sz="4299" dirty="0" err="1">
                <a:solidFill>
                  <a:srgbClr val="3F3B2A"/>
                </a:solidFill>
                <a:latin typeface="Roboto Condensed"/>
              </a:rPr>
              <a:t>Tài</a:t>
            </a:r>
            <a:r>
              <a:rPr lang="en-US" sz="4299" dirty="0">
                <a:solidFill>
                  <a:srgbClr val="3F3B2A"/>
                </a:solidFill>
                <a:latin typeface="Roboto Condensed"/>
              </a:rPr>
              <a:t> </a:t>
            </a:r>
            <a:r>
              <a:rPr lang="en-US" sz="4299" dirty="0" err="1">
                <a:solidFill>
                  <a:srgbClr val="3F3B2A"/>
                </a:solidFill>
                <a:latin typeface="Roboto Condensed"/>
              </a:rPr>
              <a:t>dùng</a:t>
            </a:r>
            <a:r>
              <a:rPr lang="en-US" sz="4299" dirty="0">
                <a:solidFill>
                  <a:srgbClr val="3F3B2A"/>
                </a:solidFill>
                <a:latin typeface="Roboto Condensed"/>
              </a:rPr>
              <a:t> </a:t>
            </a:r>
            <a:r>
              <a:rPr lang="en-US" sz="4299" dirty="0" err="1">
                <a:solidFill>
                  <a:srgbClr val="3F3B2A"/>
                </a:solidFill>
                <a:latin typeface="Roboto Condensed"/>
              </a:rPr>
              <a:t>chữ</a:t>
            </a:r>
            <a:r>
              <a:rPr lang="en-US" sz="4299" dirty="0">
                <a:solidFill>
                  <a:srgbClr val="3F3B2A"/>
                </a:solidFill>
                <a:latin typeface="Roboto Condensed"/>
              </a:rPr>
              <a:t> </a:t>
            </a:r>
            <a:r>
              <a:rPr lang="en-US" sz="4299" dirty="0" err="1">
                <a:solidFill>
                  <a:srgbClr val="3F3B2A"/>
                </a:solidFill>
                <a:latin typeface="Roboto Condensed"/>
              </a:rPr>
              <a:t>đã</a:t>
            </a:r>
            <a:r>
              <a:rPr lang="en-US" sz="4299" dirty="0">
                <a:solidFill>
                  <a:srgbClr val="3F3B2A"/>
                </a:solidFill>
                <a:latin typeface="Roboto Condensed"/>
              </a:rPr>
              <a:t> </a:t>
            </a:r>
            <a:r>
              <a:rPr lang="en-US" sz="4299" dirty="0" err="1">
                <a:solidFill>
                  <a:srgbClr val="3F3B2A"/>
                </a:solidFill>
                <a:latin typeface="Roboto Condensed"/>
              </a:rPr>
              <a:t>đạt</a:t>
            </a:r>
            <a:r>
              <a:rPr lang="en-US" sz="4299" dirty="0">
                <a:solidFill>
                  <a:srgbClr val="3F3B2A"/>
                </a:solidFill>
                <a:latin typeface="Roboto Condensed"/>
              </a:rPr>
              <a:t> </a:t>
            </a:r>
            <a:r>
              <a:rPr lang="en-US" sz="4299" dirty="0" err="1">
                <a:solidFill>
                  <a:srgbClr val="3F3B2A"/>
                </a:solidFill>
                <a:latin typeface="Roboto Condensed"/>
              </a:rPr>
              <a:t>đến</a:t>
            </a:r>
            <a:r>
              <a:rPr lang="en-US" sz="4299" dirty="0">
                <a:solidFill>
                  <a:srgbClr val="3F3B2A"/>
                </a:solidFill>
                <a:latin typeface="Roboto Condensed"/>
              </a:rPr>
              <a:t> </a:t>
            </a:r>
            <a:r>
              <a:rPr lang="en-US" sz="4299" dirty="0" err="1">
                <a:solidFill>
                  <a:srgbClr val="3F3B2A"/>
                </a:solidFill>
                <a:latin typeface="Roboto Condensed"/>
              </a:rPr>
              <a:t>độ</a:t>
            </a:r>
            <a:r>
              <a:rPr lang="en-US" sz="4299" dirty="0">
                <a:solidFill>
                  <a:srgbClr val="3F3B2A"/>
                </a:solidFill>
                <a:latin typeface="Roboto Condensed"/>
              </a:rPr>
              <a:t> </a:t>
            </a:r>
            <a:r>
              <a:rPr lang="en-US" sz="4299" dirty="0" err="1">
                <a:solidFill>
                  <a:srgbClr val="3F3B2A"/>
                </a:solidFill>
                <a:latin typeface="Roboto Condensed"/>
              </a:rPr>
              <a:t>điêu</a:t>
            </a:r>
            <a:r>
              <a:rPr lang="en-US" sz="4299" dirty="0">
                <a:solidFill>
                  <a:srgbClr val="3F3B2A"/>
                </a:solidFill>
                <a:latin typeface="Roboto Condensed"/>
              </a:rPr>
              <a:t> </a:t>
            </a:r>
            <a:r>
              <a:rPr lang="en-US" sz="4299" dirty="0" err="1">
                <a:solidFill>
                  <a:srgbClr val="3F3B2A"/>
                </a:solidFill>
                <a:latin typeface="Roboto Condensed"/>
              </a:rPr>
              <a:t>luyện</a:t>
            </a:r>
            <a:r>
              <a:rPr lang="en-US" sz="4299" dirty="0">
                <a:solidFill>
                  <a:srgbClr val="3F3B2A"/>
                </a:solidFill>
                <a:latin typeface="Roboto Condensed"/>
              </a:rPr>
              <a:t>: “</a:t>
            </a:r>
            <a:r>
              <a:rPr lang="en-US" sz="4299" dirty="0" err="1">
                <a:solidFill>
                  <a:srgbClr val="3F3B2A"/>
                </a:solidFill>
                <a:latin typeface="Roboto Condensed"/>
              </a:rPr>
              <a:t>quốc</a:t>
            </a:r>
            <a:r>
              <a:rPr lang="en-US" sz="4299" dirty="0">
                <a:solidFill>
                  <a:srgbClr val="3F3B2A"/>
                </a:solidFill>
                <a:latin typeface="Roboto Condensed"/>
              </a:rPr>
              <a:t>” (</a:t>
            </a:r>
            <a:r>
              <a:rPr lang="en-US" sz="4299" dirty="0" err="1">
                <a:solidFill>
                  <a:srgbClr val="3F3B2A"/>
                </a:solidFill>
                <a:latin typeface="Roboto Condensed"/>
              </a:rPr>
              <a:t>nước</a:t>
            </a:r>
            <a:r>
              <a:rPr lang="en-US" sz="4299" dirty="0">
                <a:solidFill>
                  <a:srgbClr val="3F3B2A"/>
                </a:solidFill>
                <a:latin typeface="Roboto Condensed"/>
              </a:rPr>
              <a:t>) </a:t>
            </a:r>
            <a:r>
              <a:rPr lang="en-US" sz="4299" dirty="0" err="1">
                <a:solidFill>
                  <a:srgbClr val="3F3B2A"/>
                </a:solidFill>
                <a:latin typeface="Roboto Condensed"/>
              </a:rPr>
              <a:t>đồng</a:t>
            </a:r>
            <a:r>
              <a:rPr lang="en-US" sz="4299" dirty="0">
                <a:solidFill>
                  <a:srgbClr val="3F3B2A"/>
                </a:solidFill>
                <a:latin typeface="Roboto Condensed"/>
              </a:rPr>
              <a:t> </a:t>
            </a:r>
            <a:r>
              <a:rPr lang="en-US" sz="4299" dirty="0" err="1">
                <a:solidFill>
                  <a:srgbClr val="3F3B2A"/>
                </a:solidFill>
                <a:latin typeface="Roboto Condensed"/>
              </a:rPr>
              <a:t>âm</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a:t>
            </a:r>
            <a:r>
              <a:rPr lang="en-US" sz="4299" dirty="0" err="1">
                <a:solidFill>
                  <a:srgbClr val="3F3B2A"/>
                </a:solidFill>
                <a:latin typeface="Roboto Condensed"/>
              </a:rPr>
              <a:t>chữ</a:t>
            </a:r>
            <a:r>
              <a:rPr lang="en-US" sz="4299" dirty="0">
                <a:solidFill>
                  <a:srgbClr val="3F3B2A"/>
                </a:solidFill>
                <a:latin typeface="Roboto Condensed"/>
              </a:rPr>
              <a:t> “</a:t>
            </a:r>
            <a:r>
              <a:rPr lang="en-US" sz="4299" dirty="0" err="1">
                <a:solidFill>
                  <a:srgbClr val="3F3B2A"/>
                </a:solidFill>
                <a:latin typeface="Roboto Condensed"/>
              </a:rPr>
              <a:t>cuốc</a:t>
            </a:r>
            <a:r>
              <a:rPr lang="en-US" sz="4299" dirty="0">
                <a:solidFill>
                  <a:srgbClr val="3F3B2A"/>
                </a:solidFill>
                <a:latin typeface="Roboto Condensed"/>
              </a:rPr>
              <a:t>” (</a:t>
            </a:r>
            <a:r>
              <a:rPr lang="en-US" sz="4299" dirty="0" err="1">
                <a:solidFill>
                  <a:srgbClr val="3F3B2A"/>
                </a:solidFill>
                <a:latin typeface="Roboto Condensed"/>
              </a:rPr>
              <a:t>chim</a:t>
            </a:r>
            <a:r>
              <a:rPr lang="en-US" sz="4299" dirty="0">
                <a:solidFill>
                  <a:srgbClr val="3F3B2A"/>
                </a:solidFill>
                <a:latin typeface="Roboto Condensed"/>
              </a:rPr>
              <a:t> </a:t>
            </a:r>
            <a:r>
              <a:rPr lang="en-US" sz="4299" dirty="0" err="1">
                <a:solidFill>
                  <a:srgbClr val="3F3B2A"/>
                </a:solidFill>
                <a:latin typeface="Roboto Condensed"/>
              </a:rPr>
              <a:t>cuốc</a:t>
            </a:r>
            <a:r>
              <a:rPr lang="en-US" sz="4299" dirty="0">
                <a:solidFill>
                  <a:srgbClr val="3F3B2A"/>
                </a:solidFill>
                <a:latin typeface="Roboto Condensed"/>
              </a:rPr>
              <a:t>); </a:t>
            </a:r>
          </a:p>
          <a:p>
            <a:pPr algn="just">
              <a:lnSpc>
                <a:spcPts val="6879"/>
              </a:lnSpc>
            </a:pPr>
            <a:r>
              <a:rPr lang="en-US" sz="4299" dirty="0">
                <a:solidFill>
                  <a:srgbClr val="3F3B2A"/>
                </a:solidFill>
                <a:latin typeface="Roboto Condensed"/>
              </a:rPr>
              <a:t>-“</a:t>
            </a:r>
            <a:r>
              <a:rPr lang="en-US" sz="4299" dirty="0" err="1">
                <a:solidFill>
                  <a:srgbClr val="3F3B2A"/>
                </a:solidFill>
                <a:latin typeface="Roboto Condensed"/>
              </a:rPr>
              <a:t>gia</a:t>
            </a:r>
            <a:r>
              <a:rPr lang="en-US" sz="4299" dirty="0">
                <a:solidFill>
                  <a:srgbClr val="3F3B2A"/>
                </a:solidFill>
                <a:latin typeface="Roboto Condensed"/>
              </a:rPr>
              <a:t>” (</a:t>
            </a:r>
            <a:r>
              <a:rPr lang="en-US" sz="4299" dirty="0" err="1">
                <a:solidFill>
                  <a:srgbClr val="3F3B2A"/>
                </a:solidFill>
                <a:latin typeface="Roboto Condensed"/>
              </a:rPr>
              <a:t>nhà</a:t>
            </a:r>
            <a:r>
              <a:rPr lang="en-US" sz="4299" dirty="0">
                <a:solidFill>
                  <a:srgbClr val="3F3B2A"/>
                </a:solidFill>
                <a:latin typeface="Roboto Condensed"/>
              </a:rPr>
              <a:t>) </a:t>
            </a:r>
            <a:r>
              <a:rPr lang="en-US" sz="4299" dirty="0" err="1">
                <a:solidFill>
                  <a:srgbClr val="3F3B2A"/>
                </a:solidFill>
                <a:latin typeface="Roboto Condensed"/>
              </a:rPr>
              <a:t>gần</a:t>
            </a:r>
            <a:r>
              <a:rPr lang="en-US" sz="4299" dirty="0">
                <a:solidFill>
                  <a:srgbClr val="3F3B2A"/>
                </a:solidFill>
                <a:latin typeface="Roboto Condensed"/>
              </a:rPr>
              <a:t> </a:t>
            </a:r>
            <a:r>
              <a:rPr lang="en-US" sz="4299" dirty="0" err="1">
                <a:solidFill>
                  <a:srgbClr val="3F3B2A"/>
                </a:solidFill>
                <a:latin typeface="Roboto Condensed"/>
              </a:rPr>
              <a:t>âm</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a:t>
            </a:r>
            <a:r>
              <a:rPr lang="en-US" sz="4299" dirty="0" err="1">
                <a:solidFill>
                  <a:srgbClr val="3F3B2A"/>
                </a:solidFill>
                <a:latin typeface="Roboto Condensed"/>
              </a:rPr>
              <a:t>chữ</a:t>
            </a:r>
            <a:r>
              <a:rPr lang="en-US" sz="4299" dirty="0">
                <a:solidFill>
                  <a:srgbClr val="3F3B2A"/>
                </a:solidFill>
                <a:latin typeface="Roboto Condensed"/>
              </a:rPr>
              <a:t> “</a:t>
            </a:r>
            <a:r>
              <a:rPr lang="en-US" sz="4299" dirty="0" err="1">
                <a:solidFill>
                  <a:srgbClr val="3F3B2A"/>
                </a:solidFill>
                <a:latin typeface="Roboto Condensed"/>
              </a:rPr>
              <a:t>đa</a:t>
            </a:r>
            <a:r>
              <a:rPr lang="en-US" sz="4299" dirty="0">
                <a:solidFill>
                  <a:srgbClr val="3F3B2A"/>
                </a:solidFill>
                <a:latin typeface="Roboto Condensed"/>
              </a:rPr>
              <a:t>” (</a:t>
            </a:r>
            <a:r>
              <a:rPr lang="en-US" sz="4299" dirty="0" err="1">
                <a:solidFill>
                  <a:srgbClr val="3F3B2A"/>
                </a:solidFill>
                <a:latin typeface="Roboto Condensed"/>
              </a:rPr>
              <a:t>chim</a:t>
            </a:r>
            <a:r>
              <a:rPr lang="en-US" sz="4299" dirty="0">
                <a:solidFill>
                  <a:srgbClr val="3F3B2A"/>
                </a:solidFill>
                <a:latin typeface="Roboto Condensed"/>
              </a:rPr>
              <a:t> </a:t>
            </a:r>
            <a:r>
              <a:rPr lang="en-US" sz="4299" dirty="0" err="1">
                <a:solidFill>
                  <a:srgbClr val="3F3B2A"/>
                </a:solidFill>
                <a:latin typeface="Roboto Condensed"/>
              </a:rPr>
              <a:t>đa</a:t>
            </a:r>
            <a:r>
              <a:rPr lang="en-US" sz="4299" dirty="0">
                <a:solidFill>
                  <a:srgbClr val="3F3B2A"/>
                </a:solidFill>
                <a:latin typeface="Roboto Condensed"/>
              </a:rPr>
              <a:t> </a:t>
            </a:r>
            <a:r>
              <a:rPr lang="en-US" sz="4299" dirty="0" err="1">
                <a:solidFill>
                  <a:srgbClr val="3F3B2A"/>
                </a:solidFill>
                <a:latin typeface="Roboto Condensed"/>
              </a:rPr>
              <a:t>đa</a:t>
            </a:r>
            <a:r>
              <a:rPr lang="en-US" sz="4299" dirty="0">
                <a:solidFill>
                  <a:srgbClr val="3F3B2A"/>
                </a:solidFill>
                <a:latin typeface="Roboto Condensed"/>
              </a:rPr>
              <a:t>).</a:t>
            </a:r>
          </a:p>
          <a:p>
            <a:pPr algn="just">
              <a:lnSpc>
                <a:spcPts val="6879"/>
              </a:lnSpc>
            </a:pPr>
            <a:r>
              <a:rPr lang="en-US" sz="4299" dirty="0">
                <a:solidFill>
                  <a:srgbClr val="3F3B2A"/>
                </a:solidFill>
                <a:latin typeface="Roboto Condensed"/>
              </a:rPr>
              <a:t>Con </a:t>
            </a:r>
            <a:r>
              <a:rPr lang="en-US" sz="4299" dirty="0" err="1">
                <a:solidFill>
                  <a:srgbClr val="3F3B2A"/>
                </a:solidFill>
                <a:latin typeface="Roboto Condensed"/>
              </a:rPr>
              <a:t>người</a:t>
            </a:r>
            <a:r>
              <a:rPr lang="en-US" sz="4299" dirty="0">
                <a:solidFill>
                  <a:srgbClr val="3F3B2A"/>
                </a:solidFill>
                <a:latin typeface="Roboto Condensed"/>
              </a:rPr>
              <a:t> </a:t>
            </a:r>
            <a:r>
              <a:rPr lang="en-US" sz="4299" dirty="0" err="1">
                <a:solidFill>
                  <a:srgbClr val="3F3B2A"/>
                </a:solidFill>
                <a:latin typeface="Roboto Condensed"/>
              </a:rPr>
              <a:t>trần</a:t>
            </a:r>
            <a:r>
              <a:rPr lang="en-US" sz="4299" dirty="0">
                <a:solidFill>
                  <a:srgbClr val="3F3B2A"/>
                </a:solidFill>
                <a:latin typeface="Roboto Condensed"/>
              </a:rPr>
              <a:t> </a:t>
            </a:r>
            <a:r>
              <a:rPr lang="en-US" sz="4299" dirty="0" err="1">
                <a:solidFill>
                  <a:srgbClr val="3F3B2A"/>
                </a:solidFill>
                <a:latin typeface="Roboto Condensed"/>
              </a:rPr>
              <a:t>thế</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a:t>
            </a:r>
            <a:r>
              <a:rPr lang="en-US" sz="4299" dirty="0" err="1">
                <a:solidFill>
                  <a:srgbClr val="3F3B2A"/>
                </a:solidFill>
                <a:latin typeface="Roboto Condensed"/>
              </a:rPr>
              <a:t>nỗi</a:t>
            </a:r>
            <a:r>
              <a:rPr lang="en-US" sz="4299" dirty="0">
                <a:solidFill>
                  <a:srgbClr val="3F3B2A"/>
                </a:solidFill>
                <a:latin typeface="Roboto Condensed"/>
              </a:rPr>
              <a:t> </a:t>
            </a:r>
            <a:r>
              <a:rPr lang="en-US" sz="4299" dirty="0" err="1">
                <a:solidFill>
                  <a:srgbClr val="3F3B2A"/>
                </a:solidFill>
                <a:latin typeface="Roboto Condensed"/>
              </a:rPr>
              <a:t>nhớ</a:t>
            </a:r>
            <a:r>
              <a:rPr lang="en-US" sz="4299" dirty="0">
                <a:solidFill>
                  <a:srgbClr val="3F3B2A"/>
                </a:solidFill>
                <a:latin typeface="Roboto Condensed"/>
              </a:rPr>
              <a:t> </a:t>
            </a:r>
            <a:r>
              <a:rPr lang="en-US" sz="4299" dirty="0" err="1">
                <a:solidFill>
                  <a:srgbClr val="3F3B2A"/>
                </a:solidFill>
                <a:latin typeface="Roboto Condensed"/>
              </a:rPr>
              <a:t>gia</a:t>
            </a:r>
            <a:r>
              <a:rPr lang="en-US" sz="4299" dirty="0">
                <a:solidFill>
                  <a:srgbClr val="3F3B2A"/>
                </a:solidFill>
                <a:latin typeface="Roboto Condensed"/>
              </a:rPr>
              <a:t> </a:t>
            </a:r>
            <a:r>
              <a:rPr lang="en-US" sz="4299" dirty="0" err="1">
                <a:solidFill>
                  <a:srgbClr val="3F3B2A"/>
                </a:solidFill>
                <a:latin typeface="Roboto Condensed"/>
              </a:rPr>
              <a:t>đình</a:t>
            </a:r>
            <a:r>
              <a:rPr lang="en-US" sz="4299" dirty="0">
                <a:solidFill>
                  <a:srgbClr val="3F3B2A"/>
                </a:solidFill>
                <a:latin typeface="Roboto Condensed"/>
              </a:rPr>
              <a:t> và con </a:t>
            </a:r>
            <a:r>
              <a:rPr lang="en-US" sz="4299" dirty="0" err="1">
                <a:solidFill>
                  <a:srgbClr val="3F3B2A"/>
                </a:solidFill>
                <a:latin typeface="Roboto Condensed"/>
              </a:rPr>
              <a:t>người</a:t>
            </a:r>
            <a:r>
              <a:rPr lang="en-US" sz="4299" dirty="0">
                <a:solidFill>
                  <a:srgbClr val="3F3B2A"/>
                </a:solidFill>
                <a:latin typeface="Roboto Condensed"/>
              </a:rPr>
              <a:t> </a:t>
            </a:r>
            <a:r>
              <a:rPr lang="en-US" sz="4299" dirty="0" err="1">
                <a:solidFill>
                  <a:srgbClr val="3F3B2A"/>
                </a:solidFill>
                <a:latin typeface="Roboto Condensed"/>
              </a:rPr>
              <a:t>công</a:t>
            </a:r>
            <a:r>
              <a:rPr lang="en-US" sz="4299" dirty="0">
                <a:solidFill>
                  <a:srgbClr val="3F3B2A"/>
                </a:solidFill>
                <a:latin typeface="Roboto Condensed"/>
              </a:rPr>
              <a:t> </a:t>
            </a:r>
            <a:r>
              <a:rPr lang="en-US" sz="4299" dirty="0" err="1">
                <a:solidFill>
                  <a:srgbClr val="3F3B2A"/>
                </a:solidFill>
                <a:latin typeface="Roboto Condensed"/>
              </a:rPr>
              <a:t>dân</a:t>
            </a:r>
            <a:r>
              <a:rPr lang="en-US" sz="4299" dirty="0">
                <a:solidFill>
                  <a:srgbClr val="3F3B2A"/>
                </a:solidFill>
                <a:latin typeface="Roboto Condensed"/>
              </a:rPr>
              <a:t> </a:t>
            </a:r>
            <a:r>
              <a:rPr lang="en-US" sz="4299" dirty="0" err="1">
                <a:solidFill>
                  <a:srgbClr val="3F3B2A"/>
                </a:solidFill>
                <a:latin typeface="Roboto Condensed"/>
              </a:rPr>
              <a:t>với</a:t>
            </a:r>
            <a:r>
              <a:rPr lang="en-US" sz="4299" dirty="0">
                <a:solidFill>
                  <a:srgbClr val="3F3B2A"/>
                </a:solidFill>
                <a:latin typeface="Roboto Condensed"/>
              </a:rPr>
              <a:t> ý </a:t>
            </a:r>
            <a:r>
              <a:rPr lang="en-US" sz="4299" dirty="0" err="1">
                <a:solidFill>
                  <a:srgbClr val="3F3B2A"/>
                </a:solidFill>
                <a:latin typeface="Roboto Condensed"/>
              </a:rPr>
              <a:t>thức</a:t>
            </a:r>
            <a:r>
              <a:rPr lang="en-US" sz="4299" dirty="0">
                <a:solidFill>
                  <a:srgbClr val="3F3B2A"/>
                </a:solidFill>
                <a:latin typeface="Roboto Condensed"/>
              </a:rPr>
              <a:t> </a:t>
            </a:r>
            <a:r>
              <a:rPr lang="en-US" sz="4299" dirty="0" err="1">
                <a:solidFill>
                  <a:srgbClr val="3F3B2A"/>
                </a:solidFill>
                <a:latin typeface="Roboto Condensed"/>
              </a:rPr>
              <a:t>về</a:t>
            </a:r>
            <a:r>
              <a:rPr lang="en-US" sz="4299" dirty="0">
                <a:solidFill>
                  <a:srgbClr val="3F3B2A"/>
                </a:solidFill>
                <a:latin typeface="Roboto Condensed"/>
              </a:rPr>
              <a:t> </a:t>
            </a:r>
            <a:r>
              <a:rPr lang="en-US" sz="4299" dirty="0" err="1">
                <a:solidFill>
                  <a:srgbClr val="3F3B2A"/>
                </a:solidFill>
                <a:latin typeface="Roboto Condensed"/>
              </a:rPr>
              <a:t>triều</a:t>
            </a:r>
            <a:r>
              <a:rPr lang="en-US" sz="4299" dirty="0">
                <a:solidFill>
                  <a:srgbClr val="3F3B2A"/>
                </a:solidFill>
                <a:latin typeface="Roboto Condensed"/>
              </a:rPr>
              <a:t> </a:t>
            </a:r>
            <a:r>
              <a:rPr lang="en-US" sz="4299" dirty="0" err="1">
                <a:solidFill>
                  <a:srgbClr val="3F3B2A"/>
                </a:solidFill>
                <a:latin typeface="Roboto Condensed"/>
              </a:rPr>
              <a:t>đại</a:t>
            </a:r>
            <a:r>
              <a:rPr lang="en-US" sz="4299" dirty="0">
                <a:solidFill>
                  <a:srgbClr val="3F3B2A"/>
                </a:solidFill>
                <a:latin typeface="Roboto Condensed"/>
              </a:rPr>
              <a:t> </a:t>
            </a:r>
            <a:r>
              <a:rPr lang="en-US" sz="4299" dirty="0" err="1">
                <a:solidFill>
                  <a:srgbClr val="3F3B2A"/>
                </a:solidFill>
                <a:latin typeface="Roboto Condensed"/>
              </a:rPr>
              <a:t>cũ</a:t>
            </a:r>
            <a:r>
              <a:rPr lang="en-US" sz="4299" dirty="0">
                <a:solidFill>
                  <a:srgbClr val="3F3B2A"/>
                </a:solidFill>
                <a:latin typeface="Roboto Condensed"/>
              </a:rPr>
              <a:t>. </a:t>
            </a:r>
          </a:p>
        </p:txBody>
      </p:sp>
      <p:sp>
        <p:nvSpPr>
          <p:cNvPr id="11" name="TextBox 11"/>
          <p:cNvSpPr txBox="1"/>
          <p:nvPr/>
        </p:nvSpPr>
        <p:spPr>
          <a:xfrm>
            <a:off x="11829752" y="1946191"/>
            <a:ext cx="6458248" cy="5425231"/>
          </a:xfrm>
          <a:prstGeom prst="rect">
            <a:avLst/>
          </a:prstGeom>
        </p:spPr>
        <p:txBody>
          <a:bodyPr lIns="0" tIns="0" rIns="0" bIns="0" rtlCol="0" anchor="t">
            <a:spAutoFit/>
          </a:bodyPr>
          <a:lstStyle/>
          <a:p>
            <a:pPr algn="just">
              <a:lnSpc>
                <a:spcPts val="5389"/>
              </a:lnSpc>
            </a:pPr>
            <a:r>
              <a:rPr lang="en-US" sz="4277">
                <a:solidFill>
                  <a:srgbClr val="3F3B2A"/>
                </a:solidFill>
                <a:latin typeface="#9Slide05 VL Fadilla"/>
              </a:rPr>
              <a:t>Bước tới Đèo Ngamg bóng xế tà</a:t>
            </a:r>
          </a:p>
          <a:p>
            <a:pPr algn="just">
              <a:lnSpc>
                <a:spcPts val="5389"/>
              </a:lnSpc>
            </a:pPr>
            <a:r>
              <a:rPr lang="en-US" sz="4277">
                <a:solidFill>
                  <a:srgbClr val="3F3B2A"/>
                </a:solidFill>
                <a:latin typeface="#9Slide05 VL Fadilla"/>
              </a:rPr>
              <a:t>Cỏ cây chen đá, lá chen hoa</a:t>
            </a:r>
          </a:p>
          <a:p>
            <a:pPr algn="just">
              <a:lnSpc>
                <a:spcPts val="5389"/>
              </a:lnSpc>
            </a:pPr>
            <a:r>
              <a:rPr lang="en-US" sz="4277">
                <a:solidFill>
                  <a:srgbClr val="3F3B2A"/>
                </a:solidFill>
                <a:latin typeface="#9Slide05 VL Fadilla"/>
              </a:rPr>
              <a:t>Lom khom dưới núi, tiều vài chú</a:t>
            </a:r>
          </a:p>
          <a:p>
            <a:pPr algn="just">
              <a:lnSpc>
                <a:spcPts val="5389"/>
              </a:lnSpc>
            </a:pPr>
            <a:r>
              <a:rPr lang="en-US" sz="4277">
                <a:solidFill>
                  <a:srgbClr val="3F3B2A"/>
                </a:solidFill>
                <a:latin typeface="#9Slide05 VL Fadilla"/>
              </a:rPr>
              <a:t>Lác đác bên sông, chợ mấy nhà</a:t>
            </a:r>
          </a:p>
          <a:p>
            <a:pPr algn="just">
              <a:lnSpc>
                <a:spcPts val="5389"/>
              </a:lnSpc>
            </a:pPr>
            <a:r>
              <a:rPr lang="en-US" sz="4277">
                <a:solidFill>
                  <a:srgbClr val="3F3B2A"/>
                </a:solidFill>
                <a:latin typeface="#9Slide05 VL Fadilla"/>
              </a:rPr>
              <a:t>Nhớ nước đau lòng con quốc quốc</a:t>
            </a:r>
          </a:p>
          <a:p>
            <a:pPr algn="just">
              <a:lnSpc>
                <a:spcPts val="5389"/>
              </a:lnSpc>
            </a:pPr>
            <a:r>
              <a:rPr lang="en-US" sz="4277">
                <a:solidFill>
                  <a:srgbClr val="3F3B2A"/>
                </a:solidFill>
                <a:latin typeface="#9Slide05 VL Fadilla"/>
              </a:rPr>
              <a:t>Thương nhà mỏi miệng cái gia gia</a:t>
            </a:r>
          </a:p>
          <a:p>
            <a:pPr algn="just">
              <a:lnSpc>
                <a:spcPts val="5389"/>
              </a:lnSpc>
            </a:pPr>
            <a:r>
              <a:rPr lang="en-US" sz="4277">
                <a:solidFill>
                  <a:srgbClr val="3F3B2A"/>
                </a:solidFill>
                <a:latin typeface="#9Slide05 VL Fadilla"/>
              </a:rPr>
              <a:t>Dừng chân đứng lại: trời, non, nước</a:t>
            </a:r>
          </a:p>
          <a:p>
            <a:pPr algn="just">
              <a:lnSpc>
                <a:spcPts val="5389"/>
              </a:lnSpc>
            </a:pPr>
            <a:r>
              <a:rPr lang="en-US" sz="4277">
                <a:solidFill>
                  <a:srgbClr val="3F3B2A"/>
                </a:solidFill>
                <a:latin typeface="#9Slide05 VL Fadilla"/>
              </a:rPr>
              <a:t>Một mảnh tình riêng, ta với ta</a:t>
            </a:r>
          </a:p>
        </p:txBody>
      </p:sp>
      <p:sp>
        <p:nvSpPr>
          <p:cNvPr id="12" name="Freeform 12"/>
          <p:cNvSpPr/>
          <p:nvPr/>
        </p:nvSpPr>
        <p:spPr>
          <a:xfrm>
            <a:off x="303065" y="5657684"/>
            <a:ext cx="1107328" cy="788972"/>
          </a:xfrm>
          <a:custGeom>
            <a:avLst/>
            <a:gdLst/>
            <a:ahLst/>
            <a:cxnLst/>
            <a:rect l="l" t="t" r="r" b="b"/>
            <a:pathLst>
              <a:path w="1107328" h="788972">
                <a:moveTo>
                  <a:pt x="0" y="0"/>
                </a:moveTo>
                <a:lnTo>
                  <a:pt x="1107328" y="0"/>
                </a:lnTo>
                <a:lnTo>
                  <a:pt x="1107328" y="788972"/>
                </a:lnTo>
                <a:lnTo>
                  <a:pt x="0" y="7889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3065" y="8087861"/>
            <a:ext cx="1107328" cy="788972"/>
          </a:xfrm>
          <a:custGeom>
            <a:avLst/>
            <a:gdLst/>
            <a:ahLst/>
            <a:cxnLst/>
            <a:rect l="l" t="t" r="r" b="b"/>
            <a:pathLst>
              <a:path w="1107328" h="788972">
                <a:moveTo>
                  <a:pt x="0" y="0"/>
                </a:moveTo>
                <a:lnTo>
                  <a:pt x="1107328" y="0"/>
                </a:lnTo>
                <a:lnTo>
                  <a:pt x="1107328" y="788971"/>
                </a:lnTo>
                <a:lnTo>
                  <a:pt x="0" y="7889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566890" y="4188323"/>
            <a:ext cx="10473732" cy="7701933"/>
          </a:xfrm>
          <a:custGeom>
            <a:avLst/>
            <a:gdLst/>
            <a:ahLst/>
            <a:cxnLst/>
            <a:rect l="l" t="t" r="r" b="b"/>
            <a:pathLst>
              <a:path w="10473732" h="7701933">
                <a:moveTo>
                  <a:pt x="10473731" y="0"/>
                </a:moveTo>
                <a:lnTo>
                  <a:pt x="0" y="0"/>
                </a:lnTo>
                <a:lnTo>
                  <a:pt x="0" y="7701933"/>
                </a:lnTo>
                <a:lnTo>
                  <a:pt x="10473731" y="7701933"/>
                </a:lnTo>
                <a:lnTo>
                  <a:pt x="10473731" y="0"/>
                </a:lnTo>
                <a:close/>
              </a:path>
            </a:pathLst>
          </a:custGeom>
          <a:blipFill>
            <a:blip r:embed="rId3">
              <a:alphaModFix amt="47000"/>
            </a:blip>
            <a:stretch>
              <a:fillRect/>
            </a:stretch>
          </a:blipFill>
        </p:spPr>
      </p:sp>
      <p:sp>
        <p:nvSpPr>
          <p:cNvPr id="4" name="Freeform 4"/>
          <p:cNvSpPr/>
          <p:nvPr/>
        </p:nvSpPr>
        <p:spPr>
          <a:xfrm>
            <a:off x="-2646326" y="-2041000"/>
            <a:ext cx="10134704" cy="5243331"/>
          </a:xfrm>
          <a:custGeom>
            <a:avLst/>
            <a:gdLst/>
            <a:ahLst/>
            <a:cxnLst/>
            <a:rect l="l" t="t" r="r" b="b"/>
            <a:pathLst>
              <a:path w="10134704" h="5243331">
                <a:moveTo>
                  <a:pt x="0" y="0"/>
                </a:moveTo>
                <a:lnTo>
                  <a:pt x="10134704" y="0"/>
                </a:lnTo>
                <a:lnTo>
                  <a:pt x="10134704" y="5243330"/>
                </a:lnTo>
                <a:lnTo>
                  <a:pt x="0" y="5243330"/>
                </a:lnTo>
                <a:lnTo>
                  <a:pt x="0" y="0"/>
                </a:lnTo>
                <a:close/>
              </a:path>
            </a:pathLst>
          </a:custGeom>
          <a:blipFill>
            <a:blip r:embed="rId4"/>
            <a:stretch>
              <a:fillRect l="-18672" t="-14852" r="-61777" b="-131460"/>
            </a:stretch>
          </a:blipFill>
        </p:spPr>
      </p:sp>
      <p:sp>
        <p:nvSpPr>
          <p:cNvPr id="5" name="Freeform 5"/>
          <p:cNvSpPr/>
          <p:nvPr/>
        </p:nvSpPr>
        <p:spPr>
          <a:xfrm>
            <a:off x="7872299" y="611737"/>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1028700" y="2766060"/>
            <a:ext cx="10995041" cy="4558030"/>
          </a:xfrm>
          <a:prstGeom prst="rect">
            <a:avLst/>
          </a:prstGeom>
        </p:spPr>
        <p:txBody>
          <a:bodyPr lIns="0" tIns="0" rIns="0" bIns="0" rtlCol="0" anchor="t">
            <a:spAutoFit/>
          </a:bodyPr>
          <a:lstStyle/>
          <a:p>
            <a:pPr algn="just">
              <a:lnSpc>
                <a:spcPts val="6019"/>
              </a:lnSpc>
            </a:pPr>
            <a:r>
              <a:rPr lang="en-US" sz="4299" dirty="0">
                <a:solidFill>
                  <a:srgbClr val="3F3B2A"/>
                </a:solidFill>
                <a:latin typeface="Roboto Condensed Bold"/>
              </a:rPr>
              <a:t>* </a:t>
            </a:r>
            <a:r>
              <a:rPr lang="en-US" sz="4299" dirty="0" err="1">
                <a:solidFill>
                  <a:srgbClr val="3F3B2A"/>
                </a:solidFill>
                <a:latin typeface="Roboto Condensed Bold"/>
              </a:rPr>
              <a:t>Ngắt</a:t>
            </a:r>
            <a:r>
              <a:rPr lang="en-US" sz="4299" dirty="0">
                <a:solidFill>
                  <a:srgbClr val="3F3B2A"/>
                </a:solidFill>
                <a:latin typeface="Roboto Condensed Bold"/>
              </a:rPr>
              <a:t> </a:t>
            </a:r>
            <a:r>
              <a:rPr lang="en-US" sz="4299" dirty="0" err="1">
                <a:solidFill>
                  <a:srgbClr val="3F3B2A"/>
                </a:solidFill>
                <a:latin typeface="Roboto Condensed Bold"/>
              </a:rPr>
              <a:t>nhịp</a:t>
            </a:r>
            <a:r>
              <a:rPr lang="en-US" sz="4299" dirty="0">
                <a:solidFill>
                  <a:srgbClr val="3F3B2A"/>
                </a:solidFill>
                <a:latin typeface="Roboto Condensed Bold"/>
              </a:rPr>
              <a:t> </a:t>
            </a:r>
            <a:r>
              <a:rPr lang="en-US" sz="4299" dirty="0" err="1">
                <a:solidFill>
                  <a:srgbClr val="3F3B2A"/>
                </a:solidFill>
                <a:latin typeface="Roboto Condensed Bold"/>
              </a:rPr>
              <a:t>độc</a:t>
            </a:r>
            <a:r>
              <a:rPr lang="en-US" sz="4299" dirty="0">
                <a:solidFill>
                  <a:srgbClr val="3F3B2A"/>
                </a:solidFill>
                <a:latin typeface="Roboto Condensed Bold"/>
              </a:rPr>
              <a:t> </a:t>
            </a:r>
            <a:r>
              <a:rPr lang="en-US" sz="4299" dirty="0" err="1">
                <a:solidFill>
                  <a:srgbClr val="3F3B2A"/>
                </a:solidFill>
                <a:latin typeface="Roboto Condensed Bold"/>
              </a:rPr>
              <a:t>đáo</a:t>
            </a:r>
            <a:endParaRPr lang="en-US" sz="4299" dirty="0">
              <a:solidFill>
                <a:srgbClr val="3F3B2A"/>
              </a:solidFill>
              <a:latin typeface="Roboto Condensed Bold"/>
            </a:endParaRPr>
          </a:p>
          <a:p>
            <a:pPr algn="just">
              <a:lnSpc>
                <a:spcPts val="6019"/>
              </a:lnSpc>
            </a:pPr>
            <a:r>
              <a:rPr lang="en-US" sz="4299" dirty="0">
                <a:solidFill>
                  <a:srgbClr val="3F3B2A"/>
                </a:solidFill>
                <a:latin typeface="Roboto Condensed Bold"/>
              </a:rPr>
              <a:t>*Từ </a:t>
            </a:r>
            <a:r>
              <a:rPr lang="en-US" sz="4299" dirty="0" err="1">
                <a:solidFill>
                  <a:srgbClr val="3F3B2A"/>
                </a:solidFill>
                <a:latin typeface="Roboto Condensed Bold"/>
              </a:rPr>
              <a:t>ngữ</a:t>
            </a:r>
            <a:r>
              <a:rPr lang="en-US" sz="4299" dirty="0">
                <a:solidFill>
                  <a:srgbClr val="3F3B2A"/>
                </a:solidFill>
                <a:latin typeface="Roboto Condensed Bold"/>
              </a:rPr>
              <a:t> </a:t>
            </a:r>
            <a:r>
              <a:rPr lang="en-US" sz="4299" dirty="0" err="1">
                <a:solidFill>
                  <a:srgbClr val="3F3B2A"/>
                </a:solidFill>
                <a:latin typeface="Roboto Condensed Bold"/>
              </a:rPr>
              <a:t>gợi</a:t>
            </a:r>
            <a:r>
              <a:rPr lang="en-US" sz="4299" dirty="0">
                <a:solidFill>
                  <a:srgbClr val="3F3B2A"/>
                </a:solidFill>
                <a:latin typeface="Roboto Condensed Bold"/>
              </a:rPr>
              <a:t> </a:t>
            </a:r>
            <a:r>
              <a:rPr lang="en-US" sz="4299" dirty="0" err="1">
                <a:solidFill>
                  <a:srgbClr val="3F3B2A"/>
                </a:solidFill>
                <a:latin typeface="Roboto Condensed Bold"/>
              </a:rPr>
              <a:t>tả</a:t>
            </a:r>
            <a:r>
              <a:rPr lang="en-US" sz="4299" dirty="0">
                <a:solidFill>
                  <a:srgbClr val="3F3B2A"/>
                </a:solidFill>
                <a:latin typeface="Roboto Condensed Bold"/>
              </a:rPr>
              <a:t> </a:t>
            </a:r>
            <a:r>
              <a:rPr lang="en-US" sz="4299" dirty="0" err="1">
                <a:solidFill>
                  <a:srgbClr val="3F3B2A"/>
                </a:solidFill>
                <a:latin typeface="Roboto Condensed Bold"/>
              </a:rPr>
              <a:t>nỗi</a:t>
            </a:r>
            <a:r>
              <a:rPr lang="en-US" sz="4299" dirty="0">
                <a:solidFill>
                  <a:srgbClr val="3F3B2A"/>
                </a:solidFill>
                <a:latin typeface="Roboto Condensed Bold"/>
              </a:rPr>
              <a:t> </a:t>
            </a:r>
            <a:r>
              <a:rPr lang="en-US" sz="4299" dirty="0" err="1">
                <a:solidFill>
                  <a:srgbClr val="3F3B2A"/>
                </a:solidFill>
                <a:latin typeface="Roboto Condensed Bold"/>
              </a:rPr>
              <a:t>cô</a:t>
            </a:r>
            <a:r>
              <a:rPr lang="en-US" sz="4299" dirty="0">
                <a:solidFill>
                  <a:srgbClr val="3F3B2A"/>
                </a:solidFill>
                <a:latin typeface="Roboto Condensed Bold"/>
              </a:rPr>
              <a:t> </a:t>
            </a:r>
            <a:r>
              <a:rPr lang="en-US" sz="4299" dirty="0" err="1">
                <a:solidFill>
                  <a:srgbClr val="3F3B2A"/>
                </a:solidFill>
                <a:latin typeface="Roboto Condensed Bold"/>
              </a:rPr>
              <a:t>đơn</a:t>
            </a:r>
            <a:r>
              <a:rPr lang="en-US" sz="4299" dirty="0">
                <a:solidFill>
                  <a:srgbClr val="3F3B2A"/>
                </a:solidFill>
                <a:latin typeface="Roboto Condensed Bold"/>
              </a:rPr>
              <a:t>: </a:t>
            </a:r>
            <a:r>
              <a:rPr lang="en-US" sz="4299" dirty="0" err="1">
                <a:solidFill>
                  <a:srgbClr val="3F3B2A"/>
                </a:solidFill>
                <a:latin typeface="Roboto Condensed Bold"/>
              </a:rPr>
              <a:t>một</a:t>
            </a:r>
            <a:r>
              <a:rPr lang="en-US" sz="4299" dirty="0">
                <a:solidFill>
                  <a:srgbClr val="3F3B2A"/>
                </a:solidFill>
                <a:latin typeface="Roboto Condensed Bold"/>
              </a:rPr>
              <a:t> </a:t>
            </a:r>
            <a:r>
              <a:rPr lang="en-US" sz="4299" dirty="0" err="1">
                <a:solidFill>
                  <a:srgbClr val="3F3B2A"/>
                </a:solidFill>
                <a:latin typeface="Roboto Condensed Bold"/>
              </a:rPr>
              <a:t>mình</a:t>
            </a:r>
            <a:r>
              <a:rPr lang="en-US" sz="4299" dirty="0">
                <a:solidFill>
                  <a:srgbClr val="3F3B2A"/>
                </a:solidFill>
                <a:latin typeface="Roboto Condensed Bold"/>
              </a:rPr>
              <a:t>, </a:t>
            </a:r>
            <a:r>
              <a:rPr lang="en-US" sz="4299" dirty="0" err="1">
                <a:solidFill>
                  <a:srgbClr val="3F3B2A"/>
                </a:solidFill>
                <a:latin typeface="Roboto Condensed Bold"/>
              </a:rPr>
              <a:t>tình</a:t>
            </a:r>
            <a:r>
              <a:rPr lang="en-US" sz="4299" dirty="0">
                <a:solidFill>
                  <a:srgbClr val="3F3B2A"/>
                </a:solidFill>
                <a:latin typeface="Roboto Condensed Bold"/>
              </a:rPr>
              <a:t> </a:t>
            </a:r>
            <a:r>
              <a:rPr lang="en-US" sz="4299" dirty="0" err="1">
                <a:solidFill>
                  <a:srgbClr val="3F3B2A"/>
                </a:solidFill>
                <a:latin typeface="Roboto Condensed Bold"/>
              </a:rPr>
              <a:t>riêng</a:t>
            </a:r>
            <a:r>
              <a:rPr lang="en-US" sz="4299" dirty="0">
                <a:solidFill>
                  <a:srgbClr val="3F3B2A"/>
                </a:solidFill>
                <a:latin typeface="Roboto Condensed Bold"/>
              </a:rPr>
              <a:t>, ta </a:t>
            </a:r>
            <a:r>
              <a:rPr lang="en-US" sz="4299" dirty="0" err="1">
                <a:solidFill>
                  <a:srgbClr val="3F3B2A"/>
                </a:solidFill>
                <a:latin typeface="Roboto Condensed Bold"/>
              </a:rPr>
              <a:t>với</a:t>
            </a:r>
            <a:r>
              <a:rPr lang="en-US" sz="4299" dirty="0">
                <a:solidFill>
                  <a:srgbClr val="3F3B2A"/>
                </a:solidFill>
                <a:latin typeface="Roboto Condensed Bold"/>
              </a:rPr>
              <a:t> ta</a:t>
            </a:r>
          </a:p>
          <a:p>
            <a:pPr marL="928366" lvl="1" indent="-464183" algn="just">
              <a:lnSpc>
                <a:spcPts val="6019"/>
              </a:lnSpc>
              <a:buFont typeface="Arial"/>
              <a:buChar char="•"/>
            </a:pPr>
            <a:r>
              <a:rPr lang="en-US" sz="4299" dirty="0">
                <a:solidFill>
                  <a:srgbClr val="3F3B2A"/>
                </a:solidFill>
                <a:latin typeface="Roboto Condensed"/>
              </a:rPr>
              <a:t>“ta” </a:t>
            </a:r>
            <a:r>
              <a:rPr lang="en-US" sz="4299" dirty="0" err="1">
                <a:solidFill>
                  <a:srgbClr val="3F3B2A"/>
                </a:solidFill>
                <a:latin typeface="Roboto Condensed"/>
              </a:rPr>
              <a:t>là</a:t>
            </a:r>
            <a:r>
              <a:rPr lang="en-US" sz="4299" dirty="0">
                <a:solidFill>
                  <a:srgbClr val="3F3B2A"/>
                </a:solidFill>
                <a:latin typeface="Roboto Condensed"/>
              </a:rPr>
              <a:t> </a:t>
            </a:r>
            <a:r>
              <a:rPr lang="en-US" sz="4299" dirty="0" err="1">
                <a:solidFill>
                  <a:srgbClr val="3F3B2A"/>
                </a:solidFill>
                <a:latin typeface="Roboto Condensed"/>
              </a:rPr>
              <a:t>cá</a:t>
            </a:r>
            <a:r>
              <a:rPr lang="en-US" sz="4299" dirty="0">
                <a:solidFill>
                  <a:srgbClr val="3F3B2A"/>
                </a:solidFill>
                <a:latin typeface="Roboto Condensed"/>
              </a:rPr>
              <a:t> </a:t>
            </a:r>
            <a:r>
              <a:rPr lang="en-US" sz="4299" dirty="0" err="1">
                <a:solidFill>
                  <a:srgbClr val="3F3B2A"/>
                </a:solidFill>
                <a:latin typeface="Roboto Condensed"/>
              </a:rPr>
              <a:t>nhân</a:t>
            </a:r>
            <a:r>
              <a:rPr lang="en-US" sz="4299" dirty="0">
                <a:solidFill>
                  <a:srgbClr val="3F3B2A"/>
                </a:solidFill>
                <a:latin typeface="Roboto Condensed"/>
              </a:rPr>
              <a:t>, </a:t>
            </a:r>
            <a:r>
              <a:rPr lang="en-US" sz="4299" dirty="0" err="1">
                <a:solidFill>
                  <a:srgbClr val="3F3B2A"/>
                </a:solidFill>
                <a:latin typeface="Roboto Condensed"/>
              </a:rPr>
              <a:t>tác</a:t>
            </a:r>
            <a:r>
              <a:rPr lang="en-US" sz="4299" dirty="0">
                <a:solidFill>
                  <a:srgbClr val="3F3B2A"/>
                </a:solidFill>
                <a:latin typeface="Roboto Condensed"/>
              </a:rPr>
              <a:t> </a:t>
            </a:r>
            <a:r>
              <a:rPr lang="en-US" sz="4299" dirty="0" err="1">
                <a:solidFill>
                  <a:srgbClr val="3F3B2A"/>
                </a:solidFill>
                <a:latin typeface="Roboto Condensed"/>
              </a:rPr>
              <a:t>giả</a:t>
            </a:r>
            <a:endParaRPr lang="en-US" sz="4299" dirty="0">
              <a:solidFill>
                <a:srgbClr val="3F3B2A"/>
              </a:solidFill>
              <a:latin typeface="Roboto Condensed"/>
            </a:endParaRPr>
          </a:p>
          <a:p>
            <a:pPr marL="928366" lvl="1" indent="-464183" algn="just">
              <a:lnSpc>
                <a:spcPts val="6019"/>
              </a:lnSpc>
              <a:buFont typeface="Arial"/>
              <a:buChar char="•"/>
            </a:pPr>
            <a:r>
              <a:rPr lang="en-US" sz="4299" dirty="0">
                <a:solidFill>
                  <a:srgbClr val="3F3B2A"/>
                </a:solidFill>
                <a:latin typeface="Roboto Condensed"/>
              </a:rPr>
              <a:t>“ta </a:t>
            </a:r>
            <a:r>
              <a:rPr lang="en-US" sz="4299" dirty="0" err="1">
                <a:solidFill>
                  <a:srgbClr val="3F3B2A"/>
                </a:solidFill>
                <a:latin typeface="Roboto Condensed"/>
              </a:rPr>
              <a:t>với</a:t>
            </a:r>
            <a:r>
              <a:rPr lang="en-US" sz="4299" dirty="0">
                <a:solidFill>
                  <a:srgbClr val="3F3B2A"/>
                </a:solidFill>
                <a:latin typeface="Roboto Condensed"/>
              </a:rPr>
              <a:t> ta” </a:t>
            </a:r>
            <a:r>
              <a:rPr lang="en-US" sz="4299" dirty="0" err="1">
                <a:solidFill>
                  <a:srgbClr val="3F3B2A"/>
                </a:solidFill>
                <a:latin typeface="Roboto Condensed"/>
              </a:rPr>
              <a:t>thể</a:t>
            </a:r>
            <a:r>
              <a:rPr lang="en-US" sz="4299" dirty="0">
                <a:solidFill>
                  <a:srgbClr val="3F3B2A"/>
                </a:solidFill>
                <a:latin typeface="Roboto Condensed"/>
              </a:rPr>
              <a:t> </a:t>
            </a:r>
            <a:r>
              <a:rPr lang="en-US" sz="4299" dirty="0" err="1">
                <a:solidFill>
                  <a:srgbClr val="3F3B2A"/>
                </a:solidFill>
                <a:latin typeface="Roboto Condensed"/>
              </a:rPr>
              <a:t>hiện</a:t>
            </a:r>
            <a:r>
              <a:rPr lang="en-US" sz="4299" dirty="0">
                <a:solidFill>
                  <a:srgbClr val="3F3B2A"/>
                </a:solidFill>
                <a:latin typeface="Roboto Condensed"/>
              </a:rPr>
              <a:t> </a:t>
            </a:r>
            <a:r>
              <a:rPr lang="en-US" sz="4299" dirty="0" err="1">
                <a:solidFill>
                  <a:srgbClr val="3F3B2A"/>
                </a:solidFill>
                <a:latin typeface="Roboto Condensed"/>
              </a:rPr>
              <a:t>sự</a:t>
            </a:r>
            <a:r>
              <a:rPr lang="en-US" sz="4299" dirty="0">
                <a:solidFill>
                  <a:srgbClr val="3F3B2A"/>
                </a:solidFill>
                <a:latin typeface="Roboto Condensed"/>
              </a:rPr>
              <a:t> </a:t>
            </a:r>
            <a:r>
              <a:rPr lang="en-US" sz="4299" dirty="0" err="1">
                <a:solidFill>
                  <a:srgbClr val="3F3B2A"/>
                </a:solidFill>
                <a:latin typeface="Roboto Condensed"/>
              </a:rPr>
              <a:t>cô</a:t>
            </a:r>
            <a:r>
              <a:rPr lang="en-US" sz="4299" dirty="0">
                <a:solidFill>
                  <a:srgbClr val="3F3B2A"/>
                </a:solidFill>
                <a:latin typeface="Roboto Condensed"/>
              </a:rPr>
              <a:t> </a:t>
            </a:r>
            <a:r>
              <a:rPr lang="en-US" sz="4299" dirty="0" err="1">
                <a:solidFill>
                  <a:srgbClr val="3F3B2A"/>
                </a:solidFill>
                <a:latin typeface="Roboto Condensed"/>
              </a:rPr>
              <a:t>đơn</a:t>
            </a:r>
            <a:r>
              <a:rPr lang="en-US" sz="4299" dirty="0">
                <a:solidFill>
                  <a:srgbClr val="3F3B2A"/>
                </a:solidFill>
                <a:latin typeface="Roboto Condensed"/>
              </a:rPr>
              <a:t>, </a:t>
            </a:r>
            <a:r>
              <a:rPr lang="en-US" sz="4299" dirty="0" err="1">
                <a:solidFill>
                  <a:srgbClr val="3F3B2A"/>
                </a:solidFill>
                <a:latin typeface="Roboto Condensed"/>
              </a:rPr>
              <a:t>trống</a:t>
            </a:r>
            <a:r>
              <a:rPr lang="en-US" sz="4299" dirty="0">
                <a:solidFill>
                  <a:srgbClr val="3F3B2A"/>
                </a:solidFill>
                <a:latin typeface="Roboto Condensed"/>
              </a:rPr>
              <a:t> </a:t>
            </a:r>
            <a:r>
              <a:rPr lang="en-US" sz="4299" dirty="0" err="1">
                <a:solidFill>
                  <a:srgbClr val="3F3B2A"/>
                </a:solidFill>
                <a:latin typeface="Roboto Condensed"/>
              </a:rPr>
              <a:t>vắng</a:t>
            </a:r>
            <a:endParaRPr lang="en-US" sz="4299" dirty="0">
              <a:solidFill>
                <a:srgbClr val="3F3B2A"/>
              </a:solidFill>
              <a:latin typeface="Roboto Condensed"/>
            </a:endParaRPr>
          </a:p>
          <a:p>
            <a:pPr algn="just">
              <a:lnSpc>
                <a:spcPts val="6019"/>
              </a:lnSpc>
              <a:spcBef>
                <a:spcPct val="0"/>
              </a:spcBef>
            </a:pPr>
            <a:endParaRPr lang="en-US" sz="4299" dirty="0">
              <a:solidFill>
                <a:srgbClr val="3F3B2A"/>
              </a:solidFill>
              <a:latin typeface="Roboto Condensed"/>
            </a:endParaRPr>
          </a:p>
        </p:txBody>
      </p:sp>
      <p:sp>
        <p:nvSpPr>
          <p:cNvPr id="7" name="TextBox 7"/>
          <p:cNvSpPr txBox="1"/>
          <p:nvPr/>
        </p:nvSpPr>
        <p:spPr>
          <a:xfrm>
            <a:off x="12023741" y="2766060"/>
            <a:ext cx="6264259" cy="5632450"/>
          </a:xfrm>
          <a:prstGeom prst="rect">
            <a:avLst/>
          </a:prstGeom>
        </p:spPr>
        <p:txBody>
          <a:bodyPr lIns="0" tIns="0" rIns="0" bIns="0" rtlCol="0" anchor="t">
            <a:spAutoFit/>
          </a:bodyPr>
          <a:lstStyle/>
          <a:p>
            <a:pPr algn="just">
              <a:lnSpc>
                <a:spcPts val="5599"/>
              </a:lnSpc>
              <a:spcBef>
                <a:spcPct val="0"/>
              </a:spcBef>
            </a:pPr>
            <a:r>
              <a:rPr lang="en-US" sz="3999">
                <a:solidFill>
                  <a:srgbClr val="3F3B2A"/>
                </a:solidFill>
                <a:latin typeface="#9Slide05 VL Fadilla"/>
              </a:rPr>
              <a:t>Bước tới Đèo Ngamg bóng xế tà</a:t>
            </a:r>
          </a:p>
          <a:p>
            <a:pPr algn="just">
              <a:lnSpc>
                <a:spcPts val="5599"/>
              </a:lnSpc>
              <a:spcBef>
                <a:spcPct val="0"/>
              </a:spcBef>
            </a:pPr>
            <a:r>
              <a:rPr lang="en-US" sz="3999">
                <a:solidFill>
                  <a:srgbClr val="3F3B2A"/>
                </a:solidFill>
                <a:latin typeface="#9Slide05 VL Fadilla"/>
              </a:rPr>
              <a:t>Cỏ cây chen đá, lá chen hoa</a:t>
            </a:r>
          </a:p>
          <a:p>
            <a:pPr algn="just">
              <a:lnSpc>
                <a:spcPts val="5599"/>
              </a:lnSpc>
              <a:spcBef>
                <a:spcPct val="0"/>
              </a:spcBef>
            </a:pPr>
            <a:r>
              <a:rPr lang="en-US" sz="3999">
                <a:solidFill>
                  <a:srgbClr val="3F3B2A"/>
                </a:solidFill>
                <a:latin typeface="#9Slide05 VL Fadilla"/>
              </a:rPr>
              <a:t>Lom khom dưới núi, tiều vài chú</a:t>
            </a:r>
          </a:p>
          <a:p>
            <a:pPr algn="just">
              <a:lnSpc>
                <a:spcPts val="5599"/>
              </a:lnSpc>
              <a:spcBef>
                <a:spcPct val="0"/>
              </a:spcBef>
            </a:pPr>
            <a:r>
              <a:rPr lang="en-US" sz="3999">
                <a:solidFill>
                  <a:srgbClr val="3F3B2A"/>
                </a:solidFill>
                <a:latin typeface="#9Slide05 VL Fadilla"/>
              </a:rPr>
              <a:t>Lác đác bên sông, chợ mấy nhà</a:t>
            </a:r>
          </a:p>
          <a:p>
            <a:pPr algn="just">
              <a:lnSpc>
                <a:spcPts val="5599"/>
              </a:lnSpc>
              <a:spcBef>
                <a:spcPct val="0"/>
              </a:spcBef>
            </a:pPr>
            <a:r>
              <a:rPr lang="en-US" sz="3999">
                <a:solidFill>
                  <a:srgbClr val="3F3B2A"/>
                </a:solidFill>
                <a:latin typeface="#9Slide05 VL Fadilla"/>
              </a:rPr>
              <a:t>Nhớ nước đau lòng con quốc quốc</a:t>
            </a:r>
          </a:p>
          <a:p>
            <a:pPr algn="just">
              <a:lnSpc>
                <a:spcPts val="5599"/>
              </a:lnSpc>
              <a:spcBef>
                <a:spcPct val="0"/>
              </a:spcBef>
            </a:pPr>
            <a:r>
              <a:rPr lang="en-US" sz="3999">
                <a:solidFill>
                  <a:srgbClr val="3F3B2A"/>
                </a:solidFill>
                <a:latin typeface="#9Slide05 VL Fadilla"/>
              </a:rPr>
              <a:t>Thương nhà mỏi miệng cái gia gia</a:t>
            </a:r>
          </a:p>
          <a:p>
            <a:pPr algn="just">
              <a:lnSpc>
                <a:spcPts val="5599"/>
              </a:lnSpc>
              <a:spcBef>
                <a:spcPct val="0"/>
              </a:spcBef>
            </a:pPr>
            <a:r>
              <a:rPr lang="en-US" sz="3999">
                <a:solidFill>
                  <a:srgbClr val="3F3B2A"/>
                </a:solidFill>
                <a:latin typeface="#9Slide05 VL Fadilla"/>
              </a:rPr>
              <a:t>Dừng chân đứng lại: trời, non, nước</a:t>
            </a:r>
          </a:p>
          <a:p>
            <a:pPr algn="just">
              <a:lnSpc>
                <a:spcPts val="5599"/>
              </a:lnSpc>
              <a:spcBef>
                <a:spcPct val="0"/>
              </a:spcBef>
            </a:pPr>
            <a:r>
              <a:rPr lang="en-US" sz="3999">
                <a:solidFill>
                  <a:srgbClr val="3F3B2A"/>
                </a:solidFill>
                <a:latin typeface="#9Slide05 VL Fadilla"/>
              </a:rPr>
              <a:t>Một mảnh tình riêng, ta với ta</a:t>
            </a:r>
          </a:p>
        </p:txBody>
      </p:sp>
      <p:sp>
        <p:nvSpPr>
          <p:cNvPr id="8" name="TextBox 8"/>
          <p:cNvSpPr txBox="1"/>
          <p:nvPr/>
        </p:nvSpPr>
        <p:spPr>
          <a:xfrm>
            <a:off x="0" y="372913"/>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9" name="TextBox 9"/>
          <p:cNvSpPr txBox="1"/>
          <p:nvPr/>
        </p:nvSpPr>
        <p:spPr>
          <a:xfrm>
            <a:off x="-266459" y="1431025"/>
            <a:ext cx="9872870" cy="1038225"/>
          </a:xfrm>
          <a:prstGeom prst="rect">
            <a:avLst/>
          </a:prstGeom>
        </p:spPr>
        <p:txBody>
          <a:bodyPr lIns="0" tIns="0" rIns="0" bIns="0" rtlCol="0" anchor="t">
            <a:spAutoFit/>
          </a:bodyPr>
          <a:lstStyle/>
          <a:p>
            <a:pPr algn="ctr">
              <a:lnSpc>
                <a:spcPts val="8400"/>
              </a:lnSpc>
              <a:spcBef>
                <a:spcPct val="0"/>
              </a:spcBef>
            </a:pPr>
            <a:r>
              <a:rPr lang="en-US" sz="6000" dirty="0">
                <a:solidFill>
                  <a:srgbClr val="3F3B2A"/>
                </a:solidFill>
                <a:latin typeface="#9Slide07 SVNUT Triumph Press"/>
              </a:rPr>
              <a:t>3.2. </a:t>
            </a:r>
            <a:r>
              <a:rPr lang="en-US" sz="6000" dirty="0" err="1">
                <a:solidFill>
                  <a:srgbClr val="3F3B2A"/>
                </a:solidFill>
                <a:latin typeface="#9Slide07 SVNUT Triumph Press"/>
              </a:rPr>
              <a:t>Đọc</a:t>
            </a:r>
            <a:r>
              <a:rPr lang="en-US" sz="6000" dirty="0">
                <a:solidFill>
                  <a:srgbClr val="3F3B2A"/>
                </a:solidFill>
                <a:latin typeface="#9Slide07 SVNUT Triumph Press"/>
              </a:rPr>
              <a:t> </a:t>
            </a:r>
            <a:r>
              <a:rPr lang="en-US" sz="6000" dirty="0" err="1">
                <a:solidFill>
                  <a:srgbClr val="3F3B2A"/>
                </a:solidFill>
                <a:latin typeface="#9Slide07 SVNUT Triumph Press"/>
              </a:rPr>
              <a:t>hiểu</a:t>
            </a:r>
            <a:r>
              <a:rPr lang="en-US" sz="6000" dirty="0">
                <a:solidFill>
                  <a:srgbClr val="3F3B2A"/>
                </a:solidFill>
                <a:latin typeface="#9Slide07 SVNUT Triumph Press"/>
              </a:rPr>
              <a:t> </a:t>
            </a:r>
            <a:r>
              <a:rPr lang="en-US" sz="6000" dirty="0" err="1">
                <a:solidFill>
                  <a:srgbClr val="3F3B2A"/>
                </a:solidFill>
                <a:latin typeface="#9Slide07 SVNUT Triumph Press"/>
              </a:rPr>
              <a:t>văn</a:t>
            </a:r>
            <a:r>
              <a:rPr lang="en-US" sz="6000" dirty="0">
                <a:solidFill>
                  <a:srgbClr val="3F3B2A"/>
                </a:solidFill>
                <a:latin typeface="#9Slide07 SVNUT Triumph Press"/>
              </a:rPr>
              <a:t> </a:t>
            </a:r>
            <a:r>
              <a:rPr lang="en-US" sz="6000" dirty="0" err="1">
                <a:solidFill>
                  <a:srgbClr val="3F3B2A"/>
                </a:solidFill>
                <a:latin typeface="#9Slide07 SVNUT Triumph Press"/>
              </a:rPr>
              <a:t>bản</a:t>
            </a:r>
            <a:endParaRPr lang="en-US" sz="6000" dirty="0">
              <a:solidFill>
                <a:srgbClr val="3F3B2A"/>
              </a:solidFill>
              <a:latin typeface="#9Slide07 SVNUT Triumph Press"/>
            </a:endParaRPr>
          </a:p>
        </p:txBody>
      </p:sp>
      <p:sp>
        <p:nvSpPr>
          <p:cNvPr id="10" name="TextBox 10"/>
          <p:cNvSpPr txBox="1"/>
          <p:nvPr/>
        </p:nvSpPr>
        <p:spPr>
          <a:xfrm>
            <a:off x="8809979" y="1467589"/>
            <a:ext cx="9270950" cy="723900"/>
          </a:xfrm>
          <a:prstGeom prst="rect">
            <a:avLst/>
          </a:prstGeom>
        </p:spPr>
        <p:txBody>
          <a:bodyPr lIns="0" tIns="0" rIns="0" bIns="0" rtlCol="0" anchor="t">
            <a:spAutoFit/>
          </a:bodyPr>
          <a:lstStyle/>
          <a:p>
            <a:pPr algn="ctr">
              <a:lnSpc>
                <a:spcPts val="5400"/>
              </a:lnSpc>
              <a:spcBef>
                <a:spcPct val="0"/>
              </a:spcBef>
            </a:pPr>
            <a:r>
              <a:rPr lang="en-US" sz="4500" spc="135" dirty="0">
                <a:solidFill>
                  <a:srgbClr val="3F3B2A"/>
                </a:solidFill>
                <a:latin typeface="#9Slide05 Aphrodite Pro"/>
              </a:rPr>
              <a:t>c. </a:t>
            </a:r>
            <a:r>
              <a:rPr lang="en-US" sz="4500" spc="135" dirty="0" err="1">
                <a:solidFill>
                  <a:srgbClr val="3F3B2A"/>
                </a:solidFill>
                <a:latin typeface="#9Slide05 Aphrodite Pro"/>
              </a:rPr>
              <a:t>Cảm</a:t>
            </a:r>
            <a:r>
              <a:rPr lang="en-US" sz="4500" spc="135" dirty="0">
                <a:solidFill>
                  <a:srgbClr val="3F3B2A"/>
                </a:solidFill>
                <a:latin typeface="#9Slide05 Aphrodite Pro"/>
              </a:rPr>
              <a:t> </a:t>
            </a:r>
            <a:r>
              <a:rPr lang="en-US" sz="4500" spc="135" dirty="0" err="1">
                <a:solidFill>
                  <a:srgbClr val="3F3B2A"/>
                </a:solidFill>
                <a:latin typeface="#9Slide05 Aphrodite Pro"/>
              </a:rPr>
              <a:t>xúc</a:t>
            </a:r>
            <a:r>
              <a:rPr lang="en-US" sz="4500" spc="135" dirty="0">
                <a:solidFill>
                  <a:srgbClr val="3F3B2A"/>
                </a:solidFill>
                <a:latin typeface="#9Slide05 Aphrodite Pro"/>
              </a:rPr>
              <a:t>, </a:t>
            </a:r>
            <a:r>
              <a:rPr lang="en-US" sz="4500" spc="135" dirty="0" err="1">
                <a:solidFill>
                  <a:srgbClr val="3F3B2A"/>
                </a:solidFill>
                <a:latin typeface="#9Slide05 Aphrodite Pro"/>
              </a:rPr>
              <a:t>tâm</a:t>
            </a:r>
            <a:r>
              <a:rPr lang="en-US" sz="4500" spc="135" dirty="0">
                <a:solidFill>
                  <a:srgbClr val="3F3B2A"/>
                </a:solidFill>
                <a:latin typeface="#9Slide05 Aphrodite Pro"/>
              </a:rPr>
              <a:t> </a:t>
            </a:r>
            <a:r>
              <a:rPr lang="en-US" sz="4500" spc="135" dirty="0" err="1">
                <a:solidFill>
                  <a:srgbClr val="3F3B2A"/>
                </a:solidFill>
                <a:latin typeface="#9Slide05 Aphrodite Pro"/>
              </a:rPr>
              <a:t>trạng</a:t>
            </a:r>
            <a:r>
              <a:rPr lang="en-US" sz="4500" spc="135" dirty="0">
                <a:solidFill>
                  <a:srgbClr val="3F3B2A"/>
                </a:solidFill>
                <a:latin typeface="#9Slide05 Aphrodite Pro"/>
              </a:rPr>
              <a:t> </a:t>
            </a:r>
            <a:r>
              <a:rPr lang="en-US" sz="4500" spc="135" dirty="0" err="1">
                <a:solidFill>
                  <a:srgbClr val="3F3B2A"/>
                </a:solidFill>
                <a:latin typeface="#9Slide05 Aphrodite Pro"/>
              </a:rPr>
              <a:t>của</a:t>
            </a:r>
            <a:r>
              <a:rPr lang="en-US" sz="4500" spc="135" dirty="0">
                <a:solidFill>
                  <a:srgbClr val="3F3B2A"/>
                </a:solidFill>
                <a:latin typeface="#9Slide05 Aphrodite Pro"/>
              </a:rPr>
              <a:t> </a:t>
            </a:r>
            <a:r>
              <a:rPr lang="en-US" sz="4500" spc="135" dirty="0" err="1">
                <a:solidFill>
                  <a:srgbClr val="3F3B2A"/>
                </a:solidFill>
                <a:latin typeface="#9Slide05 Aphrodite Pro"/>
              </a:rPr>
              <a:t>nhà</a:t>
            </a:r>
            <a:r>
              <a:rPr lang="en-US" sz="4500" spc="135" dirty="0">
                <a:solidFill>
                  <a:srgbClr val="3F3B2A"/>
                </a:solidFill>
                <a:latin typeface="#9Slide05 Aphrodite Pro"/>
              </a:rPr>
              <a:t> </a:t>
            </a:r>
            <a:r>
              <a:rPr lang="en-US" sz="4500" spc="135" dirty="0" err="1">
                <a:solidFill>
                  <a:srgbClr val="3F3B2A"/>
                </a:solidFill>
                <a:latin typeface="#9Slide05 Aphrodite Pro"/>
              </a:rPr>
              <a:t>thơ</a:t>
            </a:r>
            <a:endParaRPr lang="en-US" sz="4500" spc="135" dirty="0">
              <a:solidFill>
                <a:srgbClr val="3F3B2A"/>
              </a:solidFill>
              <a:latin typeface="#9Slide05 Aphrodite Pro"/>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sp>
      <p:sp>
        <p:nvSpPr>
          <p:cNvPr id="4" name="Freeform 4"/>
          <p:cNvSpPr/>
          <p:nvPr/>
        </p:nvSpPr>
        <p:spPr>
          <a:xfrm>
            <a:off x="7950768" y="4229100"/>
            <a:ext cx="10134703" cy="5243331"/>
          </a:xfrm>
          <a:custGeom>
            <a:avLst/>
            <a:gdLst/>
            <a:ahLst/>
            <a:cxnLst/>
            <a:rect l="l" t="t" r="r" b="b"/>
            <a:pathLst>
              <a:path w="10134703"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5044" r="-5044"/>
              </a:stretch>
            </a:blipFill>
          </p:spPr>
        </p:sp>
      </p:grpSp>
      <p:grpSp>
        <p:nvGrpSpPr>
          <p:cNvPr id="7" name="Group 7"/>
          <p:cNvGrpSpPr>
            <a:grpSpLocks noChangeAspect="1"/>
          </p:cNvGrpSpPr>
          <p:nvPr/>
        </p:nvGrpSpPr>
        <p:grpSpPr>
          <a:xfrm>
            <a:off x="2934822" y="4765818"/>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3136" b="-3136"/>
              </a:stretch>
            </a:blipFill>
          </p:spPr>
        </p:sp>
      </p:grpSp>
      <p:sp>
        <p:nvSpPr>
          <p:cNvPr id="9" name="TextBox 9"/>
          <p:cNvSpPr txBox="1"/>
          <p:nvPr/>
        </p:nvSpPr>
        <p:spPr>
          <a:xfrm>
            <a:off x="2667938" y="1000125"/>
            <a:ext cx="5700071" cy="3228975"/>
          </a:xfrm>
          <a:prstGeom prst="rect">
            <a:avLst/>
          </a:prstGeom>
        </p:spPr>
        <p:txBody>
          <a:bodyPr lIns="0" tIns="0" rIns="0" bIns="0" rtlCol="0" anchor="t">
            <a:spAutoFit/>
          </a:bodyPr>
          <a:lstStyle/>
          <a:p>
            <a:pPr algn="ctr">
              <a:lnSpc>
                <a:spcPts val="8400"/>
              </a:lnSpc>
            </a:pPr>
            <a:r>
              <a:rPr lang="en-US" sz="7000" spc="210" dirty="0">
                <a:solidFill>
                  <a:srgbClr val="3F3B2A"/>
                </a:solidFill>
                <a:latin typeface="#9Slide05 VL Fadilla"/>
              </a:rPr>
              <a:t>Cao </a:t>
            </a:r>
            <a:r>
              <a:rPr lang="en-US" sz="7000" spc="210" dirty="0" err="1">
                <a:solidFill>
                  <a:srgbClr val="3F3B2A"/>
                </a:solidFill>
                <a:latin typeface="#9Slide05 VL Fadilla"/>
              </a:rPr>
              <a:t>nguyên</a:t>
            </a:r>
            <a:r>
              <a:rPr lang="en-US" sz="7000" spc="210" dirty="0">
                <a:solidFill>
                  <a:srgbClr val="3F3B2A"/>
                </a:solidFill>
                <a:latin typeface="#9Slide05 VL Fadilla"/>
              </a:rPr>
              <a:t> </a:t>
            </a:r>
            <a:r>
              <a:rPr lang="en-US" sz="7000" spc="210" dirty="0" err="1">
                <a:solidFill>
                  <a:srgbClr val="3F3B2A"/>
                </a:solidFill>
                <a:latin typeface="#9Slide05 VL Fadilla"/>
              </a:rPr>
              <a:t>đá</a:t>
            </a:r>
            <a:r>
              <a:rPr lang="en-US" sz="7000" spc="210" dirty="0">
                <a:solidFill>
                  <a:srgbClr val="3F3B2A"/>
                </a:solidFill>
                <a:latin typeface="#9Slide05 VL Fadilla"/>
              </a:rPr>
              <a:t> </a:t>
            </a:r>
            <a:r>
              <a:rPr lang="en-US" sz="7000" spc="210" dirty="0" err="1">
                <a:solidFill>
                  <a:srgbClr val="3F3B2A"/>
                </a:solidFill>
                <a:latin typeface="#9Slide05 VL Fadilla"/>
              </a:rPr>
              <a:t>Đồng</a:t>
            </a:r>
            <a:r>
              <a:rPr lang="en-US" sz="7000" spc="210" dirty="0">
                <a:solidFill>
                  <a:srgbClr val="3F3B2A"/>
                </a:solidFill>
                <a:latin typeface="#9Slide05 VL Fadilla"/>
              </a:rPr>
              <a:t> Văn </a:t>
            </a:r>
          </a:p>
          <a:p>
            <a:pPr algn="ctr">
              <a:lnSpc>
                <a:spcPts val="8400"/>
              </a:lnSpc>
            </a:pPr>
            <a:r>
              <a:rPr lang="en-US" sz="7000" spc="210" dirty="0">
                <a:solidFill>
                  <a:srgbClr val="3F3B2A"/>
                </a:solidFill>
                <a:latin typeface="#9Slide05 VL Fadilla"/>
              </a:rPr>
              <a:t>(Hà Giang)</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1749231"/>
            <a:ext cx="11655553" cy="8570994"/>
          </a:xfrm>
          <a:custGeom>
            <a:avLst/>
            <a:gdLst/>
            <a:ahLst/>
            <a:cxnLst/>
            <a:rect l="l" t="t" r="r" b="b"/>
            <a:pathLst>
              <a:path w="11655553" h="8570994">
                <a:moveTo>
                  <a:pt x="11655553" y="0"/>
                </a:moveTo>
                <a:lnTo>
                  <a:pt x="0" y="0"/>
                </a:lnTo>
                <a:lnTo>
                  <a:pt x="0" y="8570994"/>
                </a:lnTo>
                <a:lnTo>
                  <a:pt x="11655553" y="8570994"/>
                </a:lnTo>
                <a:lnTo>
                  <a:pt x="11655553" y="0"/>
                </a:lnTo>
                <a:close/>
              </a:path>
            </a:pathLst>
          </a:custGeom>
          <a:blipFill>
            <a:blip r:embed="rId3">
              <a:alphaModFix amt="17000"/>
            </a:blip>
            <a:stretch>
              <a:fillRect/>
            </a:stretch>
          </a:blipFill>
        </p:spPr>
      </p:sp>
      <p:sp>
        <p:nvSpPr>
          <p:cNvPr id="4" name="Freeform 4"/>
          <p:cNvSpPr/>
          <p:nvPr/>
        </p:nvSpPr>
        <p:spPr>
          <a:xfrm flipH="1">
            <a:off x="504444" y="1561175"/>
            <a:ext cx="8570994" cy="8570994"/>
          </a:xfrm>
          <a:custGeom>
            <a:avLst/>
            <a:gdLst/>
            <a:ahLst/>
            <a:cxnLst/>
            <a:rect l="l" t="t" r="r" b="b"/>
            <a:pathLst>
              <a:path w="8570994" h="8570994">
                <a:moveTo>
                  <a:pt x="8570994" y="0"/>
                </a:moveTo>
                <a:lnTo>
                  <a:pt x="0" y="0"/>
                </a:lnTo>
                <a:lnTo>
                  <a:pt x="0" y="8570994"/>
                </a:lnTo>
                <a:lnTo>
                  <a:pt x="8570994" y="8570994"/>
                </a:lnTo>
                <a:lnTo>
                  <a:pt x="8570994" y="0"/>
                </a:lnTo>
                <a:close/>
              </a:path>
            </a:pathLst>
          </a:custGeom>
          <a:blipFill>
            <a:blip r:embed="rId4">
              <a:alphaModFix amt="58000"/>
            </a:blip>
            <a:stretch>
              <a:fillRect/>
            </a:stretch>
          </a:blipFill>
        </p:spPr>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10948384" y="771299"/>
            <a:ext cx="1271701" cy="1579752"/>
          </a:xfrm>
          <a:custGeom>
            <a:avLst/>
            <a:gdLst/>
            <a:ahLst/>
            <a:cxnLst/>
            <a:rect l="l" t="t" r="r" b="b"/>
            <a:pathLst>
              <a:path w="1271701" h="1579752">
                <a:moveTo>
                  <a:pt x="0" y="0"/>
                </a:moveTo>
                <a:lnTo>
                  <a:pt x="1271701" y="0"/>
                </a:lnTo>
                <a:lnTo>
                  <a:pt x="1271701" y="1579753"/>
                </a:lnTo>
                <a:lnTo>
                  <a:pt x="0" y="15797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6654118" y="3435350"/>
            <a:ext cx="11426812" cy="5924699"/>
          </a:xfrm>
          <a:prstGeom prst="rect">
            <a:avLst/>
          </a:prstGeom>
        </p:spPr>
        <p:txBody>
          <a:bodyPr lIns="0" tIns="0" rIns="0" bIns="0" rtlCol="0" anchor="t">
            <a:spAutoFit/>
          </a:bodyPr>
          <a:lstStyle/>
          <a:p>
            <a:pPr algn="ctr">
              <a:lnSpc>
                <a:spcPts val="7699"/>
              </a:lnSpc>
            </a:pPr>
            <a:r>
              <a:rPr lang="en-US" sz="5499" dirty="0" err="1">
                <a:solidFill>
                  <a:srgbClr val="000000"/>
                </a:solidFill>
                <a:latin typeface="#9Slide05 VL Fadilla"/>
              </a:rPr>
              <a:t>Với</a:t>
            </a:r>
            <a:r>
              <a:rPr lang="en-US" sz="5499" dirty="0">
                <a:solidFill>
                  <a:srgbClr val="000000"/>
                </a:solidFill>
                <a:latin typeface="#9Slide05 VL Fadilla"/>
              </a:rPr>
              <a:t> </a:t>
            </a:r>
            <a:r>
              <a:rPr lang="en-US" sz="5499" dirty="0" err="1">
                <a:solidFill>
                  <a:srgbClr val="000000"/>
                </a:solidFill>
                <a:latin typeface="#9Slide05 VL Fadilla"/>
              </a:rPr>
              <a:t>phong</a:t>
            </a:r>
            <a:r>
              <a:rPr lang="en-US" sz="5499" dirty="0">
                <a:solidFill>
                  <a:srgbClr val="000000"/>
                </a:solidFill>
                <a:latin typeface="#9Slide05 VL Fadilla"/>
              </a:rPr>
              <a:t> </a:t>
            </a:r>
            <a:r>
              <a:rPr lang="en-US" sz="5499" dirty="0" err="1">
                <a:solidFill>
                  <a:srgbClr val="000000"/>
                </a:solidFill>
                <a:latin typeface="#9Slide05 VL Fadilla"/>
              </a:rPr>
              <a:t>cách</a:t>
            </a:r>
            <a:r>
              <a:rPr lang="en-US" sz="5499" dirty="0">
                <a:solidFill>
                  <a:srgbClr val="000000"/>
                </a:solidFill>
                <a:latin typeface="#9Slide05 VL Fadilla"/>
              </a:rPr>
              <a:t> </a:t>
            </a:r>
            <a:r>
              <a:rPr lang="en-US" sz="5499" dirty="0" err="1">
                <a:solidFill>
                  <a:srgbClr val="000000"/>
                </a:solidFill>
                <a:latin typeface="#9Slide05 VL Fadilla"/>
              </a:rPr>
              <a:t>trang</a:t>
            </a:r>
            <a:r>
              <a:rPr lang="en-US" sz="5499" dirty="0">
                <a:solidFill>
                  <a:srgbClr val="000000"/>
                </a:solidFill>
                <a:latin typeface="#9Slide05 VL Fadilla"/>
              </a:rPr>
              <a:t> </a:t>
            </a:r>
            <a:r>
              <a:rPr lang="en-US" sz="5499" dirty="0" err="1">
                <a:solidFill>
                  <a:srgbClr val="000000"/>
                </a:solidFill>
                <a:latin typeface="#9Slide05 VL Fadilla"/>
              </a:rPr>
              <a:t>nhã</a:t>
            </a:r>
            <a:r>
              <a:rPr lang="en-US" sz="5499" dirty="0">
                <a:solidFill>
                  <a:srgbClr val="000000"/>
                </a:solidFill>
                <a:latin typeface="#9Slide05 VL Fadilla"/>
              </a:rPr>
              <a:t>, </a:t>
            </a:r>
            <a:r>
              <a:rPr lang="en-US" sz="5499" dirty="0" err="1">
                <a:solidFill>
                  <a:srgbClr val="000000"/>
                </a:solidFill>
                <a:latin typeface="#9Slide05 VL Fadilla"/>
              </a:rPr>
              <a:t>bài</a:t>
            </a:r>
            <a:r>
              <a:rPr lang="en-US" sz="5499" dirty="0">
                <a:solidFill>
                  <a:srgbClr val="000000"/>
                </a:solidFill>
                <a:latin typeface="#9Slide05 VL Fadilla"/>
              </a:rPr>
              <a:t> </a:t>
            </a:r>
            <a:r>
              <a:rPr lang="en-US" sz="5499" dirty="0" err="1">
                <a:solidFill>
                  <a:srgbClr val="000000"/>
                </a:solidFill>
                <a:latin typeface="#9Slide05 VL Fadilla"/>
              </a:rPr>
              <a:t>thơ</a:t>
            </a:r>
            <a:r>
              <a:rPr lang="en-US" sz="5499" dirty="0">
                <a:solidFill>
                  <a:srgbClr val="000000"/>
                </a:solidFill>
                <a:latin typeface="#9Slide05 VL Fadilla"/>
              </a:rPr>
              <a:t> </a:t>
            </a:r>
            <a:r>
              <a:rPr lang="en-US" sz="5499" dirty="0" err="1">
                <a:solidFill>
                  <a:srgbClr val="000000"/>
                </a:solidFill>
                <a:latin typeface="#9Slide05 VL Fadilla"/>
              </a:rPr>
              <a:t>cho</a:t>
            </a:r>
            <a:r>
              <a:rPr lang="en-US" sz="5499" dirty="0">
                <a:solidFill>
                  <a:srgbClr val="000000"/>
                </a:solidFill>
                <a:latin typeface="#9Slide05 VL Fadilla"/>
              </a:rPr>
              <a:t> </a:t>
            </a:r>
            <a:r>
              <a:rPr lang="en-US" sz="5499" dirty="0" err="1">
                <a:solidFill>
                  <a:srgbClr val="000000"/>
                </a:solidFill>
                <a:latin typeface="#9Slide05 VL Fadilla"/>
              </a:rPr>
              <a:t>thấy</a:t>
            </a:r>
            <a:r>
              <a:rPr lang="en-US" sz="5499" dirty="0">
                <a:solidFill>
                  <a:srgbClr val="000000"/>
                </a:solidFill>
                <a:latin typeface="#9Slide05 VL Fadilla"/>
              </a:rPr>
              <a:t> </a:t>
            </a:r>
            <a:r>
              <a:rPr lang="en-US" sz="5499" dirty="0" err="1">
                <a:solidFill>
                  <a:srgbClr val="000000"/>
                </a:solidFill>
                <a:latin typeface="#9Slide05 VL Fadilla"/>
              </a:rPr>
              <a:t>cảnh</a:t>
            </a:r>
            <a:r>
              <a:rPr lang="en-US" sz="5499" dirty="0">
                <a:solidFill>
                  <a:srgbClr val="000000"/>
                </a:solidFill>
                <a:latin typeface="#9Slide05 VL Fadilla"/>
              </a:rPr>
              <a:t> </a:t>
            </a:r>
            <a:r>
              <a:rPr lang="en-US" sz="5499" dirty="0" err="1">
                <a:solidFill>
                  <a:srgbClr val="000000"/>
                </a:solidFill>
                <a:latin typeface="#9Slide05 VL Fadilla"/>
              </a:rPr>
              <a:t>Đèo</a:t>
            </a:r>
            <a:r>
              <a:rPr lang="en-US" sz="5499" dirty="0">
                <a:solidFill>
                  <a:srgbClr val="000000"/>
                </a:solidFill>
                <a:latin typeface="#9Slide05 VL Fadilla"/>
              </a:rPr>
              <a:t> </a:t>
            </a:r>
            <a:r>
              <a:rPr lang="en-US" sz="5499" dirty="0" err="1">
                <a:solidFill>
                  <a:srgbClr val="000000"/>
                </a:solidFill>
                <a:latin typeface="#9Slide05 VL Fadilla"/>
              </a:rPr>
              <a:t>Ngang</a:t>
            </a:r>
            <a:r>
              <a:rPr lang="en-US" sz="5499" dirty="0">
                <a:solidFill>
                  <a:srgbClr val="000000"/>
                </a:solidFill>
                <a:latin typeface="#9Slide05 VL Fadilla"/>
              </a:rPr>
              <a:t> </a:t>
            </a:r>
            <a:r>
              <a:rPr lang="en-US" sz="5499" dirty="0" err="1">
                <a:solidFill>
                  <a:srgbClr val="000000"/>
                </a:solidFill>
                <a:latin typeface="#9Slide05 VL Fadilla"/>
              </a:rPr>
              <a:t>thoáng</a:t>
            </a:r>
            <a:r>
              <a:rPr lang="en-US" sz="5499" dirty="0">
                <a:solidFill>
                  <a:srgbClr val="000000"/>
                </a:solidFill>
                <a:latin typeface="#9Slide05 VL Fadilla"/>
              </a:rPr>
              <a:t> </a:t>
            </a:r>
            <a:r>
              <a:rPr lang="en-US" sz="5499" dirty="0" err="1">
                <a:solidFill>
                  <a:srgbClr val="000000"/>
                </a:solidFill>
                <a:latin typeface="#9Slide05 VL Fadilla"/>
              </a:rPr>
              <a:t>đãng</a:t>
            </a:r>
            <a:r>
              <a:rPr lang="en-US" sz="5499" dirty="0">
                <a:solidFill>
                  <a:srgbClr val="000000"/>
                </a:solidFill>
                <a:latin typeface="#9Slide05 VL Fadilla"/>
              </a:rPr>
              <a:t> </a:t>
            </a:r>
            <a:r>
              <a:rPr lang="en-US" sz="5499" dirty="0" err="1">
                <a:solidFill>
                  <a:srgbClr val="000000"/>
                </a:solidFill>
                <a:latin typeface="#9Slide05 VL Fadilla"/>
              </a:rPr>
              <a:t>mà</a:t>
            </a:r>
            <a:r>
              <a:rPr lang="en-US" sz="5499" dirty="0">
                <a:solidFill>
                  <a:srgbClr val="000000"/>
                </a:solidFill>
                <a:latin typeface="#9Slide05 VL Fadilla"/>
              </a:rPr>
              <a:t> </a:t>
            </a:r>
            <a:r>
              <a:rPr lang="en-US" sz="5499" dirty="0" err="1">
                <a:solidFill>
                  <a:srgbClr val="000000"/>
                </a:solidFill>
                <a:latin typeface="#9Slide05 VL Fadilla"/>
              </a:rPr>
              <a:t>heo</a:t>
            </a:r>
            <a:r>
              <a:rPr lang="en-US" sz="5499" dirty="0">
                <a:solidFill>
                  <a:srgbClr val="000000"/>
                </a:solidFill>
                <a:latin typeface="#9Slide05 VL Fadilla"/>
              </a:rPr>
              <a:t> </a:t>
            </a:r>
            <a:r>
              <a:rPr lang="en-US" sz="5499" dirty="0" err="1">
                <a:solidFill>
                  <a:srgbClr val="000000"/>
                </a:solidFill>
                <a:latin typeface="#9Slide05 VL Fadilla"/>
              </a:rPr>
              <a:t>hút</a:t>
            </a:r>
            <a:r>
              <a:rPr lang="en-US" sz="5499" dirty="0">
                <a:solidFill>
                  <a:srgbClr val="000000"/>
                </a:solidFill>
                <a:latin typeface="#9Slide05 VL Fadilla"/>
              </a:rPr>
              <a:t>, </a:t>
            </a:r>
            <a:r>
              <a:rPr lang="en-US" sz="5499" dirty="0" err="1">
                <a:solidFill>
                  <a:srgbClr val="000000"/>
                </a:solidFill>
                <a:latin typeface="#9Slide05 VL Fadilla"/>
              </a:rPr>
              <a:t>thấp</a:t>
            </a:r>
            <a:r>
              <a:rPr lang="en-US" sz="5499" dirty="0">
                <a:solidFill>
                  <a:srgbClr val="000000"/>
                </a:solidFill>
                <a:latin typeface="#9Slide05 VL Fadilla"/>
              </a:rPr>
              <a:t> </a:t>
            </a:r>
            <a:r>
              <a:rPr lang="en-US" sz="5499" dirty="0" err="1">
                <a:solidFill>
                  <a:srgbClr val="000000"/>
                </a:solidFill>
                <a:latin typeface="#9Slide05 VL Fadilla"/>
              </a:rPr>
              <a:t>thoáng</a:t>
            </a:r>
            <a:r>
              <a:rPr lang="en-US" sz="5499" dirty="0">
                <a:solidFill>
                  <a:srgbClr val="000000"/>
                </a:solidFill>
                <a:latin typeface="#9Slide05 VL Fadilla"/>
              </a:rPr>
              <a:t> </a:t>
            </a:r>
            <a:r>
              <a:rPr lang="en-US" sz="5499" dirty="0" err="1">
                <a:solidFill>
                  <a:srgbClr val="000000"/>
                </a:solidFill>
                <a:latin typeface="#9Slide05 VL Fadilla"/>
              </a:rPr>
              <a:t>có</a:t>
            </a:r>
            <a:r>
              <a:rPr lang="en-US" sz="5499" dirty="0">
                <a:solidFill>
                  <a:srgbClr val="000000"/>
                </a:solidFill>
                <a:latin typeface="#9Slide05 VL Fadilla"/>
              </a:rPr>
              <a:t> </a:t>
            </a:r>
            <a:r>
              <a:rPr lang="en-US" sz="5499" dirty="0" err="1">
                <a:solidFill>
                  <a:srgbClr val="000000"/>
                </a:solidFill>
                <a:latin typeface="#9Slide05 VL Fadilla"/>
              </a:rPr>
              <a:t>sự</a:t>
            </a:r>
            <a:r>
              <a:rPr lang="en-US" sz="5499" dirty="0">
                <a:solidFill>
                  <a:srgbClr val="000000"/>
                </a:solidFill>
                <a:latin typeface="#9Slide05 VL Fadilla"/>
              </a:rPr>
              <a:t> </a:t>
            </a:r>
            <a:r>
              <a:rPr lang="en-US" sz="5499" dirty="0" err="1">
                <a:solidFill>
                  <a:srgbClr val="000000"/>
                </a:solidFill>
                <a:latin typeface="#9Slide05 VL Fadilla"/>
              </a:rPr>
              <a:t>sống</a:t>
            </a:r>
            <a:r>
              <a:rPr lang="en-US" sz="5499" dirty="0">
                <a:solidFill>
                  <a:srgbClr val="000000"/>
                </a:solidFill>
                <a:latin typeface="#9Slide05 VL Fadilla"/>
              </a:rPr>
              <a:t> con </a:t>
            </a:r>
            <a:r>
              <a:rPr lang="en-US" sz="5499" dirty="0" err="1">
                <a:solidFill>
                  <a:srgbClr val="000000"/>
                </a:solidFill>
                <a:latin typeface="#9Slide05 VL Fadilla"/>
              </a:rPr>
              <a:t>người</a:t>
            </a:r>
            <a:r>
              <a:rPr lang="en-US" sz="5499" dirty="0">
                <a:solidFill>
                  <a:srgbClr val="000000"/>
                </a:solidFill>
                <a:latin typeface="#9Slide05 VL Fadilla"/>
              </a:rPr>
              <a:t> </a:t>
            </a:r>
            <a:r>
              <a:rPr lang="en-US" sz="5499" dirty="0" err="1">
                <a:solidFill>
                  <a:srgbClr val="000000"/>
                </a:solidFill>
                <a:latin typeface="#9Slide05 VL Fadilla"/>
              </a:rPr>
              <a:t>nhưng</a:t>
            </a:r>
            <a:r>
              <a:rPr lang="en-US" sz="5499" dirty="0">
                <a:solidFill>
                  <a:srgbClr val="000000"/>
                </a:solidFill>
                <a:latin typeface="#9Slide05 VL Fadilla"/>
              </a:rPr>
              <a:t> </a:t>
            </a:r>
            <a:r>
              <a:rPr lang="en-US" sz="5499" dirty="0" err="1">
                <a:solidFill>
                  <a:srgbClr val="000000"/>
                </a:solidFill>
                <a:latin typeface="#9Slide05 VL Fadilla"/>
              </a:rPr>
              <a:t>còn</a:t>
            </a:r>
            <a:r>
              <a:rPr lang="en-US" sz="5499" dirty="0">
                <a:solidFill>
                  <a:srgbClr val="000000"/>
                </a:solidFill>
                <a:latin typeface="#9Slide05 VL Fadilla"/>
              </a:rPr>
              <a:t> </a:t>
            </a:r>
            <a:r>
              <a:rPr lang="en-US" sz="5499" dirty="0" err="1">
                <a:solidFill>
                  <a:srgbClr val="000000"/>
                </a:solidFill>
                <a:latin typeface="#9Slide05 VL Fadilla"/>
              </a:rPr>
              <a:t>hoang</a:t>
            </a:r>
            <a:r>
              <a:rPr lang="en-US" sz="5499" dirty="0">
                <a:solidFill>
                  <a:srgbClr val="000000"/>
                </a:solidFill>
                <a:latin typeface="#9Slide05 VL Fadilla"/>
              </a:rPr>
              <a:t> </a:t>
            </a:r>
            <a:r>
              <a:rPr lang="en-US" sz="5499" dirty="0" err="1">
                <a:solidFill>
                  <a:srgbClr val="000000"/>
                </a:solidFill>
                <a:latin typeface="#9Slide05 VL Fadilla"/>
              </a:rPr>
              <a:t>sơ</a:t>
            </a:r>
            <a:r>
              <a:rPr lang="en-US" sz="5499" dirty="0">
                <a:solidFill>
                  <a:srgbClr val="000000"/>
                </a:solidFill>
                <a:latin typeface="#9Slide05 VL Fadilla"/>
              </a:rPr>
              <a:t>, </a:t>
            </a:r>
            <a:r>
              <a:rPr lang="en-US" sz="5499" dirty="0" err="1">
                <a:solidFill>
                  <a:srgbClr val="000000"/>
                </a:solidFill>
                <a:latin typeface="#9Slide05 VL Fadilla"/>
              </a:rPr>
              <a:t>đồng</a:t>
            </a:r>
            <a:r>
              <a:rPr lang="en-US" sz="5499" dirty="0">
                <a:solidFill>
                  <a:srgbClr val="000000"/>
                </a:solidFill>
                <a:latin typeface="#9Slide05 VL Fadilla"/>
              </a:rPr>
              <a:t> </a:t>
            </a:r>
            <a:r>
              <a:rPr lang="en-US" sz="5499" dirty="0" err="1">
                <a:solidFill>
                  <a:srgbClr val="000000"/>
                </a:solidFill>
                <a:latin typeface="#9Slide05 VL Fadilla"/>
              </a:rPr>
              <a:t>thời</a:t>
            </a:r>
            <a:r>
              <a:rPr lang="en-US" sz="5499" dirty="0">
                <a:solidFill>
                  <a:srgbClr val="000000"/>
                </a:solidFill>
                <a:latin typeface="#9Slide05 VL Fadilla"/>
              </a:rPr>
              <a:t> </a:t>
            </a:r>
            <a:r>
              <a:rPr lang="en-US" sz="5499" dirty="0" err="1">
                <a:solidFill>
                  <a:srgbClr val="000000"/>
                </a:solidFill>
                <a:latin typeface="#9Slide05 VL Fadilla"/>
              </a:rPr>
              <a:t>thể</a:t>
            </a:r>
            <a:r>
              <a:rPr lang="en-US" sz="5499" dirty="0">
                <a:solidFill>
                  <a:srgbClr val="000000"/>
                </a:solidFill>
                <a:latin typeface="#9Slide05 VL Fadilla"/>
              </a:rPr>
              <a:t> </a:t>
            </a:r>
            <a:r>
              <a:rPr lang="en-US" sz="5499" dirty="0" err="1">
                <a:solidFill>
                  <a:srgbClr val="000000"/>
                </a:solidFill>
                <a:latin typeface="#9Slide05 VL Fadilla"/>
              </a:rPr>
              <a:t>hiện</a:t>
            </a:r>
            <a:r>
              <a:rPr lang="en-US" sz="5499" dirty="0">
                <a:solidFill>
                  <a:srgbClr val="000000"/>
                </a:solidFill>
                <a:latin typeface="#9Slide05 VL Fadilla"/>
              </a:rPr>
              <a:t> </a:t>
            </a:r>
            <a:r>
              <a:rPr lang="en-US" sz="5499" dirty="0" err="1">
                <a:solidFill>
                  <a:srgbClr val="000000"/>
                </a:solidFill>
                <a:latin typeface="#9Slide05 VL Fadilla"/>
              </a:rPr>
              <a:t>nỗi</a:t>
            </a:r>
            <a:r>
              <a:rPr lang="en-US" sz="5499" dirty="0">
                <a:solidFill>
                  <a:srgbClr val="000000"/>
                </a:solidFill>
                <a:latin typeface="#9Slide05 VL Fadilla"/>
              </a:rPr>
              <a:t> </a:t>
            </a:r>
            <a:r>
              <a:rPr lang="en-US" sz="5499" dirty="0" err="1">
                <a:solidFill>
                  <a:srgbClr val="000000"/>
                </a:solidFill>
                <a:latin typeface="#9Slide05 VL Fadilla"/>
              </a:rPr>
              <a:t>nhớ</a:t>
            </a:r>
            <a:r>
              <a:rPr lang="en-US" sz="5499" dirty="0">
                <a:solidFill>
                  <a:srgbClr val="000000"/>
                </a:solidFill>
                <a:latin typeface="#9Slide05 VL Fadilla"/>
              </a:rPr>
              <a:t> </a:t>
            </a:r>
            <a:r>
              <a:rPr lang="en-US" sz="5499" dirty="0" err="1">
                <a:solidFill>
                  <a:srgbClr val="000000"/>
                </a:solidFill>
                <a:latin typeface="#9Slide05 VL Fadilla"/>
              </a:rPr>
              <a:t>nước</a:t>
            </a:r>
            <a:r>
              <a:rPr lang="en-US" sz="5499" dirty="0">
                <a:solidFill>
                  <a:srgbClr val="000000"/>
                </a:solidFill>
                <a:latin typeface="#9Slide05 VL Fadilla"/>
              </a:rPr>
              <a:t>, </a:t>
            </a:r>
            <a:r>
              <a:rPr lang="en-US" sz="5499" dirty="0" err="1">
                <a:solidFill>
                  <a:srgbClr val="000000"/>
                </a:solidFill>
                <a:latin typeface="#9Slide05 VL Fadilla"/>
              </a:rPr>
              <a:t>thương</a:t>
            </a:r>
            <a:r>
              <a:rPr lang="en-US" sz="5499" dirty="0">
                <a:solidFill>
                  <a:srgbClr val="000000"/>
                </a:solidFill>
                <a:latin typeface="#9Slide05 VL Fadilla"/>
              </a:rPr>
              <a:t> </a:t>
            </a:r>
            <a:r>
              <a:rPr lang="en-US" sz="5499" dirty="0" err="1">
                <a:solidFill>
                  <a:srgbClr val="000000"/>
                </a:solidFill>
                <a:latin typeface="#9Slide05 VL Fadilla"/>
              </a:rPr>
              <a:t>nhà</a:t>
            </a:r>
            <a:r>
              <a:rPr lang="en-US" sz="5499" dirty="0">
                <a:solidFill>
                  <a:srgbClr val="000000"/>
                </a:solidFill>
                <a:latin typeface="#9Slide05 VL Fadilla"/>
              </a:rPr>
              <a:t>, </a:t>
            </a:r>
            <a:r>
              <a:rPr lang="en-US" sz="5499" dirty="0" err="1">
                <a:solidFill>
                  <a:srgbClr val="000000"/>
                </a:solidFill>
                <a:latin typeface="#9Slide05 VL Fadilla"/>
              </a:rPr>
              <a:t>nỗi</a:t>
            </a:r>
            <a:r>
              <a:rPr lang="en-US" sz="5499" dirty="0">
                <a:solidFill>
                  <a:srgbClr val="000000"/>
                </a:solidFill>
                <a:latin typeface="#9Slide05 VL Fadilla"/>
              </a:rPr>
              <a:t> </a:t>
            </a:r>
            <a:r>
              <a:rPr lang="en-US" sz="5499" dirty="0" err="1">
                <a:solidFill>
                  <a:srgbClr val="000000"/>
                </a:solidFill>
                <a:latin typeface="#9Slide05 VL Fadilla"/>
              </a:rPr>
              <a:t>buồn</a:t>
            </a:r>
            <a:r>
              <a:rPr lang="en-US" sz="5499" dirty="0">
                <a:solidFill>
                  <a:srgbClr val="000000"/>
                </a:solidFill>
                <a:latin typeface="#9Slide05 VL Fadilla"/>
              </a:rPr>
              <a:t> </a:t>
            </a:r>
            <a:r>
              <a:rPr lang="en-US" sz="5499" dirty="0" err="1">
                <a:solidFill>
                  <a:srgbClr val="000000"/>
                </a:solidFill>
                <a:latin typeface="#9Slide05 VL Fadilla"/>
              </a:rPr>
              <a:t>thầm</a:t>
            </a:r>
            <a:r>
              <a:rPr lang="en-US" sz="5499" dirty="0">
                <a:solidFill>
                  <a:srgbClr val="000000"/>
                </a:solidFill>
                <a:latin typeface="#9Slide05 VL Fadilla"/>
              </a:rPr>
              <a:t> </a:t>
            </a:r>
            <a:r>
              <a:rPr lang="en-US" sz="5499" dirty="0" err="1">
                <a:solidFill>
                  <a:srgbClr val="000000"/>
                </a:solidFill>
                <a:latin typeface="#9Slide05 VL Fadilla"/>
              </a:rPr>
              <a:t>lặng</a:t>
            </a:r>
            <a:r>
              <a:rPr lang="en-US" sz="5499" dirty="0">
                <a:solidFill>
                  <a:srgbClr val="000000"/>
                </a:solidFill>
                <a:latin typeface="#9Slide05 VL Fadilla"/>
              </a:rPr>
              <a:t> </a:t>
            </a:r>
            <a:r>
              <a:rPr lang="en-US" sz="5499" dirty="0" err="1">
                <a:solidFill>
                  <a:srgbClr val="000000"/>
                </a:solidFill>
                <a:latin typeface="#9Slide05 VL Fadilla"/>
              </a:rPr>
              <a:t>cô</a:t>
            </a:r>
            <a:r>
              <a:rPr lang="en-US" sz="5499" dirty="0">
                <a:solidFill>
                  <a:srgbClr val="000000"/>
                </a:solidFill>
                <a:latin typeface="#9Slide05 VL Fadilla"/>
              </a:rPr>
              <a:t> </a:t>
            </a:r>
            <a:r>
              <a:rPr lang="en-US" sz="5499" dirty="0" err="1">
                <a:solidFill>
                  <a:srgbClr val="000000"/>
                </a:solidFill>
                <a:latin typeface="#9Slide05 VL Fadilla"/>
              </a:rPr>
              <a:t>đơn</a:t>
            </a:r>
            <a:r>
              <a:rPr lang="en-US" sz="5499" dirty="0">
                <a:solidFill>
                  <a:srgbClr val="000000"/>
                </a:solidFill>
                <a:latin typeface="#9Slide05 VL Fadilla"/>
              </a:rPr>
              <a:t> </a:t>
            </a:r>
            <a:r>
              <a:rPr lang="en-US" sz="5499" dirty="0" err="1">
                <a:solidFill>
                  <a:srgbClr val="000000"/>
                </a:solidFill>
                <a:latin typeface="#9Slide05 VL Fadilla"/>
              </a:rPr>
              <a:t>của</a:t>
            </a:r>
            <a:r>
              <a:rPr lang="en-US" sz="5499" dirty="0">
                <a:solidFill>
                  <a:srgbClr val="000000"/>
                </a:solidFill>
                <a:latin typeface="#9Slide05 VL Fadilla"/>
              </a:rPr>
              <a:t> </a:t>
            </a:r>
            <a:r>
              <a:rPr lang="en-US" sz="5499" dirty="0" err="1">
                <a:solidFill>
                  <a:srgbClr val="000000"/>
                </a:solidFill>
                <a:latin typeface="#9Slide05 VL Fadilla"/>
              </a:rPr>
              <a:t>tác</a:t>
            </a:r>
            <a:r>
              <a:rPr lang="en-US" sz="5499" dirty="0">
                <a:solidFill>
                  <a:srgbClr val="000000"/>
                </a:solidFill>
                <a:latin typeface="#9Slide05 VL Fadilla"/>
              </a:rPr>
              <a:t> </a:t>
            </a:r>
            <a:r>
              <a:rPr lang="en-US" sz="5499" dirty="0" err="1">
                <a:solidFill>
                  <a:srgbClr val="000000"/>
                </a:solidFill>
                <a:latin typeface="#9Slide05 VL Fadilla"/>
              </a:rPr>
              <a:t>giả</a:t>
            </a:r>
            <a:r>
              <a:rPr lang="en-US" sz="5499" dirty="0">
                <a:solidFill>
                  <a:srgbClr val="000000"/>
                </a:solidFill>
                <a:latin typeface="#9Slide05 VL Fadilla"/>
              </a:rPr>
              <a:t>.</a:t>
            </a:r>
          </a:p>
          <a:p>
            <a:pPr algn="just">
              <a:lnSpc>
                <a:spcPts val="7699"/>
              </a:lnSpc>
              <a:spcBef>
                <a:spcPct val="0"/>
              </a:spcBef>
            </a:pPr>
            <a:endParaRPr lang="en-US" sz="5499" dirty="0">
              <a:solidFill>
                <a:srgbClr val="000000"/>
              </a:solidFill>
              <a:latin typeface="#9Slide05 VL Fadilla"/>
            </a:endParaRPr>
          </a:p>
        </p:txBody>
      </p:sp>
      <p:sp>
        <p:nvSpPr>
          <p:cNvPr id="8" name="Freeform 8"/>
          <p:cNvSpPr/>
          <p:nvPr/>
        </p:nvSpPr>
        <p:spPr>
          <a:xfrm>
            <a:off x="-257836" y="5839865"/>
            <a:ext cx="18545838" cy="6293734"/>
          </a:xfrm>
          <a:custGeom>
            <a:avLst/>
            <a:gdLst/>
            <a:ahLst/>
            <a:cxnLst/>
            <a:rect l="l" t="t" r="r" b="b"/>
            <a:pathLst>
              <a:path w="18545838" h="6293734">
                <a:moveTo>
                  <a:pt x="0" y="0"/>
                </a:moveTo>
                <a:lnTo>
                  <a:pt x="18545838" y="0"/>
                </a:lnTo>
                <a:lnTo>
                  <a:pt x="18545838" y="6293735"/>
                </a:lnTo>
                <a:lnTo>
                  <a:pt x="0" y="6293735"/>
                </a:lnTo>
                <a:lnTo>
                  <a:pt x="0" y="0"/>
                </a:lnTo>
                <a:close/>
              </a:path>
            </a:pathLst>
          </a:custGeom>
          <a:blipFill>
            <a:blip r:embed="rId8"/>
            <a:stretch>
              <a:fillRect t="-110490" b="-7"/>
            </a:stretch>
          </a:blipFill>
        </p:spPr>
      </p:sp>
      <p:sp>
        <p:nvSpPr>
          <p:cNvPr id="9" name="TextBox 9"/>
          <p:cNvSpPr txBox="1"/>
          <p:nvPr/>
        </p:nvSpPr>
        <p:spPr>
          <a:xfrm>
            <a:off x="0" y="372913"/>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10" name="TextBox 10"/>
          <p:cNvSpPr txBox="1"/>
          <p:nvPr/>
        </p:nvSpPr>
        <p:spPr>
          <a:xfrm>
            <a:off x="-266459" y="1431025"/>
            <a:ext cx="9872870" cy="1038225"/>
          </a:xfrm>
          <a:prstGeom prst="rect">
            <a:avLst/>
          </a:prstGeom>
        </p:spPr>
        <p:txBody>
          <a:bodyPr lIns="0" tIns="0" rIns="0" bIns="0" rtlCol="0" anchor="t">
            <a:spAutoFit/>
          </a:bodyPr>
          <a:lstStyle/>
          <a:p>
            <a:pPr algn="ctr">
              <a:lnSpc>
                <a:spcPts val="8400"/>
              </a:lnSpc>
              <a:spcBef>
                <a:spcPct val="0"/>
              </a:spcBef>
            </a:pPr>
            <a:r>
              <a:rPr lang="en-US" sz="6000">
                <a:solidFill>
                  <a:srgbClr val="3F3B2A"/>
                </a:solidFill>
                <a:latin typeface="#9Slide07 SVNUT Triumph Press"/>
              </a:rPr>
              <a:t>3.2. Đọc hiểu văn bản</a:t>
            </a:r>
          </a:p>
        </p:txBody>
      </p:sp>
      <p:sp>
        <p:nvSpPr>
          <p:cNvPr id="11" name="TextBox 11"/>
          <p:cNvSpPr txBox="1"/>
          <p:nvPr/>
        </p:nvSpPr>
        <p:spPr>
          <a:xfrm>
            <a:off x="8379110" y="2431150"/>
            <a:ext cx="9270950" cy="723900"/>
          </a:xfrm>
          <a:prstGeom prst="rect">
            <a:avLst/>
          </a:prstGeom>
        </p:spPr>
        <p:txBody>
          <a:bodyPr lIns="0" tIns="0" rIns="0" bIns="0" rtlCol="0" anchor="t">
            <a:spAutoFit/>
          </a:bodyPr>
          <a:lstStyle/>
          <a:p>
            <a:pPr algn="ctr">
              <a:lnSpc>
                <a:spcPts val="5400"/>
              </a:lnSpc>
              <a:spcBef>
                <a:spcPct val="0"/>
              </a:spcBef>
            </a:pPr>
            <a:r>
              <a:rPr lang="en-US" sz="4500" spc="135" dirty="0">
                <a:solidFill>
                  <a:srgbClr val="3F3B2A"/>
                </a:solidFill>
                <a:latin typeface="#9Slide05 Aphrodite Pro"/>
              </a:rPr>
              <a:t>c. </a:t>
            </a:r>
            <a:r>
              <a:rPr lang="en-US" sz="4500" spc="135" dirty="0" err="1">
                <a:solidFill>
                  <a:srgbClr val="3F3B2A"/>
                </a:solidFill>
                <a:latin typeface="#9Slide05 Aphrodite Pro"/>
              </a:rPr>
              <a:t>Cảm</a:t>
            </a:r>
            <a:r>
              <a:rPr lang="en-US" sz="4500" spc="135" dirty="0">
                <a:solidFill>
                  <a:srgbClr val="3F3B2A"/>
                </a:solidFill>
                <a:latin typeface="#9Slide05 Aphrodite Pro"/>
              </a:rPr>
              <a:t> </a:t>
            </a:r>
            <a:r>
              <a:rPr lang="en-US" sz="4500" spc="135" dirty="0" err="1">
                <a:solidFill>
                  <a:srgbClr val="3F3B2A"/>
                </a:solidFill>
                <a:latin typeface="#9Slide05 Aphrodite Pro"/>
              </a:rPr>
              <a:t>xúc</a:t>
            </a:r>
            <a:r>
              <a:rPr lang="en-US" sz="4500" spc="135" dirty="0">
                <a:solidFill>
                  <a:srgbClr val="3F3B2A"/>
                </a:solidFill>
                <a:latin typeface="#9Slide05 Aphrodite Pro"/>
              </a:rPr>
              <a:t>, </a:t>
            </a:r>
            <a:r>
              <a:rPr lang="en-US" sz="4500" spc="135" dirty="0" err="1">
                <a:solidFill>
                  <a:srgbClr val="3F3B2A"/>
                </a:solidFill>
                <a:latin typeface="#9Slide05 Aphrodite Pro"/>
              </a:rPr>
              <a:t>tâm</a:t>
            </a:r>
            <a:r>
              <a:rPr lang="en-US" sz="4500" spc="135" dirty="0">
                <a:solidFill>
                  <a:srgbClr val="3F3B2A"/>
                </a:solidFill>
                <a:latin typeface="#9Slide05 Aphrodite Pro"/>
              </a:rPr>
              <a:t> </a:t>
            </a:r>
            <a:r>
              <a:rPr lang="en-US" sz="4500" spc="135" dirty="0" err="1">
                <a:solidFill>
                  <a:srgbClr val="3F3B2A"/>
                </a:solidFill>
                <a:latin typeface="#9Slide05 Aphrodite Pro"/>
              </a:rPr>
              <a:t>trạng</a:t>
            </a:r>
            <a:r>
              <a:rPr lang="en-US" sz="4500" spc="135" dirty="0">
                <a:solidFill>
                  <a:srgbClr val="3F3B2A"/>
                </a:solidFill>
                <a:latin typeface="#9Slide05 Aphrodite Pro"/>
              </a:rPr>
              <a:t> </a:t>
            </a:r>
            <a:r>
              <a:rPr lang="en-US" sz="4500" spc="135" dirty="0" err="1">
                <a:solidFill>
                  <a:srgbClr val="3F3B2A"/>
                </a:solidFill>
                <a:latin typeface="#9Slide05 Aphrodite Pro"/>
              </a:rPr>
              <a:t>của</a:t>
            </a:r>
            <a:r>
              <a:rPr lang="en-US" sz="4500" spc="135" dirty="0">
                <a:solidFill>
                  <a:srgbClr val="3F3B2A"/>
                </a:solidFill>
                <a:latin typeface="#9Slide05 Aphrodite Pro"/>
              </a:rPr>
              <a:t> </a:t>
            </a:r>
            <a:r>
              <a:rPr lang="en-US" sz="4500" spc="135" dirty="0" err="1">
                <a:solidFill>
                  <a:srgbClr val="3F3B2A"/>
                </a:solidFill>
                <a:latin typeface="#9Slide05 Aphrodite Pro"/>
              </a:rPr>
              <a:t>nhà</a:t>
            </a:r>
            <a:r>
              <a:rPr lang="en-US" sz="4500" spc="135" dirty="0">
                <a:solidFill>
                  <a:srgbClr val="3F3B2A"/>
                </a:solidFill>
                <a:latin typeface="#9Slide05 Aphrodite Pro"/>
              </a:rPr>
              <a:t> </a:t>
            </a:r>
            <a:r>
              <a:rPr lang="en-US" sz="4500" spc="135" dirty="0" err="1">
                <a:solidFill>
                  <a:srgbClr val="3F3B2A"/>
                </a:solidFill>
                <a:latin typeface="#9Slide05 Aphrodite Pro"/>
              </a:rPr>
              <a:t>thơ</a:t>
            </a:r>
            <a:endParaRPr lang="en-US" sz="4500" spc="135" dirty="0">
              <a:solidFill>
                <a:srgbClr val="3F3B2A"/>
              </a:solidFill>
              <a:latin typeface="#9Slide05 Aphrodite Pro"/>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3071" y="-4003070"/>
            <a:ext cx="10281859" cy="18288002"/>
          </a:xfrm>
          <a:custGeom>
            <a:avLst/>
            <a:gdLst/>
            <a:ahLst/>
            <a:cxnLst/>
            <a:rect l="l" t="t" r="r" b="b"/>
            <a:pathLst>
              <a:path w="10281859" h="18288002">
                <a:moveTo>
                  <a:pt x="0" y="0"/>
                </a:moveTo>
                <a:lnTo>
                  <a:pt x="10281859" y="0"/>
                </a:lnTo>
                <a:lnTo>
                  <a:pt x="10281859" y="18288002"/>
                </a:lnTo>
                <a:lnTo>
                  <a:pt x="0" y="18288002"/>
                </a:lnTo>
                <a:lnTo>
                  <a:pt x="0" y="0"/>
                </a:lnTo>
                <a:close/>
              </a:path>
            </a:pathLst>
          </a:custGeom>
          <a:blipFill>
            <a:blip r:embed="rId3"/>
            <a:stretch>
              <a:fillRect/>
            </a:stretch>
          </a:blipFill>
        </p:spPr>
      </p:sp>
      <p:sp>
        <p:nvSpPr>
          <p:cNvPr id="4" name="Freeform 4"/>
          <p:cNvSpPr/>
          <p:nvPr/>
        </p:nvSpPr>
        <p:spPr>
          <a:xfrm>
            <a:off x="-1286538" y="6024413"/>
            <a:ext cx="19995332" cy="6293734"/>
          </a:xfrm>
          <a:custGeom>
            <a:avLst/>
            <a:gdLst/>
            <a:ahLst/>
            <a:cxnLst/>
            <a:rect l="l" t="t" r="r" b="b"/>
            <a:pathLst>
              <a:path w="19995332" h="6293734">
                <a:moveTo>
                  <a:pt x="0" y="0"/>
                </a:moveTo>
                <a:lnTo>
                  <a:pt x="19995332" y="0"/>
                </a:lnTo>
                <a:lnTo>
                  <a:pt x="19995332" y="6293735"/>
                </a:lnTo>
                <a:lnTo>
                  <a:pt x="0" y="6293735"/>
                </a:lnTo>
                <a:lnTo>
                  <a:pt x="0" y="0"/>
                </a:lnTo>
                <a:close/>
              </a:path>
            </a:pathLst>
          </a:custGeom>
          <a:blipFill>
            <a:blip r:embed="rId4">
              <a:alphaModFix amt="44999"/>
            </a:blip>
            <a:stretch>
              <a:fillRect t="-123033" b="-3915"/>
            </a:stretch>
          </a:blipFill>
        </p:spPr>
      </p:sp>
      <p:sp>
        <p:nvSpPr>
          <p:cNvPr id="5" name="TextBox 5"/>
          <p:cNvSpPr txBox="1"/>
          <p:nvPr/>
        </p:nvSpPr>
        <p:spPr>
          <a:xfrm>
            <a:off x="2123355" y="2326375"/>
            <a:ext cx="9144000" cy="5620258"/>
          </a:xfrm>
          <a:prstGeom prst="rect">
            <a:avLst/>
          </a:prstGeom>
        </p:spPr>
        <p:txBody>
          <a:bodyPr lIns="0" tIns="0" rIns="0" bIns="0" rtlCol="0" anchor="t">
            <a:spAutoFit/>
          </a:bodyPr>
          <a:lstStyle/>
          <a:p>
            <a:pPr algn="ctr">
              <a:lnSpc>
                <a:spcPts val="7510"/>
              </a:lnSpc>
            </a:pPr>
            <a:r>
              <a:rPr lang="en-US" sz="3699" spc="110" dirty="0" err="1">
                <a:solidFill>
                  <a:srgbClr val="000000"/>
                </a:solidFill>
                <a:latin typeface="Roboto Condensed Bold"/>
              </a:rPr>
              <a:t>Nhiệm</a:t>
            </a:r>
            <a:r>
              <a:rPr lang="en-US" sz="3699" spc="110" dirty="0">
                <a:solidFill>
                  <a:srgbClr val="000000"/>
                </a:solidFill>
                <a:latin typeface="Roboto Condensed Bold"/>
              </a:rPr>
              <a:t> </a:t>
            </a:r>
            <a:r>
              <a:rPr lang="en-US" sz="3699" spc="110" dirty="0" err="1">
                <a:solidFill>
                  <a:srgbClr val="000000"/>
                </a:solidFill>
                <a:latin typeface="Roboto Condensed Bold"/>
              </a:rPr>
              <a:t>vụ</a:t>
            </a:r>
            <a:r>
              <a:rPr lang="en-US" sz="3699" spc="110" dirty="0">
                <a:solidFill>
                  <a:srgbClr val="000000"/>
                </a:solidFill>
                <a:latin typeface="Roboto Condensed Bold"/>
              </a:rPr>
              <a:t> 2:</a:t>
            </a:r>
            <a:r>
              <a:rPr lang="en-US" sz="3699" spc="110" dirty="0">
                <a:solidFill>
                  <a:srgbClr val="000000"/>
                </a:solidFill>
                <a:latin typeface="Roboto Condensed"/>
              </a:rPr>
              <a:t> </a:t>
            </a:r>
            <a:r>
              <a:rPr lang="en-US" sz="3699" spc="110" dirty="0" err="1">
                <a:solidFill>
                  <a:srgbClr val="000000"/>
                </a:solidFill>
                <a:latin typeface="Roboto Condensed"/>
              </a:rPr>
              <a:t>Bà</a:t>
            </a:r>
            <a:r>
              <a:rPr lang="en-US" sz="3699" spc="110" dirty="0">
                <a:solidFill>
                  <a:srgbClr val="000000"/>
                </a:solidFill>
                <a:latin typeface="Roboto Condensed"/>
              </a:rPr>
              <a:t> </a:t>
            </a:r>
            <a:r>
              <a:rPr lang="en-US" sz="3699" spc="110" dirty="0" err="1">
                <a:solidFill>
                  <a:srgbClr val="000000"/>
                </a:solidFill>
                <a:latin typeface="Roboto Condensed"/>
              </a:rPr>
              <a:t>Huyện</a:t>
            </a:r>
            <a:r>
              <a:rPr lang="en-US" sz="3699" spc="110" dirty="0">
                <a:solidFill>
                  <a:srgbClr val="000000"/>
                </a:solidFill>
                <a:latin typeface="Roboto Condensed"/>
              </a:rPr>
              <a:t> Thanh Quan </a:t>
            </a:r>
            <a:r>
              <a:rPr lang="en-US" sz="3699" spc="110" dirty="0" err="1">
                <a:solidFill>
                  <a:srgbClr val="000000"/>
                </a:solidFill>
                <a:latin typeface="Roboto Condensed"/>
              </a:rPr>
              <a:t>đã</a:t>
            </a:r>
            <a:r>
              <a:rPr lang="en-US" sz="3699" spc="110" dirty="0">
                <a:solidFill>
                  <a:srgbClr val="000000"/>
                </a:solidFill>
                <a:latin typeface="Roboto Condensed"/>
              </a:rPr>
              <a:t> </a:t>
            </a:r>
            <a:r>
              <a:rPr lang="en-US" sz="3699" spc="110" dirty="0" err="1">
                <a:solidFill>
                  <a:srgbClr val="000000"/>
                </a:solidFill>
                <a:latin typeface="Roboto Condensed"/>
              </a:rPr>
              <a:t>sáng</a:t>
            </a:r>
            <a:r>
              <a:rPr lang="en-US" sz="3699" spc="110" dirty="0">
                <a:solidFill>
                  <a:srgbClr val="000000"/>
                </a:solidFill>
                <a:latin typeface="Roboto Condensed"/>
              </a:rPr>
              <a:t> </a:t>
            </a:r>
            <a:r>
              <a:rPr lang="en-US" sz="3699" spc="110" dirty="0" err="1">
                <a:solidFill>
                  <a:srgbClr val="000000"/>
                </a:solidFill>
                <a:latin typeface="Roboto Condensed"/>
              </a:rPr>
              <a:t>tác</a:t>
            </a:r>
            <a:r>
              <a:rPr lang="en-US" sz="3699" spc="110" dirty="0">
                <a:solidFill>
                  <a:srgbClr val="000000"/>
                </a:solidFill>
                <a:latin typeface="Roboto Condensed"/>
              </a:rPr>
              <a:t> </a:t>
            </a:r>
            <a:r>
              <a:rPr lang="en-US" sz="3699" spc="110" dirty="0" err="1">
                <a:solidFill>
                  <a:srgbClr val="000000"/>
                </a:solidFill>
                <a:latin typeface="Roboto Condensed"/>
              </a:rPr>
              <a:t>bài</a:t>
            </a:r>
            <a:r>
              <a:rPr lang="en-US" sz="3699" spc="110" dirty="0">
                <a:solidFill>
                  <a:srgbClr val="000000"/>
                </a:solidFill>
                <a:latin typeface="Roboto Condensed"/>
              </a:rPr>
              <a:t> </a:t>
            </a:r>
            <a:r>
              <a:rPr lang="en-US" sz="3699" spc="110" dirty="0" err="1">
                <a:solidFill>
                  <a:srgbClr val="000000"/>
                </a:solidFill>
                <a:latin typeface="Roboto Condensed"/>
              </a:rPr>
              <a:t>thơ</a:t>
            </a:r>
            <a:r>
              <a:rPr lang="en-US" sz="3699" spc="110" dirty="0">
                <a:solidFill>
                  <a:srgbClr val="000000"/>
                </a:solidFill>
                <a:latin typeface="Roboto Condensed"/>
              </a:rPr>
              <a:t> </a:t>
            </a:r>
            <a:r>
              <a:rPr lang="en-US" sz="3699" spc="110" dirty="0" err="1">
                <a:solidFill>
                  <a:srgbClr val="000000"/>
                </a:solidFill>
                <a:latin typeface="Roboto Condensed"/>
              </a:rPr>
              <a:t>để</a:t>
            </a:r>
            <a:r>
              <a:rPr lang="en-US" sz="3699" spc="110" dirty="0">
                <a:solidFill>
                  <a:srgbClr val="000000"/>
                </a:solidFill>
                <a:latin typeface="Roboto Condensed"/>
              </a:rPr>
              <a:t> </a:t>
            </a:r>
            <a:r>
              <a:rPr lang="en-US" sz="3699" spc="110" dirty="0" err="1">
                <a:solidFill>
                  <a:srgbClr val="000000"/>
                </a:solidFill>
                <a:latin typeface="Roboto Condensed"/>
              </a:rPr>
              <a:t>thể</a:t>
            </a:r>
            <a:r>
              <a:rPr lang="en-US" sz="3699" spc="110" dirty="0">
                <a:solidFill>
                  <a:srgbClr val="000000"/>
                </a:solidFill>
                <a:latin typeface="Roboto Condensed"/>
              </a:rPr>
              <a:t> </a:t>
            </a:r>
            <a:r>
              <a:rPr lang="en-US" sz="3699" spc="110" dirty="0" err="1">
                <a:solidFill>
                  <a:srgbClr val="000000"/>
                </a:solidFill>
                <a:latin typeface="Roboto Condensed"/>
              </a:rPr>
              <a:t>hiện</a:t>
            </a:r>
            <a:r>
              <a:rPr lang="en-US" sz="3699" spc="110" dirty="0">
                <a:solidFill>
                  <a:srgbClr val="000000"/>
                </a:solidFill>
                <a:latin typeface="Roboto Condensed"/>
              </a:rPr>
              <a:t> </a:t>
            </a:r>
            <a:r>
              <a:rPr lang="en-US" sz="3699" spc="110" dirty="0" err="1">
                <a:solidFill>
                  <a:srgbClr val="000000"/>
                </a:solidFill>
                <a:latin typeface="Roboto Condensed"/>
              </a:rPr>
              <a:t>nỗi</a:t>
            </a:r>
            <a:r>
              <a:rPr lang="en-US" sz="3699" spc="110" dirty="0">
                <a:solidFill>
                  <a:srgbClr val="000000"/>
                </a:solidFill>
                <a:latin typeface="Roboto Condensed"/>
              </a:rPr>
              <a:t> </a:t>
            </a:r>
            <a:r>
              <a:rPr lang="en-US" sz="3699" spc="110" dirty="0" err="1">
                <a:solidFill>
                  <a:srgbClr val="000000"/>
                </a:solidFill>
                <a:latin typeface="Roboto Condensed"/>
              </a:rPr>
              <a:t>niềm</a:t>
            </a:r>
            <a:r>
              <a:rPr lang="en-US" sz="3699" spc="110" dirty="0">
                <a:solidFill>
                  <a:srgbClr val="000000"/>
                </a:solidFill>
                <a:latin typeface="Roboto Condensed"/>
              </a:rPr>
              <a:t> </a:t>
            </a:r>
            <a:r>
              <a:rPr lang="en-US" sz="3699" spc="110" dirty="0" err="1">
                <a:solidFill>
                  <a:srgbClr val="000000"/>
                </a:solidFill>
                <a:latin typeface="Roboto Condensed"/>
              </a:rPr>
              <a:t>yêu</a:t>
            </a:r>
            <a:r>
              <a:rPr lang="en-US" sz="3699" spc="110" dirty="0">
                <a:solidFill>
                  <a:srgbClr val="000000"/>
                </a:solidFill>
                <a:latin typeface="Roboto Condensed"/>
              </a:rPr>
              <a:t> </a:t>
            </a:r>
            <a:r>
              <a:rPr lang="en-US" sz="3699" spc="110" dirty="0" err="1">
                <a:solidFill>
                  <a:srgbClr val="000000"/>
                </a:solidFill>
                <a:latin typeface="Roboto Condensed"/>
              </a:rPr>
              <a:t>nước</a:t>
            </a:r>
            <a:r>
              <a:rPr lang="en-US" sz="3699" spc="110" dirty="0">
                <a:solidFill>
                  <a:srgbClr val="000000"/>
                </a:solidFill>
                <a:latin typeface="Roboto Condensed"/>
              </a:rPr>
              <a:t> </a:t>
            </a:r>
            <a:r>
              <a:rPr lang="en-US" sz="3699" spc="110" dirty="0" err="1">
                <a:solidFill>
                  <a:srgbClr val="000000"/>
                </a:solidFill>
                <a:latin typeface="Roboto Condensed"/>
              </a:rPr>
              <a:t>thầm</a:t>
            </a:r>
            <a:r>
              <a:rPr lang="en-US" sz="3699" spc="110" dirty="0">
                <a:solidFill>
                  <a:srgbClr val="000000"/>
                </a:solidFill>
                <a:latin typeface="Roboto Condensed"/>
              </a:rPr>
              <a:t> </a:t>
            </a:r>
            <a:r>
              <a:rPr lang="en-US" sz="3699" spc="110" dirty="0" err="1">
                <a:solidFill>
                  <a:srgbClr val="000000"/>
                </a:solidFill>
                <a:latin typeface="Roboto Condensed"/>
              </a:rPr>
              <a:t>kín</a:t>
            </a:r>
            <a:r>
              <a:rPr lang="en-US" sz="3699" spc="110" dirty="0">
                <a:solidFill>
                  <a:srgbClr val="000000"/>
                </a:solidFill>
                <a:latin typeface="Roboto Condensed"/>
              </a:rPr>
              <a:t>. Theo </a:t>
            </a:r>
            <a:r>
              <a:rPr lang="en-US" sz="3699" spc="110" dirty="0" err="1">
                <a:solidFill>
                  <a:srgbClr val="000000"/>
                </a:solidFill>
                <a:latin typeface="Roboto Condensed"/>
              </a:rPr>
              <a:t>em</a:t>
            </a:r>
            <a:r>
              <a:rPr lang="en-US" sz="3699" spc="110" dirty="0">
                <a:solidFill>
                  <a:srgbClr val="000000"/>
                </a:solidFill>
                <a:latin typeface="Roboto Condensed"/>
              </a:rPr>
              <a:t>, </a:t>
            </a:r>
            <a:r>
              <a:rPr lang="en-US" sz="3699" spc="110" dirty="0" err="1">
                <a:solidFill>
                  <a:srgbClr val="000000"/>
                </a:solidFill>
                <a:latin typeface="Roboto Condensed"/>
              </a:rPr>
              <a:t>trong</a:t>
            </a:r>
            <a:r>
              <a:rPr lang="en-US" sz="3699" spc="110" dirty="0">
                <a:solidFill>
                  <a:srgbClr val="000000"/>
                </a:solidFill>
                <a:latin typeface="Roboto Condensed"/>
              </a:rPr>
              <a:t> </a:t>
            </a:r>
            <a:r>
              <a:rPr lang="en-US" sz="3699" spc="110" dirty="0" err="1">
                <a:solidFill>
                  <a:srgbClr val="000000"/>
                </a:solidFill>
                <a:latin typeface="Roboto Condensed"/>
              </a:rPr>
              <a:t>hoàn</a:t>
            </a:r>
            <a:r>
              <a:rPr lang="en-US" sz="3699" spc="110" dirty="0">
                <a:solidFill>
                  <a:srgbClr val="000000"/>
                </a:solidFill>
                <a:latin typeface="Roboto Condensed"/>
              </a:rPr>
              <a:t> </a:t>
            </a:r>
            <a:r>
              <a:rPr lang="en-US" sz="3699" spc="110" dirty="0" err="1">
                <a:solidFill>
                  <a:srgbClr val="000000"/>
                </a:solidFill>
                <a:latin typeface="Roboto Condensed"/>
              </a:rPr>
              <a:t>cảnh</a:t>
            </a:r>
            <a:r>
              <a:rPr lang="en-US" sz="3699" spc="110" dirty="0">
                <a:solidFill>
                  <a:srgbClr val="000000"/>
                </a:solidFill>
                <a:latin typeface="Roboto Condensed"/>
              </a:rPr>
              <a:t> </a:t>
            </a:r>
            <a:r>
              <a:rPr lang="en-US" sz="3699" spc="110" dirty="0" err="1">
                <a:solidFill>
                  <a:srgbClr val="000000"/>
                </a:solidFill>
                <a:latin typeface="Roboto Condensed"/>
              </a:rPr>
              <a:t>chế</a:t>
            </a:r>
            <a:r>
              <a:rPr lang="en-US" sz="3699" spc="110" dirty="0">
                <a:solidFill>
                  <a:srgbClr val="000000"/>
                </a:solidFill>
                <a:latin typeface="Roboto Condensed"/>
              </a:rPr>
              <a:t> </a:t>
            </a:r>
            <a:r>
              <a:rPr lang="en-US" sz="3699" spc="110" dirty="0" err="1">
                <a:solidFill>
                  <a:srgbClr val="000000"/>
                </a:solidFill>
                <a:latin typeface="Roboto Condensed"/>
              </a:rPr>
              <a:t>độ</a:t>
            </a:r>
            <a:r>
              <a:rPr lang="en-US" sz="3699" spc="110" dirty="0">
                <a:solidFill>
                  <a:srgbClr val="000000"/>
                </a:solidFill>
                <a:latin typeface="Roboto Condensed"/>
              </a:rPr>
              <a:t> </a:t>
            </a:r>
            <a:r>
              <a:rPr lang="en-US" sz="3699" spc="110" dirty="0" err="1">
                <a:solidFill>
                  <a:srgbClr val="000000"/>
                </a:solidFill>
                <a:latin typeface="Roboto Condensed"/>
              </a:rPr>
              <a:t>phong</a:t>
            </a:r>
            <a:r>
              <a:rPr lang="en-US" sz="3699" spc="110" dirty="0">
                <a:solidFill>
                  <a:srgbClr val="000000"/>
                </a:solidFill>
                <a:latin typeface="Roboto Condensed"/>
              </a:rPr>
              <a:t> </a:t>
            </a:r>
            <a:r>
              <a:rPr lang="en-US" sz="3699" spc="110" dirty="0" err="1">
                <a:solidFill>
                  <a:srgbClr val="000000"/>
                </a:solidFill>
                <a:latin typeface="Roboto Condensed"/>
              </a:rPr>
              <a:t>kiến</a:t>
            </a:r>
            <a:r>
              <a:rPr lang="en-US" sz="3699" spc="110" dirty="0">
                <a:solidFill>
                  <a:srgbClr val="000000"/>
                </a:solidFill>
                <a:latin typeface="Roboto Condensed"/>
              </a:rPr>
              <a:t> </a:t>
            </a:r>
            <a:r>
              <a:rPr lang="en-US" sz="3699" spc="110" dirty="0" err="1">
                <a:solidFill>
                  <a:srgbClr val="000000"/>
                </a:solidFill>
                <a:latin typeface="Roboto Condensed"/>
              </a:rPr>
              <a:t>trọng</a:t>
            </a:r>
            <a:r>
              <a:rPr lang="en-US" sz="3699" spc="110" dirty="0">
                <a:solidFill>
                  <a:srgbClr val="000000"/>
                </a:solidFill>
                <a:latin typeface="Roboto Condensed"/>
              </a:rPr>
              <a:t> </a:t>
            </a:r>
            <a:r>
              <a:rPr lang="en-US" sz="3699" spc="110" dirty="0" err="1">
                <a:solidFill>
                  <a:srgbClr val="000000"/>
                </a:solidFill>
                <a:latin typeface="Roboto Condensed"/>
              </a:rPr>
              <a:t>nam</a:t>
            </a:r>
            <a:r>
              <a:rPr lang="en-US" sz="3699" spc="110" dirty="0">
                <a:solidFill>
                  <a:srgbClr val="000000"/>
                </a:solidFill>
                <a:latin typeface="Roboto Condensed"/>
              </a:rPr>
              <a:t> </a:t>
            </a:r>
            <a:r>
              <a:rPr lang="en-US" sz="3699" spc="110" dirty="0" err="1">
                <a:solidFill>
                  <a:srgbClr val="000000"/>
                </a:solidFill>
                <a:latin typeface="Roboto Condensed"/>
              </a:rPr>
              <a:t>khinh</a:t>
            </a:r>
            <a:r>
              <a:rPr lang="en-US" sz="3699" spc="110" dirty="0">
                <a:solidFill>
                  <a:srgbClr val="000000"/>
                </a:solidFill>
                <a:latin typeface="Roboto Condensed"/>
              </a:rPr>
              <a:t> </a:t>
            </a:r>
            <a:r>
              <a:rPr lang="en-US" sz="3699" spc="110" dirty="0" err="1">
                <a:solidFill>
                  <a:srgbClr val="000000"/>
                </a:solidFill>
                <a:latin typeface="Roboto Condensed"/>
              </a:rPr>
              <a:t>nữ</a:t>
            </a:r>
            <a:r>
              <a:rPr lang="en-US" sz="3699" spc="110" dirty="0">
                <a:solidFill>
                  <a:srgbClr val="000000"/>
                </a:solidFill>
                <a:latin typeface="Roboto Condensed"/>
              </a:rPr>
              <a:t>, </a:t>
            </a:r>
            <a:r>
              <a:rPr lang="en-US" sz="3699" spc="110" dirty="0" err="1">
                <a:solidFill>
                  <a:srgbClr val="000000"/>
                </a:solidFill>
                <a:latin typeface="Roboto Condensed"/>
              </a:rPr>
              <a:t>việc</a:t>
            </a:r>
            <a:r>
              <a:rPr lang="en-US" sz="3699" spc="110" dirty="0">
                <a:solidFill>
                  <a:srgbClr val="000000"/>
                </a:solidFill>
                <a:latin typeface="Roboto Condensed"/>
              </a:rPr>
              <a:t> </a:t>
            </a:r>
            <a:r>
              <a:rPr lang="en-US" sz="3699" spc="110" dirty="0" err="1">
                <a:solidFill>
                  <a:srgbClr val="000000"/>
                </a:solidFill>
                <a:latin typeface="Roboto Condensed"/>
              </a:rPr>
              <a:t>một</a:t>
            </a:r>
            <a:r>
              <a:rPr lang="en-US" sz="3699" spc="110" dirty="0">
                <a:solidFill>
                  <a:srgbClr val="000000"/>
                </a:solidFill>
                <a:latin typeface="Roboto Condensed"/>
              </a:rPr>
              <a:t> </a:t>
            </a:r>
            <a:r>
              <a:rPr lang="en-US" sz="3699" spc="110" dirty="0" err="1">
                <a:solidFill>
                  <a:srgbClr val="000000"/>
                </a:solidFill>
                <a:latin typeface="Roboto Condensed"/>
              </a:rPr>
              <a:t>nhà</a:t>
            </a:r>
            <a:r>
              <a:rPr lang="en-US" sz="3699" spc="110" dirty="0">
                <a:solidFill>
                  <a:srgbClr val="000000"/>
                </a:solidFill>
                <a:latin typeface="Roboto Condensed"/>
              </a:rPr>
              <a:t> </a:t>
            </a:r>
            <a:r>
              <a:rPr lang="en-US" sz="3699" spc="110" dirty="0" err="1">
                <a:solidFill>
                  <a:srgbClr val="000000"/>
                </a:solidFill>
                <a:latin typeface="Roboto Condensed"/>
              </a:rPr>
              <a:t>thơ</a:t>
            </a:r>
            <a:r>
              <a:rPr lang="en-US" sz="3699" spc="110" dirty="0">
                <a:solidFill>
                  <a:srgbClr val="000000"/>
                </a:solidFill>
                <a:latin typeface="Roboto Condensed"/>
              </a:rPr>
              <a:t> </a:t>
            </a:r>
            <a:r>
              <a:rPr lang="en-US" sz="3699" spc="110" dirty="0" err="1">
                <a:solidFill>
                  <a:srgbClr val="000000"/>
                </a:solidFill>
                <a:latin typeface="Roboto Condensed"/>
              </a:rPr>
              <a:t>nữ</a:t>
            </a:r>
            <a:r>
              <a:rPr lang="en-US" sz="3699" spc="110" dirty="0">
                <a:solidFill>
                  <a:srgbClr val="000000"/>
                </a:solidFill>
                <a:latin typeface="Roboto Condensed"/>
              </a:rPr>
              <a:t> </a:t>
            </a:r>
            <a:r>
              <a:rPr lang="en-US" sz="3699" spc="110" dirty="0" err="1">
                <a:solidFill>
                  <a:srgbClr val="000000"/>
                </a:solidFill>
                <a:latin typeface="Roboto Condensed"/>
              </a:rPr>
              <a:t>cầm</a:t>
            </a:r>
            <a:r>
              <a:rPr lang="en-US" sz="3699" spc="110" dirty="0">
                <a:solidFill>
                  <a:srgbClr val="000000"/>
                </a:solidFill>
                <a:latin typeface="Roboto Condensed"/>
              </a:rPr>
              <a:t> </a:t>
            </a:r>
            <a:r>
              <a:rPr lang="en-US" sz="3699" spc="110" dirty="0" err="1">
                <a:solidFill>
                  <a:srgbClr val="000000"/>
                </a:solidFill>
                <a:latin typeface="Roboto Condensed"/>
              </a:rPr>
              <a:t>bút</a:t>
            </a:r>
            <a:r>
              <a:rPr lang="en-US" sz="3699" spc="110" dirty="0">
                <a:solidFill>
                  <a:srgbClr val="000000"/>
                </a:solidFill>
                <a:latin typeface="Roboto Condensed"/>
              </a:rPr>
              <a:t> </a:t>
            </a:r>
            <a:r>
              <a:rPr lang="en-US" sz="3699" spc="110" dirty="0" err="1">
                <a:solidFill>
                  <a:srgbClr val="000000"/>
                </a:solidFill>
                <a:latin typeface="Roboto Condensed"/>
              </a:rPr>
              <a:t>sáng</a:t>
            </a:r>
            <a:r>
              <a:rPr lang="en-US" sz="3699" spc="110" dirty="0">
                <a:solidFill>
                  <a:srgbClr val="000000"/>
                </a:solidFill>
                <a:latin typeface="Roboto Condensed"/>
              </a:rPr>
              <a:t> </a:t>
            </a:r>
            <a:r>
              <a:rPr lang="en-US" sz="3699" spc="110" dirty="0" err="1">
                <a:solidFill>
                  <a:srgbClr val="000000"/>
                </a:solidFill>
                <a:latin typeface="Roboto Condensed"/>
              </a:rPr>
              <a:t>tác</a:t>
            </a:r>
            <a:r>
              <a:rPr lang="en-US" sz="3699" spc="110" dirty="0">
                <a:solidFill>
                  <a:srgbClr val="000000"/>
                </a:solidFill>
                <a:latin typeface="Roboto Condensed"/>
              </a:rPr>
              <a:t> </a:t>
            </a:r>
            <a:r>
              <a:rPr lang="en-US" sz="3699" spc="110" dirty="0" err="1">
                <a:solidFill>
                  <a:srgbClr val="000000"/>
                </a:solidFill>
                <a:latin typeface="Roboto Condensed"/>
              </a:rPr>
              <a:t>để</a:t>
            </a:r>
            <a:r>
              <a:rPr lang="en-US" sz="3699" spc="110" dirty="0">
                <a:solidFill>
                  <a:srgbClr val="000000"/>
                </a:solidFill>
                <a:latin typeface="Roboto Condensed"/>
              </a:rPr>
              <a:t> </a:t>
            </a:r>
            <a:r>
              <a:rPr lang="en-US" sz="3699" spc="110" dirty="0" err="1">
                <a:solidFill>
                  <a:srgbClr val="000000"/>
                </a:solidFill>
                <a:latin typeface="Roboto Condensed"/>
              </a:rPr>
              <a:t>thể</a:t>
            </a:r>
            <a:r>
              <a:rPr lang="en-US" sz="3699" spc="110" dirty="0">
                <a:solidFill>
                  <a:srgbClr val="000000"/>
                </a:solidFill>
                <a:latin typeface="Roboto Condensed"/>
              </a:rPr>
              <a:t> </a:t>
            </a:r>
            <a:r>
              <a:rPr lang="en-US" sz="3699" spc="110" dirty="0" err="1">
                <a:solidFill>
                  <a:srgbClr val="000000"/>
                </a:solidFill>
                <a:latin typeface="Roboto Condensed"/>
              </a:rPr>
              <a:t>hiện</a:t>
            </a:r>
            <a:r>
              <a:rPr lang="en-US" sz="3699" spc="110" dirty="0">
                <a:solidFill>
                  <a:srgbClr val="000000"/>
                </a:solidFill>
                <a:latin typeface="Roboto Condensed"/>
              </a:rPr>
              <a:t> </a:t>
            </a:r>
            <a:r>
              <a:rPr lang="en-US" sz="3699" spc="110" dirty="0" err="1">
                <a:solidFill>
                  <a:srgbClr val="000000"/>
                </a:solidFill>
                <a:latin typeface="Roboto Condensed"/>
              </a:rPr>
              <a:t>lòng</a:t>
            </a:r>
            <a:r>
              <a:rPr lang="en-US" sz="3699" spc="110" dirty="0">
                <a:solidFill>
                  <a:srgbClr val="000000"/>
                </a:solidFill>
                <a:latin typeface="Roboto Condensed"/>
              </a:rPr>
              <a:t> </a:t>
            </a:r>
            <a:r>
              <a:rPr lang="en-US" sz="3699" spc="110" dirty="0" err="1">
                <a:solidFill>
                  <a:srgbClr val="000000"/>
                </a:solidFill>
                <a:latin typeface="Roboto Condensed"/>
              </a:rPr>
              <a:t>yêu</a:t>
            </a:r>
            <a:r>
              <a:rPr lang="en-US" sz="3699" spc="110" dirty="0">
                <a:solidFill>
                  <a:srgbClr val="000000"/>
                </a:solidFill>
                <a:latin typeface="Roboto Condensed"/>
              </a:rPr>
              <a:t> </a:t>
            </a:r>
            <a:r>
              <a:rPr lang="en-US" sz="3699" spc="110" dirty="0" err="1">
                <a:solidFill>
                  <a:srgbClr val="000000"/>
                </a:solidFill>
                <a:latin typeface="Roboto Condensed"/>
              </a:rPr>
              <a:t>nước</a:t>
            </a:r>
            <a:r>
              <a:rPr lang="en-US" sz="3699" spc="110" dirty="0">
                <a:solidFill>
                  <a:srgbClr val="000000"/>
                </a:solidFill>
                <a:latin typeface="Roboto Condensed"/>
              </a:rPr>
              <a:t> </a:t>
            </a:r>
            <a:r>
              <a:rPr lang="en-US" sz="3699" spc="110" dirty="0" err="1">
                <a:solidFill>
                  <a:srgbClr val="000000"/>
                </a:solidFill>
                <a:latin typeface="Roboto Condensed"/>
              </a:rPr>
              <a:t>có</a:t>
            </a:r>
            <a:r>
              <a:rPr lang="en-US" sz="3699" spc="110" dirty="0">
                <a:solidFill>
                  <a:srgbClr val="000000"/>
                </a:solidFill>
                <a:latin typeface="Roboto Condensed"/>
              </a:rPr>
              <a:t> ý </a:t>
            </a:r>
            <a:r>
              <a:rPr lang="en-US" sz="3699" spc="110" dirty="0" err="1">
                <a:solidFill>
                  <a:srgbClr val="000000"/>
                </a:solidFill>
                <a:latin typeface="Roboto Condensed"/>
              </a:rPr>
              <a:t>nghĩa</a:t>
            </a:r>
            <a:r>
              <a:rPr lang="en-US" sz="3699" spc="110" dirty="0">
                <a:solidFill>
                  <a:srgbClr val="000000"/>
                </a:solidFill>
                <a:latin typeface="Roboto Condensed"/>
              </a:rPr>
              <a:t> </a:t>
            </a:r>
            <a:r>
              <a:rPr lang="en-US" sz="3699" spc="110" dirty="0" err="1">
                <a:solidFill>
                  <a:srgbClr val="000000"/>
                </a:solidFill>
                <a:latin typeface="Roboto Condensed"/>
              </a:rPr>
              <a:t>như</a:t>
            </a:r>
            <a:r>
              <a:rPr lang="en-US" sz="3699" spc="110" dirty="0">
                <a:solidFill>
                  <a:srgbClr val="000000"/>
                </a:solidFill>
                <a:latin typeface="Roboto Condensed"/>
              </a:rPr>
              <a:t> </a:t>
            </a:r>
            <a:r>
              <a:rPr lang="en-US" sz="3699" spc="110" dirty="0" err="1">
                <a:solidFill>
                  <a:srgbClr val="000000"/>
                </a:solidFill>
                <a:latin typeface="Roboto Condensed"/>
              </a:rPr>
              <a:t>thế</a:t>
            </a:r>
            <a:r>
              <a:rPr lang="en-US" sz="3699" spc="110" dirty="0">
                <a:solidFill>
                  <a:srgbClr val="000000"/>
                </a:solidFill>
                <a:latin typeface="Roboto Condensed"/>
              </a:rPr>
              <a:t> </a:t>
            </a:r>
            <a:r>
              <a:rPr lang="en-US" sz="3699" spc="110" dirty="0" err="1">
                <a:solidFill>
                  <a:srgbClr val="000000"/>
                </a:solidFill>
                <a:latin typeface="Roboto Condensed"/>
              </a:rPr>
              <a:t>nào</a:t>
            </a:r>
            <a:r>
              <a:rPr lang="en-US" sz="3699" spc="110" dirty="0">
                <a:solidFill>
                  <a:srgbClr val="000000"/>
                </a:solidFill>
                <a:latin typeface="Roboto Condensed"/>
              </a:rPr>
              <a:t>?</a:t>
            </a:r>
          </a:p>
        </p:txBody>
      </p:sp>
      <p:sp>
        <p:nvSpPr>
          <p:cNvPr id="6" name="TextBox 6"/>
          <p:cNvSpPr txBox="1"/>
          <p:nvPr/>
        </p:nvSpPr>
        <p:spPr>
          <a:xfrm>
            <a:off x="11862393" y="1916800"/>
            <a:ext cx="6149513" cy="5632450"/>
          </a:xfrm>
          <a:prstGeom prst="rect">
            <a:avLst/>
          </a:prstGeom>
        </p:spPr>
        <p:txBody>
          <a:bodyPr lIns="0" tIns="0" rIns="0" bIns="0" rtlCol="0" anchor="t">
            <a:spAutoFit/>
          </a:bodyPr>
          <a:lstStyle/>
          <a:p>
            <a:pPr algn="just">
              <a:lnSpc>
                <a:spcPts val="5599"/>
              </a:lnSpc>
              <a:spcBef>
                <a:spcPct val="0"/>
              </a:spcBef>
            </a:pPr>
            <a:r>
              <a:rPr lang="en-US" sz="3999">
                <a:solidFill>
                  <a:srgbClr val="3F3B2A"/>
                </a:solidFill>
                <a:latin typeface="#9Slide05 VL Fadilla"/>
              </a:rPr>
              <a:t>Bước tới Đèo Ngamg bóng xế tà</a:t>
            </a:r>
          </a:p>
          <a:p>
            <a:pPr algn="just">
              <a:lnSpc>
                <a:spcPts val="5599"/>
              </a:lnSpc>
              <a:spcBef>
                <a:spcPct val="0"/>
              </a:spcBef>
            </a:pPr>
            <a:r>
              <a:rPr lang="en-US" sz="3999">
                <a:solidFill>
                  <a:srgbClr val="3F3B2A"/>
                </a:solidFill>
                <a:latin typeface="#9Slide05 VL Fadilla"/>
              </a:rPr>
              <a:t>Cỏ cây chen đá, lá chen hoa</a:t>
            </a:r>
          </a:p>
          <a:p>
            <a:pPr algn="just">
              <a:lnSpc>
                <a:spcPts val="5599"/>
              </a:lnSpc>
              <a:spcBef>
                <a:spcPct val="0"/>
              </a:spcBef>
            </a:pPr>
            <a:r>
              <a:rPr lang="en-US" sz="3999">
                <a:solidFill>
                  <a:srgbClr val="3F3B2A"/>
                </a:solidFill>
                <a:latin typeface="#9Slide05 VL Fadilla"/>
              </a:rPr>
              <a:t>Lom khom dưới núi, tiều vài chú</a:t>
            </a:r>
          </a:p>
          <a:p>
            <a:pPr algn="just">
              <a:lnSpc>
                <a:spcPts val="5599"/>
              </a:lnSpc>
              <a:spcBef>
                <a:spcPct val="0"/>
              </a:spcBef>
            </a:pPr>
            <a:r>
              <a:rPr lang="en-US" sz="3999">
                <a:solidFill>
                  <a:srgbClr val="3F3B2A"/>
                </a:solidFill>
                <a:latin typeface="#9Slide05 VL Fadilla"/>
              </a:rPr>
              <a:t>Lác đác bên sông, chợ mấy nhà</a:t>
            </a:r>
          </a:p>
          <a:p>
            <a:pPr algn="just">
              <a:lnSpc>
                <a:spcPts val="5599"/>
              </a:lnSpc>
              <a:spcBef>
                <a:spcPct val="0"/>
              </a:spcBef>
            </a:pPr>
            <a:r>
              <a:rPr lang="en-US" sz="3999">
                <a:solidFill>
                  <a:srgbClr val="3F3B2A"/>
                </a:solidFill>
                <a:latin typeface="#9Slide05 VL Fadilla"/>
              </a:rPr>
              <a:t>Nhớ nước đau lòng con quốc quốc</a:t>
            </a:r>
          </a:p>
          <a:p>
            <a:pPr algn="just">
              <a:lnSpc>
                <a:spcPts val="5599"/>
              </a:lnSpc>
              <a:spcBef>
                <a:spcPct val="0"/>
              </a:spcBef>
            </a:pPr>
            <a:r>
              <a:rPr lang="en-US" sz="3999">
                <a:solidFill>
                  <a:srgbClr val="3F3B2A"/>
                </a:solidFill>
                <a:latin typeface="#9Slide05 VL Fadilla"/>
              </a:rPr>
              <a:t>Thương nhà mỏi miệng cái gia gia</a:t>
            </a:r>
          </a:p>
          <a:p>
            <a:pPr algn="just">
              <a:lnSpc>
                <a:spcPts val="5599"/>
              </a:lnSpc>
              <a:spcBef>
                <a:spcPct val="0"/>
              </a:spcBef>
            </a:pPr>
            <a:r>
              <a:rPr lang="en-US" sz="3999">
                <a:solidFill>
                  <a:srgbClr val="3F3B2A"/>
                </a:solidFill>
                <a:latin typeface="#9Slide05 VL Fadilla"/>
              </a:rPr>
              <a:t>Dừng chân đứng lại: trời, non, nước</a:t>
            </a:r>
          </a:p>
          <a:p>
            <a:pPr algn="just">
              <a:lnSpc>
                <a:spcPts val="5599"/>
              </a:lnSpc>
              <a:spcBef>
                <a:spcPct val="0"/>
              </a:spcBef>
            </a:pPr>
            <a:r>
              <a:rPr lang="en-US" sz="3999">
                <a:solidFill>
                  <a:srgbClr val="3F3B2A"/>
                </a:solidFill>
                <a:latin typeface="#9Slide05 VL Fadilla"/>
              </a:rPr>
              <a:t>Một mảnh tình riêng, ta với ta</a:t>
            </a:r>
          </a:p>
        </p:txBody>
      </p:sp>
      <p:sp>
        <p:nvSpPr>
          <p:cNvPr id="7" name="TextBox 7"/>
          <p:cNvSpPr txBox="1"/>
          <p:nvPr/>
        </p:nvSpPr>
        <p:spPr>
          <a:xfrm>
            <a:off x="0" y="153838"/>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8" name="TextBox 8"/>
          <p:cNvSpPr txBox="1"/>
          <p:nvPr/>
        </p:nvSpPr>
        <p:spPr>
          <a:xfrm>
            <a:off x="-266459" y="1211950"/>
            <a:ext cx="9872870" cy="1038225"/>
          </a:xfrm>
          <a:prstGeom prst="rect">
            <a:avLst/>
          </a:prstGeom>
        </p:spPr>
        <p:txBody>
          <a:bodyPr lIns="0" tIns="0" rIns="0" bIns="0" rtlCol="0" anchor="t">
            <a:spAutoFit/>
          </a:bodyPr>
          <a:lstStyle/>
          <a:p>
            <a:pPr algn="ctr">
              <a:lnSpc>
                <a:spcPts val="8400"/>
              </a:lnSpc>
              <a:spcBef>
                <a:spcPct val="0"/>
              </a:spcBef>
            </a:pPr>
            <a:r>
              <a:rPr lang="en-US" sz="6000">
                <a:solidFill>
                  <a:srgbClr val="3F3B2A"/>
                </a:solidFill>
                <a:latin typeface="#9Slide07 SVNUT Triumph Press"/>
              </a:rPr>
              <a:t>3.2. Đọc hiểu văn bản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4"/>
            <a:stretch>
              <a:fillRect/>
            </a:stretch>
          </a:blipFill>
        </p:spPr>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10948384" y="771299"/>
            <a:ext cx="1271701" cy="1579752"/>
          </a:xfrm>
          <a:custGeom>
            <a:avLst/>
            <a:gdLst/>
            <a:ahLst/>
            <a:cxnLst/>
            <a:rect l="l" t="t" r="r" b="b"/>
            <a:pathLst>
              <a:path w="1271701" h="1579752">
                <a:moveTo>
                  <a:pt x="0" y="0"/>
                </a:moveTo>
                <a:lnTo>
                  <a:pt x="1271701" y="0"/>
                </a:lnTo>
                <a:lnTo>
                  <a:pt x="1271701" y="1579753"/>
                </a:lnTo>
                <a:lnTo>
                  <a:pt x="0" y="15797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387330" y="3421667"/>
            <a:ext cx="5862993" cy="5975025"/>
          </a:xfrm>
          <a:custGeom>
            <a:avLst/>
            <a:gdLst/>
            <a:ahLst/>
            <a:cxnLst/>
            <a:rect l="l" t="t" r="r" b="b"/>
            <a:pathLst>
              <a:path w="5862993" h="5975025">
                <a:moveTo>
                  <a:pt x="0" y="0"/>
                </a:moveTo>
                <a:lnTo>
                  <a:pt x="5862993" y="0"/>
                </a:lnTo>
                <a:lnTo>
                  <a:pt x="5862993" y="5975025"/>
                </a:lnTo>
                <a:lnTo>
                  <a:pt x="0" y="5975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7193838" y="2621567"/>
            <a:ext cx="6192887" cy="800100"/>
          </a:xfrm>
          <a:prstGeom prst="rect">
            <a:avLst/>
          </a:prstGeom>
        </p:spPr>
        <p:txBody>
          <a:bodyPr lIns="0" tIns="0" rIns="0" bIns="0" rtlCol="0" anchor="t">
            <a:spAutoFit/>
          </a:bodyPr>
          <a:lstStyle/>
          <a:p>
            <a:pPr algn="ctr">
              <a:lnSpc>
                <a:spcPts val="5879"/>
              </a:lnSpc>
              <a:spcBef>
                <a:spcPct val="0"/>
              </a:spcBef>
            </a:pPr>
            <a:r>
              <a:rPr lang="en-US" sz="4899" spc="146" dirty="0">
                <a:solidFill>
                  <a:srgbClr val="3F3B2A"/>
                </a:solidFill>
                <a:latin typeface="#9Slide05 HLT AphroditeSlimPro"/>
              </a:rPr>
              <a:t>d. Thông </a:t>
            </a:r>
            <a:r>
              <a:rPr lang="en-US" sz="4899" spc="146" dirty="0" err="1">
                <a:solidFill>
                  <a:srgbClr val="3F3B2A"/>
                </a:solidFill>
                <a:latin typeface="#9Slide05 HLT AphroditeSlimPro"/>
              </a:rPr>
              <a:t>điệp</a:t>
            </a:r>
            <a:r>
              <a:rPr lang="en-US" sz="4899" spc="146" dirty="0">
                <a:solidFill>
                  <a:srgbClr val="3F3B2A"/>
                </a:solidFill>
                <a:latin typeface="#9Slide05 HLT AphroditeSlimPro"/>
              </a:rPr>
              <a:t>, </a:t>
            </a:r>
            <a:r>
              <a:rPr lang="en-US" sz="4899" spc="146" dirty="0" err="1">
                <a:solidFill>
                  <a:srgbClr val="3F3B2A"/>
                </a:solidFill>
                <a:latin typeface="#9Slide05 HLT AphroditeSlimPro"/>
              </a:rPr>
              <a:t>bài</a:t>
            </a:r>
            <a:r>
              <a:rPr lang="en-US" sz="4899" spc="146" dirty="0">
                <a:solidFill>
                  <a:srgbClr val="3F3B2A"/>
                </a:solidFill>
                <a:latin typeface="#9Slide05 HLT AphroditeSlimPro"/>
              </a:rPr>
              <a:t> </a:t>
            </a:r>
            <a:r>
              <a:rPr lang="en-US" sz="4899" spc="146" dirty="0" err="1">
                <a:solidFill>
                  <a:srgbClr val="3F3B2A"/>
                </a:solidFill>
                <a:latin typeface="#9Slide05 HLT AphroditeSlimPro"/>
              </a:rPr>
              <a:t>học</a:t>
            </a:r>
            <a:endParaRPr lang="en-US" sz="4899" spc="146" dirty="0">
              <a:solidFill>
                <a:srgbClr val="3F3B2A"/>
              </a:solidFill>
              <a:latin typeface="#9Slide05 HLT AphroditeSlimPro"/>
            </a:endParaRPr>
          </a:p>
        </p:txBody>
      </p:sp>
      <p:sp>
        <p:nvSpPr>
          <p:cNvPr id="9" name="TextBox 9"/>
          <p:cNvSpPr txBox="1"/>
          <p:nvPr/>
        </p:nvSpPr>
        <p:spPr>
          <a:xfrm>
            <a:off x="0" y="153838"/>
            <a:ext cx="10774660" cy="1028700"/>
          </a:xfrm>
          <a:prstGeom prst="rect">
            <a:avLst/>
          </a:prstGeom>
        </p:spPr>
        <p:txBody>
          <a:bodyPr lIns="0" tIns="0" rIns="0" bIns="0" rtlCol="0" anchor="t">
            <a:spAutoFit/>
          </a:bodyPr>
          <a:lstStyle/>
          <a:p>
            <a:pPr algn="ctr">
              <a:lnSpc>
                <a:spcPts val="8400"/>
              </a:lnSpc>
            </a:pPr>
            <a:r>
              <a:rPr lang="en-US" sz="6000">
                <a:solidFill>
                  <a:srgbClr val="3F3B2A"/>
                </a:solidFill>
                <a:latin typeface="Fraunces Bold"/>
              </a:rPr>
              <a:t>3. KHÁM PHÁ VĂN BẢN</a:t>
            </a:r>
          </a:p>
        </p:txBody>
      </p:sp>
      <p:sp>
        <p:nvSpPr>
          <p:cNvPr id="10" name="TextBox 10"/>
          <p:cNvSpPr txBox="1"/>
          <p:nvPr/>
        </p:nvSpPr>
        <p:spPr>
          <a:xfrm>
            <a:off x="-253207" y="1459910"/>
            <a:ext cx="9872870" cy="1038225"/>
          </a:xfrm>
          <a:prstGeom prst="rect">
            <a:avLst/>
          </a:prstGeom>
        </p:spPr>
        <p:txBody>
          <a:bodyPr lIns="0" tIns="0" rIns="0" bIns="0" rtlCol="0" anchor="t">
            <a:spAutoFit/>
          </a:bodyPr>
          <a:lstStyle/>
          <a:p>
            <a:pPr algn="ctr">
              <a:lnSpc>
                <a:spcPts val="8400"/>
              </a:lnSpc>
              <a:spcBef>
                <a:spcPct val="0"/>
              </a:spcBef>
            </a:pPr>
            <a:r>
              <a:rPr lang="en-US" sz="6000">
                <a:solidFill>
                  <a:srgbClr val="3F3B2A"/>
                </a:solidFill>
                <a:latin typeface="#9Slide07 SVNUT Triumph Press"/>
              </a:rPr>
              <a:t>3.2. Đọc hiểu văn bản</a:t>
            </a:r>
          </a:p>
        </p:txBody>
      </p:sp>
      <p:sp>
        <p:nvSpPr>
          <p:cNvPr id="11" name="Freeform 11"/>
          <p:cNvSpPr/>
          <p:nvPr/>
        </p:nvSpPr>
        <p:spPr>
          <a:xfrm>
            <a:off x="10948384" y="3283275"/>
            <a:ext cx="5862993" cy="5975025"/>
          </a:xfrm>
          <a:custGeom>
            <a:avLst/>
            <a:gdLst/>
            <a:ahLst/>
            <a:cxnLst/>
            <a:rect l="l" t="t" r="r" b="b"/>
            <a:pathLst>
              <a:path w="5862993" h="5975025">
                <a:moveTo>
                  <a:pt x="0" y="0"/>
                </a:moveTo>
                <a:lnTo>
                  <a:pt x="5862993" y="0"/>
                </a:lnTo>
                <a:lnTo>
                  <a:pt x="5862993" y="5975025"/>
                </a:lnTo>
                <a:lnTo>
                  <a:pt x="0" y="59750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12299708" y="4296361"/>
            <a:ext cx="3160344" cy="3682365"/>
          </a:xfrm>
          <a:prstGeom prst="rect">
            <a:avLst/>
          </a:prstGeom>
        </p:spPr>
        <p:txBody>
          <a:bodyPr lIns="0" tIns="0" rIns="0" bIns="0" rtlCol="0" anchor="t">
            <a:spAutoFit/>
          </a:bodyPr>
          <a:lstStyle/>
          <a:p>
            <a:pPr algn="ctr">
              <a:lnSpc>
                <a:spcPts val="7379"/>
              </a:lnSpc>
            </a:pPr>
            <a:r>
              <a:rPr lang="en-US" sz="4499" dirty="0">
                <a:solidFill>
                  <a:srgbClr val="3F3B2A"/>
                </a:solidFill>
                <a:latin typeface="Roboto Condensed"/>
              </a:rPr>
              <a:t>Khắc </a:t>
            </a:r>
            <a:r>
              <a:rPr lang="en-US" sz="4499" dirty="0" err="1">
                <a:solidFill>
                  <a:srgbClr val="3F3B2A"/>
                </a:solidFill>
                <a:latin typeface="Roboto Condensed"/>
              </a:rPr>
              <a:t>sâu</a:t>
            </a:r>
            <a:r>
              <a:rPr lang="en-US" sz="4499" dirty="0">
                <a:solidFill>
                  <a:srgbClr val="3F3B2A"/>
                </a:solidFill>
                <a:latin typeface="Roboto Condensed"/>
              </a:rPr>
              <a:t> </a:t>
            </a:r>
            <a:r>
              <a:rPr lang="en-US" sz="4499" dirty="0" err="1">
                <a:solidFill>
                  <a:srgbClr val="3F3B2A"/>
                </a:solidFill>
                <a:latin typeface="Roboto Condensed"/>
              </a:rPr>
              <a:t>những</a:t>
            </a:r>
            <a:r>
              <a:rPr lang="en-US" sz="4499" dirty="0">
                <a:solidFill>
                  <a:srgbClr val="3F3B2A"/>
                </a:solidFill>
                <a:latin typeface="Roboto Condensed"/>
              </a:rPr>
              <a:t> </a:t>
            </a:r>
            <a:r>
              <a:rPr lang="en-US" sz="4499" dirty="0" err="1">
                <a:solidFill>
                  <a:srgbClr val="3F3B2A"/>
                </a:solidFill>
                <a:latin typeface="Roboto Condensed"/>
              </a:rPr>
              <a:t>giá</a:t>
            </a:r>
            <a:r>
              <a:rPr lang="en-US" sz="4499" dirty="0">
                <a:solidFill>
                  <a:srgbClr val="3F3B2A"/>
                </a:solidFill>
                <a:latin typeface="Roboto Condensed"/>
              </a:rPr>
              <a:t> </a:t>
            </a:r>
            <a:r>
              <a:rPr lang="en-US" sz="4499" dirty="0" err="1">
                <a:solidFill>
                  <a:srgbClr val="3F3B2A"/>
                </a:solidFill>
                <a:latin typeface="Roboto Condensed"/>
              </a:rPr>
              <a:t>trị</a:t>
            </a:r>
            <a:r>
              <a:rPr lang="en-US" sz="4499" dirty="0">
                <a:solidFill>
                  <a:srgbClr val="3F3B2A"/>
                </a:solidFill>
                <a:latin typeface="Roboto Condensed"/>
              </a:rPr>
              <a:t> </a:t>
            </a:r>
            <a:r>
              <a:rPr lang="en-US" sz="4499" dirty="0" err="1">
                <a:solidFill>
                  <a:srgbClr val="3F3B2A"/>
                </a:solidFill>
                <a:latin typeface="Roboto Condensed"/>
              </a:rPr>
              <a:t>đẹp</a:t>
            </a:r>
            <a:r>
              <a:rPr lang="en-US" sz="4499" dirty="0">
                <a:solidFill>
                  <a:srgbClr val="3F3B2A"/>
                </a:solidFill>
                <a:latin typeface="Roboto Condensed"/>
              </a:rPr>
              <a:t> </a:t>
            </a:r>
            <a:r>
              <a:rPr lang="en-US" sz="4499" dirty="0" err="1">
                <a:solidFill>
                  <a:srgbClr val="3F3B2A"/>
                </a:solidFill>
                <a:latin typeface="Roboto Condensed"/>
              </a:rPr>
              <a:t>đẽ</a:t>
            </a:r>
            <a:r>
              <a:rPr lang="en-US" sz="4499" dirty="0">
                <a:solidFill>
                  <a:srgbClr val="3F3B2A"/>
                </a:solidFill>
                <a:latin typeface="Roboto Condensed"/>
              </a:rPr>
              <a:t> </a:t>
            </a:r>
            <a:r>
              <a:rPr lang="en-US" sz="4499" dirty="0" err="1">
                <a:solidFill>
                  <a:srgbClr val="3F3B2A"/>
                </a:solidFill>
                <a:latin typeface="Roboto Condensed"/>
              </a:rPr>
              <a:t>của</a:t>
            </a:r>
            <a:r>
              <a:rPr lang="en-US" sz="4499" dirty="0">
                <a:solidFill>
                  <a:srgbClr val="3F3B2A"/>
                </a:solidFill>
                <a:latin typeface="Roboto Condensed"/>
              </a:rPr>
              <a:t> </a:t>
            </a:r>
            <a:r>
              <a:rPr lang="en-US" sz="4499" dirty="0" err="1">
                <a:solidFill>
                  <a:srgbClr val="3F3B2A"/>
                </a:solidFill>
                <a:latin typeface="Roboto Condensed"/>
              </a:rPr>
              <a:t>lịch</a:t>
            </a:r>
            <a:r>
              <a:rPr lang="en-US" sz="4499" dirty="0">
                <a:solidFill>
                  <a:srgbClr val="3F3B2A"/>
                </a:solidFill>
                <a:latin typeface="Roboto Condensed"/>
              </a:rPr>
              <a:t> </a:t>
            </a:r>
            <a:r>
              <a:rPr lang="en-US" sz="4499" dirty="0" err="1">
                <a:solidFill>
                  <a:srgbClr val="3F3B2A"/>
                </a:solidFill>
                <a:latin typeface="Roboto Condensed"/>
              </a:rPr>
              <a:t>sử</a:t>
            </a:r>
            <a:endParaRPr lang="en-US" sz="4499" dirty="0">
              <a:solidFill>
                <a:srgbClr val="3F3B2A"/>
              </a:solidFill>
              <a:latin typeface="Roboto Condensed"/>
            </a:endParaRPr>
          </a:p>
        </p:txBody>
      </p:sp>
      <p:sp>
        <p:nvSpPr>
          <p:cNvPr id="13" name="TextBox 13"/>
          <p:cNvSpPr txBox="1"/>
          <p:nvPr/>
        </p:nvSpPr>
        <p:spPr>
          <a:xfrm>
            <a:off x="7321664" y="4296361"/>
            <a:ext cx="2297999" cy="3682365"/>
          </a:xfrm>
          <a:prstGeom prst="rect">
            <a:avLst/>
          </a:prstGeom>
        </p:spPr>
        <p:txBody>
          <a:bodyPr lIns="0" tIns="0" rIns="0" bIns="0" rtlCol="0" anchor="t">
            <a:spAutoFit/>
          </a:bodyPr>
          <a:lstStyle/>
          <a:p>
            <a:pPr algn="ctr">
              <a:lnSpc>
                <a:spcPts val="7379"/>
              </a:lnSpc>
            </a:pPr>
            <a:r>
              <a:rPr lang="en-US" sz="4499" dirty="0" err="1">
                <a:solidFill>
                  <a:srgbClr val="3F3B2A"/>
                </a:solidFill>
                <a:latin typeface="Roboto Condensed"/>
              </a:rPr>
              <a:t>Trân</a:t>
            </a:r>
            <a:r>
              <a:rPr lang="en-US" sz="4499" dirty="0">
                <a:solidFill>
                  <a:srgbClr val="3F3B2A"/>
                </a:solidFill>
                <a:latin typeface="Roboto Condensed"/>
              </a:rPr>
              <a:t> </a:t>
            </a:r>
            <a:r>
              <a:rPr lang="en-US" sz="4499" dirty="0" err="1">
                <a:solidFill>
                  <a:srgbClr val="3F3B2A"/>
                </a:solidFill>
                <a:latin typeface="Roboto Condensed"/>
              </a:rPr>
              <a:t>trọng</a:t>
            </a:r>
            <a:r>
              <a:rPr lang="en-US" sz="4499" dirty="0">
                <a:solidFill>
                  <a:srgbClr val="3F3B2A"/>
                </a:solidFill>
                <a:latin typeface="Roboto Condensed"/>
              </a:rPr>
              <a:t> </a:t>
            </a:r>
          </a:p>
          <a:p>
            <a:pPr algn="ctr">
              <a:lnSpc>
                <a:spcPts val="7379"/>
              </a:lnSpc>
            </a:pPr>
            <a:r>
              <a:rPr lang="en-US" sz="4499" dirty="0" err="1">
                <a:solidFill>
                  <a:srgbClr val="3F3B2A"/>
                </a:solidFill>
                <a:latin typeface="Roboto Condensed"/>
              </a:rPr>
              <a:t>quê</a:t>
            </a:r>
            <a:r>
              <a:rPr lang="en-US" sz="4499" dirty="0">
                <a:solidFill>
                  <a:srgbClr val="3F3B2A"/>
                </a:solidFill>
                <a:latin typeface="Roboto Condensed"/>
              </a:rPr>
              <a:t> </a:t>
            </a:r>
            <a:r>
              <a:rPr lang="en-US" sz="4499" dirty="0" err="1">
                <a:solidFill>
                  <a:srgbClr val="3F3B2A"/>
                </a:solidFill>
                <a:latin typeface="Roboto Condensed"/>
              </a:rPr>
              <a:t>hương</a:t>
            </a:r>
            <a:endParaRPr lang="en-US" sz="4499" dirty="0">
              <a:solidFill>
                <a:srgbClr val="3F3B2A"/>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666004" y="1668514"/>
            <a:ext cx="22298902" cy="11149453"/>
          </a:xfrm>
          <a:custGeom>
            <a:avLst/>
            <a:gdLst/>
            <a:ahLst/>
            <a:cxnLst/>
            <a:rect l="l" t="t" r="r" b="b"/>
            <a:pathLst>
              <a:path w="22298902" h="11149453">
                <a:moveTo>
                  <a:pt x="0" y="0"/>
                </a:moveTo>
                <a:lnTo>
                  <a:pt x="22298902" y="0"/>
                </a:lnTo>
                <a:lnTo>
                  <a:pt x="22298902" y="11149454"/>
                </a:lnTo>
                <a:lnTo>
                  <a:pt x="0" y="11149454"/>
                </a:lnTo>
                <a:lnTo>
                  <a:pt x="0" y="0"/>
                </a:lnTo>
                <a:close/>
              </a:path>
            </a:pathLst>
          </a:custGeom>
          <a:blipFill>
            <a:blip r:embed="rId3"/>
            <a:stretch>
              <a:fillRect/>
            </a:stretch>
          </a:blipFill>
        </p:spPr>
      </p:sp>
      <p:sp>
        <p:nvSpPr>
          <p:cNvPr id="4" name="Freeform 4"/>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sp>
      <p:sp>
        <p:nvSpPr>
          <p:cNvPr id="5" name="Freeform 5"/>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5"/>
            <a:stretch>
              <a:fillRect/>
            </a:stretch>
          </a:blipFill>
        </p:spPr>
      </p:sp>
      <p:sp>
        <p:nvSpPr>
          <p:cNvPr id="6" name="Freeform 6"/>
          <p:cNvSpPr/>
          <p:nvPr/>
        </p:nvSpPr>
        <p:spPr>
          <a:xfrm>
            <a:off x="805518" y="1076325"/>
            <a:ext cx="1271701" cy="1579752"/>
          </a:xfrm>
          <a:custGeom>
            <a:avLst/>
            <a:gdLst/>
            <a:ahLst/>
            <a:cxnLst/>
            <a:rect l="l" t="t" r="r" b="b"/>
            <a:pathLst>
              <a:path w="1271701" h="1579752">
                <a:moveTo>
                  <a:pt x="0" y="0"/>
                </a:moveTo>
                <a:lnTo>
                  <a:pt x="1271700" y="0"/>
                </a:lnTo>
                <a:lnTo>
                  <a:pt x="1271700" y="1579752"/>
                </a:lnTo>
                <a:lnTo>
                  <a:pt x="0" y="15797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4553390" y="2484627"/>
            <a:ext cx="12705910" cy="5044441"/>
          </a:xfrm>
          <a:prstGeom prst="rect">
            <a:avLst/>
          </a:prstGeom>
        </p:spPr>
        <p:txBody>
          <a:bodyPr lIns="0" tIns="0" rIns="0" bIns="0" rtlCol="0" anchor="t">
            <a:spAutoFit/>
          </a:bodyPr>
          <a:lstStyle/>
          <a:p>
            <a:pPr algn="just">
              <a:lnSpc>
                <a:spcPts val="6719"/>
              </a:lnSpc>
            </a:pPr>
            <a:endParaRPr dirty="0"/>
          </a:p>
          <a:p>
            <a:pPr marL="906777" lvl="1" indent="-453388" algn="just">
              <a:lnSpc>
                <a:spcPts val="6719"/>
              </a:lnSpc>
              <a:buFont typeface="Arial"/>
              <a:buChar char="•"/>
            </a:pPr>
            <a:r>
              <a:rPr lang="en-US" sz="4199" dirty="0">
                <a:solidFill>
                  <a:srgbClr val="3F3B2A"/>
                </a:solidFill>
                <a:latin typeface="Roboto Condensed"/>
              </a:rPr>
              <a:t>HS </a:t>
            </a:r>
            <a:r>
              <a:rPr lang="en-US" sz="4199" dirty="0" err="1">
                <a:solidFill>
                  <a:srgbClr val="3F3B2A"/>
                </a:solidFill>
                <a:latin typeface="Roboto Condensed"/>
              </a:rPr>
              <a:t>nhận</a:t>
            </a:r>
            <a:r>
              <a:rPr lang="en-US" sz="4199" dirty="0">
                <a:solidFill>
                  <a:srgbClr val="3F3B2A"/>
                </a:solidFill>
                <a:latin typeface="Roboto Condensed"/>
              </a:rPr>
              <a:t> </a:t>
            </a:r>
            <a:r>
              <a:rPr lang="en-US" sz="4199" dirty="0" err="1">
                <a:solidFill>
                  <a:srgbClr val="3F3B2A"/>
                </a:solidFill>
                <a:latin typeface="Roboto Condensed"/>
              </a:rPr>
              <a:t>được</a:t>
            </a:r>
            <a:r>
              <a:rPr lang="en-US" sz="4199" dirty="0">
                <a:solidFill>
                  <a:srgbClr val="3F3B2A"/>
                </a:solidFill>
                <a:latin typeface="Roboto Condensed"/>
              </a:rPr>
              <a:t> 1 ma </a:t>
            </a:r>
            <a:r>
              <a:rPr lang="en-US" sz="4199" dirty="0" err="1">
                <a:solidFill>
                  <a:srgbClr val="3F3B2A"/>
                </a:solidFill>
                <a:latin typeface="Roboto Condensed"/>
              </a:rPr>
              <a:t>trận</a:t>
            </a:r>
            <a:r>
              <a:rPr lang="en-US" sz="4199" dirty="0">
                <a:solidFill>
                  <a:srgbClr val="3F3B2A"/>
                </a:solidFill>
                <a:latin typeface="Roboto Condensed"/>
              </a:rPr>
              <a:t> </a:t>
            </a:r>
            <a:r>
              <a:rPr lang="en-US" sz="4199" dirty="0" err="1">
                <a:solidFill>
                  <a:srgbClr val="3F3B2A"/>
                </a:solidFill>
                <a:latin typeface="Roboto Condensed"/>
              </a:rPr>
              <a:t>các</a:t>
            </a:r>
            <a:r>
              <a:rPr lang="en-US" sz="4199" dirty="0">
                <a:solidFill>
                  <a:srgbClr val="3F3B2A"/>
                </a:solidFill>
                <a:latin typeface="Roboto Condensed"/>
              </a:rPr>
              <a:t> </a:t>
            </a:r>
            <a:r>
              <a:rPr lang="en-US" sz="4199" dirty="0" err="1">
                <a:solidFill>
                  <a:srgbClr val="3F3B2A"/>
                </a:solidFill>
                <a:latin typeface="Roboto Condensed"/>
              </a:rPr>
              <a:t>từ</a:t>
            </a:r>
            <a:r>
              <a:rPr lang="en-US" sz="4199" dirty="0">
                <a:solidFill>
                  <a:srgbClr val="3F3B2A"/>
                </a:solidFill>
                <a:latin typeface="Roboto Condensed"/>
              </a:rPr>
              <a:t> </a:t>
            </a:r>
            <a:r>
              <a:rPr lang="en-US" sz="4199" dirty="0" err="1">
                <a:solidFill>
                  <a:srgbClr val="3F3B2A"/>
                </a:solidFill>
                <a:latin typeface="Roboto Condensed"/>
              </a:rPr>
              <a:t>khóa</a:t>
            </a:r>
            <a:r>
              <a:rPr lang="en-US" sz="4199" dirty="0">
                <a:solidFill>
                  <a:srgbClr val="3F3B2A"/>
                </a:solidFill>
                <a:latin typeface="Roboto Condensed"/>
              </a:rPr>
              <a:t>, chi </a:t>
            </a:r>
            <a:r>
              <a:rPr lang="en-US" sz="4199" dirty="0" err="1">
                <a:solidFill>
                  <a:srgbClr val="3F3B2A"/>
                </a:solidFill>
                <a:latin typeface="Roboto Condensed"/>
              </a:rPr>
              <a:t>tiết</a:t>
            </a:r>
            <a:r>
              <a:rPr lang="en-US" sz="4199" dirty="0">
                <a:solidFill>
                  <a:srgbClr val="3F3B2A"/>
                </a:solidFill>
                <a:latin typeface="Roboto Condensed"/>
              </a:rPr>
              <a:t> </a:t>
            </a:r>
            <a:r>
              <a:rPr lang="en-US" sz="4199" dirty="0" err="1">
                <a:solidFill>
                  <a:srgbClr val="3F3B2A"/>
                </a:solidFill>
                <a:latin typeface="Roboto Condensed"/>
              </a:rPr>
              <a:t>về</a:t>
            </a:r>
            <a:r>
              <a:rPr lang="en-US" sz="4199" dirty="0">
                <a:solidFill>
                  <a:srgbClr val="3F3B2A"/>
                </a:solidFill>
                <a:latin typeface="Roboto Condensed"/>
              </a:rPr>
              <a:t> </a:t>
            </a:r>
            <a:r>
              <a:rPr lang="en-US" sz="4199" dirty="0" err="1">
                <a:solidFill>
                  <a:srgbClr val="3F3B2A"/>
                </a:solidFill>
                <a:latin typeface="Roboto Condensed"/>
              </a:rPr>
              <a:t>đặc</a:t>
            </a:r>
            <a:r>
              <a:rPr lang="en-US" sz="4199" dirty="0">
                <a:solidFill>
                  <a:srgbClr val="3F3B2A"/>
                </a:solidFill>
                <a:latin typeface="Roboto Condensed"/>
              </a:rPr>
              <a:t> </a:t>
            </a:r>
            <a:r>
              <a:rPr lang="en-US" sz="4199" dirty="0" err="1">
                <a:solidFill>
                  <a:srgbClr val="3F3B2A"/>
                </a:solidFill>
                <a:latin typeface="Roboto Condensed"/>
              </a:rPr>
              <a:t>điểm</a:t>
            </a:r>
            <a:r>
              <a:rPr lang="en-US" sz="4199" dirty="0">
                <a:solidFill>
                  <a:srgbClr val="3F3B2A"/>
                </a:solidFill>
                <a:latin typeface="Roboto Condensed"/>
              </a:rPr>
              <a:t> </a:t>
            </a:r>
            <a:r>
              <a:rPr lang="en-US" sz="4199" dirty="0" err="1">
                <a:solidFill>
                  <a:srgbClr val="3F3B2A"/>
                </a:solidFill>
                <a:latin typeface="Roboto Condensed"/>
              </a:rPr>
              <a:t>của</a:t>
            </a:r>
            <a:r>
              <a:rPr lang="en-US" sz="4199" dirty="0">
                <a:solidFill>
                  <a:srgbClr val="3F3B2A"/>
                </a:solidFill>
                <a:latin typeface="Roboto Condensed"/>
              </a:rPr>
              <a:t> </a:t>
            </a:r>
            <a:r>
              <a:rPr lang="en-US" sz="4199" dirty="0" err="1">
                <a:solidFill>
                  <a:srgbClr val="3F3B2A"/>
                </a:solidFill>
                <a:latin typeface="Roboto Condensed"/>
              </a:rPr>
              <a:t>thơ</a:t>
            </a:r>
            <a:r>
              <a:rPr lang="en-US" sz="4199" dirty="0">
                <a:solidFill>
                  <a:srgbClr val="3F3B2A"/>
                </a:solidFill>
                <a:latin typeface="Roboto Condensed"/>
              </a:rPr>
              <a:t> </a:t>
            </a:r>
            <a:r>
              <a:rPr lang="en-US" sz="4199" dirty="0" err="1">
                <a:solidFill>
                  <a:srgbClr val="3F3B2A"/>
                </a:solidFill>
                <a:latin typeface="Roboto Condensed"/>
              </a:rPr>
              <a:t>thất</a:t>
            </a:r>
            <a:r>
              <a:rPr lang="en-US" sz="4199" dirty="0">
                <a:solidFill>
                  <a:srgbClr val="3F3B2A"/>
                </a:solidFill>
                <a:latin typeface="Roboto Condensed"/>
              </a:rPr>
              <a:t> </a:t>
            </a:r>
            <a:r>
              <a:rPr lang="en-US" sz="4199" dirty="0" err="1">
                <a:solidFill>
                  <a:srgbClr val="3F3B2A"/>
                </a:solidFill>
                <a:latin typeface="Roboto Condensed"/>
              </a:rPr>
              <a:t>ngôn</a:t>
            </a:r>
            <a:r>
              <a:rPr lang="en-US" sz="4199" dirty="0">
                <a:solidFill>
                  <a:srgbClr val="3F3B2A"/>
                </a:solidFill>
                <a:latin typeface="Roboto Condensed"/>
              </a:rPr>
              <a:t> </a:t>
            </a:r>
            <a:r>
              <a:rPr lang="en-US" sz="4199" dirty="0" err="1">
                <a:solidFill>
                  <a:srgbClr val="3F3B2A"/>
                </a:solidFill>
                <a:latin typeface="Roboto Condensed"/>
              </a:rPr>
              <a:t>bát</a:t>
            </a:r>
            <a:r>
              <a:rPr lang="en-US" sz="4199" dirty="0">
                <a:solidFill>
                  <a:srgbClr val="3F3B2A"/>
                </a:solidFill>
                <a:latin typeface="Roboto Condensed"/>
              </a:rPr>
              <a:t> </a:t>
            </a:r>
            <a:r>
              <a:rPr lang="en-US" sz="4199" dirty="0" err="1">
                <a:solidFill>
                  <a:srgbClr val="3F3B2A"/>
                </a:solidFill>
                <a:latin typeface="Roboto Condensed"/>
              </a:rPr>
              <a:t>cú</a:t>
            </a:r>
            <a:r>
              <a:rPr lang="en-US" sz="4199" dirty="0">
                <a:solidFill>
                  <a:srgbClr val="3F3B2A"/>
                </a:solidFill>
                <a:latin typeface="Roboto Condensed"/>
              </a:rPr>
              <a:t> </a:t>
            </a:r>
            <a:r>
              <a:rPr lang="en-US" sz="4199" dirty="0" err="1">
                <a:solidFill>
                  <a:srgbClr val="3F3B2A"/>
                </a:solidFill>
                <a:latin typeface="Roboto Condensed"/>
              </a:rPr>
              <a:t>Đường</a:t>
            </a:r>
            <a:r>
              <a:rPr lang="en-US" sz="4199" dirty="0">
                <a:solidFill>
                  <a:srgbClr val="3F3B2A"/>
                </a:solidFill>
                <a:latin typeface="Roboto Condensed"/>
              </a:rPr>
              <a:t> </a:t>
            </a:r>
            <a:r>
              <a:rPr lang="en-US" sz="4199" dirty="0" err="1">
                <a:solidFill>
                  <a:srgbClr val="3F3B2A"/>
                </a:solidFill>
                <a:latin typeface="Roboto Condensed"/>
              </a:rPr>
              <a:t>luật</a:t>
            </a:r>
            <a:r>
              <a:rPr lang="en-US" sz="4199" dirty="0">
                <a:solidFill>
                  <a:srgbClr val="3F3B2A"/>
                </a:solidFill>
                <a:latin typeface="Roboto Condensed"/>
              </a:rPr>
              <a:t> (</a:t>
            </a:r>
            <a:r>
              <a:rPr lang="en-US" sz="4199" dirty="0" err="1">
                <a:solidFill>
                  <a:srgbClr val="3F3B2A"/>
                </a:solidFill>
                <a:latin typeface="Roboto Condensed"/>
              </a:rPr>
              <a:t>có</a:t>
            </a:r>
            <a:r>
              <a:rPr lang="en-US" sz="4199" dirty="0">
                <a:solidFill>
                  <a:srgbClr val="3F3B2A"/>
                </a:solidFill>
                <a:latin typeface="Roboto Condensed"/>
              </a:rPr>
              <a:t> </a:t>
            </a:r>
            <a:r>
              <a:rPr lang="en-US" sz="4199" dirty="0" err="1">
                <a:solidFill>
                  <a:srgbClr val="3F3B2A"/>
                </a:solidFill>
                <a:latin typeface="Roboto Condensed"/>
              </a:rPr>
              <a:t>cả</a:t>
            </a:r>
            <a:r>
              <a:rPr lang="en-US" sz="4199" dirty="0">
                <a:solidFill>
                  <a:srgbClr val="3F3B2A"/>
                </a:solidFill>
                <a:latin typeface="Roboto Condensed"/>
              </a:rPr>
              <a:t> </a:t>
            </a:r>
            <a:r>
              <a:rPr lang="en-US" sz="4199" dirty="0" err="1">
                <a:solidFill>
                  <a:srgbClr val="3F3B2A"/>
                </a:solidFill>
                <a:latin typeface="Roboto Condensed"/>
              </a:rPr>
              <a:t>những</a:t>
            </a:r>
            <a:r>
              <a:rPr lang="en-US" sz="4199" dirty="0">
                <a:solidFill>
                  <a:srgbClr val="3F3B2A"/>
                </a:solidFill>
                <a:latin typeface="Roboto Condensed"/>
              </a:rPr>
              <a:t> chi </a:t>
            </a:r>
            <a:r>
              <a:rPr lang="en-US" sz="4199" dirty="0" err="1">
                <a:solidFill>
                  <a:srgbClr val="3F3B2A"/>
                </a:solidFill>
                <a:latin typeface="Roboto Condensed"/>
              </a:rPr>
              <a:t>tiết</a:t>
            </a:r>
            <a:r>
              <a:rPr lang="en-US" sz="4199" dirty="0">
                <a:solidFill>
                  <a:srgbClr val="3F3B2A"/>
                </a:solidFill>
                <a:latin typeface="Roboto Condensed"/>
              </a:rPr>
              <a:t> </a:t>
            </a:r>
            <a:r>
              <a:rPr lang="en-US" sz="4199" dirty="0" err="1">
                <a:solidFill>
                  <a:srgbClr val="3F3B2A"/>
                </a:solidFill>
                <a:latin typeface="Roboto Condensed"/>
              </a:rPr>
              <a:t>thừa</a:t>
            </a:r>
            <a:r>
              <a:rPr lang="en-US" sz="4199" dirty="0">
                <a:solidFill>
                  <a:srgbClr val="3F3B2A"/>
                </a:solidFill>
                <a:latin typeface="Roboto Condensed"/>
              </a:rPr>
              <a:t> và chi </a:t>
            </a:r>
            <a:r>
              <a:rPr lang="en-US" sz="4199" dirty="0" err="1">
                <a:solidFill>
                  <a:srgbClr val="3F3B2A"/>
                </a:solidFill>
                <a:latin typeface="Roboto Condensed"/>
              </a:rPr>
              <a:t>tiết</a:t>
            </a:r>
            <a:r>
              <a:rPr lang="en-US" sz="4199" dirty="0">
                <a:solidFill>
                  <a:srgbClr val="3F3B2A"/>
                </a:solidFill>
                <a:latin typeface="Roboto Condensed"/>
              </a:rPr>
              <a:t> </a:t>
            </a:r>
            <a:r>
              <a:rPr lang="en-US" sz="4199" dirty="0" err="1">
                <a:solidFill>
                  <a:srgbClr val="3F3B2A"/>
                </a:solidFill>
                <a:latin typeface="Roboto Condensed"/>
              </a:rPr>
              <a:t>sai</a:t>
            </a:r>
            <a:r>
              <a:rPr lang="en-US" sz="4199" dirty="0">
                <a:solidFill>
                  <a:srgbClr val="3F3B2A"/>
                </a:solidFill>
                <a:latin typeface="Roboto Condensed"/>
              </a:rPr>
              <a:t>).</a:t>
            </a:r>
          </a:p>
          <a:p>
            <a:pPr marL="906777" lvl="1" indent="-453388" algn="just">
              <a:lnSpc>
                <a:spcPts val="6719"/>
              </a:lnSpc>
              <a:buFont typeface="Arial"/>
              <a:buChar char="•"/>
            </a:pPr>
            <a:r>
              <a:rPr lang="en-US" sz="4199" dirty="0">
                <a:solidFill>
                  <a:srgbClr val="3F3B2A"/>
                </a:solidFill>
                <a:latin typeface="Roboto Condensed"/>
              </a:rPr>
              <a:t>Trong </a:t>
            </a:r>
            <a:r>
              <a:rPr lang="en-US" sz="4199" dirty="0" err="1">
                <a:solidFill>
                  <a:srgbClr val="3F3B2A"/>
                </a:solidFill>
                <a:latin typeface="Roboto Condensed"/>
              </a:rPr>
              <a:t>thời</a:t>
            </a:r>
            <a:r>
              <a:rPr lang="en-US" sz="4199" dirty="0">
                <a:solidFill>
                  <a:srgbClr val="3F3B2A"/>
                </a:solidFill>
                <a:latin typeface="Roboto Condensed"/>
              </a:rPr>
              <a:t> </a:t>
            </a:r>
            <a:r>
              <a:rPr lang="en-US" sz="4199" dirty="0" err="1">
                <a:solidFill>
                  <a:srgbClr val="3F3B2A"/>
                </a:solidFill>
                <a:latin typeface="Roboto Condensed"/>
              </a:rPr>
              <a:t>gian</a:t>
            </a:r>
            <a:r>
              <a:rPr lang="en-US" sz="4199" dirty="0">
                <a:solidFill>
                  <a:srgbClr val="3F3B2A"/>
                </a:solidFill>
                <a:latin typeface="Roboto Condensed"/>
              </a:rPr>
              <a:t> 3 </a:t>
            </a:r>
            <a:r>
              <a:rPr lang="en-US" sz="4199" dirty="0" err="1">
                <a:solidFill>
                  <a:srgbClr val="3F3B2A"/>
                </a:solidFill>
                <a:latin typeface="Roboto Condensed"/>
              </a:rPr>
              <a:t>phút</a:t>
            </a:r>
            <a:r>
              <a:rPr lang="en-US" sz="4199" dirty="0">
                <a:solidFill>
                  <a:srgbClr val="3F3B2A"/>
                </a:solidFill>
                <a:latin typeface="Roboto Condensed"/>
              </a:rPr>
              <a:t>, </a:t>
            </a:r>
            <a:r>
              <a:rPr lang="en-US" sz="4199" dirty="0" err="1">
                <a:solidFill>
                  <a:srgbClr val="3F3B2A"/>
                </a:solidFill>
                <a:latin typeface="Roboto Condensed"/>
              </a:rPr>
              <a:t>mỗi</a:t>
            </a:r>
            <a:r>
              <a:rPr lang="en-US" sz="4199" dirty="0">
                <a:solidFill>
                  <a:srgbClr val="3F3B2A"/>
                </a:solidFill>
                <a:latin typeface="Roboto Condensed"/>
              </a:rPr>
              <a:t> HS </a:t>
            </a:r>
            <a:r>
              <a:rPr lang="en-US" sz="4199" dirty="0" err="1">
                <a:solidFill>
                  <a:srgbClr val="3F3B2A"/>
                </a:solidFill>
                <a:latin typeface="Roboto Condensed"/>
              </a:rPr>
              <a:t>cần</a:t>
            </a:r>
            <a:r>
              <a:rPr lang="en-US" sz="4199" dirty="0">
                <a:solidFill>
                  <a:srgbClr val="3F3B2A"/>
                </a:solidFill>
                <a:latin typeface="Roboto Condensed"/>
              </a:rPr>
              <a:t> </a:t>
            </a:r>
            <a:r>
              <a:rPr lang="en-US" sz="4199" dirty="0" err="1">
                <a:solidFill>
                  <a:srgbClr val="3F3B2A"/>
                </a:solidFill>
                <a:latin typeface="Roboto Condensed"/>
              </a:rPr>
              <a:t>đưa</a:t>
            </a:r>
            <a:r>
              <a:rPr lang="en-US" sz="4199" dirty="0">
                <a:solidFill>
                  <a:srgbClr val="3F3B2A"/>
                </a:solidFill>
                <a:latin typeface="Roboto Condensed"/>
              </a:rPr>
              <a:t> </a:t>
            </a:r>
            <a:r>
              <a:rPr lang="en-US" sz="4199" dirty="0" err="1">
                <a:solidFill>
                  <a:srgbClr val="3F3B2A"/>
                </a:solidFill>
                <a:latin typeface="Roboto Condensed"/>
              </a:rPr>
              <a:t>đúng</a:t>
            </a:r>
            <a:r>
              <a:rPr lang="en-US" sz="4199" dirty="0">
                <a:solidFill>
                  <a:srgbClr val="3F3B2A"/>
                </a:solidFill>
                <a:latin typeface="Roboto Condensed"/>
              </a:rPr>
              <a:t> </a:t>
            </a:r>
            <a:r>
              <a:rPr lang="en-US" sz="4199" dirty="0" err="1">
                <a:solidFill>
                  <a:srgbClr val="3F3B2A"/>
                </a:solidFill>
                <a:latin typeface="Roboto Condensed"/>
              </a:rPr>
              <a:t>dữ</a:t>
            </a:r>
            <a:r>
              <a:rPr lang="en-US" sz="4199" dirty="0">
                <a:solidFill>
                  <a:srgbClr val="3F3B2A"/>
                </a:solidFill>
                <a:latin typeface="Roboto Condensed"/>
              </a:rPr>
              <a:t> </a:t>
            </a:r>
            <a:r>
              <a:rPr lang="en-US" sz="4199" dirty="0" err="1">
                <a:solidFill>
                  <a:srgbClr val="3F3B2A"/>
                </a:solidFill>
                <a:latin typeface="Roboto Condensed"/>
              </a:rPr>
              <a:t>kiện</a:t>
            </a:r>
            <a:r>
              <a:rPr lang="en-US" sz="4199" dirty="0">
                <a:solidFill>
                  <a:srgbClr val="3F3B2A"/>
                </a:solidFill>
                <a:latin typeface="Roboto Condensed"/>
              </a:rPr>
              <a:t> ở </a:t>
            </a:r>
            <a:r>
              <a:rPr lang="en-US" sz="4199" dirty="0" err="1">
                <a:solidFill>
                  <a:srgbClr val="3F3B2A"/>
                </a:solidFill>
                <a:latin typeface="Roboto Condensed"/>
              </a:rPr>
              <a:t>cột</a:t>
            </a:r>
            <a:r>
              <a:rPr lang="en-US" sz="4199" dirty="0">
                <a:solidFill>
                  <a:srgbClr val="3F3B2A"/>
                </a:solidFill>
                <a:latin typeface="Roboto Condensed"/>
              </a:rPr>
              <a:t> B </a:t>
            </a:r>
            <a:r>
              <a:rPr lang="en-US" sz="4199" dirty="0" err="1">
                <a:solidFill>
                  <a:srgbClr val="3F3B2A"/>
                </a:solidFill>
                <a:latin typeface="Roboto Condensed"/>
              </a:rPr>
              <a:t>về</a:t>
            </a:r>
            <a:r>
              <a:rPr lang="en-US" sz="4199" dirty="0">
                <a:solidFill>
                  <a:srgbClr val="3F3B2A"/>
                </a:solidFill>
                <a:latin typeface="Roboto Condensed"/>
              </a:rPr>
              <a:t> </a:t>
            </a:r>
            <a:r>
              <a:rPr lang="en-US" sz="4199" dirty="0" err="1">
                <a:solidFill>
                  <a:srgbClr val="3F3B2A"/>
                </a:solidFill>
                <a:latin typeface="Roboto Condensed"/>
              </a:rPr>
              <a:t>cột</a:t>
            </a:r>
            <a:r>
              <a:rPr lang="en-US" sz="4199" dirty="0">
                <a:solidFill>
                  <a:srgbClr val="3F3B2A"/>
                </a:solidFill>
                <a:latin typeface="Roboto Condensed"/>
              </a:rPr>
              <a:t> A </a:t>
            </a:r>
            <a:r>
              <a:rPr lang="en-US" sz="4199" dirty="0" err="1">
                <a:solidFill>
                  <a:srgbClr val="3F3B2A"/>
                </a:solidFill>
                <a:latin typeface="Roboto Condensed"/>
              </a:rPr>
              <a:t>cho</a:t>
            </a:r>
            <a:r>
              <a:rPr lang="en-US" sz="4199" dirty="0">
                <a:solidFill>
                  <a:srgbClr val="3F3B2A"/>
                </a:solidFill>
                <a:latin typeface="Roboto Condensed"/>
              </a:rPr>
              <a:t> </a:t>
            </a:r>
            <a:r>
              <a:rPr lang="en-US" sz="4199" dirty="0" err="1">
                <a:solidFill>
                  <a:srgbClr val="3F3B2A"/>
                </a:solidFill>
                <a:latin typeface="Roboto Condensed"/>
              </a:rPr>
              <a:t>đúng</a:t>
            </a:r>
            <a:r>
              <a:rPr lang="en-US" sz="4199" dirty="0">
                <a:solidFill>
                  <a:srgbClr val="3F3B2A"/>
                </a:solidFill>
                <a:latin typeface="Roboto Condensed"/>
              </a:rPr>
              <a:t>.</a:t>
            </a:r>
          </a:p>
        </p:txBody>
      </p:sp>
      <p:sp>
        <p:nvSpPr>
          <p:cNvPr id="8" name="TextBox 8"/>
          <p:cNvSpPr txBox="1"/>
          <p:nvPr/>
        </p:nvSpPr>
        <p:spPr>
          <a:xfrm>
            <a:off x="-291213" y="497777"/>
            <a:ext cx="10774660" cy="1368424"/>
          </a:xfrm>
          <a:prstGeom prst="rect">
            <a:avLst/>
          </a:prstGeom>
        </p:spPr>
        <p:txBody>
          <a:bodyPr lIns="0" tIns="0" rIns="0" bIns="0" rtlCol="0" anchor="t">
            <a:spAutoFit/>
          </a:bodyPr>
          <a:lstStyle/>
          <a:p>
            <a:pPr algn="ctr">
              <a:lnSpc>
                <a:spcPts val="11200"/>
              </a:lnSpc>
            </a:pPr>
            <a:r>
              <a:rPr lang="en-US" sz="8000">
                <a:solidFill>
                  <a:srgbClr val="3F3B2A"/>
                </a:solidFill>
                <a:latin typeface="Fraunces Bold"/>
              </a:rPr>
              <a:t>4. LUYỆN TẬP</a:t>
            </a:r>
          </a:p>
        </p:txBody>
      </p:sp>
      <p:sp>
        <p:nvSpPr>
          <p:cNvPr id="9" name="TextBox 9"/>
          <p:cNvSpPr txBox="1"/>
          <p:nvPr/>
        </p:nvSpPr>
        <p:spPr>
          <a:xfrm>
            <a:off x="5096117" y="2084577"/>
            <a:ext cx="12163183" cy="962660"/>
          </a:xfrm>
          <a:prstGeom prst="rect">
            <a:avLst/>
          </a:prstGeom>
        </p:spPr>
        <p:txBody>
          <a:bodyPr lIns="0" tIns="0" rIns="0" bIns="0" rtlCol="0" anchor="t">
            <a:spAutoFit/>
          </a:bodyPr>
          <a:lstStyle/>
          <a:p>
            <a:pPr algn="ctr">
              <a:lnSpc>
                <a:spcPts val="7840"/>
              </a:lnSpc>
              <a:spcBef>
                <a:spcPct val="0"/>
              </a:spcBef>
            </a:pPr>
            <a:r>
              <a:rPr lang="en-US" sz="5600" dirty="0" err="1">
                <a:solidFill>
                  <a:srgbClr val="3F3B2A"/>
                </a:solidFill>
                <a:latin typeface="#9Slide07 SVNUT Triumph Press"/>
              </a:rPr>
              <a:t>Nhiệm</a:t>
            </a:r>
            <a:r>
              <a:rPr lang="en-US" sz="5600" dirty="0">
                <a:solidFill>
                  <a:srgbClr val="3F3B2A"/>
                </a:solidFill>
                <a:latin typeface="#9Slide07 SVNUT Triumph Press"/>
              </a:rPr>
              <a:t> </a:t>
            </a:r>
            <a:r>
              <a:rPr lang="en-US" sz="5600" dirty="0" err="1">
                <a:solidFill>
                  <a:srgbClr val="3F3B2A"/>
                </a:solidFill>
                <a:latin typeface="#9Slide07 SVNUT Triumph Press"/>
              </a:rPr>
              <a:t>vụ</a:t>
            </a:r>
            <a:r>
              <a:rPr lang="en-US" sz="5600" dirty="0">
                <a:solidFill>
                  <a:srgbClr val="3F3B2A"/>
                </a:solidFill>
                <a:latin typeface="#9Slide07 SVNUT Triumph Press"/>
              </a:rPr>
              <a:t> 1: </a:t>
            </a:r>
            <a:r>
              <a:rPr lang="en-US" sz="5600" dirty="0" err="1">
                <a:solidFill>
                  <a:srgbClr val="3F3B2A"/>
                </a:solidFill>
                <a:latin typeface="#9Slide07 SVNUT Triumph Press"/>
              </a:rPr>
              <a:t>Tìm</a:t>
            </a:r>
            <a:r>
              <a:rPr lang="en-US" sz="5600" dirty="0">
                <a:solidFill>
                  <a:srgbClr val="3F3B2A"/>
                </a:solidFill>
                <a:latin typeface="#9Slide07 SVNUT Triumph Press"/>
              </a:rPr>
              <a:t> </a:t>
            </a:r>
            <a:r>
              <a:rPr lang="en-US" sz="5600" dirty="0" err="1">
                <a:solidFill>
                  <a:srgbClr val="3F3B2A"/>
                </a:solidFill>
                <a:latin typeface="#9Slide07 SVNUT Triumph Press"/>
              </a:rPr>
              <a:t>về</a:t>
            </a:r>
            <a:r>
              <a:rPr lang="en-US" sz="5600" dirty="0">
                <a:solidFill>
                  <a:srgbClr val="3F3B2A"/>
                </a:solidFill>
                <a:latin typeface="#9Slide07 SVNUT Triumph Press"/>
              </a:rPr>
              <a:t> miền </a:t>
            </a:r>
            <a:r>
              <a:rPr lang="en-US" sz="5600" dirty="0" err="1">
                <a:solidFill>
                  <a:srgbClr val="3F3B2A"/>
                </a:solidFill>
                <a:latin typeface="#9Slide07 SVNUT Triumph Press"/>
              </a:rPr>
              <a:t>nhớ</a:t>
            </a:r>
            <a:endParaRPr lang="en-US" sz="5600" dirty="0">
              <a:solidFill>
                <a:srgbClr val="3F3B2A"/>
              </a:solidFill>
              <a:latin typeface="#9Slide07 SVNUT Triumph Pres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graphicFrame>
        <p:nvGraphicFramePr>
          <p:cNvPr id="7" name="Table 7"/>
          <p:cNvGraphicFramePr>
            <a:graphicFrameLocks noGrp="1"/>
          </p:cNvGraphicFramePr>
          <p:nvPr/>
        </p:nvGraphicFramePr>
        <p:xfrm>
          <a:off x="1339829" y="1621092"/>
          <a:ext cx="16390608" cy="8546108"/>
        </p:xfrm>
        <a:graphic>
          <a:graphicData uri="http://schemas.openxmlformats.org/drawingml/2006/table">
            <a:tbl>
              <a:tblPr/>
              <a:tblGrid>
                <a:gridCol w="2915799">
                  <a:extLst>
                    <a:ext uri="{9D8B030D-6E8A-4147-A177-3AD203B41FA5}">
                      <a16:colId xmlns:a16="http://schemas.microsoft.com/office/drawing/2014/main" val="20000"/>
                    </a:ext>
                  </a:extLst>
                </a:gridCol>
                <a:gridCol w="13474809">
                  <a:extLst>
                    <a:ext uri="{9D8B030D-6E8A-4147-A177-3AD203B41FA5}">
                      <a16:colId xmlns:a16="http://schemas.microsoft.com/office/drawing/2014/main" val="20001"/>
                    </a:ext>
                  </a:extLst>
                </a:gridCol>
              </a:tblGrid>
              <a:tr h="922752">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1561580">
                <a:tc>
                  <a:txBody>
                    <a:bodyPr/>
                    <a:lstStyle/>
                    <a:p>
                      <a:pPr algn="ctr">
                        <a:lnSpc>
                          <a:spcPts val="4760"/>
                        </a:lnSpc>
                        <a:defRPr/>
                      </a:pPr>
                      <a:r>
                        <a:rPr lang="en-US" sz="3400">
                          <a:solidFill>
                            <a:srgbClr val="1E1E23"/>
                          </a:solidFill>
                          <a:latin typeface="Roboto Condensed Bold"/>
                        </a:rPr>
                        <a:t>Niêm và luật</a:t>
                      </a:r>
                      <a:endParaRPr lang="en-US" sz="1100"/>
                    </a:p>
                    <a:p>
                      <a:pPr algn="ctr">
                        <a:lnSpc>
                          <a:spcPts val="4760"/>
                        </a:lnSpc>
                      </a:pPr>
                      <a:r>
                        <a:rPr lang="en-US" sz="3400">
                          <a:solidFill>
                            <a:srgbClr val="1E1E23"/>
                          </a:solidFill>
                          <a:latin typeface="Roboto Condensed Bold"/>
                        </a:rPr>
                        <a:t> B-T</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dirty="0" err="1">
                          <a:solidFill>
                            <a:srgbClr val="1E1E23"/>
                          </a:solidFill>
                          <a:latin typeface="Roboto Condensed"/>
                        </a:rPr>
                        <a:t>Bài</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thất</a:t>
                      </a:r>
                      <a:r>
                        <a:rPr lang="en-US" sz="3400" dirty="0">
                          <a:solidFill>
                            <a:srgbClr val="1E1E23"/>
                          </a:solidFill>
                          <a:latin typeface="Roboto Condensed"/>
                        </a:rPr>
                        <a:t> </a:t>
                      </a:r>
                      <a:r>
                        <a:rPr lang="en-US" sz="3400" dirty="0" err="1">
                          <a:solidFill>
                            <a:srgbClr val="1E1E23"/>
                          </a:solidFill>
                          <a:latin typeface="Roboto Condensed"/>
                        </a:rPr>
                        <a:t>ngôn</a:t>
                      </a:r>
                      <a:r>
                        <a:rPr lang="en-US" sz="3400" dirty="0">
                          <a:solidFill>
                            <a:srgbClr val="1E1E23"/>
                          </a:solidFill>
                          <a:latin typeface="Roboto Condensed"/>
                        </a:rPr>
                        <a:t> </a:t>
                      </a:r>
                      <a:r>
                        <a:rPr lang="en-US" sz="3400" dirty="0" err="1">
                          <a:solidFill>
                            <a:srgbClr val="1E1E23"/>
                          </a:solidFill>
                          <a:latin typeface="Roboto Condensed"/>
                        </a:rPr>
                        <a:t>bát</a:t>
                      </a:r>
                      <a:r>
                        <a:rPr lang="en-US" sz="3400" dirty="0">
                          <a:solidFill>
                            <a:srgbClr val="1E1E23"/>
                          </a:solidFill>
                          <a:latin typeface="Roboto Condensed"/>
                        </a:rPr>
                        <a:t> </a:t>
                      </a:r>
                      <a:r>
                        <a:rPr lang="en-US" sz="3400" dirty="0" err="1">
                          <a:solidFill>
                            <a:srgbClr val="1E1E23"/>
                          </a:solidFill>
                          <a:latin typeface="Roboto Condensed"/>
                        </a:rPr>
                        <a:t>cú</a:t>
                      </a:r>
                      <a:r>
                        <a:rPr lang="en-US" sz="3400" dirty="0">
                          <a:solidFill>
                            <a:srgbClr val="1E1E23"/>
                          </a:solidFill>
                          <a:latin typeface="Roboto Condensed"/>
                        </a:rPr>
                        <a:t> </a:t>
                      </a:r>
                      <a:r>
                        <a:rPr lang="en-US" sz="3400" dirty="0" err="1">
                          <a:solidFill>
                            <a:srgbClr val="1E1E23"/>
                          </a:solidFill>
                          <a:latin typeface="Roboto Condensed"/>
                        </a:rPr>
                        <a:t>gồm</a:t>
                      </a:r>
                      <a:r>
                        <a:rPr lang="en-US" sz="3400" dirty="0">
                          <a:solidFill>
                            <a:srgbClr val="1E1E23"/>
                          </a:solidFill>
                          <a:latin typeface="Roboto Condensed"/>
                        </a:rPr>
                        <a:t> </a:t>
                      </a:r>
                      <a:r>
                        <a:rPr lang="en-US" sz="3400" dirty="0" err="1">
                          <a:solidFill>
                            <a:srgbClr val="1E1E23"/>
                          </a:solidFill>
                          <a:latin typeface="Roboto Condensed"/>
                        </a:rPr>
                        <a:t>bốn</a:t>
                      </a:r>
                      <a:r>
                        <a:rPr lang="en-US" sz="3400" dirty="0">
                          <a:solidFill>
                            <a:srgbClr val="1E1E23"/>
                          </a:solidFill>
                          <a:latin typeface="Roboto Condensed"/>
                        </a:rPr>
                        <a:t> </a:t>
                      </a:r>
                      <a:r>
                        <a:rPr lang="en-US" sz="3400" dirty="0" err="1">
                          <a:solidFill>
                            <a:srgbClr val="1E1E23"/>
                          </a:solidFill>
                          <a:latin typeface="Roboto Condensed"/>
                        </a:rPr>
                        <a:t>cặp</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thường</a:t>
                      </a:r>
                      <a:r>
                        <a:rPr lang="en-US" sz="3400" dirty="0">
                          <a:solidFill>
                            <a:srgbClr val="1E1E23"/>
                          </a:solidFill>
                          <a:latin typeface="Roboto Condensed"/>
                        </a:rPr>
                        <a:t> </a:t>
                      </a:r>
                      <a:r>
                        <a:rPr lang="en-US" sz="3400" dirty="0" err="1">
                          <a:solidFill>
                            <a:srgbClr val="1E1E23"/>
                          </a:solidFill>
                          <a:latin typeface="Roboto Condensed"/>
                        </a:rPr>
                        <a:t>tương</a:t>
                      </a:r>
                      <a:r>
                        <a:rPr lang="en-US" sz="3400" dirty="0">
                          <a:solidFill>
                            <a:srgbClr val="1E1E23"/>
                          </a:solidFill>
                          <a:latin typeface="Roboto Condensed"/>
                        </a:rPr>
                        <a:t> </a:t>
                      </a:r>
                      <a:r>
                        <a:rPr lang="en-US" sz="3400" dirty="0" err="1">
                          <a:solidFill>
                            <a:srgbClr val="1E1E23"/>
                          </a:solidFill>
                          <a:latin typeface="Roboto Condensed"/>
                        </a:rPr>
                        <a:t>ứng</a:t>
                      </a:r>
                      <a:r>
                        <a:rPr lang="en-US" sz="3400" dirty="0">
                          <a:solidFill>
                            <a:srgbClr val="1E1E23"/>
                          </a:solidFill>
                          <a:latin typeface="Roboto Condensed"/>
                        </a:rPr>
                        <a:t> </a:t>
                      </a:r>
                      <a:r>
                        <a:rPr lang="en-US" sz="3400" dirty="0" err="1">
                          <a:solidFill>
                            <a:srgbClr val="1E1E23"/>
                          </a:solidFill>
                          <a:latin typeface="Roboto Condensed"/>
                        </a:rPr>
                        <a:t>với</a:t>
                      </a:r>
                      <a:r>
                        <a:rPr lang="en-US" sz="3400" dirty="0">
                          <a:solidFill>
                            <a:srgbClr val="1E1E23"/>
                          </a:solidFill>
                          <a:latin typeface="Roboto Condensed"/>
                        </a:rPr>
                        <a:t> </a:t>
                      </a:r>
                      <a:r>
                        <a:rPr lang="en-US" sz="3400" dirty="0" err="1">
                          <a:solidFill>
                            <a:srgbClr val="1E1E23"/>
                          </a:solidFill>
                          <a:latin typeface="Roboto Condensed"/>
                        </a:rPr>
                        <a:t>bốn</a:t>
                      </a:r>
                      <a:r>
                        <a:rPr lang="en-US" sz="3400" dirty="0">
                          <a:solidFill>
                            <a:srgbClr val="1E1E23"/>
                          </a:solidFill>
                          <a:latin typeface="Roboto Condensed"/>
                        </a:rPr>
                        <a:t> </a:t>
                      </a:r>
                      <a:r>
                        <a:rPr lang="en-US" sz="3400" dirty="0" err="1">
                          <a:solidFill>
                            <a:srgbClr val="1E1E23"/>
                          </a:solidFill>
                          <a:latin typeface="Roboto Condensed"/>
                        </a:rPr>
                        <a:t>phần</a:t>
                      </a:r>
                      <a:r>
                        <a:rPr lang="en-US" sz="3400" dirty="0">
                          <a:solidFill>
                            <a:srgbClr val="1E1E23"/>
                          </a:solidFill>
                          <a:latin typeface="Roboto Condensed"/>
                        </a:rPr>
                        <a:t>.</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1"/>
                  </a:ext>
                </a:extLst>
              </a:tr>
              <a:tr h="2200408">
                <a:tc>
                  <a:txBody>
                    <a:bodyPr/>
                    <a:lstStyle/>
                    <a:p>
                      <a:pPr algn="ctr">
                        <a:lnSpc>
                          <a:spcPts val="4760"/>
                        </a:lnSpc>
                        <a:defRPr/>
                      </a:pPr>
                      <a:r>
                        <a:rPr lang="en-US" sz="3400">
                          <a:solidFill>
                            <a:srgbClr val="1E1E23"/>
                          </a:solidFill>
                          <a:latin typeface="Roboto Condensed Bold"/>
                        </a:rPr>
                        <a:t>Số tiếng, số dòng</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a:solidFill>
                            <a:srgbClr val="1E1E23"/>
                          </a:solidFill>
                          <a:latin typeface="Roboto Condensed"/>
                        </a:rPr>
                        <a:t>Bài thơ phải sắp xếp thanh bằng, thanh trắc trong từng câu và cả bài theo quy định chặt chẽ.</a:t>
                      </a:r>
                      <a:endParaRPr lang="en-US" sz="1100"/>
                    </a:p>
                    <a:p>
                      <a:pPr algn="just">
                        <a:lnSpc>
                          <a:spcPts val="4760"/>
                        </a:lnSpc>
                      </a:pPr>
                      <a:r>
                        <a:rPr lang="en-US" sz="3400">
                          <a:solidFill>
                            <a:srgbClr val="1E1E23"/>
                          </a:solidFill>
                          <a:latin typeface="Roboto Condensed"/>
                        </a:rPr>
                        <a:t>8 dòng, mỗi dòng 7 tiếng</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2"/>
                  </a:ext>
                </a:extLst>
              </a:tr>
              <a:tr h="1561580">
                <a:tc>
                  <a:txBody>
                    <a:bodyPr/>
                    <a:lstStyle/>
                    <a:p>
                      <a:pPr algn="ctr">
                        <a:lnSpc>
                          <a:spcPts val="4760"/>
                        </a:lnSpc>
                        <a:defRPr/>
                      </a:pPr>
                      <a:r>
                        <a:rPr lang="en-US" sz="3400">
                          <a:solidFill>
                            <a:srgbClr val="1E1E23"/>
                          </a:solidFill>
                          <a:latin typeface="Roboto Condensed Bold"/>
                        </a:rPr>
                        <a:t>Nhịp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a:solidFill>
                            <a:srgbClr val="1E1E23"/>
                          </a:solidFill>
                          <a:latin typeface="Roboto Condensed"/>
                        </a:rPr>
                        <a:t>Nếu chữ thứ 2 của câu thứ nhất là thanh bằng thì bài thơ thuộc luật bằng, là thanh trắc thì bài thơ thuộc luật trắc. </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3"/>
                  </a:ext>
                </a:extLst>
              </a:tr>
              <a:tr h="1149894">
                <a:tc>
                  <a:txBody>
                    <a:bodyPr/>
                    <a:lstStyle/>
                    <a:p>
                      <a:pPr algn="ctr">
                        <a:lnSpc>
                          <a:spcPts val="4760"/>
                        </a:lnSpc>
                        <a:defRPr/>
                      </a:pPr>
                      <a:r>
                        <a:rPr lang="en-US" sz="3400">
                          <a:solidFill>
                            <a:srgbClr val="1E1E23"/>
                          </a:solidFill>
                          <a:latin typeface="Roboto Condensed Bold"/>
                        </a:rPr>
                        <a:t>Bố cục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a:solidFill>
                            <a:srgbClr val="1E1E23"/>
                          </a:solidFill>
                          <a:latin typeface="Roboto Condensed"/>
                        </a:rPr>
                        <a:t>Vần bằng ở chữ cuối các câu 1, 2, 4, 6, 8</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4"/>
                  </a:ext>
                </a:extLst>
              </a:tr>
              <a:tr h="1149894">
                <a:tc>
                  <a:txBody>
                    <a:bodyPr/>
                    <a:lstStyle/>
                    <a:p>
                      <a:pPr algn="ctr">
                        <a:lnSpc>
                          <a:spcPts val="4760"/>
                        </a:lnSpc>
                        <a:defRPr/>
                      </a:pPr>
                      <a:r>
                        <a:rPr lang="en-US" sz="3400">
                          <a:solidFill>
                            <a:srgbClr val="1E1E23"/>
                          </a:solidFill>
                          <a:latin typeface="Roboto Condensed Bold"/>
                        </a:rPr>
                        <a:t>Vần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tc>
                  <a:txBody>
                    <a:bodyPr/>
                    <a:lstStyle/>
                    <a:p>
                      <a:pPr algn="just">
                        <a:lnSpc>
                          <a:spcPts val="4760"/>
                        </a:lnSpc>
                        <a:defRPr/>
                      </a:pPr>
                      <a:r>
                        <a:rPr lang="en-US" sz="3400" dirty="0" err="1">
                          <a:solidFill>
                            <a:srgbClr val="1E1E23"/>
                          </a:solidFill>
                          <a:latin typeface="Roboto Condensed"/>
                        </a:rPr>
                        <a:t>Vần</a:t>
                      </a:r>
                      <a:r>
                        <a:rPr lang="en-US" sz="3400" dirty="0">
                          <a:solidFill>
                            <a:srgbClr val="1E1E23"/>
                          </a:solidFill>
                          <a:latin typeface="Roboto Condensed"/>
                        </a:rPr>
                        <a:t> </a:t>
                      </a:r>
                      <a:r>
                        <a:rPr lang="en-US" sz="3400" dirty="0" err="1">
                          <a:solidFill>
                            <a:srgbClr val="1E1E23"/>
                          </a:solidFill>
                          <a:latin typeface="Roboto Condensed"/>
                        </a:rPr>
                        <a:t>của</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thứ</a:t>
                      </a:r>
                      <a:r>
                        <a:rPr lang="en-US" sz="3400" dirty="0">
                          <a:solidFill>
                            <a:srgbClr val="1E1E23"/>
                          </a:solidFill>
                          <a:latin typeface="Roboto Condensed"/>
                        </a:rPr>
                        <a:t> </a:t>
                      </a:r>
                      <a:r>
                        <a:rPr lang="en-US" sz="3400" dirty="0" err="1">
                          <a:solidFill>
                            <a:srgbClr val="1E1E23"/>
                          </a:solidFill>
                          <a:latin typeface="Roboto Condensed"/>
                        </a:rPr>
                        <a:t>nhất</a:t>
                      </a:r>
                      <a:r>
                        <a:rPr lang="en-US" sz="3400" dirty="0">
                          <a:solidFill>
                            <a:srgbClr val="1E1E23"/>
                          </a:solidFill>
                          <a:latin typeface="Roboto Condensed"/>
                        </a:rPr>
                        <a:t> </a:t>
                      </a:r>
                      <a:r>
                        <a:rPr lang="en-US" sz="3400" dirty="0" err="1">
                          <a:solidFill>
                            <a:srgbClr val="1E1E23"/>
                          </a:solidFill>
                          <a:latin typeface="Roboto Condensed"/>
                        </a:rPr>
                        <a:t>có</a:t>
                      </a:r>
                      <a:r>
                        <a:rPr lang="en-US" sz="3400" dirty="0">
                          <a:solidFill>
                            <a:srgbClr val="1E1E23"/>
                          </a:solidFill>
                          <a:latin typeface="Roboto Condensed"/>
                        </a:rPr>
                        <a:t> </a:t>
                      </a:r>
                      <a:r>
                        <a:rPr lang="en-US" sz="3400" dirty="0" err="1">
                          <a:solidFill>
                            <a:srgbClr val="1E1E23"/>
                          </a:solidFill>
                          <a:latin typeface="Roboto Condensed"/>
                        </a:rPr>
                        <a:t>thể</a:t>
                      </a:r>
                      <a:r>
                        <a:rPr lang="en-US" sz="3400" dirty="0">
                          <a:solidFill>
                            <a:srgbClr val="1E1E23"/>
                          </a:solidFill>
                          <a:latin typeface="Roboto Condensed"/>
                        </a:rPr>
                        <a:t> </a:t>
                      </a:r>
                      <a:r>
                        <a:rPr lang="en-US" sz="3400" dirty="0" err="1">
                          <a:solidFill>
                            <a:srgbClr val="1E1E23"/>
                          </a:solidFill>
                          <a:latin typeface="Roboto Condensed"/>
                        </a:rPr>
                        <a:t>linh</a:t>
                      </a:r>
                      <a:r>
                        <a:rPr lang="en-US" sz="3400" dirty="0">
                          <a:solidFill>
                            <a:srgbClr val="1E1E23"/>
                          </a:solidFill>
                          <a:latin typeface="Roboto Condensed"/>
                        </a:rPr>
                        <a:t> </a:t>
                      </a:r>
                      <a:r>
                        <a:rPr lang="en-US" sz="3400" dirty="0" err="1">
                          <a:solidFill>
                            <a:srgbClr val="1E1E23"/>
                          </a:solidFill>
                          <a:latin typeface="Roboto Condensed"/>
                        </a:rPr>
                        <a:t>hoạt</a:t>
                      </a:r>
                      <a:r>
                        <a:rPr lang="en-US" sz="3400" dirty="0">
                          <a:solidFill>
                            <a:srgbClr val="1E1E23"/>
                          </a:solidFill>
                          <a:latin typeface="Roboto Condensed"/>
                        </a:rPr>
                        <a:t>. </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CF6"/>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3751781" y="159437"/>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graphicFrame>
        <p:nvGraphicFramePr>
          <p:cNvPr id="7" name="Table 7"/>
          <p:cNvGraphicFramePr>
            <a:graphicFrameLocks noGrp="1"/>
          </p:cNvGraphicFramePr>
          <p:nvPr/>
        </p:nvGraphicFramePr>
        <p:xfrm>
          <a:off x="1477876" y="1668514"/>
          <a:ext cx="16390608" cy="7153345"/>
        </p:xfrm>
        <a:graphic>
          <a:graphicData uri="http://schemas.openxmlformats.org/drawingml/2006/table">
            <a:tbl>
              <a:tblPr/>
              <a:tblGrid>
                <a:gridCol w="3089456">
                  <a:extLst>
                    <a:ext uri="{9D8B030D-6E8A-4147-A177-3AD203B41FA5}">
                      <a16:colId xmlns:a16="http://schemas.microsoft.com/office/drawing/2014/main" val="20000"/>
                    </a:ext>
                  </a:extLst>
                </a:gridCol>
                <a:gridCol w="13301152">
                  <a:extLst>
                    <a:ext uri="{9D8B030D-6E8A-4147-A177-3AD203B41FA5}">
                      <a16:colId xmlns:a16="http://schemas.microsoft.com/office/drawing/2014/main" val="20001"/>
                    </a:ext>
                  </a:extLst>
                </a:gridCol>
              </a:tblGrid>
              <a:tr h="920123">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920123">
                <a:tc>
                  <a:txBody>
                    <a:bodyPr/>
                    <a:lstStyle/>
                    <a:p>
                      <a:pPr algn="ctr">
                        <a:lnSpc>
                          <a:spcPts val="4760"/>
                        </a:lnSpc>
                        <a:defRPr/>
                      </a:pPr>
                      <a:r>
                        <a:rPr lang="en-US" sz="3400">
                          <a:solidFill>
                            <a:srgbClr val="1E1E23"/>
                          </a:solidFill>
                          <a:latin typeface="Roboto Condensed Bold"/>
                        </a:rPr>
                        <a:t>Đối</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Câu thơ trong bài thất ngôn bát cú thường ngắt theo nhịp 4/3.</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1"/>
                  </a:ext>
                </a:extLst>
              </a:tr>
              <a:tr h="2194140">
                <a:tc>
                  <a:txBody>
                    <a:bodyPr/>
                    <a:lstStyle/>
                    <a:p>
                      <a:pPr algn="ctr">
                        <a:lnSpc>
                          <a:spcPts val="4760"/>
                        </a:lnSpc>
                        <a:defRPr/>
                      </a:pPr>
                      <a:r>
                        <a:rPr lang="en-US" sz="3400">
                          <a:solidFill>
                            <a:srgbClr val="1E1E23"/>
                          </a:solidFill>
                          <a:latin typeface="Roboto Condensed Bold"/>
                        </a:rPr>
                        <a:t>Hình ảnh trong thơ</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dirty="0" err="1">
                          <a:solidFill>
                            <a:srgbClr val="1E1E23"/>
                          </a:solidFill>
                          <a:latin typeface="Roboto Condensed"/>
                        </a:rPr>
                        <a:t>Là</a:t>
                      </a:r>
                      <a:r>
                        <a:rPr lang="en-US" sz="3400" dirty="0">
                          <a:solidFill>
                            <a:srgbClr val="1E1E23"/>
                          </a:solidFill>
                          <a:latin typeface="Roboto Condensed"/>
                        </a:rPr>
                        <a:t> chi </a:t>
                      </a:r>
                      <a:r>
                        <a:rPr lang="en-US" sz="3400" dirty="0" err="1">
                          <a:solidFill>
                            <a:srgbClr val="1E1E23"/>
                          </a:solidFill>
                          <a:latin typeface="Roboto Condensed"/>
                        </a:rPr>
                        <a:t>tiết</a:t>
                      </a:r>
                      <a:r>
                        <a:rPr lang="en-US" sz="3400" dirty="0">
                          <a:solidFill>
                            <a:srgbClr val="1E1E23"/>
                          </a:solidFill>
                          <a:latin typeface="Roboto Condensed"/>
                        </a:rPr>
                        <a:t>, </a:t>
                      </a:r>
                      <a:r>
                        <a:rPr lang="en-US" sz="3400" dirty="0" err="1">
                          <a:solidFill>
                            <a:srgbClr val="1E1E23"/>
                          </a:solidFill>
                          <a:latin typeface="Roboto Condensed"/>
                        </a:rPr>
                        <a:t>cảnh</a:t>
                      </a:r>
                      <a:r>
                        <a:rPr lang="en-US" sz="3400" dirty="0">
                          <a:solidFill>
                            <a:srgbClr val="1E1E23"/>
                          </a:solidFill>
                          <a:latin typeface="Roboto Condensed"/>
                        </a:rPr>
                        <a:t> </a:t>
                      </a:r>
                      <a:r>
                        <a:rPr lang="en-US" sz="3400" dirty="0" err="1">
                          <a:solidFill>
                            <a:srgbClr val="1E1E23"/>
                          </a:solidFill>
                          <a:latin typeface="Roboto Condensed"/>
                        </a:rPr>
                        <a:t>tượng</a:t>
                      </a:r>
                      <a:r>
                        <a:rPr lang="en-US" sz="3400" dirty="0">
                          <a:solidFill>
                            <a:srgbClr val="1E1E23"/>
                          </a:solidFill>
                          <a:latin typeface="Roboto Condensed"/>
                        </a:rPr>
                        <a:t> </a:t>
                      </a:r>
                      <a:r>
                        <a:rPr lang="en-US" sz="3400" dirty="0" err="1">
                          <a:solidFill>
                            <a:srgbClr val="1E1E23"/>
                          </a:solidFill>
                          <a:latin typeface="Roboto Condensed"/>
                        </a:rPr>
                        <a:t>từ</a:t>
                      </a:r>
                      <a:r>
                        <a:rPr lang="en-US" sz="3400" dirty="0">
                          <a:solidFill>
                            <a:srgbClr val="1E1E23"/>
                          </a:solidFill>
                          <a:latin typeface="Roboto Condensed"/>
                        </a:rPr>
                        <a:t> </a:t>
                      </a:r>
                      <a:r>
                        <a:rPr lang="en-US" sz="3400" dirty="0" err="1">
                          <a:solidFill>
                            <a:srgbClr val="1E1E23"/>
                          </a:solidFill>
                          <a:latin typeface="Roboto Condensed"/>
                        </a:rPr>
                        <a:t>thực</a:t>
                      </a:r>
                      <a:r>
                        <a:rPr lang="en-US" sz="3400" dirty="0">
                          <a:solidFill>
                            <a:srgbClr val="1E1E23"/>
                          </a:solidFill>
                          <a:latin typeface="Roboto Condensed"/>
                        </a:rPr>
                        <a:t> </a:t>
                      </a:r>
                      <a:r>
                        <a:rPr lang="en-US" sz="3400" dirty="0" err="1">
                          <a:solidFill>
                            <a:srgbClr val="1E1E23"/>
                          </a:solidFill>
                          <a:latin typeface="Roboto Condensed"/>
                        </a:rPr>
                        <a:t>tế</a:t>
                      </a:r>
                      <a:r>
                        <a:rPr lang="en-US" sz="3400" dirty="0">
                          <a:solidFill>
                            <a:srgbClr val="1E1E23"/>
                          </a:solidFill>
                          <a:latin typeface="Roboto Condensed"/>
                        </a:rPr>
                        <a:t> </a:t>
                      </a:r>
                      <a:r>
                        <a:rPr lang="en-US" sz="3400" dirty="0" err="1">
                          <a:solidFill>
                            <a:srgbClr val="1E1E23"/>
                          </a:solidFill>
                          <a:latin typeface="Roboto Condensed"/>
                        </a:rPr>
                        <a:t>đời</a:t>
                      </a:r>
                      <a:r>
                        <a:rPr lang="en-US" sz="3400" dirty="0">
                          <a:solidFill>
                            <a:srgbClr val="1E1E23"/>
                          </a:solidFill>
                          <a:latin typeface="Roboto Condensed"/>
                        </a:rPr>
                        <a:t> </a:t>
                      </a:r>
                      <a:r>
                        <a:rPr lang="en-US" sz="3400" dirty="0" err="1">
                          <a:solidFill>
                            <a:srgbClr val="1E1E23"/>
                          </a:solidFill>
                          <a:latin typeface="Roboto Condensed"/>
                        </a:rPr>
                        <a:t>sống</a:t>
                      </a:r>
                      <a:r>
                        <a:rPr lang="en-US" sz="3400" dirty="0">
                          <a:solidFill>
                            <a:srgbClr val="1E1E23"/>
                          </a:solidFill>
                          <a:latin typeface="Roboto Condensed"/>
                        </a:rPr>
                        <a:t>, </a:t>
                      </a:r>
                      <a:r>
                        <a:rPr lang="en-US" sz="3400" dirty="0" err="1">
                          <a:solidFill>
                            <a:srgbClr val="1E1E23"/>
                          </a:solidFill>
                          <a:latin typeface="Roboto Condensed"/>
                        </a:rPr>
                        <a:t>được</a:t>
                      </a:r>
                      <a:r>
                        <a:rPr lang="en-US" sz="3400" dirty="0">
                          <a:solidFill>
                            <a:srgbClr val="1E1E23"/>
                          </a:solidFill>
                          <a:latin typeface="Roboto Condensed"/>
                        </a:rPr>
                        <a:t> </a:t>
                      </a:r>
                      <a:r>
                        <a:rPr lang="en-US" sz="3400" dirty="0" err="1">
                          <a:solidFill>
                            <a:srgbClr val="1E1E23"/>
                          </a:solidFill>
                          <a:latin typeface="Roboto Condensed"/>
                        </a:rPr>
                        <a:t>tái</a:t>
                      </a:r>
                      <a:r>
                        <a:rPr lang="en-US" sz="3400" dirty="0">
                          <a:solidFill>
                            <a:srgbClr val="1E1E23"/>
                          </a:solidFill>
                          <a:latin typeface="Roboto Condensed"/>
                        </a:rPr>
                        <a:t> </a:t>
                      </a:r>
                      <a:r>
                        <a:rPr lang="en-US" sz="3400" dirty="0" err="1">
                          <a:solidFill>
                            <a:srgbClr val="1E1E23"/>
                          </a:solidFill>
                          <a:latin typeface="Roboto Condensed"/>
                        </a:rPr>
                        <a:t>hiện</a:t>
                      </a:r>
                      <a:r>
                        <a:rPr lang="en-US" sz="3400" dirty="0">
                          <a:solidFill>
                            <a:srgbClr val="1E1E23"/>
                          </a:solidFill>
                          <a:latin typeface="Roboto Condensed"/>
                        </a:rPr>
                        <a:t> </a:t>
                      </a:r>
                      <a:r>
                        <a:rPr lang="en-US" sz="3400" dirty="0" err="1">
                          <a:solidFill>
                            <a:srgbClr val="1E1E23"/>
                          </a:solidFill>
                          <a:latin typeface="Roboto Condensed"/>
                        </a:rPr>
                        <a:t>bằng</a:t>
                      </a:r>
                      <a:r>
                        <a:rPr lang="en-US" sz="3400" dirty="0">
                          <a:solidFill>
                            <a:srgbClr val="1E1E23"/>
                          </a:solidFill>
                          <a:latin typeface="Roboto Condensed"/>
                        </a:rPr>
                        <a:t> </a:t>
                      </a:r>
                      <a:r>
                        <a:rPr lang="en-US" sz="3400" dirty="0" err="1">
                          <a:solidFill>
                            <a:srgbClr val="1E1E23"/>
                          </a:solidFill>
                          <a:latin typeface="Roboto Condensed"/>
                        </a:rPr>
                        <a:t>ngôn</a:t>
                      </a:r>
                      <a:r>
                        <a:rPr lang="en-US" sz="3400" dirty="0">
                          <a:solidFill>
                            <a:srgbClr val="1E1E23"/>
                          </a:solidFill>
                          <a:latin typeface="Roboto Condensed"/>
                        </a:rPr>
                        <a:t> </a:t>
                      </a:r>
                      <a:r>
                        <a:rPr lang="en-US" sz="3400" dirty="0" err="1">
                          <a:solidFill>
                            <a:srgbClr val="1E1E23"/>
                          </a:solidFill>
                          <a:latin typeface="Roboto Condensed"/>
                        </a:rPr>
                        <a:t>ngữ</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ca, </a:t>
                      </a:r>
                      <a:r>
                        <a:rPr lang="en-US" sz="3400" dirty="0" err="1">
                          <a:solidFill>
                            <a:srgbClr val="1E1E23"/>
                          </a:solidFill>
                          <a:latin typeface="Roboto Condensed"/>
                        </a:rPr>
                        <a:t>góp</a:t>
                      </a:r>
                      <a:r>
                        <a:rPr lang="en-US" sz="3400" dirty="0">
                          <a:solidFill>
                            <a:srgbClr val="1E1E23"/>
                          </a:solidFill>
                          <a:latin typeface="Roboto Condensed"/>
                        </a:rPr>
                        <a:t> </a:t>
                      </a:r>
                      <a:r>
                        <a:rPr lang="en-US" sz="3400" dirty="0" err="1">
                          <a:solidFill>
                            <a:srgbClr val="1E1E23"/>
                          </a:solidFill>
                          <a:latin typeface="Roboto Condensed"/>
                        </a:rPr>
                        <a:t>phần</a:t>
                      </a:r>
                      <a:r>
                        <a:rPr lang="en-US" sz="3400" dirty="0">
                          <a:solidFill>
                            <a:srgbClr val="1E1E23"/>
                          </a:solidFill>
                          <a:latin typeface="Roboto Condensed"/>
                        </a:rPr>
                        <a:t> </a:t>
                      </a:r>
                      <a:r>
                        <a:rPr lang="en-US" sz="3400" dirty="0" err="1">
                          <a:solidFill>
                            <a:srgbClr val="1E1E23"/>
                          </a:solidFill>
                          <a:latin typeface="Roboto Condensed"/>
                        </a:rPr>
                        <a:t>diễn</a:t>
                      </a:r>
                      <a:r>
                        <a:rPr lang="en-US" sz="3400" dirty="0">
                          <a:solidFill>
                            <a:srgbClr val="1E1E23"/>
                          </a:solidFill>
                          <a:latin typeface="Roboto Condensed"/>
                        </a:rPr>
                        <a:t> </a:t>
                      </a:r>
                      <a:r>
                        <a:rPr lang="en-US" sz="3400" dirty="0" err="1">
                          <a:solidFill>
                            <a:srgbClr val="1E1E23"/>
                          </a:solidFill>
                          <a:latin typeface="Roboto Condensed"/>
                        </a:rPr>
                        <a:t>tả</a:t>
                      </a:r>
                      <a:r>
                        <a:rPr lang="en-US" sz="3400" dirty="0">
                          <a:solidFill>
                            <a:srgbClr val="1E1E23"/>
                          </a:solidFill>
                          <a:latin typeface="Roboto Condensed"/>
                        </a:rPr>
                        <a:t> </a:t>
                      </a:r>
                      <a:r>
                        <a:rPr lang="en-US" sz="3400" dirty="0" err="1">
                          <a:solidFill>
                            <a:srgbClr val="1E1E23"/>
                          </a:solidFill>
                          <a:latin typeface="Roboto Condensed"/>
                        </a:rPr>
                        <a:t>cảm</a:t>
                      </a:r>
                      <a:r>
                        <a:rPr lang="en-US" sz="3400" dirty="0">
                          <a:solidFill>
                            <a:srgbClr val="1E1E23"/>
                          </a:solidFill>
                          <a:latin typeface="Roboto Condensed"/>
                        </a:rPr>
                        <a:t> </a:t>
                      </a:r>
                      <a:r>
                        <a:rPr lang="en-US" sz="3400" dirty="0" err="1">
                          <a:solidFill>
                            <a:srgbClr val="1E1E23"/>
                          </a:solidFill>
                          <a:latin typeface="Roboto Condensed"/>
                        </a:rPr>
                        <a:t>xúc</a:t>
                      </a:r>
                      <a:r>
                        <a:rPr lang="en-US" sz="3400" dirty="0">
                          <a:solidFill>
                            <a:srgbClr val="1E1E23"/>
                          </a:solidFill>
                          <a:latin typeface="Roboto Condensed"/>
                        </a:rPr>
                        <a:t>, </a:t>
                      </a:r>
                      <a:r>
                        <a:rPr lang="en-US" sz="3400" dirty="0" err="1">
                          <a:solidFill>
                            <a:srgbClr val="1E1E23"/>
                          </a:solidFill>
                          <a:latin typeface="Roboto Condensed"/>
                        </a:rPr>
                        <a:t>suy</a:t>
                      </a:r>
                      <a:r>
                        <a:rPr lang="en-US" sz="3400" dirty="0">
                          <a:solidFill>
                            <a:srgbClr val="1E1E23"/>
                          </a:solidFill>
                          <a:latin typeface="Roboto Condensed"/>
                        </a:rPr>
                        <a:t> </a:t>
                      </a:r>
                      <a:r>
                        <a:rPr lang="en-US" sz="3400" dirty="0" err="1">
                          <a:solidFill>
                            <a:srgbClr val="1E1E23"/>
                          </a:solidFill>
                          <a:latin typeface="Roboto Condensed"/>
                        </a:rPr>
                        <a:t>ngẫm</a:t>
                      </a:r>
                      <a:r>
                        <a:rPr lang="en-US" sz="3400" dirty="0">
                          <a:solidFill>
                            <a:srgbClr val="1E1E23"/>
                          </a:solidFill>
                          <a:latin typeface="Roboto Condensed"/>
                        </a:rPr>
                        <a:t> </a:t>
                      </a:r>
                      <a:r>
                        <a:rPr lang="en-US" sz="3400" dirty="0" err="1">
                          <a:solidFill>
                            <a:srgbClr val="1E1E23"/>
                          </a:solidFill>
                          <a:latin typeface="Roboto Condensed"/>
                        </a:rPr>
                        <a:t>của</a:t>
                      </a:r>
                      <a:r>
                        <a:rPr lang="en-US" sz="3400" dirty="0">
                          <a:solidFill>
                            <a:srgbClr val="1E1E23"/>
                          </a:solidFill>
                          <a:latin typeface="Roboto Condensed"/>
                        </a:rPr>
                        <a:t> </a:t>
                      </a:r>
                      <a:r>
                        <a:rPr lang="en-US" sz="3400" dirty="0" err="1">
                          <a:solidFill>
                            <a:srgbClr val="1E1E23"/>
                          </a:solidFill>
                          <a:latin typeface="Roboto Condensed"/>
                        </a:rPr>
                        <a:t>nhà</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về</a:t>
                      </a:r>
                      <a:r>
                        <a:rPr lang="en-US" sz="3400" dirty="0">
                          <a:solidFill>
                            <a:srgbClr val="1E1E23"/>
                          </a:solidFill>
                          <a:latin typeface="Roboto Condensed"/>
                        </a:rPr>
                        <a:t> </a:t>
                      </a:r>
                      <a:r>
                        <a:rPr lang="en-US" sz="3400" dirty="0" err="1">
                          <a:solidFill>
                            <a:srgbClr val="1E1E23"/>
                          </a:solidFill>
                          <a:latin typeface="Roboto Condensed"/>
                        </a:rPr>
                        <a:t>thế</a:t>
                      </a:r>
                      <a:r>
                        <a:rPr lang="en-US" sz="3400" dirty="0">
                          <a:solidFill>
                            <a:srgbClr val="1E1E23"/>
                          </a:solidFill>
                          <a:latin typeface="Roboto Condensed"/>
                        </a:rPr>
                        <a:t> </a:t>
                      </a:r>
                      <a:r>
                        <a:rPr lang="en-US" sz="3400" dirty="0" err="1">
                          <a:solidFill>
                            <a:srgbClr val="1E1E23"/>
                          </a:solidFill>
                          <a:latin typeface="Roboto Condensed"/>
                        </a:rPr>
                        <a:t>giới</a:t>
                      </a:r>
                      <a:r>
                        <a:rPr lang="en-US" sz="3400" dirty="0">
                          <a:solidFill>
                            <a:srgbClr val="1E1E23"/>
                          </a:solidFill>
                          <a:latin typeface="Roboto Condensed"/>
                        </a:rPr>
                        <a:t> và con </a:t>
                      </a:r>
                      <a:r>
                        <a:rPr lang="en-US" sz="3400" dirty="0" err="1">
                          <a:solidFill>
                            <a:srgbClr val="1E1E23"/>
                          </a:solidFill>
                          <a:latin typeface="Roboto Condensed"/>
                        </a:rPr>
                        <a:t>người</a:t>
                      </a:r>
                      <a:r>
                        <a:rPr lang="en-US" sz="3400" dirty="0">
                          <a:solidFill>
                            <a:srgbClr val="1E1E23"/>
                          </a:solidFill>
                          <a:latin typeface="Roboto Condensed"/>
                        </a:rPr>
                        <a:t>.</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2"/>
                  </a:ext>
                </a:extLst>
              </a:tr>
              <a:tr h="1561828">
                <a:tc rowSpan="2">
                  <a:txBody>
                    <a:bodyPr/>
                    <a:lstStyle/>
                    <a:p>
                      <a:pPr algn="ctr">
                        <a:lnSpc>
                          <a:spcPts val="4760"/>
                        </a:lnSpc>
                        <a:defRPr/>
                      </a:pPr>
                      <a:r>
                        <a:rPr lang="en-US" sz="3400">
                          <a:solidFill>
                            <a:srgbClr val="1E1E23"/>
                          </a:solidFill>
                          <a:latin typeface="Roboto Condensed Bold"/>
                        </a:rPr>
                        <a:t>Thông điệp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Là ý tưởng quan trọng nhất, là bài học, cách ứng xử mà tác giả muốn gửi gắm đến người đọc.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3"/>
                  </a:ext>
                </a:extLst>
              </a:tr>
              <a:tr h="1557131">
                <a:tc vMerge="1">
                  <a:txBody>
                    <a:bodyPr/>
                    <a:lstStyle/>
                    <a:p>
                      <a:pPr algn="ctr">
                        <a:lnSpc>
                          <a:spcPts val="4760"/>
                        </a:lnSpc>
                        <a:defRPr/>
                      </a:pPr>
                      <a:r>
                        <a:rPr lang="en-US" sz="3400">
                          <a:solidFill>
                            <a:srgbClr val="1E1E23"/>
                          </a:solidFill>
                          <a:latin typeface="Roboto Condensed Bold"/>
                        </a:rPr>
                        <a:t>Thông điệp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dirty="0" err="1">
                          <a:solidFill>
                            <a:srgbClr val="1E1E23"/>
                          </a:solidFill>
                          <a:latin typeface="Roboto Condensed"/>
                        </a:rPr>
                        <a:t>Bài</a:t>
                      </a:r>
                      <a:r>
                        <a:rPr lang="en-US" sz="3400" dirty="0">
                          <a:solidFill>
                            <a:srgbClr val="1E1E23"/>
                          </a:solidFill>
                          <a:latin typeface="Roboto Condensed"/>
                        </a:rPr>
                        <a:t> </a:t>
                      </a:r>
                      <a:r>
                        <a:rPr lang="en-US" sz="3400" dirty="0" err="1">
                          <a:solidFill>
                            <a:srgbClr val="1E1E23"/>
                          </a:solidFill>
                          <a:latin typeface="Roboto Condensed"/>
                        </a:rPr>
                        <a:t>thơ</a:t>
                      </a:r>
                      <a:r>
                        <a:rPr lang="en-US" sz="3400" dirty="0">
                          <a:solidFill>
                            <a:srgbClr val="1E1E23"/>
                          </a:solidFill>
                          <a:latin typeface="Roboto Condensed"/>
                        </a:rPr>
                        <a:t> </a:t>
                      </a:r>
                      <a:r>
                        <a:rPr lang="en-US" sz="3400" dirty="0" err="1">
                          <a:solidFill>
                            <a:srgbClr val="1E1E23"/>
                          </a:solidFill>
                          <a:latin typeface="Roboto Condensed"/>
                        </a:rPr>
                        <a:t>thất</a:t>
                      </a:r>
                      <a:r>
                        <a:rPr lang="en-US" sz="3400" dirty="0">
                          <a:solidFill>
                            <a:srgbClr val="1E1E23"/>
                          </a:solidFill>
                          <a:latin typeface="Roboto Condensed"/>
                        </a:rPr>
                        <a:t> </a:t>
                      </a:r>
                      <a:r>
                        <a:rPr lang="en-US" sz="3400" dirty="0" err="1">
                          <a:solidFill>
                            <a:srgbClr val="1E1E23"/>
                          </a:solidFill>
                          <a:latin typeface="Roboto Condensed"/>
                        </a:rPr>
                        <a:t>ngôn</a:t>
                      </a:r>
                      <a:r>
                        <a:rPr lang="en-US" sz="3400" dirty="0">
                          <a:solidFill>
                            <a:srgbClr val="1E1E23"/>
                          </a:solidFill>
                          <a:latin typeface="Roboto Condensed"/>
                        </a:rPr>
                        <a:t> </a:t>
                      </a:r>
                      <a:r>
                        <a:rPr lang="en-US" sz="3400" dirty="0" err="1">
                          <a:solidFill>
                            <a:srgbClr val="1E1E23"/>
                          </a:solidFill>
                          <a:latin typeface="Roboto Condensed"/>
                        </a:rPr>
                        <a:t>bát</a:t>
                      </a:r>
                      <a:r>
                        <a:rPr lang="en-US" sz="3400" dirty="0">
                          <a:solidFill>
                            <a:srgbClr val="1E1E23"/>
                          </a:solidFill>
                          <a:latin typeface="Roboto Condensed"/>
                        </a:rPr>
                        <a:t> </a:t>
                      </a:r>
                      <a:r>
                        <a:rPr lang="en-US" sz="3400" dirty="0" err="1">
                          <a:solidFill>
                            <a:srgbClr val="1E1E23"/>
                          </a:solidFill>
                          <a:latin typeface="Roboto Condensed"/>
                        </a:rPr>
                        <a:t>cú</a:t>
                      </a:r>
                      <a:r>
                        <a:rPr lang="en-US" sz="3400" dirty="0">
                          <a:solidFill>
                            <a:srgbClr val="1E1E23"/>
                          </a:solidFill>
                          <a:latin typeface="Roboto Condensed"/>
                        </a:rPr>
                        <a:t> </a:t>
                      </a:r>
                      <a:r>
                        <a:rPr lang="en-US" sz="3400" dirty="0" err="1">
                          <a:solidFill>
                            <a:srgbClr val="1E1E23"/>
                          </a:solidFill>
                          <a:latin typeface="Roboto Condensed"/>
                        </a:rPr>
                        <a:t>chủ</a:t>
                      </a:r>
                      <a:r>
                        <a:rPr lang="en-US" sz="3400" dirty="0">
                          <a:solidFill>
                            <a:srgbClr val="1E1E23"/>
                          </a:solidFill>
                          <a:latin typeface="Roboto Condensed"/>
                        </a:rPr>
                        <a:t> </a:t>
                      </a:r>
                      <a:r>
                        <a:rPr lang="en-US" sz="3400" dirty="0" err="1">
                          <a:solidFill>
                            <a:srgbClr val="1E1E23"/>
                          </a:solidFill>
                          <a:latin typeface="Roboto Condensed"/>
                        </a:rPr>
                        <a:t>yếu</a:t>
                      </a:r>
                      <a:r>
                        <a:rPr lang="en-US" sz="3400" dirty="0">
                          <a:solidFill>
                            <a:srgbClr val="1E1E23"/>
                          </a:solidFill>
                          <a:latin typeface="Roboto Condensed"/>
                        </a:rPr>
                        <a:t> </a:t>
                      </a:r>
                      <a:r>
                        <a:rPr lang="en-US" sz="3400" dirty="0" err="1">
                          <a:solidFill>
                            <a:srgbClr val="1E1E23"/>
                          </a:solidFill>
                          <a:latin typeface="Roboto Condensed"/>
                        </a:rPr>
                        <a:t>sử</a:t>
                      </a:r>
                      <a:r>
                        <a:rPr lang="en-US" sz="3400" dirty="0">
                          <a:solidFill>
                            <a:srgbClr val="1E1E23"/>
                          </a:solidFill>
                          <a:latin typeface="Roboto Condensed"/>
                        </a:rPr>
                        <a:t> </a:t>
                      </a:r>
                      <a:r>
                        <a:rPr lang="en-US" sz="3400" dirty="0" err="1">
                          <a:solidFill>
                            <a:srgbClr val="1E1E23"/>
                          </a:solidFill>
                          <a:latin typeface="Roboto Condensed"/>
                        </a:rPr>
                        <a:t>dụng</a:t>
                      </a:r>
                      <a:r>
                        <a:rPr lang="en-US" sz="3400" dirty="0">
                          <a:solidFill>
                            <a:srgbClr val="1E1E23"/>
                          </a:solidFill>
                          <a:latin typeface="Roboto Condensed"/>
                        </a:rPr>
                        <a:t> </a:t>
                      </a:r>
                      <a:r>
                        <a:rPr lang="en-US" sz="3400" dirty="0" err="1">
                          <a:solidFill>
                            <a:srgbClr val="1E1E23"/>
                          </a:solidFill>
                          <a:latin typeface="Roboto Condensed"/>
                        </a:rPr>
                        <a:t>phép</a:t>
                      </a:r>
                      <a:r>
                        <a:rPr lang="en-US" sz="3400" dirty="0">
                          <a:solidFill>
                            <a:srgbClr val="1E1E23"/>
                          </a:solidFill>
                          <a:latin typeface="Roboto Condensed"/>
                        </a:rPr>
                        <a:t> </a:t>
                      </a:r>
                      <a:r>
                        <a:rPr lang="en-US" sz="3400" dirty="0" err="1">
                          <a:solidFill>
                            <a:srgbClr val="1E1E23"/>
                          </a:solidFill>
                          <a:latin typeface="Roboto Condensed"/>
                        </a:rPr>
                        <a:t>đối</a:t>
                      </a:r>
                      <a:r>
                        <a:rPr lang="en-US" sz="3400" dirty="0">
                          <a:solidFill>
                            <a:srgbClr val="1E1E23"/>
                          </a:solidFill>
                          <a:latin typeface="Roboto Condensed"/>
                        </a:rPr>
                        <a:t> ở </a:t>
                      </a:r>
                      <a:r>
                        <a:rPr lang="en-US" sz="3400" dirty="0" err="1">
                          <a:solidFill>
                            <a:srgbClr val="1E1E23"/>
                          </a:solidFill>
                          <a:latin typeface="Roboto Condensed"/>
                        </a:rPr>
                        <a:t>hai</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thực</a:t>
                      </a:r>
                      <a:r>
                        <a:rPr lang="en-US" sz="3400" dirty="0">
                          <a:solidFill>
                            <a:srgbClr val="1E1E23"/>
                          </a:solidFill>
                          <a:latin typeface="Roboto Condensed"/>
                        </a:rPr>
                        <a:t> và </a:t>
                      </a:r>
                      <a:r>
                        <a:rPr lang="en-US" sz="3400" dirty="0" err="1">
                          <a:solidFill>
                            <a:srgbClr val="1E1E23"/>
                          </a:solidFill>
                          <a:latin typeface="Roboto Condensed"/>
                        </a:rPr>
                        <a:t>hai</a:t>
                      </a:r>
                      <a:r>
                        <a:rPr lang="en-US" sz="3400" dirty="0">
                          <a:solidFill>
                            <a:srgbClr val="1E1E23"/>
                          </a:solidFill>
                          <a:latin typeface="Roboto Condensed"/>
                        </a:rPr>
                        <a:t> </a:t>
                      </a:r>
                      <a:r>
                        <a:rPr lang="en-US" sz="3400" dirty="0" err="1">
                          <a:solidFill>
                            <a:srgbClr val="1E1E23"/>
                          </a:solidFill>
                          <a:latin typeface="Roboto Condensed"/>
                        </a:rPr>
                        <a:t>câu</a:t>
                      </a:r>
                      <a:r>
                        <a:rPr lang="en-US" sz="3400" dirty="0">
                          <a:solidFill>
                            <a:srgbClr val="1E1E23"/>
                          </a:solidFill>
                          <a:latin typeface="Roboto Condensed"/>
                        </a:rPr>
                        <a:t> </a:t>
                      </a:r>
                      <a:r>
                        <a:rPr lang="en-US" sz="3400" dirty="0" err="1">
                          <a:solidFill>
                            <a:srgbClr val="1E1E23"/>
                          </a:solidFill>
                          <a:latin typeface="Roboto Condensed"/>
                        </a:rPr>
                        <a:t>luận</a:t>
                      </a:r>
                      <a:r>
                        <a:rPr lang="en-US" sz="3400" dirty="0">
                          <a:solidFill>
                            <a:srgbClr val="1E1E23"/>
                          </a:solidFill>
                          <a:latin typeface="Roboto Condensed"/>
                        </a:rPr>
                        <a:t>.</a:t>
                      </a:r>
                      <a:endParaRPr lang="en-US" sz="1100" dirty="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4"/>
                  </a:ext>
                </a:extLst>
              </a:tr>
            </a:tbl>
          </a:graphicData>
        </a:graphic>
      </p:graphicFrame>
      <p:sp>
        <p:nvSpPr>
          <p:cNvPr id="8" name="TextBox 8"/>
          <p:cNvSpPr txBox="1"/>
          <p:nvPr/>
        </p:nvSpPr>
        <p:spPr>
          <a:xfrm>
            <a:off x="3751781" y="159437"/>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1" y="4688744"/>
            <a:ext cx="18278223" cy="9139113"/>
          </a:xfrm>
          <a:custGeom>
            <a:avLst/>
            <a:gdLst/>
            <a:ahLst/>
            <a:cxnLst/>
            <a:rect l="l" t="t" r="r" b="b"/>
            <a:pathLst>
              <a:path w="18278223" h="9139113">
                <a:moveTo>
                  <a:pt x="0" y="0"/>
                </a:moveTo>
                <a:lnTo>
                  <a:pt x="18278223" y="0"/>
                </a:lnTo>
                <a:lnTo>
                  <a:pt x="18278223" y="9139112"/>
                </a:lnTo>
                <a:lnTo>
                  <a:pt x="0" y="9139112"/>
                </a:lnTo>
                <a:lnTo>
                  <a:pt x="0" y="0"/>
                </a:lnTo>
                <a:close/>
              </a:path>
            </a:pathLst>
          </a:custGeom>
          <a:blipFill>
            <a:blip r:embed="rId4"/>
            <a:stretch>
              <a:fillRect/>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graphicFrame>
        <p:nvGraphicFramePr>
          <p:cNvPr id="7" name="Table 7"/>
          <p:cNvGraphicFramePr>
            <a:graphicFrameLocks noGrp="1"/>
          </p:cNvGraphicFramePr>
          <p:nvPr/>
        </p:nvGraphicFramePr>
        <p:xfrm>
          <a:off x="1132429" y="1353226"/>
          <a:ext cx="16390608" cy="8024962"/>
        </p:xfrm>
        <a:graphic>
          <a:graphicData uri="http://schemas.openxmlformats.org/drawingml/2006/table">
            <a:tbl>
              <a:tblPr/>
              <a:tblGrid>
                <a:gridCol w="3089456">
                  <a:extLst>
                    <a:ext uri="{9D8B030D-6E8A-4147-A177-3AD203B41FA5}">
                      <a16:colId xmlns:a16="http://schemas.microsoft.com/office/drawing/2014/main" val="20000"/>
                    </a:ext>
                  </a:extLst>
                </a:gridCol>
                <a:gridCol w="13301152">
                  <a:extLst>
                    <a:ext uri="{9D8B030D-6E8A-4147-A177-3AD203B41FA5}">
                      <a16:colId xmlns:a16="http://schemas.microsoft.com/office/drawing/2014/main" val="20001"/>
                    </a:ext>
                  </a:extLst>
                </a:gridCol>
              </a:tblGrid>
              <a:tr h="926638">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2688269">
                <a:tc>
                  <a:txBody>
                    <a:bodyPr/>
                    <a:lstStyle/>
                    <a:p>
                      <a:pPr algn="ctr">
                        <a:lnSpc>
                          <a:spcPts val="4480"/>
                        </a:lnSpc>
                        <a:defRPr/>
                      </a:pPr>
                      <a:r>
                        <a:rPr lang="en-US" sz="3200">
                          <a:solidFill>
                            <a:srgbClr val="1E1E23"/>
                          </a:solidFill>
                          <a:latin typeface="Roboto Condensed Bold"/>
                        </a:rPr>
                        <a:t>Niêm và luật B-T</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Bài thơ phải sắp xếp thanh bằng, thanh trắc trong từng câu và cả bài theo quy định chặt chẽ.</a:t>
                      </a:r>
                      <a:endParaRPr lang="en-US" sz="1100"/>
                    </a:p>
                    <a:p>
                      <a:pPr algn="just">
                        <a:lnSpc>
                          <a:spcPts val="4480"/>
                        </a:lnSpc>
                      </a:pPr>
                      <a:r>
                        <a:rPr lang="en-US" sz="3200">
                          <a:solidFill>
                            <a:srgbClr val="1E1E23"/>
                          </a:solidFill>
                          <a:latin typeface="Roboto Condensed"/>
                        </a:rPr>
                        <a:t>Nếu chữ thứ 2 của câu thứ nhất là thanh bằng thì bài thơ thuộc luật bằng, là thanh trắc thì bài thơ thuộc luật trắc. </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1"/>
                  </a:ext>
                </a:extLst>
              </a:tr>
              <a:tr h="885907">
                <a:tc>
                  <a:txBody>
                    <a:bodyPr/>
                    <a:lstStyle/>
                    <a:p>
                      <a:pPr algn="ctr">
                        <a:lnSpc>
                          <a:spcPts val="4480"/>
                        </a:lnSpc>
                        <a:defRPr/>
                      </a:pPr>
                      <a:r>
                        <a:rPr lang="en-US" sz="3200">
                          <a:solidFill>
                            <a:srgbClr val="1E1E23"/>
                          </a:solidFill>
                          <a:latin typeface="Roboto Condensed Bold"/>
                        </a:rPr>
                        <a:t>Số tiếng, số dòng</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8 dòng, mỗi dòng 7 tiếng</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2"/>
                  </a:ext>
                </a:extLst>
              </a:tr>
              <a:tr h="1151547">
                <a:tc>
                  <a:txBody>
                    <a:bodyPr/>
                    <a:lstStyle/>
                    <a:p>
                      <a:pPr algn="ctr">
                        <a:lnSpc>
                          <a:spcPts val="4480"/>
                        </a:lnSpc>
                        <a:defRPr/>
                      </a:pPr>
                      <a:r>
                        <a:rPr lang="en-US" sz="3200">
                          <a:solidFill>
                            <a:srgbClr val="1E1E23"/>
                          </a:solidFill>
                          <a:latin typeface="Roboto Condensed Bold"/>
                        </a:rPr>
                        <a:t>Nhịp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Câu thơ trong bài thất ngôn bát cú thường ngắt theo nhịp 4/3.</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3"/>
                  </a:ext>
                </a:extLst>
              </a:tr>
              <a:tr h="885907">
                <a:tc>
                  <a:txBody>
                    <a:bodyPr/>
                    <a:lstStyle/>
                    <a:p>
                      <a:pPr algn="ctr">
                        <a:lnSpc>
                          <a:spcPts val="4480"/>
                        </a:lnSpc>
                        <a:defRPr/>
                      </a:pPr>
                      <a:r>
                        <a:rPr lang="en-US" sz="3200">
                          <a:solidFill>
                            <a:srgbClr val="1E1E23"/>
                          </a:solidFill>
                          <a:latin typeface="Roboto Condensed Bold"/>
                        </a:rPr>
                        <a:t>Bố cục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Bài thơ thất ngôn bát cú gồm bốn cặp câu thơ, thường tương ứng với bốn phần.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4"/>
                  </a:ext>
                </a:extLst>
              </a:tr>
              <a:tr h="1486694">
                <a:tc>
                  <a:txBody>
                    <a:bodyPr/>
                    <a:lstStyle/>
                    <a:p>
                      <a:pPr algn="ctr">
                        <a:lnSpc>
                          <a:spcPts val="4480"/>
                        </a:lnSpc>
                        <a:defRPr/>
                      </a:pPr>
                      <a:r>
                        <a:rPr lang="en-US" sz="3200">
                          <a:solidFill>
                            <a:srgbClr val="1E1E23"/>
                          </a:solidFill>
                          <a:latin typeface="Roboto Condensed Bold"/>
                        </a:rPr>
                        <a:t>Vần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480"/>
                        </a:lnSpc>
                        <a:defRPr/>
                      </a:pPr>
                      <a:r>
                        <a:rPr lang="en-US" sz="3200">
                          <a:solidFill>
                            <a:srgbClr val="1E1E23"/>
                          </a:solidFill>
                          <a:latin typeface="Roboto Condensed"/>
                        </a:rPr>
                        <a:t>Vần của câu thứ nhất có thể linh hoạt. </a:t>
                      </a:r>
                      <a:endParaRPr lang="en-US" sz="1100"/>
                    </a:p>
                    <a:p>
                      <a:pPr algn="just">
                        <a:lnSpc>
                          <a:spcPts val="4480"/>
                        </a:lnSpc>
                      </a:pPr>
                      <a:r>
                        <a:rPr lang="en-US" sz="3200">
                          <a:solidFill>
                            <a:srgbClr val="1E1E23"/>
                          </a:solidFill>
                          <a:latin typeface="Roboto Condensed"/>
                        </a:rPr>
                        <a:t>Vần bằng ở chữ cuối các câu 1, 2, 4, 6, 8</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5"/>
                  </a:ext>
                </a:extLst>
              </a:tr>
            </a:tbl>
          </a:graphicData>
        </a:graphic>
      </p:graphicFrame>
      <p:sp>
        <p:nvSpPr>
          <p:cNvPr id="8" name="TextBox 8"/>
          <p:cNvSpPr txBox="1"/>
          <p:nvPr/>
        </p:nvSpPr>
        <p:spPr>
          <a:xfrm>
            <a:off x="9164395" y="198120"/>
            <a:ext cx="2571455" cy="1050291"/>
          </a:xfrm>
          <a:prstGeom prst="rect">
            <a:avLst/>
          </a:prstGeom>
        </p:spPr>
        <p:txBody>
          <a:bodyPr wrap="square" lIns="0" tIns="0" rIns="0" bIns="0" rtlCol="0" anchor="t">
            <a:spAutoFit/>
          </a:bodyPr>
          <a:lstStyle/>
          <a:p>
            <a:pPr algn="ctr">
              <a:lnSpc>
                <a:spcPts val="8259"/>
              </a:lnSpc>
            </a:pPr>
            <a:r>
              <a:rPr lang="en-US" sz="5899" dirty="0" err="1">
                <a:solidFill>
                  <a:srgbClr val="3F3B2A"/>
                </a:solidFill>
                <a:latin typeface="#9Slide05 VL Fadilla"/>
              </a:rPr>
              <a:t>Đáp</a:t>
            </a:r>
            <a:r>
              <a:rPr lang="en-US" sz="5899" dirty="0">
                <a:solidFill>
                  <a:srgbClr val="3F3B2A"/>
                </a:solidFill>
                <a:latin typeface="#9Slide05 VL Fadilla"/>
              </a:rPr>
              <a:t> </a:t>
            </a:r>
            <a:r>
              <a:rPr lang="en-US" sz="5899" dirty="0" err="1">
                <a:solidFill>
                  <a:srgbClr val="3F3B2A"/>
                </a:solidFill>
                <a:latin typeface="#9Slide05 VL Fadilla"/>
              </a:rPr>
              <a:t>án</a:t>
            </a:r>
            <a:endParaRPr lang="en-US" sz="5899" dirty="0">
              <a:solidFill>
                <a:srgbClr val="3F3B2A"/>
              </a:solidFill>
              <a:latin typeface="#9Slide05 VL Fadilla"/>
            </a:endParaRPr>
          </a:p>
        </p:txBody>
      </p:sp>
      <p:sp>
        <p:nvSpPr>
          <p:cNvPr id="9" name="TextBox 9"/>
          <p:cNvSpPr txBox="1"/>
          <p:nvPr/>
        </p:nvSpPr>
        <p:spPr>
          <a:xfrm>
            <a:off x="-1010843" y="112395"/>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786869" y="350520"/>
            <a:ext cx="22792362" cy="11396183"/>
          </a:xfrm>
          <a:custGeom>
            <a:avLst/>
            <a:gdLst/>
            <a:ahLst/>
            <a:cxnLst/>
            <a:rect l="l" t="t" r="r" b="b"/>
            <a:pathLst>
              <a:path w="22792362" h="11396183">
                <a:moveTo>
                  <a:pt x="0" y="0"/>
                </a:moveTo>
                <a:lnTo>
                  <a:pt x="22792362" y="0"/>
                </a:lnTo>
                <a:lnTo>
                  <a:pt x="22792362" y="11396183"/>
                </a:lnTo>
                <a:lnTo>
                  <a:pt x="0" y="11396183"/>
                </a:lnTo>
                <a:lnTo>
                  <a:pt x="0" y="0"/>
                </a:lnTo>
                <a:close/>
              </a:path>
            </a:pathLst>
          </a:custGeom>
          <a:blipFill>
            <a:blip r:embed="rId4"/>
            <a:stretch>
              <a:fillRect/>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graphicFrame>
        <p:nvGraphicFramePr>
          <p:cNvPr id="7" name="Table 7"/>
          <p:cNvGraphicFramePr>
            <a:graphicFrameLocks noGrp="1"/>
          </p:cNvGraphicFramePr>
          <p:nvPr/>
        </p:nvGraphicFramePr>
        <p:xfrm>
          <a:off x="1418241" y="1725009"/>
          <a:ext cx="16390608" cy="6178460"/>
        </p:xfrm>
        <a:graphic>
          <a:graphicData uri="http://schemas.openxmlformats.org/drawingml/2006/table">
            <a:tbl>
              <a:tblPr/>
              <a:tblGrid>
                <a:gridCol w="3089456">
                  <a:extLst>
                    <a:ext uri="{9D8B030D-6E8A-4147-A177-3AD203B41FA5}">
                      <a16:colId xmlns:a16="http://schemas.microsoft.com/office/drawing/2014/main" val="20000"/>
                    </a:ext>
                  </a:extLst>
                </a:gridCol>
                <a:gridCol w="13301152">
                  <a:extLst>
                    <a:ext uri="{9D8B030D-6E8A-4147-A177-3AD203B41FA5}">
                      <a16:colId xmlns:a16="http://schemas.microsoft.com/office/drawing/2014/main" val="20001"/>
                    </a:ext>
                  </a:extLst>
                </a:gridCol>
              </a:tblGrid>
              <a:tr h="912727">
                <a:tc>
                  <a:txBody>
                    <a:bodyPr/>
                    <a:lstStyle/>
                    <a:p>
                      <a:pPr algn="ctr">
                        <a:lnSpc>
                          <a:spcPts val="4760"/>
                        </a:lnSpc>
                        <a:defRPr/>
                      </a:pPr>
                      <a:r>
                        <a:rPr lang="en-US" sz="3400">
                          <a:solidFill>
                            <a:srgbClr val="1E1E23"/>
                          </a:solidFill>
                          <a:latin typeface="Roboto Condensed Bold"/>
                        </a:rPr>
                        <a:t>MIỀN  A</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tc>
                  <a:txBody>
                    <a:bodyPr/>
                    <a:lstStyle/>
                    <a:p>
                      <a:pPr algn="ctr">
                        <a:lnSpc>
                          <a:spcPts val="4760"/>
                        </a:lnSpc>
                        <a:defRPr/>
                      </a:pPr>
                      <a:r>
                        <a:rPr lang="en-US" sz="3400">
                          <a:solidFill>
                            <a:srgbClr val="1E1E23"/>
                          </a:solidFill>
                          <a:latin typeface="Roboto Condensed Bold"/>
                        </a:rPr>
                        <a:t>MIỀN  B</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EEEEE1"/>
                    </a:solidFill>
                  </a:tcPr>
                </a:tc>
                <a:extLst>
                  <a:ext uri="{0D108BD9-81ED-4DB2-BD59-A6C34878D82A}">
                    <a16:rowId xmlns:a16="http://schemas.microsoft.com/office/drawing/2014/main" val="10000"/>
                  </a:ext>
                </a:extLst>
              </a:tr>
              <a:tr h="1544615">
                <a:tc>
                  <a:txBody>
                    <a:bodyPr/>
                    <a:lstStyle/>
                    <a:p>
                      <a:pPr algn="ctr">
                        <a:lnSpc>
                          <a:spcPts val="4760"/>
                        </a:lnSpc>
                        <a:defRPr/>
                      </a:pPr>
                      <a:r>
                        <a:rPr lang="en-US" sz="3400">
                          <a:solidFill>
                            <a:srgbClr val="1E1E23"/>
                          </a:solidFill>
                          <a:latin typeface="Roboto Condensed Bold"/>
                        </a:rPr>
                        <a:t>Đối</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Bài thơ thất ngôn bát cú chủ yếu sử dụng phép đối ở hai câu thực và hai câu luận.</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1"/>
                  </a:ext>
                </a:extLst>
              </a:tr>
              <a:tr h="2176503">
                <a:tc>
                  <a:txBody>
                    <a:bodyPr/>
                    <a:lstStyle/>
                    <a:p>
                      <a:pPr algn="ctr">
                        <a:lnSpc>
                          <a:spcPts val="4760"/>
                        </a:lnSpc>
                        <a:defRPr/>
                      </a:pPr>
                      <a:r>
                        <a:rPr lang="en-US" sz="3400">
                          <a:solidFill>
                            <a:srgbClr val="1E1E23"/>
                          </a:solidFill>
                          <a:latin typeface="Roboto Condensed Bold"/>
                        </a:rPr>
                        <a:t>Hình ảnh </a:t>
                      </a:r>
                      <a:endParaRPr lang="en-US" sz="1100"/>
                    </a:p>
                    <a:p>
                      <a:pPr algn="ctr">
                        <a:lnSpc>
                          <a:spcPts val="4760"/>
                        </a:lnSpc>
                      </a:pPr>
                      <a:r>
                        <a:rPr lang="en-US" sz="3400">
                          <a:solidFill>
                            <a:srgbClr val="1E1E23"/>
                          </a:solidFill>
                          <a:latin typeface="Roboto Condensed Bold"/>
                        </a:rPr>
                        <a:t>trong thơ</a:t>
                      </a:r>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Là chi tiết, cảnh tượng từ thực tế đời sống, được tái hiện bằng ngôn ngữ thơ ca, góp phần diễn tả cảm xúc, suy ngẫm của nhà thơ về thế giới và con người.</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2"/>
                  </a:ext>
                </a:extLst>
              </a:tr>
              <a:tr h="1544615">
                <a:tc>
                  <a:txBody>
                    <a:bodyPr/>
                    <a:lstStyle/>
                    <a:p>
                      <a:pPr algn="ctr">
                        <a:lnSpc>
                          <a:spcPts val="4760"/>
                        </a:lnSpc>
                        <a:defRPr/>
                      </a:pPr>
                      <a:r>
                        <a:rPr lang="en-US" sz="3400">
                          <a:solidFill>
                            <a:srgbClr val="1E1E23"/>
                          </a:solidFill>
                          <a:latin typeface="Roboto Condensed Bold"/>
                        </a:rPr>
                        <a:t>Thông điệp</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tc>
                  <a:txBody>
                    <a:bodyPr/>
                    <a:lstStyle/>
                    <a:p>
                      <a:pPr algn="just">
                        <a:lnSpc>
                          <a:spcPts val="4760"/>
                        </a:lnSpc>
                        <a:defRPr/>
                      </a:pPr>
                      <a:r>
                        <a:rPr lang="en-US" sz="3400">
                          <a:solidFill>
                            <a:srgbClr val="1E1E23"/>
                          </a:solidFill>
                          <a:latin typeface="Roboto Condensed"/>
                        </a:rPr>
                        <a:t>Là ý tưởng quan trọng nhất, là bài học, cách ứng xử mà tác giả muốn gửi gắm đến người đọc.</a:t>
                      </a:r>
                      <a:endParaRPr lang="en-US" sz="1100"/>
                    </a:p>
                  </a:txBody>
                  <a:tcPr marL="103686" marR="103686" marT="103686" marB="103686" anchor="ctr">
                    <a:lnL w="0" cap="flat" cmpd="sng" algn="ctr">
                      <a:solidFill>
                        <a:srgbClr val="FF9999"/>
                      </a:solidFill>
                      <a:prstDash val="solid"/>
                      <a:round/>
                      <a:headEnd type="none" w="med" len="med"/>
                      <a:tailEnd type="none" w="med" len="med"/>
                    </a:lnL>
                    <a:lnR w="0" cap="flat" cmpd="sng" algn="ctr">
                      <a:solidFill>
                        <a:srgbClr val="FF9999"/>
                      </a:solidFill>
                      <a:prstDash val="solid"/>
                      <a:round/>
                      <a:headEnd type="none" w="med" len="med"/>
                      <a:tailEnd type="none" w="med" len="med"/>
                    </a:lnR>
                    <a:lnT w="0" cap="flat" cmpd="sng" algn="ctr">
                      <a:solidFill>
                        <a:srgbClr val="FF9999"/>
                      </a:solidFill>
                      <a:prstDash val="solid"/>
                      <a:round/>
                      <a:headEnd type="none" w="med" len="med"/>
                      <a:tailEnd type="none" w="med" len="med"/>
                    </a:lnT>
                    <a:lnB w="0" cap="flat" cmpd="sng" algn="ctr">
                      <a:solidFill>
                        <a:srgbClr val="FF9999"/>
                      </a:solidFill>
                      <a:prstDash val="solid"/>
                      <a:round/>
                      <a:headEnd type="none" w="med" len="med"/>
                      <a:tailEnd type="none" w="med" len="med"/>
                    </a:lnB>
                    <a:solidFill>
                      <a:srgbClr val="FFFAEF"/>
                    </a:solidFill>
                  </a:tcPr>
                </a:tc>
                <a:extLst>
                  <a:ext uri="{0D108BD9-81ED-4DB2-BD59-A6C34878D82A}">
                    <a16:rowId xmlns:a16="http://schemas.microsoft.com/office/drawing/2014/main" val="10003"/>
                  </a:ext>
                </a:extLst>
              </a:tr>
            </a:tbl>
          </a:graphicData>
        </a:graphic>
      </p:graphicFrame>
      <p:sp>
        <p:nvSpPr>
          <p:cNvPr id="8" name="TextBox 8"/>
          <p:cNvSpPr txBox="1"/>
          <p:nvPr/>
        </p:nvSpPr>
        <p:spPr>
          <a:xfrm>
            <a:off x="9164395" y="198120"/>
            <a:ext cx="2571455" cy="1050291"/>
          </a:xfrm>
          <a:prstGeom prst="rect">
            <a:avLst/>
          </a:prstGeom>
        </p:spPr>
        <p:txBody>
          <a:bodyPr wrap="square" lIns="0" tIns="0" rIns="0" bIns="0" rtlCol="0" anchor="t">
            <a:spAutoFit/>
          </a:bodyPr>
          <a:lstStyle/>
          <a:p>
            <a:pPr algn="ctr">
              <a:lnSpc>
                <a:spcPts val="8259"/>
              </a:lnSpc>
            </a:pPr>
            <a:r>
              <a:rPr lang="en-US" sz="5899" dirty="0" err="1">
                <a:solidFill>
                  <a:srgbClr val="3F3B2A"/>
                </a:solidFill>
                <a:latin typeface="#9Slide05 VL Fadilla"/>
              </a:rPr>
              <a:t>Đáp</a:t>
            </a:r>
            <a:r>
              <a:rPr lang="en-US" sz="5899" dirty="0">
                <a:solidFill>
                  <a:srgbClr val="3F3B2A"/>
                </a:solidFill>
                <a:latin typeface="#9Slide05 VL Fadilla"/>
              </a:rPr>
              <a:t> </a:t>
            </a:r>
            <a:r>
              <a:rPr lang="en-US" sz="5899" dirty="0" err="1">
                <a:solidFill>
                  <a:srgbClr val="3F3B2A"/>
                </a:solidFill>
                <a:latin typeface="#9Slide05 VL Fadilla"/>
              </a:rPr>
              <a:t>án</a:t>
            </a:r>
            <a:endParaRPr lang="en-US" sz="5899" dirty="0">
              <a:solidFill>
                <a:srgbClr val="3F3B2A"/>
              </a:solidFill>
              <a:latin typeface="#9Slide05 VL Fadilla"/>
            </a:endParaRPr>
          </a:p>
        </p:txBody>
      </p:sp>
      <p:sp>
        <p:nvSpPr>
          <p:cNvPr id="9" name="TextBox 9"/>
          <p:cNvSpPr txBox="1"/>
          <p:nvPr/>
        </p:nvSpPr>
        <p:spPr>
          <a:xfrm>
            <a:off x="-1010843" y="112395"/>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6958455" y="3652187"/>
            <a:ext cx="5224695" cy="5171774"/>
          </a:xfrm>
          <a:custGeom>
            <a:avLst/>
            <a:gdLst/>
            <a:ahLst/>
            <a:cxnLst/>
            <a:rect l="l" t="t" r="r" b="b"/>
            <a:pathLst>
              <a:path w="5224695" h="5171774">
                <a:moveTo>
                  <a:pt x="0" y="0"/>
                </a:moveTo>
                <a:lnTo>
                  <a:pt x="5224695" y="0"/>
                </a:lnTo>
                <a:lnTo>
                  <a:pt x="5224695" y="5171773"/>
                </a:lnTo>
                <a:lnTo>
                  <a:pt x="0" y="5171773"/>
                </a:lnTo>
                <a:lnTo>
                  <a:pt x="0" y="0"/>
                </a:lnTo>
                <a:close/>
              </a:path>
            </a:pathLst>
          </a:custGeom>
          <a:blipFill>
            <a:blip r:embed="rId3"/>
            <a:stretch>
              <a:fillRect l="-31" r="-31"/>
            </a:stretch>
          </a:blipFill>
        </p:spPr>
      </p:sp>
      <p:grpSp>
        <p:nvGrpSpPr>
          <p:cNvPr id="4" name="Group 4"/>
          <p:cNvGrpSpPr/>
          <p:nvPr/>
        </p:nvGrpSpPr>
        <p:grpSpPr>
          <a:xfrm>
            <a:off x="1574022" y="2240652"/>
            <a:ext cx="2640170" cy="7661797"/>
            <a:chOff x="0" y="0"/>
            <a:chExt cx="3520226" cy="10215730"/>
          </a:xfrm>
        </p:grpSpPr>
        <p:sp>
          <p:nvSpPr>
            <p:cNvPr id="5" name="Freeform 5"/>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sp>
      </p:grpSp>
      <p:grpSp>
        <p:nvGrpSpPr>
          <p:cNvPr id="6" name="Group 6"/>
          <p:cNvGrpSpPr/>
          <p:nvPr/>
        </p:nvGrpSpPr>
        <p:grpSpPr>
          <a:xfrm>
            <a:off x="2700903" y="2354372"/>
            <a:ext cx="386406" cy="386406"/>
            <a:chOff x="0" y="0"/>
            <a:chExt cx="515208" cy="515208"/>
          </a:xfrm>
        </p:grpSpPr>
        <p:sp>
          <p:nvSpPr>
            <p:cNvPr id="7" name="Freeform 7"/>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sp>
      </p:grpSp>
      <p:grpSp>
        <p:nvGrpSpPr>
          <p:cNvPr id="8" name="Group 8"/>
          <p:cNvGrpSpPr/>
          <p:nvPr/>
        </p:nvGrpSpPr>
        <p:grpSpPr>
          <a:xfrm>
            <a:off x="4784768" y="2240652"/>
            <a:ext cx="2640170" cy="7661797"/>
            <a:chOff x="0" y="0"/>
            <a:chExt cx="3520226" cy="10215730"/>
          </a:xfrm>
        </p:grpSpPr>
        <p:sp>
          <p:nvSpPr>
            <p:cNvPr id="9" name="Freeform 9"/>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sp>
      </p:grpSp>
      <p:grpSp>
        <p:nvGrpSpPr>
          <p:cNvPr id="10" name="Group 10"/>
          <p:cNvGrpSpPr/>
          <p:nvPr/>
        </p:nvGrpSpPr>
        <p:grpSpPr>
          <a:xfrm>
            <a:off x="10863066" y="2240652"/>
            <a:ext cx="2640169" cy="7661797"/>
            <a:chOff x="0" y="0"/>
            <a:chExt cx="3520226" cy="10215730"/>
          </a:xfrm>
        </p:grpSpPr>
        <p:sp>
          <p:nvSpPr>
            <p:cNvPr id="11" name="Freeform 11"/>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sp>
      </p:grpSp>
      <p:grpSp>
        <p:nvGrpSpPr>
          <p:cNvPr id="12" name="Group 12"/>
          <p:cNvGrpSpPr/>
          <p:nvPr/>
        </p:nvGrpSpPr>
        <p:grpSpPr>
          <a:xfrm>
            <a:off x="11989947" y="2354372"/>
            <a:ext cx="386406" cy="386406"/>
            <a:chOff x="0" y="0"/>
            <a:chExt cx="515208" cy="515208"/>
          </a:xfrm>
        </p:grpSpPr>
        <p:sp>
          <p:nvSpPr>
            <p:cNvPr id="13" name="Freeform 13"/>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sp>
      </p:grpSp>
      <p:grpSp>
        <p:nvGrpSpPr>
          <p:cNvPr id="14" name="Group 14"/>
          <p:cNvGrpSpPr/>
          <p:nvPr/>
        </p:nvGrpSpPr>
        <p:grpSpPr>
          <a:xfrm>
            <a:off x="14073808" y="2240652"/>
            <a:ext cx="2640169" cy="7661797"/>
            <a:chOff x="0" y="0"/>
            <a:chExt cx="3520226" cy="10215730"/>
          </a:xfrm>
        </p:grpSpPr>
        <p:sp>
          <p:nvSpPr>
            <p:cNvPr id="15" name="Freeform 15"/>
            <p:cNvSpPr/>
            <p:nvPr/>
          </p:nvSpPr>
          <p:spPr>
            <a:xfrm>
              <a:off x="0" y="0"/>
              <a:ext cx="3520186" cy="10215683"/>
            </a:xfrm>
            <a:custGeom>
              <a:avLst/>
              <a:gdLst/>
              <a:ahLst/>
              <a:cxnLst/>
              <a:rect l="l" t="t" r="r" b="b"/>
              <a:pathLst>
                <a:path w="3520186" h="10215683">
                  <a:moveTo>
                    <a:pt x="0" y="708409"/>
                  </a:moveTo>
                  <a:cubicBezTo>
                    <a:pt x="0" y="317107"/>
                    <a:pt x="271399" y="0"/>
                    <a:pt x="606298" y="0"/>
                  </a:cubicBezTo>
                  <a:lnTo>
                    <a:pt x="2913888" y="0"/>
                  </a:lnTo>
                  <a:cubicBezTo>
                    <a:pt x="3248787" y="0"/>
                    <a:pt x="3520186" y="317107"/>
                    <a:pt x="3520186" y="708409"/>
                  </a:cubicBezTo>
                  <a:lnTo>
                    <a:pt x="3520186" y="9507275"/>
                  </a:lnTo>
                  <a:cubicBezTo>
                    <a:pt x="3520186" y="9898576"/>
                    <a:pt x="3248787" y="10215683"/>
                    <a:pt x="2913888" y="10215683"/>
                  </a:cubicBezTo>
                  <a:lnTo>
                    <a:pt x="606298" y="10215683"/>
                  </a:lnTo>
                  <a:cubicBezTo>
                    <a:pt x="271399" y="10215683"/>
                    <a:pt x="0" y="9898576"/>
                    <a:pt x="0" y="9507275"/>
                  </a:cubicBezTo>
                  <a:close/>
                </a:path>
              </a:pathLst>
            </a:custGeom>
            <a:solidFill>
              <a:srgbClr val="909F8B"/>
            </a:solidFill>
          </p:spPr>
        </p:sp>
      </p:grpSp>
      <p:grpSp>
        <p:nvGrpSpPr>
          <p:cNvPr id="16" name="Group 16"/>
          <p:cNvGrpSpPr/>
          <p:nvPr/>
        </p:nvGrpSpPr>
        <p:grpSpPr>
          <a:xfrm>
            <a:off x="15200689" y="2354372"/>
            <a:ext cx="386406" cy="386406"/>
            <a:chOff x="0" y="0"/>
            <a:chExt cx="515208" cy="515208"/>
          </a:xfrm>
        </p:grpSpPr>
        <p:sp>
          <p:nvSpPr>
            <p:cNvPr id="17" name="Freeform 17"/>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sp>
      </p:grpSp>
      <p:sp>
        <p:nvSpPr>
          <p:cNvPr id="18" name="Freeform 18"/>
          <p:cNvSpPr/>
          <p:nvPr/>
        </p:nvSpPr>
        <p:spPr>
          <a:xfrm>
            <a:off x="7013219" y="713422"/>
            <a:ext cx="1271701" cy="1579752"/>
          </a:xfrm>
          <a:custGeom>
            <a:avLst/>
            <a:gdLst/>
            <a:ahLst/>
            <a:cxnLst/>
            <a:rect l="l" t="t" r="r" b="b"/>
            <a:pathLst>
              <a:path w="1271701" h="1579752">
                <a:moveTo>
                  <a:pt x="0" y="0"/>
                </a:moveTo>
                <a:lnTo>
                  <a:pt x="1271701" y="0"/>
                </a:lnTo>
                <a:lnTo>
                  <a:pt x="1271701" y="1579753"/>
                </a:lnTo>
                <a:lnTo>
                  <a:pt x="0" y="15797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6562916" y="501142"/>
            <a:ext cx="10151062" cy="1442085"/>
          </a:xfrm>
          <a:prstGeom prst="rect">
            <a:avLst/>
          </a:prstGeom>
        </p:spPr>
        <p:txBody>
          <a:bodyPr lIns="0" tIns="0" rIns="0" bIns="0" rtlCol="0" anchor="t">
            <a:spAutoFit/>
          </a:bodyPr>
          <a:lstStyle/>
          <a:p>
            <a:pPr algn="just">
              <a:lnSpc>
                <a:spcPts val="5849"/>
              </a:lnSpc>
            </a:pPr>
            <a:r>
              <a:rPr lang="en-US" sz="3899" dirty="0" err="1">
                <a:solidFill>
                  <a:srgbClr val="3F3B2A"/>
                </a:solidFill>
                <a:latin typeface="#9Slide07 SVNUT Triumph Press"/>
              </a:rPr>
              <a:t>Nhiệm</a:t>
            </a:r>
            <a:r>
              <a:rPr lang="en-US" sz="3899" dirty="0">
                <a:solidFill>
                  <a:srgbClr val="3F3B2A"/>
                </a:solidFill>
                <a:latin typeface="#9Slide07 SVNUT Triumph Press"/>
              </a:rPr>
              <a:t> </a:t>
            </a:r>
            <a:r>
              <a:rPr lang="en-US" sz="3899" dirty="0" err="1">
                <a:solidFill>
                  <a:srgbClr val="3F3B2A"/>
                </a:solidFill>
                <a:latin typeface="#9Slide07 SVNUT Triumph Press"/>
              </a:rPr>
              <a:t>vụ</a:t>
            </a:r>
            <a:r>
              <a:rPr lang="en-US" sz="3899" dirty="0">
                <a:solidFill>
                  <a:srgbClr val="3F3B2A"/>
                </a:solidFill>
                <a:latin typeface="#9Slide07 SVNUT Triumph Press"/>
              </a:rPr>
              <a:t> 2: </a:t>
            </a:r>
            <a:r>
              <a:rPr lang="en-US" sz="3899" dirty="0" err="1">
                <a:solidFill>
                  <a:srgbClr val="3F3B2A"/>
                </a:solidFill>
                <a:latin typeface="#9Slide07 SVNUT Triumph Press"/>
              </a:rPr>
              <a:t>Nêu</a:t>
            </a:r>
            <a:r>
              <a:rPr lang="en-US" sz="3899" dirty="0">
                <a:solidFill>
                  <a:srgbClr val="3F3B2A"/>
                </a:solidFill>
                <a:latin typeface="#9Slide07 SVNUT Triumph Press"/>
              </a:rPr>
              <a:t> </a:t>
            </a:r>
            <a:r>
              <a:rPr lang="en-US" sz="3899" dirty="0" err="1">
                <a:solidFill>
                  <a:srgbClr val="3F3B2A"/>
                </a:solidFill>
                <a:latin typeface="#9Slide07 SVNUT Triumph Press"/>
              </a:rPr>
              <a:t>kinh</a:t>
            </a:r>
            <a:r>
              <a:rPr lang="en-US" sz="3899" dirty="0">
                <a:solidFill>
                  <a:srgbClr val="3F3B2A"/>
                </a:solidFill>
                <a:latin typeface="#9Slide07 SVNUT Triumph Press"/>
              </a:rPr>
              <a:t> </a:t>
            </a:r>
            <a:r>
              <a:rPr lang="en-US" sz="3899" dirty="0" err="1">
                <a:solidFill>
                  <a:srgbClr val="3F3B2A"/>
                </a:solidFill>
                <a:latin typeface="#9Slide07 SVNUT Triumph Press"/>
              </a:rPr>
              <a:t>nghiệm</a:t>
            </a:r>
            <a:r>
              <a:rPr lang="en-US" sz="3899" dirty="0">
                <a:solidFill>
                  <a:srgbClr val="3F3B2A"/>
                </a:solidFill>
                <a:latin typeface="#9Slide07 SVNUT Triumph Press"/>
              </a:rPr>
              <a:t> </a:t>
            </a:r>
            <a:r>
              <a:rPr lang="en-US" sz="3899" dirty="0" err="1">
                <a:solidFill>
                  <a:srgbClr val="3F3B2A"/>
                </a:solidFill>
                <a:latin typeface="#9Slide07 SVNUT Triumph Press"/>
              </a:rPr>
              <a:t>đọc</a:t>
            </a:r>
            <a:r>
              <a:rPr lang="en-US" sz="3899" dirty="0">
                <a:solidFill>
                  <a:srgbClr val="3F3B2A"/>
                </a:solidFill>
                <a:latin typeface="#9Slide07 SVNUT Triumph Press"/>
              </a:rPr>
              <a:t> </a:t>
            </a:r>
            <a:r>
              <a:rPr lang="en-US" sz="3899" dirty="0" err="1">
                <a:solidFill>
                  <a:srgbClr val="3F3B2A"/>
                </a:solidFill>
                <a:latin typeface="#9Slide07 SVNUT Triumph Press"/>
              </a:rPr>
              <a:t>thể</a:t>
            </a:r>
            <a:r>
              <a:rPr lang="en-US" sz="3899" dirty="0">
                <a:solidFill>
                  <a:srgbClr val="3F3B2A"/>
                </a:solidFill>
                <a:latin typeface="#9Slide07 SVNUT Triumph Press"/>
              </a:rPr>
              <a:t> </a:t>
            </a:r>
            <a:r>
              <a:rPr lang="en-US" sz="3899" dirty="0" err="1">
                <a:solidFill>
                  <a:srgbClr val="3F3B2A"/>
                </a:solidFill>
                <a:latin typeface="#9Slide07 SVNUT Triumph Press"/>
              </a:rPr>
              <a:t>thơ</a:t>
            </a:r>
            <a:r>
              <a:rPr lang="en-US" sz="3899" dirty="0">
                <a:solidFill>
                  <a:srgbClr val="3F3B2A"/>
                </a:solidFill>
                <a:latin typeface="#9Slide07 SVNUT Triumph Press"/>
              </a:rPr>
              <a:t> </a:t>
            </a:r>
            <a:r>
              <a:rPr lang="en-US" sz="3899" dirty="0" err="1">
                <a:solidFill>
                  <a:srgbClr val="3F3B2A"/>
                </a:solidFill>
                <a:latin typeface="#9Slide07 SVNUT Triumph Press"/>
              </a:rPr>
              <a:t>thất</a:t>
            </a:r>
            <a:r>
              <a:rPr lang="en-US" sz="3899" dirty="0">
                <a:solidFill>
                  <a:srgbClr val="3F3B2A"/>
                </a:solidFill>
                <a:latin typeface="#9Slide07 SVNUT Triumph Press"/>
              </a:rPr>
              <a:t> </a:t>
            </a:r>
            <a:r>
              <a:rPr lang="en-US" sz="3899" dirty="0" err="1">
                <a:solidFill>
                  <a:srgbClr val="3F3B2A"/>
                </a:solidFill>
                <a:latin typeface="#9Slide07 SVNUT Triumph Press"/>
              </a:rPr>
              <a:t>ngôn</a:t>
            </a:r>
            <a:r>
              <a:rPr lang="en-US" sz="3899" dirty="0">
                <a:solidFill>
                  <a:srgbClr val="3F3B2A"/>
                </a:solidFill>
                <a:latin typeface="#9Slide07 SVNUT Triumph Press"/>
              </a:rPr>
              <a:t> </a:t>
            </a:r>
            <a:r>
              <a:rPr lang="en-US" sz="3899" dirty="0" err="1">
                <a:solidFill>
                  <a:srgbClr val="3F3B2A"/>
                </a:solidFill>
                <a:latin typeface="#9Slide07 SVNUT Triumph Press"/>
              </a:rPr>
              <a:t>bát</a:t>
            </a:r>
            <a:r>
              <a:rPr lang="en-US" sz="3899" dirty="0">
                <a:solidFill>
                  <a:srgbClr val="3F3B2A"/>
                </a:solidFill>
                <a:latin typeface="#9Slide07 SVNUT Triumph Press"/>
              </a:rPr>
              <a:t> </a:t>
            </a:r>
            <a:r>
              <a:rPr lang="en-US" sz="3899" dirty="0" err="1">
                <a:solidFill>
                  <a:srgbClr val="3F3B2A"/>
                </a:solidFill>
                <a:latin typeface="#9Slide07 SVNUT Triumph Press"/>
              </a:rPr>
              <a:t>cú</a:t>
            </a:r>
            <a:r>
              <a:rPr lang="en-US" sz="3899" dirty="0">
                <a:solidFill>
                  <a:srgbClr val="3F3B2A"/>
                </a:solidFill>
                <a:latin typeface="#9Slide07 SVNUT Triumph Press"/>
              </a:rPr>
              <a:t> </a:t>
            </a:r>
            <a:r>
              <a:rPr lang="en-US" sz="3899" dirty="0" err="1">
                <a:solidFill>
                  <a:srgbClr val="3F3B2A"/>
                </a:solidFill>
                <a:latin typeface="#9Slide07 SVNUT Triumph Press"/>
              </a:rPr>
              <a:t>Đường</a:t>
            </a:r>
            <a:r>
              <a:rPr lang="en-US" sz="3899" dirty="0">
                <a:solidFill>
                  <a:srgbClr val="3F3B2A"/>
                </a:solidFill>
                <a:latin typeface="#9Slide07 SVNUT Triumph Press"/>
              </a:rPr>
              <a:t> </a:t>
            </a:r>
            <a:r>
              <a:rPr lang="en-US" sz="3899" dirty="0" err="1">
                <a:solidFill>
                  <a:srgbClr val="3F3B2A"/>
                </a:solidFill>
                <a:latin typeface="#9Slide07 SVNUT Triumph Press"/>
              </a:rPr>
              <a:t>luật</a:t>
            </a:r>
            <a:endParaRPr lang="en-US" sz="3899" dirty="0">
              <a:solidFill>
                <a:srgbClr val="3F3B2A"/>
              </a:solidFill>
              <a:latin typeface="#9Slide07 SVNUT Triumph Press"/>
            </a:endParaRPr>
          </a:p>
        </p:txBody>
      </p:sp>
      <p:sp>
        <p:nvSpPr>
          <p:cNvPr id="20" name="TextBox 20"/>
          <p:cNvSpPr txBox="1"/>
          <p:nvPr/>
        </p:nvSpPr>
        <p:spPr>
          <a:xfrm>
            <a:off x="1901276" y="2852087"/>
            <a:ext cx="1985662" cy="4190365"/>
          </a:xfrm>
          <a:prstGeom prst="rect">
            <a:avLst/>
          </a:prstGeom>
        </p:spPr>
        <p:txBody>
          <a:bodyPr lIns="0" tIns="0" rIns="0" bIns="0" rtlCol="0" anchor="t">
            <a:spAutoFit/>
          </a:bodyPr>
          <a:lstStyle/>
          <a:p>
            <a:pPr algn="ctr">
              <a:lnSpc>
                <a:spcPts val="4759"/>
              </a:lnSpc>
              <a:spcBef>
                <a:spcPct val="0"/>
              </a:spcBef>
            </a:pPr>
            <a:r>
              <a:rPr lang="en-US" sz="3399" dirty="0">
                <a:solidFill>
                  <a:srgbClr val="FFFFFF"/>
                </a:solidFill>
                <a:latin typeface="Roboto Condensed"/>
              </a:rPr>
              <a:t>1. </a:t>
            </a:r>
            <a:r>
              <a:rPr lang="en-US" sz="3399" dirty="0" err="1">
                <a:solidFill>
                  <a:srgbClr val="FFFFFF"/>
                </a:solidFill>
                <a:latin typeface="Roboto Condensed"/>
              </a:rPr>
              <a:t>Xác</a:t>
            </a:r>
            <a:r>
              <a:rPr lang="en-US" sz="3399" dirty="0">
                <a:solidFill>
                  <a:srgbClr val="FFFFFF"/>
                </a:solidFill>
                <a:latin typeface="Roboto Condensed"/>
              </a:rPr>
              <a:t> </a:t>
            </a:r>
            <a:r>
              <a:rPr lang="en-US" sz="3399" dirty="0" err="1">
                <a:solidFill>
                  <a:srgbClr val="FFFFFF"/>
                </a:solidFill>
                <a:latin typeface="Roboto Condensed"/>
              </a:rPr>
              <a:t>định</a:t>
            </a:r>
            <a:r>
              <a:rPr lang="en-US" sz="3399" dirty="0">
                <a:solidFill>
                  <a:srgbClr val="FFFFFF"/>
                </a:solidFill>
                <a:latin typeface="Roboto Condensed"/>
              </a:rPr>
              <a:t> </a:t>
            </a:r>
            <a:r>
              <a:rPr lang="en-US" sz="3399" dirty="0" err="1">
                <a:solidFill>
                  <a:srgbClr val="FFFFFF"/>
                </a:solidFill>
                <a:latin typeface="Roboto Condensed"/>
              </a:rPr>
              <a:t>đề</a:t>
            </a:r>
            <a:r>
              <a:rPr lang="en-US" sz="3399" dirty="0">
                <a:solidFill>
                  <a:srgbClr val="FFFFFF"/>
                </a:solidFill>
                <a:latin typeface="Roboto Condensed"/>
              </a:rPr>
              <a:t> </a:t>
            </a:r>
            <a:r>
              <a:rPr lang="en-US" sz="3399" dirty="0" err="1">
                <a:solidFill>
                  <a:srgbClr val="FFFFFF"/>
                </a:solidFill>
                <a:latin typeface="Roboto Condensed"/>
              </a:rPr>
              <a:t>tài</a:t>
            </a:r>
            <a:r>
              <a:rPr lang="en-US" sz="3399" dirty="0">
                <a:solidFill>
                  <a:srgbClr val="FFFFFF"/>
                </a:solidFill>
                <a:latin typeface="Roboto Condensed"/>
              </a:rPr>
              <a:t>, </a:t>
            </a:r>
            <a:r>
              <a:rPr lang="en-US" sz="3399" dirty="0" err="1">
                <a:solidFill>
                  <a:srgbClr val="FFFFFF"/>
                </a:solidFill>
                <a:latin typeface="Roboto Condensed"/>
              </a:rPr>
              <a:t>thể</a:t>
            </a:r>
            <a:r>
              <a:rPr lang="en-US" sz="3399" dirty="0">
                <a:solidFill>
                  <a:srgbClr val="FFFFFF"/>
                </a:solidFill>
                <a:latin typeface="Roboto Condensed"/>
              </a:rPr>
              <a:t> </a:t>
            </a:r>
            <a:r>
              <a:rPr lang="en-US" sz="3399" dirty="0" err="1">
                <a:solidFill>
                  <a:srgbClr val="FFFFFF"/>
                </a:solidFill>
                <a:latin typeface="Roboto Condensed"/>
              </a:rPr>
              <a:t>thơ</a:t>
            </a:r>
            <a:r>
              <a:rPr lang="en-US" sz="3399" dirty="0">
                <a:solidFill>
                  <a:srgbClr val="FFFFFF"/>
                </a:solidFill>
                <a:latin typeface="Roboto Condensed"/>
              </a:rPr>
              <a:t>, </a:t>
            </a:r>
            <a:r>
              <a:rPr lang="en-US" sz="3399" dirty="0" err="1">
                <a:solidFill>
                  <a:srgbClr val="FFFFFF"/>
                </a:solidFill>
                <a:latin typeface="Roboto Condensed"/>
              </a:rPr>
              <a:t>nhân</a:t>
            </a:r>
            <a:endParaRPr lang="en-US" sz="3399" dirty="0">
              <a:solidFill>
                <a:srgbClr val="FFFFFF"/>
              </a:solidFill>
              <a:latin typeface="Roboto Condensed"/>
            </a:endParaRPr>
          </a:p>
          <a:p>
            <a:pPr algn="ctr">
              <a:lnSpc>
                <a:spcPts val="4759"/>
              </a:lnSpc>
              <a:spcBef>
                <a:spcPct val="0"/>
              </a:spcBef>
            </a:pPr>
            <a:r>
              <a:rPr lang="en-US" sz="3399" dirty="0">
                <a:solidFill>
                  <a:srgbClr val="FFFFFF"/>
                </a:solidFill>
                <a:latin typeface="Roboto Condensed"/>
              </a:rPr>
              <a:t>  </a:t>
            </a:r>
            <a:r>
              <a:rPr lang="en-US" sz="3399" dirty="0" err="1">
                <a:solidFill>
                  <a:srgbClr val="FFFFFF"/>
                </a:solidFill>
                <a:latin typeface="Roboto Condensed"/>
              </a:rPr>
              <a:t>vật</a:t>
            </a:r>
            <a:r>
              <a:rPr lang="en-US" sz="3399" dirty="0">
                <a:solidFill>
                  <a:srgbClr val="FFFFFF"/>
                </a:solidFill>
                <a:latin typeface="Roboto Condensed"/>
              </a:rPr>
              <a:t> </a:t>
            </a:r>
            <a:r>
              <a:rPr lang="en-US" sz="3399" dirty="0" err="1">
                <a:solidFill>
                  <a:srgbClr val="FFFFFF"/>
                </a:solidFill>
                <a:latin typeface="Roboto Condensed"/>
              </a:rPr>
              <a:t>trữ</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 và </a:t>
            </a:r>
            <a:r>
              <a:rPr lang="en-US" sz="3399" dirty="0" err="1">
                <a:solidFill>
                  <a:srgbClr val="FFFFFF"/>
                </a:solidFill>
                <a:latin typeface="Roboto Condensed"/>
              </a:rPr>
              <a:t>đối</a:t>
            </a:r>
            <a:r>
              <a:rPr lang="en-US" sz="3399" dirty="0">
                <a:solidFill>
                  <a:srgbClr val="FFFFFF"/>
                </a:solidFill>
                <a:latin typeface="Roboto Condensed"/>
              </a:rPr>
              <a:t> </a:t>
            </a:r>
            <a:r>
              <a:rPr lang="en-US" sz="3399" dirty="0" err="1">
                <a:solidFill>
                  <a:srgbClr val="FFFFFF"/>
                </a:solidFill>
                <a:latin typeface="Roboto Condensed"/>
              </a:rPr>
              <a:t>tượng</a:t>
            </a:r>
            <a:r>
              <a:rPr lang="en-US" sz="3399" dirty="0">
                <a:solidFill>
                  <a:srgbClr val="FFFFFF"/>
                </a:solidFill>
                <a:latin typeface="Roboto Condensed"/>
              </a:rPr>
              <a:t> </a:t>
            </a:r>
            <a:r>
              <a:rPr lang="en-US" sz="3399" dirty="0" err="1">
                <a:solidFill>
                  <a:srgbClr val="FFFFFF"/>
                </a:solidFill>
                <a:latin typeface="Roboto Condensed"/>
              </a:rPr>
              <a:t>trữ</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a:t>
            </a:r>
          </a:p>
        </p:txBody>
      </p:sp>
      <p:sp>
        <p:nvSpPr>
          <p:cNvPr id="21" name="TextBox 21"/>
          <p:cNvSpPr txBox="1"/>
          <p:nvPr/>
        </p:nvSpPr>
        <p:spPr>
          <a:xfrm>
            <a:off x="5193112" y="2852087"/>
            <a:ext cx="1823481" cy="6590665"/>
          </a:xfrm>
          <a:prstGeom prst="rect">
            <a:avLst/>
          </a:prstGeom>
        </p:spPr>
        <p:txBody>
          <a:bodyPr lIns="0" tIns="0" rIns="0" bIns="0" rtlCol="0" anchor="t">
            <a:spAutoFit/>
          </a:bodyPr>
          <a:lstStyle/>
          <a:p>
            <a:pPr algn="just">
              <a:lnSpc>
                <a:spcPts val="4759"/>
              </a:lnSpc>
              <a:spcBef>
                <a:spcPct val="0"/>
              </a:spcBef>
            </a:pPr>
            <a:r>
              <a:rPr lang="en-US" sz="3399" dirty="0">
                <a:solidFill>
                  <a:srgbClr val="FFFFFF"/>
                </a:solidFill>
                <a:latin typeface="Roboto Condensed"/>
              </a:rPr>
              <a:t> 2. </a:t>
            </a:r>
            <a:r>
              <a:rPr lang="en-US" sz="3399" dirty="0" err="1">
                <a:solidFill>
                  <a:srgbClr val="FFFFFF"/>
                </a:solidFill>
                <a:latin typeface="Roboto Condensed"/>
              </a:rPr>
              <a:t>Tìm</a:t>
            </a:r>
            <a:r>
              <a:rPr lang="en-US" sz="3399" dirty="0">
                <a:solidFill>
                  <a:srgbClr val="FFFFFF"/>
                </a:solidFill>
                <a:latin typeface="Roboto Condensed"/>
              </a:rPr>
              <a:t> và </a:t>
            </a:r>
            <a:r>
              <a:rPr lang="en-US" sz="3399" dirty="0" err="1">
                <a:solidFill>
                  <a:srgbClr val="FFFFFF"/>
                </a:solidFill>
                <a:latin typeface="Roboto Condensed"/>
              </a:rPr>
              <a:t>nhận</a:t>
            </a:r>
            <a:r>
              <a:rPr lang="en-US" sz="3399" dirty="0">
                <a:solidFill>
                  <a:srgbClr val="FFFFFF"/>
                </a:solidFill>
                <a:latin typeface="Roboto Condensed"/>
              </a:rPr>
              <a:t> </a:t>
            </a:r>
            <a:r>
              <a:rPr lang="en-US" sz="3399" dirty="0" err="1">
                <a:solidFill>
                  <a:srgbClr val="FFFFFF"/>
                </a:solidFill>
                <a:latin typeface="Roboto Condensed"/>
              </a:rPr>
              <a:t>xét</a:t>
            </a:r>
            <a:r>
              <a:rPr lang="en-US" sz="3399" dirty="0">
                <a:solidFill>
                  <a:srgbClr val="FFFFFF"/>
                </a:solidFill>
                <a:latin typeface="Roboto Condensed"/>
              </a:rPr>
              <a:t> </a:t>
            </a:r>
            <a:r>
              <a:rPr lang="en-US" sz="3399" dirty="0" err="1">
                <a:solidFill>
                  <a:srgbClr val="FFFFFF"/>
                </a:solidFill>
                <a:latin typeface="Roboto Condensed"/>
              </a:rPr>
              <a:t>hiệu</a:t>
            </a:r>
            <a:r>
              <a:rPr lang="en-US" sz="3399" dirty="0">
                <a:solidFill>
                  <a:srgbClr val="FFFFFF"/>
                </a:solidFill>
                <a:latin typeface="Roboto Condensed"/>
              </a:rPr>
              <a:t> </a:t>
            </a:r>
            <a:r>
              <a:rPr lang="en-US" sz="3399" dirty="0" err="1">
                <a:solidFill>
                  <a:srgbClr val="FFFFFF"/>
                </a:solidFill>
                <a:latin typeface="Roboto Condensed"/>
              </a:rPr>
              <a:t>quả</a:t>
            </a:r>
            <a:r>
              <a:rPr lang="en-US" sz="3399" dirty="0">
                <a:solidFill>
                  <a:srgbClr val="FFFFFF"/>
                </a:solidFill>
                <a:latin typeface="Roboto Condensed"/>
              </a:rPr>
              <a:t> </a:t>
            </a:r>
            <a:r>
              <a:rPr lang="en-US" sz="3399" dirty="0" err="1">
                <a:solidFill>
                  <a:srgbClr val="FFFFFF"/>
                </a:solidFill>
                <a:latin typeface="Roboto Condensed"/>
              </a:rPr>
              <a:t>của</a:t>
            </a:r>
            <a:endParaRPr lang="en-US" sz="3399" dirty="0">
              <a:solidFill>
                <a:srgbClr val="FFFFFF"/>
              </a:solidFill>
              <a:latin typeface="Roboto Condensed"/>
            </a:endParaRPr>
          </a:p>
          <a:p>
            <a:pPr algn="just">
              <a:lnSpc>
                <a:spcPts val="4759"/>
              </a:lnSpc>
              <a:spcBef>
                <a:spcPct val="0"/>
              </a:spcBef>
            </a:pPr>
            <a:r>
              <a:rPr lang="en-US" sz="3399" dirty="0">
                <a:solidFill>
                  <a:srgbClr val="FFFFFF"/>
                </a:solidFill>
                <a:latin typeface="Roboto Condensed"/>
              </a:rPr>
              <a:t>  </a:t>
            </a:r>
            <a:r>
              <a:rPr lang="en-US" sz="3399" dirty="0" err="1">
                <a:solidFill>
                  <a:srgbClr val="FFFFFF"/>
                </a:solidFill>
                <a:latin typeface="Roboto Condensed"/>
              </a:rPr>
              <a:t>những</a:t>
            </a:r>
            <a:r>
              <a:rPr lang="en-US" sz="3399" dirty="0">
                <a:solidFill>
                  <a:srgbClr val="FFFFFF"/>
                </a:solidFill>
                <a:latin typeface="Roboto Condensed"/>
              </a:rPr>
              <a:t> </a:t>
            </a:r>
            <a:r>
              <a:rPr lang="en-US" sz="3399" dirty="0" err="1">
                <a:solidFill>
                  <a:srgbClr val="FFFFFF"/>
                </a:solidFill>
                <a:latin typeface="Roboto Condensed"/>
              </a:rPr>
              <a:t>từ</a:t>
            </a:r>
            <a:r>
              <a:rPr lang="en-US" sz="3399" dirty="0">
                <a:solidFill>
                  <a:srgbClr val="FFFFFF"/>
                </a:solidFill>
                <a:latin typeface="Roboto Condensed"/>
              </a:rPr>
              <a:t> </a:t>
            </a:r>
            <a:r>
              <a:rPr lang="en-US" sz="3399" dirty="0" err="1">
                <a:solidFill>
                  <a:srgbClr val="FFFFFF"/>
                </a:solidFill>
                <a:latin typeface="Roboto Condensed"/>
              </a:rPr>
              <a:t>ngữ</a:t>
            </a:r>
            <a:r>
              <a:rPr lang="en-US" sz="3399" dirty="0">
                <a:solidFill>
                  <a:srgbClr val="FFFFFF"/>
                </a:solidFill>
                <a:latin typeface="Roboto Condensed"/>
              </a:rPr>
              <a:t>, </a:t>
            </a:r>
            <a:r>
              <a:rPr lang="en-US" sz="3399" dirty="0" err="1">
                <a:solidFill>
                  <a:srgbClr val="FFFFFF"/>
                </a:solidFill>
                <a:latin typeface="Roboto Condensed"/>
              </a:rPr>
              <a:t>hình</a:t>
            </a:r>
            <a:r>
              <a:rPr lang="en-US" sz="3399" dirty="0">
                <a:solidFill>
                  <a:srgbClr val="FFFFFF"/>
                </a:solidFill>
                <a:latin typeface="Roboto Condensed"/>
              </a:rPr>
              <a:t> </a:t>
            </a:r>
            <a:r>
              <a:rPr lang="en-US" sz="3399" dirty="0" err="1">
                <a:solidFill>
                  <a:srgbClr val="FFFFFF"/>
                </a:solidFill>
                <a:latin typeface="Roboto Condensed"/>
              </a:rPr>
              <a:t>ảnh</a:t>
            </a:r>
            <a:r>
              <a:rPr lang="en-US" sz="3399" dirty="0">
                <a:solidFill>
                  <a:srgbClr val="FFFFFF"/>
                </a:solidFill>
                <a:latin typeface="Roboto Condensed"/>
              </a:rPr>
              <a:t>, </a:t>
            </a:r>
            <a:r>
              <a:rPr lang="en-US" sz="3399" dirty="0" err="1">
                <a:solidFill>
                  <a:srgbClr val="FFFFFF"/>
                </a:solidFill>
                <a:latin typeface="Roboto Condensed"/>
              </a:rPr>
              <a:t>biện</a:t>
            </a:r>
            <a:r>
              <a:rPr lang="en-US" sz="3399" dirty="0">
                <a:solidFill>
                  <a:srgbClr val="FFFFFF"/>
                </a:solidFill>
                <a:latin typeface="Roboto Condensed"/>
              </a:rPr>
              <a:t> </a:t>
            </a:r>
            <a:r>
              <a:rPr lang="en-US" sz="3399" dirty="0" err="1">
                <a:solidFill>
                  <a:srgbClr val="FFFFFF"/>
                </a:solidFill>
                <a:latin typeface="Roboto Condensed"/>
              </a:rPr>
              <a:t>pháp</a:t>
            </a:r>
            <a:r>
              <a:rPr lang="en-US" sz="3399" dirty="0">
                <a:solidFill>
                  <a:srgbClr val="FFFFFF"/>
                </a:solidFill>
                <a:latin typeface="Roboto Condensed"/>
              </a:rPr>
              <a:t> </a:t>
            </a:r>
            <a:r>
              <a:rPr lang="en-US" sz="3399" dirty="0" err="1">
                <a:solidFill>
                  <a:srgbClr val="FFFFFF"/>
                </a:solidFill>
                <a:latin typeface="Roboto Condensed"/>
              </a:rPr>
              <a:t>tu</a:t>
            </a:r>
            <a:r>
              <a:rPr lang="en-US" sz="3399" dirty="0">
                <a:solidFill>
                  <a:srgbClr val="FFFFFF"/>
                </a:solidFill>
                <a:latin typeface="Roboto Condensed"/>
              </a:rPr>
              <a:t> </a:t>
            </a:r>
            <a:r>
              <a:rPr lang="en-US" sz="3399" dirty="0" err="1">
                <a:solidFill>
                  <a:srgbClr val="FFFFFF"/>
                </a:solidFill>
                <a:latin typeface="Roboto Condensed"/>
              </a:rPr>
              <a:t>từ</a:t>
            </a:r>
            <a:r>
              <a:rPr lang="en-US" sz="3399" dirty="0">
                <a:solidFill>
                  <a:srgbClr val="FFFFFF"/>
                </a:solidFill>
                <a:latin typeface="Roboto Condensed"/>
              </a:rPr>
              <a:t> và </a:t>
            </a:r>
            <a:r>
              <a:rPr lang="en-US" sz="3399" dirty="0" err="1">
                <a:solidFill>
                  <a:srgbClr val="FFFFFF"/>
                </a:solidFill>
                <a:latin typeface="Roboto Condensed"/>
              </a:rPr>
              <a:t>vần</a:t>
            </a:r>
            <a:r>
              <a:rPr lang="en-US" sz="3399" dirty="0">
                <a:solidFill>
                  <a:srgbClr val="FFFFFF"/>
                </a:solidFill>
                <a:latin typeface="Roboto Condensed"/>
              </a:rPr>
              <a:t>, </a:t>
            </a:r>
            <a:r>
              <a:rPr lang="en-US" sz="3399" dirty="0" err="1">
                <a:solidFill>
                  <a:srgbClr val="FFFFFF"/>
                </a:solidFill>
                <a:latin typeface="Roboto Condensed"/>
              </a:rPr>
              <a:t>nhịp</a:t>
            </a:r>
            <a:r>
              <a:rPr lang="en-US" sz="3399" dirty="0">
                <a:solidFill>
                  <a:srgbClr val="FFFFFF"/>
                </a:solidFill>
                <a:latin typeface="Roboto Condensed"/>
              </a:rPr>
              <a:t> </a:t>
            </a:r>
            <a:r>
              <a:rPr lang="en-US" sz="3399" dirty="0" err="1">
                <a:solidFill>
                  <a:srgbClr val="FFFFFF"/>
                </a:solidFill>
                <a:latin typeface="Roboto Condensed"/>
              </a:rPr>
              <a:t>được</a:t>
            </a:r>
            <a:r>
              <a:rPr lang="en-US" sz="3399" dirty="0">
                <a:solidFill>
                  <a:srgbClr val="FFFFFF"/>
                </a:solidFill>
                <a:latin typeface="Roboto Condensed"/>
              </a:rPr>
              <a:t> </a:t>
            </a:r>
            <a:r>
              <a:rPr lang="en-US" sz="3399" dirty="0" err="1">
                <a:solidFill>
                  <a:srgbClr val="FFFFFF"/>
                </a:solidFill>
                <a:latin typeface="Roboto Condensed"/>
              </a:rPr>
              <a:t>sử</a:t>
            </a:r>
            <a:r>
              <a:rPr lang="en-US" sz="3399" dirty="0">
                <a:solidFill>
                  <a:srgbClr val="FFFFFF"/>
                </a:solidFill>
                <a:latin typeface="Roboto Condensed"/>
              </a:rPr>
              <a:t> </a:t>
            </a:r>
            <a:r>
              <a:rPr lang="en-US" sz="3399" dirty="0" err="1">
                <a:solidFill>
                  <a:srgbClr val="FFFFFF"/>
                </a:solidFill>
                <a:latin typeface="Roboto Condensed"/>
              </a:rPr>
              <a:t>dụng</a:t>
            </a:r>
            <a:r>
              <a:rPr lang="en-US" sz="3399" dirty="0">
                <a:solidFill>
                  <a:srgbClr val="FFFFFF"/>
                </a:solidFill>
                <a:latin typeface="Roboto Condensed"/>
              </a:rPr>
              <a:t>.</a:t>
            </a:r>
          </a:p>
        </p:txBody>
      </p:sp>
      <p:sp>
        <p:nvSpPr>
          <p:cNvPr id="22" name="TextBox 22"/>
          <p:cNvSpPr txBox="1"/>
          <p:nvPr/>
        </p:nvSpPr>
        <p:spPr>
          <a:xfrm>
            <a:off x="11095773" y="2852087"/>
            <a:ext cx="2174755" cy="4190365"/>
          </a:xfrm>
          <a:prstGeom prst="rect">
            <a:avLst/>
          </a:prstGeom>
        </p:spPr>
        <p:txBody>
          <a:bodyPr lIns="0" tIns="0" rIns="0" bIns="0" rtlCol="0" anchor="t">
            <a:spAutoFit/>
          </a:bodyPr>
          <a:lstStyle/>
          <a:p>
            <a:pPr algn="just">
              <a:lnSpc>
                <a:spcPts val="4759"/>
              </a:lnSpc>
              <a:spcBef>
                <a:spcPct val="0"/>
              </a:spcBef>
            </a:pPr>
            <a:r>
              <a:rPr lang="en-US" sz="3399" dirty="0">
                <a:solidFill>
                  <a:srgbClr val="FFFFFF"/>
                </a:solidFill>
                <a:latin typeface="Roboto Condensed"/>
              </a:rPr>
              <a:t>3. </a:t>
            </a:r>
            <a:r>
              <a:rPr lang="en-US" sz="3399" dirty="0" err="1">
                <a:solidFill>
                  <a:srgbClr val="FFFFFF"/>
                </a:solidFill>
                <a:latin typeface="Roboto Condensed"/>
              </a:rPr>
              <a:t>Xác</a:t>
            </a:r>
            <a:r>
              <a:rPr lang="en-US" sz="3399" dirty="0">
                <a:solidFill>
                  <a:srgbClr val="FFFFFF"/>
                </a:solidFill>
                <a:latin typeface="Roboto Condensed"/>
              </a:rPr>
              <a:t> </a:t>
            </a:r>
            <a:r>
              <a:rPr lang="en-US" sz="3399" dirty="0" err="1">
                <a:solidFill>
                  <a:srgbClr val="FFFFFF"/>
                </a:solidFill>
                <a:latin typeface="Roboto Condensed"/>
              </a:rPr>
              <a:t>định</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 </a:t>
            </a:r>
            <a:r>
              <a:rPr lang="en-US" sz="3399" dirty="0" err="1">
                <a:solidFill>
                  <a:srgbClr val="FFFFFF"/>
                </a:solidFill>
                <a:latin typeface="Roboto Condensed"/>
              </a:rPr>
              <a:t>cảm</a:t>
            </a:r>
            <a:r>
              <a:rPr lang="en-US" sz="3399" dirty="0">
                <a:solidFill>
                  <a:srgbClr val="FFFFFF"/>
                </a:solidFill>
                <a:latin typeface="Roboto Condensed"/>
              </a:rPr>
              <a:t>, </a:t>
            </a:r>
            <a:r>
              <a:rPr lang="en-US" sz="3399" dirty="0" err="1">
                <a:solidFill>
                  <a:srgbClr val="FFFFFF"/>
                </a:solidFill>
                <a:latin typeface="Roboto Condensed"/>
              </a:rPr>
              <a:t>cảm</a:t>
            </a:r>
            <a:r>
              <a:rPr lang="en-US" sz="3399" dirty="0">
                <a:solidFill>
                  <a:srgbClr val="FFFFFF"/>
                </a:solidFill>
                <a:latin typeface="Roboto Condensed"/>
              </a:rPr>
              <a:t> </a:t>
            </a:r>
            <a:r>
              <a:rPr lang="en-US" sz="3399" dirty="0" err="1">
                <a:solidFill>
                  <a:srgbClr val="FFFFFF"/>
                </a:solidFill>
                <a:latin typeface="Roboto Condensed"/>
              </a:rPr>
              <a:t>xúc</a:t>
            </a:r>
            <a:r>
              <a:rPr lang="en-US" sz="3399" dirty="0">
                <a:solidFill>
                  <a:srgbClr val="FFFFFF"/>
                </a:solidFill>
                <a:latin typeface="Roboto Condensed"/>
              </a:rPr>
              <a:t> </a:t>
            </a:r>
            <a:r>
              <a:rPr lang="en-US" sz="3399" dirty="0" err="1">
                <a:solidFill>
                  <a:srgbClr val="FFFFFF"/>
                </a:solidFill>
                <a:latin typeface="Roboto Condensed"/>
              </a:rPr>
              <a:t>của</a:t>
            </a:r>
            <a:endParaRPr lang="en-US" sz="3399" dirty="0">
              <a:solidFill>
                <a:srgbClr val="FFFFFF"/>
              </a:solidFill>
              <a:latin typeface="Roboto Condensed"/>
            </a:endParaRPr>
          </a:p>
          <a:p>
            <a:pPr algn="just">
              <a:lnSpc>
                <a:spcPts val="4759"/>
              </a:lnSpc>
              <a:spcBef>
                <a:spcPct val="0"/>
              </a:spcBef>
            </a:pPr>
            <a:r>
              <a:rPr lang="en-US" sz="3399" dirty="0">
                <a:solidFill>
                  <a:srgbClr val="FFFFFF"/>
                </a:solidFill>
                <a:latin typeface="Roboto Condensed"/>
              </a:rPr>
              <a:t>  </a:t>
            </a:r>
            <a:r>
              <a:rPr lang="en-US" sz="3399" dirty="0" err="1">
                <a:solidFill>
                  <a:srgbClr val="FFFFFF"/>
                </a:solidFill>
                <a:latin typeface="Roboto Condensed"/>
              </a:rPr>
              <a:t>nhân</a:t>
            </a:r>
            <a:r>
              <a:rPr lang="en-US" sz="3399" dirty="0">
                <a:solidFill>
                  <a:srgbClr val="FFFFFF"/>
                </a:solidFill>
                <a:latin typeface="Roboto Condensed"/>
              </a:rPr>
              <a:t> </a:t>
            </a:r>
            <a:r>
              <a:rPr lang="en-US" sz="3399" dirty="0" err="1">
                <a:solidFill>
                  <a:srgbClr val="FFFFFF"/>
                </a:solidFill>
                <a:latin typeface="Roboto Condensed"/>
              </a:rPr>
              <a:t>vật</a:t>
            </a:r>
            <a:r>
              <a:rPr lang="en-US" sz="3399" dirty="0">
                <a:solidFill>
                  <a:srgbClr val="FFFFFF"/>
                </a:solidFill>
                <a:latin typeface="Roboto Condensed"/>
              </a:rPr>
              <a:t> </a:t>
            </a:r>
            <a:r>
              <a:rPr lang="en-US" sz="3399" dirty="0" err="1">
                <a:solidFill>
                  <a:srgbClr val="FFFFFF"/>
                </a:solidFill>
                <a:latin typeface="Roboto Condensed"/>
              </a:rPr>
              <a:t>trữ</a:t>
            </a:r>
            <a:r>
              <a:rPr lang="en-US" sz="3399" dirty="0">
                <a:solidFill>
                  <a:srgbClr val="FFFFFF"/>
                </a:solidFill>
                <a:latin typeface="Roboto Condensed"/>
              </a:rPr>
              <a:t> </a:t>
            </a:r>
            <a:r>
              <a:rPr lang="en-US" sz="3399" dirty="0" err="1">
                <a:solidFill>
                  <a:srgbClr val="FFFFFF"/>
                </a:solidFill>
                <a:latin typeface="Roboto Condensed"/>
              </a:rPr>
              <a:t>tình</a:t>
            </a:r>
            <a:r>
              <a:rPr lang="en-US" sz="3399" dirty="0">
                <a:solidFill>
                  <a:srgbClr val="FFFFFF"/>
                </a:solidFill>
                <a:latin typeface="Roboto Condensed"/>
              </a:rPr>
              <a:t> </a:t>
            </a:r>
            <a:r>
              <a:rPr lang="en-US" sz="3399" dirty="0" err="1">
                <a:solidFill>
                  <a:srgbClr val="FFFFFF"/>
                </a:solidFill>
                <a:latin typeface="Roboto Condensed"/>
              </a:rPr>
              <a:t>thể</a:t>
            </a:r>
            <a:r>
              <a:rPr lang="en-US" sz="3399" dirty="0">
                <a:solidFill>
                  <a:srgbClr val="FFFFFF"/>
                </a:solidFill>
                <a:latin typeface="Roboto Condensed"/>
              </a:rPr>
              <a:t> </a:t>
            </a:r>
            <a:r>
              <a:rPr lang="en-US" sz="3399" dirty="0" err="1">
                <a:solidFill>
                  <a:srgbClr val="FFFFFF"/>
                </a:solidFill>
                <a:latin typeface="Roboto Condensed"/>
              </a:rPr>
              <a:t>hiện</a:t>
            </a:r>
            <a:r>
              <a:rPr lang="en-US" sz="3399" dirty="0">
                <a:solidFill>
                  <a:srgbClr val="FFFFFF"/>
                </a:solidFill>
                <a:latin typeface="Roboto Condensed"/>
              </a:rPr>
              <a:t> qua </a:t>
            </a:r>
            <a:r>
              <a:rPr lang="en-US" sz="3399" dirty="0" err="1">
                <a:solidFill>
                  <a:srgbClr val="FFFFFF"/>
                </a:solidFill>
                <a:latin typeface="Roboto Condensed"/>
              </a:rPr>
              <a:t>bài</a:t>
            </a:r>
            <a:r>
              <a:rPr lang="en-US" sz="3399" dirty="0">
                <a:solidFill>
                  <a:srgbClr val="FFFFFF"/>
                </a:solidFill>
                <a:latin typeface="Roboto Condensed"/>
              </a:rPr>
              <a:t> </a:t>
            </a:r>
            <a:r>
              <a:rPr lang="en-US" sz="3399" dirty="0" err="1">
                <a:solidFill>
                  <a:srgbClr val="FFFFFF"/>
                </a:solidFill>
                <a:latin typeface="Roboto Condensed"/>
              </a:rPr>
              <a:t>thơ</a:t>
            </a:r>
            <a:r>
              <a:rPr lang="en-US" sz="3399" dirty="0">
                <a:solidFill>
                  <a:srgbClr val="FFFFFF"/>
                </a:solidFill>
                <a:latin typeface="Roboto Condensed"/>
              </a:rPr>
              <a:t>  </a:t>
            </a:r>
          </a:p>
        </p:txBody>
      </p:sp>
      <p:sp>
        <p:nvSpPr>
          <p:cNvPr id="23" name="TextBox 23"/>
          <p:cNvSpPr txBox="1"/>
          <p:nvPr/>
        </p:nvSpPr>
        <p:spPr>
          <a:xfrm>
            <a:off x="14300161" y="3019092"/>
            <a:ext cx="2074167" cy="4790440"/>
          </a:xfrm>
          <a:prstGeom prst="rect">
            <a:avLst/>
          </a:prstGeom>
        </p:spPr>
        <p:txBody>
          <a:bodyPr lIns="0" tIns="0" rIns="0" bIns="0" rtlCol="0" anchor="t">
            <a:spAutoFit/>
          </a:bodyPr>
          <a:lstStyle/>
          <a:p>
            <a:pPr algn="just">
              <a:lnSpc>
                <a:spcPts val="4759"/>
              </a:lnSpc>
              <a:spcBef>
                <a:spcPct val="0"/>
              </a:spcBef>
            </a:pPr>
            <a:r>
              <a:rPr lang="en-US" sz="3399">
                <a:solidFill>
                  <a:srgbClr val="FFFFFF"/>
                </a:solidFill>
                <a:latin typeface="Roboto Condensed"/>
              </a:rPr>
              <a:t>4. Xác định chủ đề, thông điệp mà</a:t>
            </a:r>
          </a:p>
          <a:p>
            <a:pPr algn="just">
              <a:lnSpc>
                <a:spcPts val="4759"/>
              </a:lnSpc>
              <a:spcBef>
                <a:spcPct val="0"/>
              </a:spcBef>
            </a:pPr>
            <a:r>
              <a:rPr lang="en-US" sz="3399">
                <a:solidFill>
                  <a:srgbClr val="FFFFFF"/>
                </a:solidFill>
                <a:latin typeface="Roboto Condensed"/>
              </a:rPr>
              <a:t>  tác giả muốn gửi đến người đọc </a:t>
            </a:r>
          </a:p>
        </p:txBody>
      </p:sp>
      <p:sp>
        <p:nvSpPr>
          <p:cNvPr id="24" name="TextBox 24"/>
          <p:cNvSpPr txBox="1"/>
          <p:nvPr/>
        </p:nvSpPr>
        <p:spPr>
          <a:xfrm>
            <a:off x="-2196530" y="189357"/>
            <a:ext cx="10774660" cy="1094740"/>
          </a:xfrm>
          <a:prstGeom prst="rect">
            <a:avLst/>
          </a:prstGeom>
        </p:spPr>
        <p:txBody>
          <a:bodyPr lIns="0" tIns="0" rIns="0" bIns="0" rtlCol="0" anchor="t">
            <a:spAutoFit/>
          </a:bodyPr>
          <a:lstStyle/>
          <a:p>
            <a:pPr algn="ctr">
              <a:lnSpc>
                <a:spcPts val="8959"/>
              </a:lnSpc>
            </a:pPr>
            <a:r>
              <a:rPr lang="en-US" sz="6399">
                <a:solidFill>
                  <a:srgbClr val="3F3B2A"/>
                </a:solidFill>
                <a:latin typeface="Fraunces Bold"/>
              </a:rPr>
              <a:t>4. LUYỆN TẬP</a:t>
            </a:r>
          </a:p>
        </p:txBody>
      </p:sp>
      <p:grpSp>
        <p:nvGrpSpPr>
          <p:cNvPr id="25" name="Group 25"/>
          <p:cNvGrpSpPr/>
          <p:nvPr/>
        </p:nvGrpSpPr>
        <p:grpSpPr>
          <a:xfrm>
            <a:off x="5911649" y="2354372"/>
            <a:ext cx="386406" cy="386406"/>
            <a:chOff x="0" y="0"/>
            <a:chExt cx="515208" cy="515208"/>
          </a:xfrm>
        </p:grpSpPr>
        <p:sp>
          <p:nvSpPr>
            <p:cNvPr id="26" name="Freeform 26"/>
            <p:cNvSpPr/>
            <p:nvPr/>
          </p:nvSpPr>
          <p:spPr>
            <a:xfrm>
              <a:off x="0" y="0"/>
              <a:ext cx="515239" cy="515239"/>
            </a:xfrm>
            <a:custGeom>
              <a:avLst/>
              <a:gdLst/>
              <a:ahLst/>
              <a:cxnLst/>
              <a:rect l="l" t="t" r="r" b="b"/>
              <a:pathLst>
                <a:path w="515239" h="515239">
                  <a:moveTo>
                    <a:pt x="0" y="257556"/>
                  </a:moveTo>
                  <a:cubicBezTo>
                    <a:pt x="0" y="115316"/>
                    <a:pt x="115316" y="0"/>
                    <a:pt x="257556" y="0"/>
                  </a:cubicBezTo>
                  <a:cubicBezTo>
                    <a:pt x="399796" y="0"/>
                    <a:pt x="515239" y="115316"/>
                    <a:pt x="515239" y="257556"/>
                  </a:cubicBezTo>
                  <a:cubicBezTo>
                    <a:pt x="515239" y="399796"/>
                    <a:pt x="399923" y="515239"/>
                    <a:pt x="257556" y="515239"/>
                  </a:cubicBezTo>
                  <a:cubicBezTo>
                    <a:pt x="115189" y="515239"/>
                    <a:pt x="0" y="399923"/>
                    <a:pt x="0" y="257556"/>
                  </a:cubicBezTo>
                  <a:close/>
                </a:path>
              </a:pathLst>
            </a:custGeom>
            <a:solidFill>
              <a:srgbClr val="FFFFFF"/>
            </a:solidFill>
          </p:spPr>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1596026"/>
            <a:ext cx="11863895" cy="8724199"/>
          </a:xfrm>
          <a:custGeom>
            <a:avLst/>
            <a:gdLst/>
            <a:ahLst/>
            <a:cxnLst/>
            <a:rect l="l" t="t" r="r" b="b"/>
            <a:pathLst>
              <a:path w="11863895" h="8724199">
                <a:moveTo>
                  <a:pt x="11863894" y="0"/>
                </a:moveTo>
                <a:lnTo>
                  <a:pt x="0" y="0"/>
                </a:lnTo>
                <a:lnTo>
                  <a:pt x="0" y="8724199"/>
                </a:lnTo>
                <a:lnTo>
                  <a:pt x="11863894" y="8724199"/>
                </a:lnTo>
                <a:lnTo>
                  <a:pt x="11863894" y="0"/>
                </a:lnTo>
                <a:close/>
              </a:path>
            </a:pathLst>
          </a:custGeom>
          <a:blipFill>
            <a:blip r:embed="rId3">
              <a:alphaModFix amt="54000"/>
            </a:blip>
            <a:stretch>
              <a:fillRect/>
            </a:stretch>
          </a:blipFill>
        </p:spPr>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4"/>
            <a:stretch>
              <a:fillRect/>
            </a:stretch>
          </a:blipFill>
        </p:spPr>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5764083" y="2474469"/>
            <a:ext cx="1271701" cy="1579752"/>
          </a:xfrm>
          <a:custGeom>
            <a:avLst/>
            <a:gdLst/>
            <a:ahLst/>
            <a:cxnLst/>
            <a:rect l="l" t="t" r="r" b="b"/>
            <a:pathLst>
              <a:path w="1271701" h="1579752">
                <a:moveTo>
                  <a:pt x="0" y="0"/>
                </a:moveTo>
                <a:lnTo>
                  <a:pt x="1271701" y="0"/>
                </a:lnTo>
                <a:lnTo>
                  <a:pt x="1271701" y="1579752"/>
                </a:lnTo>
                <a:lnTo>
                  <a:pt x="0" y="15797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9144000" y="3401056"/>
            <a:ext cx="7856843" cy="3779902"/>
          </a:xfrm>
          <a:prstGeom prst="rect">
            <a:avLst/>
          </a:prstGeom>
        </p:spPr>
        <p:txBody>
          <a:bodyPr lIns="0" tIns="0" rIns="0" bIns="0" rtlCol="0" anchor="t">
            <a:spAutoFit/>
          </a:bodyPr>
          <a:lstStyle/>
          <a:p>
            <a:pPr algn="just">
              <a:lnSpc>
                <a:spcPts val="7601"/>
              </a:lnSpc>
            </a:pPr>
            <a:r>
              <a:rPr lang="en-US" sz="4199" dirty="0">
                <a:solidFill>
                  <a:srgbClr val="3F3B2A"/>
                </a:solidFill>
                <a:latin typeface="Roboto Condensed"/>
              </a:rPr>
              <a:t>HS </a:t>
            </a:r>
            <a:r>
              <a:rPr lang="en-US" sz="4199" dirty="0" err="1">
                <a:solidFill>
                  <a:srgbClr val="3F3B2A"/>
                </a:solidFill>
                <a:latin typeface="Roboto Condensed"/>
              </a:rPr>
              <a:t>đọc</a:t>
            </a:r>
            <a:r>
              <a:rPr lang="en-US" sz="4199" dirty="0">
                <a:solidFill>
                  <a:srgbClr val="3F3B2A"/>
                </a:solidFill>
                <a:latin typeface="Roboto Condensed"/>
              </a:rPr>
              <a:t> </a:t>
            </a:r>
            <a:r>
              <a:rPr lang="en-US" sz="4199" dirty="0" err="1">
                <a:solidFill>
                  <a:srgbClr val="3F3B2A"/>
                </a:solidFill>
                <a:latin typeface="Roboto Condensed"/>
              </a:rPr>
              <a:t>mở</a:t>
            </a:r>
            <a:r>
              <a:rPr lang="en-US" sz="4199" dirty="0">
                <a:solidFill>
                  <a:srgbClr val="3F3B2A"/>
                </a:solidFill>
                <a:latin typeface="Roboto Condensed"/>
              </a:rPr>
              <a:t> </a:t>
            </a:r>
            <a:r>
              <a:rPr lang="en-US" sz="4199" dirty="0" err="1">
                <a:solidFill>
                  <a:srgbClr val="3F3B2A"/>
                </a:solidFill>
                <a:latin typeface="Roboto Condensed"/>
              </a:rPr>
              <a:t>rộng</a:t>
            </a:r>
            <a:r>
              <a:rPr lang="en-US" sz="4199" dirty="0">
                <a:solidFill>
                  <a:srgbClr val="3F3B2A"/>
                </a:solidFill>
                <a:latin typeface="Roboto Condensed"/>
              </a:rPr>
              <a:t> </a:t>
            </a:r>
            <a:r>
              <a:rPr lang="en-US" sz="4199" dirty="0" err="1">
                <a:solidFill>
                  <a:srgbClr val="3F3B2A"/>
                </a:solidFill>
                <a:latin typeface="Roboto Condensed"/>
              </a:rPr>
              <a:t>văn</a:t>
            </a:r>
            <a:r>
              <a:rPr lang="en-US" sz="4199" dirty="0">
                <a:solidFill>
                  <a:srgbClr val="3F3B2A"/>
                </a:solidFill>
                <a:latin typeface="Roboto Condensed"/>
              </a:rPr>
              <a:t> </a:t>
            </a:r>
            <a:r>
              <a:rPr lang="en-US" sz="4199" dirty="0" err="1">
                <a:solidFill>
                  <a:srgbClr val="3F3B2A"/>
                </a:solidFill>
                <a:latin typeface="Roboto Condensed"/>
              </a:rPr>
              <a:t>bản</a:t>
            </a:r>
            <a:r>
              <a:rPr lang="en-US" sz="4199" dirty="0">
                <a:solidFill>
                  <a:srgbClr val="3F3B2A"/>
                </a:solidFill>
                <a:latin typeface="Roboto Condensed"/>
              </a:rPr>
              <a:t> </a:t>
            </a:r>
            <a:r>
              <a:rPr lang="en-US" sz="4199" dirty="0">
                <a:solidFill>
                  <a:srgbClr val="3F3B2A"/>
                </a:solidFill>
                <a:latin typeface="Roboto Condensed Italics"/>
              </a:rPr>
              <a:t>Ca </a:t>
            </a:r>
            <a:r>
              <a:rPr lang="en-US" sz="4199" dirty="0" err="1">
                <a:solidFill>
                  <a:srgbClr val="3F3B2A"/>
                </a:solidFill>
                <a:latin typeface="Roboto Condensed Italics"/>
              </a:rPr>
              <a:t>Huế</a:t>
            </a:r>
            <a:r>
              <a:rPr lang="en-US" sz="4199" dirty="0">
                <a:solidFill>
                  <a:srgbClr val="3F3B2A"/>
                </a:solidFill>
                <a:latin typeface="Roboto Condensed Italics"/>
              </a:rPr>
              <a:t> </a:t>
            </a:r>
            <a:r>
              <a:rPr lang="en-US" sz="4199" dirty="0" err="1">
                <a:solidFill>
                  <a:srgbClr val="3F3B2A"/>
                </a:solidFill>
                <a:latin typeface="Roboto Condensed Italics"/>
              </a:rPr>
              <a:t>trên</a:t>
            </a:r>
            <a:r>
              <a:rPr lang="en-US" sz="4199" dirty="0">
                <a:solidFill>
                  <a:srgbClr val="3F3B2A"/>
                </a:solidFill>
                <a:latin typeface="Roboto Condensed Italics"/>
              </a:rPr>
              <a:t> </a:t>
            </a:r>
            <a:r>
              <a:rPr lang="en-US" sz="4199" dirty="0" err="1">
                <a:solidFill>
                  <a:srgbClr val="3F3B2A"/>
                </a:solidFill>
                <a:latin typeface="Roboto Condensed Italics"/>
              </a:rPr>
              <a:t>sông</a:t>
            </a:r>
            <a:r>
              <a:rPr lang="en-US" sz="4199" dirty="0">
                <a:solidFill>
                  <a:srgbClr val="3F3B2A"/>
                </a:solidFill>
                <a:latin typeface="Roboto Condensed Italics"/>
              </a:rPr>
              <a:t> Hương</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 </a:t>
            </a:r>
            <a:r>
              <a:rPr lang="en-US" sz="4199" dirty="0" err="1">
                <a:solidFill>
                  <a:srgbClr val="3F3B2A"/>
                </a:solidFill>
                <a:latin typeface="Roboto Condensed"/>
              </a:rPr>
              <a:t>đọc</a:t>
            </a:r>
            <a:r>
              <a:rPr lang="en-US" sz="4199" dirty="0">
                <a:solidFill>
                  <a:srgbClr val="3F3B2A"/>
                </a:solidFill>
                <a:latin typeface="Roboto Condensed"/>
              </a:rPr>
              <a:t> + </a:t>
            </a:r>
            <a:r>
              <a:rPr lang="en-US" sz="4199" dirty="0" err="1">
                <a:solidFill>
                  <a:srgbClr val="3F3B2A"/>
                </a:solidFill>
                <a:latin typeface="Roboto Condensed"/>
              </a:rPr>
              <a:t>khám</a:t>
            </a:r>
            <a:r>
              <a:rPr lang="en-US" sz="4199" dirty="0">
                <a:solidFill>
                  <a:srgbClr val="3F3B2A"/>
                </a:solidFill>
                <a:latin typeface="Roboto Condensed"/>
              </a:rPr>
              <a:t> </a:t>
            </a:r>
            <a:r>
              <a:rPr lang="en-US" sz="4199" dirty="0" err="1">
                <a:solidFill>
                  <a:srgbClr val="3F3B2A"/>
                </a:solidFill>
                <a:latin typeface="Roboto Condensed"/>
              </a:rPr>
              <a:t>phá</a:t>
            </a:r>
            <a:r>
              <a:rPr lang="en-US" sz="4199" dirty="0">
                <a:solidFill>
                  <a:srgbClr val="3F3B2A"/>
                </a:solidFill>
                <a:latin typeface="Roboto Condensed"/>
              </a:rPr>
              <a:t> </a:t>
            </a:r>
            <a:r>
              <a:rPr lang="en-US" sz="4199" dirty="0" err="1">
                <a:solidFill>
                  <a:srgbClr val="3F3B2A"/>
                </a:solidFill>
                <a:latin typeface="Roboto Condensed"/>
              </a:rPr>
              <a:t>văn</a:t>
            </a:r>
            <a:r>
              <a:rPr lang="en-US" sz="4199" dirty="0">
                <a:solidFill>
                  <a:srgbClr val="3F3B2A"/>
                </a:solidFill>
                <a:latin typeface="Roboto Condensed"/>
              </a:rPr>
              <a:t> </a:t>
            </a:r>
            <a:r>
              <a:rPr lang="en-US" sz="4199" dirty="0" err="1">
                <a:solidFill>
                  <a:srgbClr val="3F3B2A"/>
                </a:solidFill>
                <a:latin typeface="Roboto Condensed"/>
              </a:rPr>
              <a:t>bản</a:t>
            </a:r>
            <a:r>
              <a:rPr lang="en-US" sz="4199" dirty="0">
                <a:solidFill>
                  <a:srgbClr val="3F3B2A"/>
                </a:solidFill>
                <a:latin typeface="Roboto Condensed"/>
              </a:rPr>
              <a:t> </a:t>
            </a:r>
            <a:r>
              <a:rPr lang="en-US" sz="4199" dirty="0" err="1">
                <a:solidFill>
                  <a:srgbClr val="3F3B2A"/>
                </a:solidFill>
                <a:latin typeface="Roboto Condensed"/>
              </a:rPr>
              <a:t>theo</a:t>
            </a:r>
            <a:r>
              <a:rPr lang="en-US" sz="4199" dirty="0">
                <a:solidFill>
                  <a:srgbClr val="3F3B2A"/>
                </a:solidFill>
                <a:latin typeface="Roboto Condensed"/>
              </a:rPr>
              <a:t> </a:t>
            </a:r>
            <a:r>
              <a:rPr lang="en-US" sz="4199" dirty="0" err="1">
                <a:solidFill>
                  <a:srgbClr val="3F3B2A"/>
                </a:solidFill>
                <a:latin typeface="Roboto Condensed"/>
              </a:rPr>
              <a:t>phiếu</a:t>
            </a:r>
            <a:r>
              <a:rPr lang="en-US" sz="4199" dirty="0">
                <a:solidFill>
                  <a:srgbClr val="3F3B2A"/>
                </a:solidFill>
                <a:latin typeface="Roboto Condensed"/>
              </a:rPr>
              <a:t> </a:t>
            </a:r>
            <a:r>
              <a:rPr lang="en-US" sz="4199" dirty="0" err="1">
                <a:solidFill>
                  <a:srgbClr val="3F3B2A"/>
                </a:solidFill>
                <a:latin typeface="Roboto Condensed"/>
              </a:rPr>
              <a:t>hướng</a:t>
            </a:r>
            <a:r>
              <a:rPr lang="en-US" sz="4199" dirty="0">
                <a:solidFill>
                  <a:srgbClr val="3F3B2A"/>
                </a:solidFill>
                <a:latin typeface="Roboto Condensed"/>
              </a:rPr>
              <a:t> </a:t>
            </a:r>
            <a:r>
              <a:rPr lang="en-US" sz="4199" dirty="0" err="1">
                <a:solidFill>
                  <a:srgbClr val="3F3B2A"/>
                </a:solidFill>
                <a:latin typeface="Roboto Condensed"/>
              </a:rPr>
              <a:t>dẫn</a:t>
            </a:r>
            <a:r>
              <a:rPr lang="en-US" sz="4199" dirty="0">
                <a:solidFill>
                  <a:srgbClr val="3F3B2A"/>
                </a:solidFill>
                <a:latin typeface="Roboto Condensed"/>
              </a:rPr>
              <a:t> </a:t>
            </a:r>
            <a:r>
              <a:rPr lang="en-US" sz="4199" dirty="0" err="1">
                <a:solidFill>
                  <a:srgbClr val="3F3B2A"/>
                </a:solidFill>
                <a:latin typeface="Roboto Condensed"/>
              </a:rPr>
              <a:t>chuẩn</a:t>
            </a:r>
            <a:r>
              <a:rPr lang="en-US" sz="4199" dirty="0">
                <a:solidFill>
                  <a:srgbClr val="3F3B2A"/>
                </a:solidFill>
                <a:latin typeface="Roboto Condensed"/>
              </a:rPr>
              <a:t> </a:t>
            </a:r>
            <a:r>
              <a:rPr lang="en-US" sz="4199" dirty="0" err="1">
                <a:solidFill>
                  <a:srgbClr val="3F3B2A"/>
                </a:solidFill>
                <a:latin typeface="Roboto Condensed"/>
              </a:rPr>
              <a:t>bị</a:t>
            </a:r>
            <a:r>
              <a:rPr lang="en-US" sz="4199" dirty="0">
                <a:solidFill>
                  <a:srgbClr val="3F3B2A"/>
                </a:solidFill>
                <a:latin typeface="Roboto Condensed"/>
              </a:rPr>
              <a:t> ở </a:t>
            </a:r>
            <a:r>
              <a:rPr lang="en-US" sz="4199" dirty="0" err="1">
                <a:solidFill>
                  <a:srgbClr val="3F3B2A"/>
                </a:solidFill>
                <a:latin typeface="Roboto Condensed"/>
              </a:rPr>
              <a:t>nhà</a:t>
            </a:r>
            <a:r>
              <a:rPr lang="en-US" sz="4199" dirty="0">
                <a:solidFill>
                  <a:srgbClr val="3F3B2A"/>
                </a:solidFill>
                <a:latin typeface="Roboto Condensed"/>
              </a:rPr>
              <a:t>, </a:t>
            </a:r>
            <a:r>
              <a:rPr lang="en-US" sz="4199" dirty="0" err="1">
                <a:solidFill>
                  <a:srgbClr val="3F3B2A"/>
                </a:solidFill>
                <a:latin typeface="Roboto Condensed"/>
              </a:rPr>
              <a:t>trình</a:t>
            </a:r>
            <a:r>
              <a:rPr lang="en-US" sz="4199" dirty="0">
                <a:solidFill>
                  <a:srgbClr val="3F3B2A"/>
                </a:solidFill>
                <a:latin typeface="Roboto Condensed"/>
              </a:rPr>
              <a:t> </a:t>
            </a:r>
            <a:r>
              <a:rPr lang="en-US" sz="4199" dirty="0" err="1">
                <a:solidFill>
                  <a:srgbClr val="3F3B2A"/>
                </a:solidFill>
                <a:latin typeface="Roboto Condensed"/>
              </a:rPr>
              <a:t>bày</a:t>
            </a:r>
            <a:r>
              <a:rPr lang="en-US" sz="4199" dirty="0">
                <a:solidFill>
                  <a:srgbClr val="3F3B2A"/>
                </a:solidFill>
                <a:latin typeface="Roboto Condensed"/>
              </a:rPr>
              <a:t> </a:t>
            </a:r>
            <a:r>
              <a:rPr lang="en-US" sz="4199" dirty="0" err="1">
                <a:solidFill>
                  <a:srgbClr val="3F3B2A"/>
                </a:solidFill>
                <a:latin typeface="Roboto Condensed"/>
              </a:rPr>
              <a:t>sản</a:t>
            </a:r>
            <a:r>
              <a:rPr lang="en-US" sz="4199" dirty="0">
                <a:solidFill>
                  <a:srgbClr val="3F3B2A"/>
                </a:solidFill>
                <a:latin typeface="Roboto Condensed"/>
              </a:rPr>
              <a:t> </a:t>
            </a:r>
            <a:r>
              <a:rPr lang="en-US" sz="4199" dirty="0" err="1">
                <a:solidFill>
                  <a:srgbClr val="3F3B2A"/>
                </a:solidFill>
                <a:latin typeface="Roboto Condensed"/>
              </a:rPr>
              <a:t>phẩm</a:t>
            </a:r>
            <a:r>
              <a:rPr lang="en-US" sz="4199" dirty="0">
                <a:solidFill>
                  <a:srgbClr val="3F3B2A"/>
                </a:solidFill>
                <a:latin typeface="Roboto Condensed"/>
              </a:rPr>
              <a:t> </a:t>
            </a:r>
            <a:r>
              <a:rPr lang="en-US" sz="4199" dirty="0" err="1">
                <a:solidFill>
                  <a:srgbClr val="3F3B2A"/>
                </a:solidFill>
                <a:latin typeface="Roboto Condensed"/>
              </a:rPr>
              <a:t>trên</a:t>
            </a:r>
            <a:r>
              <a:rPr lang="en-US" sz="4199" dirty="0">
                <a:solidFill>
                  <a:srgbClr val="3F3B2A"/>
                </a:solidFill>
                <a:latin typeface="Roboto Condensed"/>
              </a:rPr>
              <a:t> </a:t>
            </a:r>
            <a:r>
              <a:rPr lang="en-US" sz="4199" dirty="0" err="1">
                <a:solidFill>
                  <a:srgbClr val="3F3B2A"/>
                </a:solidFill>
                <a:latin typeface="Roboto Condensed"/>
              </a:rPr>
              <a:t>lớp</a:t>
            </a:r>
            <a:r>
              <a:rPr lang="en-US" sz="4199" dirty="0">
                <a:solidFill>
                  <a:srgbClr val="3F3B2A"/>
                </a:solidFill>
                <a:latin typeface="Roboto Condensed"/>
              </a:rPr>
              <a:t>.</a:t>
            </a:r>
          </a:p>
        </p:txBody>
      </p:sp>
      <p:sp>
        <p:nvSpPr>
          <p:cNvPr id="8" name="TextBox 8"/>
          <p:cNvSpPr txBox="1"/>
          <p:nvPr/>
        </p:nvSpPr>
        <p:spPr>
          <a:xfrm>
            <a:off x="7193838" y="1662935"/>
            <a:ext cx="10774660" cy="1193800"/>
          </a:xfrm>
          <a:prstGeom prst="rect">
            <a:avLst/>
          </a:prstGeom>
        </p:spPr>
        <p:txBody>
          <a:bodyPr lIns="0" tIns="0" rIns="0" bIns="0" rtlCol="0" anchor="t">
            <a:spAutoFit/>
          </a:bodyPr>
          <a:lstStyle/>
          <a:p>
            <a:pPr algn="ctr">
              <a:lnSpc>
                <a:spcPts val="9799"/>
              </a:lnSpc>
            </a:pPr>
            <a:r>
              <a:rPr lang="en-US" sz="6999" dirty="0">
                <a:solidFill>
                  <a:srgbClr val="3F3B2A"/>
                </a:solidFill>
                <a:latin typeface="Fraunces Bold"/>
              </a:rPr>
              <a:t>5. VẬN DỤNG</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sp>
      <p:sp>
        <p:nvSpPr>
          <p:cNvPr id="4" name="Freeform 4"/>
          <p:cNvSpPr/>
          <p:nvPr/>
        </p:nvSpPr>
        <p:spPr>
          <a:xfrm>
            <a:off x="-6324723" y="2418964"/>
            <a:ext cx="10134704" cy="5243331"/>
          </a:xfrm>
          <a:custGeom>
            <a:avLst/>
            <a:gdLst/>
            <a:ahLst/>
            <a:cxnLst/>
            <a:rect l="l" t="t" r="r" b="b"/>
            <a:pathLst>
              <a:path w="10134704" h="5243331">
                <a:moveTo>
                  <a:pt x="0" y="0"/>
                </a:moveTo>
                <a:lnTo>
                  <a:pt x="10134703" y="0"/>
                </a:lnTo>
                <a:lnTo>
                  <a:pt x="10134703" y="5243332"/>
                </a:lnTo>
                <a:lnTo>
                  <a:pt x="0" y="5243332"/>
                </a:lnTo>
                <a:lnTo>
                  <a:pt x="0" y="0"/>
                </a:lnTo>
                <a:close/>
              </a:path>
            </a:pathLst>
          </a:custGeom>
          <a:blipFill>
            <a:blip r:embed="rId4"/>
            <a:stretch>
              <a:fillRect l="-18672" t="-14852" r="-61777" b="-131460"/>
            </a:stretch>
          </a:blipFill>
        </p:spPr>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2657" r="-12657"/>
              </a:stretch>
            </a:blipFill>
          </p:spPr>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l="-14340" r="-14340"/>
              </a:stretch>
            </a:blipFill>
          </p:spPr>
        </p:sp>
      </p:grpSp>
      <p:sp>
        <p:nvSpPr>
          <p:cNvPr id="9" name="TextBox 9"/>
          <p:cNvSpPr txBox="1"/>
          <p:nvPr/>
        </p:nvSpPr>
        <p:spPr>
          <a:xfrm>
            <a:off x="1595235" y="1536843"/>
            <a:ext cx="6952412" cy="10953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Mã</a:t>
            </a:r>
            <a:r>
              <a:rPr lang="en-US" sz="7000" spc="210" dirty="0">
                <a:solidFill>
                  <a:srgbClr val="3F3B2A"/>
                </a:solidFill>
                <a:latin typeface="#9Slide05 VL Fadilla"/>
              </a:rPr>
              <a:t> </a:t>
            </a:r>
            <a:r>
              <a:rPr lang="en-US" sz="7000" spc="210" dirty="0" err="1">
                <a:solidFill>
                  <a:srgbClr val="3F3B2A"/>
                </a:solidFill>
                <a:latin typeface="#9Slide05 VL Fadilla"/>
              </a:rPr>
              <a:t>Pì</a:t>
            </a:r>
            <a:r>
              <a:rPr lang="en-US" sz="7000" spc="210" dirty="0">
                <a:solidFill>
                  <a:srgbClr val="3F3B2A"/>
                </a:solidFill>
                <a:latin typeface="#9Slide05 VL Fadilla"/>
              </a:rPr>
              <a:t> </a:t>
            </a:r>
            <a:r>
              <a:rPr lang="en-US" sz="7000" spc="210" dirty="0" err="1">
                <a:solidFill>
                  <a:srgbClr val="3F3B2A"/>
                </a:solidFill>
                <a:latin typeface="#9Slide05 VL Fadilla"/>
              </a:rPr>
              <a:t>Lèng</a:t>
            </a:r>
            <a:endParaRPr lang="en-US" sz="7000" spc="210" dirty="0">
              <a:solidFill>
                <a:srgbClr val="3F3B2A"/>
              </a:solidFill>
              <a:latin typeface="#9Slide05 VL Fadilla"/>
            </a:endParaRPr>
          </a:p>
          <a:p>
            <a:pPr algn="ctr">
              <a:lnSpc>
                <a:spcPts val="8400"/>
              </a:lnSpc>
            </a:pPr>
            <a:r>
              <a:rPr lang="en-US" sz="7000" spc="210" dirty="0">
                <a:solidFill>
                  <a:srgbClr val="3F3B2A"/>
                </a:solidFill>
                <a:latin typeface="#9Slide05 VL Fadilla"/>
              </a:rPr>
              <a:t>(Hà Giang)</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flipH="1">
            <a:off x="-282736" y="2498135"/>
            <a:ext cx="10637132" cy="7822090"/>
          </a:xfrm>
          <a:custGeom>
            <a:avLst/>
            <a:gdLst/>
            <a:ahLst/>
            <a:cxnLst/>
            <a:rect l="l" t="t" r="r" b="b"/>
            <a:pathLst>
              <a:path w="10637132" h="7822090">
                <a:moveTo>
                  <a:pt x="10637131" y="0"/>
                </a:moveTo>
                <a:lnTo>
                  <a:pt x="0" y="0"/>
                </a:lnTo>
                <a:lnTo>
                  <a:pt x="0" y="7822090"/>
                </a:lnTo>
                <a:lnTo>
                  <a:pt x="10637131" y="7822090"/>
                </a:lnTo>
                <a:lnTo>
                  <a:pt x="10637131" y="0"/>
                </a:lnTo>
                <a:close/>
              </a:path>
            </a:pathLst>
          </a:custGeom>
          <a:blipFill>
            <a:blip r:embed="rId3"/>
            <a:stretch>
              <a:fillRect/>
            </a:stretch>
          </a:blipFill>
        </p:spPr>
      </p:sp>
      <p:sp>
        <p:nvSpPr>
          <p:cNvPr id="4" name="Freeform 4"/>
          <p:cNvSpPr/>
          <p:nvPr/>
        </p:nvSpPr>
        <p:spPr>
          <a:xfrm flipH="1">
            <a:off x="435663" y="2326510"/>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4"/>
            <a:stretch>
              <a:fillRect/>
            </a:stretch>
          </a:blipFill>
        </p:spPr>
      </p:sp>
      <p:sp>
        <p:nvSpPr>
          <p:cNvPr id="5" name="Freeform 5"/>
          <p:cNvSpPr/>
          <p:nvPr/>
        </p:nvSpPr>
        <p:spPr>
          <a:xfrm>
            <a:off x="-2940865" y="-63693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TextBox 6"/>
          <p:cNvSpPr txBox="1"/>
          <p:nvPr/>
        </p:nvSpPr>
        <p:spPr>
          <a:xfrm>
            <a:off x="8257753" y="2534072"/>
            <a:ext cx="9894313" cy="3446782"/>
          </a:xfrm>
          <a:prstGeom prst="rect">
            <a:avLst/>
          </a:prstGeom>
        </p:spPr>
        <p:txBody>
          <a:bodyPr lIns="0" tIns="0" rIns="0" bIns="0" rtlCol="0" anchor="t">
            <a:spAutoFit/>
          </a:bodyPr>
          <a:lstStyle/>
          <a:p>
            <a:pPr algn="just">
              <a:lnSpc>
                <a:spcPts val="28959"/>
              </a:lnSpc>
            </a:pPr>
            <a:r>
              <a:rPr lang="en-US" sz="15999">
                <a:solidFill>
                  <a:srgbClr val="554D4D"/>
                </a:solidFill>
                <a:latin typeface="#9Slide05 VL Fadilla"/>
              </a:rPr>
              <a:t>Hẹn gặp lại!</a:t>
            </a:r>
          </a:p>
        </p:txBody>
      </p:sp>
      <p:sp>
        <p:nvSpPr>
          <p:cNvPr id="7" name="Freeform 7"/>
          <p:cNvSpPr/>
          <p:nvPr/>
        </p:nvSpPr>
        <p:spPr>
          <a:xfrm>
            <a:off x="11661541" y="1444924"/>
            <a:ext cx="3093167" cy="2106421"/>
          </a:xfrm>
          <a:custGeom>
            <a:avLst/>
            <a:gdLst/>
            <a:ahLst/>
            <a:cxnLst/>
            <a:rect l="l" t="t" r="r" b="b"/>
            <a:pathLst>
              <a:path w="3093167" h="2106421">
                <a:moveTo>
                  <a:pt x="0" y="0"/>
                </a:moveTo>
                <a:lnTo>
                  <a:pt x="3093167" y="0"/>
                </a:lnTo>
                <a:lnTo>
                  <a:pt x="3093167" y="2106421"/>
                </a:lnTo>
                <a:lnTo>
                  <a:pt x="0" y="2106421"/>
                </a:lnTo>
                <a:lnTo>
                  <a:pt x="0" y="0"/>
                </a:lnTo>
                <a:close/>
              </a:path>
            </a:pathLst>
          </a:custGeom>
          <a:blipFill>
            <a:blip r:embed="rId6"/>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sp>
      <p:sp>
        <p:nvSpPr>
          <p:cNvPr id="4" name="Freeform 4"/>
          <p:cNvSpPr/>
          <p:nvPr/>
        </p:nvSpPr>
        <p:spPr>
          <a:xfrm>
            <a:off x="0" y="-2611113"/>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4"/>
            <a:stretch>
              <a:fillRect l="-18672" t="-14852" r="-61777" b="-131460"/>
            </a:stretch>
          </a:blipFill>
        </p:spPr>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4911" r="-14911"/>
              </a:stretch>
            </a:blipFill>
          </p:spPr>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l="-25643" r="-25643"/>
              </a:stretch>
            </a:blipFill>
          </p:spPr>
        </p:sp>
      </p:grpSp>
      <p:sp>
        <p:nvSpPr>
          <p:cNvPr id="9" name="TextBox 9"/>
          <p:cNvSpPr txBox="1"/>
          <p:nvPr/>
        </p:nvSpPr>
        <p:spPr>
          <a:xfrm>
            <a:off x="1595235" y="1536843"/>
            <a:ext cx="5700071"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Đỉnh</a:t>
            </a:r>
            <a:r>
              <a:rPr lang="en-US" sz="7000" spc="210" dirty="0">
                <a:solidFill>
                  <a:srgbClr val="3F3B2A"/>
                </a:solidFill>
                <a:latin typeface="#9Slide05 VL Fadilla"/>
              </a:rPr>
              <a:t> </a:t>
            </a:r>
            <a:r>
              <a:rPr lang="en-US" sz="7000" spc="210" dirty="0" err="1">
                <a:solidFill>
                  <a:srgbClr val="3F3B2A"/>
                </a:solidFill>
                <a:latin typeface="#9Slide05 VL Fadilla"/>
              </a:rPr>
              <a:t>Mẫu</a:t>
            </a:r>
            <a:r>
              <a:rPr lang="en-US" sz="7000" spc="210" dirty="0">
                <a:solidFill>
                  <a:srgbClr val="3F3B2A"/>
                </a:solidFill>
                <a:latin typeface="#9Slide05 VL Fadilla"/>
              </a:rPr>
              <a:t> Sơn</a:t>
            </a:r>
          </a:p>
          <a:p>
            <a:pPr algn="ctr">
              <a:lnSpc>
                <a:spcPts val="8400"/>
              </a:lnSpc>
            </a:pPr>
            <a:r>
              <a:rPr lang="en-US" sz="7000" spc="210" dirty="0">
                <a:solidFill>
                  <a:srgbClr val="3F3B2A"/>
                </a:solidFill>
                <a:latin typeface="#9Slide05 VL Fadilla"/>
              </a:rPr>
              <a:t>(</a:t>
            </a:r>
            <a:r>
              <a:rPr lang="en-US" sz="7000" spc="210" dirty="0" err="1">
                <a:solidFill>
                  <a:srgbClr val="3F3B2A"/>
                </a:solidFill>
                <a:latin typeface="#9Slide05 VL Fadilla"/>
              </a:rPr>
              <a:t>Lạng</a:t>
            </a:r>
            <a:r>
              <a:rPr lang="en-US" sz="7000" spc="210" dirty="0">
                <a:solidFill>
                  <a:srgbClr val="3F3B2A"/>
                </a:solidFill>
                <a:latin typeface="#9Slide05 VL Fadilla"/>
              </a:rPr>
              <a:t> Sơn)</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sp>
      <p:sp>
        <p:nvSpPr>
          <p:cNvPr id="4" name="Freeform 4"/>
          <p:cNvSpPr/>
          <p:nvPr/>
        </p:nvSpPr>
        <p:spPr>
          <a:xfrm>
            <a:off x="-428266" y="-3159766"/>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4"/>
            <a:stretch>
              <a:fillRect l="-18672" t="-14852" r="-61777" b="-131460"/>
            </a:stretch>
          </a:blipFill>
        </p:spPr>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23220" r="-23220"/>
              </a:stretch>
            </a:blipFill>
          </p:spPr>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9838" b="-9838"/>
              </a:stretch>
            </a:blipFill>
          </p:spPr>
        </p:sp>
      </p:grpSp>
      <p:sp>
        <p:nvSpPr>
          <p:cNvPr id="9" name="TextBox 9"/>
          <p:cNvSpPr txBox="1"/>
          <p:nvPr/>
        </p:nvSpPr>
        <p:spPr>
          <a:xfrm>
            <a:off x="1595235" y="1536843"/>
            <a:ext cx="6087700"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Hải</a:t>
            </a:r>
            <a:r>
              <a:rPr lang="en-US" sz="7000" spc="210" dirty="0">
                <a:solidFill>
                  <a:srgbClr val="3F3B2A"/>
                </a:solidFill>
                <a:latin typeface="#9Slide05 VL Fadilla"/>
              </a:rPr>
              <a:t> Vân</a:t>
            </a:r>
          </a:p>
          <a:p>
            <a:pPr algn="ctr">
              <a:lnSpc>
                <a:spcPts val="8400"/>
              </a:lnSpc>
            </a:pPr>
            <a:r>
              <a:rPr lang="en-US" sz="7000" spc="210" dirty="0">
                <a:solidFill>
                  <a:srgbClr val="3F3B2A"/>
                </a:solidFill>
                <a:latin typeface="#9Slide05 VL Fadilla"/>
              </a:rPr>
              <a:t>(</a:t>
            </a:r>
            <a:r>
              <a:rPr lang="en-US" sz="7000" spc="210" dirty="0" err="1">
                <a:solidFill>
                  <a:srgbClr val="3F3B2A"/>
                </a:solidFill>
                <a:latin typeface="#9Slide05 VL Fadilla"/>
              </a:rPr>
              <a:t>Thừa</a:t>
            </a:r>
            <a:r>
              <a:rPr lang="en-US" sz="7000" spc="210" dirty="0">
                <a:solidFill>
                  <a:srgbClr val="3F3B2A"/>
                </a:solidFill>
                <a:latin typeface="#9Slide05 VL Fadilla"/>
              </a:rPr>
              <a:t> </a:t>
            </a:r>
            <a:r>
              <a:rPr lang="en-US" sz="7000" spc="210" dirty="0" err="1">
                <a:solidFill>
                  <a:srgbClr val="3F3B2A"/>
                </a:solidFill>
                <a:latin typeface="#9Slide05 VL Fadilla"/>
              </a:rPr>
              <a:t>Thiên</a:t>
            </a:r>
            <a:r>
              <a:rPr lang="en-US" sz="7000" spc="210" dirty="0">
                <a:solidFill>
                  <a:srgbClr val="3F3B2A"/>
                </a:solidFill>
                <a:latin typeface="#9Slide05 VL Fadilla"/>
              </a:rPr>
              <a:t> </a:t>
            </a:r>
            <a:r>
              <a:rPr lang="en-US" sz="7000" spc="210" dirty="0" err="1">
                <a:solidFill>
                  <a:srgbClr val="3F3B2A"/>
                </a:solidFill>
                <a:latin typeface="#9Slide05 VL Fadilla"/>
              </a:rPr>
              <a:t>Huế</a:t>
            </a:r>
            <a:r>
              <a:rPr lang="en-US" sz="7000" spc="210" dirty="0">
                <a:solidFill>
                  <a:srgbClr val="3F3B2A"/>
                </a:solidFill>
                <a:latin typeface="#9Slide05 VL Fadilla"/>
              </a:rPr>
              <a:t>)</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sp>
      <p:sp>
        <p:nvSpPr>
          <p:cNvPr id="4" name="Freeform 4"/>
          <p:cNvSpPr/>
          <p:nvPr/>
        </p:nvSpPr>
        <p:spPr>
          <a:xfrm>
            <a:off x="0" y="-2621666"/>
            <a:ext cx="10134704" cy="5243331"/>
          </a:xfrm>
          <a:custGeom>
            <a:avLst/>
            <a:gdLst/>
            <a:ahLst/>
            <a:cxnLst/>
            <a:rect l="l" t="t" r="r" b="b"/>
            <a:pathLst>
              <a:path w="10134704" h="5243331">
                <a:moveTo>
                  <a:pt x="0" y="0"/>
                </a:moveTo>
                <a:lnTo>
                  <a:pt x="10134704" y="0"/>
                </a:lnTo>
                <a:lnTo>
                  <a:pt x="10134704" y="5243332"/>
                </a:lnTo>
                <a:lnTo>
                  <a:pt x="0" y="5243332"/>
                </a:lnTo>
                <a:lnTo>
                  <a:pt x="0" y="0"/>
                </a:lnTo>
                <a:close/>
              </a:path>
            </a:pathLst>
          </a:custGeom>
          <a:blipFill>
            <a:blip r:embed="rId4"/>
            <a:stretch>
              <a:fillRect l="-18672" t="-14852" r="-61777" b="-131460"/>
            </a:stretch>
          </a:blipFill>
        </p:spPr>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23220" r="-23220"/>
              </a:stretch>
            </a:blipFill>
          </p:spPr>
        </p:sp>
      </p:grpSp>
      <p:grpSp>
        <p:nvGrpSpPr>
          <p:cNvPr id="7" name="Group 7"/>
          <p:cNvGrpSpPr>
            <a:grpSpLocks noChangeAspect="1"/>
          </p:cNvGrpSpPr>
          <p:nvPr/>
        </p:nvGrpSpPr>
        <p:grpSpPr>
          <a:xfrm>
            <a:off x="3219699" y="5040630"/>
            <a:ext cx="8151214" cy="5246370"/>
            <a:chOff x="0" y="0"/>
            <a:chExt cx="5513070" cy="3548380"/>
          </a:xfrm>
        </p:grpSpPr>
        <p:sp>
          <p:nvSpPr>
            <p:cNvPr id="8" name="Freeform 8"/>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6"/>
              <a:stretch>
                <a:fillRect t="-8284" b="-8284"/>
              </a:stretch>
            </a:blipFill>
          </p:spPr>
        </p:sp>
      </p:grpSp>
      <p:sp>
        <p:nvSpPr>
          <p:cNvPr id="9" name="TextBox 9"/>
          <p:cNvSpPr txBox="1"/>
          <p:nvPr/>
        </p:nvSpPr>
        <p:spPr>
          <a:xfrm>
            <a:off x="1595235" y="1536843"/>
            <a:ext cx="6087700"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Ngoạn</a:t>
            </a:r>
            <a:r>
              <a:rPr lang="en-US" sz="7000" spc="210" dirty="0">
                <a:solidFill>
                  <a:srgbClr val="3F3B2A"/>
                </a:solidFill>
                <a:latin typeface="#9Slide05 VL Fadilla"/>
              </a:rPr>
              <a:t> </a:t>
            </a:r>
            <a:r>
              <a:rPr lang="en-US" sz="7000" spc="210" dirty="0" err="1">
                <a:solidFill>
                  <a:srgbClr val="3F3B2A"/>
                </a:solidFill>
                <a:latin typeface="#9Slide05 VL Fadilla"/>
              </a:rPr>
              <a:t>Mục</a:t>
            </a:r>
            <a:endParaRPr lang="en-US" sz="7000" spc="210" dirty="0">
              <a:solidFill>
                <a:srgbClr val="3F3B2A"/>
              </a:solidFill>
              <a:latin typeface="#9Slide05 VL Fadilla"/>
            </a:endParaRPr>
          </a:p>
          <a:p>
            <a:pPr algn="ctr">
              <a:lnSpc>
                <a:spcPts val="8400"/>
              </a:lnSpc>
            </a:pPr>
            <a:r>
              <a:rPr lang="en-US" sz="7000" spc="210" dirty="0">
                <a:solidFill>
                  <a:srgbClr val="3F3B2A"/>
                </a:solidFill>
                <a:latin typeface="#9Slide05 VL Fadilla"/>
              </a:rPr>
              <a:t>(Ninh </a:t>
            </a:r>
            <a:r>
              <a:rPr lang="en-US" sz="7000" spc="210" dirty="0" err="1">
                <a:solidFill>
                  <a:srgbClr val="3F3B2A"/>
                </a:solidFill>
                <a:latin typeface="#9Slide05 VL Fadilla"/>
              </a:rPr>
              <a:t>Thuận</a:t>
            </a:r>
            <a:r>
              <a:rPr lang="en-US" sz="7000" spc="210" dirty="0">
                <a:solidFill>
                  <a:srgbClr val="3F3B2A"/>
                </a:solidFill>
                <a:latin typeface="#9Slide05 VL Fadilla"/>
              </a:rPr>
              <a:t>)</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7"/>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a:off x="-5641935" y="2902226"/>
            <a:ext cx="12232257" cy="10287000"/>
          </a:xfrm>
          <a:custGeom>
            <a:avLst/>
            <a:gdLst/>
            <a:ahLst/>
            <a:cxnLst/>
            <a:rect l="l" t="t" r="r" b="b"/>
            <a:pathLst>
              <a:path w="12232257" h="10287000">
                <a:moveTo>
                  <a:pt x="0" y="0"/>
                </a:moveTo>
                <a:lnTo>
                  <a:pt x="12232257" y="0"/>
                </a:lnTo>
                <a:lnTo>
                  <a:pt x="12232257" y="10287000"/>
                </a:lnTo>
                <a:lnTo>
                  <a:pt x="0" y="10287000"/>
                </a:lnTo>
                <a:lnTo>
                  <a:pt x="0" y="0"/>
                </a:lnTo>
                <a:close/>
              </a:path>
            </a:pathLst>
          </a:custGeom>
          <a:blipFill>
            <a:blip r:embed="rId3"/>
            <a:stretch>
              <a:fillRect l="-18073" r="-9"/>
            </a:stretch>
          </a:blipFill>
        </p:spPr>
      </p:sp>
      <p:sp>
        <p:nvSpPr>
          <p:cNvPr id="4" name="Freeform 4"/>
          <p:cNvSpPr/>
          <p:nvPr/>
        </p:nvSpPr>
        <p:spPr>
          <a:xfrm>
            <a:off x="-452054" y="-3001501"/>
            <a:ext cx="10134704" cy="5243331"/>
          </a:xfrm>
          <a:custGeom>
            <a:avLst/>
            <a:gdLst/>
            <a:ahLst/>
            <a:cxnLst/>
            <a:rect l="l" t="t" r="r" b="b"/>
            <a:pathLst>
              <a:path w="10134704" h="5243331">
                <a:moveTo>
                  <a:pt x="0" y="0"/>
                </a:moveTo>
                <a:lnTo>
                  <a:pt x="10134704" y="0"/>
                </a:lnTo>
                <a:lnTo>
                  <a:pt x="10134704" y="5243331"/>
                </a:lnTo>
                <a:lnTo>
                  <a:pt x="0" y="5243331"/>
                </a:lnTo>
                <a:lnTo>
                  <a:pt x="0" y="0"/>
                </a:lnTo>
                <a:close/>
              </a:path>
            </a:pathLst>
          </a:custGeom>
          <a:blipFill>
            <a:blip r:embed="rId4"/>
            <a:stretch>
              <a:fillRect l="-18672" t="-14852" r="-61777" b="-131460"/>
            </a:stretch>
          </a:blipFill>
        </p:spPr>
      </p:sp>
      <p:grpSp>
        <p:nvGrpSpPr>
          <p:cNvPr id="5" name="Group 5"/>
          <p:cNvGrpSpPr>
            <a:grpSpLocks noChangeAspect="1"/>
          </p:cNvGrpSpPr>
          <p:nvPr/>
        </p:nvGrpSpPr>
        <p:grpSpPr>
          <a:xfrm>
            <a:off x="9682650" y="840609"/>
            <a:ext cx="7152371" cy="5246370"/>
            <a:chOff x="0" y="0"/>
            <a:chExt cx="4198620" cy="3079750"/>
          </a:xfrm>
        </p:grpSpPr>
        <p:sp>
          <p:nvSpPr>
            <p:cNvPr id="6" name="Freeform 6"/>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23220" r="-23220"/>
              </a:stretch>
            </a:blipFill>
          </p:spPr>
        </p:sp>
      </p:grpSp>
      <p:grpSp>
        <p:nvGrpSpPr>
          <p:cNvPr id="7" name="Group 7"/>
          <p:cNvGrpSpPr>
            <a:grpSpLocks noChangeAspect="1"/>
          </p:cNvGrpSpPr>
          <p:nvPr/>
        </p:nvGrpSpPr>
        <p:grpSpPr>
          <a:xfrm>
            <a:off x="3398605" y="5040630"/>
            <a:ext cx="8151214" cy="5246370"/>
            <a:chOff x="0" y="0"/>
            <a:chExt cx="5513070" cy="3548380"/>
          </a:xfrm>
        </p:grpSpPr>
        <p:sp>
          <p:nvSpPr>
            <p:cNvPr id="8" name="Freeform 8">
              <a:hlinkClick r:id="rId6" tooltip="https://toplist.vn/images/800px/deo-pha-din-son-la-dien-bien-7717.jpg"/>
            </p:cNvPr>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7"/>
              <a:stretch>
                <a:fillRect t="-8963" b="-8963"/>
              </a:stretch>
            </a:blipFill>
          </p:spPr>
        </p:sp>
      </p:grpSp>
      <p:sp>
        <p:nvSpPr>
          <p:cNvPr id="9" name="TextBox 9"/>
          <p:cNvSpPr txBox="1"/>
          <p:nvPr/>
        </p:nvSpPr>
        <p:spPr>
          <a:xfrm>
            <a:off x="1402827" y="1273451"/>
            <a:ext cx="8279823" cy="2162175"/>
          </a:xfrm>
          <a:prstGeom prst="rect">
            <a:avLst/>
          </a:prstGeom>
        </p:spPr>
        <p:txBody>
          <a:bodyPr lIns="0" tIns="0" rIns="0" bIns="0" rtlCol="0" anchor="t">
            <a:spAutoFit/>
          </a:bodyPr>
          <a:lstStyle/>
          <a:p>
            <a:pPr algn="ctr">
              <a:lnSpc>
                <a:spcPts val="8400"/>
              </a:lnSpc>
            </a:pPr>
            <a:r>
              <a:rPr lang="en-US" sz="7000" spc="210" dirty="0" err="1">
                <a:solidFill>
                  <a:srgbClr val="3F3B2A"/>
                </a:solidFill>
                <a:latin typeface="#9Slide05 VL Fadilla"/>
              </a:rPr>
              <a:t>Đèo</a:t>
            </a:r>
            <a:r>
              <a:rPr lang="en-US" sz="7000" spc="210" dirty="0">
                <a:solidFill>
                  <a:srgbClr val="3F3B2A"/>
                </a:solidFill>
                <a:latin typeface="#9Slide05 VL Fadilla"/>
              </a:rPr>
              <a:t> </a:t>
            </a:r>
            <a:r>
              <a:rPr lang="en-US" sz="7000" spc="210" dirty="0" err="1">
                <a:solidFill>
                  <a:srgbClr val="3F3B2A"/>
                </a:solidFill>
                <a:latin typeface="#9Slide05 VL Fadilla"/>
              </a:rPr>
              <a:t>Ngang</a:t>
            </a:r>
            <a:endParaRPr lang="en-US" sz="7000" spc="210" dirty="0">
              <a:solidFill>
                <a:srgbClr val="3F3B2A"/>
              </a:solidFill>
              <a:latin typeface="#9Slide05 VL Fadilla"/>
            </a:endParaRPr>
          </a:p>
          <a:p>
            <a:pPr algn="ctr">
              <a:lnSpc>
                <a:spcPts val="8400"/>
              </a:lnSpc>
            </a:pPr>
            <a:r>
              <a:rPr lang="en-US" sz="7000" spc="210" dirty="0">
                <a:solidFill>
                  <a:srgbClr val="3F3B2A"/>
                </a:solidFill>
                <a:latin typeface="#9Slide05 VL Fadilla"/>
              </a:rPr>
              <a:t>(Hà </a:t>
            </a:r>
            <a:r>
              <a:rPr lang="en-US" sz="7000" spc="210" dirty="0" err="1">
                <a:solidFill>
                  <a:srgbClr val="3F3B2A"/>
                </a:solidFill>
                <a:latin typeface="#9Slide05 VL Fadilla"/>
              </a:rPr>
              <a:t>Tĩnh</a:t>
            </a:r>
            <a:r>
              <a:rPr lang="en-US" sz="7000" spc="210" dirty="0">
                <a:solidFill>
                  <a:srgbClr val="3F3B2A"/>
                </a:solidFill>
                <a:latin typeface="#9Slide05 VL Fadilla"/>
              </a:rPr>
              <a:t> - </a:t>
            </a:r>
            <a:r>
              <a:rPr lang="en-US" sz="7000" spc="210" dirty="0" err="1">
                <a:solidFill>
                  <a:srgbClr val="3F3B2A"/>
                </a:solidFill>
                <a:latin typeface="#9Slide05 VL Fadilla"/>
              </a:rPr>
              <a:t>Quảng</a:t>
            </a:r>
            <a:r>
              <a:rPr lang="en-US" sz="7000" spc="210" dirty="0">
                <a:solidFill>
                  <a:srgbClr val="3F3B2A"/>
                </a:solidFill>
                <a:latin typeface="#9Slide05 VL Fadilla"/>
              </a:rPr>
              <a:t> Bình)</a:t>
            </a:r>
          </a:p>
        </p:txBody>
      </p:sp>
      <p:sp>
        <p:nvSpPr>
          <p:cNvPr id="10" name="Freeform 10"/>
          <p:cNvSpPr/>
          <p:nvPr/>
        </p:nvSpPr>
        <p:spPr>
          <a:xfrm flipH="1">
            <a:off x="14376955" y="3150698"/>
            <a:ext cx="7822090" cy="7822090"/>
          </a:xfrm>
          <a:custGeom>
            <a:avLst/>
            <a:gdLst/>
            <a:ahLst/>
            <a:cxnLst/>
            <a:rect l="l" t="t" r="r" b="b"/>
            <a:pathLst>
              <a:path w="7822090" h="7822090">
                <a:moveTo>
                  <a:pt x="7822090" y="0"/>
                </a:moveTo>
                <a:lnTo>
                  <a:pt x="0" y="0"/>
                </a:lnTo>
                <a:lnTo>
                  <a:pt x="0" y="7822091"/>
                </a:lnTo>
                <a:lnTo>
                  <a:pt x="7822090" y="7822091"/>
                </a:lnTo>
                <a:lnTo>
                  <a:pt x="7822090" y="0"/>
                </a:lnTo>
                <a:close/>
              </a:path>
            </a:pathLst>
          </a:custGeom>
          <a:blipFill>
            <a:blip r:embed="rId8"/>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Freeform 3"/>
          <p:cNvSpPr/>
          <p:nvPr/>
        </p:nvSpPr>
        <p:spPr>
          <a:xfrm rot="-5400000">
            <a:off x="4006008" y="-3985214"/>
            <a:ext cx="10272707" cy="18271722"/>
          </a:xfrm>
          <a:custGeom>
            <a:avLst/>
            <a:gdLst/>
            <a:ahLst/>
            <a:cxnLst/>
            <a:rect l="l" t="t" r="r" b="b"/>
            <a:pathLst>
              <a:path w="10272707" h="18271722">
                <a:moveTo>
                  <a:pt x="0" y="0"/>
                </a:moveTo>
                <a:lnTo>
                  <a:pt x="10272707" y="0"/>
                </a:lnTo>
                <a:lnTo>
                  <a:pt x="10272707" y="18271723"/>
                </a:lnTo>
                <a:lnTo>
                  <a:pt x="0" y="18271723"/>
                </a:lnTo>
                <a:lnTo>
                  <a:pt x="0" y="0"/>
                </a:lnTo>
                <a:close/>
              </a:path>
            </a:pathLst>
          </a:custGeom>
          <a:blipFill>
            <a:blip r:embed="rId3"/>
            <a:stretch>
              <a:fillRect/>
            </a:stretch>
          </a:blipFill>
        </p:spPr>
      </p:sp>
      <p:sp>
        <p:nvSpPr>
          <p:cNvPr id="4" name="Freeform 4"/>
          <p:cNvSpPr/>
          <p:nvPr/>
        </p:nvSpPr>
        <p:spPr>
          <a:xfrm>
            <a:off x="9777" y="114788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stretch>
              <a:fillRect/>
            </a:stretch>
          </a:blipFill>
        </p:spPr>
      </p:sp>
      <p:sp>
        <p:nvSpPr>
          <p:cNvPr id="5" name="Freeform 5"/>
          <p:cNvSpPr/>
          <p:nvPr/>
        </p:nvSpPr>
        <p:spPr>
          <a:xfrm>
            <a:off x="-2982876" y="-1367488"/>
            <a:ext cx="10134704" cy="5243331"/>
          </a:xfrm>
          <a:custGeom>
            <a:avLst/>
            <a:gdLst/>
            <a:ahLst/>
            <a:cxnLst/>
            <a:rect l="l" t="t" r="r" b="b"/>
            <a:pathLst>
              <a:path w="10134704" h="5243331">
                <a:moveTo>
                  <a:pt x="0" y="0"/>
                </a:moveTo>
                <a:lnTo>
                  <a:pt x="10134703" y="0"/>
                </a:lnTo>
                <a:lnTo>
                  <a:pt x="10134703" y="5243331"/>
                </a:lnTo>
                <a:lnTo>
                  <a:pt x="0" y="5243331"/>
                </a:lnTo>
                <a:lnTo>
                  <a:pt x="0" y="0"/>
                </a:lnTo>
                <a:close/>
              </a:path>
            </a:pathLst>
          </a:custGeom>
          <a:blipFill>
            <a:blip r:embed="rId5"/>
            <a:stretch>
              <a:fillRect l="-18672" t="-14852" r="-61777" b="-131460"/>
            </a:stretch>
          </a:blipFill>
        </p:spPr>
      </p:sp>
      <p:sp>
        <p:nvSpPr>
          <p:cNvPr id="6" name="Freeform 6"/>
          <p:cNvSpPr/>
          <p:nvPr/>
        </p:nvSpPr>
        <p:spPr>
          <a:xfrm>
            <a:off x="-4067169" y="1254177"/>
            <a:ext cx="828675" cy="828675"/>
          </a:xfrm>
          <a:custGeom>
            <a:avLst/>
            <a:gdLst/>
            <a:ahLst/>
            <a:cxnLst/>
            <a:rect l="l" t="t" r="r" b="b"/>
            <a:pathLst>
              <a:path w="828675" h="828675">
                <a:moveTo>
                  <a:pt x="0" y="0"/>
                </a:moveTo>
                <a:lnTo>
                  <a:pt x="828675" y="0"/>
                </a:lnTo>
                <a:lnTo>
                  <a:pt x="828675" y="828675"/>
                </a:lnTo>
                <a:lnTo>
                  <a:pt x="0" y="828675"/>
                </a:lnTo>
                <a:lnTo>
                  <a:pt x="0" y="0"/>
                </a:lnTo>
                <a:close/>
              </a:path>
            </a:pathLst>
          </a:custGeom>
          <a:blipFill>
            <a:blip r:embed="rId6"/>
            <a:stretch>
              <a:fillRect/>
            </a:stretch>
          </a:blipFill>
        </p:spPr>
      </p:sp>
      <p:sp>
        <p:nvSpPr>
          <p:cNvPr id="7" name="TextBox 7"/>
          <p:cNvSpPr txBox="1"/>
          <p:nvPr/>
        </p:nvSpPr>
        <p:spPr>
          <a:xfrm>
            <a:off x="5867400" y="773481"/>
            <a:ext cx="12097837" cy="1309371"/>
          </a:xfrm>
          <a:prstGeom prst="rect">
            <a:avLst/>
          </a:prstGeom>
        </p:spPr>
        <p:txBody>
          <a:bodyPr wrap="square" lIns="0" tIns="0" rIns="0" bIns="0" rtlCol="0" anchor="t">
            <a:spAutoFit/>
          </a:bodyPr>
          <a:lstStyle/>
          <a:p>
            <a:pPr algn="ctr">
              <a:lnSpc>
                <a:spcPts val="10779"/>
              </a:lnSpc>
            </a:pPr>
            <a:r>
              <a:rPr lang="en-US" sz="7699" dirty="0">
                <a:solidFill>
                  <a:srgbClr val="5B553D"/>
                </a:solidFill>
                <a:latin typeface="Fraunces Bold"/>
              </a:rPr>
              <a:t>BÀI 2: VẺ ĐẸP CỔ ĐIỂN</a:t>
            </a:r>
          </a:p>
        </p:txBody>
      </p:sp>
      <p:sp>
        <p:nvSpPr>
          <p:cNvPr id="8" name="TextBox 8"/>
          <p:cNvSpPr txBox="1"/>
          <p:nvPr/>
        </p:nvSpPr>
        <p:spPr>
          <a:xfrm>
            <a:off x="8035168" y="2491189"/>
            <a:ext cx="8306907" cy="878206"/>
          </a:xfrm>
          <a:prstGeom prst="rect">
            <a:avLst/>
          </a:prstGeom>
        </p:spPr>
        <p:txBody>
          <a:bodyPr lIns="0" tIns="0" rIns="0" bIns="0" rtlCol="0" anchor="t">
            <a:spAutoFit/>
          </a:bodyPr>
          <a:lstStyle/>
          <a:p>
            <a:pPr algn="ctr">
              <a:lnSpc>
                <a:spcPts val="6719"/>
              </a:lnSpc>
            </a:pPr>
            <a:r>
              <a:rPr lang="en-US" sz="4799">
                <a:solidFill>
                  <a:srgbClr val="5B553D"/>
                </a:solidFill>
                <a:latin typeface="#9Slide06 ThuPhap Thien An"/>
              </a:rPr>
              <a:t>Kĩ năng đọc thơ Đường luật</a:t>
            </a:r>
          </a:p>
        </p:txBody>
      </p:sp>
      <p:sp>
        <p:nvSpPr>
          <p:cNvPr id="9" name="TextBox 9"/>
          <p:cNvSpPr txBox="1"/>
          <p:nvPr/>
        </p:nvSpPr>
        <p:spPr>
          <a:xfrm>
            <a:off x="6421785" y="4032528"/>
            <a:ext cx="11866215" cy="1311907"/>
          </a:xfrm>
          <a:prstGeom prst="rect">
            <a:avLst/>
          </a:prstGeom>
        </p:spPr>
        <p:txBody>
          <a:bodyPr lIns="0" tIns="0" rIns="0" bIns="0" rtlCol="0" anchor="t">
            <a:spAutoFit/>
          </a:bodyPr>
          <a:lstStyle/>
          <a:p>
            <a:pPr algn="ctr">
              <a:lnSpc>
                <a:spcPts val="10640"/>
              </a:lnSpc>
            </a:pPr>
            <a:r>
              <a:rPr lang="en-US" sz="7600">
                <a:solidFill>
                  <a:srgbClr val="5B553D"/>
                </a:solidFill>
                <a:latin typeface="#9Slide05 Dear Saturday"/>
              </a:rPr>
              <a:t>Qua Đèo Ngang</a:t>
            </a:r>
          </a:p>
        </p:txBody>
      </p:sp>
      <p:sp>
        <p:nvSpPr>
          <p:cNvPr id="10" name="Freeform 10"/>
          <p:cNvSpPr/>
          <p:nvPr/>
        </p:nvSpPr>
        <p:spPr>
          <a:xfrm>
            <a:off x="162177" y="1300287"/>
            <a:ext cx="18278223" cy="9139113"/>
          </a:xfrm>
          <a:custGeom>
            <a:avLst/>
            <a:gdLst/>
            <a:ahLst/>
            <a:cxnLst/>
            <a:rect l="l" t="t" r="r" b="b"/>
            <a:pathLst>
              <a:path w="18278223" h="9139113">
                <a:moveTo>
                  <a:pt x="0" y="0"/>
                </a:moveTo>
                <a:lnTo>
                  <a:pt x="18278223" y="0"/>
                </a:lnTo>
                <a:lnTo>
                  <a:pt x="18278223" y="9139113"/>
                </a:lnTo>
                <a:lnTo>
                  <a:pt x="0" y="9139113"/>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3310</Words>
  <Application>Microsoft Office PowerPoint</Application>
  <PresentationFormat>Custom</PresentationFormat>
  <Paragraphs>407</Paragraphs>
  <Slides>40</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40</vt:i4>
      </vt:variant>
    </vt:vector>
  </HeadingPairs>
  <TitlesOfParts>
    <vt:vector size="56" baseType="lpstr">
      <vt:lpstr>Roboto Condensed Bold Italics</vt:lpstr>
      <vt:lpstr>Roboto Condensed</vt:lpstr>
      <vt:lpstr>#9Slide06 ThuPhap Thien An</vt:lpstr>
      <vt:lpstr>Roboto Condensed Italics</vt:lpstr>
      <vt:lpstr>#9Slide05 HLT AphroditeSlimPro</vt:lpstr>
      <vt:lpstr>Calibri</vt:lpstr>
      <vt:lpstr>#9Slide07 SVNUT Triumph Press</vt:lpstr>
      <vt:lpstr>Fraunces Bold</vt:lpstr>
      <vt:lpstr>League Gothic</vt:lpstr>
      <vt:lpstr>#9Slide05 VL Fadilla</vt:lpstr>
      <vt:lpstr>#9Slide05 Dear Saturday</vt:lpstr>
      <vt:lpstr>Arial</vt:lpstr>
      <vt:lpstr>Roboto Condensed Bold</vt:lpstr>
      <vt:lpstr>#9Slide05 Aphrodite Pro</vt:lpstr>
      <vt:lpstr>#9Slide05 VL Fadilla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8KNTT - B2 - Đọc 3 - Qua Đèo Ngang</dc:title>
  <dc:creator>This MC</dc:creator>
  <cp:lastModifiedBy>Nguyen Trung Nhut</cp:lastModifiedBy>
  <cp:revision>2</cp:revision>
  <dcterms:created xsi:type="dcterms:W3CDTF">2006-08-16T00:00:00Z</dcterms:created>
  <dcterms:modified xsi:type="dcterms:W3CDTF">2023-07-21T16:13:15Z</dcterms:modified>
  <dc:identifier>DAFpPgWACTI</dc:identifier>
</cp:coreProperties>
</file>