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2" r:id="rId22"/>
    <p:sldId id="278" r:id="rId23"/>
    <p:sldId id="293" r:id="rId24"/>
    <p:sldId id="294" r:id="rId25"/>
    <p:sldId id="295" r:id="rId26"/>
    <p:sldId id="291" r:id="rId27"/>
    <p:sldId id="273" r:id="rId28"/>
    <p:sldId id="274" r:id="rId29"/>
    <p:sldId id="275" r:id="rId30"/>
    <p:sldId id="290" r:id="rId31"/>
    <p:sldId id="296" r:id="rId32"/>
    <p:sldId id="297" r:id="rId33"/>
    <p:sldId id="279" r:id="rId34"/>
    <p:sldId id="280" r:id="rId35"/>
    <p:sldId id="281" r:id="rId36"/>
    <p:sldId id="282" r:id="rId37"/>
  </p:sldIdLst>
  <p:sldSz cx="18288000" cy="10287000"/>
  <p:notesSz cx="6858000" cy="9144000"/>
  <p:embeddedFontLst>
    <p:embeddedFont>
      <p:font typeface="#9Slide05 Aquarelle" panose="02040603050506020204" pitchFamily="18" charset="0"/>
      <p:regular r:id="rId39"/>
    </p:embeddedFont>
    <p:embeddedFont>
      <p:font typeface="#9Slide06 BC Seinna Grace" panose="02000504000000020004" pitchFamily="2" charset="0"/>
      <p:regular r:id="rId40"/>
    </p:embeddedFont>
    <p:embeddedFont>
      <p:font typeface="#9Slide07 HLT Fall For You" panose="02000506000000020003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raunces Bold" panose="020B0604020202020204" charset="0"/>
      <p:regular r:id="rId46"/>
    </p:embeddedFont>
    <p:embeddedFont>
      <p:font typeface="Roboto Condensed" panose="02000000000000000000" pitchFamily="2" charset="0"/>
      <p:regular r:id="rId47"/>
      <p:bold r:id="rId48"/>
      <p:italic r:id="rId49"/>
      <p:boldItalic r:id="rId50"/>
    </p:embeddedFont>
    <p:embeddedFont>
      <p:font typeface="Roboto Condensed Bold" panose="02000000000000000000" pitchFamily="2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886"/>
    <a:srgbClr val="C54850"/>
    <a:srgbClr val="879CBE"/>
    <a:srgbClr val="274D66"/>
    <a:srgbClr val="7A8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A4632-4972-495A-8CA4-38469152245A}" type="datetimeFigureOut">
              <a:rPr lang="en-GB" smtClean="0"/>
              <a:t>15/07/2023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62CDB-113E-433F-895D-D5DBC780F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5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c25KMi7Cg&amp;t=3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https://www.youtube.com/watch?v=fnC_8T8NKIM</a:t>
            </a:r>
          </a:p>
          <a:p>
            <a:endParaRPr lang="en-US"/>
          </a:p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1800" dirty="0">
                <a:solidFill>
                  <a:srgbClr val="1155C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https://www.youtube.com/watch?v=Zbc25KMi7Cg&amp;t=3s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62CDB-113E-433F-895D-D5DBC780FC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bc25KMi7Cg&amp;t=3s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1.pn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.svg"/><Relationship Id="rId10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image" Target="../media/image6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7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7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1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18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gif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6.svg"/><Relationship Id="rId7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6324">
            <a:off x="-1077624" y="8605867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989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490" y="1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769"/>
            </a:stretch>
          </a:blipFill>
        </p:spPr>
      </p:sp>
      <p:sp>
        <p:nvSpPr>
          <p:cNvPr id="4" name="Freeform 4"/>
          <p:cNvSpPr/>
          <p:nvPr/>
        </p:nvSpPr>
        <p:spPr>
          <a:xfrm rot="1534679">
            <a:off x="14622367" y="794455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6176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63442" y="1908139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56453" y="673412"/>
            <a:ext cx="6141972" cy="14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8"/>
              </a:lnSpc>
            </a:pPr>
            <a:r>
              <a:rPr lang="en-US" sz="7648" dirty="0">
                <a:solidFill>
                  <a:srgbClr val="274D66"/>
                </a:solidFill>
                <a:latin typeface="Fraunces Bold"/>
              </a:rPr>
              <a:t>KHỞI ĐỘNG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DA77B87-DD3B-7D55-71D1-5F410B04898E}"/>
              </a:ext>
            </a:extLst>
          </p:cNvPr>
          <p:cNvSpPr/>
          <p:nvPr/>
        </p:nvSpPr>
        <p:spPr>
          <a:xfrm>
            <a:off x="2341074" y="4059900"/>
            <a:ext cx="13905889" cy="4283769"/>
          </a:xfrm>
          <a:custGeom>
            <a:avLst/>
            <a:gdLst/>
            <a:ahLst/>
            <a:cxnLst/>
            <a:rect l="l" t="t" r="r" b="b"/>
            <a:pathLst>
              <a:path w="13905889" h="4283769">
                <a:moveTo>
                  <a:pt x="0" y="0"/>
                </a:moveTo>
                <a:lnTo>
                  <a:pt x="13905889" y="0"/>
                </a:lnTo>
                <a:lnTo>
                  <a:pt x="13905889" y="4283769"/>
                </a:lnTo>
                <a:lnTo>
                  <a:pt x="0" y="4283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E7E40769-553B-A459-D2D2-2022A55C659D}"/>
              </a:ext>
            </a:extLst>
          </p:cNvPr>
          <p:cNvSpPr txBox="1"/>
          <p:nvPr/>
        </p:nvSpPr>
        <p:spPr>
          <a:xfrm>
            <a:off x="2541737" y="4504622"/>
            <a:ext cx="13204526" cy="314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HS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quan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sát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một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số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hình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ảnh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quen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thuộc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và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đoán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xem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đó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là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hình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ảnh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gắn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với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đất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nước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/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vùng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lãnh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thổ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nào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0639">
            <a:off x="-1219299" y="-524549"/>
            <a:ext cx="3899237" cy="1304472"/>
          </a:xfrm>
          <a:custGeom>
            <a:avLst/>
            <a:gdLst/>
            <a:ahLst/>
            <a:cxnLst/>
            <a:rect l="l" t="t" r="r" b="b"/>
            <a:pathLst>
              <a:path w="3899237" h="1304472">
                <a:moveTo>
                  <a:pt x="0" y="0"/>
                </a:moveTo>
                <a:lnTo>
                  <a:pt x="3899237" y="0"/>
                </a:lnTo>
                <a:lnTo>
                  <a:pt x="3899237" y="1304472"/>
                </a:lnTo>
                <a:lnTo>
                  <a:pt x="0" y="1304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989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6363" y="3934940"/>
            <a:ext cx="4582217" cy="3285831"/>
          </a:xfrm>
          <a:custGeom>
            <a:avLst/>
            <a:gdLst/>
            <a:ahLst/>
            <a:cxnLst/>
            <a:rect l="l" t="t" r="r" b="b"/>
            <a:pathLst>
              <a:path w="4582217" h="3285831">
                <a:moveTo>
                  <a:pt x="0" y="0"/>
                </a:moveTo>
                <a:lnTo>
                  <a:pt x="4582217" y="0"/>
                </a:lnTo>
                <a:lnTo>
                  <a:pt x="4582217" y="3285831"/>
                </a:lnTo>
                <a:lnTo>
                  <a:pt x="0" y="3285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9815" y="528064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99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99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514307" y="4096865"/>
            <a:ext cx="4493902" cy="3222502"/>
          </a:xfrm>
          <a:custGeom>
            <a:avLst/>
            <a:gdLst/>
            <a:ahLst/>
            <a:cxnLst/>
            <a:rect l="l" t="t" r="r" b="b"/>
            <a:pathLst>
              <a:path w="4493902" h="3222502">
                <a:moveTo>
                  <a:pt x="0" y="0"/>
                </a:moveTo>
                <a:lnTo>
                  <a:pt x="4493902" y="0"/>
                </a:lnTo>
                <a:lnTo>
                  <a:pt x="4493902" y="3222502"/>
                </a:lnTo>
                <a:lnTo>
                  <a:pt x="0" y="3222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39200" y="4172045"/>
            <a:ext cx="4389061" cy="3147322"/>
          </a:xfrm>
          <a:custGeom>
            <a:avLst/>
            <a:gdLst/>
            <a:ahLst/>
            <a:cxnLst/>
            <a:rect l="l" t="t" r="r" b="b"/>
            <a:pathLst>
              <a:path w="4389061" h="3147322">
                <a:moveTo>
                  <a:pt x="0" y="0"/>
                </a:moveTo>
                <a:lnTo>
                  <a:pt x="4389061" y="0"/>
                </a:lnTo>
                <a:lnTo>
                  <a:pt x="4389061" y="3147322"/>
                </a:lnTo>
                <a:lnTo>
                  <a:pt x="0" y="3147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36241" y="470303"/>
            <a:ext cx="5461992" cy="5164065"/>
          </a:xfrm>
          <a:custGeom>
            <a:avLst/>
            <a:gdLst/>
            <a:ahLst/>
            <a:cxnLst/>
            <a:rect l="l" t="t" r="r" b="b"/>
            <a:pathLst>
              <a:path w="5461992" h="5164065">
                <a:moveTo>
                  <a:pt x="0" y="0"/>
                </a:moveTo>
                <a:lnTo>
                  <a:pt x="5461992" y="0"/>
                </a:lnTo>
                <a:lnTo>
                  <a:pt x="5461992" y="5164065"/>
                </a:lnTo>
                <a:lnTo>
                  <a:pt x="0" y="5164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7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89322" y="3158360"/>
            <a:ext cx="7297962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5048" b="1" dirty="0">
                <a:solidFill>
                  <a:srgbClr val="C54850"/>
                </a:solidFill>
                <a:latin typeface="#9Slide07 HLT Fall For You"/>
              </a:rPr>
              <a:t>THINK - PAIR - SHARE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7838" y="4966131"/>
            <a:ext cx="3472957" cy="182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</a:pPr>
            <a:r>
              <a:rPr lang="en-US" sz="3448" dirty="0">
                <a:solidFill>
                  <a:srgbClr val="274D66"/>
                </a:solidFill>
                <a:latin typeface="Roboto Condensed Bold"/>
              </a:rPr>
              <a:t>THINK: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cá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nhân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 HS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suy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nghĩ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,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trả</a:t>
            </a:r>
            <a:r>
              <a:rPr lang="en-US" sz="3448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448" dirty="0" err="1">
                <a:solidFill>
                  <a:srgbClr val="274D66"/>
                </a:solidFill>
                <a:latin typeface="Roboto Condensed"/>
              </a:rPr>
              <a:t>lời</a:t>
            </a:r>
            <a:endParaRPr lang="en-US" sz="3448" dirty="0">
              <a:solidFill>
                <a:srgbClr val="274D66"/>
              </a:solidFill>
              <a:latin typeface="Roboto Condensed"/>
            </a:endParaRPr>
          </a:p>
          <a:p>
            <a:pPr algn="ctr">
              <a:lnSpc>
                <a:spcPts val="4828"/>
              </a:lnSpc>
            </a:pPr>
            <a:endParaRPr lang="en-US" sz="3448" dirty="0">
              <a:solidFill>
                <a:srgbClr val="274D66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98297" y="4797411"/>
            <a:ext cx="3165161" cy="182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</a:pPr>
            <a:r>
              <a:rPr lang="en-US" sz="3448">
                <a:solidFill>
                  <a:srgbClr val="274D66"/>
                </a:solidFill>
                <a:latin typeface="Roboto Condensed Bold"/>
              </a:rPr>
              <a:t>PAIR</a:t>
            </a:r>
            <a:r>
              <a:rPr lang="en-US" sz="3448">
                <a:solidFill>
                  <a:srgbClr val="274D66"/>
                </a:solidFill>
                <a:latin typeface="Roboto Condensed"/>
              </a:rPr>
              <a:t>: HS trao đổi cặp đôi với bạn bên cạnh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31520" y="5057775"/>
            <a:ext cx="3316530" cy="182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</a:pPr>
            <a:r>
              <a:rPr lang="en-US" sz="3448">
                <a:solidFill>
                  <a:srgbClr val="274D66"/>
                </a:solidFill>
                <a:latin typeface="Roboto Condensed Bold"/>
              </a:rPr>
              <a:t>SHARE:</a:t>
            </a:r>
            <a:r>
              <a:rPr lang="en-US" sz="3448">
                <a:solidFill>
                  <a:srgbClr val="274D66"/>
                </a:solidFill>
                <a:latin typeface="Roboto Condensed"/>
              </a:rPr>
              <a:t> HS chia sẻ toàn lớp</a:t>
            </a:r>
          </a:p>
          <a:p>
            <a:pPr algn="ctr">
              <a:lnSpc>
                <a:spcPts val="4828"/>
              </a:lnSpc>
            </a:pPr>
            <a:endParaRPr lang="en-US" sz="3448">
              <a:solidFill>
                <a:srgbClr val="274D66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38654" y="7144571"/>
            <a:ext cx="13904394" cy="251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Yêu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cầu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: </a:t>
            </a:r>
          </a:p>
          <a:p>
            <a:pPr algn="l">
              <a:lnSpc>
                <a:spcPts val="4969"/>
              </a:lnSpc>
            </a:pP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Xem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video và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trả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lời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các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câu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hỏi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(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phiếu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học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tập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số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1)</a:t>
            </a:r>
          </a:p>
          <a:p>
            <a:pPr>
              <a:lnSpc>
                <a:spcPts val="4969"/>
              </a:lnSpc>
            </a:pPr>
            <a:r>
              <a:rPr lang="en-US" sz="3600" u="sng" dirty="0">
                <a:solidFill>
                  <a:srgbClr val="1155CC"/>
                </a:solidFill>
                <a:effectLst/>
                <a:highlight>
                  <a:srgbClr val="FF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hlinkClick r:id="rId8"/>
              </a:rPr>
              <a:t>https://www.youtube.com/watch?v=Zbc25KMi7Cg&amp;t=3s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l">
              <a:lnSpc>
                <a:spcPts val="4969"/>
              </a:lnSpc>
            </a:pP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Thời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gian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xem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 video và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suy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nghĩ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,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thảo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luận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, chia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sẻ</a:t>
            </a:r>
            <a:r>
              <a:rPr lang="en-US" sz="3549" dirty="0">
                <a:solidFill>
                  <a:srgbClr val="274D66"/>
                </a:solidFill>
                <a:latin typeface="Roboto Condensed Bold"/>
              </a:rPr>
              <a:t>: 9 </a:t>
            </a:r>
            <a:r>
              <a:rPr lang="en-US" sz="3549" dirty="0" err="1">
                <a:solidFill>
                  <a:srgbClr val="274D66"/>
                </a:solidFill>
                <a:latin typeface="Roboto Condensed Bold"/>
              </a:rPr>
              <a:t>phút</a:t>
            </a:r>
            <a:endParaRPr lang="en-US" sz="3549" dirty="0">
              <a:solidFill>
                <a:srgbClr val="274D66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0319" y="1653020"/>
            <a:ext cx="13904394" cy="916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499" dirty="0">
                <a:solidFill>
                  <a:srgbClr val="274D66"/>
                </a:solidFill>
                <a:latin typeface="Roboto Condensed Bold"/>
              </a:rPr>
              <a:t>1. Quan </a:t>
            </a:r>
            <a:r>
              <a:rPr lang="en-US" sz="5499" dirty="0" err="1">
                <a:solidFill>
                  <a:srgbClr val="274D66"/>
                </a:solidFill>
                <a:latin typeface="Roboto Condensed Bold"/>
              </a:rPr>
              <a:t>sát</a:t>
            </a:r>
            <a:r>
              <a:rPr lang="en-US" sz="5499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5499" dirty="0" err="1">
                <a:solidFill>
                  <a:srgbClr val="274D66"/>
                </a:solidFill>
                <a:latin typeface="Roboto Condensed Bold"/>
              </a:rPr>
              <a:t>mẫu</a:t>
            </a:r>
            <a:r>
              <a:rPr lang="vi-VN" sz="5499" dirty="0">
                <a:solidFill>
                  <a:srgbClr val="274D66"/>
                </a:solidFill>
                <a:latin typeface="Roboto Condensed Bold"/>
              </a:rPr>
              <a:t>, tìm hiểu yêu cầu của kiểu bài</a:t>
            </a:r>
            <a:endParaRPr lang="en-US" sz="5499" dirty="0">
              <a:solidFill>
                <a:srgbClr val="274D66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0639">
            <a:off x="-1373196" y="-980612"/>
            <a:ext cx="3899237" cy="1304472"/>
          </a:xfrm>
          <a:custGeom>
            <a:avLst/>
            <a:gdLst/>
            <a:ahLst/>
            <a:cxnLst/>
            <a:rect l="l" t="t" r="r" b="b"/>
            <a:pathLst>
              <a:path w="3899237" h="1304472">
                <a:moveTo>
                  <a:pt x="0" y="0"/>
                </a:moveTo>
                <a:lnTo>
                  <a:pt x="3899237" y="0"/>
                </a:lnTo>
                <a:lnTo>
                  <a:pt x="3899237" y="1304472"/>
                </a:lnTo>
                <a:lnTo>
                  <a:pt x="0" y="1304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989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8716" y="-480128"/>
            <a:ext cx="2189572" cy="2070141"/>
          </a:xfrm>
          <a:custGeom>
            <a:avLst/>
            <a:gdLst/>
            <a:ahLst/>
            <a:cxnLst/>
            <a:rect l="l" t="t" r="r" b="b"/>
            <a:pathLst>
              <a:path w="2189572" h="2070141">
                <a:moveTo>
                  <a:pt x="0" y="0"/>
                </a:moveTo>
                <a:lnTo>
                  <a:pt x="2189573" y="0"/>
                </a:lnTo>
                <a:lnTo>
                  <a:pt x="2189573" y="2070140"/>
                </a:lnTo>
                <a:lnTo>
                  <a:pt x="0" y="2070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76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00141"/>
              </p:ext>
            </p:extLst>
          </p:nvPr>
        </p:nvGraphicFramePr>
        <p:xfrm>
          <a:off x="576424" y="1742412"/>
          <a:ext cx="17347079" cy="7606030"/>
        </p:xfrm>
        <a:graphic>
          <a:graphicData uri="http://schemas.openxmlformats.org/drawingml/2006/table">
            <a:tbl>
              <a:tblPr/>
              <a:tblGrid>
                <a:gridCol w="4300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6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8888"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định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đối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nghe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nói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hướng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video.</a:t>
                      </a:r>
                      <a:endParaRPr lang="en-US" sz="24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marL="377823" lvl="1" indent="0" algn="just">
                        <a:lnSpc>
                          <a:spcPts val="4899"/>
                        </a:lnSpc>
                        <a:buFont typeface="Arial"/>
                        <a:buNone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Tất cả mọi người</a:t>
                      </a:r>
                      <a:endParaRPr lang="en-US" sz="24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863"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Ý kiến của người nói là gì?</a:t>
                      </a:r>
                      <a:endParaRPr lang="en-US" sz="24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Giữ gìn áo dài truyền thống trong bối cảnh hiện đại</a:t>
                      </a:r>
                      <a:endParaRPr lang="en-US" sz="24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9337"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 nói đã đưa ra các lí lẽ và dẫn chứng nào?</a:t>
                      </a:r>
                      <a:endParaRPr lang="en-US" sz="24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Lí lẽ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o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truyền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xem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biểu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chứa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đựng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hoa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Việt Nam.</a:t>
                      </a:r>
                    </a:p>
                    <a:p>
                      <a:pPr algn="just"/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Tuy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việc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hiểu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và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huy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vẫn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chưa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bản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trở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ảnh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chẳng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mấy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bạn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đặc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biệt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gen Z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tâm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chú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ý.</a:t>
                      </a:r>
                    </a:p>
                    <a:p>
                      <a:pPr algn="just"/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R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tổ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chức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cố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ảnh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truyền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Dẫn chứng: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N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bộ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còn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bản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sắc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bộ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nam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truyền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Ấn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Độ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Trung Quốc</a:t>
                      </a:r>
                    </a:p>
                    <a:p>
                      <a:pPr algn="just"/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</a:t>
                      </a:r>
                      <a:r>
                        <a:rPr lang="vi-VN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hững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bạn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trẻ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chỉ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thích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chụp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hình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với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trang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phục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truyền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thống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của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nước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khác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mà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quên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rằng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chính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Việt Nam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chúng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ta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cũng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đã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có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đẹp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đẽ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và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mến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thương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như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vậy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+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lễ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cuộc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tọa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đàm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thảo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cuộc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vận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mặc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lễ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trọng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liên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diễn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ra.</a:t>
                      </a:r>
                      <a:endParaRPr lang="en-US" sz="24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13">
            <a:extLst>
              <a:ext uri="{FF2B5EF4-FFF2-40B4-BE49-F238E27FC236}">
                <a16:creationId xmlns:a16="http://schemas.microsoft.com/office/drawing/2014/main" id="{4CE07B39-C50E-3B84-F379-D4CF43138774}"/>
              </a:ext>
            </a:extLst>
          </p:cNvPr>
          <p:cNvSpPr txBox="1"/>
          <p:nvPr/>
        </p:nvSpPr>
        <p:spPr>
          <a:xfrm>
            <a:off x="-1143000" y="770046"/>
            <a:ext cx="13904394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1. Quan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sát</a:t>
            </a: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mẫu</a:t>
            </a:r>
            <a:r>
              <a:rPr lang="vi-VN" sz="4000" dirty="0">
                <a:solidFill>
                  <a:srgbClr val="274D66"/>
                </a:solidFill>
                <a:latin typeface="Roboto Condensed Bold"/>
              </a:rPr>
              <a:t>, tìm hiểu yêu cầu của kiểu bài</a:t>
            </a:r>
            <a:endParaRPr lang="en-US" sz="4000" dirty="0">
              <a:solidFill>
                <a:srgbClr val="274D66"/>
              </a:solidFill>
              <a:latin typeface="Roboto Condensed Bold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77D742D-CD09-085E-2F80-E235B1BFAC89}"/>
              </a:ext>
            </a:extLst>
          </p:cNvPr>
          <p:cNvSpPr txBox="1"/>
          <p:nvPr/>
        </p:nvSpPr>
        <p:spPr>
          <a:xfrm>
            <a:off x="228600" y="13288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0639">
            <a:off x="-1219299" y="-524549"/>
            <a:ext cx="3899237" cy="1304472"/>
          </a:xfrm>
          <a:custGeom>
            <a:avLst/>
            <a:gdLst/>
            <a:ahLst/>
            <a:cxnLst/>
            <a:rect l="l" t="t" r="r" b="b"/>
            <a:pathLst>
              <a:path w="3899237" h="1304472">
                <a:moveTo>
                  <a:pt x="0" y="0"/>
                </a:moveTo>
                <a:lnTo>
                  <a:pt x="3899237" y="0"/>
                </a:lnTo>
                <a:lnTo>
                  <a:pt x="3899237" y="1304472"/>
                </a:lnTo>
                <a:lnTo>
                  <a:pt x="0" y="1304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989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8716" y="-480128"/>
            <a:ext cx="2189572" cy="2070141"/>
          </a:xfrm>
          <a:custGeom>
            <a:avLst/>
            <a:gdLst/>
            <a:ahLst/>
            <a:cxnLst/>
            <a:rect l="l" t="t" r="r" b="b"/>
            <a:pathLst>
              <a:path w="2189572" h="2070141">
                <a:moveTo>
                  <a:pt x="0" y="0"/>
                </a:moveTo>
                <a:lnTo>
                  <a:pt x="2189573" y="0"/>
                </a:lnTo>
                <a:lnTo>
                  <a:pt x="2189573" y="2070140"/>
                </a:lnTo>
                <a:lnTo>
                  <a:pt x="0" y="2070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76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39958"/>
              </p:ext>
            </p:extLst>
          </p:nvPr>
        </p:nvGraphicFramePr>
        <p:xfrm>
          <a:off x="833066" y="4398041"/>
          <a:ext cx="17347079" cy="4127500"/>
        </p:xfrm>
        <a:graphic>
          <a:graphicData uri="http://schemas.openxmlformats.org/drawingml/2006/table">
            <a:tbl>
              <a:tblPr/>
              <a:tblGrid>
                <a:gridCol w="7511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5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3553"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 nói đã sắp xếp các lí lẽ, dẫn chứng ra sao?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Lí lẽ trước, dẫn chứng sau</a:t>
                      </a:r>
                      <a:endParaRPr lang="en-US" sz="350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Lí lẽ, dẫn chứng xen kẽ</a:t>
                      </a:r>
                      <a:endParaRPr lang="en-US" sz="35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7534"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Nhận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xét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về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giọng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trình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bày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trong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video </a:t>
                      </a:r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và c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ảm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xúc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chủ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đạo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nào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thể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hiện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xuyên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suốt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toàn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bộ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trình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bày</a:t>
                      </a:r>
                      <a:r>
                        <a:rPr lang="en-US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?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Dứt khoát, rõ ràng</a:t>
                      </a:r>
                      <a:endParaRPr lang="en-US" sz="350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r>
                        <a:rPr lang="vi-VN" sz="3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Yêu mến tà áo dài, trăn trở về việc giữ gìn áo dài.</a:t>
                      </a:r>
                      <a:endParaRPr lang="en-US" sz="35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13">
            <a:extLst>
              <a:ext uri="{FF2B5EF4-FFF2-40B4-BE49-F238E27FC236}">
                <a16:creationId xmlns:a16="http://schemas.microsoft.com/office/drawing/2014/main" id="{869B42B9-828B-598E-4675-2FDB7031A9CA}"/>
              </a:ext>
            </a:extLst>
          </p:cNvPr>
          <p:cNvSpPr txBox="1"/>
          <p:nvPr/>
        </p:nvSpPr>
        <p:spPr>
          <a:xfrm>
            <a:off x="-1303733" y="2427006"/>
            <a:ext cx="13904394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1. Quan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sát</a:t>
            </a: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mẫu</a:t>
            </a:r>
            <a:r>
              <a:rPr lang="vi-VN" sz="4000" dirty="0">
                <a:solidFill>
                  <a:srgbClr val="274D66"/>
                </a:solidFill>
                <a:latin typeface="Roboto Condensed Bold"/>
              </a:rPr>
              <a:t>, tìm hiểu yêu cầu của kiểu bài</a:t>
            </a:r>
            <a:endParaRPr lang="en-US" sz="4000" dirty="0">
              <a:solidFill>
                <a:srgbClr val="274D66"/>
              </a:solidFill>
              <a:latin typeface="Roboto Condensed Bold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6751E42-591D-1B37-6732-D6268DFB8A30}"/>
              </a:ext>
            </a:extLst>
          </p:cNvPr>
          <p:cNvSpPr txBox="1"/>
          <p:nvPr/>
        </p:nvSpPr>
        <p:spPr>
          <a:xfrm>
            <a:off x="304800" y="1259443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0639">
            <a:off x="-1219299" y="-524549"/>
            <a:ext cx="3899237" cy="1304472"/>
          </a:xfrm>
          <a:custGeom>
            <a:avLst/>
            <a:gdLst/>
            <a:ahLst/>
            <a:cxnLst/>
            <a:rect l="l" t="t" r="r" b="b"/>
            <a:pathLst>
              <a:path w="3899237" h="1304472">
                <a:moveTo>
                  <a:pt x="0" y="0"/>
                </a:moveTo>
                <a:lnTo>
                  <a:pt x="3899237" y="0"/>
                </a:lnTo>
                <a:lnTo>
                  <a:pt x="3899237" y="1304472"/>
                </a:lnTo>
                <a:lnTo>
                  <a:pt x="0" y="1304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989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8716" y="-480128"/>
            <a:ext cx="2189572" cy="2070141"/>
          </a:xfrm>
          <a:custGeom>
            <a:avLst/>
            <a:gdLst/>
            <a:ahLst/>
            <a:cxnLst/>
            <a:rect l="l" t="t" r="r" b="b"/>
            <a:pathLst>
              <a:path w="2189572" h="2070141">
                <a:moveTo>
                  <a:pt x="0" y="0"/>
                </a:moveTo>
                <a:lnTo>
                  <a:pt x="2189573" y="0"/>
                </a:lnTo>
                <a:lnTo>
                  <a:pt x="2189573" y="2070140"/>
                </a:lnTo>
                <a:lnTo>
                  <a:pt x="0" y="2070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76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851189"/>
              </p:ext>
            </p:extLst>
          </p:nvPr>
        </p:nvGraphicFramePr>
        <p:xfrm>
          <a:off x="730320" y="3152775"/>
          <a:ext cx="17347079" cy="6105525"/>
        </p:xfrm>
        <a:graphic>
          <a:graphicData uri="http://schemas.openxmlformats.org/drawingml/2006/table">
            <a:tbl>
              <a:tblPr/>
              <a:tblGrid>
                <a:gridCol w="7511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5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05525"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Theo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em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thảo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luận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được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vấn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đề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“</a:t>
                      </a:r>
                      <a:r>
                        <a:rPr lang="vi-VN" sz="3600" i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giữ gìn áo dài truyền thống trong bối cảnh hiện đại”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nói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trong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video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đã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phải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làm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công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việc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nào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?</a:t>
                      </a:r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</a:t>
                      </a:r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vấn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luận</a:t>
                      </a:r>
                      <a:endParaRPr lang="en-US" sz="36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rõ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niệm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vấn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thập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minh</a:t>
                      </a:r>
                      <a:endParaRPr lang="en-US" sz="36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dàn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ý</a:t>
                      </a: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Luyện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en-US" sz="36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 hành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en-US" sz="36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755646" lvl="1" indent="-377823" algn="just">
                        <a:lnSpc>
                          <a:spcPts val="4899"/>
                        </a:lnSpc>
                        <a:buFont typeface="Arial"/>
                        <a:buChar char="•"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nghiệm</a:t>
                      </a:r>
                      <a:endParaRPr lang="en-US" sz="36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D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-2193635" y="7200900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2118"/>
            </a:stretch>
          </a:blipFill>
        </p:spPr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10A8C31-F51E-CC81-94A5-809D11EBDFFD}"/>
              </a:ext>
            </a:extLst>
          </p:cNvPr>
          <p:cNvSpPr txBox="1"/>
          <p:nvPr/>
        </p:nvSpPr>
        <p:spPr>
          <a:xfrm>
            <a:off x="-1524000" y="1699237"/>
            <a:ext cx="13904394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1. Quan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sát</a:t>
            </a:r>
            <a:r>
              <a:rPr lang="en-US" sz="40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74D66"/>
                </a:solidFill>
                <a:latin typeface="Roboto Condensed Bold"/>
              </a:rPr>
              <a:t>mẫu</a:t>
            </a:r>
            <a:r>
              <a:rPr lang="vi-VN" sz="4000" dirty="0">
                <a:solidFill>
                  <a:srgbClr val="274D66"/>
                </a:solidFill>
                <a:latin typeface="Roboto Condensed Bold"/>
              </a:rPr>
              <a:t>, tìm hiểu yêu cầu của kiểu bài</a:t>
            </a:r>
            <a:endParaRPr lang="en-US" sz="4000" dirty="0">
              <a:solidFill>
                <a:srgbClr val="274D66"/>
              </a:solidFill>
              <a:latin typeface="Roboto Condensed Bold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E136EF4-635B-9128-4188-91321390FBD2}"/>
              </a:ext>
            </a:extLst>
          </p:cNvPr>
          <p:cNvSpPr txBox="1"/>
          <p:nvPr/>
        </p:nvSpPr>
        <p:spPr>
          <a:xfrm>
            <a:off x="228600" y="636810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326" y="7386579"/>
            <a:ext cx="6614541" cy="8229600"/>
          </a:xfrm>
          <a:custGeom>
            <a:avLst/>
            <a:gdLst/>
            <a:ahLst/>
            <a:cxnLst/>
            <a:rect l="l" t="t" r="r" b="b"/>
            <a:pathLst>
              <a:path w="6614541" h="8229600">
                <a:moveTo>
                  <a:pt x="0" y="0"/>
                </a:moveTo>
                <a:lnTo>
                  <a:pt x="6614541" y="0"/>
                </a:lnTo>
                <a:lnTo>
                  <a:pt x="66145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74266" y="-1462420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211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0010" y="4843609"/>
            <a:ext cx="4557101" cy="4414691"/>
          </a:xfrm>
          <a:custGeom>
            <a:avLst/>
            <a:gdLst/>
            <a:ahLst/>
            <a:cxnLst/>
            <a:rect l="l" t="t" r="r" b="b"/>
            <a:pathLst>
              <a:path w="4557101" h="4414691">
                <a:moveTo>
                  <a:pt x="0" y="0"/>
                </a:moveTo>
                <a:lnTo>
                  <a:pt x="4557101" y="0"/>
                </a:lnTo>
                <a:lnTo>
                  <a:pt x="4557101" y="4414691"/>
                </a:lnTo>
                <a:lnTo>
                  <a:pt x="0" y="441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32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22609" y="2742115"/>
            <a:ext cx="9197948" cy="2348245"/>
          </a:xfrm>
          <a:custGeom>
            <a:avLst/>
            <a:gdLst/>
            <a:ahLst/>
            <a:cxnLst/>
            <a:rect l="l" t="t" r="r" b="b"/>
            <a:pathLst>
              <a:path w="9197948" h="2348245">
                <a:moveTo>
                  <a:pt x="0" y="0"/>
                </a:moveTo>
                <a:lnTo>
                  <a:pt x="9197949" y="0"/>
                </a:lnTo>
                <a:lnTo>
                  <a:pt x="9197949" y="2348245"/>
                </a:lnTo>
                <a:lnTo>
                  <a:pt x="0" y="2348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71044" y="2955813"/>
            <a:ext cx="8749514" cy="18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9">
                <a:solidFill>
                  <a:srgbClr val="495C83"/>
                </a:solidFill>
                <a:latin typeface="Roboto Condensed Bold"/>
              </a:rPr>
              <a:t>Bước 1</a:t>
            </a:r>
            <a:r>
              <a:rPr lang="en-US" sz="3499">
                <a:solidFill>
                  <a:srgbClr val="495C83"/>
                </a:solidFill>
                <a:latin typeface="Roboto Condensed"/>
              </a:rPr>
              <a:t>: Chuẩn bị trước khi nói (xác định đề tài, người nghe, mục đích thảo luận, không gian và thời gian nói -&gt; tìm ý, lập dàn ý</a:t>
            </a:r>
          </a:p>
        </p:txBody>
      </p:sp>
      <p:sp>
        <p:nvSpPr>
          <p:cNvPr id="7" name="Freeform 7"/>
          <p:cNvSpPr/>
          <p:nvPr/>
        </p:nvSpPr>
        <p:spPr>
          <a:xfrm>
            <a:off x="5646917" y="5231853"/>
            <a:ext cx="9197948" cy="2348245"/>
          </a:xfrm>
          <a:custGeom>
            <a:avLst/>
            <a:gdLst/>
            <a:ahLst/>
            <a:cxnLst/>
            <a:rect l="l" t="t" r="r" b="b"/>
            <a:pathLst>
              <a:path w="9197948" h="2348245">
                <a:moveTo>
                  <a:pt x="0" y="0"/>
                </a:moveTo>
                <a:lnTo>
                  <a:pt x="9197948" y="0"/>
                </a:lnTo>
                <a:lnTo>
                  <a:pt x="9197948" y="2348246"/>
                </a:lnTo>
                <a:lnTo>
                  <a:pt x="0" y="2348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26900" y="5612760"/>
            <a:ext cx="8437982" cy="331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9" dirty="0" err="1">
                <a:solidFill>
                  <a:srgbClr val="495C83"/>
                </a:solidFill>
                <a:latin typeface="Roboto Condensed Bold"/>
              </a:rPr>
              <a:t>Bước</a:t>
            </a:r>
            <a:r>
              <a:rPr lang="en-US" sz="3499" dirty="0">
                <a:solidFill>
                  <a:srgbClr val="495C83"/>
                </a:solidFill>
                <a:latin typeface="Roboto Condensed Bold"/>
              </a:rPr>
              <a:t> 2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: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Trình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bày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bài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nói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(Luyện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tập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và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trình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bày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bài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495C83"/>
                </a:solidFill>
                <a:latin typeface="Roboto Condensed"/>
              </a:rPr>
              <a:t>nói</a:t>
            </a:r>
            <a:r>
              <a:rPr lang="en-US" sz="3499" dirty="0">
                <a:solidFill>
                  <a:srgbClr val="495C83"/>
                </a:solidFill>
                <a:latin typeface="Roboto Condensed"/>
              </a:rPr>
              <a:t>)</a:t>
            </a:r>
          </a:p>
          <a:p>
            <a:pPr algn="ctr">
              <a:lnSpc>
                <a:spcPts val="4898"/>
              </a:lnSpc>
            </a:pPr>
            <a:endParaRPr lang="en-US" sz="3499" dirty="0">
              <a:solidFill>
                <a:srgbClr val="495C83"/>
              </a:solidFill>
              <a:latin typeface="Roboto Condense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58986" y="7799174"/>
            <a:ext cx="9435146" cy="2348245"/>
          </a:xfrm>
          <a:custGeom>
            <a:avLst/>
            <a:gdLst/>
            <a:ahLst/>
            <a:cxnLst/>
            <a:rect l="l" t="t" r="r" b="b"/>
            <a:pathLst>
              <a:path w="9197948" h="2348245">
                <a:moveTo>
                  <a:pt x="0" y="0"/>
                </a:moveTo>
                <a:lnTo>
                  <a:pt x="9197948" y="0"/>
                </a:lnTo>
                <a:lnTo>
                  <a:pt x="9197948" y="2348245"/>
                </a:lnTo>
                <a:lnTo>
                  <a:pt x="0" y="2348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746984" y="8012872"/>
            <a:ext cx="9147148" cy="184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Bước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3: Sau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- Trao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đánh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giá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rút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kinh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nghiệm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sau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bảng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kiểm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3500" dirty="0">
                <a:solidFill>
                  <a:srgbClr val="274D6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03565CF7-A7C1-5784-43FB-DF2D2A1873FC}"/>
              </a:ext>
            </a:extLst>
          </p:cNvPr>
          <p:cNvSpPr txBox="1"/>
          <p:nvPr/>
        </p:nvSpPr>
        <p:spPr>
          <a:xfrm>
            <a:off x="-1203326" y="977921"/>
            <a:ext cx="13904394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vi-VN" sz="4000" dirty="0">
                <a:solidFill>
                  <a:srgbClr val="274D66"/>
                </a:solidFill>
                <a:latin typeface="Roboto Condensed Bold"/>
              </a:rPr>
              <a:t>2. Cách thức trình bày ý kiến về một vấn đề xã hội</a:t>
            </a:r>
            <a:endParaRPr lang="en-US" sz="4000" dirty="0">
              <a:solidFill>
                <a:srgbClr val="274D66"/>
              </a:solidFill>
              <a:latin typeface="Roboto Condensed Bold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7FD0B6E-72DB-7179-14E9-41370924556F}"/>
              </a:ext>
            </a:extLst>
          </p:cNvPr>
          <p:cNvSpPr txBox="1"/>
          <p:nvPr/>
        </p:nvSpPr>
        <p:spPr>
          <a:xfrm>
            <a:off x="228600" y="13288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8268" y="-1789822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21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1534" y="7515165"/>
            <a:ext cx="2943068" cy="2771835"/>
          </a:xfrm>
          <a:custGeom>
            <a:avLst/>
            <a:gdLst/>
            <a:ahLst/>
            <a:cxnLst/>
            <a:rect l="l" t="t" r="r" b="b"/>
            <a:pathLst>
              <a:path w="2943068" h="2771835">
                <a:moveTo>
                  <a:pt x="0" y="0"/>
                </a:moveTo>
                <a:lnTo>
                  <a:pt x="2943068" y="0"/>
                </a:lnTo>
                <a:lnTo>
                  <a:pt x="2943068" y="2771835"/>
                </a:lnTo>
                <a:lnTo>
                  <a:pt x="0" y="277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7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15625" y="3187784"/>
          <a:ext cx="16462870" cy="6867525"/>
        </p:xfrm>
        <a:graphic>
          <a:graphicData uri="http://schemas.openxmlformats.org/drawingml/2006/table">
            <a:tbl>
              <a:tblPr/>
              <a:tblGrid>
                <a:gridCol w="3107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4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383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6035">
                <a:tc rowSpan="3"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Có lời chào và lời tự giới thiệu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3830">
                <a:tc vMerge="1"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được vấn đề xã hội và lí do lựa chọn vấn đề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3830">
                <a:tc vMerge="1"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Nêu khái quát được các luận điểm chính của bài nói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471534" y="1702773"/>
            <a:ext cx="7974281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3.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Bảng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kiểm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tham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khảo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17B6C5C-07EC-CF7B-FE57-CC12F8E914D6}"/>
              </a:ext>
            </a:extLst>
          </p:cNvPr>
          <p:cNvSpPr txBox="1"/>
          <p:nvPr/>
        </p:nvSpPr>
        <p:spPr>
          <a:xfrm>
            <a:off x="639815" y="528064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99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99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EE320-D95F-3318-C781-C1E235A0BF27}"/>
              </a:ext>
            </a:extLst>
          </p:cNvPr>
          <p:cNvSpPr txBox="1"/>
          <p:nvPr/>
        </p:nvSpPr>
        <p:spPr>
          <a:xfrm>
            <a:off x="9445815" y="1722957"/>
            <a:ext cx="4175919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*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Dành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cho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người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nói</a:t>
            </a:r>
            <a:endParaRPr lang="en-US" sz="5000" dirty="0">
              <a:solidFill>
                <a:srgbClr val="70422C"/>
              </a:solidFill>
              <a:latin typeface="#9Slide07 HLT Fall For You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8268" y="-1789822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21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1534" y="7515165"/>
            <a:ext cx="2943068" cy="2771835"/>
          </a:xfrm>
          <a:custGeom>
            <a:avLst/>
            <a:gdLst/>
            <a:ahLst/>
            <a:cxnLst/>
            <a:rect l="l" t="t" r="r" b="b"/>
            <a:pathLst>
              <a:path w="2943068" h="2771835">
                <a:moveTo>
                  <a:pt x="0" y="0"/>
                </a:moveTo>
                <a:lnTo>
                  <a:pt x="2943068" y="0"/>
                </a:lnTo>
                <a:lnTo>
                  <a:pt x="2943068" y="2771835"/>
                </a:lnTo>
                <a:lnTo>
                  <a:pt x="0" y="277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7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645808" y="2324978"/>
          <a:ext cx="16193886" cy="7568208"/>
        </p:xfrm>
        <a:graphic>
          <a:graphicData uri="http://schemas.openxmlformats.org/drawingml/2006/table">
            <a:tbl>
              <a:tblPr/>
              <a:tblGrid>
                <a:gridCol w="2251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3098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576">
                <a:tc rowSpan="3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Giải thích được vấn đề đang bàn luận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528"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Nêu được trình tự các luận điểm, thể hiện được quan điểm riêng của người nói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1006"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Có lí lẽ xác đáng, bằng chứng thuyết phục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4">
            <a:extLst>
              <a:ext uri="{FF2B5EF4-FFF2-40B4-BE49-F238E27FC236}">
                <a16:creationId xmlns:a16="http://schemas.microsoft.com/office/drawing/2014/main" id="{36A9ABFA-C786-C229-BAD6-E92EF15342E0}"/>
              </a:ext>
            </a:extLst>
          </p:cNvPr>
          <p:cNvSpPr txBox="1"/>
          <p:nvPr/>
        </p:nvSpPr>
        <p:spPr>
          <a:xfrm>
            <a:off x="762000" y="122191"/>
            <a:ext cx="15502711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274D66"/>
                </a:solidFill>
                <a:latin typeface="Fraunces Bold"/>
              </a:rPr>
              <a:t>I. </a:t>
            </a:r>
            <a:r>
              <a:rPr lang="vi-VN" sz="5499" dirty="0">
                <a:solidFill>
                  <a:srgbClr val="274D66"/>
                </a:solidFill>
                <a:latin typeface="Fraunces Bold"/>
              </a:rPr>
              <a:t>TÌM HIỂU YÊU CẦU CỦA KIỂU VĂN BẢN</a:t>
            </a:r>
            <a:endParaRPr lang="en-US" sz="5499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04FF4F8-E207-9AA3-06C9-A0A95FCD1AEF}"/>
              </a:ext>
            </a:extLst>
          </p:cNvPr>
          <p:cNvSpPr txBox="1"/>
          <p:nvPr/>
        </p:nvSpPr>
        <p:spPr>
          <a:xfrm>
            <a:off x="1636885" y="1043013"/>
            <a:ext cx="7974281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3.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Bảng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kiểm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tham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khảo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D38F2-E120-D89B-F82D-AD510507CE8E}"/>
              </a:ext>
            </a:extLst>
          </p:cNvPr>
          <p:cNvSpPr txBox="1"/>
          <p:nvPr/>
        </p:nvSpPr>
        <p:spPr>
          <a:xfrm>
            <a:off x="9611166" y="1063197"/>
            <a:ext cx="4175919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*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Dành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cho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người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nói</a:t>
            </a:r>
            <a:endParaRPr lang="en-US" sz="5000" dirty="0">
              <a:solidFill>
                <a:srgbClr val="70422C"/>
              </a:solidFill>
              <a:latin typeface="#9Slide07 HLT Fall For You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8268" y="-1789822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21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1534" y="7515165"/>
            <a:ext cx="2943068" cy="2771835"/>
          </a:xfrm>
          <a:custGeom>
            <a:avLst/>
            <a:gdLst/>
            <a:ahLst/>
            <a:cxnLst/>
            <a:rect l="l" t="t" r="r" b="b"/>
            <a:pathLst>
              <a:path w="2943068" h="2771835">
                <a:moveTo>
                  <a:pt x="0" y="0"/>
                </a:moveTo>
                <a:lnTo>
                  <a:pt x="2943068" y="0"/>
                </a:lnTo>
                <a:lnTo>
                  <a:pt x="2943068" y="2771835"/>
                </a:lnTo>
                <a:lnTo>
                  <a:pt x="0" y="277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7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37547" y="1101721"/>
          <a:ext cx="16415303" cy="8953503"/>
        </p:xfrm>
        <a:graphic>
          <a:graphicData uri="http://schemas.openxmlformats.org/drawingml/2006/table">
            <a:tbl>
              <a:tblPr/>
              <a:tblGrid>
                <a:gridCol w="225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5768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105">
                <a:tc rowSpan="3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Khái quát được ý nghĩa của vấn đề đang bàn luận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105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105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Lời kết thúc và cảm 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105">
                <a:tc rowSpan="4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Kĩ năng</a:t>
                      </a:r>
                      <a:endParaRPr lang="en-US" sz="1100"/>
                    </a:p>
                    <a:p>
                      <a:pPr algn="ctr">
                        <a:lnSpc>
                          <a:spcPts val="4899"/>
                        </a:lnSpc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 trình bày</a:t>
                      </a:r>
                    </a:p>
                    <a:p>
                      <a:pPr algn="ctr">
                        <a:lnSpc>
                          <a:spcPts val="4899"/>
                        </a:lnSpc>
                      </a:pPr>
                      <a:endParaRPr lang="en-US" sz="3499">
                        <a:solidFill>
                          <a:srgbClr val="000000"/>
                        </a:solidFill>
                        <a:latin typeface="Roboto Condensed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Bố cục bài nói rõ ràng, mạch lạc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105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Kĩ năng</a:t>
                      </a:r>
                      <a:endParaRPr lang="en-US" sz="1100"/>
                    </a:p>
                    <a:p>
                      <a:pPr algn="ctr">
                        <a:lnSpc>
                          <a:spcPts val="4899"/>
                        </a:lnSpc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 trình bày</a:t>
                      </a:r>
                    </a:p>
                    <a:p>
                      <a:pPr algn="ctr">
                        <a:lnSpc>
                          <a:spcPts val="4899"/>
                        </a:lnSpc>
                      </a:pPr>
                      <a:endParaRPr lang="en-US" sz="3499">
                        <a:solidFill>
                          <a:srgbClr val="000000"/>
                        </a:solidFill>
                        <a:latin typeface="Roboto Condensed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Tương tác tích cực trong suốt quá trình nói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1105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Kĩ năng</a:t>
                      </a:r>
                      <a:endParaRPr lang="en-US" sz="1100"/>
                    </a:p>
                    <a:p>
                      <a:pPr algn="ctr">
                        <a:lnSpc>
                          <a:spcPts val="4899"/>
                        </a:lnSpc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 trình bày</a:t>
                      </a:r>
                    </a:p>
                    <a:p>
                      <a:pPr algn="ctr">
                        <a:lnSpc>
                          <a:spcPts val="4899"/>
                        </a:lnSpc>
                      </a:pPr>
                      <a:endParaRPr lang="en-US" sz="3499">
                        <a:solidFill>
                          <a:srgbClr val="000000"/>
                        </a:solidFill>
                        <a:latin typeface="Roboto Condensed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Kết hợp hiệu quả các phương tiện phi ngôn ngữ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1105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Kĩ năng</a:t>
                      </a:r>
                      <a:endParaRPr lang="en-US" sz="1100"/>
                    </a:p>
                    <a:p>
                      <a:pPr algn="ctr">
                        <a:lnSpc>
                          <a:spcPts val="4899"/>
                        </a:lnSpc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 trình bày</a:t>
                      </a:r>
                    </a:p>
                    <a:p>
                      <a:pPr algn="ctr">
                        <a:lnSpc>
                          <a:spcPts val="4899"/>
                        </a:lnSpc>
                      </a:pPr>
                      <a:endParaRPr lang="en-US" sz="3499">
                        <a:solidFill>
                          <a:srgbClr val="000000"/>
                        </a:solidFill>
                        <a:latin typeface="Roboto Condensed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Tiếp thu tích cực và đối thoại với các ý kiến phản hồi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8ACDCB-39E9-E882-3B20-15BB4A5C37E8}"/>
              </a:ext>
            </a:extLst>
          </p:cNvPr>
          <p:cNvSpPr txBox="1"/>
          <p:nvPr/>
        </p:nvSpPr>
        <p:spPr>
          <a:xfrm>
            <a:off x="1462611" y="-51745"/>
            <a:ext cx="7974281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3.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Bảng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kiểm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tham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274D66"/>
                </a:solidFill>
                <a:latin typeface="Roboto Condensed Bold"/>
              </a:rPr>
              <a:t>khảo</a:t>
            </a:r>
            <a:r>
              <a:rPr lang="en-US" sz="4800" dirty="0">
                <a:solidFill>
                  <a:srgbClr val="274D66"/>
                </a:solidFill>
                <a:latin typeface="Roboto Condensed Bold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CB19D-1291-C8A2-8BBD-A26917DC6436}"/>
              </a:ext>
            </a:extLst>
          </p:cNvPr>
          <p:cNvSpPr txBox="1"/>
          <p:nvPr/>
        </p:nvSpPr>
        <p:spPr>
          <a:xfrm>
            <a:off x="9436892" y="-31561"/>
            <a:ext cx="4175919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*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Dành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cho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người</a:t>
            </a:r>
            <a:r>
              <a:rPr lang="en-US" sz="5000" dirty="0">
                <a:solidFill>
                  <a:srgbClr val="70422C"/>
                </a:solidFill>
                <a:latin typeface="#9Slide07 HLT Fall For You"/>
              </a:rPr>
              <a:t> </a:t>
            </a:r>
            <a:r>
              <a:rPr lang="en-US" sz="5000" dirty="0" err="1">
                <a:solidFill>
                  <a:srgbClr val="70422C"/>
                </a:solidFill>
                <a:latin typeface="#9Slide07 HLT Fall For You"/>
              </a:rPr>
              <a:t>nói</a:t>
            </a:r>
            <a:endParaRPr lang="en-US" sz="5000" dirty="0">
              <a:solidFill>
                <a:srgbClr val="70422C"/>
              </a:solidFill>
              <a:latin typeface="#9Slide07 HLT Fall For You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8268" y="-1789822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21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1534" y="7515165"/>
            <a:ext cx="2943068" cy="2771835"/>
          </a:xfrm>
          <a:custGeom>
            <a:avLst/>
            <a:gdLst/>
            <a:ahLst/>
            <a:cxnLst/>
            <a:rect l="l" t="t" r="r" b="b"/>
            <a:pathLst>
              <a:path w="2943068" h="2771835">
                <a:moveTo>
                  <a:pt x="0" y="0"/>
                </a:moveTo>
                <a:lnTo>
                  <a:pt x="2943068" y="0"/>
                </a:lnTo>
                <a:lnTo>
                  <a:pt x="2943068" y="2771835"/>
                </a:lnTo>
                <a:lnTo>
                  <a:pt x="0" y="277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7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480053" y="1028700"/>
          <a:ext cx="17327895" cy="8401050"/>
        </p:xfrm>
        <a:graphic>
          <a:graphicData uri="http://schemas.openxmlformats.org/drawingml/2006/table">
            <a:tbl>
              <a:tblPr/>
              <a:tblGrid>
                <a:gridCol w="269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0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0794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556">
                <a:tc rowSpan="2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Xác định được nội dung sắp bàn luận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556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Tìm hiểu thông tin về vấn đề đang bàn luận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794">
                <a:tc rowSpan="3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Ghi chép trong quá trình nghe: Nội dung bài nói của bạn, Quan điểm của người nói, Cách thức thực hiện bài nói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0794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Chú ý lắng nghe, sử dụng ảnh mắt, điệu bộ, cử chỉ phi ngôn ngữ để khích lệ người nói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9556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Phản hồi những điểm chưa rõ hoặc có ý kiến khác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1665916" y="-95250"/>
            <a:ext cx="4555431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000">
                <a:solidFill>
                  <a:srgbClr val="70422C"/>
                </a:solidFill>
                <a:latin typeface="#9Slide07 HLT Fall For You"/>
              </a:rPr>
              <a:t>*Dành cho người nghe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26202" y="-66823"/>
            <a:ext cx="15033098" cy="94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499">
                <a:solidFill>
                  <a:srgbClr val="274D66"/>
                </a:solidFill>
                <a:latin typeface="Roboto Condensed Bold"/>
              </a:rPr>
              <a:t>3. Bảng kiểm tham khảo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8268" y="-1789822"/>
            <a:ext cx="5847907" cy="41148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21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1534" y="7515165"/>
            <a:ext cx="2943068" cy="2771835"/>
          </a:xfrm>
          <a:custGeom>
            <a:avLst/>
            <a:gdLst/>
            <a:ahLst/>
            <a:cxnLst/>
            <a:rect l="l" t="t" r="r" b="b"/>
            <a:pathLst>
              <a:path w="2943068" h="2771835">
                <a:moveTo>
                  <a:pt x="0" y="0"/>
                </a:moveTo>
                <a:lnTo>
                  <a:pt x="2943068" y="0"/>
                </a:lnTo>
                <a:lnTo>
                  <a:pt x="2943068" y="2771835"/>
                </a:lnTo>
                <a:lnTo>
                  <a:pt x="0" y="277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7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688755" y="2650535"/>
          <a:ext cx="17327895" cy="5659660"/>
        </p:xfrm>
        <a:graphic>
          <a:graphicData uri="http://schemas.openxmlformats.org/drawingml/2006/table">
            <a:tbl>
              <a:tblPr/>
              <a:tblGrid>
                <a:gridCol w="269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0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6354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354">
                <a:tc rowSpan="2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Nhận xét, bình luận được bài nói của bạn; Đưa ra một số đề xuất, kiến nghị (nếu có)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952">
                <a:tc v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Rút ra được bài học kinh nghiệm từ bài trình bày của bạn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B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0600138" y="933450"/>
            <a:ext cx="4555431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000">
                <a:solidFill>
                  <a:srgbClr val="70422C"/>
                </a:solidFill>
                <a:latin typeface="#9Slide07 HLT Fall For You"/>
              </a:rPr>
              <a:t>*Dành cho người nghe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21506" y="914400"/>
            <a:ext cx="15033098" cy="94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499">
                <a:solidFill>
                  <a:srgbClr val="274D66"/>
                </a:solidFill>
                <a:latin typeface="Roboto Condensed Bold"/>
              </a:rPr>
              <a:t>3. Bảng kiểm tham khảo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8808" y="2290049"/>
            <a:ext cx="6489184" cy="6968251"/>
          </a:xfrm>
          <a:custGeom>
            <a:avLst/>
            <a:gdLst/>
            <a:ahLst/>
            <a:cxnLst/>
            <a:rect l="l" t="t" r="r" b="b"/>
            <a:pathLst>
              <a:path w="6489184" h="6968251">
                <a:moveTo>
                  <a:pt x="0" y="0"/>
                </a:moveTo>
                <a:lnTo>
                  <a:pt x="6489184" y="0"/>
                </a:lnTo>
                <a:lnTo>
                  <a:pt x="6489184" y="6968251"/>
                </a:lnTo>
                <a:lnTo>
                  <a:pt x="0" y="696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93400" y="379259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749252" y="2932894"/>
            <a:ext cx="4582217" cy="3285831"/>
            <a:chOff x="0" y="0"/>
            <a:chExt cx="6109623" cy="43811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9589" cy="4381119"/>
            </a:xfrm>
            <a:custGeom>
              <a:avLst/>
              <a:gdLst/>
              <a:ahLst/>
              <a:cxnLst/>
              <a:rect l="l" t="t" r="r" b="b"/>
              <a:pathLst>
                <a:path w="6109589" h="4381119">
                  <a:moveTo>
                    <a:pt x="0" y="0"/>
                  </a:moveTo>
                  <a:lnTo>
                    <a:pt x="6109589" y="0"/>
                  </a:lnTo>
                  <a:lnTo>
                    <a:pt x="6109589" y="4381119"/>
                  </a:lnTo>
                  <a:lnTo>
                    <a:pt x="0" y="438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9" b="-2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1303882" y="3924300"/>
            <a:ext cx="3472957" cy="151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Ki - </a:t>
            </a:r>
            <a:r>
              <a:rPr kumimoji="0" lang="en-US" sz="43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mô</a:t>
            </a:r>
            <a:r>
              <a:rPr kumimoji="0" lang="en-US" sz="43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- </a:t>
            </a:r>
            <a:r>
              <a:rPr kumimoji="0" lang="en-US" sz="43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nô</a:t>
            </a:r>
            <a:endParaRPr kumimoji="0" lang="en-US" sz="4347" b="0" i="0" u="none" strike="noStrike" kern="1200" cap="none" spc="0" normalizeH="0" baseline="0" noProof="0" dirty="0">
              <a:ln>
                <a:noFill/>
              </a:ln>
              <a:solidFill>
                <a:srgbClr val="274D66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(</a:t>
            </a:r>
            <a:r>
              <a:rPr kumimoji="0" lang="en-US" sz="43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Nhật</a:t>
            </a:r>
            <a:r>
              <a:rPr kumimoji="0" lang="en-US" sz="43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43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Bản</a:t>
            </a:r>
            <a:r>
              <a:rPr kumimoji="0" lang="en-US" sz="43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)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0400859-5EAF-7F1D-92B4-D37F30487891}"/>
              </a:ext>
            </a:extLst>
          </p:cNvPr>
          <p:cNvSpPr/>
          <p:nvPr/>
        </p:nvSpPr>
        <p:spPr>
          <a:xfrm rot="1796324">
            <a:off x="-696623" y="8969827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98913"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FD4F16B-E88B-0B05-CAE3-A68B64C5123D}"/>
              </a:ext>
            </a:extLst>
          </p:cNvPr>
          <p:cNvSpPr/>
          <p:nvPr/>
        </p:nvSpPr>
        <p:spPr>
          <a:xfrm>
            <a:off x="325490" y="1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769"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F0A52810-86FF-D7E7-0FB5-302D1D0BB9EB}"/>
              </a:ext>
            </a:extLst>
          </p:cNvPr>
          <p:cNvSpPr/>
          <p:nvPr/>
        </p:nvSpPr>
        <p:spPr>
          <a:xfrm rot="1534679">
            <a:off x="14622367" y="794455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61764"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10E0924-7DF5-8606-0212-9C549CE500CE}"/>
              </a:ext>
            </a:extLst>
          </p:cNvPr>
          <p:cNvSpPr/>
          <p:nvPr/>
        </p:nvSpPr>
        <p:spPr>
          <a:xfrm>
            <a:off x="15365528" y="-423004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3370" y="5143500"/>
            <a:ext cx="7627888" cy="6788202"/>
          </a:xfrm>
          <a:custGeom>
            <a:avLst/>
            <a:gdLst/>
            <a:ahLst/>
            <a:cxnLst/>
            <a:rect l="l" t="t" r="r" b="b"/>
            <a:pathLst>
              <a:path w="7627888" h="6788202">
                <a:moveTo>
                  <a:pt x="0" y="0"/>
                </a:moveTo>
                <a:lnTo>
                  <a:pt x="7627888" y="0"/>
                </a:lnTo>
                <a:lnTo>
                  <a:pt x="7627888" y="6788202"/>
                </a:lnTo>
                <a:lnTo>
                  <a:pt x="0" y="678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23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95994" y="343230"/>
            <a:ext cx="10379963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0574" y="1566741"/>
            <a:ext cx="2895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vi-VN" sz="7000" dirty="0">
                <a:solidFill>
                  <a:srgbClr val="2F8886"/>
                </a:solidFill>
                <a:latin typeface="#9Slide06 BC Seinna Grace" panose="02000504000000020004" pitchFamily="2" charset="0"/>
              </a:rPr>
              <a:t>Tọa đàm </a:t>
            </a:r>
            <a:endParaRPr lang="en-US" sz="7000" dirty="0">
              <a:solidFill>
                <a:srgbClr val="2F8886"/>
              </a:solidFill>
              <a:latin typeface="#9Slide06 BC Seinna Grace" panose="02000504000000020004" pitchFamily="2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DD55E6F-EB71-83A9-453C-5F1DB94B3B0D}"/>
              </a:ext>
            </a:extLst>
          </p:cNvPr>
          <p:cNvGrpSpPr/>
          <p:nvPr/>
        </p:nvGrpSpPr>
        <p:grpSpPr>
          <a:xfrm>
            <a:off x="12255859" y="0"/>
            <a:ext cx="11065008" cy="8229600"/>
            <a:chOff x="0" y="0"/>
            <a:chExt cx="14753344" cy="109728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73FFCC9-935A-5DCC-6405-D9164011C132}"/>
                </a:ext>
              </a:extLst>
            </p:cNvPr>
            <p:cNvSpPr/>
            <p:nvPr/>
          </p:nvSpPr>
          <p:spPr>
            <a:xfrm>
              <a:off x="0" y="0"/>
              <a:ext cx="14753337" cy="10972800"/>
            </a:xfrm>
            <a:custGeom>
              <a:avLst/>
              <a:gdLst/>
              <a:ahLst/>
              <a:cxnLst/>
              <a:rect l="l" t="t" r="r" b="b"/>
              <a:pathLst>
                <a:path w="14753337" h="10972800">
                  <a:moveTo>
                    <a:pt x="0" y="0"/>
                  </a:moveTo>
                  <a:lnTo>
                    <a:pt x="14753337" y="0"/>
                  </a:lnTo>
                  <a:lnTo>
                    <a:pt x="1475333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" b="-3"/>
              </a:stretch>
            </a:blipFill>
          </p:spPr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55638D5-F6C7-5E34-0B5C-7DE5BA8F175D}"/>
              </a:ext>
            </a:extLst>
          </p:cNvPr>
          <p:cNvSpPr/>
          <p:nvPr/>
        </p:nvSpPr>
        <p:spPr>
          <a:xfrm>
            <a:off x="13747440" y="3086100"/>
            <a:ext cx="4515537" cy="8196520"/>
          </a:xfrm>
          <a:custGeom>
            <a:avLst/>
            <a:gdLst/>
            <a:ahLst/>
            <a:cxnLst/>
            <a:rect l="l" t="t" r="r" b="b"/>
            <a:pathLst>
              <a:path w="4515537" h="8196520">
                <a:moveTo>
                  <a:pt x="0" y="0"/>
                </a:moveTo>
                <a:lnTo>
                  <a:pt x="4515538" y="0"/>
                </a:lnTo>
                <a:lnTo>
                  <a:pt x="4515538" y="8196520"/>
                </a:lnTo>
                <a:lnTo>
                  <a:pt x="0" y="8196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8D8190-D651-D8DA-E400-7BAE17014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72192"/>
              </p:ext>
            </p:extLst>
          </p:nvPr>
        </p:nvGraphicFramePr>
        <p:xfrm>
          <a:off x="3651430" y="3972885"/>
          <a:ext cx="9525000" cy="5244592"/>
        </p:xfrm>
        <a:graphic>
          <a:graphicData uri="http://schemas.openxmlformats.org/drawingml/2006/table">
            <a:tbl>
              <a:tblPr/>
              <a:tblGrid>
                <a:gridCol w="993209">
                  <a:extLst>
                    <a:ext uri="{9D8B030D-6E8A-4147-A177-3AD203B41FA5}">
                      <a16:colId xmlns:a16="http://schemas.microsoft.com/office/drawing/2014/main" val="2693762922"/>
                    </a:ext>
                  </a:extLst>
                </a:gridCol>
                <a:gridCol w="8531791">
                  <a:extLst>
                    <a:ext uri="{9D8B030D-6E8A-4147-A177-3AD203B41FA5}">
                      <a16:colId xmlns:a16="http://schemas.microsoft.com/office/drawing/2014/main" val="36698700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lì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xì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Tết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đại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487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Phong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tục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“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cướp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vợ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bào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tộc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biến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tướng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cuộc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nay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098205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Tôn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đạo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-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nét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Việt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đang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dần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mai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550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Hái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lộc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xuân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- ý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bỗng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kẻ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22834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FE15743-559F-BBD5-5B4A-172D9349FF86}"/>
              </a:ext>
            </a:extLst>
          </p:cNvPr>
          <p:cNvSpPr txBox="1"/>
          <p:nvPr/>
        </p:nvSpPr>
        <p:spPr>
          <a:xfrm>
            <a:off x="-1133291" y="2315555"/>
            <a:ext cx="14595226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5485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 VẤN ĐỀ NÓNG TRONG CUỘC SỐNG HIỆN ĐẠI </a:t>
            </a:r>
            <a:endParaRPr lang="en-US" sz="4000" b="1" dirty="0">
              <a:solidFill>
                <a:srgbClr val="C548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0345" y="2533126"/>
            <a:ext cx="8392075" cy="5460188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427E4D-2CB2-5E60-2BD8-87D1B7BBA0B5}"/>
              </a:ext>
            </a:extLst>
          </p:cNvPr>
          <p:cNvSpPr txBox="1"/>
          <p:nvPr/>
        </p:nvSpPr>
        <p:spPr>
          <a:xfrm>
            <a:off x="3191399" y="124598"/>
            <a:ext cx="10752677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8053D-BD27-4A6B-3C7F-B5BEDB3EAE03}"/>
              </a:ext>
            </a:extLst>
          </p:cNvPr>
          <p:cNvSpPr txBox="1"/>
          <p:nvPr/>
        </p:nvSpPr>
        <p:spPr>
          <a:xfrm>
            <a:off x="457200" y="1352663"/>
            <a:ext cx="10245436" cy="7821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en-US" sz="34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Chuẩn</a:t>
            </a: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 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*</a:t>
            </a:r>
            <a:r>
              <a:rPr lang="en-US" sz="34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Xác</a:t>
            </a: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en-US" sz="34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tài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Lựa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1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mà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yêu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thích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riêng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vùng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miền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nơi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hoặc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đất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nước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Thầy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cô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giáo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Mục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đích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lớp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học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* Khi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phải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bám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sát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mục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đích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dung)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đối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tượng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chệch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4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hướng</a:t>
            </a:r>
            <a:r>
              <a:rPr lang="en-US" sz="34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4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2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32291" y="810121"/>
            <a:ext cx="9366775" cy="6761109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76278" y="2166787"/>
            <a:ext cx="8219513" cy="595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Tìm</a:t>
            </a:r>
            <a:r>
              <a:rPr lang="en-US" sz="36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ý, </a:t>
            </a:r>
            <a:r>
              <a:rPr lang="en-US" sz="36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lập</a:t>
            </a:r>
            <a:r>
              <a:rPr lang="en-US" sz="36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dàn</a:t>
            </a:r>
            <a:r>
              <a:rPr lang="en-US" sz="36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ý: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Xác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</a:t>
            </a:r>
            <a:endParaRPr lang="en-US" sz="3600" b="1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sẽ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phương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? 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gì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Vì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sao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như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vậy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Liệt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kê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gạch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ghi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cụm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chính</a:t>
            </a:r>
            <a:endParaRPr lang="en-US" sz="3600" b="1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427E4D-2CB2-5E60-2BD8-87D1B7BBA0B5}"/>
              </a:ext>
            </a:extLst>
          </p:cNvPr>
          <p:cNvSpPr txBox="1"/>
          <p:nvPr/>
        </p:nvSpPr>
        <p:spPr>
          <a:xfrm>
            <a:off x="3191399" y="124598"/>
            <a:ext cx="10752677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49000" y="923552"/>
            <a:ext cx="8040666" cy="5247130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FC8A4-99E7-3330-CB4A-D5E64A442CF0}"/>
              </a:ext>
            </a:extLst>
          </p:cNvPr>
          <p:cNvSpPr txBox="1"/>
          <p:nvPr/>
        </p:nvSpPr>
        <p:spPr>
          <a:xfrm>
            <a:off x="477233" y="3270503"/>
            <a:ext cx="10134600" cy="146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Sắp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xếp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dàn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Mở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Triển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khai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Kết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luận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b="1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427E4D-2CB2-5E60-2BD8-87D1B7BBA0B5}"/>
              </a:ext>
            </a:extLst>
          </p:cNvPr>
          <p:cNvSpPr txBox="1"/>
          <p:nvPr/>
        </p:nvSpPr>
        <p:spPr>
          <a:xfrm>
            <a:off x="296323" y="1179876"/>
            <a:ext cx="10752677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7304E-83A9-0CB1-0DE2-F24B7BF8250C}"/>
              </a:ext>
            </a:extLst>
          </p:cNvPr>
          <p:cNvSpPr txBox="1"/>
          <p:nvPr/>
        </p:nvSpPr>
        <p:spPr>
          <a:xfrm>
            <a:off x="1010633" y="5076536"/>
            <a:ext cx="10245436" cy="218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Mở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giới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thiệu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tên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nêu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khái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quát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đó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vi-VN" sz="3600" dirty="0">
                <a:solidFill>
                  <a:srgbClr val="0D0D0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5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49000" y="923552"/>
            <a:ext cx="8040666" cy="5247130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FC8A4-99E7-3330-CB4A-D5E64A442CF0}"/>
              </a:ext>
            </a:extLst>
          </p:cNvPr>
          <p:cNvSpPr txBox="1"/>
          <p:nvPr/>
        </p:nvSpPr>
        <p:spPr>
          <a:xfrm>
            <a:off x="381000" y="1104900"/>
            <a:ext cx="11227001" cy="882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Triển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khai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</a:t>
            </a:r>
            <a:endParaRPr lang="en-US" sz="3600" b="1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Nêu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ngắn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gọn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một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số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thông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tin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cơ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truyền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: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nơi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ra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đời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vị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nghĩa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,…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Noto Sans Symbols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Trình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bày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nhận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xét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đánh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giá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truyền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(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quê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hương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đất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nước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).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Tùy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theo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tài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và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thời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gian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chọn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trình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bày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về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một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vài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khía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cạnh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: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trạng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giá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trị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hướng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bảo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tồn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phát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triển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,…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trong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cuộc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tại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.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Chú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đưa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ra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lí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lẽ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bằng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chứng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làm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cơ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sở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kiến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em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Noto Sans Symbols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dụng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ngôn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ngữ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cơ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(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chỉ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điệu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bộ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nét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mặt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,…) và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điều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chỉnh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ngữ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điệu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nói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phù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Noto Sans Symbol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427E4D-2CB2-5E60-2BD8-87D1B7BBA0B5}"/>
              </a:ext>
            </a:extLst>
          </p:cNvPr>
          <p:cNvSpPr txBox="1"/>
          <p:nvPr/>
        </p:nvSpPr>
        <p:spPr>
          <a:xfrm>
            <a:off x="3191399" y="124598"/>
            <a:ext cx="10752677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  <p:extLst>
      <p:ext uri="{BB962C8B-B14F-4D97-AF65-F5344CB8AC3E}">
        <p14:creationId xmlns:p14="http://schemas.microsoft.com/office/powerpoint/2010/main" val="3345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3869" y="-1536123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49000" y="923552"/>
            <a:ext cx="8040666" cy="5247130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FC8A4-99E7-3330-CB4A-D5E64A442CF0}"/>
              </a:ext>
            </a:extLst>
          </p:cNvPr>
          <p:cNvSpPr txBox="1"/>
          <p:nvPr/>
        </p:nvSpPr>
        <p:spPr>
          <a:xfrm>
            <a:off x="1142469" y="4907057"/>
            <a:ext cx="7391400" cy="218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Kết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luận</a:t>
            </a:r>
            <a:r>
              <a:rPr lang="en-US" sz="3600" b="1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Khẳng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nghĩa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đối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427E4D-2CB2-5E60-2BD8-87D1B7BBA0B5}"/>
              </a:ext>
            </a:extLst>
          </p:cNvPr>
          <p:cNvSpPr txBox="1"/>
          <p:nvPr/>
        </p:nvSpPr>
        <p:spPr>
          <a:xfrm>
            <a:off x="533401" y="1814416"/>
            <a:ext cx="7086600" cy="2471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  <p:extLst>
      <p:ext uri="{BB962C8B-B14F-4D97-AF65-F5344CB8AC3E}">
        <p14:creationId xmlns:p14="http://schemas.microsoft.com/office/powerpoint/2010/main" val="284223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947" y="-255270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40511" y="3926609"/>
            <a:ext cx="8294379" cy="6465596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FC8A4-99E7-3330-CB4A-D5E64A442CF0}"/>
              </a:ext>
            </a:extLst>
          </p:cNvPr>
          <p:cNvSpPr txBox="1"/>
          <p:nvPr/>
        </p:nvSpPr>
        <p:spPr>
          <a:xfrm>
            <a:off x="533400" y="0"/>
            <a:ext cx="12834613" cy="937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2. </a:t>
            </a:r>
            <a:r>
              <a:rPr lang="en-US" sz="36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Tập</a:t>
            </a:r>
            <a:r>
              <a:rPr lang="en-US" sz="36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luyện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bám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sát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mục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đích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lên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ý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en-US" sz="36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pPr marL="5715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ràng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mạch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lạc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bỏ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sót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trọng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thỉnh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thoảng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nhìn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lướt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ghi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trên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giấy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Lựa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điều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chỉnh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ngữ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phù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xưng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hô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ngữ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điệu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linh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phù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đối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tượng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kết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phương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tiện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phi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ngôn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ngữ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như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nét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mặt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chỉ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điệu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bộ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phù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;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kèm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tranh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ảnh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minh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họa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hát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,…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lí</a:t>
            </a:r>
            <a:r>
              <a:rPr lang="en-US" sz="3600" dirty="0">
                <a:solidFill>
                  <a:srgbClr val="0D0D0D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4603" y="6338941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7665" y="6338941"/>
            <a:ext cx="1466365" cy="4114800"/>
          </a:xfrm>
          <a:custGeom>
            <a:avLst/>
            <a:gdLst/>
            <a:ahLst/>
            <a:cxnLst/>
            <a:rect l="l" t="t" r="r" b="b"/>
            <a:pathLst>
              <a:path w="1466365" h="4114800">
                <a:moveTo>
                  <a:pt x="0" y="0"/>
                </a:moveTo>
                <a:lnTo>
                  <a:pt x="1466365" y="0"/>
                </a:lnTo>
                <a:lnTo>
                  <a:pt x="1466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06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4603" y="-704737"/>
            <a:ext cx="3538728" cy="4114800"/>
          </a:xfrm>
          <a:custGeom>
            <a:avLst/>
            <a:gdLst/>
            <a:ahLst/>
            <a:cxnLst/>
            <a:rect l="l" t="t" r="r" b="b"/>
            <a:pathLst>
              <a:path w="3538728" h="4114800">
                <a:moveTo>
                  <a:pt x="0" y="0"/>
                </a:moveTo>
                <a:lnTo>
                  <a:pt x="3538728" y="0"/>
                </a:lnTo>
                <a:lnTo>
                  <a:pt x="3538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627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84213"/>
              </p:ext>
            </p:extLst>
          </p:nvPr>
        </p:nvGraphicFramePr>
        <p:xfrm>
          <a:off x="345244" y="1549736"/>
          <a:ext cx="17759921" cy="8818318"/>
        </p:xfrm>
        <a:graphic>
          <a:graphicData uri="http://schemas.openxmlformats.org/drawingml/2006/table">
            <a:tbl>
              <a:tblPr/>
              <a:tblGrid>
                <a:gridCol w="1608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2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3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4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28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CÁC BƯỚC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600">
                <a:tc rowSpan="5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Xác định đề tài 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vấn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xã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hội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4193"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Xác định không gian, thời gian 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Trình bày ở đâu? Thời gian nói bao lâu?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632"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Xác định người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Trình bày cho ai nghe?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4727"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Xác định mục đích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Trình bày để làm gì?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883"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Tìm ý, lập dàn ý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495C83"/>
                          </a:solidFill>
                          <a:latin typeface="Roboto Condensed"/>
                        </a:rPr>
                        <a:t>Đặt ra những câu hỏi để tìm ý: Là gì? Như thế nào? Tác động ra sao? Vì sao? Bài học nhận thức và hành động là gì?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ảnh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họa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/video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phối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hấp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499" dirty="0">
                          <a:solidFill>
                            <a:srgbClr val="495C8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495C83"/>
                          </a:solidFill>
                          <a:latin typeface="Roboto Condensed"/>
                        </a:rPr>
                        <a:t>hơn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0D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191399" y="124598"/>
            <a:ext cx="10752677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6787" y="6338941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5481" y="6338941"/>
            <a:ext cx="1466365" cy="4114800"/>
          </a:xfrm>
          <a:custGeom>
            <a:avLst/>
            <a:gdLst/>
            <a:ahLst/>
            <a:cxnLst/>
            <a:rect l="l" t="t" r="r" b="b"/>
            <a:pathLst>
              <a:path w="1466365" h="4114800">
                <a:moveTo>
                  <a:pt x="0" y="0"/>
                </a:moveTo>
                <a:lnTo>
                  <a:pt x="1466365" y="0"/>
                </a:lnTo>
                <a:lnTo>
                  <a:pt x="1466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06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6787" y="-704737"/>
            <a:ext cx="3538728" cy="4114800"/>
          </a:xfrm>
          <a:custGeom>
            <a:avLst/>
            <a:gdLst/>
            <a:ahLst/>
            <a:cxnLst/>
            <a:rect l="l" t="t" r="r" b="b"/>
            <a:pathLst>
              <a:path w="3538728" h="4114800">
                <a:moveTo>
                  <a:pt x="0" y="0"/>
                </a:moveTo>
                <a:lnTo>
                  <a:pt x="3538728" y="0"/>
                </a:lnTo>
                <a:lnTo>
                  <a:pt x="3538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627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381954" y="2090235"/>
          <a:ext cx="14794467" cy="6650698"/>
        </p:xfrm>
        <a:graphic>
          <a:graphicData uri="http://schemas.openxmlformats.org/drawingml/2006/table">
            <a:tbl>
              <a:tblPr/>
              <a:tblGrid>
                <a:gridCol w="2247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1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02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037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CÁC BƯỚC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326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Luyện tập và trình bày bài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Có thể đứng trước gương trình bày hoặc trình bày cho bạn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Có thể đứng trước gương trình bày hoặc trình bày cho bạn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Chú ý cách kết hợp giọng điệu, cử chỉ, nét mặt,… khi trình bày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2380734" y="343230"/>
            <a:ext cx="11415084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4603" y="6338941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7665" y="6338941"/>
            <a:ext cx="1466365" cy="4114800"/>
          </a:xfrm>
          <a:custGeom>
            <a:avLst/>
            <a:gdLst/>
            <a:ahLst/>
            <a:cxnLst/>
            <a:rect l="l" t="t" r="r" b="b"/>
            <a:pathLst>
              <a:path w="1466365" h="4114800">
                <a:moveTo>
                  <a:pt x="0" y="0"/>
                </a:moveTo>
                <a:lnTo>
                  <a:pt x="1466365" y="0"/>
                </a:lnTo>
                <a:lnTo>
                  <a:pt x="1466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06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4603" y="-704737"/>
            <a:ext cx="3538728" cy="4114800"/>
          </a:xfrm>
          <a:custGeom>
            <a:avLst/>
            <a:gdLst/>
            <a:ahLst/>
            <a:cxnLst/>
            <a:rect l="l" t="t" r="r" b="b"/>
            <a:pathLst>
              <a:path w="3538728" h="4114800">
                <a:moveTo>
                  <a:pt x="0" y="0"/>
                </a:moveTo>
                <a:lnTo>
                  <a:pt x="3538728" y="0"/>
                </a:lnTo>
                <a:lnTo>
                  <a:pt x="3538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6279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028700" y="2820247"/>
          <a:ext cx="15405100" cy="7037387"/>
        </p:xfrm>
        <a:graphic>
          <a:graphicData uri="http://schemas.openxmlformats.org/drawingml/2006/table">
            <a:tbl>
              <a:tblPr/>
              <a:tblGrid>
                <a:gridCol w="2340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1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832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CÁC BƯỚC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9061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 Bold"/>
                        </a:rPr>
                        <a:t>Trao đổi, đánh giá, rút kinh nghiệm sau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95C83"/>
                          </a:solidFill>
                          <a:latin typeface="Roboto Condensed"/>
                        </a:rPr>
                        <a:t>Chú ý tính khách quan, khoa học, tránh chủ quan, cực đoan khi 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F8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252931" y="667193"/>
            <a:ext cx="10578979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41598" y="2421561"/>
            <a:ext cx="6167768" cy="4422803"/>
            <a:chOff x="0" y="0"/>
            <a:chExt cx="6109623" cy="4381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9589" cy="4381119"/>
            </a:xfrm>
            <a:custGeom>
              <a:avLst/>
              <a:gdLst/>
              <a:ahLst/>
              <a:cxnLst/>
              <a:rect l="l" t="t" r="r" b="b"/>
              <a:pathLst>
                <a:path w="6109589" h="4381119">
                  <a:moveTo>
                    <a:pt x="0" y="0"/>
                  </a:moveTo>
                  <a:lnTo>
                    <a:pt x="6109589" y="0"/>
                  </a:lnTo>
                  <a:lnTo>
                    <a:pt x="6109589" y="4381119"/>
                  </a:lnTo>
                  <a:lnTo>
                    <a:pt x="0" y="438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455021" y="2124938"/>
            <a:ext cx="7441257" cy="7002859"/>
          </a:xfrm>
          <a:custGeom>
            <a:avLst/>
            <a:gdLst/>
            <a:ahLst/>
            <a:cxnLst/>
            <a:rect l="l" t="t" r="r" b="b"/>
            <a:pathLst>
              <a:path w="8219313" h="8229600">
                <a:moveTo>
                  <a:pt x="0" y="0"/>
                </a:moveTo>
                <a:lnTo>
                  <a:pt x="8219313" y="0"/>
                </a:lnTo>
                <a:lnTo>
                  <a:pt x="82193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3400" y="379259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42423" y="3732542"/>
            <a:ext cx="3472957" cy="169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Lá</a:t>
            </a:r>
            <a:r>
              <a:rPr kumimoji="0" lang="en-US" sz="48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48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phong</a:t>
            </a:r>
            <a:endParaRPr kumimoji="0" lang="en-US" sz="4847" b="0" i="0" u="none" strike="noStrike" kern="1200" cap="none" spc="0" normalizeH="0" baseline="0" noProof="0" dirty="0">
              <a:ln>
                <a:noFill/>
              </a:ln>
              <a:solidFill>
                <a:srgbClr val="274D66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7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(Ca - </a:t>
            </a:r>
            <a:r>
              <a:rPr kumimoji="0" lang="en-US" sz="48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na</a:t>
            </a:r>
            <a:r>
              <a:rPr kumimoji="0" lang="en-US" sz="48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- </a:t>
            </a:r>
            <a:r>
              <a:rPr kumimoji="0" lang="en-US" sz="4847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đa</a:t>
            </a:r>
            <a:r>
              <a:rPr kumimoji="0" lang="en-US" sz="4847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)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6F4B94A-5E98-BEE0-5AB3-34276C65E367}"/>
              </a:ext>
            </a:extLst>
          </p:cNvPr>
          <p:cNvSpPr/>
          <p:nvPr/>
        </p:nvSpPr>
        <p:spPr>
          <a:xfrm rot="1796324">
            <a:off x="-677441" y="9134664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9891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6A98658-51CC-1D3F-EBA0-24568BBB628C}"/>
              </a:ext>
            </a:extLst>
          </p:cNvPr>
          <p:cNvSpPr/>
          <p:nvPr/>
        </p:nvSpPr>
        <p:spPr>
          <a:xfrm>
            <a:off x="-274296" y="-202913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769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E5BA8AB-2731-BE2B-5132-49BBC6C6DB88}"/>
              </a:ext>
            </a:extLst>
          </p:cNvPr>
          <p:cNvSpPr/>
          <p:nvPr/>
        </p:nvSpPr>
        <p:spPr>
          <a:xfrm rot="1534679">
            <a:off x="14622367" y="794455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61764"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C5192C9-8AF3-2EAA-5641-5B9451D5C1B6}"/>
              </a:ext>
            </a:extLst>
          </p:cNvPr>
          <p:cNvSpPr/>
          <p:nvPr/>
        </p:nvSpPr>
        <p:spPr>
          <a:xfrm>
            <a:off x="15544800" y="-457586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46073" y="3207701"/>
            <a:ext cx="9366775" cy="6761109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74156" y="-27697"/>
            <a:ext cx="10422444" cy="1168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III.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THỰC HÀNH NÓI NGHE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6213" y="1562100"/>
            <a:ext cx="7563243" cy="6527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334250" algn="l"/>
              </a:tabLst>
            </a:pP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Lớp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chia </a:t>
            </a:r>
            <a:r>
              <a:rPr lang="en-US" sz="35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4 </a:t>
            </a:r>
            <a:r>
              <a:rPr lang="en-US" sz="35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nhóm</a:t>
            </a:r>
            <a:endParaRPr lang="vi-VN" sz="35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334250" algn="l"/>
              </a:tabLst>
            </a:pP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viên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nhóm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chia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sẻ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luân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phiên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nhau</a:t>
            </a:r>
            <a:endParaRPr lang="vi-VN" sz="35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334250" algn="l"/>
              </a:tabLst>
            </a:pP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chia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sẻ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nhóm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5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15 </a:t>
            </a:r>
            <a:r>
              <a:rPr lang="en-US" sz="35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endParaRPr lang="vi-VN" sz="35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334250" algn="l"/>
              </a:tabLst>
            </a:pP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Mỗi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nhóm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1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viên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tốt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trước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lớp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5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 </a:t>
            </a:r>
            <a:r>
              <a:rPr lang="en-US" sz="35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endParaRPr lang="en-US" sz="3500" b="1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75123" y="3536282"/>
            <a:ext cx="9366775" cy="6761109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8130" y="804546"/>
            <a:ext cx="9889044" cy="1133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III.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THỰC HÀNH NÓI NGHE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08221-E486-C009-86BA-0C29C4024B43}"/>
              </a:ext>
            </a:extLst>
          </p:cNvPr>
          <p:cNvSpPr txBox="1"/>
          <p:nvPr/>
        </p:nvSpPr>
        <p:spPr>
          <a:xfrm>
            <a:off x="627556" y="2174715"/>
            <a:ext cx="10269414" cy="6485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endParaRPr lang="en-US" sz="35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lvl="0" indent="-4572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bám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sát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mục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đích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lên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pPr marL="457200" lvl="0" indent="-4572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nhìn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lướt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ghi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giấy</a:t>
            </a:r>
            <a:endParaRPr lang="en-US" sz="3500" u="none" strike="noStrike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lvl="0" indent="-45720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Kết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tranh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ảnh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hát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điệu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bộ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,….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tăng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hấp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dẫn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nhưng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tránh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lạm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phương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tiện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hỗ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trợ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làm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loãng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19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9456" y="-1488720"/>
            <a:ext cx="11899684" cy="11358790"/>
          </a:xfrm>
          <a:custGeom>
            <a:avLst/>
            <a:gdLst/>
            <a:ahLst/>
            <a:cxnLst/>
            <a:rect l="l" t="t" r="r" b="b"/>
            <a:pathLst>
              <a:path w="11899684" h="11358790">
                <a:moveTo>
                  <a:pt x="0" y="0"/>
                </a:moveTo>
                <a:lnTo>
                  <a:pt x="11899684" y="0"/>
                </a:lnTo>
                <a:lnTo>
                  <a:pt x="11899684" y="11358790"/>
                </a:lnTo>
                <a:lnTo>
                  <a:pt x="0" y="1135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7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32291" y="810121"/>
            <a:ext cx="9366775" cy="6761109"/>
          </a:xfrm>
          <a:custGeom>
            <a:avLst/>
            <a:gdLst/>
            <a:ahLst/>
            <a:cxnLst/>
            <a:rect l="l" t="t" r="r" b="b"/>
            <a:pathLst>
              <a:path w="9366775" h="6761109">
                <a:moveTo>
                  <a:pt x="0" y="0"/>
                </a:moveTo>
                <a:lnTo>
                  <a:pt x="9366775" y="0"/>
                </a:lnTo>
                <a:lnTo>
                  <a:pt x="9366775" y="6761109"/>
                </a:lnTo>
                <a:lnTo>
                  <a:pt x="0" y="676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8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3711" y="7339390"/>
            <a:ext cx="5551179" cy="6167976"/>
          </a:xfrm>
          <a:custGeom>
            <a:avLst/>
            <a:gdLst/>
            <a:ahLst/>
            <a:cxnLst/>
            <a:rect l="l" t="t" r="r" b="b"/>
            <a:pathLst>
              <a:path w="5551179" h="6167976">
                <a:moveTo>
                  <a:pt x="0" y="0"/>
                </a:moveTo>
                <a:lnTo>
                  <a:pt x="5551179" y="0"/>
                </a:lnTo>
                <a:lnTo>
                  <a:pt x="5551179" y="6167976"/>
                </a:lnTo>
                <a:lnTo>
                  <a:pt x="0" y="61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11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6643" y="1282985"/>
            <a:ext cx="10269414" cy="1168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5400" dirty="0">
                <a:solidFill>
                  <a:srgbClr val="274D66"/>
                </a:solidFill>
                <a:latin typeface="Fraunces Bold"/>
              </a:rPr>
              <a:t>III. </a:t>
            </a:r>
            <a:r>
              <a:rPr lang="vi-VN" sz="5400" dirty="0">
                <a:solidFill>
                  <a:srgbClr val="274D66"/>
                </a:solidFill>
                <a:latin typeface="Fraunces Bold"/>
              </a:rPr>
              <a:t>THỰC HÀNH NÓI NGHE</a:t>
            </a:r>
            <a:endParaRPr lang="en-US" sz="5400" dirty="0">
              <a:solidFill>
                <a:srgbClr val="274D66"/>
              </a:solidFill>
              <a:latin typeface="Fraunces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CBE0-9A8A-D75C-D4DE-17D50E6A80D9}"/>
              </a:ext>
            </a:extLst>
          </p:cNvPr>
          <p:cNvSpPr txBox="1"/>
          <p:nvPr/>
        </p:nvSpPr>
        <p:spPr>
          <a:xfrm>
            <a:off x="564935" y="2933700"/>
            <a:ext cx="8056056" cy="414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2.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500" b="1" dirty="0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b="1" dirty="0" err="1">
                <a:solidFill>
                  <a:srgbClr val="ED7D3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endParaRPr lang="en-US" sz="35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phần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ghi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chép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tóm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tắt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endParaRPr lang="en-US" sz="3500" u="none" strike="noStrike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ảnh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trực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hỗ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trợ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sơ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đồ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/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u="none" strike="noStrike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ảnh</a:t>
            </a:r>
            <a:r>
              <a:rPr lang="en-US" sz="350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36939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659277" y="-7717266"/>
            <a:ext cx="19606554" cy="10658836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6"/>
                </a:lnTo>
                <a:lnTo>
                  <a:pt x="0" y="10658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3946"/>
            </a:stretch>
          </a:blipFill>
        </p:spPr>
      </p:sp>
      <p:sp>
        <p:nvSpPr>
          <p:cNvPr id="3" name="Freeform 3"/>
          <p:cNvSpPr/>
          <p:nvPr/>
        </p:nvSpPr>
        <p:spPr>
          <a:xfrm rot="1534679">
            <a:off x="15175939" y="1521246"/>
            <a:ext cx="3170920" cy="1960205"/>
          </a:xfrm>
          <a:custGeom>
            <a:avLst/>
            <a:gdLst/>
            <a:ahLst/>
            <a:cxnLst/>
            <a:rect l="l" t="t" r="r" b="b"/>
            <a:pathLst>
              <a:path w="3170920" h="1960205">
                <a:moveTo>
                  <a:pt x="0" y="0"/>
                </a:moveTo>
                <a:lnTo>
                  <a:pt x="3170920" y="0"/>
                </a:lnTo>
                <a:lnTo>
                  <a:pt x="3170920" y="1960205"/>
                </a:lnTo>
                <a:lnTo>
                  <a:pt x="0" y="196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7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51969" y="4069905"/>
            <a:ext cx="6107340" cy="6107340"/>
          </a:xfrm>
          <a:custGeom>
            <a:avLst/>
            <a:gdLst/>
            <a:ahLst/>
            <a:cxnLst/>
            <a:rect l="l" t="t" r="r" b="b"/>
            <a:pathLst>
              <a:path w="6107340" h="6107340">
                <a:moveTo>
                  <a:pt x="0" y="0"/>
                </a:moveTo>
                <a:lnTo>
                  <a:pt x="6107340" y="0"/>
                </a:lnTo>
                <a:lnTo>
                  <a:pt x="6107340" y="6107340"/>
                </a:lnTo>
                <a:lnTo>
                  <a:pt x="0" y="610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6121" y="4069905"/>
            <a:ext cx="6107340" cy="6107340"/>
          </a:xfrm>
          <a:custGeom>
            <a:avLst/>
            <a:gdLst/>
            <a:ahLst/>
            <a:cxnLst/>
            <a:rect l="l" t="t" r="r" b="b"/>
            <a:pathLst>
              <a:path w="6107340" h="6107340">
                <a:moveTo>
                  <a:pt x="0" y="0"/>
                </a:moveTo>
                <a:lnTo>
                  <a:pt x="6107340" y="0"/>
                </a:lnTo>
                <a:lnTo>
                  <a:pt x="6107340" y="6107340"/>
                </a:lnTo>
                <a:lnTo>
                  <a:pt x="0" y="610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08663" y="4069905"/>
            <a:ext cx="4679337" cy="6246688"/>
          </a:xfrm>
          <a:custGeom>
            <a:avLst/>
            <a:gdLst/>
            <a:ahLst/>
            <a:cxnLst/>
            <a:rect l="l" t="t" r="r" b="b"/>
            <a:pathLst>
              <a:path w="4679337" h="6246688">
                <a:moveTo>
                  <a:pt x="0" y="0"/>
                </a:moveTo>
                <a:lnTo>
                  <a:pt x="4679337" y="0"/>
                </a:lnTo>
                <a:lnTo>
                  <a:pt x="4679337" y="6246688"/>
                </a:lnTo>
                <a:lnTo>
                  <a:pt x="0" y="6246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349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01679" y="6459"/>
            <a:ext cx="9726121" cy="249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IV. ĐÁNH GIÁ, </a:t>
            </a:r>
          </a:p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RÚT KINH NGHIỆM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82542" y="6307646"/>
            <a:ext cx="4380497" cy="1908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8">
                <a:solidFill>
                  <a:srgbClr val="274D66"/>
                </a:solidFill>
                <a:latin typeface="Roboto Condensed Bold"/>
              </a:rPr>
              <a:t>Đánh giá dựa trên bảng kiểm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83999" y="6013005"/>
            <a:ext cx="4591584" cy="94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499">
                <a:solidFill>
                  <a:srgbClr val="274D66"/>
                </a:solidFill>
                <a:latin typeface="Roboto Condensed Bold"/>
              </a:rPr>
              <a:t>Rút kinh nghiệm</a:t>
            </a:r>
          </a:p>
        </p:txBody>
      </p:sp>
      <p:sp>
        <p:nvSpPr>
          <p:cNvPr id="10" name="Freeform 10"/>
          <p:cNvSpPr/>
          <p:nvPr/>
        </p:nvSpPr>
        <p:spPr>
          <a:xfrm>
            <a:off x="-763911" y="1735608"/>
            <a:ext cx="3585222" cy="4391697"/>
          </a:xfrm>
          <a:custGeom>
            <a:avLst/>
            <a:gdLst/>
            <a:ahLst/>
            <a:cxnLst/>
            <a:rect l="l" t="t" r="r" b="b"/>
            <a:pathLst>
              <a:path w="3585222" h="4391697">
                <a:moveTo>
                  <a:pt x="0" y="0"/>
                </a:moveTo>
                <a:lnTo>
                  <a:pt x="3585222" y="0"/>
                </a:lnTo>
                <a:lnTo>
                  <a:pt x="3585222" y="4391697"/>
                </a:lnTo>
                <a:lnTo>
                  <a:pt x="0" y="4391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249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659277" y="-7833111"/>
            <a:ext cx="19606554" cy="10658836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6"/>
                </a:lnTo>
                <a:lnTo>
                  <a:pt x="0" y="10658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39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5800" y="-661333"/>
            <a:ext cx="4772975" cy="3846751"/>
          </a:xfrm>
          <a:custGeom>
            <a:avLst/>
            <a:gdLst/>
            <a:ahLst/>
            <a:cxnLst/>
            <a:rect l="l" t="t" r="r" b="b"/>
            <a:pathLst>
              <a:path w="4772975" h="3846751">
                <a:moveTo>
                  <a:pt x="0" y="0"/>
                </a:moveTo>
                <a:lnTo>
                  <a:pt x="4772975" y="0"/>
                </a:lnTo>
                <a:lnTo>
                  <a:pt x="4772975" y="3846751"/>
                </a:lnTo>
                <a:lnTo>
                  <a:pt x="0" y="3846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40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41652" y="6715224"/>
            <a:ext cx="4346348" cy="5086152"/>
          </a:xfrm>
          <a:custGeom>
            <a:avLst/>
            <a:gdLst/>
            <a:ahLst/>
            <a:cxnLst/>
            <a:rect l="l" t="t" r="r" b="b"/>
            <a:pathLst>
              <a:path w="4346348" h="5086152">
                <a:moveTo>
                  <a:pt x="0" y="0"/>
                </a:moveTo>
                <a:lnTo>
                  <a:pt x="4346348" y="0"/>
                </a:lnTo>
                <a:lnTo>
                  <a:pt x="4346348" y="5086152"/>
                </a:lnTo>
                <a:lnTo>
                  <a:pt x="0" y="508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02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78225" y="1947538"/>
            <a:ext cx="16131549" cy="8339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(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lựa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1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hoặc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hoặc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2)</a:t>
            </a:r>
          </a:p>
          <a:p>
            <a:pPr>
              <a:lnSpc>
                <a:spcPct val="125000"/>
              </a:lnSpc>
            </a:pPr>
            <a:r>
              <a:rPr lang="en-US" sz="35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*</a:t>
            </a:r>
            <a:r>
              <a:rPr lang="en-US" sz="35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5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5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1:</a:t>
            </a:r>
          </a:p>
          <a:p>
            <a:pPr>
              <a:lnSpc>
                <a:spcPct val="125000"/>
              </a:lnSpc>
            </a:pP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Mỗi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truyềnHS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) – quay video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gửi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lại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GV</a:t>
            </a:r>
          </a:p>
          <a:p>
            <a:pPr>
              <a:lnSpc>
                <a:spcPct val="125000"/>
              </a:lnSpc>
            </a:pP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Yêu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cầu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: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HS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vận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kĩ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năng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);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đọc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khuyến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khích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đạo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cụ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ảnh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minh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họa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trang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phục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…</a:t>
            </a:r>
            <a:endParaRPr lang="vi-VN" sz="35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Video quay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tối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thiểu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chân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học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quay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ngang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điện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thoạ</a:t>
            </a:r>
            <a:r>
              <a:rPr lang="vi-VN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Âm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thanh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lẫn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tạp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âm</a:t>
            </a:r>
            <a:endParaRPr lang="vi-VN" sz="35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Độ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dài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video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quá 10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endParaRPr lang="vi-VN" sz="35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Hạn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nộp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: 1 </a:t>
            </a:r>
            <a:r>
              <a:rPr lang="en-US" sz="35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tuần</a:t>
            </a:r>
            <a:r>
              <a:rPr lang="en-US" sz="35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17037" y="630965"/>
            <a:ext cx="9726121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V. 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659277" y="-7717266"/>
            <a:ext cx="19606554" cy="10658836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6"/>
                </a:lnTo>
                <a:lnTo>
                  <a:pt x="0" y="10658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39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16284" y="220825"/>
            <a:ext cx="4772975" cy="3846751"/>
          </a:xfrm>
          <a:custGeom>
            <a:avLst/>
            <a:gdLst/>
            <a:ahLst/>
            <a:cxnLst/>
            <a:rect l="l" t="t" r="r" b="b"/>
            <a:pathLst>
              <a:path w="4772975" h="3846751">
                <a:moveTo>
                  <a:pt x="0" y="0"/>
                </a:moveTo>
                <a:lnTo>
                  <a:pt x="4772975" y="0"/>
                </a:lnTo>
                <a:lnTo>
                  <a:pt x="4772975" y="3846751"/>
                </a:lnTo>
                <a:lnTo>
                  <a:pt x="0" y="3846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40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41652" y="6715224"/>
            <a:ext cx="4346348" cy="5086152"/>
          </a:xfrm>
          <a:custGeom>
            <a:avLst/>
            <a:gdLst/>
            <a:ahLst/>
            <a:cxnLst/>
            <a:rect l="l" t="t" r="r" b="b"/>
            <a:pathLst>
              <a:path w="4346348" h="5086152">
                <a:moveTo>
                  <a:pt x="0" y="0"/>
                </a:moveTo>
                <a:lnTo>
                  <a:pt x="4346348" y="0"/>
                </a:lnTo>
                <a:lnTo>
                  <a:pt x="4346348" y="5086152"/>
                </a:lnTo>
                <a:lnTo>
                  <a:pt x="0" y="508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02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08651" y="355248"/>
            <a:ext cx="9726121" cy="122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V. VẬN DỤNG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1" y="2894623"/>
            <a:ext cx="12573000" cy="4288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*</a:t>
            </a:r>
            <a:r>
              <a:rPr lang="en-US" sz="38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2: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HS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sưu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tầm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liệu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nghiên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cứu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tìm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hiểu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những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/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phát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/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vấn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phẩm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hóa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truyền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thống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vi-VN" sz="3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HS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lưu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vào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Sổ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tay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Văn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học</a:t>
            </a:r>
            <a:endParaRPr lang="en-US" sz="3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8285" y="3541897"/>
            <a:ext cx="7627888" cy="6788202"/>
          </a:xfrm>
          <a:custGeom>
            <a:avLst/>
            <a:gdLst/>
            <a:ahLst/>
            <a:cxnLst/>
            <a:rect l="l" t="t" r="r" b="b"/>
            <a:pathLst>
              <a:path w="7627888" h="6788202">
                <a:moveTo>
                  <a:pt x="0" y="0"/>
                </a:moveTo>
                <a:lnTo>
                  <a:pt x="7627888" y="0"/>
                </a:lnTo>
                <a:lnTo>
                  <a:pt x="7627888" y="6788202"/>
                </a:lnTo>
                <a:lnTo>
                  <a:pt x="0" y="678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236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3529" y="1199655"/>
            <a:ext cx="3598072" cy="3210378"/>
          </a:xfrm>
          <a:custGeom>
            <a:avLst/>
            <a:gdLst/>
            <a:ahLst/>
            <a:cxnLst/>
            <a:rect l="l" t="t" r="r" b="b"/>
            <a:pathLst>
              <a:path w="3598072" h="3210378">
                <a:moveTo>
                  <a:pt x="0" y="0"/>
                </a:moveTo>
                <a:lnTo>
                  <a:pt x="3598072" y="0"/>
                </a:lnTo>
                <a:lnTo>
                  <a:pt x="3598072" y="3210378"/>
                </a:lnTo>
                <a:lnTo>
                  <a:pt x="0" y="321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1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47292" y="405088"/>
            <a:ext cx="2938590" cy="31368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90512" y="3562350"/>
            <a:ext cx="10917536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495C83"/>
                </a:solidFill>
                <a:latin typeface="#9Slide05 Aquarelle"/>
              </a:rPr>
              <a:t>Cảm ơn các em!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41598" y="2421561"/>
            <a:ext cx="6954394" cy="4986879"/>
            <a:chOff x="0" y="0"/>
            <a:chExt cx="6109623" cy="4381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9589" cy="4381119"/>
            </a:xfrm>
            <a:custGeom>
              <a:avLst/>
              <a:gdLst/>
              <a:ahLst/>
              <a:cxnLst/>
              <a:rect l="l" t="t" r="r" b="b"/>
              <a:pathLst>
                <a:path w="6109589" h="4381119">
                  <a:moveTo>
                    <a:pt x="0" y="0"/>
                  </a:moveTo>
                  <a:lnTo>
                    <a:pt x="6109589" y="0"/>
                  </a:lnTo>
                  <a:lnTo>
                    <a:pt x="6109589" y="4381119"/>
                  </a:lnTo>
                  <a:lnTo>
                    <a:pt x="0" y="438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744323" y="2421561"/>
            <a:ext cx="9691804" cy="6517738"/>
          </a:xfrm>
          <a:custGeom>
            <a:avLst/>
            <a:gdLst/>
            <a:ahLst/>
            <a:cxnLst/>
            <a:rect l="l" t="t" r="r" b="b"/>
            <a:pathLst>
              <a:path w="9691804" h="6517738">
                <a:moveTo>
                  <a:pt x="0" y="0"/>
                </a:moveTo>
                <a:lnTo>
                  <a:pt x="9691804" y="0"/>
                </a:lnTo>
                <a:lnTo>
                  <a:pt x="9691804" y="6517738"/>
                </a:lnTo>
                <a:lnTo>
                  <a:pt x="0" y="6517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3400" y="379259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79405" y="4089821"/>
            <a:ext cx="5078780" cy="1590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Vạn Lí Trường Thành (Trung Quốc)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CB4F3E-A69F-8867-BCEB-18FA1352325B}"/>
              </a:ext>
            </a:extLst>
          </p:cNvPr>
          <p:cNvSpPr/>
          <p:nvPr/>
        </p:nvSpPr>
        <p:spPr>
          <a:xfrm rot="1796324">
            <a:off x="-1390586" y="9310378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9891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404A1DD-8332-B677-497C-6DC52C05AF9F}"/>
              </a:ext>
            </a:extLst>
          </p:cNvPr>
          <p:cNvSpPr/>
          <p:nvPr/>
        </p:nvSpPr>
        <p:spPr>
          <a:xfrm>
            <a:off x="-638936" y="-848300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5769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0861D14-6505-617D-44D7-1E41FD6E69A1}"/>
              </a:ext>
            </a:extLst>
          </p:cNvPr>
          <p:cNvSpPr/>
          <p:nvPr/>
        </p:nvSpPr>
        <p:spPr>
          <a:xfrm rot="1534679">
            <a:off x="13685650" y="711039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61764"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ADCA8BB-D2B1-C956-5F9F-AEE5DC6EBC56}"/>
              </a:ext>
            </a:extLst>
          </p:cNvPr>
          <p:cNvSpPr/>
          <p:nvPr/>
        </p:nvSpPr>
        <p:spPr>
          <a:xfrm>
            <a:off x="15358600" y="-682503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8435" y="2500655"/>
            <a:ext cx="5680719" cy="4073549"/>
            <a:chOff x="0" y="0"/>
            <a:chExt cx="6109623" cy="4381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9589" cy="4381119"/>
            </a:xfrm>
            <a:custGeom>
              <a:avLst/>
              <a:gdLst/>
              <a:ahLst/>
              <a:cxnLst/>
              <a:rect l="l" t="t" r="r" b="b"/>
              <a:pathLst>
                <a:path w="6109589" h="4381119">
                  <a:moveTo>
                    <a:pt x="0" y="0"/>
                  </a:moveTo>
                  <a:lnTo>
                    <a:pt x="6109589" y="0"/>
                  </a:lnTo>
                  <a:lnTo>
                    <a:pt x="6109589" y="4381119"/>
                  </a:lnTo>
                  <a:lnTo>
                    <a:pt x="0" y="438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55388" y="3293640"/>
            <a:ext cx="8622077" cy="4875393"/>
          </a:xfrm>
          <a:custGeom>
            <a:avLst/>
            <a:gdLst/>
            <a:ahLst/>
            <a:cxnLst/>
            <a:rect l="l" t="t" r="r" b="b"/>
            <a:pathLst>
              <a:path w="8622077" h="4875393">
                <a:moveTo>
                  <a:pt x="0" y="0"/>
                </a:moveTo>
                <a:lnTo>
                  <a:pt x="8622077" y="0"/>
                </a:lnTo>
                <a:lnTo>
                  <a:pt x="8622077" y="4875392"/>
                </a:lnTo>
                <a:lnTo>
                  <a:pt x="0" y="4875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3400" y="379259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79405" y="4089821"/>
            <a:ext cx="5078780" cy="79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Pizza (Ý)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A58BC63-0A9D-67E1-72C5-AF17B71A5910}"/>
              </a:ext>
            </a:extLst>
          </p:cNvPr>
          <p:cNvSpPr/>
          <p:nvPr/>
        </p:nvSpPr>
        <p:spPr>
          <a:xfrm rot="1796324">
            <a:off x="-1387807" y="9055269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9891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2D8F82F-74EA-241C-2187-1E149B8B90E6}"/>
              </a:ext>
            </a:extLst>
          </p:cNvPr>
          <p:cNvSpPr/>
          <p:nvPr/>
        </p:nvSpPr>
        <p:spPr>
          <a:xfrm>
            <a:off x="-78781" y="61879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5769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58AE4AC-993E-D02F-B1C1-5D763188B89A}"/>
              </a:ext>
            </a:extLst>
          </p:cNvPr>
          <p:cNvSpPr/>
          <p:nvPr/>
        </p:nvSpPr>
        <p:spPr>
          <a:xfrm rot="1534679">
            <a:off x="14622367" y="794455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61764"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E41AEBAC-F624-C9BB-5FFC-4F305F925E5A}"/>
              </a:ext>
            </a:extLst>
          </p:cNvPr>
          <p:cNvSpPr/>
          <p:nvPr/>
        </p:nvSpPr>
        <p:spPr>
          <a:xfrm>
            <a:off x="15691928" y="-209048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7630" y="3543300"/>
            <a:ext cx="5680719" cy="4073549"/>
            <a:chOff x="0" y="0"/>
            <a:chExt cx="6109623" cy="4381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9589" cy="4381119"/>
            </a:xfrm>
            <a:custGeom>
              <a:avLst/>
              <a:gdLst/>
              <a:ahLst/>
              <a:cxnLst/>
              <a:rect l="l" t="t" r="r" b="b"/>
              <a:pathLst>
                <a:path w="6109589" h="4381119">
                  <a:moveTo>
                    <a:pt x="0" y="0"/>
                  </a:moveTo>
                  <a:lnTo>
                    <a:pt x="6109589" y="0"/>
                  </a:lnTo>
                  <a:lnTo>
                    <a:pt x="6109589" y="4381119"/>
                  </a:lnTo>
                  <a:lnTo>
                    <a:pt x="0" y="438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629236" y="1224112"/>
            <a:ext cx="2263140" cy="8229600"/>
          </a:xfrm>
          <a:custGeom>
            <a:avLst/>
            <a:gdLst/>
            <a:ahLst/>
            <a:cxnLst/>
            <a:rect l="l" t="t" r="r" b="b"/>
            <a:pathLst>
              <a:path w="2263140" h="8229600">
                <a:moveTo>
                  <a:pt x="0" y="0"/>
                </a:moveTo>
                <a:lnTo>
                  <a:pt x="2263140" y="0"/>
                </a:lnTo>
                <a:lnTo>
                  <a:pt x="22631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3400" y="379259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0" y="5132466"/>
            <a:ext cx="5078780" cy="79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Áo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dài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74D66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(Việt Nam)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5B8998D-3182-F7AA-B751-007C70E65A68}"/>
              </a:ext>
            </a:extLst>
          </p:cNvPr>
          <p:cNvSpPr/>
          <p:nvPr/>
        </p:nvSpPr>
        <p:spPr>
          <a:xfrm rot="1796324">
            <a:off x="-797730" y="9169716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9891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8443798-69A4-F98B-BBFB-51B8D4C9573B}"/>
              </a:ext>
            </a:extLst>
          </p:cNvPr>
          <p:cNvSpPr/>
          <p:nvPr/>
        </p:nvSpPr>
        <p:spPr>
          <a:xfrm>
            <a:off x="-290447" y="-410819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769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43C66FA-A07A-13B5-EE7D-D0BB6124EA13}"/>
              </a:ext>
            </a:extLst>
          </p:cNvPr>
          <p:cNvSpPr/>
          <p:nvPr/>
        </p:nvSpPr>
        <p:spPr>
          <a:xfrm rot="1534679">
            <a:off x="14622367" y="7944555"/>
            <a:ext cx="4250352" cy="2627490"/>
          </a:xfrm>
          <a:custGeom>
            <a:avLst/>
            <a:gdLst/>
            <a:ahLst/>
            <a:cxnLst/>
            <a:rect l="l" t="t" r="r" b="b"/>
            <a:pathLst>
              <a:path w="4250352" h="2627490">
                <a:moveTo>
                  <a:pt x="0" y="0"/>
                </a:moveTo>
                <a:lnTo>
                  <a:pt x="4250351" y="0"/>
                </a:lnTo>
                <a:lnTo>
                  <a:pt x="4250351" y="2627490"/>
                </a:lnTo>
                <a:lnTo>
                  <a:pt x="0" y="2627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61764"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421010E-8057-F507-DF25-8353AA4FABD0}"/>
              </a:ext>
            </a:extLst>
          </p:cNvPr>
          <p:cNvSpPr/>
          <p:nvPr/>
        </p:nvSpPr>
        <p:spPr>
          <a:xfrm>
            <a:off x="14263442" y="1908139"/>
            <a:ext cx="2936327" cy="2723444"/>
          </a:xfrm>
          <a:custGeom>
            <a:avLst/>
            <a:gdLst/>
            <a:ahLst/>
            <a:cxnLst/>
            <a:rect l="l" t="t" r="r" b="b"/>
            <a:pathLst>
              <a:path w="2936327" h="2723444">
                <a:moveTo>
                  <a:pt x="0" y="0"/>
                </a:moveTo>
                <a:lnTo>
                  <a:pt x="2936327" y="0"/>
                </a:lnTo>
                <a:lnTo>
                  <a:pt x="2936327" y="2723444"/>
                </a:lnTo>
                <a:lnTo>
                  <a:pt x="0" y="27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96324">
            <a:off x="-715728" y="8344001"/>
            <a:ext cx="5231081" cy="1750034"/>
            <a:chOff x="0" y="0"/>
            <a:chExt cx="6974775" cy="2333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74713" cy="2333371"/>
            </a:xfrm>
            <a:custGeom>
              <a:avLst/>
              <a:gdLst/>
              <a:ahLst/>
              <a:cxnLst/>
              <a:rect l="l" t="t" r="r" b="b"/>
              <a:pathLst>
                <a:path w="6974713" h="2333371">
                  <a:moveTo>
                    <a:pt x="0" y="0"/>
                  </a:moveTo>
                  <a:lnTo>
                    <a:pt x="6974713" y="0"/>
                  </a:lnTo>
                  <a:lnTo>
                    <a:pt x="6974713" y="2333371"/>
                  </a:lnTo>
                  <a:lnTo>
                    <a:pt x="0" y="2333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" b="-27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255859" y="0"/>
            <a:ext cx="11065008" cy="8229600"/>
            <a:chOff x="0" y="0"/>
            <a:chExt cx="14753344" cy="1097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53337" cy="10972800"/>
            </a:xfrm>
            <a:custGeom>
              <a:avLst/>
              <a:gdLst/>
              <a:ahLst/>
              <a:cxnLst/>
              <a:rect l="l" t="t" r="r" b="b"/>
              <a:pathLst>
                <a:path w="14753337" h="10972800">
                  <a:moveTo>
                    <a:pt x="0" y="0"/>
                  </a:moveTo>
                  <a:lnTo>
                    <a:pt x="14753337" y="0"/>
                  </a:lnTo>
                  <a:lnTo>
                    <a:pt x="1475333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" b="-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5568938" y="6057164"/>
            <a:ext cx="10545951" cy="6402271"/>
            <a:chOff x="0" y="0"/>
            <a:chExt cx="14061268" cy="85363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1312" cy="8536305"/>
            </a:xfrm>
            <a:custGeom>
              <a:avLst/>
              <a:gdLst/>
              <a:ahLst/>
              <a:cxnLst/>
              <a:rect l="l" t="t" r="r" b="b"/>
              <a:pathLst>
                <a:path w="14061312" h="8536305">
                  <a:moveTo>
                    <a:pt x="0" y="0"/>
                  </a:moveTo>
                  <a:lnTo>
                    <a:pt x="14061312" y="0"/>
                  </a:lnTo>
                  <a:lnTo>
                    <a:pt x="14061312" y="8536305"/>
                  </a:lnTo>
                  <a:lnTo>
                    <a:pt x="0" y="8536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" b="-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1696" y="2560818"/>
            <a:ext cx="12451085" cy="3290545"/>
            <a:chOff x="0" y="0"/>
            <a:chExt cx="16601447" cy="43873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01439" cy="4387342"/>
            </a:xfrm>
            <a:custGeom>
              <a:avLst/>
              <a:gdLst/>
              <a:ahLst/>
              <a:cxnLst/>
              <a:rect l="l" t="t" r="r" b="b"/>
              <a:pathLst>
                <a:path w="16601439" h="4387342">
                  <a:moveTo>
                    <a:pt x="0" y="0"/>
                  </a:moveTo>
                  <a:lnTo>
                    <a:pt x="16601439" y="0"/>
                  </a:lnTo>
                  <a:lnTo>
                    <a:pt x="16601439" y="4387342"/>
                  </a:lnTo>
                  <a:lnTo>
                    <a:pt x="0" y="4387342"/>
                  </a:lnTo>
                  <a:close/>
                </a:path>
              </a:pathLst>
            </a:custGeom>
            <a:solidFill>
              <a:srgbClr val="F2DC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6601447" cy="44826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1074071" marR="0" lvl="2" indent="-358024" algn="just" defTabSz="914400" rtl="0" eaLnBrk="1" fontAlgn="auto" latinLnBrk="0" hangingPunct="1">
                <a:lnSpc>
                  <a:spcPts val="657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⚬"/>
                <a:tabLst/>
                <a:defRPr/>
              </a:pP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Mỗi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đất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nước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đều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nền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văn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hóa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phong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phú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và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lâu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đời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Nét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văn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hóa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ấy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thể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gắn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liền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với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trang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phục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ẩm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thực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công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trình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kiến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trúc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,…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Đất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nước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VN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chúng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ta,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mỗi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vùng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đất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cũng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đều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những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di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sản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văn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hóa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riêng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biệt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cần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giữ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gìn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triển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 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54658" y="367400"/>
            <a:ext cx="5901201" cy="154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7" b="0" i="0" u="none" strike="noStrike" kern="1200" cap="none" spc="0" normalizeH="0" baseline="0" noProof="0">
                <a:ln>
                  <a:noFill/>
                </a:ln>
                <a:solidFill>
                  <a:srgbClr val="70422C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KHỞI ĐỘNG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38600" y="6495252"/>
            <a:ext cx="9697190" cy="2461859"/>
            <a:chOff x="0" y="0"/>
            <a:chExt cx="12929587" cy="32824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29616" cy="3282442"/>
            </a:xfrm>
            <a:custGeom>
              <a:avLst/>
              <a:gdLst/>
              <a:ahLst/>
              <a:cxnLst/>
              <a:rect l="l" t="t" r="r" b="b"/>
              <a:pathLst>
                <a:path w="12929616" h="3282442">
                  <a:moveTo>
                    <a:pt x="0" y="0"/>
                  </a:moveTo>
                  <a:lnTo>
                    <a:pt x="12929616" y="0"/>
                  </a:lnTo>
                  <a:lnTo>
                    <a:pt x="12929616" y="3282442"/>
                  </a:lnTo>
                  <a:lnTo>
                    <a:pt x="0" y="3282442"/>
                  </a:lnTo>
                  <a:close/>
                </a:path>
              </a:pathLst>
            </a:custGeom>
            <a:solidFill>
              <a:srgbClr val="E6B9B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2929587" cy="337772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1074299" lvl="2" indent="-358100" algn="just">
                <a:lnSpc>
                  <a:spcPts val="6580"/>
                </a:lnSpc>
                <a:buFont typeface="Arial"/>
                <a:buChar char="⚬"/>
                <a:defRPr/>
              </a:pP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Trong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bài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học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này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chúng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ta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sẽ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cơ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hội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trình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bày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ý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kiến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về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sản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phẩm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văn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hóa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truyền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thống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trong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cuộc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sống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dirty="0" err="1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tại</a:t>
              </a:r>
              <a:r>
                <a:rPr lang="en-US" sz="3500" dirty="0">
                  <a:solidFill>
                    <a:srgbClr val="0D0D0D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D231FE99-0EFF-5CD8-A4BD-6D20D115F422}"/>
              </a:ext>
            </a:extLst>
          </p:cNvPr>
          <p:cNvSpPr/>
          <p:nvPr/>
        </p:nvSpPr>
        <p:spPr>
          <a:xfrm>
            <a:off x="13747440" y="3086100"/>
            <a:ext cx="4515537" cy="8196520"/>
          </a:xfrm>
          <a:custGeom>
            <a:avLst/>
            <a:gdLst/>
            <a:ahLst/>
            <a:cxnLst/>
            <a:rect l="l" t="t" r="r" b="b"/>
            <a:pathLst>
              <a:path w="4515537" h="8196520">
                <a:moveTo>
                  <a:pt x="0" y="0"/>
                </a:moveTo>
                <a:lnTo>
                  <a:pt x="4515538" y="0"/>
                </a:lnTo>
                <a:lnTo>
                  <a:pt x="4515538" y="8196520"/>
                </a:lnTo>
                <a:lnTo>
                  <a:pt x="0" y="8196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B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3220" y="-580293"/>
            <a:ext cx="19661220" cy="10867293"/>
          </a:xfrm>
          <a:custGeom>
            <a:avLst/>
            <a:gdLst/>
            <a:ahLst/>
            <a:cxnLst/>
            <a:rect l="l" t="t" r="r" b="b"/>
            <a:pathLst>
              <a:path w="19661220" h="10867293">
                <a:moveTo>
                  <a:pt x="0" y="0"/>
                </a:moveTo>
                <a:lnTo>
                  <a:pt x="19661220" y="0"/>
                </a:lnTo>
                <a:lnTo>
                  <a:pt x="19661220" y="10867293"/>
                </a:lnTo>
                <a:lnTo>
                  <a:pt x="0" y="108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0921"/>
            </a:stretch>
          </a:blipFill>
        </p:spPr>
      </p:sp>
      <p:sp>
        <p:nvSpPr>
          <p:cNvPr id="3" name="Freeform 3"/>
          <p:cNvSpPr/>
          <p:nvPr/>
        </p:nvSpPr>
        <p:spPr>
          <a:xfrm rot="-988409">
            <a:off x="15513524" y="9191432"/>
            <a:ext cx="3406834" cy="1003467"/>
          </a:xfrm>
          <a:custGeom>
            <a:avLst/>
            <a:gdLst/>
            <a:ahLst/>
            <a:cxnLst/>
            <a:rect l="l" t="t" r="r" b="b"/>
            <a:pathLst>
              <a:path w="3406834" h="1003467">
                <a:moveTo>
                  <a:pt x="0" y="0"/>
                </a:moveTo>
                <a:lnTo>
                  <a:pt x="3406834" y="0"/>
                </a:lnTo>
                <a:lnTo>
                  <a:pt x="3406834" y="1003467"/>
                </a:lnTo>
                <a:lnTo>
                  <a:pt x="0" y="1003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395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44" y="5875728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6" y="0"/>
                </a:lnTo>
                <a:lnTo>
                  <a:pt x="44008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60871" y="0"/>
            <a:ext cx="1912142" cy="2007020"/>
          </a:xfrm>
          <a:custGeom>
            <a:avLst/>
            <a:gdLst/>
            <a:ahLst/>
            <a:cxnLst/>
            <a:rect l="l" t="t" r="r" b="b"/>
            <a:pathLst>
              <a:path w="1912142" h="2007020">
                <a:moveTo>
                  <a:pt x="0" y="0"/>
                </a:moveTo>
                <a:lnTo>
                  <a:pt x="1912143" y="0"/>
                </a:lnTo>
                <a:lnTo>
                  <a:pt x="1912143" y="2007020"/>
                </a:lnTo>
                <a:lnTo>
                  <a:pt x="0" y="2007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3351" y="944626"/>
            <a:ext cx="2146249" cy="21247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04820" y="1219192"/>
            <a:ext cx="10878360" cy="118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 dirty="0">
                <a:solidFill>
                  <a:srgbClr val="9B3E29"/>
                </a:solidFill>
                <a:latin typeface="Fraunces Bold"/>
              </a:rPr>
              <a:t>BÀI </a:t>
            </a:r>
            <a:r>
              <a:rPr lang="vi-VN" sz="7148" dirty="0">
                <a:solidFill>
                  <a:srgbClr val="9B3E29"/>
                </a:solidFill>
                <a:latin typeface="Fraunces Bold"/>
              </a:rPr>
              <a:t>2:</a:t>
            </a:r>
            <a:r>
              <a:rPr lang="en-US" sz="7148" dirty="0">
                <a:solidFill>
                  <a:srgbClr val="9B3E29"/>
                </a:solidFill>
                <a:latin typeface="Fraunces Bold"/>
              </a:rPr>
              <a:t> </a:t>
            </a:r>
            <a:r>
              <a:rPr lang="vi-VN" sz="7148" dirty="0">
                <a:solidFill>
                  <a:srgbClr val="9B3E29"/>
                </a:solidFill>
                <a:latin typeface="Fraunces Bold"/>
              </a:rPr>
              <a:t>VẺ ĐẸP CỔ ĐIỂN</a:t>
            </a:r>
            <a:endParaRPr lang="en-US" sz="7148" dirty="0">
              <a:solidFill>
                <a:srgbClr val="9B3E29"/>
              </a:solidFill>
              <a:latin typeface="Fraunce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86200" y="2781300"/>
            <a:ext cx="10594576" cy="13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29"/>
              </a:lnSpc>
            </a:pPr>
            <a:r>
              <a:rPr lang="en-US" sz="7948">
                <a:solidFill>
                  <a:srgbClr val="EE6945"/>
                </a:solidFill>
                <a:latin typeface="#9Slide07 HLT Fall For You"/>
              </a:rPr>
              <a:t>Kĩ năng Nói và Nghe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9400" y="4533900"/>
            <a:ext cx="13441471" cy="2787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70422C"/>
                </a:solidFill>
                <a:latin typeface="Fraunces Bold"/>
              </a:rPr>
              <a:t>TRÌNH BÀY Ý KIẾN VỀ MỘT VẤN ĐỀ XÃ HỘI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B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3220" y="-5120588"/>
            <a:ext cx="27875569" cy="15407588"/>
          </a:xfrm>
          <a:custGeom>
            <a:avLst/>
            <a:gdLst/>
            <a:ahLst/>
            <a:cxnLst/>
            <a:rect l="l" t="t" r="r" b="b"/>
            <a:pathLst>
              <a:path w="27875569" h="15407588">
                <a:moveTo>
                  <a:pt x="0" y="0"/>
                </a:moveTo>
                <a:lnTo>
                  <a:pt x="27875569" y="0"/>
                </a:lnTo>
                <a:lnTo>
                  <a:pt x="27875569" y="15407588"/>
                </a:lnTo>
                <a:lnTo>
                  <a:pt x="0" y="15407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0921"/>
            </a:stretch>
          </a:blipFill>
        </p:spPr>
      </p:sp>
      <p:sp>
        <p:nvSpPr>
          <p:cNvPr id="3" name="Freeform 3"/>
          <p:cNvSpPr/>
          <p:nvPr/>
        </p:nvSpPr>
        <p:spPr>
          <a:xfrm rot="-988409">
            <a:off x="14693826" y="8263497"/>
            <a:ext cx="3406834" cy="1003467"/>
          </a:xfrm>
          <a:custGeom>
            <a:avLst/>
            <a:gdLst/>
            <a:ahLst/>
            <a:cxnLst/>
            <a:rect l="l" t="t" r="r" b="b"/>
            <a:pathLst>
              <a:path w="3406834" h="1003467">
                <a:moveTo>
                  <a:pt x="0" y="0"/>
                </a:moveTo>
                <a:lnTo>
                  <a:pt x="3406834" y="0"/>
                </a:lnTo>
                <a:lnTo>
                  <a:pt x="3406834" y="1003467"/>
                </a:lnTo>
                <a:lnTo>
                  <a:pt x="0" y="1003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395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6260871" y="0"/>
            <a:ext cx="1912142" cy="2007020"/>
          </a:xfrm>
          <a:custGeom>
            <a:avLst/>
            <a:gdLst/>
            <a:ahLst/>
            <a:cxnLst/>
            <a:rect l="l" t="t" r="r" b="b"/>
            <a:pathLst>
              <a:path w="1912142" h="2007020">
                <a:moveTo>
                  <a:pt x="0" y="0"/>
                </a:moveTo>
                <a:lnTo>
                  <a:pt x="1912143" y="0"/>
                </a:lnTo>
                <a:lnTo>
                  <a:pt x="1912143" y="2007020"/>
                </a:lnTo>
                <a:lnTo>
                  <a:pt x="0" y="2007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3351" y="944626"/>
            <a:ext cx="2146249" cy="212478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53749" y="3303942"/>
            <a:ext cx="12781593" cy="209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600"/>
              </a:lnSpc>
              <a:buFont typeface="Arial"/>
              <a:buChar char="•"/>
            </a:pP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nêu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rõ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(ý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kiến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)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nói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sử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luận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lí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lẽ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) và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bằng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chứng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tin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cậy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nhằm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thuyết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phục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nghe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vấn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74D66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74D66"/>
                </a:solidFill>
                <a:latin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76400" y="495300"/>
            <a:ext cx="14189571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>
                <a:solidFill>
                  <a:srgbClr val="274D66"/>
                </a:solidFill>
                <a:latin typeface="Fraunces Bold"/>
              </a:rPr>
              <a:t>TRÌNH BÀY Ý KIẾN VỀ MỘT</a:t>
            </a:r>
          </a:p>
          <a:p>
            <a:pPr algn="ctr">
              <a:lnSpc>
                <a:spcPts val="8539"/>
              </a:lnSpc>
            </a:pPr>
            <a:r>
              <a:rPr lang="en-US" sz="6098">
                <a:solidFill>
                  <a:srgbClr val="274D66"/>
                </a:solidFill>
                <a:latin typeface="Fraunces Bold"/>
              </a:rPr>
              <a:t> VẤN ĐỀ XÃ HỘI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8000" y="6591300"/>
            <a:ext cx="12781593" cy="2098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600"/>
              </a:lnSpc>
              <a:buFont typeface="Arial"/>
              <a:buChar char="•"/>
            </a:pPr>
            <a:r>
              <a:rPr lang="en-US" sz="3999">
                <a:solidFill>
                  <a:srgbClr val="274D66"/>
                </a:solidFill>
                <a:latin typeface="Roboto Condensed"/>
              </a:rPr>
              <a:t>Vấn đề XH có thể là: một câu hỏi cần trả lời/một vấn đề cần giải quyết/một hiện tượng tích cực/tiêu cực/vừa tích cực, vừa tiêu cực...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2792</Words>
  <Application>Microsoft Office PowerPoint</Application>
  <PresentationFormat>Custom</PresentationFormat>
  <Paragraphs>245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Roboto Condensed</vt:lpstr>
      <vt:lpstr>#9Slide06 BC Seinna Grace</vt:lpstr>
      <vt:lpstr>Fraunces Bold</vt:lpstr>
      <vt:lpstr>Arial</vt:lpstr>
      <vt:lpstr>#9Slide05 Aquarelle</vt:lpstr>
      <vt:lpstr>Calibri</vt:lpstr>
      <vt:lpstr>Roboto Condensed Bold</vt:lpstr>
      <vt:lpstr>#9Slide07 HLT Fall For You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8CD_B1_Nói nghe.pptx</dc:title>
  <cp:lastModifiedBy>Nguyen Trung Nhut</cp:lastModifiedBy>
  <cp:revision>6</cp:revision>
  <dcterms:created xsi:type="dcterms:W3CDTF">2006-08-16T00:00:00Z</dcterms:created>
  <dcterms:modified xsi:type="dcterms:W3CDTF">2023-07-15T16:31:19Z</dcterms:modified>
  <dc:identifier>DAFmhvUUyw0</dc:identifier>
</cp:coreProperties>
</file>