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8288000" cy="10287000"/>
  <p:notesSz cx="6858000" cy="9144000"/>
  <p:embeddedFontLst>
    <p:embeddedFont>
      <p:font typeface="#9Slide03 Bebas Neue Bold" panose="020B0606020202050201" pitchFamily="34" charset="0"/>
      <p:bold r:id="rId30"/>
    </p:embeddedFont>
    <p:embeddedFont>
      <p:font typeface="#9Slide05 VL Fadilla" pitchFamily="2" charset="0"/>
      <p:regular r:id="rId31"/>
    </p:embeddedFont>
    <p:embeddedFont>
      <p:font typeface="#9Slide07 SVNUT Triumph Press" panose="00000500000000000000" pitchFamily="2" charset="0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Fraunces Bold" panose="020B0604020202020204" charset="0"/>
      <p:regular r:id="rId37"/>
    </p:embeddedFont>
    <p:embeddedFont>
      <p:font typeface="Fraunces Heavy" panose="020B0604020202020204" charset="0"/>
      <p:regular r:id="rId38"/>
    </p:embeddedFont>
    <p:embeddedFont>
      <p:font typeface="Roboto Condensed" panose="02000000000000000000" pitchFamily="2" charset="0"/>
      <p:regular r:id="rId39"/>
      <p:bold r:id="rId40"/>
      <p:italic r:id="rId41"/>
      <p:boldItalic r:id="rId42"/>
    </p:embeddedFont>
    <p:embeddedFont>
      <p:font typeface="Roboto Condensed Bold" panose="02000000000000000000" pitchFamily="2" charset="0"/>
      <p:bold r:id="rId43"/>
    </p:embeddedFont>
    <p:embeddedFont>
      <p:font typeface="Roboto Condensed Italics" panose="020B0604020202020204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131D"/>
    <a:srgbClr val="DAA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1080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754BD-ED7F-4789-B422-5712B1048497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1EB14-8315-48D0-B2B7-B7286F344905}">
      <dgm:prSet phldrT="[Text]" custT="1"/>
      <dgm:spPr>
        <a:solidFill>
          <a:srgbClr val="9B131D"/>
        </a:solidFill>
      </dgm:spPr>
      <dgm:t>
        <a:bodyPr/>
        <a:lstStyle/>
        <a:p>
          <a:r>
            <a:rPr lang="en-US" sz="3400" dirty="0">
              <a:solidFill>
                <a:schemeClr val="bg1"/>
              </a:solidFill>
              <a:latin typeface="Roboto Condensed Italics"/>
            </a:rPr>
            <a:t>1.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Xác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định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đề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tài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,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thể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thơ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,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nhân</a:t>
          </a:r>
          <a:r>
            <a:rPr lang="vi-VN" sz="34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vật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trữ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tình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 và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đối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tượng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trữ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tình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.</a:t>
          </a:r>
          <a:endParaRPr lang="en-US" sz="3400" dirty="0">
            <a:solidFill>
              <a:schemeClr val="bg1"/>
            </a:solidFill>
          </a:endParaRPr>
        </a:p>
      </dgm:t>
    </dgm:pt>
    <dgm:pt modelId="{70F2D9B4-0623-48AE-8E66-1D19EE5D3716}" type="parTrans" cxnId="{AE3D0B09-C6A1-43A9-A244-018A231AF9C5}">
      <dgm:prSet/>
      <dgm:spPr/>
      <dgm:t>
        <a:bodyPr/>
        <a:lstStyle/>
        <a:p>
          <a:endParaRPr lang="en-US"/>
        </a:p>
      </dgm:t>
    </dgm:pt>
    <dgm:pt modelId="{7637CAB7-7B85-4845-9746-12AB25F5970D}" type="sibTrans" cxnId="{AE3D0B09-C6A1-43A9-A244-018A231AF9C5}">
      <dgm:prSet/>
      <dgm:spPr/>
      <dgm:t>
        <a:bodyPr/>
        <a:lstStyle/>
        <a:p>
          <a:endParaRPr lang="en-US"/>
        </a:p>
      </dgm:t>
    </dgm:pt>
    <dgm:pt modelId="{586DEDB0-A760-4C8C-86E8-638BB2F1DF30}">
      <dgm:prSet phldrT="[Text]" custT="1"/>
      <dgm:spPr>
        <a:solidFill>
          <a:srgbClr val="9B131D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3400" dirty="0">
              <a:solidFill>
                <a:schemeClr val="bg1"/>
              </a:solidFill>
              <a:latin typeface="Roboto Condensed Italics"/>
            </a:rPr>
            <a:t>2.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Tìm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 và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nhận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xét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hiệu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quả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của</a:t>
          </a:r>
          <a:r>
            <a:rPr lang="vi-VN" sz="34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những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từ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ngữ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,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hình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ảnh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,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biện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pháp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tu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từ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 và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vần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,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nhịp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được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sử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dirty="0" err="1">
              <a:solidFill>
                <a:schemeClr val="bg1"/>
              </a:solidFill>
              <a:latin typeface="Roboto Condensed Italics"/>
            </a:rPr>
            <a:t>dụng</a:t>
          </a:r>
          <a:r>
            <a:rPr lang="en-US" sz="3400" dirty="0">
              <a:solidFill>
                <a:schemeClr val="bg1"/>
              </a:solidFill>
              <a:latin typeface="Roboto Condensed Italics"/>
            </a:rPr>
            <a:t>.</a:t>
          </a:r>
          <a:endParaRPr lang="en-US" sz="3400" dirty="0">
            <a:solidFill>
              <a:schemeClr val="bg1"/>
            </a:solidFill>
          </a:endParaRPr>
        </a:p>
      </dgm:t>
    </dgm:pt>
    <dgm:pt modelId="{74F161C1-A7B7-463D-A331-D6D33BB13C06}" type="parTrans" cxnId="{DD8DEEBE-11AB-4D40-A19A-4CFBB8C39910}">
      <dgm:prSet/>
      <dgm:spPr/>
      <dgm:t>
        <a:bodyPr/>
        <a:lstStyle/>
        <a:p>
          <a:endParaRPr lang="en-US"/>
        </a:p>
      </dgm:t>
    </dgm:pt>
    <dgm:pt modelId="{75C4D6AC-AC75-45DB-8E80-244DB880259B}" type="sibTrans" cxnId="{DD8DEEBE-11AB-4D40-A19A-4CFBB8C39910}">
      <dgm:prSet/>
      <dgm:spPr/>
      <dgm:t>
        <a:bodyPr/>
        <a:lstStyle/>
        <a:p>
          <a:endParaRPr lang="en-US"/>
        </a:p>
      </dgm:t>
    </dgm:pt>
    <dgm:pt modelId="{AE423FEE-ECC3-4087-88D3-E727F967FAA8}">
      <dgm:prSet phldrT="[Text]"/>
      <dgm:spPr>
        <a:solidFill>
          <a:srgbClr val="9B131D"/>
        </a:solidFill>
      </dgm:spPr>
      <dgm:t>
        <a:bodyPr/>
        <a:lstStyle/>
        <a:p>
          <a:r>
            <a:rPr lang="en-US" i="0" dirty="0">
              <a:solidFill>
                <a:schemeClr val="bg1"/>
              </a:solidFill>
              <a:latin typeface="Roboto Condensed Italics"/>
            </a:rPr>
            <a:t>3. </a:t>
          </a:r>
          <a:r>
            <a:rPr lang="en-US" i="0" dirty="0" err="1">
              <a:solidFill>
                <a:schemeClr val="bg1"/>
              </a:solidFill>
              <a:latin typeface="Roboto Condensed Italics"/>
            </a:rPr>
            <a:t>Xác</a:t>
          </a:r>
          <a:r>
            <a:rPr lang="en-US" i="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i="0" dirty="0" err="1">
              <a:solidFill>
                <a:schemeClr val="bg1"/>
              </a:solidFill>
              <a:latin typeface="Roboto Condensed Italics"/>
            </a:rPr>
            <a:t>định</a:t>
          </a:r>
          <a:r>
            <a:rPr lang="en-US" i="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i="0" dirty="0" err="1">
              <a:solidFill>
                <a:schemeClr val="bg1"/>
              </a:solidFill>
              <a:latin typeface="Roboto Condensed Italics"/>
            </a:rPr>
            <a:t>tình</a:t>
          </a:r>
          <a:r>
            <a:rPr lang="en-US" i="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i="0" dirty="0" err="1">
              <a:solidFill>
                <a:schemeClr val="bg1"/>
              </a:solidFill>
              <a:latin typeface="Roboto Condensed Italics"/>
            </a:rPr>
            <a:t>cảm</a:t>
          </a:r>
          <a:r>
            <a:rPr lang="en-US" i="0" dirty="0">
              <a:solidFill>
                <a:schemeClr val="bg1"/>
              </a:solidFill>
              <a:latin typeface="Roboto Condensed Italics"/>
            </a:rPr>
            <a:t>, </a:t>
          </a:r>
          <a:r>
            <a:rPr lang="en-US" i="0" dirty="0" err="1">
              <a:solidFill>
                <a:schemeClr val="bg1"/>
              </a:solidFill>
              <a:latin typeface="Roboto Condensed Italics"/>
            </a:rPr>
            <a:t>cảm</a:t>
          </a:r>
          <a:r>
            <a:rPr lang="en-US" i="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i="0" dirty="0" err="1">
              <a:solidFill>
                <a:schemeClr val="bg1"/>
              </a:solidFill>
              <a:latin typeface="Roboto Condensed Italics"/>
            </a:rPr>
            <a:t>xúc</a:t>
          </a:r>
          <a:r>
            <a:rPr lang="en-US" i="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i="0" dirty="0" err="1">
              <a:solidFill>
                <a:schemeClr val="bg1"/>
              </a:solidFill>
              <a:latin typeface="Roboto Condensed Italics"/>
            </a:rPr>
            <a:t>củanhân</a:t>
          </a:r>
          <a:r>
            <a:rPr lang="en-US" i="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i="0" dirty="0" err="1">
              <a:solidFill>
                <a:schemeClr val="bg1"/>
              </a:solidFill>
              <a:latin typeface="Roboto Condensed Italics"/>
            </a:rPr>
            <a:t>vật</a:t>
          </a:r>
          <a:r>
            <a:rPr lang="en-US" i="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i="0" dirty="0" err="1">
              <a:solidFill>
                <a:schemeClr val="bg1"/>
              </a:solidFill>
              <a:latin typeface="Roboto Condensed Italics"/>
            </a:rPr>
            <a:t>trữ</a:t>
          </a:r>
          <a:r>
            <a:rPr lang="en-US" i="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i="0" dirty="0" err="1">
              <a:solidFill>
                <a:schemeClr val="bg1"/>
              </a:solidFill>
              <a:latin typeface="Roboto Condensed Italics"/>
            </a:rPr>
            <a:t>tình</a:t>
          </a:r>
          <a:r>
            <a:rPr lang="en-US" i="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i="0" dirty="0" err="1">
              <a:solidFill>
                <a:schemeClr val="bg1"/>
              </a:solidFill>
              <a:latin typeface="Roboto Condensed Italics"/>
            </a:rPr>
            <a:t>thể</a:t>
          </a:r>
          <a:r>
            <a:rPr lang="en-US" i="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i="0" dirty="0" err="1">
              <a:solidFill>
                <a:schemeClr val="bg1"/>
              </a:solidFill>
              <a:latin typeface="Roboto Condensed Italics"/>
            </a:rPr>
            <a:t>hiện</a:t>
          </a:r>
          <a:r>
            <a:rPr lang="en-US" i="0" dirty="0">
              <a:solidFill>
                <a:schemeClr val="bg1"/>
              </a:solidFill>
              <a:latin typeface="Roboto Condensed Italics"/>
            </a:rPr>
            <a:t> qua </a:t>
          </a:r>
          <a:r>
            <a:rPr lang="en-US" i="0" dirty="0" err="1">
              <a:solidFill>
                <a:schemeClr val="bg1"/>
              </a:solidFill>
              <a:latin typeface="Roboto Condensed Italics"/>
            </a:rPr>
            <a:t>bài</a:t>
          </a:r>
          <a:r>
            <a:rPr lang="en-US" i="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i="0" dirty="0" err="1">
              <a:solidFill>
                <a:schemeClr val="bg1"/>
              </a:solidFill>
              <a:latin typeface="Roboto Condensed Italics"/>
            </a:rPr>
            <a:t>thơ</a:t>
          </a:r>
          <a:r>
            <a:rPr lang="en-US" i="0" dirty="0">
              <a:solidFill>
                <a:schemeClr val="bg1"/>
              </a:solidFill>
              <a:latin typeface="Roboto Condensed Italics"/>
            </a:rPr>
            <a:t> </a:t>
          </a:r>
          <a:endParaRPr lang="en-US" i="0" dirty="0">
            <a:solidFill>
              <a:schemeClr val="bg1"/>
            </a:solidFill>
          </a:endParaRPr>
        </a:p>
      </dgm:t>
    </dgm:pt>
    <dgm:pt modelId="{510DB656-16DF-4DAF-A349-EF01E7646220}" type="parTrans" cxnId="{BE71718E-DCFD-4759-A9CE-02C4A7E018A8}">
      <dgm:prSet/>
      <dgm:spPr/>
      <dgm:t>
        <a:bodyPr/>
        <a:lstStyle/>
        <a:p>
          <a:endParaRPr lang="en-US"/>
        </a:p>
      </dgm:t>
    </dgm:pt>
    <dgm:pt modelId="{25BB0C19-2313-49CC-AF38-73931910EC19}" type="sibTrans" cxnId="{BE71718E-DCFD-4759-A9CE-02C4A7E018A8}">
      <dgm:prSet/>
      <dgm:spPr/>
      <dgm:t>
        <a:bodyPr/>
        <a:lstStyle/>
        <a:p>
          <a:endParaRPr lang="en-US"/>
        </a:p>
      </dgm:t>
    </dgm:pt>
    <dgm:pt modelId="{3254D83E-99E4-4B51-88EA-A224491B15E1}">
      <dgm:prSet phldrT="[Text]"/>
      <dgm:spPr>
        <a:solidFill>
          <a:srgbClr val="9B131D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Roboto Condensed Italics"/>
            </a:rPr>
            <a:t>4. </a:t>
          </a:r>
          <a:r>
            <a:rPr lang="en-US" dirty="0" err="1">
              <a:solidFill>
                <a:schemeClr val="bg1"/>
              </a:solidFill>
              <a:latin typeface="Roboto Condensed Italics"/>
            </a:rPr>
            <a:t>Xác</a:t>
          </a:r>
          <a:r>
            <a:rPr lang="en-US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dirty="0" err="1">
              <a:solidFill>
                <a:schemeClr val="bg1"/>
              </a:solidFill>
              <a:latin typeface="Roboto Condensed Italics"/>
            </a:rPr>
            <a:t>định</a:t>
          </a:r>
          <a:r>
            <a:rPr lang="en-US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dirty="0" err="1">
              <a:solidFill>
                <a:schemeClr val="bg1"/>
              </a:solidFill>
              <a:latin typeface="Roboto Condensed Italics"/>
            </a:rPr>
            <a:t>chủ</a:t>
          </a:r>
          <a:r>
            <a:rPr lang="en-US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dirty="0" err="1">
              <a:solidFill>
                <a:schemeClr val="bg1"/>
              </a:solidFill>
              <a:latin typeface="Roboto Condensed Italics"/>
            </a:rPr>
            <a:t>đề</a:t>
          </a:r>
          <a:r>
            <a:rPr lang="en-US" dirty="0">
              <a:solidFill>
                <a:schemeClr val="bg1"/>
              </a:solidFill>
              <a:latin typeface="Roboto Condensed Italics"/>
            </a:rPr>
            <a:t>, </a:t>
          </a:r>
          <a:r>
            <a:rPr lang="en-US" dirty="0" err="1">
              <a:solidFill>
                <a:schemeClr val="bg1"/>
              </a:solidFill>
              <a:latin typeface="Roboto Condensed Italics"/>
            </a:rPr>
            <a:t>thông</a:t>
          </a:r>
          <a:r>
            <a:rPr lang="en-US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dirty="0" err="1">
              <a:solidFill>
                <a:schemeClr val="bg1"/>
              </a:solidFill>
              <a:latin typeface="Roboto Condensed Italics"/>
            </a:rPr>
            <a:t>điệp</a:t>
          </a:r>
          <a:r>
            <a:rPr lang="en-US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dirty="0" err="1">
              <a:solidFill>
                <a:schemeClr val="bg1"/>
              </a:solidFill>
              <a:latin typeface="Roboto Condensed Italics"/>
            </a:rPr>
            <a:t>mà</a:t>
          </a:r>
          <a:r>
            <a:rPr lang="vi-VN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dirty="0" err="1">
              <a:solidFill>
                <a:schemeClr val="bg1"/>
              </a:solidFill>
              <a:latin typeface="Roboto Condensed Italics"/>
            </a:rPr>
            <a:t>tác</a:t>
          </a:r>
          <a:r>
            <a:rPr lang="en-US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dirty="0" err="1">
              <a:solidFill>
                <a:schemeClr val="bg1"/>
              </a:solidFill>
              <a:latin typeface="Roboto Condensed Italics"/>
            </a:rPr>
            <a:t>giả</a:t>
          </a:r>
          <a:r>
            <a:rPr lang="en-US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dirty="0" err="1">
              <a:solidFill>
                <a:schemeClr val="bg1"/>
              </a:solidFill>
              <a:latin typeface="Roboto Condensed Italics"/>
            </a:rPr>
            <a:t>muốn</a:t>
          </a:r>
          <a:r>
            <a:rPr lang="en-US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dirty="0" err="1">
              <a:solidFill>
                <a:schemeClr val="bg1"/>
              </a:solidFill>
              <a:latin typeface="Roboto Condensed Italics"/>
            </a:rPr>
            <a:t>gửi</a:t>
          </a:r>
          <a:r>
            <a:rPr lang="en-US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dirty="0" err="1">
              <a:solidFill>
                <a:schemeClr val="bg1"/>
              </a:solidFill>
              <a:latin typeface="Roboto Condensed Italics"/>
            </a:rPr>
            <a:t>đến</a:t>
          </a:r>
          <a:r>
            <a:rPr lang="en-US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dirty="0" err="1">
              <a:solidFill>
                <a:schemeClr val="bg1"/>
              </a:solidFill>
              <a:latin typeface="Roboto Condensed Italics"/>
            </a:rPr>
            <a:t>người</a:t>
          </a:r>
          <a:r>
            <a:rPr lang="en-US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dirty="0" err="1">
              <a:solidFill>
                <a:schemeClr val="bg1"/>
              </a:solidFill>
              <a:latin typeface="Roboto Condensed Italics"/>
            </a:rPr>
            <a:t>đọc</a:t>
          </a:r>
          <a:r>
            <a:rPr lang="en-US" dirty="0">
              <a:solidFill>
                <a:schemeClr val="bg1"/>
              </a:solidFill>
              <a:latin typeface="Roboto Condensed Italics"/>
            </a:rPr>
            <a:t> </a:t>
          </a:r>
          <a:endParaRPr lang="en-US" dirty="0">
            <a:solidFill>
              <a:schemeClr val="bg1"/>
            </a:solidFill>
          </a:endParaRPr>
        </a:p>
      </dgm:t>
    </dgm:pt>
    <dgm:pt modelId="{24A1839A-0869-4818-8BC8-0DC3129AFC35}" type="parTrans" cxnId="{7A23149D-6BE4-49ED-A9E3-3C4A1F8863B3}">
      <dgm:prSet/>
      <dgm:spPr/>
      <dgm:t>
        <a:bodyPr/>
        <a:lstStyle/>
        <a:p>
          <a:endParaRPr lang="en-US"/>
        </a:p>
      </dgm:t>
    </dgm:pt>
    <dgm:pt modelId="{F8F2E761-4EDE-4EA6-829D-72A50307B3BE}" type="sibTrans" cxnId="{7A23149D-6BE4-49ED-A9E3-3C4A1F8863B3}">
      <dgm:prSet/>
      <dgm:spPr/>
      <dgm:t>
        <a:bodyPr/>
        <a:lstStyle/>
        <a:p>
          <a:endParaRPr lang="en-US"/>
        </a:p>
      </dgm:t>
    </dgm:pt>
    <dgm:pt modelId="{CD89827B-739E-49A5-B8BC-10474F8C9840}" type="pres">
      <dgm:prSet presAssocID="{F87754BD-ED7F-4789-B422-5712B1048497}" presName="matrix" presStyleCnt="0">
        <dgm:presLayoutVars>
          <dgm:chMax val="1"/>
          <dgm:dir/>
          <dgm:resizeHandles val="exact"/>
        </dgm:presLayoutVars>
      </dgm:prSet>
      <dgm:spPr/>
    </dgm:pt>
    <dgm:pt modelId="{B0317902-49D8-4AC9-8CA4-31E0A44E0B33}" type="pres">
      <dgm:prSet presAssocID="{F87754BD-ED7F-4789-B422-5712B1048497}" presName="axisShape" presStyleLbl="bgShp" presStyleIdx="0" presStyleCnt="1"/>
      <dgm:spPr/>
    </dgm:pt>
    <dgm:pt modelId="{5CFC05F0-7938-4164-92EC-B9A3E0607D87}" type="pres">
      <dgm:prSet presAssocID="{F87754BD-ED7F-4789-B422-5712B1048497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346E6FF-FE6D-4F2E-9D3F-1066A7A399F4}" type="pres">
      <dgm:prSet presAssocID="{F87754BD-ED7F-4789-B422-5712B1048497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020C4B9-502C-4579-A2EF-DA6EC5DA47A5}" type="pres">
      <dgm:prSet presAssocID="{F87754BD-ED7F-4789-B422-5712B1048497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F2F2F49-3A5E-4332-ACF3-8E9496A988A1}" type="pres">
      <dgm:prSet presAssocID="{F87754BD-ED7F-4789-B422-5712B1048497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E3D0B09-C6A1-43A9-A244-018A231AF9C5}" srcId="{F87754BD-ED7F-4789-B422-5712B1048497}" destId="{0FD1EB14-8315-48D0-B2B7-B7286F344905}" srcOrd="0" destOrd="0" parTransId="{70F2D9B4-0623-48AE-8E66-1D19EE5D3716}" sibTransId="{7637CAB7-7B85-4845-9746-12AB25F5970D}"/>
    <dgm:cxn modelId="{28E7F90F-BFEC-4FA1-A8F9-550E2099F2A4}" type="presOf" srcId="{F87754BD-ED7F-4789-B422-5712B1048497}" destId="{CD89827B-739E-49A5-B8BC-10474F8C9840}" srcOrd="0" destOrd="0" presId="urn:microsoft.com/office/officeart/2005/8/layout/matrix2"/>
    <dgm:cxn modelId="{AA273A30-DA3F-4860-AD84-48B74CBCE4DD}" type="presOf" srcId="{3254D83E-99E4-4B51-88EA-A224491B15E1}" destId="{6F2F2F49-3A5E-4332-ACF3-8E9496A988A1}" srcOrd="0" destOrd="0" presId="urn:microsoft.com/office/officeart/2005/8/layout/matrix2"/>
    <dgm:cxn modelId="{47E6603B-528C-4B67-B388-57EB5DE21332}" type="presOf" srcId="{586DEDB0-A760-4C8C-86E8-638BB2F1DF30}" destId="{D346E6FF-FE6D-4F2E-9D3F-1066A7A399F4}" srcOrd="0" destOrd="0" presId="urn:microsoft.com/office/officeart/2005/8/layout/matrix2"/>
    <dgm:cxn modelId="{FE1A044D-A531-4969-9519-9E377C08BE06}" type="presOf" srcId="{AE423FEE-ECC3-4087-88D3-E727F967FAA8}" destId="{3020C4B9-502C-4579-A2EF-DA6EC5DA47A5}" srcOrd="0" destOrd="0" presId="urn:microsoft.com/office/officeart/2005/8/layout/matrix2"/>
    <dgm:cxn modelId="{BE71718E-DCFD-4759-A9CE-02C4A7E018A8}" srcId="{F87754BD-ED7F-4789-B422-5712B1048497}" destId="{AE423FEE-ECC3-4087-88D3-E727F967FAA8}" srcOrd="2" destOrd="0" parTransId="{510DB656-16DF-4DAF-A349-EF01E7646220}" sibTransId="{25BB0C19-2313-49CC-AF38-73931910EC19}"/>
    <dgm:cxn modelId="{7A23149D-6BE4-49ED-A9E3-3C4A1F8863B3}" srcId="{F87754BD-ED7F-4789-B422-5712B1048497}" destId="{3254D83E-99E4-4B51-88EA-A224491B15E1}" srcOrd="3" destOrd="0" parTransId="{24A1839A-0869-4818-8BC8-0DC3129AFC35}" sibTransId="{F8F2E761-4EDE-4EA6-829D-72A50307B3BE}"/>
    <dgm:cxn modelId="{DD8DEEBE-11AB-4D40-A19A-4CFBB8C39910}" srcId="{F87754BD-ED7F-4789-B422-5712B1048497}" destId="{586DEDB0-A760-4C8C-86E8-638BB2F1DF30}" srcOrd="1" destOrd="0" parTransId="{74F161C1-A7B7-463D-A331-D6D33BB13C06}" sibTransId="{75C4D6AC-AC75-45DB-8E80-244DB880259B}"/>
    <dgm:cxn modelId="{72B8F0FF-7FD4-47C2-BCE3-020AAFECE4BA}" type="presOf" srcId="{0FD1EB14-8315-48D0-B2B7-B7286F344905}" destId="{5CFC05F0-7938-4164-92EC-B9A3E0607D87}" srcOrd="0" destOrd="0" presId="urn:microsoft.com/office/officeart/2005/8/layout/matrix2"/>
    <dgm:cxn modelId="{6DFB0078-3FC5-441C-86F7-2129D504694C}" type="presParOf" srcId="{CD89827B-739E-49A5-B8BC-10474F8C9840}" destId="{B0317902-49D8-4AC9-8CA4-31E0A44E0B33}" srcOrd="0" destOrd="0" presId="urn:microsoft.com/office/officeart/2005/8/layout/matrix2"/>
    <dgm:cxn modelId="{57DA5EEC-8C11-4FEC-B936-12118295A0EF}" type="presParOf" srcId="{CD89827B-739E-49A5-B8BC-10474F8C9840}" destId="{5CFC05F0-7938-4164-92EC-B9A3E0607D87}" srcOrd="1" destOrd="0" presId="urn:microsoft.com/office/officeart/2005/8/layout/matrix2"/>
    <dgm:cxn modelId="{61D48179-BEB6-4DB5-906D-9A23FFACAA0E}" type="presParOf" srcId="{CD89827B-739E-49A5-B8BC-10474F8C9840}" destId="{D346E6FF-FE6D-4F2E-9D3F-1066A7A399F4}" srcOrd="2" destOrd="0" presId="urn:microsoft.com/office/officeart/2005/8/layout/matrix2"/>
    <dgm:cxn modelId="{D239D667-FE6D-4E7F-A4B9-648E0C150445}" type="presParOf" srcId="{CD89827B-739E-49A5-B8BC-10474F8C9840}" destId="{3020C4B9-502C-4579-A2EF-DA6EC5DA47A5}" srcOrd="3" destOrd="0" presId="urn:microsoft.com/office/officeart/2005/8/layout/matrix2"/>
    <dgm:cxn modelId="{2223BD85-9F33-4E79-AB8A-01DAE5859D0E}" type="presParOf" srcId="{CD89827B-739E-49A5-B8BC-10474F8C9840}" destId="{6F2F2F49-3A5E-4332-ACF3-8E9496A988A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17902-49D8-4AC9-8CA4-31E0A44E0B33}">
      <dsp:nvSpPr>
        <dsp:cNvPr id="0" name=""/>
        <dsp:cNvSpPr/>
      </dsp:nvSpPr>
      <dsp:spPr>
        <a:xfrm>
          <a:off x="2032000" y="0"/>
          <a:ext cx="8128000" cy="8128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C05F0-7938-4164-92EC-B9A3E0607D87}">
      <dsp:nvSpPr>
        <dsp:cNvPr id="0" name=""/>
        <dsp:cNvSpPr/>
      </dsp:nvSpPr>
      <dsp:spPr>
        <a:xfrm>
          <a:off x="2560320" y="528320"/>
          <a:ext cx="3251200" cy="3251200"/>
        </a:xfrm>
        <a:prstGeom prst="roundRect">
          <a:avLst/>
        </a:prstGeom>
        <a:solidFill>
          <a:srgbClr val="9B131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1.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Xác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định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đề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tài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,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thể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thơ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,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nhân</a:t>
          </a:r>
          <a:r>
            <a:rPr lang="vi-VN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vật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trữ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tình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và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đối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tượng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trữ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tình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.</a:t>
          </a:r>
          <a:endParaRPr lang="en-US" sz="3400" kern="1200" dirty="0">
            <a:solidFill>
              <a:schemeClr val="bg1"/>
            </a:solidFill>
          </a:endParaRPr>
        </a:p>
      </dsp:txBody>
      <dsp:txXfrm>
        <a:off x="2719031" y="687031"/>
        <a:ext cx="2933778" cy="2933778"/>
      </dsp:txXfrm>
    </dsp:sp>
    <dsp:sp modelId="{D346E6FF-FE6D-4F2E-9D3F-1066A7A399F4}">
      <dsp:nvSpPr>
        <dsp:cNvPr id="0" name=""/>
        <dsp:cNvSpPr/>
      </dsp:nvSpPr>
      <dsp:spPr>
        <a:xfrm>
          <a:off x="6380480" y="528320"/>
          <a:ext cx="3251200" cy="3251200"/>
        </a:xfrm>
        <a:prstGeom prst="roundRect">
          <a:avLst/>
        </a:prstGeom>
        <a:solidFill>
          <a:srgbClr val="9B131D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2.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Tìm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và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nhận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xét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hiệu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quả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của</a:t>
          </a:r>
          <a:r>
            <a:rPr lang="vi-VN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những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từ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ngữ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,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hình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ảnh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,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biện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pháp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tu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từ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và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vần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,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nhịp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được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sử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dụng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.</a:t>
          </a:r>
          <a:endParaRPr lang="en-US" sz="3400" kern="1200" dirty="0">
            <a:solidFill>
              <a:schemeClr val="bg1"/>
            </a:solidFill>
          </a:endParaRPr>
        </a:p>
      </dsp:txBody>
      <dsp:txXfrm>
        <a:off x="6539191" y="687031"/>
        <a:ext cx="2933778" cy="2933778"/>
      </dsp:txXfrm>
    </dsp:sp>
    <dsp:sp modelId="{3020C4B9-502C-4579-A2EF-DA6EC5DA47A5}">
      <dsp:nvSpPr>
        <dsp:cNvPr id="0" name=""/>
        <dsp:cNvSpPr/>
      </dsp:nvSpPr>
      <dsp:spPr>
        <a:xfrm>
          <a:off x="2560320" y="4348480"/>
          <a:ext cx="3251200" cy="3251200"/>
        </a:xfrm>
        <a:prstGeom prst="roundRect">
          <a:avLst/>
        </a:prstGeom>
        <a:solidFill>
          <a:srgbClr val="9B131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i="0" kern="1200" dirty="0">
              <a:solidFill>
                <a:schemeClr val="bg1"/>
              </a:solidFill>
              <a:latin typeface="Roboto Condensed Italics"/>
            </a:rPr>
            <a:t>3. </a:t>
          </a:r>
          <a:r>
            <a:rPr lang="en-US" sz="3400" i="0" kern="1200" dirty="0" err="1">
              <a:solidFill>
                <a:schemeClr val="bg1"/>
              </a:solidFill>
              <a:latin typeface="Roboto Condensed Italics"/>
            </a:rPr>
            <a:t>Xác</a:t>
          </a:r>
          <a:r>
            <a:rPr lang="en-US" sz="3400" i="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i="0" kern="1200" dirty="0" err="1">
              <a:solidFill>
                <a:schemeClr val="bg1"/>
              </a:solidFill>
              <a:latin typeface="Roboto Condensed Italics"/>
            </a:rPr>
            <a:t>định</a:t>
          </a:r>
          <a:r>
            <a:rPr lang="en-US" sz="3400" i="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i="0" kern="1200" dirty="0" err="1">
              <a:solidFill>
                <a:schemeClr val="bg1"/>
              </a:solidFill>
              <a:latin typeface="Roboto Condensed Italics"/>
            </a:rPr>
            <a:t>tình</a:t>
          </a:r>
          <a:r>
            <a:rPr lang="en-US" sz="3400" i="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i="0" kern="1200" dirty="0" err="1">
              <a:solidFill>
                <a:schemeClr val="bg1"/>
              </a:solidFill>
              <a:latin typeface="Roboto Condensed Italics"/>
            </a:rPr>
            <a:t>cảm</a:t>
          </a:r>
          <a:r>
            <a:rPr lang="en-US" sz="3400" i="0" kern="1200" dirty="0">
              <a:solidFill>
                <a:schemeClr val="bg1"/>
              </a:solidFill>
              <a:latin typeface="Roboto Condensed Italics"/>
            </a:rPr>
            <a:t>, </a:t>
          </a:r>
          <a:r>
            <a:rPr lang="en-US" sz="3400" i="0" kern="1200" dirty="0" err="1">
              <a:solidFill>
                <a:schemeClr val="bg1"/>
              </a:solidFill>
              <a:latin typeface="Roboto Condensed Italics"/>
            </a:rPr>
            <a:t>cảm</a:t>
          </a:r>
          <a:r>
            <a:rPr lang="en-US" sz="3400" i="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i="0" kern="1200" dirty="0" err="1">
              <a:solidFill>
                <a:schemeClr val="bg1"/>
              </a:solidFill>
              <a:latin typeface="Roboto Condensed Italics"/>
            </a:rPr>
            <a:t>xúc</a:t>
          </a:r>
          <a:r>
            <a:rPr lang="en-US" sz="3400" i="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i="0" kern="1200" dirty="0" err="1">
              <a:solidFill>
                <a:schemeClr val="bg1"/>
              </a:solidFill>
              <a:latin typeface="Roboto Condensed Italics"/>
            </a:rPr>
            <a:t>củanhân</a:t>
          </a:r>
          <a:r>
            <a:rPr lang="en-US" sz="3400" i="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i="0" kern="1200" dirty="0" err="1">
              <a:solidFill>
                <a:schemeClr val="bg1"/>
              </a:solidFill>
              <a:latin typeface="Roboto Condensed Italics"/>
            </a:rPr>
            <a:t>vật</a:t>
          </a:r>
          <a:r>
            <a:rPr lang="en-US" sz="3400" i="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i="0" kern="1200" dirty="0" err="1">
              <a:solidFill>
                <a:schemeClr val="bg1"/>
              </a:solidFill>
              <a:latin typeface="Roboto Condensed Italics"/>
            </a:rPr>
            <a:t>trữ</a:t>
          </a:r>
          <a:r>
            <a:rPr lang="en-US" sz="3400" i="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i="0" kern="1200" dirty="0" err="1">
              <a:solidFill>
                <a:schemeClr val="bg1"/>
              </a:solidFill>
              <a:latin typeface="Roboto Condensed Italics"/>
            </a:rPr>
            <a:t>tình</a:t>
          </a:r>
          <a:r>
            <a:rPr lang="en-US" sz="3400" i="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i="0" kern="1200" dirty="0" err="1">
              <a:solidFill>
                <a:schemeClr val="bg1"/>
              </a:solidFill>
              <a:latin typeface="Roboto Condensed Italics"/>
            </a:rPr>
            <a:t>thể</a:t>
          </a:r>
          <a:r>
            <a:rPr lang="en-US" sz="3400" i="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i="0" kern="1200" dirty="0" err="1">
              <a:solidFill>
                <a:schemeClr val="bg1"/>
              </a:solidFill>
              <a:latin typeface="Roboto Condensed Italics"/>
            </a:rPr>
            <a:t>hiện</a:t>
          </a:r>
          <a:r>
            <a:rPr lang="en-US" sz="3400" i="0" kern="1200" dirty="0">
              <a:solidFill>
                <a:schemeClr val="bg1"/>
              </a:solidFill>
              <a:latin typeface="Roboto Condensed Italics"/>
            </a:rPr>
            <a:t> qua </a:t>
          </a:r>
          <a:r>
            <a:rPr lang="en-US" sz="3400" i="0" kern="1200" dirty="0" err="1">
              <a:solidFill>
                <a:schemeClr val="bg1"/>
              </a:solidFill>
              <a:latin typeface="Roboto Condensed Italics"/>
            </a:rPr>
            <a:t>bài</a:t>
          </a:r>
          <a:r>
            <a:rPr lang="en-US" sz="3400" i="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i="0" kern="1200" dirty="0" err="1">
              <a:solidFill>
                <a:schemeClr val="bg1"/>
              </a:solidFill>
              <a:latin typeface="Roboto Condensed Italics"/>
            </a:rPr>
            <a:t>thơ</a:t>
          </a:r>
          <a:r>
            <a:rPr lang="en-US" sz="3400" i="0" kern="1200" dirty="0">
              <a:solidFill>
                <a:schemeClr val="bg1"/>
              </a:solidFill>
              <a:latin typeface="Roboto Condensed Italics"/>
            </a:rPr>
            <a:t> </a:t>
          </a:r>
          <a:endParaRPr lang="en-US" sz="3400" i="0" kern="1200" dirty="0">
            <a:solidFill>
              <a:schemeClr val="bg1"/>
            </a:solidFill>
          </a:endParaRPr>
        </a:p>
      </dsp:txBody>
      <dsp:txXfrm>
        <a:off x="2719031" y="4507191"/>
        <a:ext cx="2933778" cy="2933778"/>
      </dsp:txXfrm>
    </dsp:sp>
    <dsp:sp modelId="{6F2F2F49-3A5E-4332-ACF3-8E9496A988A1}">
      <dsp:nvSpPr>
        <dsp:cNvPr id="0" name=""/>
        <dsp:cNvSpPr/>
      </dsp:nvSpPr>
      <dsp:spPr>
        <a:xfrm>
          <a:off x="6380480" y="4348480"/>
          <a:ext cx="3251200" cy="3251200"/>
        </a:xfrm>
        <a:prstGeom prst="roundRect">
          <a:avLst/>
        </a:prstGeom>
        <a:solidFill>
          <a:srgbClr val="9B131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4.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Xác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định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chủ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đề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,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thông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điệp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mà</a:t>
          </a:r>
          <a:r>
            <a:rPr lang="vi-VN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tác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giả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muốn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gửi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đến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người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r>
            <a:rPr lang="en-US" sz="3400" kern="1200" dirty="0" err="1">
              <a:solidFill>
                <a:schemeClr val="bg1"/>
              </a:solidFill>
              <a:latin typeface="Roboto Condensed Italics"/>
            </a:rPr>
            <a:t>đọc</a:t>
          </a:r>
          <a:r>
            <a:rPr lang="en-US" sz="3400" kern="1200" dirty="0">
              <a:solidFill>
                <a:schemeClr val="bg1"/>
              </a:solidFill>
              <a:latin typeface="Roboto Condensed Italics"/>
            </a:rPr>
            <a:t> </a:t>
          </a:r>
          <a:endParaRPr lang="en-US" sz="3400" kern="1200" dirty="0">
            <a:solidFill>
              <a:schemeClr val="bg1"/>
            </a:solidFill>
          </a:endParaRPr>
        </a:p>
      </dsp:txBody>
      <dsp:txXfrm>
        <a:off x="6539191" y="4507191"/>
        <a:ext cx="2933778" cy="2933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diagramLayout" Target="../diagrams/layou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diagramData" Target="../diagrams/data1.xml"/><Relationship Id="rId5" Type="http://schemas.openxmlformats.org/officeDocument/2006/relationships/image" Target="../media/image23.png"/><Relationship Id="rId15" Type="http://schemas.microsoft.com/office/2007/relationships/diagramDrawing" Target="../diagrams/drawing1.xml"/><Relationship Id="rId10" Type="http://schemas.openxmlformats.org/officeDocument/2006/relationships/image" Target="../media/image11.svg"/><Relationship Id="rId4" Type="http://schemas.openxmlformats.org/officeDocument/2006/relationships/image" Target="../media/image22.svg"/><Relationship Id="rId9" Type="http://schemas.openxmlformats.org/officeDocument/2006/relationships/image" Target="../media/image10.png"/><Relationship Id="rId14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3.png"/><Relationship Id="rId5" Type="http://schemas.openxmlformats.org/officeDocument/2006/relationships/image" Target="../media/image25.png"/><Relationship Id="rId10" Type="http://schemas.openxmlformats.org/officeDocument/2006/relationships/image" Target="../media/image32.svg"/><Relationship Id="rId4" Type="http://schemas.openxmlformats.org/officeDocument/2006/relationships/image" Target="../media/image22.sv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9.svg"/><Relationship Id="rId2" Type="http://schemas.openxmlformats.org/officeDocument/2006/relationships/image" Target="../media/image1.png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6.png"/><Relationship Id="rId14" Type="http://schemas.openxmlformats.org/officeDocument/2006/relationships/image" Target="../media/image1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43.png"/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1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16.png"/><Relationship Id="rId5" Type="http://schemas.openxmlformats.org/officeDocument/2006/relationships/image" Target="../media/image23.png"/><Relationship Id="rId10" Type="http://schemas.openxmlformats.org/officeDocument/2006/relationships/image" Target="../media/image11.svg"/><Relationship Id="rId4" Type="http://schemas.openxmlformats.org/officeDocument/2006/relationships/image" Target="../media/image26.svg"/><Relationship Id="rId9" Type="http://schemas.openxmlformats.org/officeDocument/2006/relationships/image" Target="../media/image10.png"/><Relationship Id="rId14" Type="http://schemas.openxmlformats.org/officeDocument/2006/relationships/image" Target="../media/image44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10.png"/><Relationship Id="rId3" Type="http://schemas.openxmlformats.org/officeDocument/2006/relationships/image" Target="../media/image21.png"/><Relationship Id="rId7" Type="http://schemas.openxmlformats.org/officeDocument/2006/relationships/image" Target="../media/image43.png"/><Relationship Id="rId12" Type="http://schemas.openxmlformats.org/officeDocument/2006/relationships/image" Target="../media/image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6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2.svg"/><Relationship Id="rId9" Type="http://schemas.openxmlformats.org/officeDocument/2006/relationships/image" Target="../media/image29.png"/><Relationship Id="rId14" Type="http://schemas.openxmlformats.org/officeDocument/2006/relationships/image" Target="../media/image11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5.png"/><Relationship Id="rId18" Type="http://schemas.openxmlformats.org/officeDocument/2006/relationships/image" Target="../media/image50.svg"/><Relationship Id="rId3" Type="http://schemas.openxmlformats.org/officeDocument/2006/relationships/image" Target="../media/image21.png"/><Relationship Id="rId21" Type="http://schemas.openxmlformats.org/officeDocument/2006/relationships/image" Target="../media/image53.png"/><Relationship Id="rId7" Type="http://schemas.openxmlformats.org/officeDocument/2006/relationships/image" Target="../media/image43.png"/><Relationship Id="rId12" Type="http://schemas.openxmlformats.org/officeDocument/2006/relationships/image" Target="../media/image11.svg"/><Relationship Id="rId17" Type="http://schemas.openxmlformats.org/officeDocument/2006/relationships/image" Target="../media/image49.png"/><Relationship Id="rId2" Type="http://schemas.openxmlformats.org/officeDocument/2006/relationships/image" Target="../media/image18.png"/><Relationship Id="rId16" Type="http://schemas.openxmlformats.org/officeDocument/2006/relationships/image" Target="../media/image48.svg"/><Relationship Id="rId20" Type="http://schemas.openxmlformats.org/officeDocument/2006/relationships/image" Target="../media/image5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10.png"/><Relationship Id="rId24" Type="http://schemas.openxmlformats.org/officeDocument/2006/relationships/image" Target="../media/image56.svg"/><Relationship Id="rId5" Type="http://schemas.openxmlformats.org/officeDocument/2006/relationships/image" Target="../media/image25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7.svg"/><Relationship Id="rId19" Type="http://schemas.openxmlformats.org/officeDocument/2006/relationships/image" Target="../media/image51.png"/><Relationship Id="rId4" Type="http://schemas.openxmlformats.org/officeDocument/2006/relationships/image" Target="../media/image22.svg"/><Relationship Id="rId9" Type="http://schemas.openxmlformats.org/officeDocument/2006/relationships/image" Target="../media/image6.png"/><Relationship Id="rId14" Type="http://schemas.openxmlformats.org/officeDocument/2006/relationships/image" Target="../media/image46.svg"/><Relationship Id="rId22" Type="http://schemas.openxmlformats.org/officeDocument/2006/relationships/image" Target="../media/image5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1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16.png"/><Relationship Id="rId5" Type="http://schemas.openxmlformats.org/officeDocument/2006/relationships/image" Target="../media/image23.png"/><Relationship Id="rId10" Type="http://schemas.openxmlformats.org/officeDocument/2006/relationships/image" Target="../media/image11.svg"/><Relationship Id="rId4" Type="http://schemas.openxmlformats.org/officeDocument/2006/relationships/image" Target="../media/image26.sv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1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16.png"/><Relationship Id="rId5" Type="http://schemas.openxmlformats.org/officeDocument/2006/relationships/image" Target="../media/image23.png"/><Relationship Id="rId10" Type="http://schemas.openxmlformats.org/officeDocument/2006/relationships/image" Target="../media/image11.svg"/><Relationship Id="rId4" Type="http://schemas.openxmlformats.org/officeDocument/2006/relationships/image" Target="../media/image26.svg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58.png"/><Relationship Id="rId7" Type="http://schemas.openxmlformats.org/officeDocument/2006/relationships/image" Target="../media/image6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59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10.png"/><Relationship Id="rId3" Type="http://schemas.openxmlformats.org/officeDocument/2006/relationships/image" Target="../media/image21.png"/><Relationship Id="rId7" Type="http://schemas.openxmlformats.org/officeDocument/2006/relationships/image" Target="../media/image43.png"/><Relationship Id="rId12" Type="http://schemas.openxmlformats.org/officeDocument/2006/relationships/image" Target="../media/image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6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2.svg"/><Relationship Id="rId9" Type="http://schemas.openxmlformats.org/officeDocument/2006/relationships/image" Target="../media/image29.png"/><Relationship Id="rId14" Type="http://schemas.openxmlformats.org/officeDocument/2006/relationships/image" Target="../media/image11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66.pn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12" Type="http://schemas.openxmlformats.org/officeDocument/2006/relationships/image" Target="../media/image1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10.png"/><Relationship Id="rId5" Type="http://schemas.openxmlformats.org/officeDocument/2006/relationships/image" Target="../media/image25.png"/><Relationship Id="rId10" Type="http://schemas.openxmlformats.org/officeDocument/2006/relationships/image" Target="../media/image7.svg"/><Relationship Id="rId4" Type="http://schemas.openxmlformats.org/officeDocument/2006/relationships/image" Target="../media/image22.svg"/><Relationship Id="rId9" Type="http://schemas.openxmlformats.org/officeDocument/2006/relationships/image" Target="../media/image6.png"/><Relationship Id="rId14" Type="http://schemas.openxmlformats.org/officeDocument/2006/relationships/image" Target="../media/image6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11.svg"/><Relationship Id="rId4" Type="http://schemas.openxmlformats.org/officeDocument/2006/relationships/image" Target="../media/image22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11.svg"/><Relationship Id="rId4" Type="http://schemas.openxmlformats.org/officeDocument/2006/relationships/image" Target="../media/image22.sv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11.svg"/><Relationship Id="rId4" Type="http://schemas.openxmlformats.org/officeDocument/2006/relationships/image" Target="../media/image22.sv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11.svg"/><Relationship Id="rId4" Type="http://schemas.openxmlformats.org/officeDocument/2006/relationships/image" Target="../media/image22.sv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11.svg"/><Relationship Id="rId4" Type="http://schemas.openxmlformats.org/officeDocument/2006/relationships/image" Target="../media/image22.sv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11.svg"/><Relationship Id="rId4" Type="http://schemas.openxmlformats.org/officeDocument/2006/relationships/image" Target="../media/image22.sv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99" t="29275" r="5082" b="3185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794486">
            <a:off x="13834814" y="6482345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60" y="0"/>
                </a:lnTo>
                <a:lnTo>
                  <a:pt x="8607760" y="7089664"/>
                </a:lnTo>
                <a:lnTo>
                  <a:pt x="0" y="7089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306295">
            <a:off x="-2287381" y="-4501022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59" y="0"/>
                </a:lnTo>
                <a:lnTo>
                  <a:pt x="8607759" y="7089663"/>
                </a:lnTo>
                <a:lnTo>
                  <a:pt x="0" y="70896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5400000">
            <a:off x="5504864" y="-681192"/>
            <a:ext cx="8217906" cy="12805963"/>
            <a:chOff x="0" y="0"/>
            <a:chExt cx="5020180" cy="7822947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5034511" cy="7855000"/>
            </a:xfrm>
            <a:custGeom>
              <a:avLst/>
              <a:gdLst/>
              <a:ahLst/>
              <a:cxnLst/>
              <a:rect l="l" t="t" r="r" b="b"/>
              <a:pathLst>
                <a:path w="5034511" h="7855000">
                  <a:moveTo>
                    <a:pt x="63030" y="7261447"/>
                  </a:moveTo>
                  <a:cubicBezTo>
                    <a:pt x="63030" y="7261447"/>
                    <a:pt x="0" y="701488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141438" y="6965"/>
                  </a:cubicBezTo>
                  <a:lnTo>
                    <a:pt x="4141439" y="6965"/>
                  </a:lnTo>
                  <a:cubicBezTo>
                    <a:pt x="4358186" y="16819"/>
                    <a:pt x="4562501" y="36481"/>
                    <a:pt x="4696689" y="101690"/>
                  </a:cubicBezTo>
                  <a:cubicBezTo>
                    <a:pt x="4952735" y="226120"/>
                    <a:pt x="5034510" y="459160"/>
                    <a:pt x="5029023" y="704684"/>
                  </a:cubicBezTo>
                  <a:cubicBezTo>
                    <a:pt x="5029023" y="704684"/>
                    <a:pt x="4985735" y="1013073"/>
                    <a:pt x="4993168" y="1248607"/>
                  </a:cubicBezTo>
                  <a:cubicBezTo>
                    <a:pt x="5000291" y="7003249"/>
                    <a:pt x="5007448" y="7198851"/>
                    <a:pt x="5007448" y="7198851"/>
                  </a:cubicBezTo>
                  <a:cubicBezTo>
                    <a:pt x="4990766" y="7414583"/>
                    <a:pt x="4876122" y="7625195"/>
                    <a:pt x="4679253" y="7736819"/>
                  </a:cubicBezTo>
                  <a:cubicBezTo>
                    <a:pt x="4528902" y="7822068"/>
                    <a:pt x="4330871" y="7837166"/>
                    <a:pt x="3437055" y="7826424"/>
                  </a:cubicBezTo>
                  <a:lnTo>
                    <a:pt x="3437013" y="7826424"/>
                  </a:lnTo>
                  <a:cubicBezTo>
                    <a:pt x="645952" y="7821148"/>
                    <a:pt x="384604" y="7855000"/>
                    <a:pt x="254278" y="7745843"/>
                  </a:cubicBezTo>
                  <a:cubicBezTo>
                    <a:pt x="145767" y="7654958"/>
                    <a:pt x="81795" y="7461645"/>
                    <a:pt x="63030" y="7261447"/>
                  </a:cubicBezTo>
                  <a:close/>
                </a:path>
              </a:pathLst>
            </a:custGeom>
            <a:solidFill>
              <a:srgbClr val="E4C7A9"/>
            </a:solid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7007840" y="-710038"/>
            <a:ext cx="5820572" cy="12197345"/>
            <a:chOff x="0" y="0"/>
            <a:chExt cx="4152946" cy="8702738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4167277" cy="8734791"/>
            </a:xfrm>
            <a:custGeom>
              <a:avLst/>
              <a:gdLst/>
              <a:ahLst/>
              <a:cxnLst/>
              <a:rect l="l" t="t" r="r" b="b"/>
              <a:pathLst>
                <a:path w="4167277" h="8734791">
                  <a:moveTo>
                    <a:pt x="63030" y="8141238"/>
                  </a:moveTo>
                  <a:cubicBezTo>
                    <a:pt x="63030" y="8141238"/>
                    <a:pt x="0" y="7894674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274203" y="6965"/>
                  </a:cubicBezTo>
                  <a:lnTo>
                    <a:pt x="3274205" y="6965"/>
                  </a:lnTo>
                  <a:cubicBezTo>
                    <a:pt x="3490952" y="16819"/>
                    <a:pt x="3695267" y="36481"/>
                    <a:pt x="3829455" y="101690"/>
                  </a:cubicBezTo>
                  <a:cubicBezTo>
                    <a:pt x="4085501" y="226120"/>
                    <a:pt x="4167276" y="459160"/>
                    <a:pt x="4161789" y="704684"/>
                  </a:cubicBezTo>
                  <a:cubicBezTo>
                    <a:pt x="4161789" y="704684"/>
                    <a:pt x="4118501" y="1013073"/>
                    <a:pt x="4125934" y="1248607"/>
                  </a:cubicBezTo>
                  <a:cubicBezTo>
                    <a:pt x="4133058" y="7883039"/>
                    <a:pt x="4140214" y="8078642"/>
                    <a:pt x="4140214" y="8078642"/>
                  </a:cubicBezTo>
                  <a:cubicBezTo>
                    <a:pt x="4123533" y="8294374"/>
                    <a:pt x="4008888" y="8504986"/>
                    <a:pt x="3812019" y="8616611"/>
                  </a:cubicBezTo>
                  <a:cubicBezTo>
                    <a:pt x="3661668" y="8701859"/>
                    <a:pt x="3463637" y="8716957"/>
                    <a:pt x="2746390" y="8706215"/>
                  </a:cubicBezTo>
                  <a:lnTo>
                    <a:pt x="2746359" y="8706215"/>
                  </a:lnTo>
                  <a:cubicBezTo>
                    <a:pt x="645952" y="8700938"/>
                    <a:pt x="384604" y="8734792"/>
                    <a:pt x="254278" y="8625634"/>
                  </a:cubicBezTo>
                  <a:cubicBezTo>
                    <a:pt x="145767" y="8534749"/>
                    <a:pt x="81795" y="8341437"/>
                    <a:pt x="63030" y="8141238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sp>
        <p:nvSpPr>
          <p:cNvPr id="9" name="Freeform 9"/>
          <p:cNvSpPr/>
          <p:nvPr/>
        </p:nvSpPr>
        <p:spPr>
          <a:xfrm rot="-4039864">
            <a:off x="14973881" y="1400801"/>
            <a:ext cx="949464" cy="923180"/>
          </a:xfrm>
          <a:custGeom>
            <a:avLst/>
            <a:gdLst/>
            <a:ahLst/>
            <a:cxnLst/>
            <a:rect l="l" t="t" r="r" b="b"/>
            <a:pathLst>
              <a:path w="949464" h="923180">
                <a:moveTo>
                  <a:pt x="0" y="0"/>
                </a:moveTo>
                <a:lnTo>
                  <a:pt x="949464" y="0"/>
                </a:lnTo>
                <a:lnTo>
                  <a:pt x="949464" y="923180"/>
                </a:lnTo>
                <a:lnTo>
                  <a:pt x="0" y="923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49862" t="-47964"/>
            </a:stretch>
          </a:blipFill>
        </p:spPr>
      </p:sp>
      <p:sp>
        <p:nvSpPr>
          <p:cNvPr id="10" name="Freeform 10"/>
          <p:cNvSpPr/>
          <p:nvPr/>
        </p:nvSpPr>
        <p:spPr>
          <a:xfrm rot="-1218555">
            <a:off x="1763000" y="891997"/>
            <a:ext cx="1657293" cy="2596898"/>
          </a:xfrm>
          <a:custGeom>
            <a:avLst/>
            <a:gdLst/>
            <a:ahLst/>
            <a:cxnLst/>
            <a:rect l="l" t="t" r="r" b="b"/>
            <a:pathLst>
              <a:path w="1657293" h="2596898">
                <a:moveTo>
                  <a:pt x="0" y="0"/>
                </a:moveTo>
                <a:lnTo>
                  <a:pt x="1657293" y="0"/>
                </a:lnTo>
                <a:lnTo>
                  <a:pt x="1657293" y="2596898"/>
                </a:lnTo>
                <a:lnTo>
                  <a:pt x="0" y="25968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446010" flipH="1">
            <a:off x="4504926" y="697509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5" y="0"/>
                </a:moveTo>
                <a:lnTo>
                  <a:pt x="0" y="0"/>
                </a:lnTo>
                <a:lnTo>
                  <a:pt x="0" y="443297"/>
                </a:lnTo>
                <a:lnTo>
                  <a:pt x="353025" y="443297"/>
                </a:lnTo>
                <a:lnTo>
                  <a:pt x="353025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6630028">
            <a:off x="2116914" y="7231008"/>
            <a:ext cx="949464" cy="923180"/>
          </a:xfrm>
          <a:custGeom>
            <a:avLst/>
            <a:gdLst/>
            <a:ahLst/>
            <a:cxnLst/>
            <a:rect l="l" t="t" r="r" b="b"/>
            <a:pathLst>
              <a:path w="949464" h="923180">
                <a:moveTo>
                  <a:pt x="0" y="0"/>
                </a:moveTo>
                <a:lnTo>
                  <a:pt x="949465" y="0"/>
                </a:lnTo>
                <a:lnTo>
                  <a:pt x="949465" y="923179"/>
                </a:lnTo>
                <a:lnTo>
                  <a:pt x="0" y="9231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49862" t="-47964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477733" y="2774555"/>
            <a:ext cx="10878606" cy="510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61"/>
              </a:lnSpc>
            </a:pPr>
            <a:r>
              <a:rPr lang="en-US" sz="5299" dirty="0" err="1">
                <a:solidFill>
                  <a:srgbClr val="D16A46"/>
                </a:solidFill>
                <a:latin typeface="#9Slide07 SVNUT Triumph Press"/>
              </a:rPr>
              <a:t>Cùng</a:t>
            </a:r>
            <a:r>
              <a:rPr lang="en-US" sz="5299" dirty="0">
                <a:solidFill>
                  <a:srgbClr val="D16A46"/>
                </a:solidFill>
                <a:latin typeface="#9Slide07 SVNUT Triumph Press"/>
              </a:rPr>
              <a:t> chia </a:t>
            </a:r>
            <a:r>
              <a:rPr lang="en-US" sz="5299" dirty="0" err="1">
                <a:solidFill>
                  <a:srgbClr val="D16A46"/>
                </a:solidFill>
                <a:latin typeface="#9Slide07 SVNUT Triumph Press"/>
              </a:rPr>
              <a:t>sẻ</a:t>
            </a:r>
            <a:endParaRPr lang="en-US" sz="5299" dirty="0">
              <a:solidFill>
                <a:srgbClr val="D16A46"/>
              </a:solidFill>
              <a:latin typeface="#9Slide07 SVNUT Triumph Press"/>
            </a:endParaRPr>
          </a:p>
          <a:p>
            <a:pPr algn="just">
              <a:lnSpc>
                <a:spcPts val="6468"/>
              </a:lnSpc>
            </a:pPr>
            <a:r>
              <a:rPr lang="en-US" sz="4200" dirty="0">
                <a:solidFill>
                  <a:srgbClr val="D16A46"/>
                </a:solidFill>
                <a:latin typeface="Roboto Condensed"/>
              </a:rPr>
              <a:t>Chia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sẻ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điều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em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tâm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đắc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nhất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sau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khi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học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xong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bài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số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2 –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vẻ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đẹp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cổ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điển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.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Điều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tâm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đắc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ấy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có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thể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là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1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đơn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vị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kiến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thức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/ 1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hình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ảnh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/ 1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từ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khóa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/ …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có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hoặc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liên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quan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đến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bài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2 và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giải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thích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sự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lựa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chọn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của</a:t>
            </a:r>
            <a:r>
              <a:rPr lang="en-US" sz="4200" dirty="0">
                <a:solidFill>
                  <a:srgbClr val="D16A46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D16A46"/>
                </a:solidFill>
                <a:latin typeface="Roboto Condensed"/>
              </a:rPr>
              <a:t>mình</a:t>
            </a:r>
            <a:endParaRPr lang="en-US" sz="4200" dirty="0">
              <a:solidFill>
                <a:srgbClr val="D16A46"/>
              </a:solidFill>
              <a:latin typeface="Roboto Condense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4967272" y="6241520"/>
            <a:ext cx="3374136" cy="4114800"/>
          </a:xfrm>
          <a:custGeom>
            <a:avLst/>
            <a:gdLst/>
            <a:ahLst/>
            <a:cxnLst/>
            <a:rect l="l" t="t" r="r" b="b"/>
            <a:pathLst>
              <a:path w="3374136" h="4114800">
                <a:moveTo>
                  <a:pt x="0" y="0"/>
                </a:moveTo>
                <a:lnTo>
                  <a:pt x="3374136" y="0"/>
                </a:lnTo>
                <a:lnTo>
                  <a:pt x="3374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939623" y="180975"/>
            <a:ext cx="8538377" cy="1533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D16A46"/>
                </a:solidFill>
                <a:latin typeface="Fraunces Heavy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29" t="27767" r="2288" b="31186"/>
          <a:stretch>
            <a:fillRect/>
          </a:stretch>
        </p:blipFill>
        <p:spPr>
          <a:xfrm>
            <a:off x="0" y="-210371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-6769922">
            <a:off x="2963854" y="-5876650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59"/>
                </a:lnTo>
                <a:lnTo>
                  <a:pt x="0" y="9634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324566">
            <a:off x="-7407203" y="6222500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60"/>
                </a:lnTo>
                <a:lnTo>
                  <a:pt x="0" y="96341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046752">
            <a:off x="17479920" y="3440222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59"/>
                </a:lnTo>
                <a:lnTo>
                  <a:pt x="0" y="96341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00383">
            <a:off x="13559783" y="2849815"/>
            <a:ext cx="490495" cy="615918"/>
          </a:xfrm>
          <a:custGeom>
            <a:avLst/>
            <a:gdLst/>
            <a:ahLst/>
            <a:cxnLst/>
            <a:rect l="l" t="t" r="r" b="b"/>
            <a:pathLst>
              <a:path w="490495" h="615918">
                <a:moveTo>
                  <a:pt x="0" y="0"/>
                </a:moveTo>
                <a:lnTo>
                  <a:pt x="490495" y="0"/>
                </a:lnTo>
                <a:lnTo>
                  <a:pt x="490495" y="615918"/>
                </a:lnTo>
                <a:lnTo>
                  <a:pt x="0" y="615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46010" flipH="1">
            <a:off x="13031189" y="2198548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5" y="0"/>
                </a:moveTo>
                <a:lnTo>
                  <a:pt x="0" y="0"/>
                </a:lnTo>
                <a:lnTo>
                  <a:pt x="0" y="443296"/>
                </a:lnTo>
                <a:lnTo>
                  <a:pt x="353025" y="443296"/>
                </a:lnTo>
                <a:lnTo>
                  <a:pt x="35302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00383">
            <a:off x="4863160" y="8172307"/>
            <a:ext cx="490495" cy="615918"/>
          </a:xfrm>
          <a:custGeom>
            <a:avLst/>
            <a:gdLst/>
            <a:ahLst/>
            <a:cxnLst/>
            <a:rect l="l" t="t" r="r" b="b"/>
            <a:pathLst>
              <a:path w="490495" h="615918">
                <a:moveTo>
                  <a:pt x="0" y="0"/>
                </a:moveTo>
                <a:lnTo>
                  <a:pt x="490495" y="0"/>
                </a:lnTo>
                <a:lnTo>
                  <a:pt x="490495" y="615919"/>
                </a:lnTo>
                <a:lnTo>
                  <a:pt x="0" y="6159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46010" flipH="1">
            <a:off x="5711947" y="8829427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5" y="0"/>
                </a:moveTo>
                <a:lnTo>
                  <a:pt x="0" y="0"/>
                </a:lnTo>
                <a:lnTo>
                  <a:pt x="0" y="443296"/>
                </a:lnTo>
                <a:lnTo>
                  <a:pt x="353025" y="443296"/>
                </a:lnTo>
                <a:lnTo>
                  <a:pt x="35302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11477" y="210371"/>
            <a:ext cx="16378419" cy="844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39"/>
              </a:lnSpc>
              <a:spcBef>
                <a:spcPct val="0"/>
              </a:spcBef>
            </a:pPr>
            <a:r>
              <a:rPr lang="en-US" sz="6500" dirty="0">
                <a:solidFill>
                  <a:srgbClr val="9B131D"/>
                </a:solidFill>
                <a:latin typeface="Fraunces Bold"/>
              </a:rPr>
              <a:t>I. TRI THỨC NGỮ VĂN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1477" y="942077"/>
            <a:ext cx="14375133" cy="1407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739"/>
              </a:lnSpc>
            </a:pPr>
            <a:r>
              <a:rPr lang="en-US" sz="4000" dirty="0">
                <a:solidFill>
                  <a:srgbClr val="65A1B7"/>
                </a:solidFill>
                <a:latin typeface="Roboto Condensed Bold"/>
              </a:rPr>
              <a:t>2. </a:t>
            </a:r>
            <a:r>
              <a:rPr lang="en-US" sz="4000" dirty="0" err="1">
                <a:solidFill>
                  <a:srgbClr val="65A1B7"/>
                </a:solidFill>
                <a:latin typeface="Roboto Condensed Bold"/>
              </a:rPr>
              <a:t>Lưu</a:t>
            </a:r>
            <a:r>
              <a:rPr lang="en-US" sz="4000" dirty="0">
                <a:solidFill>
                  <a:srgbClr val="65A1B7"/>
                </a:solidFill>
                <a:latin typeface="Roboto Condensed Bold"/>
              </a:rPr>
              <a:t> ý </a:t>
            </a:r>
            <a:r>
              <a:rPr lang="en-US" sz="4000" dirty="0" err="1">
                <a:solidFill>
                  <a:srgbClr val="65A1B7"/>
                </a:solidFill>
                <a:latin typeface="Roboto Condensed Bold"/>
              </a:rPr>
              <a:t>cách</a:t>
            </a:r>
            <a:r>
              <a:rPr lang="en-US" sz="4000" dirty="0">
                <a:solidFill>
                  <a:srgbClr val="65A1B7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65A1B7"/>
                </a:solidFill>
                <a:latin typeface="Roboto Condensed Bold"/>
              </a:rPr>
              <a:t>đọc</a:t>
            </a:r>
            <a:r>
              <a:rPr lang="en-US" sz="4000" dirty="0">
                <a:solidFill>
                  <a:srgbClr val="65A1B7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65A1B7"/>
                </a:solidFill>
                <a:latin typeface="Roboto Condensed Bold"/>
              </a:rPr>
              <a:t>văn</a:t>
            </a:r>
            <a:r>
              <a:rPr lang="en-US" sz="4000" dirty="0">
                <a:solidFill>
                  <a:srgbClr val="65A1B7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65A1B7"/>
                </a:solidFill>
                <a:latin typeface="Roboto Condensed Bold"/>
              </a:rPr>
              <a:t>bản</a:t>
            </a:r>
            <a:r>
              <a:rPr lang="en-US" sz="4000" dirty="0">
                <a:solidFill>
                  <a:srgbClr val="65A1B7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65A1B7"/>
                </a:solidFill>
                <a:latin typeface="Roboto Condensed Bold"/>
              </a:rPr>
              <a:t>thuộc</a:t>
            </a:r>
            <a:r>
              <a:rPr lang="en-US" sz="4000" dirty="0">
                <a:solidFill>
                  <a:srgbClr val="65A1B7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65A1B7"/>
                </a:solidFill>
                <a:latin typeface="Roboto Condensed Bold"/>
              </a:rPr>
              <a:t>thể</a:t>
            </a:r>
            <a:r>
              <a:rPr lang="en-US" sz="4000" dirty="0">
                <a:solidFill>
                  <a:srgbClr val="65A1B7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65A1B7"/>
                </a:solidFill>
                <a:latin typeface="Roboto Condensed Bold"/>
              </a:rPr>
              <a:t>thơ</a:t>
            </a:r>
            <a:r>
              <a:rPr lang="en-US" sz="4000" dirty="0">
                <a:solidFill>
                  <a:srgbClr val="65A1B7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65A1B7"/>
                </a:solidFill>
                <a:latin typeface="Roboto Condensed Bold"/>
              </a:rPr>
              <a:t>thất</a:t>
            </a:r>
            <a:r>
              <a:rPr lang="en-US" sz="4000" dirty="0">
                <a:solidFill>
                  <a:srgbClr val="65A1B7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65A1B7"/>
                </a:solidFill>
                <a:latin typeface="Roboto Condensed Bold"/>
              </a:rPr>
              <a:t>ngôn</a:t>
            </a:r>
            <a:r>
              <a:rPr lang="en-US" sz="4000" dirty="0">
                <a:solidFill>
                  <a:srgbClr val="65A1B7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65A1B7"/>
                </a:solidFill>
                <a:latin typeface="Roboto Condensed Bold"/>
              </a:rPr>
              <a:t>bát</a:t>
            </a:r>
            <a:r>
              <a:rPr lang="en-US" sz="4000" dirty="0">
                <a:solidFill>
                  <a:srgbClr val="65A1B7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65A1B7"/>
                </a:solidFill>
                <a:latin typeface="Roboto Condensed Bold"/>
              </a:rPr>
              <a:t>cú</a:t>
            </a:r>
            <a:r>
              <a:rPr lang="en-US" sz="4000" dirty="0">
                <a:solidFill>
                  <a:srgbClr val="65A1B7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65A1B7"/>
                </a:solidFill>
                <a:latin typeface="Roboto Condensed Bold"/>
              </a:rPr>
              <a:t>Đường</a:t>
            </a:r>
            <a:r>
              <a:rPr lang="en-US" sz="4000" dirty="0">
                <a:solidFill>
                  <a:srgbClr val="65A1B7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65A1B7"/>
                </a:solidFill>
                <a:latin typeface="Roboto Condensed Bold"/>
              </a:rPr>
              <a:t>luật</a:t>
            </a:r>
            <a:r>
              <a:rPr lang="en-US" sz="4000" dirty="0">
                <a:solidFill>
                  <a:srgbClr val="65A1B7"/>
                </a:solidFill>
                <a:latin typeface="Roboto Condensed Bold"/>
              </a:rPr>
              <a:t>, </a:t>
            </a:r>
            <a:r>
              <a:rPr lang="en-US" sz="4000" dirty="0" err="1">
                <a:solidFill>
                  <a:srgbClr val="65A1B7"/>
                </a:solidFill>
                <a:latin typeface="Roboto Condensed Bold"/>
              </a:rPr>
              <a:t>tứ</a:t>
            </a:r>
            <a:r>
              <a:rPr lang="en-US" sz="4000" dirty="0">
                <a:solidFill>
                  <a:srgbClr val="65A1B7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65A1B7"/>
                </a:solidFill>
                <a:latin typeface="Roboto Condensed Bold"/>
              </a:rPr>
              <a:t>tuyệt</a:t>
            </a:r>
            <a:r>
              <a:rPr lang="en-US" sz="4000" dirty="0">
                <a:solidFill>
                  <a:srgbClr val="65A1B7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65A1B7"/>
                </a:solidFill>
                <a:latin typeface="Roboto Condensed Bold"/>
              </a:rPr>
              <a:t>Đường</a:t>
            </a:r>
            <a:r>
              <a:rPr lang="en-US" sz="4000" dirty="0">
                <a:solidFill>
                  <a:srgbClr val="65A1B7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65A1B7"/>
                </a:solidFill>
                <a:latin typeface="Roboto Condensed Bold"/>
              </a:rPr>
              <a:t>luật</a:t>
            </a:r>
            <a:r>
              <a:rPr lang="en-US" sz="4000" dirty="0">
                <a:solidFill>
                  <a:srgbClr val="65A1B7"/>
                </a:solidFill>
                <a:latin typeface="Roboto Condensed Bol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751095" y="3157774"/>
            <a:ext cx="3562033" cy="538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 err="1">
                <a:solidFill>
                  <a:srgbClr val="000000"/>
                </a:solidFill>
                <a:latin typeface="#9Slide05 VL Fadilla"/>
              </a:rPr>
              <a:t>Lưu</a:t>
            </a:r>
            <a:r>
              <a:rPr lang="en-US" sz="5000" dirty="0">
                <a:solidFill>
                  <a:srgbClr val="000000"/>
                </a:solidFill>
                <a:latin typeface="#9Slide05 VL Fadilla"/>
              </a:rPr>
              <a:t> ý </a:t>
            </a:r>
            <a:r>
              <a:rPr lang="en-US" sz="5000" dirty="0" err="1">
                <a:solidFill>
                  <a:srgbClr val="000000"/>
                </a:solidFill>
                <a:latin typeface="#9Slide05 VL Fadilla"/>
              </a:rPr>
              <a:t>cách</a:t>
            </a:r>
            <a:r>
              <a:rPr lang="en-US" sz="50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#9Slide05 VL Fadilla"/>
              </a:rPr>
              <a:t>đọc</a:t>
            </a:r>
            <a:r>
              <a:rPr lang="en-US" sz="50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#9Slide05 VL Fadilla"/>
              </a:rPr>
              <a:t>văn</a:t>
            </a:r>
            <a:r>
              <a:rPr lang="en-US" sz="50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#9Slide05 VL Fadilla"/>
              </a:rPr>
              <a:t>bản</a:t>
            </a:r>
            <a:r>
              <a:rPr lang="en-US" sz="50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#9Slide05 VL Fadilla"/>
              </a:rPr>
              <a:t>thuộc</a:t>
            </a:r>
            <a:r>
              <a:rPr lang="en-US" sz="50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#9Slide05 VL Fadilla"/>
              </a:rPr>
              <a:t>thể</a:t>
            </a:r>
            <a:r>
              <a:rPr lang="en-US" sz="50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#9Slide05 VL Fadilla"/>
              </a:rPr>
              <a:t>thơ</a:t>
            </a:r>
            <a:r>
              <a:rPr lang="en-US" sz="50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#9Slide05 VL Fadilla"/>
              </a:rPr>
              <a:t>thất</a:t>
            </a:r>
            <a:r>
              <a:rPr lang="en-US" sz="50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#9Slide05 VL Fadilla"/>
              </a:rPr>
              <a:t>ngôn</a:t>
            </a:r>
            <a:r>
              <a:rPr lang="en-US" sz="50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#9Slide05 VL Fadilla"/>
              </a:rPr>
              <a:t>bát</a:t>
            </a:r>
            <a:r>
              <a:rPr lang="en-US" sz="50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#9Slide05 VL Fadilla"/>
              </a:rPr>
              <a:t>cú</a:t>
            </a:r>
            <a:r>
              <a:rPr lang="en-US" sz="50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#9Slide05 VL Fadilla"/>
              </a:rPr>
              <a:t>Đường</a:t>
            </a:r>
            <a:r>
              <a:rPr lang="en-US" sz="50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#9Slide05 VL Fadilla"/>
              </a:rPr>
              <a:t>luật</a:t>
            </a:r>
            <a:r>
              <a:rPr lang="en-US" sz="5000" dirty="0">
                <a:solidFill>
                  <a:srgbClr val="000000"/>
                </a:solidFill>
                <a:latin typeface="#9Slide05 VL Fadilla"/>
              </a:rPr>
              <a:t>, </a:t>
            </a:r>
            <a:r>
              <a:rPr lang="en-US" sz="5000" dirty="0" err="1">
                <a:solidFill>
                  <a:srgbClr val="000000"/>
                </a:solidFill>
                <a:latin typeface="#9Slide05 VL Fadilla"/>
              </a:rPr>
              <a:t>tứ</a:t>
            </a:r>
            <a:r>
              <a:rPr lang="en-US" sz="50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#9Slide05 VL Fadilla"/>
              </a:rPr>
              <a:t>tuyệt</a:t>
            </a:r>
            <a:r>
              <a:rPr lang="en-US" sz="50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#9Slide05 VL Fadilla"/>
              </a:rPr>
              <a:t>Đường</a:t>
            </a:r>
            <a:r>
              <a:rPr lang="en-US" sz="50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#9Slide05 VL Fadilla"/>
              </a:rPr>
              <a:t>luật</a:t>
            </a:r>
            <a:r>
              <a:rPr lang="en-US" sz="5000" dirty="0">
                <a:solidFill>
                  <a:srgbClr val="000000"/>
                </a:solidFill>
                <a:latin typeface="#9Slide05 VL Fadilla"/>
              </a:rPr>
              <a:t>.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96AD86C-8506-F703-1741-ABC6970D17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6652386"/>
              </p:ext>
            </p:extLst>
          </p:nvPr>
        </p:nvGraphicFramePr>
        <p:xfrm>
          <a:off x="5427176" y="203781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Graphic spid="1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7" t="28397" r="1878" b="299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1052103">
            <a:off x="9529072" y="-4817080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60"/>
                </a:lnTo>
                <a:lnTo>
                  <a:pt x="0" y="9634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362657" flipH="1">
            <a:off x="14366477" y="5469920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11697103" y="0"/>
                </a:moveTo>
                <a:lnTo>
                  <a:pt x="0" y="0"/>
                </a:lnTo>
                <a:lnTo>
                  <a:pt x="0" y="9634160"/>
                </a:lnTo>
                <a:lnTo>
                  <a:pt x="11697103" y="9634160"/>
                </a:lnTo>
                <a:lnTo>
                  <a:pt x="1169710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760415">
            <a:off x="15727135" y="8514027"/>
            <a:ext cx="1040040" cy="1225378"/>
          </a:xfrm>
          <a:custGeom>
            <a:avLst/>
            <a:gdLst/>
            <a:ahLst/>
            <a:cxnLst/>
            <a:rect l="l" t="t" r="r" b="b"/>
            <a:pathLst>
              <a:path w="1040040" h="1225378">
                <a:moveTo>
                  <a:pt x="0" y="0"/>
                </a:moveTo>
                <a:lnTo>
                  <a:pt x="1040040" y="0"/>
                </a:lnTo>
                <a:lnTo>
                  <a:pt x="1040040" y="1225378"/>
                </a:lnTo>
                <a:lnTo>
                  <a:pt x="0" y="12253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070091" y="168163"/>
            <a:ext cx="16378419" cy="1061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679"/>
              </a:lnSpc>
              <a:spcBef>
                <a:spcPct val="0"/>
              </a:spcBef>
            </a:pPr>
            <a:r>
              <a:rPr lang="en-US" sz="6199" dirty="0">
                <a:solidFill>
                  <a:srgbClr val="9B131D"/>
                </a:solidFill>
                <a:latin typeface="Fraunces Bold"/>
              </a:rPr>
              <a:t>I. TRI THỨC NGỮ VĂN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664845" y="1326293"/>
            <a:ext cx="5295969" cy="830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8"/>
              </a:lnSpc>
            </a:pPr>
            <a:r>
              <a:rPr lang="en-US" sz="4799" dirty="0">
                <a:solidFill>
                  <a:srgbClr val="65A1B7"/>
                </a:solidFill>
                <a:latin typeface="Roboto Condensed Bold"/>
              </a:rPr>
              <a:t>3. Tri </a:t>
            </a:r>
            <a:r>
              <a:rPr lang="en-US" sz="4799" dirty="0" err="1">
                <a:solidFill>
                  <a:srgbClr val="65A1B7"/>
                </a:solidFill>
                <a:latin typeface="Roboto Condensed Bold"/>
              </a:rPr>
              <a:t>thức</a:t>
            </a:r>
            <a:r>
              <a:rPr lang="en-US" sz="4799" dirty="0">
                <a:solidFill>
                  <a:srgbClr val="65A1B7"/>
                </a:solidFill>
                <a:latin typeface="Roboto Condensed Bold"/>
              </a:rPr>
              <a:t> </a:t>
            </a:r>
            <a:r>
              <a:rPr lang="en-US" sz="4799" dirty="0" err="1">
                <a:solidFill>
                  <a:srgbClr val="65A1B7"/>
                </a:solidFill>
                <a:latin typeface="Roboto Condensed Bold"/>
              </a:rPr>
              <a:t>tiếng</a:t>
            </a:r>
            <a:r>
              <a:rPr lang="en-US" sz="4799" dirty="0">
                <a:solidFill>
                  <a:srgbClr val="65A1B7"/>
                </a:solidFill>
                <a:latin typeface="Roboto Condensed Bold"/>
              </a:rPr>
              <a:t> Việt</a:t>
            </a:r>
          </a:p>
        </p:txBody>
      </p:sp>
      <p:sp>
        <p:nvSpPr>
          <p:cNvPr id="8" name="Freeform 8"/>
          <p:cNvSpPr/>
          <p:nvPr/>
        </p:nvSpPr>
        <p:spPr>
          <a:xfrm>
            <a:off x="3348048" y="1483944"/>
            <a:ext cx="2610419" cy="2629543"/>
          </a:xfrm>
          <a:custGeom>
            <a:avLst/>
            <a:gdLst/>
            <a:ahLst/>
            <a:cxnLst/>
            <a:rect l="l" t="t" r="r" b="b"/>
            <a:pathLst>
              <a:path w="2610419" h="2629543">
                <a:moveTo>
                  <a:pt x="0" y="0"/>
                </a:moveTo>
                <a:lnTo>
                  <a:pt x="2610419" y="0"/>
                </a:lnTo>
                <a:lnTo>
                  <a:pt x="2610419" y="2629543"/>
                </a:lnTo>
                <a:lnTo>
                  <a:pt x="0" y="26295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971936" y="2595496"/>
            <a:ext cx="3370813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FFFFFF"/>
                </a:solidFill>
                <a:latin typeface="Roboto Condensed Bold"/>
              </a:rPr>
              <a:t>KHÁI NIỆM</a:t>
            </a:r>
          </a:p>
        </p:txBody>
      </p:sp>
      <p:sp>
        <p:nvSpPr>
          <p:cNvPr id="10" name="Freeform 10"/>
          <p:cNvSpPr/>
          <p:nvPr/>
        </p:nvSpPr>
        <p:spPr>
          <a:xfrm>
            <a:off x="8349504" y="1768951"/>
            <a:ext cx="2574080" cy="2592937"/>
          </a:xfrm>
          <a:custGeom>
            <a:avLst/>
            <a:gdLst/>
            <a:ahLst/>
            <a:cxnLst/>
            <a:rect l="l" t="t" r="r" b="b"/>
            <a:pathLst>
              <a:path w="2574080" h="2592937">
                <a:moveTo>
                  <a:pt x="0" y="0"/>
                </a:moveTo>
                <a:lnTo>
                  <a:pt x="2574080" y="0"/>
                </a:lnTo>
                <a:lnTo>
                  <a:pt x="2574080" y="2592938"/>
                </a:lnTo>
                <a:lnTo>
                  <a:pt x="0" y="25929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951137" y="2714583"/>
            <a:ext cx="3370813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FFFFFF"/>
                </a:solidFill>
                <a:latin typeface="Roboto Condensed Bold"/>
              </a:rPr>
              <a:t>Ý NGHĨA</a:t>
            </a:r>
          </a:p>
        </p:txBody>
      </p:sp>
      <p:sp>
        <p:nvSpPr>
          <p:cNvPr id="12" name="Freeform 12"/>
          <p:cNvSpPr/>
          <p:nvPr/>
        </p:nvSpPr>
        <p:spPr>
          <a:xfrm>
            <a:off x="1568155" y="4357533"/>
            <a:ext cx="3261144" cy="3942688"/>
          </a:xfrm>
          <a:custGeom>
            <a:avLst/>
            <a:gdLst/>
            <a:ahLst/>
            <a:cxnLst/>
            <a:rect l="l" t="t" r="r" b="b"/>
            <a:pathLst>
              <a:path w="3261144" h="5598531">
                <a:moveTo>
                  <a:pt x="0" y="0"/>
                </a:moveTo>
                <a:lnTo>
                  <a:pt x="3261144" y="0"/>
                </a:lnTo>
                <a:lnTo>
                  <a:pt x="3261144" y="5598531"/>
                </a:lnTo>
                <a:lnTo>
                  <a:pt x="0" y="55985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891925" y="4848643"/>
            <a:ext cx="2613604" cy="247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Roboto Condensed"/>
              </a:rPr>
              <a:t>Từ tượng hình là từ gợi tả dáng vẻ, trạng thái của sự vật</a:t>
            </a:r>
          </a:p>
        </p:txBody>
      </p:sp>
      <p:sp>
        <p:nvSpPr>
          <p:cNvPr id="14" name="Freeform 14"/>
          <p:cNvSpPr/>
          <p:nvPr/>
        </p:nvSpPr>
        <p:spPr>
          <a:xfrm>
            <a:off x="4923472" y="4384357"/>
            <a:ext cx="3261735" cy="3942687"/>
          </a:xfrm>
          <a:custGeom>
            <a:avLst/>
            <a:gdLst/>
            <a:ahLst/>
            <a:cxnLst/>
            <a:rect l="l" t="t" r="r" b="b"/>
            <a:pathLst>
              <a:path w="3261735" h="5599545">
                <a:moveTo>
                  <a:pt x="0" y="0"/>
                </a:moveTo>
                <a:lnTo>
                  <a:pt x="3261735" y="0"/>
                </a:lnTo>
                <a:lnTo>
                  <a:pt x="3261735" y="5599544"/>
                </a:lnTo>
                <a:lnTo>
                  <a:pt x="0" y="559954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160969" y="4848643"/>
            <a:ext cx="2912438" cy="309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Roboto Condensed"/>
              </a:rPr>
              <a:t>Từ tượng thanh là từ mô phỏng âm thanh của tự nhiên hoặc của con người</a:t>
            </a:r>
          </a:p>
        </p:txBody>
      </p:sp>
      <p:sp>
        <p:nvSpPr>
          <p:cNvPr id="16" name="Freeform 16"/>
          <p:cNvSpPr/>
          <p:nvPr/>
        </p:nvSpPr>
        <p:spPr>
          <a:xfrm>
            <a:off x="8224884" y="4420427"/>
            <a:ext cx="3141194" cy="5392608"/>
          </a:xfrm>
          <a:custGeom>
            <a:avLst/>
            <a:gdLst/>
            <a:ahLst/>
            <a:cxnLst/>
            <a:rect l="l" t="t" r="r" b="b"/>
            <a:pathLst>
              <a:path w="3141194" h="5392608">
                <a:moveTo>
                  <a:pt x="0" y="0"/>
                </a:moveTo>
                <a:lnTo>
                  <a:pt x="3141194" y="0"/>
                </a:lnTo>
                <a:lnTo>
                  <a:pt x="3141194" y="5392608"/>
                </a:lnTo>
                <a:lnTo>
                  <a:pt x="0" y="53926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8463009" y="4773699"/>
            <a:ext cx="2541883" cy="494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Roboto Condensed"/>
              </a:rPr>
              <a:t>gợi hình ảnh, âm thanh và có tính biểu cảm, làm cho đối tượng cần miêu tả hiện lên cụ thể, sinh động.</a:t>
            </a:r>
          </a:p>
        </p:txBody>
      </p:sp>
      <p:sp>
        <p:nvSpPr>
          <p:cNvPr id="18" name="AutoShape 18"/>
          <p:cNvSpPr/>
          <p:nvPr/>
        </p:nvSpPr>
        <p:spPr>
          <a:xfrm flipH="1">
            <a:off x="3198727" y="4038220"/>
            <a:ext cx="1454531" cy="319312"/>
          </a:xfrm>
          <a:prstGeom prst="line">
            <a:avLst/>
          </a:prstGeom>
          <a:ln w="38100" cap="flat">
            <a:solidFill>
              <a:srgbClr val="E8B33C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9" name="AutoShape 19"/>
          <p:cNvSpPr/>
          <p:nvPr/>
        </p:nvSpPr>
        <p:spPr>
          <a:xfrm>
            <a:off x="4836527" y="3881046"/>
            <a:ext cx="1367963" cy="560952"/>
          </a:xfrm>
          <a:prstGeom prst="line">
            <a:avLst/>
          </a:prstGeom>
          <a:ln w="38100" cap="flat">
            <a:solidFill>
              <a:srgbClr val="E8B33C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0" name="AutoShape 20"/>
          <p:cNvSpPr/>
          <p:nvPr/>
        </p:nvSpPr>
        <p:spPr>
          <a:xfrm>
            <a:off x="9733951" y="4145565"/>
            <a:ext cx="0" cy="713859"/>
          </a:xfrm>
          <a:prstGeom prst="line">
            <a:avLst/>
          </a:prstGeom>
          <a:ln w="38100" cap="flat">
            <a:solidFill>
              <a:srgbClr val="E8B33C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1" name="TextBox 21"/>
          <p:cNvSpPr txBox="1"/>
          <p:nvPr/>
        </p:nvSpPr>
        <p:spPr>
          <a:xfrm>
            <a:off x="10890872" y="2014134"/>
            <a:ext cx="7144048" cy="1024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 dirty="0">
                <a:solidFill>
                  <a:srgbClr val="9B131D"/>
                </a:solidFill>
                <a:latin typeface="#9Slide05 VL Fadilla"/>
              </a:rPr>
              <a:t>Từ </a:t>
            </a:r>
            <a:r>
              <a:rPr lang="en-US" sz="5799" dirty="0" err="1">
                <a:solidFill>
                  <a:srgbClr val="9B131D"/>
                </a:solidFill>
                <a:latin typeface="#9Slide05 VL Fadilla"/>
              </a:rPr>
              <a:t>tượng</a:t>
            </a:r>
            <a:r>
              <a:rPr lang="en-US" sz="5799" dirty="0">
                <a:solidFill>
                  <a:srgbClr val="9B131D"/>
                </a:solidFill>
                <a:latin typeface="#9Slide05 VL Fadilla"/>
              </a:rPr>
              <a:t> </a:t>
            </a:r>
            <a:r>
              <a:rPr lang="en-US" sz="5799" dirty="0" err="1">
                <a:solidFill>
                  <a:srgbClr val="9B131D"/>
                </a:solidFill>
                <a:latin typeface="#9Slide05 VL Fadilla"/>
              </a:rPr>
              <a:t>hình</a:t>
            </a:r>
            <a:r>
              <a:rPr lang="en-US" sz="5799" dirty="0">
                <a:solidFill>
                  <a:srgbClr val="9B131D"/>
                </a:solidFill>
                <a:latin typeface="#9Slide05 VL Fadilla"/>
              </a:rPr>
              <a:t>, </a:t>
            </a:r>
            <a:r>
              <a:rPr lang="en-US" sz="5799" dirty="0" err="1">
                <a:solidFill>
                  <a:srgbClr val="9B131D"/>
                </a:solidFill>
                <a:latin typeface="#9Slide05 VL Fadilla"/>
              </a:rPr>
              <a:t>từ</a:t>
            </a:r>
            <a:r>
              <a:rPr lang="en-US" sz="5799" dirty="0">
                <a:solidFill>
                  <a:srgbClr val="9B131D"/>
                </a:solidFill>
                <a:latin typeface="#9Slide05 VL Fadilla"/>
              </a:rPr>
              <a:t> </a:t>
            </a:r>
            <a:r>
              <a:rPr lang="en-US" sz="5799" dirty="0" err="1">
                <a:solidFill>
                  <a:srgbClr val="9B131D"/>
                </a:solidFill>
                <a:latin typeface="#9Slide05 VL Fadilla"/>
              </a:rPr>
              <a:t>tượng</a:t>
            </a:r>
            <a:r>
              <a:rPr lang="en-US" sz="5799" dirty="0">
                <a:solidFill>
                  <a:srgbClr val="9B131D"/>
                </a:solidFill>
                <a:latin typeface="#9Slide05 VL Fadilla"/>
              </a:rPr>
              <a:t> </a:t>
            </a:r>
            <a:r>
              <a:rPr lang="en-US" sz="5799" dirty="0" err="1">
                <a:solidFill>
                  <a:srgbClr val="9B131D"/>
                </a:solidFill>
                <a:latin typeface="#9Slide05 VL Fadilla"/>
              </a:rPr>
              <a:t>thanh</a:t>
            </a:r>
            <a:endParaRPr lang="en-US" sz="5799" dirty="0">
              <a:solidFill>
                <a:srgbClr val="9B131D"/>
              </a:solidFill>
              <a:latin typeface="#9Slide05 VL Fadill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7" t="28397" r="1878" b="299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1052103">
            <a:off x="9529072" y="-4817080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60"/>
                </a:lnTo>
                <a:lnTo>
                  <a:pt x="0" y="9634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362657" flipH="1">
            <a:off x="14366477" y="5469920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11697103" y="0"/>
                </a:moveTo>
                <a:lnTo>
                  <a:pt x="0" y="0"/>
                </a:lnTo>
                <a:lnTo>
                  <a:pt x="0" y="9634160"/>
                </a:lnTo>
                <a:lnTo>
                  <a:pt x="11697103" y="9634160"/>
                </a:lnTo>
                <a:lnTo>
                  <a:pt x="1169710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760415">
            <a:off x="15727135" y="8514027"/>
            <a:ext cx="1040040" cy="1225378"/>
          </a:xfrm>
          <a:custGeom>
            <a:avLst/>
            <a:gdLst/>
            <a:ahLst/>
            <a:cxnLst/>
            <a:rect l="l" t="t" r="r" b="b"/>
            <a:pathLst>
              <a:path w="1040040" h="1225378">
                <a:moveTo>
                  <a:pt x="0" y="0"/>
                </a:moveTo>
                <a:lnTo>
                  <a:pt x="1040040" y="0"/>
                </a:lnTo>
                <a:lnTo>
                  <a:pt x="1040040" y="1225378"/>
                </a:lnTo>
                <a:lnTo>
                  <a:pt x="0" y="12253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491828"/>
            <a:ext cx="16378419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00"/>
              </a:lnSpc>
              <a:spcBef>
                <a:spcPct val="0"/>
              </a:spcBef>
            </a:pPr>
            <a:r>
              <a:rPr lang="en-US" sz="6000" dirty="0">
                <a:solidFill>
                  <a:srgbClr val="9B131D"/>
                </a:solidFill>
                <a:latin typeface="Fraunces Bold"/>
              </a:rPr>
              <a:t>I. TRI THỨC NGỮ VĂN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36497" y="1544895"/>
            <a:ext cx="5295969" cy="764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400" dirty="0">
                <a:solidFill>
                  <a:srgbClr val="65A1B7"/>
                </a:solidFill>
                <a:latin typeface="Roboto Condensed Bold"/>
              </a:rPr>
              <a:t>3. Tri </a:t>
            </a:r>
            <a:r>
              <a:rPr lang="en-US" sz="4400" dirty="0" err="1">
                <a:solidFill>
                  <a:srgbClr val="65A1B7"/>
                </a:solidFill>
                <a:latin typeface="Roboto Condensed Bold"/>
              </a:rPr>
              <a:t>thức</a:t>
            </a:r>
            <a:r>
              <a:rPr lang="en-US" sz="4400" dirty="0">
                <a:solidFill>
                  <a:srgbClr val="65A1B7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65A1B7"/>
                </a:solidFill>
                <a:latin typeface="Roboto Condensed Bold"/>
              </a:rPr>
              <a:t>tiếng</a:t>
            </a:r>
            <a:r>
              <a:rPr lang="en-US" sz="4400" dirty="0">
                <a:solidFill>
                  <a:srgbClr val="65A1B7"/>
                </a:solidFill>
                <a:latin typeface="Roboto Condensed Bold"/>
              </a:rPr>
              <a:t> Việt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29376" y="2295827"/>
            <a:ext cx="4310211" cy="932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en-US" sz="5299" dirty="0" err="1">
                <a:solidFill>
                  <a:srgbClr val="9B131D"/>
                </a:solidFill>
                <a:latin typeface="#9Slide05 VL Fadilla"/>
              </a:rPr>
              <a:t>Biện</a:t>
            </a:r>
            <a:r>
              <a:rPr lang="en-US" sz="5299" dirty="0">
                <a:solidFill>
                  <a:srgbClr val="9B131D"/>
                </a:solidFill>
                <a:latin typeface="#9Slide05 VL Fadilla"/>
              </a:rPr>
              <a:t> </a:t>
            </a:r>
            <a:r>
              <a:rPr lang="en-US" sz="5299" dirty="0" err="1">
                <a:solidFill>
                  <a:srgbClr val="9B131D"/>
                </a:solidFill>
                <a:latin typeface="#9Slide05 VL Fadilla"/>
              </a:rPr>
              <a:t>pháp</a:t>
            </a:r>
            <a:r>
              <a:rPr lang="en-US" sz="5299" dirty="0">
                <a:solidFill>
                  <a:srgbClr val="9B131D"/>
                </a:solidFill>
                <a:latin typeface="#9Slide05 VL Fadilla"/>
              </a:rPr>
              <a:t> </a:t>
            </a:r>
            <a:r>
              <a:rPr lang="en-US" sz="5299" dirty="0" err="1">
                <a:solidFill>
                  <a:srgbClr val="9B131D"/>
                </a:solidFill>
                <a:latin typeface="#9Slide05 VL Fadilla"/>
              </a:rPr>
              <a:t>đảo</a:t>
            </a:r>
            <a:r>
              <a:rPr lang="en-US" sz="5299" dirty="0">
                <a:solidFill>
                  <a:srgbClr val="9B131D"/>
                </a:solidFill>
                <a:latin typeface="#9Slide05 VL Fadilla"/>
              </a:rPr>
              <a:t> </a:t>
            </a:r>
            <a:r>
              <a:rPr lang="en-US" sz="5299" dirty="0" err="1">
                <a:solidFill>
                  <a:srgbClr val="9B131D"/>
                </a:solidFill>
                <a:latin typeface="#9Slide05 VL Fadilla"/>
              </a:rPr>
              <a:t>ngữ</a:t>
            </a:r>
            <a:endParaRPr lang="en-US" sz="5299" dirty="0">
              <a:solidFill>
                <a:srgbClr val="9B131D"/>
              </a:solidFill>
              <a:latin typeface="#9Slide05 VL Fadill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61984" y="3151807"/>
            <a:ext cx="14585170" cy="6149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59"/>
              </a:lnSpc>
            </a:pPr>
            <a:r>
              <a:rPr lang="en-US" sz="3899" dirty="0">
                <a:solidFill>
                  <a:srgbClr val="222222"/>
                </a:solidFill>
                <a:latin typeface="Roboto Condensed"/>
              </a:rPr>
              <a:t>- BPTT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đảo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ngữ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được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tạo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ra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bằng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cách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thay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đổi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vị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trí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thông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thường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của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các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từ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ngữ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trong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câu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nhằm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nhấn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mạnh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đặc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điểm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(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màu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sắc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,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đường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nét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,…),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hoạt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động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,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trạng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thái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của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sự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vật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,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hiện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tượng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,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gợi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ấn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tượng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rõ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hơn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hoặc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bộc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lộ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cảm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xúc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của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người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viết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(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người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nói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)</a:t>
            </a:r>
          </a:p>
          <a:p>
            <a:pPr algn="just">
              <a:lnSpc>
                <a:spcPts val="5459"/>
              </a:lnSpc>
            </a:pPr>
            <a:r>
              <a:rPr lang="en-US" sz="3899" dirty="0">
                <a:solidFill>
                  <a:srgbClr val="222222"/>
                </a:solidFill>
                <a:latin typeface="Roboto Condensed"/>
              </a:rPr>
              <a:t>-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Hình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thức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cơ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bản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: </a:t>
            </a:r>
          </a:p>
          <a:p>
            <a:pPr marL="842008" lvl="1" indent="-421004" algn="just">
              <a:lnSpc>
                <a:spcPts val="5459"/>
              </a:lnSpc>
              <a:buFont typeface="Arial"/>
              <a:buChar char="•"/>
            </a:pP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đảo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các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thành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tố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trong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cụm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từ</a:t>
            </a:r>
            <a:endParaRPr lang="en-US" sz="3899" dirty="0">
              <a:solidFill>
                <a:srgbClr val="222222"/>
              </a:solidFill>
              <a:latin typeface="Roboto Condensed"/>
            </a:endParaRPr>
          </a:p>
          <a:p>
            <a:pPr marL="842008" lvl="1" indent="-421004" algn="just">
              <a:lnSpc>
                <a:spcPts val="5459"/>
              </a:lnSpc>
              <a:buFont typeface="Arial"/>
              <a:buChar char="•"/>
            </a:pP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đảo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các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thành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phần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trong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câu</a:t>
            </a:r>
            <a:endParaRPr lang="en-US" sz="3899" dirty="0">
              <a:solidFill>
                <a:srgbClr val="222222"/>
              </a:solidFill>
              <a:latin typeface="Roboto Condensed"/>
            </a:endParaRPr>
          </a:p>
          <a:p>
            <a:pPr algn="just">
              <a:lnSpc>
                <a:spcPts val="5459"/>
              </a:lnSpc>
              <a:spcBef>
                <a:spcPct val="0"/>
              </a:spcBef>
            </a:pPr>
            <a:r>
              <a:rPr lang="en-US" sz="3899" dirty="0">
                <a:solidFill>
                  <a:srgbClr val="222222"/>
                </a:solidFill>
                <a:latin typeface="Roboto Condensed"/>
              </a:rPr>
              <a:t>-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Tác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dụng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chính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: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nhấn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mạnh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nội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dung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biểu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đạt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ở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từ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ngữ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được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đảo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lên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22222"/>
                </a:solidFill>
                <a:latin typeface="Roboto Condensed"/>
              </a:rPr>
              <a:t>trước</a:t>
            </a:r>
            <a:r>
              <a:rPr lang="en-US" sz="3899" dirty="0">
                <a:solidFill>
                  <a:srgbClr val="222222"/>
                </a:solidFill>
                <a:latin typeface="Roboto Condense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99" t="29275" r="5082" b="3185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1000273">
            <a:off x="13349027" y="6548281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60" y="0"/>
                </a:lnTo>
                <a:lnTo>
                  <a:pt x="8607760" y="7089664"/>
                </a:lnTo>
                <a:lnTo>
                  <a:pt x="0" y="7089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500700">
            <a:off x="-4875173" y="-492049"/>
            <a:ext cx="8746667" cy="7204073"/>
          </a:xfrm>
          <a:custGeom>
            <a:avLst/>
            <a:gdLst/>
            <a:ahLst/>
            <a:cxnLst/>
            <a:rect l="l" t="t" r="r" b="b"/>
            <a:pathLst>
              <a:path w="8746667" h="7204073">
                <a:moveTo>
                  <a:pt x="0" y="0"/>
                </a:moveTo>
                <a:lnTo>
                  <a:pt x="8746667" y="0"/>
                </a:lnTo>
                <a:lnTo>
                  <a:pt x="8746667" y="7204073"/>
                </a:lnTo>
                <a:lnTo>
                  <a:pt x="0" y="72040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5400000">
            <a:off x="533804" y="4140627"/>
            <a:ext cx="3169086" cy="2398790"/>
            <a:chOff x="0" y="0"/>
            <a:chExt cx="2928262" cy="2216503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2942593" cy="2248556"/>
            </a:xfrm>
            <a:custGeom>
              <a:avLst/>
              <a:gdLst/>
              <a:ahLst/>
              <a:cxnLst/>
              <a:rect l="l" t="t" r="r" b="b"/>
              <a:pathLst>
                <a:path w="2942593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049520" y="6965"/>
                  </a:cubicBezTo>
                  <a:lnTo>
                    <a:pt x="2049521" y="6965"/>
                  </a:lnTo>
                  <a:cubicBezTo>
                    <a:pt x="2266268" y="16819"/>
                    <a:pt x="2470583" y="36481"/>
                    <a:pt x="2604771" y="101690"/>
                  </a:cubicBezTo>
                  <a:cubicBezTo>
                    <a:pt x="2860817" y="226120"/>
                    <a:pt x="2942592" y="459160"/>
                    <a:pt x="2937105" y="704684"/>
                  </a:cubicBezTo>
                  <a:cubicBezTo>
                    <a:pt x="2937105" y="704684"/>
                    <a:pt x="2893817" y="1013073"/>
                    <a:pt x="2901250" y="1248607"/>
                  </a:cubicBezTo>
                  <a:cubicBezTo>
                    <a:pt x="2908374" y="1396804"/>
                    <a:pt x="2915530" y="1592407"/>
                    <a:pt x="2915530" y="1592407"/>
                  </a:cubicBezTo>
                  <a:cubicBezTo>
                    <a:pt x="2898849" y="1808139"/>
                    <a:pt x="2784204" y="2018751"/>
                    <a:pt x="2587335" y="2130375"/>
                  </a:cubicBezTo>
                  <a:cubicBezTo>
                    <a:pt x="2436984" y="2215624"/>
                    <a:pt x="2238953" y="2230722"/>
                    <a:pt x="1771052" y="2219980"/>
                  </a:cubicBezTo>
                  <a:lnTo>
                    <a:pt x="1771036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1EEDC"/>
            </a:solidFill>
          </p:spPr>
        </p:sp>
      </p:grpSp>
      <p:grpSp>
        <p:nvGrpSpPr>
          <p:cNvPr id="7" name="Group 7"/>
          <p:cNvGrpSpPr/>
          <p:nvPr/>
        </p:nvGrpSpPr>
        <p:grpSpPr>
          <a:xfrm rot="-5400000">
            <a:off x="5364192" y="1819937"/>
            <a:ext cx="4060941" cy="7663220"/>
            <a:chOff x="0" y="0"/>
            <a:chExt cx="3018770" cy="5696585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033101" cy="5728639"/>
            </a:xfrm>
            <a:custGeom>
              <a:avLst/>
              <a:gdLst/>
              <a:ahLst/>
              <a:cxnLst/>
              <a:rect l="l" t="t" r="r" b="b"/>
              <a:pathLst>
                <a:path w="3033101" h="5728639">
                  <a:moveTo>
                    <a:pt x="63030" y="5135085"/>
                  </a:moveTo>
                  <a:cubicBezTo>
                    <a:pt x="63030" y="5135085"/>
                    <a:pt x="0" y="488852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140028" y="6965"/>
                  </a:cubicBezTo>
                  <a:lnTo>
                    <a:pt x="2140029" y="6965"/>
                  </a:lnTo>
                  <a:cubicBezTo>
                    <a:pt x="2356776" y="16819"/>
                    <a:pt x="2561091" y="36481"/>
                    <a:pt x="2695279" y="101690"/>
                  </a:cubicBezTo>
                  <a:cubicBezTo>
                    <a:pt x="2951325" y="226120"/>
                    <a:pt x="3033101" y="459160"/>
                    <a:pt x="3027613" y="704684"/>
                  </a:cubicBezTo>
                  <a:cubicBezTo>
                    <a:pt x="3027613" y="704684"/>
                    <a:pt x="2984325" y="1013073"/>
                    <a:pt x="2991758" y="1248607"/>
                  </a:cubicBezTo>
                  <a:cubicBezTo>
                    <a:pt x="2998882" y="4876887"/>
                    <a:pt x="3006038" y="5072490"/>
                    <a:pt x="3006038" y="5072490"/>
                  </a:cubicBezTo>
                  <a:cubicBezTo>
                    <a:pt x="2989357" y="5288222"/>
                    <a:pt x="2874712" y="5498834"/>
                    <a:pt x="2677843" y="5610458"/>
                  </a:cubicBezTo>
                  <a:cubicBezTo>
                    <a:pt x="2527492" y="5695707"/>
                    <a:pt x="2329461" y="5710805"/>
                    <a:pt x="1843133" y="5700063"/>
                  </a:cubicBezTo>
                  <a:lnTo>
                    <a:pt x="1843116" y="5700063"/>
                  </a:lnTo>
                  <a:cubicBezTo>
                    <a:pt x="645952" y="5694786"/>
                    <a:pt x="384604" y="5728639"/>
                    <a:pt x="254278" y="5619482"/>
                  </a:cubicBezTo>
                  <a:cubicBezTo>
                    <a:pt x="145767" y="5528596"/>
                    <a:pt x="81795" y="5335285"/>
                    <a:pt x="63030" y="5135085"/>
                  </a:cubicBezTo>
                  <a:close/>
                </a:path>
              </a:pathLst>
            </a:custGeom>
            <a:solidFill>
              <a:srgbClr val="FFF2BA"/>
            </a:solidFill>
          </p:spPr>
        </p:sp>
      </p:grpSp>
      <p:sp>
        <p:nvSpPr>
          <p:cNvPr id="9" name="Freeform 9"/>
          <p:cNvSpPr/>
          <p:nvPr/>
        </p:nvSpPr>
        <p:spPr>
          <a:xfrm rot="8800367">
            <a:off x="108277" y="4231925"/>
            <a:ext cx="949464" cy="923180"/>
          </a:xfrm>
          <a:custGeom>
            <a:avLst/>
            <a:gdLst/>
            <a:ahLst/>
            <a:cxnLst/>
            <a:rect l="l" t="t" r="r" b="b"/>
            <a:pathLst>
              <a:path w="949464" h="923180">
                <a:moveTo>
                  <a:pt x="0" y="0"/>
                </a:moveTo>
                <a:lnTo>
                  <a:pt x="949464" y="0"/>
                </a:lnTo>
                <a:lnTo>
                  <a:pt x="949464" y="923180"/>
                </a:lnTo>
                <a:lnTo>
                  <a:pt x="0" y="923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49862" t="-47964"/>
            </a:stretch>
          </a:blipFill>
        </p:spPr>
      </p:sp>
      <p:sp>
        <p:nvSpPr>
          <p:cNvPr id="10" name="Freeform 10"/>
          <p:cNvSpPr/>
          <p:nvPr/>
        </p:nvSpPr>
        <p:spPr>
          <a:xfrm rot="-2237487" flipH="1">
            <a:off x="15119765" y="-208948"/>
            <a:ext cx="909564" cy="1071651"/>
          </a:xfrm>
          <a:custGeom>
            <a:avLst/>
            <a:gdLst/>
            <a:ahLst/>
            <a:cxnLst/>
            <a:rect l="l" t="t" r="r" b="b"/>
            <a:pathLst>
              <a:path w="909564" h="1071651">
                <a:moveTo>
                  <a:pt x="909564" y="0"/>
                </a:moveTo>
                <a:lnTo>
                  <a:pt x="0" y="0"/>
                </a:lnTo>
                <a:lnTo>
                  <a:pt x="0" y="1071651"/>
                </a:lnTo>
                <a:lnTo>
                  <a:pt x="909564" y="1071651"/>
                </a:lnTo>
                <a:lnTo>
                  <a:pt x="90956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08885" y="705197"/>
            <a:ext cx="17070230" cy="90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419"/>
              </a:lnSpc>
              <a:spcBef>
                <a:spcPct val="0"/>
              </a:spcBef>
            </a:pPr>
            <a:r>
              <a:rPr lang="en-US" sz="5299" dirty="0">
                <a:solidFill>
                  <a:srgbClr val="9B131D"/>
                </a:solidFill>
                <a:latin typeface="Fraunces Bold"/>
              </a:rPr>
              <a:t>II. THỰC HÀNH ĐỌC MỞ RỘNG THEO THỂ LOẠI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-67258" y="1624810"/>
            <a:ext cx="4235395" cy="93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8"/>
              </a:lnSpc>
            </a:pPr>
            <a:r>
              <a:rPr lang="en-US" sz="5499" dirty="0" err="1">
                <a:solidFill>
                  <a:srgbClr val="65A1B7"/>
                </a:solidFill>
                <a:latin typeface="Roboto Condensed Bold"/>
              </a:rPr>
              <a:t>Câu</a:t>
            </a:r>
            <a:r>
              <a:rPr lang="en-US" sz="5499" dirty="0">
                <a:solidFill>
                  <a:srgbClr val="65A1B7"/>
                </a:solidFill>
                <a:latin typeface="Roboto Condensed Bold"/>
              </a:rPr>
              <a:t> 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58179" y="4344717"/>
            <a:ext cx="1720335" cy="2537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Roboto Condensed"/>
              </a:rPr>
              <a:t>8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mỗi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bảy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chữ</a:t>
            </a:r>
            <a:endParaRPr lang="en-US" sz="3600" dirty="0">
              <a:solidFill>
                <a:srgbClr val="000000"/>
              </a:solidFill>
              <a:latin typeface="Roboto Condensed"/>
            </a:endParaRPr>
          </a:p>
          <a:p>
            <a:pPr algn="ctr">
              <a:lnSpc>
                <a:spcPts val="5040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894841" y="3868208"/>
            <a:ext cx="6677136" cy="381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Gồm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bốn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cặp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thơ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tương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ứng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với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bốn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phần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đề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Chiều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trời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hoàng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hôn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),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thực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Hình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ảnh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con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buổi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hoàng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hôn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),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luận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Hình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ảnh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lữ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khách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),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kết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Nỗi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niềm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cô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đơn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). </a:t>
            </a:r>
          </a:p>
          <a:p>
            <a:pPr algn="just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492972" y="2673667"/>
            <a:ext cx="7134999" cy="548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59"/>
              </a:lnSpc>
              <a:spcBef>
                <a:spcPct val="0"/>
              </a:spcBef>
            </a:pP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Chiều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trời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bảng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lảng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bóng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hoàng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hôn</a:t>
            </a:r>
            <a:endParaRPr lang="en-US" sz="3900" dirty="0">
              <a:solidFill>
                <a:srgbClr val="6B2D11"/>
              </a:solidFill>
              <a:latin typeface="#9Slide05 VL Fadilla"/>
            </a:endParaRPr>
          </a:p>
          <a:p>
            <a:pPr algn="just">
              <a:lnSpc>
                <a:spcPts val="5459"/>
              </a:lnSpc>
              <a:spcBef>
                <a:spcPct val="0"/>
              </a:spcBef>
            </a:pP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Tiếng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ốc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xa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đưa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vẳng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trống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đồn</a:t>
            </a:r>
            <a:endParaRPr lang="en-US" sz="3900" dirty="0">
              <a:solidFill>
                <a:srgbClr val="6B2D11"/>
              </a:solidFill>
              <a:latin typeface="#9Slide05 VL Fadilla"/>
            </a:endParaRPr>
          </a:p>
          <a:p>
            <a:pPr algn="just">
              <a:lnSpc>
                <a:spcPts val="5459"/>
              </a:lnSpc>
              <a:spcBef>
                <a:spcPct val="0"/>
              </a:spcBef>
            </a:pP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Gác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mái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,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ngư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ông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về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viễn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phố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,</a:t>
            </a:r>
          </a:p>
          <a:p>
            <a:pPr algn="just">
              <a:lnSpc>
                <a:spcPts val="5459"/>
              </a:lnSpc>
              <a:spcBef>
                <a:spcPct val="0"/>
              </a:spcBef>
            </a:pP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Gõ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sừng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,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mục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tử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lại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cô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thôn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.</a:t>
            </a:r>
          </a:p>
          <a:p>
            <a:pPr algn="just">
              <a:lnSpc>
                <a:spcPts val="5459"/>
              </a:lnSpc>
              <a:spcBef>
                <a:spcPct val="0"/>
              </a:spcBef>
            </a:pP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Ngàn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mai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gió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cuốn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chim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bay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mỏi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,</a:t>
            </a:r>
          </a:p>
          <a:p>
            <a:pPr algn="just">
              <a:lnSpc>
                <a:spcPts val="5459"/>
              </a:lnSpc>
              <a:spcBef>
                <a:spcPct val="0"/>
              </a:spcBef>
            </a:pP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Dặm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liễu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sương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sa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khách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bước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dồn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.</a:t>
            </a:r>
          </a:p>
          <a:p>
            <a:pPr algn="just">
              <a:lnSpc>
                <a:spcPts val="5459"/>
              </a:lnSpc>
              <a:spcBef>
                <a:spcPct val="0"/>
              </a:spcBef>
            </a:pP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Kẻ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chốn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Chương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Đài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,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người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lữ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thứ</a:t>
            </a:r>
            <a:endParaRPr lang="en-US" sz="3900" dirty="0">
              <a:solidFill>
                <a:srgbClr val="6B2D11"/>
              </a:solidFill>
              <a:latin typeface="#9Slide05 VL Fadilla"/>
            </a:endParaRPr>
          </a:p>
          <a:p>
            <a:pPr algn="just">
              <a:lnSpc>
                <a:spcPts val="5459"/>
              </a:lnSpc>
              <a:spcBef>
                <a:spcPct val="0"/>
              </a:spcBef>
            </a:pP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Lấy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ai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mà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kể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nỗi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hàn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900" dirty="0" err="1">
                <a:solidFill>
                  <a:srgbClr val="6B2D11"/>
                </a:solidFill>
                <a:latin typeface="#9Slide05 VL Fadilla"/>
              </a:rPr>
              <a:t>ôn</a:t>
            </a:r>
            <a:r>
              <a:rPr lang="en-US" sz="3900" dirty="0">
                <a:solidFill>
                  <a:srgbClr val="6B2D11"/>
                </a:solidFill>
                <a:latin typeface="#9Slide05 VL Fadilla"/>
              </a:rPr>
              <a:t>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240545" y="1822843"/>
            <a:ext cx="7985727" cy="1287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83B20"/>
                </a:solidFill>
                <a:latin typeface="Roboto Condensed Bold"/>
              </a:rPr>
              <a:t>Những dấu hiệu của thơ thất ngôn bát cú Đường luật được thể hiện qua bài thơ:</a:t>
            </a: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88C82A3A-7C5F-8679-8DB2-880DD8B07CC0}"/>
              </a:ext>
            </a:extLst>
          </p:cNvPr>
          <p:cNvSpPr/>
          <p:nvPr/>
        </p:nvSpPr>
        <p:spPr>
          <a:xfrm rot="1000273">
            <a:off x="-1259594" y="6721074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60" y="0"/>
                </a:lnTo>
                <a:lnTo>
                  <a:pt x="8607760" y="7089664"/>
                </a:lnTo>
                <a:lnTo>
                  <a:pt x="0" y="7089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99" t="29275" r="5082" b="3185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1000273">
            <a:off x="13349027" y="6548281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60" y="0"/>
                </a:lnTo>
                <a:lnTo>
                  <a:pt x="8607760" y="7089664"/>
                </a:lnTo>
                <a:lnTo>
                  <a:pt x="0" y="7089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500700">
            <a:off x="-4875173" y="-492049"/>
            <a:ext cx="8746667" cy="7204073"/>
          </a:xfrm>
          <a:custGeom>
            <a:avLst/>
            <a:gdLst/>
            <a:ahLst/>
            <a:cxnLst/>
            <a:rect l="l" t="t" r="r" b="b"/>
            <a:pathLst>
              <a:path w="8746667" h="7204073">
                <a:moveTo>
                  <a:pt x="0" y="0"/>
                </a:moveTo>
                <a:lnTo>
                  <a:pt x="8746667" y="0"/>
                </a:lnTo>
                <a:lnTo>
                  <a:pt x="8746667" y="7204073"/>
                </a:lnTo>
                <a:lnTo>
                  <a:pt x="0" y="72040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5400000">
            <a:off x="-586870" y="5135132"/>
            <a:ext cx="6122926" cy="2891787"/>
            <a:chOff x="0" y="0"/>
            <a:chExt cx="5657636" cy="2672035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5671966" cy="2704089"/>
            </a:xfrm>
            <a:custGeom>
              <a:avLst/>
              <a:gdLst/>
              <a:ahLst/>
              <a:cxnLst/>
              <a:rect l="l" t="t" r="r" b="b"/>
              <a:pathLst>
                <a:path w="5671966" h="2704089">
                  <a:moveTo>
                    <a:pt x="63030" y="2110536"/>
                  </a:moveTo>
                  <a:cubicBezTo>
                    <a:pt x="63030" y="2110536"/>
                    <a:pt x="0" y="186397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778893" y="6965"/>
                  </a:cubicBezTo>
                  <a:lnTo>
                    <a:pt x="4778894" y="6965"/>
                  </a:lnTo>
                  <a:cubicBezTo>
                    <a:pt x="4995641" y="16819"/>
                    <a:pt x="5199956" y="36481"/>
                    <a:pt x="5334145" y="101690"/>
                  </a:cubicBezTo>
                  <a:cubicBezTo>
                    <a:pt x="5590191" y="226120"/>
                    <a:pt x="5671966" y="459160"/>
                    <a:pt x="5666478" y="704684"/>
                  </a:cubicBezTo>
                  <a:cubicBezTo>
                    <a:pt x="5666478" y="704684"/>
                    <a:pt x="5623190" y="1013073"/>
                    <a:pt x="5630623" y="1248607"/>
                  </a:cubicBezTo>
                  <a:cubicBezTo>
                    <a:pt x="5637747" y="1852337"/>
                    <a:pt x="5644904" y="2047940"/>
                    <a:pt x="5644904" y="2047940"/>
                  </a:cubicBezTo>
                  <a:cubicBezTo>
                    <a:pt x="5628222" y="2263672"/>
                    <a:pt x="5513578" y="2474284"/>
                    <a:pt x="5316709" y="2585908"/>
                  </a:cubicBezTo>
                  <a:cubicBezTo>
                    <a:pt x="5166357" y="2671157"/>
                    <a:pt x="4968326" y="2686255"/>
                    <a:pt x="3944725" y="2675513"/>
                  </a:cubicBezTo>
                  <a:lnTo>
                    <a:pt x="3944674" y="2675513"/>
                  </a:lnTo>
                  <a:cubicBezTo>
                    <a:pt x="645952" y="2670236"/>
                    <a:pt x="384604" y="2704089"/>
                    <a:pt x="254278" y="2594931"/>
                  </a:cubicBezTo>
                  <a:cubicBezTo>
                    <a:pt x="145767" y="2504046"/>
                    <a:pt x="81795" y="2310735"/>
                    <a:pt x="63030" y="2110536"/>
                  </a:cubicBezTo>
                  <a:close/>
                </a:path>
              </a:pathLst>
            </a:custGeom>
            <a:solidFill>
              <a:srgbClr val="F1EEDC"/>
            </a:solidFill>
          </p:spPr>
        </p:sp>
      </p:grpSp>
      <p:grpSp>
        <p:nvGrpSpPr>
          <p:cNvPr id="7" name="Group 7"/>
          <p:cNvGrpSpPr/>
          <p:nvPr/>
        </p:nvGrpSpPr>
        <p:grpSpPr>
          <a:xfrm rot="-5400000">
            <a:off x="5759679" y="533549"/>
            <a:ext cx="3720829" cy="7508150"/>
            <a:chOff x="0" y="0"/>
            <a:chExt cx="2765941" cy="5581311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2780272" cy="5613365"/>
            </a:xfrm>
            <a:custGeom>
              <a:avLst/>
              <a:gdLst/>
              <a:ahLst/>
              <a:cxnLst/>
              <a:rect l="l" t="t" r="r" b="b"/>
              <a:pathLst>
                <a:path w="2780272" h="5613365">
                  <a:moveTo>
                    <a:pt x="63030" y="5019812"/>
                  </a:moveTo>
                  <a:cubicBezTo>
                    <a:pt x="63030" y="5019812"/>
                    <a:pt x="0" y="4773248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887199" y="6965"/>
                  </a:cubicBezTo>
                  <a:lnTo>
                    <a:pt x="1887200" y="6965"/>
                  </a:lnTo>
                  <a:cubicBezTo>
                    <a:pt x="2103947" y="16819"/>
                    <a:pt x="2308262" y="36481"/>
                    <a:pt x="2442451" y="101690"/>
                  </a:cubicBezTo>
                  <a:cubicBezTo>
                    <a:pt x="2698496" y="226120"/>
                    <a:pt x="2780272" y="459160"/>
                    <a:pt x="2774784" y="704684"/>
                  </a:cubicBezTo>
                  <a:cubicBezTo>
                    <a:pt x="2774784" y="704684"/>
                    <a:pt x="2731496" y="1013073"/>
                    <a:pt x="2738929" y="1248607"/>
                  </a:cubicBezTo>
                  <a:cubicBezTo>
                    <a:pt x="2746053" y="4761613"/>
                    <a:pt x="2753209" y="4957216"/>
                    <a:pt x="2753209" y="4957216"/>
                  </a:cubicBezTo>
                  <a:cubicBezTo>
                    <a:pt x="2736528" y="5172948"/>
                    <a:pt x="2621884" y="5383560"/>
                    <a:pt x="2425015" y="5495184"/>
                  </a:cubicBezTo>
                  <a:cubicBezTo>
                    <a:pt x="2274663" y="5580433"/>
                    <a:pt x="2076632" y="5595531"/>
                    <a:pt x="1641780" y="5584789"/>
                  </a:cubicBezTo>
                  <a:lnTo>
                    <a:pt x="1641766" y="5584789"/>
                  </a:lnTo>
                  <a:cubicBezTo>
                    <a:pt x="645952" y="5579512"/>
                    <a:pt x="384604" y="5613365"/>
                    <a:pt x="254278" y="5504208"/>
                  </a:cubicBezTo>
                  <a:cubicBezTo>
                    <a:pt x="145767" y="5413322"/>
                    <a:pt x="81795" y="5220011"/>
                    <a:pt x="63030" y="5019812"/>
                  </a:cubicBezTo>
                  <a:close/>
                </a:path>
              </a:pathLst>
            </a:custGeom>
            <a:solidFill>
              <a:srgbClr val="FFF2BA"/>
            </a:solidFill>
          </p:spPr>
        </p:sp>
      </p:grpSp>
      <p:sp>
        <p:nvSpPr>
          <p:cNvPr id="9" name="Freeform 9"/>
          <p:cNvSpPr/>
          <p:nvPr/>
        </p:nvSpPr>
        <p:spPr>
          <a:xfrm rot="8800367">
            <a:off x="108277" y="4231925"/>
            <a:ext cx="949464" cy="923180"/>
          </a:xfrm>
          <a:custGeom>
            <a:avLst/>
            <a:gdLst/>
            <a:ahLst/>
            <a:cxnLst/>
            <a:rect l="l" t="t" r="r" b="b"/>
            <a:pathLst>
              <a:path w="949464" h="923180">
                <a:moveTo>
                  <a:pt x="0" y="0"/>
                </a:moveTo>
                <a:lnTo>
                  <a:pt x="949464" y="0"/>
                </a:lnTo>
                <a:lnTo>
                  <a:pt x="949464" y="923180"/>
                </a:lnTo>
                <a:lnTo>
                  <a:pt x="0" y="923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49862" t="-47964"/>
            </a:stretch>
          </a:blipFill>
        </p:spPr>
      </p:sp>
      <p:sp>
        <p:nvSpPr>
          <p:cNvPr id="10" name="Freeform 10"/>
          <p:cNvSpPr/>
          <p:nvPr/>
        </p:nvSpPr>
        <p:spPr>
          <a:xfrm rot="-2237487" flipH="1">
            <a:off x="15119765" y="-208948"/>
            <a:ext cx="909564" cy="1071651"/>
          </a:xfrm>
          <a:custGeom>
            <a:avLst/>
            <a:gdLst/>
            <a:ahLst/>
            <a:cxnLst/>
            <a:rect l="l" t="t" r="r" b="b"/>
            <a:pathLst>
              <a:path w="909564" h="1071651">
                <a:moveTo>
                  <a:pt x="909564" y="0"/>
                </a:moveTo>
                <a:lnTo>
                  <a:pt x="0" y="0"/>
                </a:lnTo>
                <a:lnTo>
                  <a:pt x="0" y="1071651"/>
                </a:lnTo>
                <a:lnTo>
                  <a:pt x="909564" y="1071651"/>
                </a:lnTo>
                <a:lnTo>
                  <a:pt x="90956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08885" y="705197"/>
            <a:ext cx="17070230" cy="90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419"/>
              </a:lnSpc>
              <a:spcBef>
                <a:spcPct val="0"/>
              </a:spcBef>
            </a:pPr>
            <a:r>
              <a:rPr lang="en-US" sz="5299">
                <a:solidFill>
                  <a:srgbClr val="9B131D"/>
                </a:solidFill>
                <a:latin typeface="Fraunces Bold"/>
              </a:rPr>
              <a:t>II. THỰC HÀNH ĐỌC MỞ RỘNG THEO THỂ LOẠI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-362533" y="1624810"/>
            <a:ext cx="4235395" cy="93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8"/>
              </a:lnSpc>
            </a:pPr>
            <a:r>
              <a:rPr lang="en-US" sz="5499">
                <a:solidFill>
                  <a:srgbClr val="65A1B7"/>
                </a:solidFill>
                <a:latin typeface="Roboto Condensed Bold"/>
              </a:rPr>
              <a:t>Câu 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54532" y="3868208"/>
            <a:ext cx="1863210" cy="572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Chữ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thứ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hai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thứ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nhất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trời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)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thanh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bằng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nên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thơ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thuộc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luật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bằng</a:t>
            </a:r>
            <a:endParaRPr lang="en-US" sz="3600" dirty="0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247018" y="2674341"/>
            <a:ext cx="6677136" cy="317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Roboto Condensed"/>
              </a:rPr>
              <a:t>Trong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mỗi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thanh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bằng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trắc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đan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xen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đảm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bảo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sự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hài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hòa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cân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bằng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luật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quy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định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ở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chữ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thứ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2, 4, 6;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mỗi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cặp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liên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),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thanh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bằng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trắc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phải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ngược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89851" y="3230640"/>
            <a:ext cx="5851921" cy="5259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Chiều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trời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bảng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lảng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bóng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hoàng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hôn</a:t>
            </a:r>
            <a:endParaRPr lang="en-US" sz="3700" dirty="0">
              <a:solidFill>
                <a:srgbClr val="6B2D11"/>
              </a:solidFill>
              <a:latin typeface="#9Slide05 VL Fadilla"/>
            </a:endParaRP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Tiếng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ốc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xa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đưa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vẳng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trống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đồn</a:t>
            </a:r>
            <a:endParaRPr lang="en-US" sz="3700" dirty="0">
              <a:solidFill>
                <a:srgbClr val="6B2D11"/>
              </a:solidFill>
              <a:latin typeface="#9Slide05 VL Fadilla"/>
            </a:endParaRP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Gác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mái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,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ngư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ông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về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viễn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phố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,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Gõ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sừng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,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mục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tử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lại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cô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thôn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.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Ngàn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mai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gió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cuốn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chim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bay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mỏi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,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Dặm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liễu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sương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sa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khách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bước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dồn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.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Kẻ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chốn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Chương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Đài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,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người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lữ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thứ</a:t>
            </a:r>
            <a:endParaRPr lang="en-US" sz="3700" dirty="0">
              <a:solidFill>
                <a:srgbClr val="6B2D11"/>
              </a:solidFill>
              <a:latin typeface="#9Slide05 VL Fadilla"/>
            </a:endParaRP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Lấy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ai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mà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kể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nỗi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hàn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 </a:t>
            </a:r>
            <a:r>
              <a:rPr lang="en-US" sz="3700" dirty="0" err="1">
                <a:solidFill>
                  <a:srgbClr val="6B2D11"/>
                </a:solidFill>
                <a:latin typeface="#9Slide05 VL Fadilla"/>
              </a:rPr>
              <a:t>ôn</a:t>
            </a:r>
            <a:r>
              <a:rPr lang="en-US" sz="3700" dirty="0">
                <a:solidFill>
                  <a:srgbClr val="6B2D11"/>
                </a:solidFill>
                <a:latin typeface="#9Slide05 VL Fadilla"/>
              </a:rPr>
              <a:t>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726910" y="1797291"/>
            <a:ext cx="15047455" cy="629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83B20"/>
                </a:solidFill>
                <a:latin typeface="Roboto Condensed Bold"/>
              </a:rPr>
              <a:t>Những dấu hiệu của thơ thất ngôn bát cú Đường luật được thể hiện qua bài thơ:</a:t>
            </a:r>
          </a:p>
        </p:txBody>
      </p:sp>
      <p:grpSp>
        <p:nvGrpSpPr>
          <p:cNvPr id="17" name="Group 17"/>
          <p:cNvGrpSpPr/>
          <p:nvPr/>
        </p:nvGrpSpPr>
        <p:grpSpPr>
          <a:xfrm rot="-5400000">
            <a:off x="6061051" y="4254378"/>
            <a:ext cx="3720829" cy="7508150"/>
            <a:chOff x="0" y="0"/>
            <a:chExt cx="2765941" cy="5581311"/>
          </a:xfrm>
        </p:grpSpPr>
        <p:sp>
          <p:nvSpPr>
            <p:cNvPr id="18" name="Freeform 18"/>
            <p:cNvSpPr/>
            <p:nvPr/>
          </p:nvSpPr>
          <p:spPr>
            <a:xfrm>
              <a:off x="-9098" y="-6509"/>
              <a:ext cx="2780272" cy="5613365"/>
            </a:xfrm>
            <a:custGeom>
              <a:avLst/>
              <a:gdLst/>
              <a:ahLst/>
              <a:cxnLst/>
              <a:rect l="l" t="t" r="r" b="b"/>
              <a:pathLst>
                <a:path w="2780272" h="5613365">
                  <a:moveTo>
                    <a:pt x="63030" y="5019812"/>
                  </a:moveTo>
                  <a:cubicBezTo>
                    <a:pt x="63030" y="5019812"/>
                    <a:pt x="0" y="4773248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887199" y="6965"/>
                  </a:cubicBezTo>
                  <a:lnTo>
                    <a:pt x="1887200" y="6965"/>
                  </a:lnTo>
                  <a:cubicBezTo>
                    <a:pt x="2103947" y="16819"/>
                    <a:pt x="2308262" y="36481"/>
                    <a:pt x="2442451" y="101690"/>
                  </a:cubicBezTo>
                  <a:cubicBezTo>
                    <a:pt x="2698496" y="226120"/>
                    <a:pt x="2780272" y="459160"/>
                    <a:pt x="2774784" y="704684"/>
                  </a:cubicBezTo>
                  <a:cubicBezTo>
                    <a:pt x="2774784" y="704684"/>
                    <a:pt x="2731496" y="1013073"/>
                    <a:pt x="2738929" y="1248607"/>
                  </a:cubicBezTo>
                  <a:cubicBezTo>
                    <a:pt x="2746053" y="4761613"/>
                    <a:pt x="2753209" y="4957216"/>
                    <a:pt x="2753209" y="4957216"/>
                  </a:cubicBezTo>
                  <a:cubicBezTo>
                    <a:pt x="2736528" y="5172948"/>
                    <a:pt x="2621884" y="5383560"/>
                    <a:pt x="2425015" y="5495184"/>
                  </a:cubicBezTo>
                  <a:cubicBezTo>
                    <a:pt x="2274663" y="5580433"/>
                    <a:pt x="2076632" y="5595531"/>
                    <a:pt x="1641780" y="5584789"/>
                  </a:cubicBezTo>
                  <a:lnTo>
                    <a:pt x="1641766" y="5584789"/>
                  </a:lnTo>
                  <a:cubicBezTo>
                    <a:pt x="645952" y="5579512"/>
                    <a:pt x="384604" y="5613365"/>
                    <a:pt x="254278" y="5504208"/>
                  </a:cubicBezTo>
                  <a:cubicBezTo>
                    <a:pt x="145767" y="5413322"/>
                    <a:pt x="81795" y="5220011"/>
                    <a:pt x="63030" y="5019812"/>
                  </a:cubicBezTo>
                  <a:close/>
                </a:path>
              </a:pathLst>
            </a:custGeom>
            <a:solidFill>
              <a:srgbClr val="FFF2BA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4548390" y="6395170"/>
            <a:ext cx="6677136" cy="317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niêm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hai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cặp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liền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“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dính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”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theo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nguyên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tắc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chữ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thứ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2 và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3,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4 và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5,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6 và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7,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1 và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8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phải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cùng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thanh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99" t="29275" r="5082" b="3185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1000273">
            <a:off x="13349027" y="6548281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60" y="0"/>
                </a:lnTo>
                <a:lnTo>
                  <a:pt x="8607760" y="7089664"/>
                </a:lnTo>
                <a:lnTo>
                  <a:pt x="0" y="7089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500700">
            <a:off x="-4875173" y="-492049"/>
            <a:ext cx="8746667" cy="7204073"/>
          </a:xfrm>
          <a:custGeom>
            <a:avLst/>
            <a:gdLst/>
            <a:ahLst/>
            <a:cxnLst/>
            <a:rect l="l" t="t" r="r" b="b"/>
            <a:pathLst>
              <a:path w="8746667" h="7204073">
                <a:moveTo>
                  <a:pt x="0" y="0"/>
                </a:moveTo>
                <a:lnTo>
                  <a:pt x="8746667" y="0"/>
                </a:lnTo>
                <a:lnTo>
                  <a:pt x="8746667" y="7204073"/>
                </a:lnTo>
                <a:lnTo>
                  <a:pt x="0" y="72040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5400000">
            <a:off x="845950" y="5090775"/>
            <a:ext cx="3257287" cy="2891787"/>
            <a:chOff x="0" y="0"/>
            <a:chExt cx="3009761" cy="2672035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024091" cy="2704089"/>
            </a:xfrm>
            <a:custGeom>
              <a:avLst/>
              <a:gdLst/>
              <a:ahLst/>
              <a:cxnLst/>
              <a:rect l="l" t="t" r="r" b="b"/>
              <a:pathLst>
                <a:path w="3024091" h="2704089">
                  <a:moveTo>
                    <a:pt x="63030" y="2110536"/>
                  </a:moveTo>
                  <a:cubicBezTo>
                    <a:pt x="63030" y="2110536"/>
                    <a:pt x="0" y="186397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131018" y="6965"/>
                  </a:cubicBezTo>
                  <a:lnTo>
                    <a:pt x="2131019" y="6965"/>
                  </a:lnTo>
                  <a:cubicBezTo>
                    <a:pt x="2347766" y="16819"/>
                    <a:pt x="2552082" y="36481"/>
                    <a:pt x="2686270" y="101690"/>
                  </a:cubicBezTo>
                  <a:cubicBezTo>
                    <a:pt x="2942316" y="226120"/>
                    <a:pt x="3024091" y="459160"/>
                    <a:pt x="3018603" y="704684"/>
                  </a:cubicBezTo>
                  <a:cubicBezTo>
                    <a:pt x="3018603" y="704684"/>
                    <a:pt x="2975315" y="1013073"/>
                    <a:pt x="2982749" y="1248607"/>
                  </a:cubicBezTo>
                  <a:cubicBezTo>
                    <a:pt x="2989872" y="1852337"/>
                    <a:pt x="2997029" y="2047940"/>
                    <a:pt x="2997029" y="2047940"/>
                  </a:cubicBezTo>
                  <a:cubicBezTo>
                    <a:pt x="2980347" y="2263672"/>
                    <a:pt x="2865703" y="2474284"/>
                    <a:pt x="2668834" y="2585908"/>
                  </a:cubicBezTo>
                  <a:cubicBezTo>
                    <a:pt x="2518482" y="2671157"/>
                    <a:pt x="2320451" y="2686255"/>
                    <a:pt x="1835958" y="2675513"/>
                  </a:cubicBezTo>
                  <a:lnTo>
                    <a:pt x="1835941" y="2675513"/>
                  </a:lnTo>
                  <a:cubicBezTo>
                    <a:pt x="645952" y="2670236"/>
                    <a:pt x="384604" y="2704089"/>
                    <a:pt x="254278" y="2594931"/>
                  </a:cubicBezTo>
                  <a:cubicBezTo>
                    <a:pt x="145767" y="2504046"/>
                    <a:pt x="81795" y="2310735"/>
                    <a:pt x="63030" y="2110536"/>
                  </a:cubicBezTo>
                  <a:close/>
                </a:path>
              </a:pathLst>
            </a:custGeom>
            <a:solidFill>
              <a:srgbClr val="F1EEDC"/>
            </a:solidFill>
          </p:spPr>
        </p:sp>
      </p:grpSp>
      <p:grpSp>
        <p:nvGrpSpPr>
          <p:cNvPr id="7" name="Group 7"/>
          <p:cNvGrpSpPr/>
          <p:nvPr/>
        </p:nvGrpSpPr>
        <p:grpSpPr>
          <a:xfrm rot="-5400000">
            <a:off x="6471783" y="1585948"/>
            <a:ext cx="3035378" cy="7508150"/>
            <a:chOff x="0" y="0"/>
            <a:chExt cx="2256400" cy="5581311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2270731" cy="5613365"/>
            </a:xfrm>
            <a:custGeom>
              <a:avLst/>
              <a:gdLst/>
              <a:ahLst/>
              <a:cxnLst/>
              <a:rect l="l" t="t" r="r" b="b"/>
              <a:pathLst>
                <a:path w="2270731" h="5613365">
                  <a:moveTo>
                    <a:pt x="63030" y="5019812"/>
                  </a:moveTo>
                  <a:cubicBezTo>
                    <a:pt x="63030" y="5019812"/>
                    <a:pt x="0" y="4773248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377657" y="6965"/>
                  </a:cubicBezTo>
                  <a:lnTo>
                    <a:pt x="1377659" y="6965"/>
                  </a:lnTo>
                  <a:cubicBezTo>
                    <a:pt x="1594406" y="16819"/>
                    <a:pt x="1798721" y="36481"/>
                    <a:pt x="1932909" y="101690"/>
                  </a:cubicBezTo>
                  <a:cubicBezTo>
                    <a:pt x="2188955" y="226120"/>
                    <a:pt x="2270730" y="459160"/>
                    <a:pt x="2265242" y="704684"/>
                  </a:cubicBezTo>
                  <a:cubicBezTo>
                    <a:pt x="2265242" y="704684"/>
                    <a:pt x="2221955" y="1013073"/>
                    <a:pt x="2229388" y="1248607"/>
                  </a:cubicBezTo>
                  <a:cubicBezTo>
                    <a:pt x="2236511" y="4761613"/>
                    <a:pt x="2243668" y="4957216"/>
                    <a:pt x="2243668" y="4957216"/>
                  </a:cubicBezTo>
                  <a:cubicBezTo>
                    <a:pt x="2226986" y="5172948"/>
                    <a:pt x="2112342" y="5383560"/>
                    <a:pt x="1915473" y="5495184"/>
                  </a:cubicBezTo>
                  <a:cubicBezTo>
                    <a:pt x="1765122" y="5580433"/>
                    <a:pt x="1567090" y="5595531"/>
                    <a:pt x="1235981" y="5584789"/>
                  </a:cubicBezTo>
                  <a:lnTo>
                    <a:pt x="1235974" y="5584789"/>
                  </a:lnTo>
                  <a:cubicBezTo>
                    <a:pt x="645952" y="5579512"/>
                    <a:pt x="384604" y="5613365"/>
                    <a:pt x="254278" y="5504208"/>
                  </a:cubicBezTo>
                  <a:cubicBezTo>
                    <a:pt x="145767" y="5413322"/>
                    <a:pt x="81795" y="5220011"/>
                    <a:pt x="63030" y="5019812"/>
                  </a:cubicBezTo>
                  <a:close/>
                </a:path>
              </a:pathLst>
            </a:custGeom>
            <a:solidFill>
              <a:srgbClr val="FFF2BA"/>
            </a:solidFill>
          </p:spPr>
        </p:sp>
      </p:grpSp>
      <p:sp>
        <p:nvSpPr>
          <p:cNvPr id="9" name="Freeform 9"/>
          <p:cNvSpPr/>
          <p:nvPr/>
        </p:nvSpPr>
        <p:spPr>
          <a:xfrm rot="8800367">
            <a:off x="108277" y="4231925"/>
            <a:ext cx="949464" cy="923180"/>
          </a:xfrm>
          <a:custGeom>
            <a:avLst/>
            <a:gdLst/>
            <a:ahLst/>
            <a:cxnLst/>
            <a:rect l="l" t="t" r="r" b="b"/>
            <a:pathLst>
              <a:path w="949464" h="923180">
                <a:moveTo>
                  <a:pt x="0" y="0"/>
                </a:moveTo>
                <a:lnTo>
                  <a:pt x="949464" y="0"/>
                </a:lnTo>
                <a:lnTo>
                  <a:pt x="949464" y="923180"/>
                </a:lnTo>
                <a:lnTo>
                  <a:pt x="0" y="923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49862" t="-47964"/>
            </a:stretch>
          </a:blipFill>
        </p:spPr>
      </p:sp>
      <p:sp>
        <p:nvSpPr>
          <p:cNvPr id="10" name="Freeform 10"/>
          <p:cNvSpPr/>
          <p:nvPr/>
        </p:nvSpPr>
        <p:spPr>
          <a:xfrm rot="-2237487" flipH="1">
            <a:off x="15119765" y="-208948"/>
            <a:ext cx="909564" cy="1071651"/>
          </a:xfrm>
          <a:custGeom>
            <a:avLst/>
            <a:gdLst/>
            <a:ahLst/>
            <a:cxnLst/>
            <a:rect l="l" t="t" r="r" b="b"/>
            <a:pathLst>
              <a:path w="909564" h="1071651">
                <a:moveTo>
                  <a:pt x="909564" y="0"/>
                </a:moveTo>
                <a:lnTo>
                  <a:pt x="0" y="0"/>
                </a:lnTo>
                <a:lnTo>
                  <a:pt x="0" y="1071651"/>
                </a:lnTo>
                <a:lnTo>
                  <a:pt x="909564" y="1071651"/>
                </a:lnTo>
                <a:lnTo>
                  <a:pt x="90956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08885" y="935439"/>
            <a:ext cx="17070230" cy="90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419"/>
              </a:lnSpc>
              <a:spcBef>
                <a:spcPct val="0"/>
              </a:spcBef>
            </a:pPr>
            <a:r>
              <a:rPr lang="en-US" sz="5299">
                <a:solidFill>
                  <a:srgbClr val="9B131D"/>
                </a:solidFill>
                <a:latin typeface="Fraunces Bold"/>
              </a:rPr>
              <a:t>II. THỰC HÀNH ĐỌC MỞ RỘNG THEO THỂ LOẠI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-276808" y="2204805"/>
            <a:ext cx="4235395" cy="93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8"/>
              </a:lnSpc>
            </a:pPr>
            <a:r>
              <a:rPr lang="en-US" sz="5499">
                <a:solidFill>
                  <a:srgbClr val="65A1B7"/>
                </a:solidFill>
                <a:latin typeface="Roboto Condensed Bold"/>
              </a:rPr>
              <a:t>Câu 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54532" y="5256671"/>
            <a:ext cx="1863210" cy="317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Nhịp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phổ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biến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ngắt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theo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nhịp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4/3.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60787" y="4216376"/>
            <a:ext cx="6677136" cy="189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thơ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thất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ngôn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bát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cú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chỉ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gieo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vần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vần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bằng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ở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chữ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cuối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1, 2, 4, 6, 8 (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hôn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–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đồn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–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thôn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–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dồn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–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ôn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)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70094" y="3170160"/>
            <a:ext cx="5851921" cy="5259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Chiều trời bảng lảng bóng hoàng hôn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Tiếng ốc xa đưa vẳng trống đồn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Gác mái, ngư ông về viễn phố,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Gõ sừng, mục tử lại cô thôn.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Ngàn mai gió cuốn chim bay mỏi,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Dặm liễu sương sa khách bước dồn.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Kẻ chốn Chương Đài, người lữ thứ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Lấy ai mà kể nỗi hàn ôn?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794168" y="2377285"/>
            <a:ext cx="15047455" cy="629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83B20"/>
                </a:solidFill>
                <a:latin typeface="Roboto Condensed Bold"/>
              </a:rPr>
              <a:t>Những dấu hiệu của thơ thất ngôn bát cú Đường luật được thể hiện qua bài thơ:</a:t>
            </a:r>
          </a:p>
        </p:txBody>
      </p:sp>
      <p:grpSp>
        <p:nvGrpSpPr>
          <p:cNvPr id="17" name="Group 17"/>
          <p:cNvGrpSpPr/>
          <p:nvPr/>
        </p:nvGrpSpPr>
        <p:grpSpPr>
          <a:xfrm rot="-5400000">
            <a:off x="6861473" y="4565348"/>
            <a:ext cx="2304296" cy="7508150"/>
            <a:chOff x="0" y="0"/>
            <a:chExt cx="1712938" cy="5581311"/>
          </a:xfrm>
        </p:grpSpPr>
        <p:sp>
          <p:nvSpPr>
            <p:cNvPr id="18" name="Freeform 18"/>
            <p:cNvSpPr/>
            <p:nvPr/>
          </p:nvSpPr>
          <p:spPr>
            <a:xfrm>
              <a:off x="-9098" y="-6509"/>
              <a:ext cx="1727269" cy="5613365"/>
            </a:xfrm>
            <a:custGeom>
              <a:avLst/>
              <a:gdLst/>
              <a:ahLst/>
              <a:cxnLst/>
              <a:rect l="l" t="t" r="r" b="b"/>
              <a:pathLst>
                <a:path w="1727269" h="5613365">
                  <a:moveTo>
                    <a:pt x="63030" y="5019812"/>
                  </a:moveTo>
                  <a:cubicBezTo>
                    <a:pt x="63030" y="5019812"/>
                    <a:pt x="0" y="4773248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lnTo>
                    <a:pt x="834197" y="6965"/>
                  </a:ln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4761613"/>
                    <a:pt x="1700206" y="4957216"/>
                    <a:pt x="1700206" y="4957216"/>
                  </a:cubicBezTo>
                  <a:cubicBezTo>
                    <a:pt x="1683524" y="5172948"/>
                    <a:pt x="1568880" y="5383560"/>
                    <a:pt x="1372011" y="5495184"/>
                  </a:cubicBezTo>
                  <a:cubicBezTo>
                    <a:pt x="1221660" y="5580433"/>
                    <a:pt x="1023629" y="5595531"/>
                    <a:pt x="803168" y="5584789"/>
                  </a:cubicBezTo>
                  <a:lnTo>
                    <a:pt x="803168" y="5584789"/>
                  </a:lnTo>
                  <a:cubicBezTo>
                    <a:pt x="645952" y="5579512"/>
                    <a:pt x="384604" y="5613365"/>
                    <a:pt x="254278" y="5504208"/>
                  </a:cubicBezTo>
                  <a:cubicBezTo>
                    <a:pt x="145767" y="5413322"/>
                    <a:pt x="81795" y="5220011"/>
                    <a:pt x="63030" y="5019812"/>
                  </a:cubicBezTo>
                  <a:close/>
                </a:path>
              </a:pathLst>
            </a:custGeom>
            <a:solidFill>
              <a:srgbClr val="FFF2BA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4795294" y="7527289"/>
            <a:ext cx="6677136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Sử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phép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đối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ở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hai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thực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và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hai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luận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99" t="29275" r="5082" b="3185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1000273">
            <a:off x="13349027" y="6548281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60" y="0"/>
                </a:lnTo>
                <a:lnTo>
                  <a:pt x="8607760" y="7089664"/>
                </a:lnTo>
                <a:lnTo>
                  <a:pt x="0" y="7089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500700">
            <a:off x="-4875173" y="-492049"/>
            <a:ext cx="8746667" cy="7204073"/>
          </a:xfrm>
          <a:custGeom>
            <a:avLst/>
            <a:gdLst/>
            <a:ahLst/>
            <a:cxnLst/>
            <a:rect l="l" t="t" r="r" b="b"/>
            <a:pathLst>
              <a:path w="8746667" h="7204073">
                <a:moveTo>
                  <a:pt x="0" y="0"/>
                </a:moveTo>
                <a:lnTo>
                  <a:pt x="8746667" y="0"/>
                </a:lnTo>
                <a:lnTo>
                  <a:pt x="8746667" y="7204073"/>
                </a:lnTo>
                <a:lnTo>
                  <a:pt x="0" y="72040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5400000">
            <a:off x="4263245" y="734700"/>
            <a:ext cx="4390147" cy="10859237"/>
            <a:chOff x="0" y="0"/>
            <a:chExt cx="2256400" cy="5581311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2270731" cy="5613365"/>
            </a:xfrm>
            <a:custGeom>
              <a:avLst/>
              <a:gdLst/>
              <a:ahLst/>
              <a:cxnLst/>
              <a:rect l="l" t="t" r="r" b="b"/>
              <a:pathLst>
                <a:path w="2270731" h="5613365">
                  <a:moveTo>
                    <a:pt x="63030" y="5019812"/>
                  </a:moveTo>
                  <a:cubicBezTo>
                    <a:pt x="63030" y="5019812"/>
                    <a:pt x="0" y="4773248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377657" y="6965"/>
                  </a:cubicBezTo>
                  <a:lnTo>
                    <a:pt x="1377659" y="6965"/>
                  </a:lnTo>
                  <a:cubicBezTo>
                    <a:pt x="1594406" y="16819"/>
                    <a:pt x="1798721" y="36481"/>
                    <a:pt x="1932909" y="101690"/>
                  </a:cubicBezTo>
                  <a:cubicBezTo>
                    <a:pt x="2188955" y="226120"/>
                    <a:pt x="2270730" y="459160"/>
                    <a:pt x="2265242" y="704684"/>
                  </a:cubicBezTo>
                  <a:cubicBezTo>
                    <a:pt x="2265242" y="704684"/>
                    <a:pt x="2221955" y="1013073"/>
                    <a:pt x="2229388" y="1248607"/>
                  </a:cubicBezTo>
                  <a:cubicBezTo>
                    <a:pt x="2236511" y="4761613"/>
                    <a:pt x="2243668" y="4957216"/>
                    <a:pt x="2243668" y="4957216"/>
                  </a:cubicBezTo>
                  <a:cubicBezTo>
                    <a:pt x="2226986" y="5172948"/>
                    <a:pt x="2112342" y="5383560"/>
                    <a:pt x="1915473" y="5495184"/>
                  </a:cubicBezTo>
                  <a:cubicBezTo>
                    <a:pt x="1765122" y="5580433"/>
                    <a:pt x="1567090" y="5595531"/>
                    <a:pt x="1235981" y="5584789"/>
                  </a:cubicBezTo>
                  <a:lnTo>
                    <a:pt x="1235974" y="5584789"/>
                  </a:lnTo>
                  <a:cubicBezTo>
                    <a:pt x="645952" y="5579512"/>
                    <a:pt x="384604" y="5613365"/>
                    <a:pt x="254278" y="5504208"/>
                  </a:cubicBezTo>
                  <a:cubicBezTo>
                    <a:pt x="145767" y="5413322"/>
                    <a:pt x="81795" y="5220011"/>
                    <a:pt x="63030" y="5019812"/>
                  </a:cubicBezTo>
                  <a:close/>
                </a:path>
              </a:pathLst>
            </a:custGeom>
            <a:solidFill>
              <a:srgbClr val="FFF2BA"/>
            </a:solidFill>
          </p:spPr>
        </p:sp>
      </p:grpSp>
      <p:sp>
        <p:nvSpPr>
          <p:cNvPr id="7" name="Freeform 7"/>
          <p:cNvSpPr/>
          <p:nvPr/>
        </p:nvSpPr>
        <p:spPr>
          <a:xfrm rot="8800367">
            <a:off x="108277" y="4231925"/>
            <a:ext cx="949464" cy="923180"/>
          </a:xfrm>
          <a:custGeom>
            <a:avLst/>
            <a:gdLst/>
            <a:ahLst/>
            <a:cxnLst/>
            <a:rect l="l" t="t" r="r" b="b"/>
            <a:pathLst>
              <a:path w="949464" h="923180">
                <a:moveTo>
                  <a:pt x="0" y="0"/>
                </a:moveTo>
                <a:lnTo>
                  <a:pt x="949464" y="0"/>
                </a:lnTo>
                <a:lnTo>
                  <a:pt x="949464" y="923180"/>
                </a:lnTo>
                <a:lnTo>
                  <a:pt x="0" y="923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49862" t="-47964"/>
            </a:stretch>
          </a:blipFill>
        </p:spPr>
      </p:sp>
      <p:sp>
        <p:nvSpPr>
          <p:cNvPr id="8" name="Freeform 8"/>
          <p:cNvSpPr/>
          <p:nvPr/>
        </p:nvSpPr>
        <p:spPr>
          <a:xfrm rot="-2237487" flipH="1">
            <a:off x="15119765" y="-208948"/>
            <a:ext cx="909564" cy="1071651"/>
          </a:xfrm>
          <a:custGeom>
            <a:avLst/>
            <a:gdLst/>
            <a:ahLst/>
            <a:cxnLst/>
            <a:rect l="l" t="t" r="r" b="b"/>
            <a:pathLst>
              <a:path w="909564" h="1071651">
                <a:moveTo>
                  <a:pt x="909564" y="0"/>
                </a:moveTo>
                <a:lnTo>
                  <a:pt x="0" y="0"/>
                </a:lnTo>
                <a:lnTo>
                  <a:pt x="0" y="1071651"/>
                </a:lnTo>
                <a:lnTo>
                  <a:pt x="909564" y="1071651"/>
                </a:lnTo>
                <a:lnTo>
                  <a:pt x="90956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82677" y="885832"/>
            <a:ext cx="17070230" cy="90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419"/>
              </a:lnSpc>
              <a:spcBef>
                <a:spcPct val="0"/>
              </a:spcBef>
            </a:pPr>
            <a:r>
              <a:rPr lang="en-US" sz="5299">
                <a:solidFill>
                  <a:srgbClr val="9B131D"/>
                </a:solidFill>
                <a:latin typeface="Fraunces Bold"/>
              </a:rPr>
              <a:t>II. THỰC HÀNH ĐỌC MỞ RỘNG THEO THỂ LOẠI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711389" y="1864367"/>
            <a:ext cx="4235395" cy="847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8"/>
              </a:lnSpc>
            </a:pPr>
            <a:r>
              <a:rPr lang="en-US" sz="4900">
                <a:solidFill>
                  <a:srgbClr val="65A1B7"/>
                </a:solidFill>
                <a:latin typeface="Roboto Condensed Bold"/>
              </a:rPr>
              <a:t>Câu 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50181" y="4598265"/>
            <a:ext cx="8816275" cy="3143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Roboto Condensed"/>
              </a:rPr>
              <a:t>- Từ “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bảng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lảng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”</a:t>
            </a:r>
          </a:p>
          <a:p>
            <a:pPr algn="just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Roboto Condensed"/>
              </a:rPr>
              <a:t>-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Tác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dụng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: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gợi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ra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ánh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sáng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lờ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mờ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lúc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sắp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tối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mơ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hồ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gần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xa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, tạo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cho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bức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tranh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một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buổi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chiều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thấm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buồn</a:t>
            </a:r>
            <a:endParaRPr lang="en-US" sz="4499" dirty="0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962138" y="3487159"/>
            <a:ext cx="5851921" cy="5259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Chiều trời bảng lảng bóng hoàng hôn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Tiếng ốc xa đưa vẳng trống đồn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Gác mái, ngư ông về viễn phố,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Gõ sừng, mục tử lại cô thôn.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Ngàn mai gió cuốn chim bay mỏi,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Dặm liễu sương sa khách bước dồn.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Kẻ chốn Chương Đài, người lữ thứ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Lấy ai mà kể nỗi hàn ôn?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31660" y="2006111"/>
            <a:ext cx="15047455" cy="1287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Xác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định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1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từ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tượng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hình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có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trong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ngữ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liệu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và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cho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biết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giá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trị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của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từ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tượng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hình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ấy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trong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việc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gợi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tả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khung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cảnh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hoàng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hôn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chiều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viễn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xứ</a:t>
            </a:r>
            <a:endParaRPr lang="en-US" sz="3700" dirty="0">
              <a:solidFill>
                <a:srgbClr val="683B20"/>
              </a:solidFill>
              <a:latin typeface="Roboto Condensed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99" t="29275" r="5082" b="3185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1000273">
            <a:off x="13349027" y="6548281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60" y="0"/>
                </a:lnTo>
                <a:lnTo>
                  <a:pt x="8607760" y="7089664"/>
                </a:lnTo>
                <a:lnTo>
                  <a:pt x="0" y="7089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500700">
            <a:off x="-4875173" y="-492049"/>
            <a:ext cx="8746667" cy="7204073"/>
          </a:xfrm>
          <a:custGeom>
            <a:avLst/>
            <a:gdLst/>
            <a:ahLst/>
            <a:cxnLst/>
            <a:rect l="l" t="t" r="r" b="b"/>
            <a:pathLst>
              <a:path w="8746667" h="7204073">
                <a:moveTo>
                  <a:pt x="0" y="0"/>
                </a:moveTo>
                <a:lnTo>
                  <a:pt x="8746667" y="0"/>
                </a:lnTo>
                <a:lnTo>
                  <a:pt x="8746667" y="7204073"/>
                </a:lnTo>
                <a:lnTo>
                  <a:pt x="0" y="72040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5400000">
            <a:off x="3478998" y="904778"/>
            <a:ext cx="4949613" cy="11234073"/>
            <a:chOff x="0" y="0"/>
            <a:chExt cx="2256400" cy="5121322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2270731" cy="5153376"/>
            </a:xfrm>
            <a:custGeom>
              <a:avLst/>
              <a:gdLst/>
              <a:ahLst/>
              <a:cxnLst/>
              <a:rect l="l" t="t" r="r" b="b"/>
              <a:pathLst>
                <a:path w="2270731" h="5153376">
                  <a:moveTo>
                    <a:pt x="63030" y="4559822"/>
                  </a:moveTo>
                  <a:cubicBezTo>
                    <a:pt x="63030" y="4559822"/>
                    <a:pt x="0" y="4313258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377657" y="6965"/>
                  </a:cubicBezTo>
                  <a:lnTo>
                    <a:pt x="1377659" y="6965"/>
                  </a:lnTo>
                  <a:cubicBezTo>
                    <a:pt x="1594406" y="16819"/>
                    <a:pt x="1798721" y="36481"/>
                    <a:pt x="1932909" y="101690"/>
                  </a:cubicBezTo>
                  <a:cubicBezTo>
                    <a:pt x="2188955" y="226120"/>
                    <a:pt x="2270730" y="459160"/>
                    <a:pt x="2265242" y="704684"/>
                  </a:cubicBezTo>
                  <a:cubicBezTo>
                    <a:pt x="2265242" y="704684"/>
                    <a:pt x="2221955" y="1013073"/>
                    <a:pt x="2229388" y="1248607"/>
                  </a:cubicBezTo>
                  <a:cubicBezTo>
                    <a:pt x="2236511" y="4301624"/>
                    <a:pt x="2243668" y="4497226"/>
                    <a:pt x="2243668" y="4497226"/>
                  </a:cubicBezTo>
                  <a:cubicBezTo>
                    <a:pt x="2226986" y="4712959"/>
                    <a:pt x="2112342" y="4923570"/>
                    <a:pt x="1915473" y="5035195"/>
                  </a:cubicBezTo>
                  <a:cubicBezTo>
                    <a:pt x="1765122" y="5120443"/>
                    <a:pt x="1567090" y="5135541"/>
                    <a:pt x="1235981" y="5124799"/>
                  </a:cubicBezTo>
                  <a:lnTo>
                    <a:pt x="1235974" y="5124799"/>
                  </a:lnTo>
                  <a:cubicBezTo>
                    <a:pt x="645952" y="5119522"/>
                    <a:pt x="384604" y="5153376"/>
                    <a:pt x="254278" y="5044218"/>
                  </a:cubicBezTo>
                  <a:cubicBezTo>
                    <a:pt x="145767" y="4953333"/>
                    <a:pt x="81795" y="4760021"/>
                    <a:pt x="63030" y="4559822"/>
                  </a:cubicBezTo>
                  <a:close/>
                </a:path>
              </a:pathLst>
            </a:custGeom>
            <a:solidFill>
              <a:srgbClr val="FFF2BA"/>
            </a:solidFill>
          </p:spPr>
        </p:sp>
      </p:grpSp>
      <p:sp>
        <p:nvSpPr>
          <p:cNvPr id="7" name="Freeform 7"/>
          <p:cNvSpPr/>
          <p:nvPr/>
        </p:nvSpPr>
        <p:spPr>
          <a:xfrm rot="8800367">
            <a:off x="108277" y="4231925"/>
            <a:ext cx="949464" cy="923180"/>
          </a:xfrm>
          <a:custGeom>
            <a:avLst/>
            <a:gdLst/>
            <a:ahLst/>
            <a:cxnLst/>
            <a:rect l="l" t="t" r="r" b="b"/>
            <a:pathLst>
              <a:path w="949464" h="923180">
                <a:moveTo>
                  <a:pt x="0" y="0"/>
                </a:moveTo>
                <a:lnTo>
                  <a:pt x="949464" y="0"/>
                </a:lnTo>
                <a:lnTo>
                  <a:pt x="949464" y="923180"/>
                </a:lnTo>
                <a:lnTo>
                  <a:pt x="0" y="923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49862" t="-47964"/>
            </a:stretch>
          </a:blipFill>
        </p:spPr>
      </p:sp>
      <p:sp>
        <p:nvSpPr>
          <p:cNvPr id="8" name="Freeform 8"/>
          <p:cNvSpPr/>
          <p:nvPr/>
        </p:nvSpPr>
        <p:spPr>
          <a:xfrm rot="-2237487" flipH="1">
            <a:off x="15119765" y="-208948"/>
            <a:ext cx="909564" cy="1071651"/>
          </a:xfrm>
          <a:custGeom>
            <a:avLst/>
            <a:gdLst/>
            <a:ahLst/>
            <a:cxnLst/>
            <a:rect l="l" t="t" r="r" b="b"/>
            <a:pathLst>
              <a:path w="909564" h="1071651">
                <a:moveTo>
                  <a:pt x="909564" y="0"/>
                </a:moveTo>
                <a:lnTo>
                  <a:pt x="0" y="0"/>
                </a:lnTo>
                <a:lnTo>
                  <a:pt x="0" y="1071651"/>
                </a:lnTo>
                <a:lnTo>
                  <a:pt x="909564" y="1071651"/>
                </a:lnTo>
                <a:lnTo>
                  <a:pt x="90956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08885" y="935439"/>
            <a:ext cx="17070230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420"/>
              </a:lnSpc>
              <a:spcBef>
                <a:spcPct val="0"/>
              </a:spcBef>
            </a:pPr>
            <a:r>
              <a:rPr lang="en-US" sz="5300">
                <a:solidFill>
                  <a:srgbClr val="9B131D"/>
                </a:solidFill>
                <a:latin typeface="Fraunces Bold"/>
              </a:rPr>
              <a:t>II. THỰC HÀNH ĐỌC MỞ RỘNG THEO THỂ LOẠI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644714" y="1788802"/>
            <a:ext cx="4235395" cy="847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8"/>
              </a:lnSpc>
            </a:pPr>
            <a:r>
              <a:rPr lang="en-US" sz="4900" dirty="0" err="1">
                <a:solidFill>
                  <a:srgbClr val="65A1B7"/>
                </a:solidFill>
                <a:latin typeface="Roboto Condensed Bold"/>
              </a:rPr>
              <a:t>Câu</a:t>
            </a:r>
            <a:r>
              <a:rPr lang="en-US" sz="4900" dirty="0">
                <a:solidFill>
                  <a:srgbClr val="65A1B7"/>
                </a:solidFill>
                <a:latin typeface="Roboto Condensed Bold"/>
              </a:rPr>
              <a:t> 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334787"/>
            <a:ext cx="10107830" cy="42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Nhịp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2/ 5 </a:t>
            </a:r>
          </a:p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thơ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với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nhịp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2/5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làm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cho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ta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có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cảm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giác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hoạt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động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con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người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đang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giảm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dần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đang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tới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kết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thúc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hoạt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động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con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người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càng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trở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nên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bé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nhỏ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thấp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thoáng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giữa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cảnh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mênh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mông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đất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trời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62138" y="3487159"/>
            <a:ext cx="5851921" cy="5259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Chiều trời bảng lảng bóng hoàng hôn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Tiếng ốc xa đưa vẳng trống đồn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Gác mái, ngư ông về viễn phố,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Gõ sừng, mục tử lại cô thôn.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Ngàn mai gió cuốn chim bay mỏi,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Dặm liễu sương sa khách bước dồn.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Kẻ chốn Chương Đài, người lữ thứ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Lấy ai mà kể nỗi hàn ôn?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31660" y="2006111"/>
            <a:ext cx="15047455" cy="1287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83B20"/>
                </a:solidFill>
                <a:latin typeface="Roboto Condensed Bold"/>
              </a:rPr>
              <a:t>Nhịp thơ trong hai câu thơ 3, 4 có gì đặc biệt? Nhịp thơ ấy có tác dụng gì trong việc gợi tả khung cảnh chiều hôm?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99" t="29275" r="5082" b="3185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1000273">
            <a:off x="13349027" y="6548281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60" y="0"/>
                </a:lnTo>
                <a:lnTo>
                  <a:pt x="8607760" y="7089664"/>
                </a:lnTo>
                <a:lnTo>
                  <a:pt x="0" y="7089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500700">
            <a:off x="-4875173" y="-492049"/>
            <a:ext cx="8746667" cy="7204073"/>
          </a:xfrm>
          <a:custGeom>
            <a:avLst/>
            <a:gdLst/>
            <a:ahLst/>
            <a:cxnLst/>
            <a:rect l="l" t="t" r="r" b="b"/>
            <a:pathLst>
              <a:path w="8746667" h="7204073">
                <a:moveTo>
                  <a:pt x="0" y="0"/>
                </a:moveTo>
                <a:lnTo>
                  <a:pt x="8746667" y="0"/>
                </a:lnTo>
                <a:lnTo>
                  <a:pt x="8746667" y="7204073"/>
                </a:lnTo>
                <a:lnTo>
                  <a:pt x="0" y="72040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5400000">
            <a:off x="3176290" y="1207486"/>
            <a:ext cx="5555029" cy="11234073"/>
            <a:chOff x="0" y="0"/>
            <a:chExt cx="2532394" cy="5121322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2546724" cy="5153376"/>
            </a:xfrm>
            <a:custGeom>
              <a:avLst/>
              <a:gdLst/>
              <a:ahLst/>
              <a:cxnLst/>
              <a:rect l="l" t="t" r="r" b="b"/>
              <a:pathLst>
                <a:path w="2546724" h="5153376">
                  <a:moveTo>
                    <a:pt x="63030" y="4559822"/>
                  </a:moveTo>
                  <a:cubicBezTo>
                    <a:pt x="63030" y="4559822"/>
                    <a:pt x="0" y="4313258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653651" y="6965"/>
                  </a:cubicBezTo>
                  <a:lnTo>
                    <a:pt x="1653652" y="6965"/>
                  </a:lnTo>
                  <a:cubicBezTo>
                    <a:pt x="1870400" y="16819"/>
                    <a:pt x="2074715" y="36481"/>
                    <a:pt x="2208903" y="101690"/>
                  </a:cubicBezTo>
                  <a:cubicBezTo>
                    <a:pt x="2464949" y="226120"/>
                    <a:pt x="2546724" y="459160"/>
                    <a:pt x="2541236" y="704684"/>
                  </a:cubicBezTo>
                  <a:cubicBezTo>
                    <a:pt x="2541236" y="704684"/>
                    <a:pt x="2497948" y="1013073"/>
                    <a:pt x="2505382" y="1248607"/>
                  </a:cubicBezTo>
                  <a:cubicBezTo>
                    <a:pt x="2512505" y="4301624"/>
                    <a:pt x="2519661" y="4497226"/>
                    <a:pt x="2519661" y="4497226"/>
                  </a:cubicBezTo>
                  <a:cubicBezTo>
                    <a:pt x="2502980" y="4712959"/>
                    <a:pt x="2388336" y="4923570"/>
                    <a:pt x="2191467" y="5035195"/>
                  </a:cubicBezTo>
                  <a:cubicBezTo>
                    <a:pt x="2041115" y="5120443"/>
                    <a:pt x="1843084" y="5135541"/>
                    <a:pt x="1455782" y="5124799"/>
                  </a:cubicBezTo>
                  <a:lnTo>
                    <a:pt x="1455772" y="5124799"/>
                  </a:lnTo>
                  <a:cubicBezTo>
                    <a:pt x="645952" y="5119522"/>
                    <a:pt x="384604" y="5153376"/>
                    <a:pt x="254278" y="5044218"/>
                  </a:cubicBezTo>
                  <a:cubicBezTo>
                    <a:pt x="145767" y="4953333"/>
                    <a:pt x="81795" y="4760021"/>
                    <a:pt x="63030" y="4559822"/>
                  </a:cubicBezTo>
                  <a:close/>
                </a:path>
              </a:pathLst>
            </a:custGeom>
            <a:solidFill>
              <a:srgbClr val="FFF2BA"/>
            </a:solidFill>
          </p:spPr>
        </p:sp>
      </p:grpSp>
      <p:sp>
        <p:nvSpPr>
          <p:cNvPr id="7" name="Freeform 7"/>
          <p:cNvSpPr/>
          <p:nvPr/>
        </p:nvSpPr>
        <p:spPr>
          <a:xfrm rot="8800367">
            <a:off x="108277" y="4231925"/>
            <a:ext cx="949464" cy="923180"/>
          </a:xfrm>
          <a:custGeom>
            <a:avLst/>
            <a:gdLst/>
            <a:ahLst/>
            <a:cxnLst/>
            <a:rect l="l" t="t" r="r" b="b"/>
            <a:pathLst>
              <a:path w="949464" h="923180">
                <a:moveTo>
                  <a:pt x="0" y="0"/>
                </a:moveTo>
                <a:lnTo>
                  <a:pt x="949464" y="0"/>
                </a:lnTo>
                <a:lnTo>
                  <a:pt x="949464" y="923180"/>
                </a:lnTo>
                <a:lnTo>
                  <a:pt x="0" y="923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49862" t="-47964"/>
            </a:stretch>
          </a:blipFill>
        </p:spPr>
      </p:sp>
      <p:sp>
        <p:nvSpPr>
          <p:cNvPr id="8" name="Freeform 8"/>
          <p:cNvSpPr/>
          <p:nvPr/>
        </p:nvSpPr>
        <p:spPr>
          <a:xfrm rot="-2237487" flipH="1">
            <a:off x="15119765" y="-208948"/>
            <a:ext cx="909564" cy="1071651"/>
          </a:xfrm>
          <a:custGeom>
            <a:avLst/>
            <a:gdLst/>
            <a:ahLst/>
            <a:cxnLst/>
            <a:rect l="l" t="t" r="r" b="b"/>
            <a:pathLst>
              <a:path w="909564" h="1071651">
                <a:moveTo>
                  <a:pt x="909564" y="0"/>
                </a:moveTo>
                <a:lnTo>
                  <a:pt x="0" y="0"/>
                </a:lnTo>
                <a:lnTo>
                  <a:pt x="0" y="1071651"/>
                </a:lnTo>
                <a:lnTo>
                  <a:pt x="909564" y="1071651"/>
                </a:lnTo>
                <a:lnTo>
                  <a:pt x="90956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08885" y="935439"/>
            <a:ext cx="17070230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420"/>
              </a:lnSpc>
              <a:spcBef>
                <a:spcPct val="0"/>
              </a:spcBef>
            </a:pPr>
            <a:r>
              <a:rPr lang="en-US" sz="5300">
                <a:solidFill>
                  <a:srgbClr val="9B131D"/>
                </a:solidFill>
                <a:latin typeface="Fraunces Bold"/>
              </a:rPr>
              <a:t>II. THỰC HÀNH ĐỌC MỞ RỘNG THEO THỂ LOẠI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663764" y="1788802"/>
            <a:ext cx="4235395" cy="847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8"/>
              </a:lnSpc>
            </a:pPr>
            <a:r>
              <a:rPr lang="en-US" sz="4900">
                <a:solidFill>
                  <a:srgbClr val="65A1B7"/>
                </a:solidFill>
                <a:latin typeface="Roboto Condensed Bold"/>
              </a:rPr>
              <a:t>Câu 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334787"/>
            <a:ext cx="10107830" cy="490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Roboto Condensed"/>
              </a:rPr>
              <a:t>Tâm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trạng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nhân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vật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trữ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tình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được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gửi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gắm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thơ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: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tâm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trạng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hoài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cổ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thiết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tha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nhớ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nhà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Lê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đã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suy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vi.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Phải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chăng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đó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cũng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là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tâm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tình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tập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đoàn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phong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kiến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đã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hết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thời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vàng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son,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hết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vai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trò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lịch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sử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?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Đặt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thơ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nữ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sĩ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vào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bối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cảnh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lịch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sử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như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thế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, ta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có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biểu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hiện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sâu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thêm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cái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buồn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lòng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bà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: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cái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buồn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thời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đại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62138" y="3487159"/>
            <a:ext cx="5851921" cy="5259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Chiều trời bảng lảng bóng hoàng hôn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Tiếng ốc xa đưa vẳng trống đồn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Gác mái, ngư ông về viễn phố,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Gõ sừng, mục tử lại cô thôn.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Ngàn mai gió cuốn chim bay mỏi,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Dặm liễu sương sa khách bước dồn.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Kẻ chốn Chương Đài, người lữ thứ</a:t>
            </a:r>
          </a:p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6B2D11"/>
                </a:solidFill>
                <a:latin typeface="#9Slide05 VL Fadilla"/>
              </a:rPr>
              <a:t>Lấy ai mà kể nỗi hàn ôn?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31660" y="2006111"/>
            <a:ext cx="15047455" cy="1287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Em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cảm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nhận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như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thế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nào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về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tâm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trạng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của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nhân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vật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trữ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tình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được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gửi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gắm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trong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bài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3700" dirty="0" err="1">
                <a:solidFill>
                  <a:srgbClr val="683B20"/>
                </a:solidFill>
                <a:latin typeface="Roboto Condensed Bold"/>
              </a:rPr>
              <a:t>thơ</a:t>
            </a:r>
            <a:r>
              <a:rPr lang="en-US" sz="3700" dirty="0">
                <a:solidFill>
                  <a:srgbClr val="683B20"/>
                </a:solidFill>
                <a:latin typeface="Roboto Condensed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99" t="29275" r="5082" b="3185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1000273">
            <a:off x="13349027" y="6548281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60" y="0"/>
                </a:lnTo>
                <a:lnTo>
                  <a:pt x="8607760" y="7089664"/>
                </a:lnTo>
                <a:lnTo>
                  <a:pt x="0" y="7089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500700">
            <a:off x="-4875173" y="-492049"/>
            <a:ext cx="8746667" cy="7204073"/>
          </a:xfrm>
          <a:custGeom>
            <a:avLst/>
            <a:gdLst/>
            <a:ahLst/>
            <a:cxnLst/>
            <a:rect l="l" t="t" r="r" b="b"/>
            <a:pathLst>
              <a:path w="8746667" h="7204073">
                <a:moveTo>
                  <a:pt x="0" y="0"/>
                </a:moveTo>
                <a:lnTo>
                  <a:pt x="8746667" y="0"/>
                </a:lnTo>
                <a:lnTo>
                  <a:pt x="8746667" y="7204073"/>
                </a:lnTo>
                <a:lnTo>
                  <a:pt x="0" y="72040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5400000">
            <a:off x="6997444" y="-11299"/>
            <a:ext cx="5555029" cy="12972073"/>
            <a:chOff x="0" y="0"/>
            <a:chExt cx="2532394" cy="5913631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2546724" cy="5945685"/>
            </a:xfrm>
            <a:custGeom>
              <a:avLst/>
              <a:gdLst/>
              <a:ahLst/>
              <a:cxnLst/>
              <a:rect l="l" t="t" r="r" b="b"/>
              <a:pathLst>
                <a:path w="2546724" h="5945685">
                  <a:moveTo>
                    <a:pt x="63030" y="5352131"/>
                  </a:moveTo>
                  <a:cubicBezTo>
                    <a:pt x="63030" y="5352131"/>
                    <a:pt x="0" y="51055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653651" y="6965"/>
                  </a:cubicBezTo>
                  <a:lnTo>
                    <a:pt x="1653652" y="6965"/>
                  </a:lnTo>
                  <a:cubicBezTo>
                    <a:pt x="1870400" y="16819"/>
                    <a:pt x="2074715" y="36481"/>
                    <a:pt x="2208903" y="101690"/>
                  </a:cubicBezTo>
                  <a:cubicBezTo>
                    <a:pt x="2464949" y="226120"/>
                    <a:pt x="2546724" y="459160"/>
                    <a:pt x="2541236" y="704684"/>
                  </a:cubicBezTo>
                  <a:cubicBezTo>
                    <a:pt x="2541236" y="704684"/>
                    <a:pt x="2497948" y="1013073"/>
                    <a:pt x="2505382" y="1248607"/>
                  </a:cubicBezTo>
                  <a:cubicBezTo>
                    <a:pt x="2512505" y="5093933"/>
                    <a:pt x="2519661" y="5289536"/>
                    <a:pt x="2519661" y="5289536"/>
                  </a:cubicBezTo>
                  <a:cubicBezTo>
                    <a:pt x="2502980" y="5505268"/>
                    <a:pt x="2388336" y="5715880"/>
                    <a:pt x="2191467" y="5827504"/>
                  </a:cubicBezTo>
                  <a:cubicBezTo>
                    <a:pt x="2041115" y="5912753"/>
                    <a:pt x="1843084" y="5927850"/>
                    <a:pt x="1455782" y="5917109"/>
                  </a:cubicBezTo>
                  <a:lnTo>
                    <a:pt x="1455772" y="5917109"/>
                  </a:lnTo>
                  <a:cubicBezTo>
                    <a:pt x="645952" y="5911832"/>
                    <a:pt x="384604" y="5945685"/>
                    <a:pt x="254278" y="5836527"/>
                  </a:cubicBezTo>
                  <a:cubicBezTo>
                    <a:pt x="145767" y="5745642"/>
                    <a:pt x="81795" y="5552330"/>
                    <a:pt x="63030" y="5352131"/>
                  </a:cubicBezTo>
                  <a:close/>
                </a:path>
              </a:pathLst>
            </a:custGeom>
            <a:solidFill>
              <a:srgbClr val="FFF2BA"/>
            </a:solidFill>
          </p:spPr>
        </p:sp>
      </p:grpSp>
      <p:sp>
        <p:nvSpPr>
          <p:cNvPr id="7" name="Freeform 7"/>
          <p:cNvSpPr/>
          <p:nvPr/>
        </p:nvSpPr>
        <p:spPr>
          <a:xfrm rot="8800367">
            <a:off x="108277" y="4231925"/>
            <a:ext cx="949464" cy="923180"/>
          </a:xfrm>
          <a:custGeom>
            <a:avLst/>
            <a:gdLst/>
            <a:ahLst/>
            <a:cxnLst/>
            <a:rect l="l" t="t" r="r" b="b"/>
            <a:pathLst>
              <a:path w="949464" h="923180">
                <a:moveTo>
                  <a:pt x="0" y="0"/>
                </a:moveTo>
                <a:lnTo>
                  <a:pt x="949464" y="0"/>
                </a:lnTo>
                <a:lnTo>
                  <a:pt x="949464" y="923180"/>
                </a:lnTo>
                <a:lnTo>
                  <a:pt x="0" y="923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49862" t="-47964"/>
            </a:stretch>
          </a:blipFill>
        </p:spPr>
      </p:sp>
      <p:sp>
        <p:nvSpPr>
          <p:cNvPr id="8" name="Freeform 8"/>
          <p:cNvSpPr/>
          <p:nvPr/>
        </p:nvSpPr>
        <p:spPr>
          <a:xfrm rot="-2237487" flipH="1">
            <a:off x="15119765" y="-208948"/>
            <a:ext cx="909564" cy="1071651"/>
          </a:xfrm>
          <a:custGeom>
            <a:avLst/>
            <a:gdLst/>
            <a:ahLst/>
            <a:cxnLst/>
            <a:rect l="l" t="t" r="r" b="b"/>
            <a:pathLst>
              <a:path w="909564" h="1071651">
                <a:moveTo>
                  <a:pt x="909564" y="0"/>
                </a:moveTo>
                <a:lnTo>
                  <a:pt x="0" y="0"/>
                </a:lnTo>
                <a:lnTo>
                  <a:pt x="0" y="1071651"/>
                </a:lnTo>
                <a:lnTo>
                  <a:pt x="909564" y="1071651"/>
                </a:lnTo>
                <a:lnTo>
                  <a:pt x="90956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08885" y="935439"/>
            <a:ext cx="17070230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420"/>
              </a:lnSpc>
              <a:spcBef>
                <a:spcPct val="0"/>
              </a:spcBef>
            </a:pPr>
            <a:r>
              <a:rPr lang="en-US" sz="5300">
                <a:solidFill>
                  <a:srgbClr val="9B131D"/>
                </a:solidFill>
                <a:latin typeface="Fraunces Bold"/>
              </a:rPr>
              <a:t>II. THỰC HÀNH ĐỌC MỞ RỘNG THEO THỂ LOẠI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501839" y="2110429"/>
            <a:ext cx="4235395" cy="847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8"/>
              </a:lnSpc>
            </a:pPr>
            <a:r>
              <a:rPr lang="en-US" sz="4900">
                <a:solidFill>
                  <a:srgbClr val="65A1B7"/>
                </a:solidFill>
                <a:latin typeface="Roboto Condensed Bold"/>
              </a:rPr>
              <a:t>Câu 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18316" y="4687212"/>
            <a:ext cx="12113287" cy="349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Trân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trọng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tự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hào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về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mảnh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đất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quê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hương</a:t>
            </a:r>
            <a:endParaRPr lang="en-US" sz="3999" dirty="0">
              <a:solidFill>
                <a:srgbClr val="000000"/>
              </a:solidFill>
              <a:latin typeface="Roboto Condensed"/>
            </a:endParaRPr>
          </a:p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Thủy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chung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gắn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bó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với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quê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hương</a:t>
            </a:r>
            <a:endParaRPr lang="en-US" sz="3999" dirty="0">
              <a:solidFill>
                <a:srgbClr val="000000"/>
              </a:solidFill>
              <a:latin typeface="Roboto Condensed"/>
            </a:endParaRPr>
          </a:p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Nắm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bắt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cơ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hội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để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giúp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quê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hương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ngày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thêm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phát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triển</a:t>
            </a:r>
            <a:endParaRPr lang="en-US" sz="3999" dirty="0">
              <a:solidFill>
                <a:srgbClr val="000000"/>
              </a:solidFill>
              <a:latin typeface="Roboto Condensed"/>
            </a:endParaRPr>
          </a:p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Quảng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bá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hình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ảnh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đẹp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nét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văn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hóa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ý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nghĩa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quê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hương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631660" y="2268683"/>
            <a:ext cx="15047455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683B20"/>
                </a:solidFill>
                <a:latin typeface="Roboto Condensed Bold"/>
              </a:rPr>
              <a:t>Cách</a:t>
            </a:r>
            <a:r>
              <a:rPr lang="en-US" sz="40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683B20"/>
                </a:solidFill>
                <a:latin typeface="Roboto Condensed Bold"/>
              </a:rPr>
              <a:t>ứng</a:t>
            </a:r>
            <a:r>
              <a:rPr lang="en-US" sz="40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683B20"/>
                </a:solidFill>
                <a:latin typeface="Roboto Condensed Bold"/>
              </a:rPr>
              <a:t>xử</a:t>
            </a:r>
            <a:r>
              <a:rPr lang="en-US" sz="40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683B20"/>
                </a:solidFill>
                <a:latin typeface="Roboto Condensed Bold"/>
              </a:rPr>
              <a:t>của</a:t>
            </a:r>
            <a:r>
              <a:rPr lang="en-US" sz="40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683B20"/>
                </a:solidFill>
                <a:latin typeface="Roboto Condensed Bold"/>
              </a:rPr>
              <a:t>mỗi</a:t>
            </a:r>
            <a:r>
              <a:rPr lang="en-US" sz="4000" dirty="0">
                <a:solidFill>
                  <a:srgbClr val="683B20"/>
                </a:solidFill>
                <a:latin typeface="Roboto Condensed Bold"/>
              </a:rPr>
              <a:t> con </a:t>
            </a:r>
            <a:r>
              <a:rPr lang="en-US" sz="4000" dirty="0" err="1">
                <a:solidFill>
                  <a:srgbClr val="683B20"/>
                </a:solidFill>
                <a:latin typeface="Roboto Condensed Bold"/>
              </a:rPr>
              <a:t>người</a:t>
            </a:r>
            <a:r>
              <a:rPr lang="en-US" sz="40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683B20"/>
                </a:solidFill>
                <a:latin typeface="Roboto Condensed Bold"/>
              </a:rPr>
              <a:t>với</a:t>
            </a:r>
            <a:r>
              <a:rPr lang="en-US" sz="40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683B20"/>
                </a:solidFill>
                <a:latin typeface="Roboto Condensed Bold"/>
              </a:rPr>
              <a:t>mảnh</a:t>
            </a:r>
            <a:r>
              <a:rPr lang="en-US" sz="40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683B20"/>
                </a:solidFill>
                <a:latin typeface="Roboto Condensed Bold"/>
              </a:rPr>
              <a:t>đất</a:t>
            </a:r>
            <a:r>
              <a:rPr lang="en-US" sz="40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683B20"/>
                </a:solidFill>
                <a:latin typeface="Roboto Condensed Bold"/>
              </a:rPr>
              <a:t>chôn</a:t>
            </a:r>
            <a:r>
              <a:rPr lang="en-US" sz="40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683B20"/>
                </a:solidFill>
                <a:latin typeface="Roboto Condensed Bold"/>
              </a:rPr>
              <a:t>rau</a:t>
            </a:r>
            <a:r>
              <a:rPr lang="en-US" sz="40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683B20"/>
                </a:solidFill>
                <a:latin typeface="Roboto Condensed Bold"/>
              </a:rPr>
              <a:t>cắt</a:t>
            </a:r>
            <a:r>
              <a:rPr lang="en-US" sz="4000" dirty="0">
                <a:solidFill>
                  <a:srgbClr val="683B20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683B20"/>
                </a:solidFill>
                <a:latin typeface="Roboto Condensed Bold"/>
              </a:rPr>
              <a:t>rốn</a:t>
            </a:r>
            <a:r>
              <a:rPr lang="en-US" sz="4000" dirty="0">
                <a:solidFill>
                  <a:srgbClr val="683B20"/>
                </a:solidFill>
                <a:latin typeface="Roboto Condensed Bold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699" t="29275" r="5082" b="3185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794486">
            <a:off x="13834814" y="6482345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60" y="0"/>
                </a:lnTo>
                <a:lnTo>
                  <a:pt x="8607760" y="7089664"/>
                </a:lnTo>
                <a:lnTo>
                  <a:pt x="0" y="7089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306295">
            <a:off x="-2287381" y="-4501022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59" y="0"/>
                </a:lnTo>
                <a:lnTo>
                  <a:pt x="8607759" y="7089663"/>
                </a:lnTo>
                <a:lnTo>
                  <a:pt x="0" y="70896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5400000">
            <a:off x="4869430" y="-639677"/>
            <a:ext cx="8479957" cy="11715727"/>
            <a:chOff x="0" y="0"/>
            <a:chExt cx="5180262" cy="7156940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5194593" cy="7188994"/>
            </a:xfrm>
            <a:custGeom>
              <a:avLst/>
              <a:gdLst/>
              <a:ahLst/>
              <a:cxnLst/>
              <a:rect l="l" t="t" r="r" b="b"/>
              <a:pathLst>
                <a:path w="5194593" h="7188994">
                  <a:moveTo>
                    <a:pt x="63030" y="6595440"/>
                  </a:moveTo>
                  <a:cubicBezTo>
                    <a:pt x="63030" y="6595440"/>
                    <a:pt x="0" y="6348876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301520" y="6965"/>
                  </a:cubicBezTo>
                  <a:lnTo>
                    <a:pt x="4301521" y="6965"/>
                  </a:lnTo>
                  <a:cubicBezTo>
                    <a:pt x="4518268" y="16819"/>
                    <a:pt x="4722583" y="36481"/>
                    <a:pt x="4856771" y="101690"/>
                  </a:cubicBezTo>
                  <a:cubicBezTo>
                    <a:pt x="5112817" y="226120"/>
                    <a:pt x="5194593" y="459160"/>
                    <a:pt x="5189105" y="704684"/>
                  </a:cubicBezTo>
                  <a:cubicBezTo>
                    <a:pt x="5189105" y="704684"/>
                    <a:pt x="5145817" y="1013073"/>
                    <a:pt x="5153250" y="1248607"/>
                  </a:cubicBezTo>
                  <a:cubicBezTo>
                    <a:pt x="5160374" y="6337241"/>
                    <a:pt x="5167530" y="6532844"/>
                    <a:pt x="5167530" y="6532844"/>
                  </a:cubicBezTo>
                  <a:cubicBezTo>
                    <a:pt x="5150849" y="6748577"/>
                    <a:pt x="5036205" y="6959188"/>
                    <a:pt x="4839336" y="7070813"/>
                  </a:cubicBezTo>
                  <a:cubicBezTo>
                    <a:pt x="4688984" y="7156061"/>
                    <a:pt x="4490953" y="7171159"/>
                    <a:pt x="3564545" y="7160417"/>
                  </a:cubicBezTo>
                  <a:lnTo>
                    <a:pt x="3564500" y="7160417"/>
                  </a:lnTo>
                  <a:cubicBezTo>
                    <a:pt x="645952" y="7155140"/>
                    <a:pt x="384604" y="7188994"/>
                    <a:pt x="254278" y="7079835"/>
                  </a:cubicBezTo>
                  <a:cubicBezTo>
                    <a:pt x="145767" y="6988951"/>
                    <a:pt x="81795" y="6795639"/>
                    <a:pt x="63030" y="6595440"/>
                  </a:cubicBezTo>
                  <a:close/>
                </a:path>
              </a:pathLst>
            </a:custGeom>
            <a:solidFill>
              <a:srgbClr val="E4C7A9"/>
            </a:solid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5053001" y="-141817"/>
            <a:ext cx="8112815" cy="11087148"/>
            <a:chOff x="0" y="0"/>
            <a:chExt cx="5097098" cy="6965804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5111428" cy="6997857"/>
            </a:xfrm>
            <a:custGeom>
              <a:avLst/>
              <a:gdLst/>
              <a:ahLst/>
              <a:cxnLst/>
              <a:rect l="l" t="t" r="r" b="b"/>
              <a:pathLst>
                <a:path w="5111428" h="6997857">
                  <a:moveTo>
                    <a:pt x="63030" y="6404304"/>
                  </a:moveTo>
                  <a:cubicBezTo>
                    <a:pt x="63030" y="6404304"/>
                    <a:pt x="0" y="61577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218355" y="6965"/>
                  </a:cubicBezTo>
                  <a:lnTo>
                    <a:pt x="4218357" y="6965"/>
                  </a:lnTo>
                  <a:cubicBezTo>
                    <a:pt x="4435103" y="16819"/>
                    <a:pt x="4639418" y="36481"/>
                    <a:pt x="4773607" y="101690"/>
                  </a:cubicBezTo>
                  <a:cubicBezTo>
                    <a:pt x="5029653" y="226120"/>
                    <a:pt x="5111428" y="459160"/>
                    <a:pt x="5105940" y="704684"/>
                  </a:cubicBezTo>
                  <a:cubicBezTo>
                    <a:pt x="5105940" y="704684"/>
                    <a:pt x="5062652" y="1013073"/>
                    <a:pt x="5070086" y="1248607"/>
                  </a:cubicBezTo>
                  <a:cubicBezTo>
                    <a:pt x="5077209" y="6146105"/>
                    <a:pt x="5084366" y="6341708"/>
                    <a:pt x="5084366" y="6341708"/>
                  </a:cubicBezTo>
                  <a:cubicBezTo>
                    <a:pt x="5067684" y="6557440"/>
                    <a:pt x="4953040" y="6768052"/>
                    <a:pt x="4756171" y="6879676"/>
                  </a:cubicBezTo>
                  <a:cubicBezTo>
                    <a:pt x="4605819" y="6964925"/>
                    <a:pt x="4407788" y="6980023"/>
                    <a:pt x="3498313" y="6969281"/>
                  </a:cubicBezTo>
                  <a:lnTo>
                    <a:pt x="3498269" y="6969281"/>
                  </a:lnTo>
                  <a:cubicBezTo>
                    <a:pt x="645952" y="6964004"/>
                    <a:pt x="384604" y="6997857"/>
                    <a:pt x="254278" y="6888700"/>
                  </a:cubicBezTo>
                  <a:cubicBezTo>
                    <a:pt x="145767" y="6797815"/>
                    <a:pt x="81795" y="6604503"/>
                    <a:pt x="63030" y="6404304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sp>
        <p:nvSpPr>
          <p:cNvPr id="9" name="Freeform 9"/>
          <p:cNvSpPr/>
          <p:nvPr/>
        </p:nvSpPr>
        <p:spPr>
          <a:xfrm rot="137269">
            <a:off x="13864159" y="5229299"/>
            <a:ext cx="4386699" cy="4410758"/>
          </a:xfrm>
          <a:custGeom>
            <a:avLst/>
            <a:gdLst/>
            <a:ahLst/>
            <a:cxnLst/>
            <a:rect l="l" t="t" r="r" b="b"/>
            <a:pathLst>
              <a:path w="4386699" h="4410758">
                <a:moveTo>
                  <a:pt x="0" y="0"/>
                </a:moveTo>
                <a:lnTo>
                  <a:pt x="4386699" y="0"/>
                </a:lnTo>
                <a:lnTo>
                  <a:pt x="4386699" y="4410758"/>
                </a:lnTo>
                <a:lnTo>
                  <a:pt x="0" y="44107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4039864">
            <a:off x="14973881" y="1400801"/>
            <a:ext cx="949464" cy="923180"/>
          </a:xfrm>
          <a:custGeom>
            <a:avLst/>
            <a:gdLst/>
            <a:ahLst/>
            <a:cxnLst/>
            <a:rect l="l" t="t" r="r" b="b"/>
            <a:pathLst>
              <a:path w="949464" h="923180">
                <a:moveTo>
                  <a:pt x="0" y="0"/>
                </a:moveTo>
                <a:lnTo>
                  <a:pt x="949464" y="0"/>
                </a:lnTo>
                <a:lnTo>
                  <a:pt x="949464" y="923180"/>
                </a:lnTo>
                <a:lnTo>
                  <a:pt x="0" y="9231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49862" t="-47964"/>
            </a:stretch>
          </a:blipFill>
        </p:spPr>
      </p:sp>
      <p:sp>
        <p:nvSpPr>
          <p:cNvPr id="11" name="Freeform 11"/>
          <p:cNvSpPr/>
          <p:nvPr/>
        </p:nvSpPr>
        <p:spPr>
          <a:xfrm rot="-1218555">
            <a:off x="1763000" y="891997"/>
            <a:ext cx="1657293" cy="2596898"/>
          </a:xfrm>
          <a:custGeom>
            <a:avLst/>
            <a:gdLst/>
            <a:ahLst/>
            <a:cxnLst/>
            <a:rect l="l" t="t" r="r" b="b"/>
            <a:pathLst>
              <a:path w="1657293" h="2596898">
                <a:moveTo>
                  <a:pt x="0" y="0"/>
                </a:moveTo>
                <a:lnTo>
                  <a:pt x="1657293" y="0"/>
                </a:lnTo>
                <a:lnTo>
                  <a:pt x="1657293" y="2596898"/>
                </a:lnTo>
                <a:lnTo>
                  <a:pt x="0" y="25968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094642">
            <a:off x="4813423" y="7887593"/>
            <a:ext cx="1516588" cy="468246"/>
          </a:xfrm>
          <a:custGeom>
            <a:avLst/>
            <a:gdLst/>
            <a:ahLst/>
            <a:cxnLst/>
            <a:rect l="l" t="t" r="r" b="b"/>
            <a:pathLst>
              <a:path w="1516588" h="468246">
                <a:moveTo>
                  <a:pt x="0" y="0"/>
                </a:moveTo>
                <a:lnTo>
                  <a:pt x="1516587" y="0"/>
                </a:lnTo>
                <a:lnTo>
                  <a:pt x="1516587" y="468246"/>
                </a:lnTo>
                <a:lnTo>
                  <a:pt x="0" y="46824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300383">
            <a:off x="4813709" y="2210673"/>
            <a:ext cx="490495" cy="615918"/>
          </a:xfrm>
          <a:custGeom>
            <a:avLst/>
            <a:gdLst/>
            <a:ahLst/>
            <a:cxnLst/>
            <a:rect l="l" t="t" r="r" b="b"/>
            <a:pathLst>
              <a:path w="490495" h="615918">
                <a:moveTo>
                  <a:pt x="0" y="0"/>
                </a:moveTo>
                <a:lnTo>
                  <a:pt x="490495" y="0"/>
                </a:lnTo>
                <a:lnTo>
                  <a:pt x="490495" y="615918"/>
                </a:lnTo>
                <a:lnTo>
                  <a:pt x="0" y="61591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446010" flipH="1">
            <a:off x="4504926" y="697509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5" y="0"/>
                </a:moveTo>
                <a:lnTo>
                  <a:pt x="0" y="0"/>
                </a:lnTo>
                <a:lnTo>
                  <a:pt x="0" y="443297"/>
                </a:lnTo>
                <a:lnTo>
                  <a:pt x="353025" y="443297"/>
                </a:lnTo>
                <a:lnTo>
                  <a:pt x="353025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630028">
            <a:off x="2116914" y="7231008"/>
            <a:ext cx="949464" cy="923180"/>
          </a:xfrm>
          <a:custGeom>
            <a:avLst/>
            <a:gdLst/>
            <a:ahLst/>
            <a:cxnLst/>
            <a:rect l="l" t="t" r="r" b="b"/>
            <a:pathLst>
              <a:path w="949464" h="923180">
                <a:moveTo>
                  <a:pt x="0" y="0"/>
                </a:moveTo>
                <a:lnTo>
                  <a:pt x="949465" y="0"/>
                </a:lnTo>
                <a:lnTo>
                  <a:pt x="949465" y="923179"/>
                </a:lnTo>
                <a:lnTo>
                  <a:pt x="0" y="9231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49862" t="-47964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565835" y="2128617"/>
            <a:ext cx="10941973" cy="537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9000" dirty="0">
                <a:solidFill>
                  <a:srgbClr val="9B131D"/>
                </a:solidFill>
                <a:latin typeface="Fraunces Bold"/>
              </a:rPr>
              <a:t>BÀI 2: </a:t>
            </a:r>
          </a:p>
          <a:p>
            <a:pPr algn="ctr">
              <a:lnSpc>
                <a:spcPts val="14400"/>
              </a:lnSpc>
            </a:pPr>
            <a:r>
              <a:rPr lang="en-US" sz="9000" dirty="0">
                <a:solidFill>
                  <a:srgbClr val="9B131D"/>
                </a:solidFill>
                <a:latin typeface="Fraunces Bold"/>
              </a:rPr>
              <a:t>VẺ ĐẸP CỔ ĐIỂN</a:t>
            </a:r>
          </a:p>
          <a:p>
            <a:pPr algn="ctr">
              <a:lnSpc>
                <a:spcPts val="14400"/>
              </a:lnSpc>
            </a:pPr>
            <a:r>
              <a:rPr lang="en-US" sz="9000" dirty="0">
                <a:solidFill>
                  <a:srgbClr val="65A1B7"/>
                </a:solidFill>
                <a:latin typeface="#9Slide03 Bebas Neue Bold"/>
              </a:rPr>
              <a:t>ÔN TẬP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7" t="28397" r="1878" b="299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1943880">
            <a:off x="15659684" y="-4474273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59"/>
                </a:lnTo>
                <a:lnTo>
                  <a:pt x="0" y="9634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362657" flipH="1">
            <a:off x="-8159269" y="3988414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11697103" y="0"/>
                </a:moveTo>
                <a:lnTo>
                  <a:pt x="0" y="0"/>
                </a:lnTo>
                <a:lnTo>
                  <a:pt x="0" y="9634160"/>
                </a:lnTo>
                <a:lnTo>
                  <a:pt x="11697103" y="9634160"/>
                </a:lnTo>
                <a:lnTo>
                  <a:pt x="1169710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5400000">
            <a:off x="1168662" y="3180252"/>
            <a:ext cx="5528570" cy="5153903"/>
            <a:chOff x="0" y="0"/>
            <a:chExt cx="3788678" cy="3531923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803009" cy="3563976"/>
            </a:xfrm>
            <a:custGeom>
              <a:avLst/>
              <a:gdLst/>
              <a:ahLst/>
              <a:cxnLst/>
              <a:rect l="l" t="t" r="r" b="b"/>
              <a:pathLst>
                <a:path w="3803009" h="3563976">
                  <a:moveTo>
                    <a:pt x="63030" y="2970423"/>
                  </a:moveTo>
                  <a:cubicBezTo>
                    <a:pt x="63030" y="2970423"/>
                    <a:pt x="0" y="272385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909936" y="6965"/>
                  </a:cubicBezTo>
                  <a:lnTo>
                    <a:pt x="2909937" y="6965"/>
                  </a:lnTo>
                  <a:cubicBezTo>
                    <a:pt x="3126684" y="16819"/>
                    <a:pt x="3330999" y="36481"/>
                    <a:pt x="3465187" y="101690"/>
                  </a:cubicBezTo>
                  <a:cubicBezTo>
                    <a:pt x="3721233" y="226120"/>
                    <a:pt x="3803008" y="459160"/>
                    <a:pt x="3797521" y="704684"/>
                  </a:cubicBezTo>
                  <a:cubicBezTo>
                    <a:pt x="3797521" y="704684"/>
                    <a:pt x="3754233" y="1013073"/>
                    <a:pt x="3761666" y="1248607"/>
                  </a:cubicBezTo>
                  <a:cubicBezTo>
                    <a:pt x="3768789" y="2712224"/>
                    <a:pt x="3775946" y="2907827"/>
                    <a:pt x="3775946" y="2907827"/>
                  </a:cubicBezTo>
                  <a:cubicBezTo>
                    <a:pt x="3759264" y="3123559"/>
                    <a:pt x="3644620" y="3334171"/>
                    <a:pt x="3447751" y="3445795"/>
                  </a:cubicBezTo>
                  <a:cubicBezTo>
                    <a:pt x="3297400" y="3531044"/>
                    <a:pt x="3099369" y="3546142"/>
                    <a:pt x="2456287" y="3535400"/>
                  </a:cubicBezTo>
                  <a:lnTo>
                    <a:pt x="2456261" y="3535400"/>
                  </a:lnTo>
                  <a:cubicBezTo>
                    <a:pt x="645952" y="3530123"/>
                    <a:pt x="384604" y="3563976"/>
                    <a:pt x="254278" y="3454819"/>
                  </a:cubicBezTo>
                  <a:cubicBezTo>
                    <a:pt x="145767" y="3363934"/>
                    <a:pt x="81795" y="3170622"/>
                    <a:pt x="63030" y="2970423"/>
                  </a:cubicBezTo>
                  <a:close/>
                </a:path>
              </a:pathLst>
            </a:custGeom>
            <a:solidFill>
              <a:srgbClr val="F1EEDC"/>
            </a:solidFill>
          </p:spPr>
        </p:sp>
      </p:grpSp>
      <p:grpSp>
        <p:nvGrpSpPr>
          <p:cNvPr id="7" name="Group 7"/>
          <p:cNvGrpSpPr/>
          <p:nvPr/>
        </p:nvGrpSpPr>
        <p:grpSpPr>
          <a:xfrm rot="-5400000">
            <a:off x="6486221" y="3917063"/>
            <a:ext cx="5528570" cy="5153903"/>
            <a:chOff x="0" y="0"/>
            <a:chExt cx="3788678" cy="3531923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803009" cy="3563976"/>
            </a:xfrm>
            <a:custGeom>
              <a:avLst/>
              <a:gdLst/>
              <a:ahLst/>
              <a:cxnLst/>
              <a:rect l="l" t="t" r="r" b="b"/>
              <a:pathLst>
                <a:path w="3803009" h="3563976">
                  <a:moveTo>
                    <a:pt x="63030" y="2970423"/>
                  </a:moveTo>
                  <a:cubicBezTo>
                    <a:pt x="63030" y="2970423"/>
                    <a:pt x="0" y="272385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909936" y="6965"/>
                  </a:cubicBezTo>
                  <a:lnTo>
                    <a:pt x="2909937" y="6965"/>
                  </a:lnTo>
                  <a:cubicBezTo>
                    <a:pt x="3126684" y="16819"/>
                    <a:pt x="3330999" y="36481"/>
                    <a:pt x="3465187" y="101690"/>
                  </a:cubicBezTo>
                  <a:cubicBezTo>
                    <a:pt x="3721233" y="226120"/>
                    <a:pt x="3803008" y="459160"/>
                    <a:pt x="3797521" y="704684"/>
                  </a:cubicBezTo>
                  <a:cubicBezTo>
                    <a:pt x="3797521" y="704684"/>
                    <a:pt x="3754233" y="1013073"/>
                    <a:pt x="3761666" y="1248607"/>
                  </a:cubicBezTo>
                  <a:cubicBezTo>
                    <a:pt x="3768789" y="2712224"/>
                    <a:pt x="3775946" y="2907827"/>
                    <a:pt x="3775946" y="2907827"/>
                  </a:cubicBezTo>
                  <a:cubicBezTo>
                    <a:pt x="3759264" y="3123559"/>
                    <a:pt x="3644620" y="3334171"/>
                    <a:pt x="3447751" y="3445795"/>
                  </a:cubicBezTo>
                  <a:cubicBezTo>
                    <a:pt x="3297400" y="3531044"/>
                    <a:pt x="3099369" y="3546142"/>
                    <a:pt x="2456287" y="3535400"/>
                  </a:cubicBezTo>
                  <a:lnTo>
                    <a:pt x="2456261" y="3535400"/>
                  </a:lnTo>
                  <a:cubicBezTo>
                    <a:pt x="645952" y="3530123"/>
                    <a:pt x="384604" y="3563976"/>
                    <a:pt x="254278" y="3454819"/>
                  </a:cubicBezTo>
                  <a:cubicBezTo>
                    <a:pt x="145767" y="3363934"/>
                    <a:pt x="81795" y="3170622"/>
                    <a:pt x="63030" y="2970423"/>
                  </a:cubicBezTo>
                  <a:close/>
                </a:path>
              </a:pathLst>
            </a:custGeom>
            <a:solidFill>
              <a:srgbClr val="F1EEDC"/>
            </a:solidFill>
          </p:spPr>
        </p:sp>
      </p:grpSp>
      <p:grpSp>
        <p:nvGrpSpPr>
          <p:cNvPr id="9" name="Group 9"/>
          <p:cNvGrpSpPr/>
          <p:nvPr/>
        </p:nvGrpSpPr>
        <p:grpSpPr>
          <a:xfrm rot="5400000">
            <a:off x="11918063" y="3180252"/>
            <a:ext cx="5528570" cy="5153903"/>
            <a:chOff x="0" y="0"/>
            <a:chExt cx="3788678" cy="3531923"/>
          </a:xfrm>
        </p:grpSpPr>
        <p:sp>
          <p:nvSpPr>
            <p:cNvPr id="10" name="Freeform 10"/>
            <p:cNvSpPr/>
            <p:nvPr/>
          </p:nvSpPr>
          <p:spPr>
            <a:xfrm>
              <a:off x="-9098" y="-6509"/>
              <a:ext cx="3803009" cy="3563976"/>
            </a:xfrm>
            <a:custGeom>
              <a:avLst/>
              <a:gdLst/>
              <a:ahLst/>
              <a:cxnLst/>
              <a:rect l="l" t="t" r="r" b="b"/>
              <a:pathLst>
                <a:path w="3803009" h="3563976">
                  <a:moveTo>
                    <a:pt x="63030" y="2970423"/>
                  </a:moveTo>
                  <a:cubicBezTo>
                    <a:pt x="63030" y="2970423"/>
                    <a:pt x="0" y="272385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909936" y="6965"/>
                  </a:cubicBezTo>
                  <a:lnTo>
                    <a:pt x="2909937" y="6965"/>
                  </a:lnTo>
                  <a:cubicBezTo>
                    <a:pt x="3126684" y="16819"/>
                    <a:pt x="3330999" y="36481"/>
                    <a:pt x="3465187" y="101690"/>
                  </a:cubicBezTo>
                  <a:cubicBezTo>
                    <a:pt x="3721233" y="226120"/>
                    <a:pt x="3803008" y="459160"/>
                    <a:pt x="3797521" y="704684"/>
                  </a:cubicBezTo>
                  <a:cubicBezTo>
                    <a:pt x="3797521" y="704684"/>
                    <a:pt x="3754233" y="1013073"/>
                    <a:pt x="3761666" y="1248607"/>
                  </a:cubicBezTo>
                  <a:cubicBezTo>
                    <a:pt x="3768789" y="2712224"/>
                    <a:pt x="3775946" y="2907827"/>
                    <a:pt x="3775946" y="2907827"/>
                  </a:cubicBezTo>
                  <a:cubicBezTo>
                    <a:pt x="3759264" y="3123559"/>
                    <a:pt x="3644620" y="3334171"/>
                    <a:pt x="3447751" y="3445795"/>
                  </a:cubicBezTo>
                  <a:cubicBezTo>
                    <a:pt x="3297400" y="3531044"/>
                    <a:pt x="3099369" y="3546142"/>
                    <a:pt x="2456287" y="3535400"/>
                  </a:cubicBezTo>
                  <a:lnTo>
                    <a:pt x="2456261" y="3535400"/>
                  </a:lnTo>
                  <a:cubicBezTo>
                    <a:pt x="645952" y="3530123"/>
                    <a:pt x="384604" y="3563976"/>
                    <a:pt x="254278" y="3454819"/>
                  </a:cubicBezTo>
                  <a:cubicBezTo>
                    <a:pt x="145767" y="3363934"/>
                    <a:pt x="81795" y="3170622"/>
                    <a:pt x="63030" y="2970423"/>
                  </a:cubicBezTo>
                  <a:close/>
                </a:path>
              </a:pathLst>
            </a:custGeom>
            <a:solidFill>
              <a:srgbClr val="F1EEDC"/>
            </a:solidFill>
          </p:spPr>
        </p:sp>
      </p:grpSp>
      <p:sp>
        <p:nvSpPr>
          <p:cNvPr id="11" name="Freeform 11"/>
          <p:cNvSpPr/>
          <p:nvPr/>
        </p:nvSpPr>
        <p:spPr>
          <a:xfrm rot="-10640225">
            <a:off x="1048986" y="1581347"/>
            <a:ext cx="920118" cy="894646"/>
          </a:xfrm>
          <a:custGeom>
            <a:avLst/>
            <a:gdLst/>
            <a:ahLst/>
            <a:cxnLst/>
            <a:rect l="l" t="t" r="r" b="b"/>
            <a:pathLst>
              <a:path w="920118" h="894646">
                <a:moveTo>
                  <a:pt x="0" y="0"/>
                </a:moveTo>
                <a:lnTo>
                  <a:pt x="920118" y="0"/>
                </a:lnTo>
                <a:lnTo>
                  <a:pt x="920118" y="894646"/>
                </a:lnTo>
                <a:lnTo>
                  <a:pt x="0" y="8946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49862" t="-47964"/>
            </a:stretch>
          </a:blipFill>
        </p:spPr>
      </p:sp>
      <p:sp>
        <p:nvSpPr>
          <p:cNvPr id="12" name="Freeform 12"/>
          <p:cNvSpPr/>
          <p:nvPr/>
        </p:nvSpPr>
        <p:spPr>
          <a:xfrm rot="300383">
            <a:off x="16238599" y="3238310"/>
            <a:ext cx="437847" cy="549808"/>
          </a:xfrm>
          <a:custGeom>
            <a:avLst/>
            <a:gdLst/>
            <a:ahLst/>
            <a:cxnLst/>
            <a:rect l="l" t="t" r="r" b="b"/>
            <a:pathLst>
              <a:path w="437847" h="549808">
                <a:moveTo>
                  <a:pt x="0" y="0"/>
                </a:moveTo>
                <a:lnTo>
                  <a:pt x="437847" y="0"/>
                </a:lnTo>
                <a:lnTo>
                  <a:pt x="437847" y="549809"/>
                </a:lnTo>
                <a:lnTo>
                  <a:pt x="0" y="549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446010" flipH="1">
            <a:off x="16955087" y="4151883"/>
            <a:ext cx="608425" cy="764004"/>
          </a:xfrm>
          <a:custGeom>
            <a:avLst/>
            <a:gdLst/>
            <a:ahLst/>
            <a:cxnLst/>
            <a:rect l="l" t="t" r="r" b="b"/>
            <a:pathLst>
              <a:path w="608425" h="764004">
                <a:moveTo>
                  <a:pt x="608426" y="0"/>
                </a:moveTo>
                <a:lnTo>
                  <a:pt x="0" y="0"/>
                </a:lnTo>
                <a:lnTo>
                  <a:pt x="0" y="764005"/>
                </a:lnTo>
                <a:lnTo>
                  <a:pt x="608426" y="764005"/>
                </a:lnTo>
                <a:lnTo>
                  <a:pt x="60842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397531">
            <a:off x="15265574" y="8948750"/>
            <a:ext cx="2528390" cy="780640"/>
          </a:xfrm>
          <a:custGeom>
            <a:avLst/>
            <a:gdLst/>
            <a:ahLst/>
            <a:cxnLst/>
            <a:rect l="l" t="t" r="r" b="b"/>
            <a:pathLst>
              <a:path w="2528390" h="780640">
                <a:moveTo>
                  <a:pt x="0" y="0"/>
                </a:moveTo>
                <a:lnTo>
                  <a:pt x="2528390" y="0"/>
                </a:lnTo>
                <a:lnTo>
                  <a:pt x="2528390" y="780640"/>
                </a:lnTo>
                <a:lnTo>
                  <a:pt x="0" y="7806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922592" y="3617269"/>
            <a:ext cx="5236612" cy="4203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8" lvl="1" indent="-431799" algn="just">
              <a:lnSpc>
                <a:spcPts val="559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Roboto Condensed"/>
              </a:rPr>
              <a:t>Trong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thử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thách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, GV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sẽ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mời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1 HS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lên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bảng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làm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trợ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lí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cho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mình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.</a:t>
            </a:r>
          </a:p>
          <a:p>
            <a:pPr marL="863598" lvl="1" indent="-431799" algn="just">
              <a:lnSpc>
                <a:spcPts val="5600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Thử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thách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diễn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ra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thời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gian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3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phút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027258" y="4030011"/>
            <a:ext cx="4560779" cy="4918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999" dirty="0">
                <a:solidFill>
                  <a:srgbClr val="000000"/>
                </a:solidFill>
                <a:latin typeface="Roboto Condensed"/>
              </a:rPr>
              <a:t>HS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cần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hệ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thống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yêu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cầu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văn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phân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tích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1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tác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phẩm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văn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học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và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quy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viết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kiểu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bằng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sơ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đồ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tư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duy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trên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bảng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741858" y="4665035"/>
            <a:ext cx="4062518" cy="2098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999" dirty="0">
                <a:solidFill>
                  <a:srgbClr val="000000"/>
                </a:solidFill>
                <a:latin typeface="Roboto Condensed"/>
              </a:rPr>
              <a:t>Sau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đó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, HS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cũng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cần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giảng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giải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như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1 GV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đứng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lớp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248902" y="2392110"/>
            <a:ext cx="6481167" cy="903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  <a:spcBef>
                <a:spcPct val="0"/>
              </a:spcBef>
            </a:pPr>
            <a:r>
              <a:rPr lang="en-US" sz="5300" dirty="0">
                <a:solidFill>
                  <a:srgbClr val="9B131D"/>
                </a:solidFill>
                <a:latin typeface="Fraunces Bold"/>
              </a:rPr>
              <a:t>AI LÀ TRỢ LÍ? (P1) </a:t>
            </a:r>
          </a:p>
        </p:txBody>
      </p:sp>
      <p:sp>
        <p:nvSpPr>
          <p:cNvPr id="19" name="Freeform 19"/>
          <p:cNvSpPr/>
          <p:nvPr/>
        </p:nvSpPr>
        <p:spPr>
          <a:xfrm>
            <a:off x="13235038" y="6592191"/>
            <a:ext cx="5960812" cy="5332217"/>
          </a:xfrm>
          <a:custGeom>
            <a:avLst/>
            <a:gdLst/>
            <a:ahLst/>
            <a:cxnLst/>
            <a:rect l="l" t="t" r="r" b="b"/>
            <a:pathLst>
              <a:path w="5960812" h="5332217">
                <a:moveTo>
                  <a:pt x="0" y="0"/>
                </a:moveTo>
                <a:lnTo>
                  <a:pt x="5960812" y="0"/>
                </a:lnTo>
                <a:lnTo>
                  <a:pt x="5960812" y="5332218"/>
                </a:lnTo>
                <a:lnTo>
                  <a:pt x="0" y="53322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493369" y="276722"/>
            <a:ext cx="17301261" cy="1908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00"/>
              </a:lnSpc>
              <a:spcBef>
                <a:spcPct val="0"/>
              </a:spcBef>
            </a:pPr>
            <a:r>
              <a:rPr lang="en-US" sz="5500" dirty="0">
                <a:solidFill>
                  <a:srgbClr val="000000"/>
                </a:solidFill>
                <a:latin typeface="Fraunces Bold"/>
              </a:rPr>
              <a:t>III. ÔN TẬP KĨ NĂNG VIẾT: VIẾT BÀI VĂN PHÂN TÍCH MỘT TÁC PHẨM VĂN HỌC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7" t="28397" r="1878" b="299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1052103">
            <a:off x="9529072" y="-4817080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60"/>
                </a:lnTo>
                <a:lnTo>
                  <a:pt x="0" y="9634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362657" flipH="1">
            <a:off x="-5848551" y="6253288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11697102" y="0"/>
                </a:moveTo>
                <a:lnTo>
                  <a:pt x="0" y="0"/>
                </a:lnTo>
                <a:lnTo>
                  <a:pt x="0" y="9634159"/>
                </a:lnTo>
                <a:lnTo>
                  <a:pt x="11697102" y="9634159"/>
                </a:lnTo>
                <a:lnTo>
                  <a:pt x="1169710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09356" y="5738150"/>
            <a:ext cx="5960812" cy="5332217"/>
          </a:xfrm>
          <a:custGeom>
            <a:avLst/>
            <a:gdLst/>
            <a:ahLst/>
            <a:cxnLst/>
            <a:rect l="l" t="t" r="r" b="b"/>
            <a:pathLst>
              <a:path w="5960812" h="5332217">
                <a:moveTo>
                  <a:pt x="0" y="0"/>
                </a:moveTo>
                <a:lnTo>
                  <a:pt x="5960812" y="0"/>
                </a:lnTo>
                <a:lnTo>
                  <a:pt x="5960812" y="5332217"/>
                </a:lnTo>
                <a:lnTo>
                  <a:pt x="0" y="53322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5400000">
            <a:off x="5804041" y="174315"/>
            <a:ext cx="6404215" cy="12742950"/>
            <a:chOff x="0" y="0"/>
            <a:chExt cx="3239290" cy="6445460"/>
          </a:xfrm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3253621" cy="6477513"/>
            </a:xfrm>
            <a:custGeom>
              <a:avLst/>
              <a:gdLst/>
              <a:ahLst/>
              <a:cxnLst/>
              <a:rect l="l" t="t" r="r" b="b"/>
              <a:pathLst>
                <a:path w="3253621" h="6477513">
                  <a:moveTo>
                    <a:pt x="63030" y="5883960"/>
                  </a:moveTo>
                  <a:cubicBezTo>
                    <a:pt x="63030" y="5883960"/>
                    <a:pt x="0" y="5637396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60547" y="6965"/>
                  </a:cubicBezTo>
                  <a:lnTo>
                    <a:pt x="2360549" y="6965"/>
                  </a:lnTo>
                  <a:cubicBezTo>
                    <a:pt x="2577296" y="16819"/>
                    <a:pt x="2781611" y="36481"/>
                    <a:pt x="2915799" y="101690"/>
                  </a:cubicBezTo>
                  <a:cubicBezTo>
                    <a:pt x="3171845" y="226120"/>
                    <a:pt x="3253620" y="459160"/>
                    <a:pt x="3248133" y="704684"/>
                  </a:cubicBezTo>
                  <a:cubicBezTo>
                    <a:pt x="3248133" y="704684"/>
                    <a:pt x="3204845" y="1013073"/>
                    <a:pt x="3212278" y="1248607"/>
                  </a:cubicBezTo>
                  <a:cubicBezTo>
                    <a:pt x="3219401" y="5625761"/>
                    <a:pt x="3226558" y="5821365"/>
                    <a:pt x="3226558" y="5821365"/>
                  </a:cubicBezTo>
                  <a:cubicBezTo>
                    <a:pt x="3209876" y="6037097"/>
                    <a:pt x="3095232" y="6247708"/>
                    <a:pt x="2898363" y="6359332"/>
                  </a:cubicBezTo>
                  <a:cubicBezTo>
                    <a:pt x="2748012" y="6444581"/>
                    <a:pt x="2549981" y="6459679"/>
                    <a:pt x="2018755" y="6448937"/>
                  </a:cubicBezTo>
                  <a:lnTo>
                    <a:pt x="2018735" y="6448937"/>
                  </a:lnTo>
                  <a:cubicBezTo>
                    <a:pt x="645952" y="6443661"/>
                    <a:pt x="384604" y="6477514"/>
                    <a:pt x="254278" y="6368356"/>
                  </a:cubicBezTo>
                  <a:cubicBezTo>
                    <a:pt x="145767" y="6277471"/>
                    <a:pt x="81795" y="6084159"/>
                    <a:pt x="63030" y="5883960"/>
                  </a:cubicBezTo>
                  <a:close/>
                </a:path>
              </a:pathLst>
            </a:custGeom>
            <a:solidFill>
              <a:srgbClr val="EDD8C2"/>
            </a:solidFill>
          </p:spPr>
        </p:sp>
      </p:grpSp>
      <p:sp>
        <p:nvSpPr>
          <p:cNvPr id="8" name="Freeform 8"/>
          <p:cNvSpPr/>
          <p:nvPr/>
        </p:nvSpPr>
        <p:spPr>
          <a:xfrm rot="2760415">
            <a:off x="16771716" y="1643241"/>
            <a:ext cx="1040040" cy="1225378"/>
          </a:xfrm>
          <a:custGeom>
            <a:avLst/>
            <a:gdLst/>
            <a:ahLst/>
            <a:cxnLst/>
            <a:rect l="l" t="t" r="r" b="b"/>
            <a:pathLst>
              <a:path w="1040040" h="1225378">
                <a:moveTo>
                  <a:pt x="0" y="0"/>
                </a:moveTo>
                <a:lnTo>
                  <a:pt x="1040040" y="0"/>
                </a:lnTo>
                <a:lnTo>
                  <a:pt x="1040040" y="1225378"/>
                </a:lnTo>
                <a:lnTo>
                  <a:pt x="0" y="12253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9627462">
            <a:off x="33310" y="2138684"/>
            <a:ext cx="920118" cy="894646"/>
          </a:xfrm>
          <a:custGeom>
            <a:avLst/>
            <a:gdLst/>
            <a:ahLst/>
            <a:cxnLst/>
            <a:rect l="l" t="t" r="r" b="b"/>
            <a:pathLst>
              <a:path w="920118" h="894646">
                <a:moveTo>
                  <a:pt x="0" y="0"/>
                </a:moveTo>
                <a:lnTo>
                  <a:pt x="920119" y="0"/>
                </a:lnTo>
                <a:lnTo>
                  <a:pt x="920119" y="894646"/>
                </a:lnTo>
                <a:lnTo>
                  <a:pt x="0" y="89464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49862" t="-47964"/>
            </a:stretch>
          </a:blipFill>
        </p:spPr>
      </p:sp>
      <p:sp>
        <p:nvSpPr>
          <p:cNvPr id="10" name="Freeform 10"/>
          <p:cNvSpPr/>
          <p:nvPr/>
        </p:nvSpPr>
        <p:spPr>
          <a:xfrm rot="300383">
            <a:off x="15560777" y="2521642"/>
            <a:ext cx="493321" cy="619468"/>
          </a:xfrm>
          <a:custGeom>
            <a:avLst/>
            <a:gdLst/>
            <a:ahLst/>
            <a:cxnLst/>
            <a:rect l="l" t="t" r="r" b="b"/>
            <a:pathLst>
              <a:path w="493321" h="619468">
                <a:moveTo>
                  <a:pt x="0" y="0"/>
                </a:moveTo>
                <a:lnTo>
                  <a:pt x="493322" y="0"/>
                </a:lnTo>
                <a:lnTo>
                  <a:pt x="493322" y="619468"/>
                </a:lnTo>
                <a:lnTo>
                  <a:pt x="0" y="6194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446010" flipH="1">
            <a:off x="14722334" y="3379830"/>
            <a:ext cx="608425" cy="764004"/>
          </a:xfrm>
          <a:custGeom>
            <a:avLst/>
            <a:gdLst/>
            <a:ahLst/>
            <a:cxnLst/>
            <a:rect l="l" t="t" r="r" b="b"/>
            <a:pathLst>
              <a:path w="608425" h="764004">
                <a:moveTo>
                  <a:pt x="608425" y="0"/>
                </a:moveTo>
                <a:lnTo>
                  <a:pt x="0" y="0"/>
                </a:lnTo>
                <a:lnTo>
                  <a:pt x="0" y="764004"/>
                </a:lnTo>
                <a:lnTo>
                  <a:pt x="608425" y="764004"/>
                </a:lnTo>
                <a:lnTo>
                  <a:pt x="608425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93369" y="276722"/>
            <a:ext cx="17301261" cy="1979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80"/>
              </a:lnSpc>
              <a:spcBef>
                <a:spcPct val="0"/>
              </a:spcBef>
            </a:pPr>
            <a:r>
              <a:rPr lang="en-US" sz="5700">
                <a:solidFill>
                  <a:srgbClr val="000000"/>
                </a:solidFill>
                <a:latin typeface="Fraunces Bold"/>
              </a:rPr>
              <a:t>III. ÔN TẬP KĨ NĂNG VIẾT: VIẾT BÀI VĂN PHÂN TÍCH MỘT TÁC PHẨM VĂN HỌC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55382" y="3676107"/>
            <a:ext cx="12301533" cy="5922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Roboto Condensed"/>
              </a:rPr>
              <a:t>-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Hình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thức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: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văn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(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bố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cục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3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phần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MB, TB, KB)</a:t>
            </a:r>
          </a:p>
          <a:p>
            <a:pPr algn="just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Roboto Condensed"/>
              </a:rPr>
              <a:t>-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Nội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dung</a:t>
            </a:r>
          </a:p>
          <a:p>
            <a:pPr marL="906780" lvl="1" indent="-453390" algn="just">
              <a:lnSpc>
                <a:spcPts val="5880"/>
              </a:lnSpc>
              <a:buFont typeface="Arial"/>
              <a:buChar char="•"/>
            </a:pP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Giới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thiệu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được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thơ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tác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giả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(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nếu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có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),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nêu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ý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kiến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chung</a:t>
            </a:r>
            <a:endParaRPr lang="en-US" sz="4200" dirty="0">
              <a:solidFill>
                <a:srgbClr val="000000"/>
              </a:solidFill>
              <a:latin typeface="Roboto Condensed"/>
            </a:endParaRPr>
          </a:p>
          <a:p>
            <a:pPr marL="906780" lvl="1" indent="-453390" algn="just">
              <a:lnSpc>
                <a:spcPts val="5880"/>
              </a:lnSpc>
              <a:buFont typeface="Arial"/>
              <a:buChar char="•"/>
            </a:pP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Phân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tích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được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nội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dung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cơ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bản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thơ</a:t>
            </a:r>
            <a:endParaRPr lang="en-US" sz="4200" dirty="0">
              <a:solidFill>
                <a:srgbClr val="000000"/>
              </a:solidFill>
              <a:latin typeface="Roboto Condensed"/>
            </a:endParaRPr>
          </a:p>
          <a:p>
            <a:pPr marL="906780" lvl="1" indent="-453390" algn="just">
              <a:lnSpc>
                <a:spcPts val="5880"/>
              </a:lnSpc>
              <a:buFont typeface="Arial"/>
              <a:buChar char="•"/>
            </a:pP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Phân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tích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được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một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số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nét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đặc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sắc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về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hình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thức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nghệ thuật</a:t>
            </a:r>
          </a:p>
          <a:p>
            <a:pPr marL="906780" lvl="1" indent="-453390" algn="just">
              <a:lnSpc>
                <a:spcPts val="5880"/>
              </a:lnSpc>
              <a:buFont typeface="Arial"/>
              <a:buChar char="•"/>
            </a:pP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Khẳng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định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được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vị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trí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, ý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nghĩa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thơ</a:t>
            </a:r>
            <a:endParaRPr lang="en-US" sz="4200" dirty="0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9895" y="2490757"/>
            <a:ext cx="15789866" cy="804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  <a:spcBef>
                <a:spcPct val="0"/>
              </a:spcBef>
            </a:pP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1.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Yêu</a:t>
            </a: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cầu</a:t>
            </a: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kiểu</a:t>
            </a: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bài</a:t>
            </a: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viết</a:t>
            </a: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bài</a:t>
            </a: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văn</a:t>
            </a: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phân</a:t>
            </a: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tích</a:t>
            </a: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một</a:t>
            </a: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tác</a:t>
            </a: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phẩm</a:t>
            </a: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văn</a:t>
            </a: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học</a:t>
            </a:r>
            <a:endParaRPr lang="en-US" sz="4700" dirty="0">
              <a:solidFill>
                <a:srgbClr val="000000"/>
              </a:solidFill>
              <a:latin typeface="Roboto Condensed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7" t="28397" r="1878" b="29935"/>
          <a:stretch>
            <a:fillRect/>
          </a:stretch>
        </p:blipFill>
        <p:spPr>
          <a:xfrm>
            <a:off x="-10886" y="-129054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1052103">
            <a:off x="9529072" y="-4817080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60"/>
                </a:lnTo>
                <a:lnTo>
                  <a:pt x="0" y="9634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362657" flipH="1">
            <a:off x="-5848551" y="6253288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11697102" y="0"/>
                </a:moveTo>
                <a:lnTo>
                  <a:pt x="0" y="0"/>
                </a:lnTo>
                <a:lnTo>
                  <a:pt x="0" y="9634159"/>
                </a:lnTo>
                <a:lnTo>
                  <a:pt x="11697102" y="9634159"/>
                </a:lnTo>
                <a:lnTo>
                  <a:pt x="1169710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-1670342" y="5452739"/>
            <a:ext cx="5960812" cy="5332217"/>
          </a:xfrm>
          <a:custGeom>
            <a:avLst/>
            <a:gdLst/>
            <a:ahLst/>
            <a:cxnLst/>
            <a:rect l="l" t="t" r="r" b="b"/>
            <a:pathLst>
              <a:path w="5960812" h="5332217">
                <a:moveTo>
                  <a:pt x="5960813" y="0"/>
                </a:moveTo>
                <a:lnTo>
                  <a:pt x="0" y="0"/>
                </a:lnTo>
                <a:lnTo>
                  <a:pt x="0" y="5332218"/>
                </a:lnTo>
                <a:lnTo>
                  <a:pt x="5960813" y="5332218"/>
                </a:lnTo>
                <a:lnTo>
                  <a:pt x="596081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627462">
            <a:off x="33310" y="2138684"/>
            <a:ext cx="920118" cy="894646"/>
          </a:xfrm>
          <a:custGeom>
            <a:avLst/>
            <a:gdLst/>
            <a:ahLst/>
            <a:cxnLst/>
            <a:rect l="l" t="t" r="r" b="b"/>
            <a:pathLst>
              <a:path w="920118" h="894646">
                <a:moveTo>
                  <a:pt x="0" y="0"/>
                </a:moveTo>
                <a:lnTo>
                  <a:pt x="920119" y="0"/>
                </a:lnTo>
                <a:lnTo>
                  <a:pt x="920119" y="894646"/>
                </a:lnTo>
                <a:lnTo>
                  <a:pt x="0" y="8946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49862" t="-47964"/>
            </a:stretch>
          </a:blipFill>
        </p:spPr>
      </p:sp>
      <p:sp>
        <p:nvSpPr>
          <p:cNvPr id="7" name="Freeform 7"/>
          <p:cNvSpPr/>
          <p:nvPr/>
        </p:nvSpPr>
        <p:spPr>
          <a:xfrm rot="300383">
            <a:off x="15560777" y="2521642"/>
            <a:ext cx="493321" cy="619468"/>
          </a:xfrm>
          <a:custGeom>
            <a:avLst/>
            <a:gdLst/>
            <a:ahLst/>
            <a:cxnLst/>
            <a:rect l="l" t="t" r="r" b="b"/>
            <a:pathLst>
              <a:path w="493321" h="619468">
                <a:moveTo>
                  <a:pt x="0" y="0"/>
                </a:moveTo>
                <a:lnTo>
                  <a:pt x="493322" y="0"/>
                </a:lnTo>
                <a:lnTo>
                  <a:pt x="493322" y="619468"/>
                </a:lnTo>
                <a:lnTo>
                  <a:pt x="0" y="6194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46010" flipH="1">
            <a:off x="14722334" y="3379830"/>
            <a:ext cx="608425" cy="764004"/>
          </a:xfrm>
          <a:custGeom>
            <a:avLst/>
            <a:gdLst/>
            <a:ahLst/>
            <a:cxnLst/>
            <a:rect l="l" t="t" r="r" b="b"/>
            <a:pathLst>
              <a:path w="608425" h="764004">
                <a:moveTo>
                  <a:pt x="608425" y="0"/>
                </a:moveTo>
                <a:lnTo>
                  <a:pt x="0" y="0"/>
                </a:lnTo>
                <a:lnTo>
                  <a:pt x="0" y="764004"/>
                </a:lnTo>
                <a:lnTo>
                  <a:pt x="608425" y="764004"/>
                </a:lnTo>
                <a:lnTo>
                  <a:pt x="608425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93369" y="436366"/>
            <a:ext cx="17301261" cy="1979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80"/>
              </a:lnSpc>
              <a:spcBef>
                <a:spcPct val="0"/>
              </a:spcBef>
            </a:pPr>
            <a:r>
              <a:rPr lang="en-US" sz="5700">
                <a:solidFill>
                  <a:srgbClr val="000000"/>
                </a:solidFill>
                <a:latin typeface="Fraunces Bold"/>
              </a:rPr>
              <a:t>III. ÔN TẬP KĨ NĂNG VIẾT: VIẾT BÀI VĂN PHÂN TÍCH MỘT TÁC PHẨM VĂN HỌC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3313853"/>
            <a:ext cx="18565750" cy="80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  <a:spcBef>
                <a:spcPct val="0"/>
              </a:spcBef>
            </a:pP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2. Quy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trình</a:t>
            </a: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viết</a:t>
            </a: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của</a:t>
            </a: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kiểu</a:t>
            </a: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bài</a:t>
            </a: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viết</a:t>
            </a: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bài</a:t>
            </a: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văn</a:t>
            </a: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phân</a:t>
            </a: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tích</a:t>
            </a: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một</a:t>
            </a: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tác</a:t>
            </a: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phẩm</a:t>
            </a: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văn</a:t>
            </a: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học</a:t>
            </a:r>
            <a:endParaRPr lang="en-US" sz="4700" dirty="0">
              <a:solidFill>
                <a:srgbClr val="000000"/>
              </a:solidFill>
              <a:latin typeface="Roboto Condensed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393158" y="5098050"/>
            <a:ext cx="4103280" cy="4148537"/>
          </a:xfrm>
          <a:custGeom>
            <a:avLst/>
            <a:gdLst/>
            <a:ahLst/>
            <a:cxnLst/>
            <a:rect l="l" t="t" r="r" b="b"/>
            <a:pathLst>
              <a:path w="4103280" h="4148537">
                <a:moveTo>
                  <a:pt x="0" y="0"/>
                </a:moveTo>
                <a:lnTo>
                  <a:pt x="4103280" y="0"/>
                </a:lnTo>
                <a:lnTo>
                  <a:pt x="4103280" y="4148536"/>
                </a:lnTo>
                <a:lnTo>
                  <a:pt x="0" y="414853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189733" y="5053616"/>
            <a:ext cx="4103280" cy="4148537"/>
          </a:xfrm>
          <a:custGeom>
            <a:avLst/>
            <a:gdLst/>
            <a:ahLst/>
            <a:cxnLst/>
            <a:rect l="l" t="t" r="r" b="b"/>
            <a:pathLst>
              <a:path w="4103280" h="4148537">
                <a:moveTo>
                  <a:pt x="0" y="0"/>
                </a:moveTo>
                <a:lnTo>
                  <a:pt x="4103280" y="0"/>
                </a:lnTo>
                <a:lnTo>
                  <a:pt x="4103280" y="4148536"/>
                </a:lnTo>
                <a:lnTo>
                  <a:pt x="0" y="41485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536953" y="5109763"/>
            <a:ext cx="4103280" cy="4148537"/>
          </a:xfrm>
          <a:custGeom>
            <a:avLst/>
            <a:gdLst/>
            <a:ahLst/>
            <a:cxnLst/>
            <a:rect l="l" t="t" r="r" b="b"/>
            <a:pathLst>
              <a:path w="4103280" h="4148537">
                <a:moveTo>
                  <a:pt x="0" y="0"/>
                </a:moveTo>
                <a:lnTo>
                  <a:pt x="4103280" y="0"/>
                </a:lnTo>
                <a:lnTo>
                  <a:pt x="4103280" y="4148537"/>
                </a:lnTo>
                <a:lnTo>
                  <a:pt x="0" y="414853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162644" y="6923931"/>
            <a:ext cx="2564309" cy="62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70422C"/>
                </a:solidFill>
                <a:latin typeface="Roboto Condensed"/>
              </a:rPr>
              <a:t>Trước khi viết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886418" y="6800310"/>
            <a:ext cx="709910" cy="62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70422C"/>
                </a:solidFill>
                <a:latin typeface="Roboto Condensed"/>
              </a:rPr>
              <a:t>Viết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085147" y="6929349"/>
            <a:ext cx="3220045" cy="62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70422C"/>
                </a:solidFill>
                <a:latin typeface="Roboto Condensed"/>
              </a:rPr>
              <a:t>Chỉnh sửa bài viết</a:t>
            </a:r>
          </a:p>
        </p:txBody>
      </p:sp>
      <p:sp>
        <p:nvSpPr>
          <p:cNvPr id="17" name="Freeform 17"/>
          <p:cNvSpPr/>
          <p:nvPr/>
        </p:nvSpPr>
        <p:spPr>
          <a:xfrm>
            <a:off x="4288380" y="5213726"/>
            <a:ext cx="2312835" cy="1198820"/>
          </a:xfrm>
          <a:custGeom>
            <a:avLst/>
            <a:gdLst/>
            <a:ahLst/>
            <a:cxnLst/>
            <a:rect l="l" t="t" r="r" b="b"/>
            <a:pathLst>
              <a:path w="2312835" h="1198820">
                <a:moveTo>
                  <a:pt x="0" y="0"/>
                </a:moveTo>
                <a:lnTo>
                  <a:pt x="2312836" y="0"/>
                </a:lnTo>
                <a:lnTo>
                  <a:pt x="2312836" y="1198820"/>
                </a:lnTo>
                <a:lnTo>
                  <a:pt x="0" y="11988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207979" y="5014446"/>
            <a:ext cx="2682000" cy="1390170"/>
          </a:xfrm>
          <a:custGeom>
            <a:avLst/>
            <a:gdLst/>
            <a:ahLst/>
            <a:cxnLst/>
            <a:rect l="l" t="t" r="r" b="b"/>
            <a:pathLst>
              <a:path w="2682000" h="1390170">
                <a:moveTo>
                  <a:pt x="0" y="0"/>
                </a:moveTo>
                <a:lnTo>
                  <a:pt x="2682000" y="0"/>
                </a:lnTo>
                <a:lnTo>
                  <a:pt x="2682000" y="1390170"/>
                </a:lnTo>
                <a:lnTo>
                  <a:pt x="0" y="139017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5338221" y="5390121"/>
            <a:ext cx="213155" cy="589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70422C"/>
                </a:solidFill>
                <a:latin typeface="Roboto Condensed"/>
              </a:rPr>
              <a:t>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482015" y="5376539"/>
            <a:ext cx="213155" cy="589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70422C"/>
                </a:solidFill>
                <a:latin typeface="Roboto Condensed"/>
              </a:rPr>
              <a:t>3</a:t>
            </a:r>
          </a:p>
        </p:txBody>
      </p:sp>
      <p:sp>
        <p:nvSpPr>
          <p:cNvPr id="22" name="Freeform 22"/>
          <p:cNvSpPr/>
          <p:nvPr/>
        </p:nvSpPr>
        <p:spPr>
          <a:xfrm>
            <a:off x="9172987" y="5084687"/>
            <a:ext cx="2312835" cy="1198820"/>
          </a:xfrm>
          <a:custGeom>
            <a:avLst/>
            <a:gdLst/>
            <a:ahLst/>
            <a:cxnLst/>
            <a:rect l="l" t="t" r="r" b="b"/>
            <a:pathLst>
              <a:path w="2312835" h="1198820">
                <a:moveTo>
                  <a:pt x="0" y="0"/>
                </a:moveTo>
                <a:lnTo>
                  <a:pt x="2312835" y="0"/>
                </a:lnTo>
                <a:lnTo>
                  <a:pt x="2312835" y="1198820"/>
                </a:lnTo>
                <a:lnTo>
                  <a:pt x="0" y="119882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0262730" y="5455880"/>
            <a:ext cx="213155" cy="589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70422C"/>
                </a:solidFill>
                <a:latin typeface="Roboto Condensed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9" grpId="0"/>
      <p:bldP spid="21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7" t="28397" r="1878" b="299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1943880">
            <a:off x="15659684" y="-4474273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59"/>
                </a:lnTo>
                <a:lnTo>
                  <a:pt x="0" y="9634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362657" flipH="1">
            <a:off x="-8159269" y="3988414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11697103" y="0"/>
                </a:moveTo>
                <a:lnTo>
                  <a:pt x="0" y="0"/>
                </a:lnTo>
                <a:lnTo>
                  <a:pt x="0" y="9634160"/>
                </a:lnTo>
                <a:lnTo>
                  <a:pt x="11697103" y="9634160"/>
                </a:lnTo>
                <a:lnTo>
                  <a:pt x="1169710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5400000">
            <a:off x="1168662" y="3180252"/>
            <a:ext cx="5528570" cy="5153903"/>
            <a:chOff x="0" y="0"/>
            <a:chExt cx="3788678" cy="3531923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803009" cy="3563976"/>
            </a:xfrm>
            <a:custGeom>
              <a:avLst/>
              <a:gdLst/>
              <a:ahLst/>
              <a:cxnLst/>
              <a:rect l="l" t="t" r="r" b="b"/>
              <a:pathLst>
                <a:path w="3803009" h="3563976">
                  <a:moveTo>
                    <a:pt x="63030" y="2970423"/>
                  </a:moveTo>
                  <a:cubicBezTo>
                    <a:pt x="63030" y="2970423"/>
                    <a:pt x="0" y="272385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909936" y="6965"/>
                  </a:cubicBezTo>
                  <a:lnTo>
                    <a:pt x="2909937" y="6965"/>
                  </a:lnTo>
                  <a:cubicBezTo>
                    <a:pt x="3126684" y="16819"/>
                    <a:pt x="3330999" y="36481"/>
                    <a:pt x="3465187" y="101690"/>
                  </a:cubicBezTo>
                  <a:cubicBezTo>
                    <a:pt x="3721233" y="226120"/>
                    <a:pt x="3803008" y="459160"/>
                    <a:pt x="3797521" y="704684"/>
                  </a:cubicBezTo>
                  <a:cubicBezTo>
                    <a:pt x="3797521" y="704684"/>
                    <a:pt x="3754233" y="1013073"/>
                    <a:pt x="3761666" y="1248607"/>
                  </a:cubicBezTo>
                  <a:cubicBezTo>
                    <a:pt x="3768789" y="2712224"/>
                    <a:pt x="3775946" y="2907827"/>
                    <a:pt x="3775946" y="2907827"/>
                  </a:cubicBezTo>
                  <a:cubicBezTo>
                    <a:pt x="3759264" y="3123559"/>
                    <a:pt x="3644620" y="3334171"/>
                    <a:pt x="3447751" y="3445795"/>
                  </a:cubicBezTo>
                  <a:cubicBezTo>
                    <a:pt x="3297400" y="3531044"/>
                    <a:pt x="3099369" y="3546142"/>
                    <a:pt x="2456287" y="3535400"/>
                  </a:cubicBezTo>
                  <a:lnTo>
                    <a:pt x="2456261" y="3535400"/>
                  </a:lnTo>
                  <a:cubicBezTo>
                    <a:pt x="645952" y="3530123"/>
                    <a:pt x="384604" y="3563976"/>
                    <a:pt x="254278" y="3454819"/>
                  </a:cubicBezTo>
                  <a:cubicBezTo>
                    <a:pt x="145767" y="3363934"/>
                    <a:pt x="81795" y="3170622"/>
                    <a:pt x="63030" y="2970423"/>
                  </a:cubicBezTo>
                  <a:close/>
                </a:path>
              </a:pathLst>
            </a:custGeom>
            <a:solidFill>
              <a:srgbClr val="F1EEDC"/>
            </a:solidFill>
          </p:spPr>
        </p:sp>
      </p:grpSp>
      <p:grpSp>
        <p:nvGrpSpPr>
          <p:cNvPr id="7" name="Group 7"/>
          <p:cNvGrpSpPr/>
          <p:nvPr/>
        </p:nvGrpSpPr>
        <p:grpSpPr>
          <a:xfrm rot="-5400000">
            <a:off x="6691025" y="3712260"/>
            <a:ext cx="4796074" cy="4831015"/>
            <a:chOff x="0" y="0"/>
            <a:chExt cx="3286706" cy="3310650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301036" cy="3342704"/>
            </a:xfrm>
            <a:custGeom>
              <a:avLst/>
              <a:gdLst/>
              <a:ahLst/>
              <a:cxnLst/>
              <a:rect l="l" t="t" r="r" b="b"/>
              <a:pathLst>
                <a:path w="3301036" h="3342704">
                  <a:moveTo>
                    <a:pt x="63030" y="2749150"/>
                  </a:moveTo>
                  <a:cubicBezTo>
                    <a:pt x="63030" y="2749150"/>
                    <a:pt x="0" y="2502586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07963" y="6965"/>
                  </a:cubicBezTo>
                  <a:lnTo>
                    <a:pt x="2407964" y="6965"/>
                  </a:lnTo>
                  <a:cubicBezTo>
                    <a:pt x="2624711" y="16819"/>
                    <a:pt x="2829026" y="36481"/>
                    <a:pt x="2963215" y="101690"/>
                  </a:cubicBezTo>
                  <a:cubicBezTo>
                    <a:pt x="3219261" y="226120"/>
                    <a:pt x="3301036" y="459160"/>
                    <a:pt x="3295548" y="704684"/>
                  </a:cubicBezTo>
                  <a:cubicBezTo>
                    <a:pt x="3295548" y="704684"/>
                    <a:pt x="3252260" y="1013073"/>
                    <a:pt x="3259694" y="1248607"/>
                  </a:cubicBezTo>
                  <a:cubicBezTo>
                    <a:pt x="3266817" y="2490952"/>
                    <a:pt x="3273974" y="2686554"/>
                    <a:pt x="3273974" y="2686554"/>
                  </a:cubicBezTo>
                  <a:cubicBezTo>
                    <a:pt x="3257292" y="2902287"/>
                    <a:pt x="3142648" y="3112898"/>
                    <a:pt x="2945779" y="3224522"/>
                  </a:cubicBezTo>
                  <a:cubicBezTo>
                    <a:pt x="2795427" y="3309771"/>
                    <a:pt x="2597396" y="3324869"/>
                    <a:pt x="2056516" y="3314127"/>
                  </a:cubicBezTo>
                  <a:lnTo>
                    <a:pt x="2056496" y="3314127"/>
                  </a:lnTo>
                  <a:cubicBezTo>
                    <a:pt x="645952" y="3308850"/>
                    <a:pt x="384604" y="3342704"/>
                    <a:pt x="254278" y="3233546"/>
                  </a:cubicBezTo>
                  <a:cubicBezTo>
                    <a:pt x="145767" y="3142661"/>
                    <a:pt x="81795" y="2949349"/>
                    <a:pt x="63030" y="2749150"/>
                  </a:cubicBezTo>
                  <a:close/>
                </a:path>
              </a:pathLst>
            </a:custGeom>
            <a:solidFill>
              <a:srgbClr val="F1EEDC"/>
            </a:solidFill>
          </p:spPr>
        </p:sp>
      </p:grpSp>
      <p:grpSp>
        <p:nvGrpSpPr>
          <p:cNvPr id="9" name="Group 9"/>
          <p:cNvGrpSpPr/>
          <p:nvPr/>
        </p:nvGrpSpPr>
        <p:grpSpPr>
          <a:xfrm rot="5400000">
            <a:off x="11918063" y="3180252"/>
            <a:ext cx="5528570" cy="5153903"/>
            <a:chOff x="0" y="0"/>
            <a:chExt cx="3788678" cy="3531923"/>
          </a:xfrm>
        </p:grpSpPr>
        <p:sp>
          <p:nvSpPr>
            <p:cNvPr id="10" name="Freeform 10"/>
            <p:cNvSpPr/>
            <p:nvPr/>
          </p:nvSpPr>
          <p:spPr>
            <a:xfrm>
              <a:off x="-9098" y="-6509"/>
              <a:ext cx="3803009" cy="3563976"/>
            </a:xfrm>
            <a:custGeom>
              <a:avLst/>
              <a:gdLst/>
              <a:ahLst/>
              <a:cxnLst/>
              <a:rect l="l" t="t" r="r" b="b"/>
              <a:pathLst>
                <a:path w="3803009" h="3563976">
                  <a:moveTo>
                    <a:pt x="63030" y="2970423"/>
                  </a:moveTo>
                  <a:cubicBezTo>
                    <a:pt x="63030" y="2970423"/>
                    <a:pt x="0" y="272385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909936" y="6965"/>
                  </a:cubicBezTo>
                  <a:lnTo>
                    <a:pt x="2909937" y="6965"/>
                  </a:lnTo>
                  <a:cubicBezTo>
                    <a:pt x="3126684" y="16819"/>
                    <a:pt x="3330999" y="36481"/>
                    <a:pt x="3465187" y="101690"/>
                  </a:cubicBezTo>
                  <a:cubicBezTo>
                    <a:pt x="3721233" y="226120"/>
                    <a:pt x="3803008" y="459160"/>
                    <a:pt x="3797521" y="704684"/>
                  </a:cubicBezTo>
                  <a:cubicBezTo>
                    <a:pt x="3797521" y="704684"/>
                    <a:pt x="3754233" y="1013073"/>
                    <a:pt x="3761666" y="1248607"/>
                  </a:cubicBezTo>
                  <a:cubicBezTo>
                    <a:pt x="3768789" y="2712224"/>
                    <a:pt x="3775946" y="2907827"/>
                    <a:pt x="3775946" y="2907827"/>
                  </a:cubicBezTo>
                  <a:cubicBezTo>
                    <a:pt x="3759264" y="3123559"/>
                    <a:pt x="3644620" y="3334171"/>
                    <a:pt x="3447751" y="3445795"/>
                  </a:cubicBezTo>
                  <a:cubicBezTo>
                    <a:pt x="3297400" y="3531044"/>
                    <a:pt x="3099369" y="3546142"/>
                    <a:pt x="2456287" y="3535400"/>
                  </a:cubicBezTo>
                  <a:lnTo>
                    <a:pt x="2456261" y="3535400"/>
                  </a:lnTo>
                  <a:cubicBezTo>
                    <a:pt x="645952" y="3530123"/>
                    <a:pt x="384604" y="3563976"/>
                    <a:pt x="254278" y="3454819"/>
                  </a:cubicBezTo>
                  <a:cubicBezTo>
                    <a:pt x="145767" y="3363934"/>
                    <a:pt x="81795" y="3170622"/>
                    <a:pt x="63030" y="2970423"/>
                  </a:cubicBezTo>
                  <a:close/>
                </a:path>
              </a:pathLst>
            </a:custGeom>
            <a:solidFill>
              <a:srgbClr val="F1EEDC"/>
            </a:solidFill>
          </p:spPr>
        </p:sp>
      </p:grpSp>
      <p:sp>
        <p:nvSpPr>
          <p:cNvPr id="11" name="Freeform 11"/>
          <p:cNvSpPr/>
          <p:nvPr/>
        </p:nvSpPr>
        <p:spPr>
          <a:xfrm rot="-10640225">
            <a:off x="1048986" y="1581347"/>
            <a:ext cx="920118" cy="894646"/>
          </a:xfrm>
          <a:custGeom>
            <a:avLst/>
            <a:gdLst/>
            <a:ahLst/>
            <a:cxnLst/>
            <a:rect l="l" t="t" r="r" b="b"/>
            <a:pathLst>
              <a:path w="920118" h="894646">
                <a:moveTo>
                  <a:pt x="0" y="0"/>
                </a:moveTo>
                <a:lnTo>
                  <a:pt x="920118" y="0"/>
                </a:lnTo>
                <a:lnTo>
                  <a:pt x="920118" y="894646"/>
                </a:lnTo>
                <a:lnTo>
                  <a:pt x="0" y="8946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49862" t="-47964"/>
            </a:stretch>
          </a:blipFill>
        </p:spPr>
      </p:sp>
      <p:sp>
        <p:nvSpPr>
          <p:cNvPr id="12" name="Freeform 12"/>
          <p:cNvSpPr/>
          <p:nvPr/>
        </p:nvSpPr>
        <p:spPr>
          <a:xfrm rot="300383">
            <a:off x="16238599" y="3238310"/>
            <a:ext cx="437847" cy="549808"/>
          </a:xfrm>
          <a:custGeom>
            <a:avLst/>
            <a:gdLst/>
            <a:ahLst/>
            <a:cxnLst/>
            <a:rect l="l" t="t" r="r" b="b"/>
            <a:pathLst>
              <a:path w="437847" h="549808">
                <a:moveTo>
                  <a:pt x="0" y="0"/>
                </a:moveTo>
                <a:lnTo>
                  <a:pt x="437847" y="0"/>
                </a:lnTo>
                <a:lnTo>
                  <a:pt x="437847" y="549809"/>
                </a:lnTo>
                <a:lnTo>
                  <a:pt x="0" y="549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446010" flipH="1">
            <a:off x="16955087" y="4151883"/>
            <a:ext cx="608425" cy="764004"/>
          </a:xfrm>
          <a:custGeom>
            <a:avLst/>
            <a:gdLst/>
            <a:ahLst/>
            <a:cxnLst/>
            <a:rect l="l" t="t" r="r" b="b"/>
            <a:pathLst>
              <a:path w="608425" h="764004">
                <a:moveTo>
                  <a:pt x="608426" y="0"/>
                </a:moveTo>
                <a:lnTo>
                  <a:pt x="0" y="0"/>
                </a:lnTo>
                <a:lnTo>
                  <a:pt x="0" y="764005"/>
                </a:lnTo>
                <a:lnTo>
                  <a:pt x="608426" y="764005"/>
                </a:lnTo>
                <a:lnTo>
                  <a:pt x="60842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397531">
            <a:off x="15265574" y="8948750"/>
            <a:ext cx="2528390" cy="780640"/>
          </a:xfrm>
          <a:custGeom>
            <a:avLst/>
            <a:gdLst/>
            <a:ahLst/>
            <a:cxnLst/>
            <a:rect l="l" t="t" r="r" b="b"/>
            <a:pathLst>
              <a:path w="2528390" h="780640">
                <a:moveTo>
                  <a:pt x="0" y="0"/>
                </a:moveTo>
                <a:lnTo>
                  <a:pt x="2528390" y="0"/>
                </a:lnTo>
                <a:lnTo>
                  <a:pt x="2528390" y="780640"/>
                </a:lnTo>
                <a:lnTo>
                  <a:pt x="0" y="7806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509045" y="3617285"/>
            <a:ext cx="4604058" cy="4908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8" lvl="1" indent="-431799" algn="just">
              <a:lnSpc>
                <a:spcPts val="559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Roboto Condensed"/>
              </a:rPr>
              <a:t>Trong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thử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thách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, GV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sẽ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mời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1 HS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lên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bảng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làm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trợ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lí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cho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mình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.</a:t>
            </a:r>
          </a:p>
          <a:p>
            <a:pPr marL="863598" lvl="1" indent="-431799" algn="just">
              <a:lnSpc>
                <a:spcPts val="5600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Thử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thách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diễn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ra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thời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gian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3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phút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027258" y="4030011"/>
            <a:ext cx="4477311" cy="3508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999" dirty="0">
                <a:solidFill>
                  <a:srgbClr val="000000"/>
                </a:solidFill>
                <a:latin typeface="Roboto Condensed"/>
              </a:rPr>
              <a:t>HS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cần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hệ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thống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yêu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cầu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và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quy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viết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kiểu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bày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ý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kiến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vê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một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vấn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đề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xã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hội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741858" y="4665035"/>
            <a:ext cx="4062518" cy="2098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999">
                <a:solidFill>
                  <a:srgbClr val="000000"/>
                </a:solidFill>
                <a:latin typeface="Roboto Condensed"/>
              </a:rPr>
              <a:t>Sau đó, HS cũng cần giảng giải như 1 GV đứng lớp.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432333" y="2649691"/>
            <a:ext cx="6114306" cy="863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1D1D1B"/>
                </a:solidFill>
                <a:latin typeface="Fraunces Bold"/>
              </a:rPr>
              <a:t>AI LÀ TRỢ LÍ? (P</a:t>
            </a:r>
            <a:r>
              <a:rPr lang="vi-VN" sz="5000" dirty="0">
                <a:solidFill>
                  <a:srgbClr val="1D1D1B"/>
                </a:solidFill>
                <a:latin typeface="Fraunces Bold"/>
              </a:rPr>
              <a:t>2</a:t>
            </a:r>
            <a:r>
              <a:rPr lang="en-US" sz="5000" dirty="0">
                <a:solidFill>
                  <a:srgbClr val="1D1D1B"/>
                </a:solidFill>
                <a:latin typeface="Fraunces Bold"/>
              </a:rPr>
              <a:t>)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097968" y="8815370"/>
            <a:ext cx="3543002" cy="113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499" dirty="0" err="1">
                <a:solidFill>
                  <a:srgbClr val="000000"/>
                </a:solidFill>
                <a:latin typeface="#9Slide05 VL Fadilla"/>
              </a:rPr>
              <a:t>Nhiệm</a:t>
            </a:r>
            <a:r>
              <a:rPr lang="en-US" sz="64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499" dirty="0" err="1">
                <a:solidFill>
                  <a:srgbClr val="000000"/>
                </a:solidFill>
                <a:latin typeface="#9Slide05 VL Fadilla"/>
              </a:rPr>
              <a:t>vụ</a:t>
            </a:r>
            <a:r>
              <a:rPr lang="en-US" sz="6499" dirty="0">
                <a:solidFill>
                  <a:srgbClr val="000000"/>
                </a:solidFill>
                <a:latin typeface="#9Slide05 VL Fadilla"/>
              </a:rPr>
              <a:t> 1: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9854" y="238032"/>
            <a:ext cx="17728291" cy="1979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80"/>
              </a:lnSpc>
              <a:spcBef>
                <a:spcPct val="0"/>
              </a:spcBef>
            </a:pPr>
            <a:r>
              <a:rPr lang="en-US" sz="5700" dirty="0">
                <a:solidFill>
                  <a:srgbClr val="6B2D11"/>
                </a:solidFill>
                <a:latin typeface="Fraunces Bold"/>
              </a:rPr>
              <a:t>III. ÔN TẬP KĨ NĂNG NÓI VÀ NGHE: TRÌNH BÀY Ý KIẾN VỀ MỘT VẤN ĐỀ XÃ HỘI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7" t="28397" r="1878" b="299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1943880">
            <a:off x="15659684" y="-4474273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59"/>
                </a:lnTo>
                <a:lnTo>
                  <a:pt x="0" y="9634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362657" flipH="1">
            <a:off x="-8159269" y="3988414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11697103" y="0"/>
                </a:moveTo>
                <a:lnTo>
                  <a:pt x="0" y="0"/>
                </a:lnTo>
                <a:lnTo>
                  <a:pt x="0" y="9634160"/>
                </a:lnTo>
                <a:lnTo>
                  <a:pt x="11697103" y="9634160"/>
                </a:lnTo>
                <a:lnTo>
                  <a:pt x="1169710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5400000">
            <a:off x="7538073" y="618379"/>
            <a:ext cx="4796074" cy="10585745"/>
            <a:chOff x="0" y="0"/>
            <a:chExt cx="3286706" cy="7254314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301036" cy="7286367"/>
            </a:xfrm>
            <a:custGeom>
              <a:avLst/>
              <a:gdLst/>
              <a:ahLst/>
              <a:cxnLst/>
              <a:rect l="l" t="t" r="r" b="b"/>
              <a:pathLst>
                <a:path w="3301036" h="7286367">
                  <a:moveTo>
                    <a:pt x="63030" y="6692814"/>
                  </a:moveTo>
                  <a:cubicBezTo>
                    <a:pt x="63030" y="6692814"/>
                    <a:pt x="0" y="644625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07963" y="6965"/>
                  </a:cubicBezTo>
                  <a:lnTo>
                    <a:pt x="2407964" y="6965"/>
                  </a:lnTo>
                  <a:cubicBezTo>
                    <a:pt x="2624711" y="16819"/>
                    <a:pt x="2829026" y="36481"/>
                    <a:pt x="2963215" y="101690"/>
                  </a:cubicBezTo>
                  <a:cubicBezTo>
                    <a:pt x="3219261" y="226120"/>
                    <a:pt x="3301036" y="459160"/>
                    <a:pt x="3295548" y="704684"/>
                  </a:cubicBezTo>
                  <a:cubicBezTo>
                    <a:pt x="3295548" y="704684"/>
                    <a:pt x="3252260" y="1013073"/>
                    <a:pt x="3259694" y="1248607"/>
                  </a:cubicBezTo>
                  <a:cubicBezTo>
                    <a:pt x="3266817" y="6434615"/>
                    <a:pt x="3273974" y="6630219"/>
                    <a:pt x="3273974" y="6630219"/>
                  </a:cubicBezTo>
                  <a:cubicBezTo>
                    <a:pt x="3257292" y="6845950"/>
                    <a:pt x="3142648" y="7056562"/>
                    <a:pt x="2945779" y="7168187"/>
                  </a:cubicBezTo>
                  <a:cubicBezTo>
                    <a:pt x="2795427" y="7253436"/>
                    <a:pt x="2597396" y="7268533"/>
                    <a:pt x="2056516" y="7257791"/>
                  </a:cubicBezTo>
                  <a:lnTo>
                    <a:pt x="2056496" y="7257791"/>
                  </a:lnTo>
                  <a:cubicBezTo>
                    <a:pt x="645952" y="7252515"/>
                    <a:pt x="384604" y="7286368"/>
                    <a:pt x="254278" y="7177210"/>
                  </a:cubicBezTo>
                  <a:cubicBezTo>
                    <a:pt x="145767" y="7086325"/>
                    <a:pt x="81795" y="6893013"/>
                    <a:pt x="63030" y="6692814"/>
                  </a:cubicBezTo>
                  <a:close/>
                </a:path>
              </a:pathLst>
            </a:custGeom>
            <a:solidFill>
              <a:srgbClr val="F1EEDC"/>
            </a:solidFill>
          </p:spPr>
        </p:sp>
      </p:grpSp>
      <p:sp>
        <p:nvSpPr>
          <p:cNvPr id="7" name="Freeform 7"/>
          <p:cNvSpPr/>
          <p:nvPr/>
        </p:nvSpPr>
        <p:spPr>
          <a:xfrm rot="-10640225">
            <a:off x="4049514" y="3065891"/>
            <a:ext cx="920118" cy="894646"/>
          </a:xfrm>
          <a:custGeom>
            <a:avLst/>
            <a:gdLst/>
            <a:ahLst/>
            <a:cxnLst/>
            <a:rect l="l" t="t" r="r" b="b"/>
            <a:pathLst>
              <a:path w="920118" h="894646">
                <a:moveTo>
                  <a:pt x="0" y="0"/>
                </a:moveTo>
                <a:lnTo>
                  <a:pt x="920119" y="0"/>
                </a:lnTo>
                <a:lnTo>
                  <a:pt x="920119" y="894647"/>
                </a:lnTo>
                <a:lnTo>
                  <a:pt x="0" y="8946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49862" t="-47964"/>
            </a:stretch>
          </a:blipFill>
        </p:spPr>
      </p:sp>
      <p:sp>
        <p:nvSpPr>
          <p:cNvPr id="8" name="Freeform 8"/>
          <p:cNvSpPr/>
          <p:nvPr/>
        </p:nvSpPr>
        <p:spPr>
          <a:xfrm rot="300383">
            <a:off x="16238599" y="3238310"/>
            <a:ext cx="437847" cy="549808"/>
          </a:xfrm>
          <a:custGeom>
            <a:avLst/>
            <a:gdLst/>
            <a:ahLst/>
            <a:cxnLst/>
            <a:rect l="l" t="t" r="r" b="b"/>
            <a:pathLst>
              <a:path w="437847" h="549808">
                <a:moveTo>
                  <a:pt x="0" y="0"/>
                </a:moveTo>
                <a:lnTo>
                  <a:pt x="437847" y="0"/>
                </a:lnTo>
                <a:lnTo>
                  <a:pt x="437847" y="549809"/>
                </a:lnTo>
                <a:lnTo>
                  <a:pt x="0" y="549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46010" flipH="1">
            <a:off x="16955087" y="4151883"/>
            <a:ext cx="608425" cy="764004"/>
          </a:xfrm>
          <a:custGeom>
            <a:avLst/>
            <a:gdLst/>
            <a:ahLst/>
            <a:cxnLst/>
            <a:rect l="l" t="t" r="r" b="b"/>
            <a:pathLst>
              <a:path w="608425" h="764004">
                <a:moveTo>
                  <a:pt x="608426" y="0"/>
                </a:moveTo>
                <a:lnTo>
                  <a:pt x="0" y="0"/>
                </a:lnTo>
                <a:lnTo>
                  <a:pt x="0" y="764005"/>
                </a:lnTo>
                <a:lnTo>
                  <a:pt x="608426" y="764005"/>
                </a:lnTo>
                <a:lnTo>
                  <a:pt x="60842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397531">
            <a:off x="15265574" y="8948750"/>
            <a:ext cx="2528390" cy="780640"/>
          </a:xfrm>
          <a:custGeom>
            <a:avLst/>
            <a:gdLst/>
            <a:ahLst/>
            <a:cxnLst/>
            <a:rect l="l" t="t" r="r" b="b"/>
            <a:pathLst>
              <a:path w="2528390" h="780640">
                <a:moveTo>
                  <a:pt x="0" y="0"/>
                </a:moveTo>
                <a:lnTo>
                  <a:pt x="2528390" y="0"/>
                </a:lnTo>
                <a:lnTo>
                  <a:pt x="2528390" y="780640"/>
                </a:lnTo>
                <a:lnTo>
                  <a:pt x="0" y="7806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281563" y="4400536"/>
            <a:ext cx="9309093" cy="328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4399" dirty="0">
                <a:solidFill>
                  <a:srgbClr val="000000"/>
                </a:solidFill>
                <a:latin typeface="Roboto Condensed"/>
              </a:rPr>
              <a:t>1 </a:t>
            </a:r>
            <a:r>
              <a:rPr lang="en-US" sz="4399" dirty="0" err="1">
                <a:solidFill>
                  <a:srgbClr val="000000"/>
                </a:solidFill>
                <a:latin typeface="Roboto Condensed"/>
              </a:rPr>
              <a:t>bạn</a:t>
            </a:r>
            <a:r>
              <a:rPr lang="en-US" sz="4399" dirty="0">
                <a:solidFill>
                  <a:srgbClr val="000000"/>
                </a:solidFill>
                <a:latin typeface="Roboto Condensed"/>
              </a:rPr>
              <a:t> HS </a:t>
            </a:r>
            <a:r>
              <a:rPr lang="en-US" sz="4399" dirty="0" err="1">
                <a:solidFill>
                  <a:srgbClr val="000000"/>
                </a:solidFill>
                <a:latin typeface="Roboto Condensed"/>
              </a:rPr>
              <a:t>thực</a:t>
            </a:r>
            <a:r>
              <a:rPr lang="en-US" sz="4399" dirty="0">
                <a:solidFill>
                  <a:srgbClr val="000000"/>
                </a:solidFill>
                <a:latin typeface="Roboto Condensed"/>
              </a:rPr>
              <a:t> hành </a:t>
            </a:r>
            <a:r>
              <a:rPr lang="en-US" sz="4399" dirty="0" err="1">
                <a:solidFill>
                  <a:srgbClr val="000000"/>
                </a:solidFill>
                <a:latin typeface="Roboto Condensed"/>
              </a:rPr>
              <a:t>kĩ</a:t>
            </a:r>
            <a:r>
              <a:rPr lang="en-US" sz="4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Roboto Condensed"/>
              </a:rPr>
              <a:t>năng</a:t>
            </a:r>
            <a:r>
              <a:rPr lang="en-US" sz="4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Roboto Condensed"/>
              </a:rPr>
              <a:t>nói</a:t>
            </a:r>
            <a:r>
              <a:rPr lang="en-US" sz="4399" dirty="0">
                <a:solidFill>
                  <a:srgbClr val="000000"/>
                </a:solidFill>
                <a:latin typeface="Roboto Condensed"/>
              </a:rPr>
              <a:t>: </a:t>
            </a:r>
            <a:r>
              <a:rPr lang="en-US" sz="4399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4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Roboto Condensed"/>
              </a:rPr>
              <a:t>bày</a:t>
            </a:r>
            <a:r>
              <a:rPr lang="en-US" sz="4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4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Roboto Condensed"/>
              </a:rPr>
              <a:t>bày</a:t>
            </a:r>
            <a:r>
              <a:rPr lang="en-US" sz="4399" dirty="0">
                <a:solidFill>
                  <a:srgbClr val="000000"/>
                </a:solidFill>
                <a:latin typeface="Roboto Condensed"/>
              </a:rPr>
              <a:t> ý </a:t>
            </a:r>
            <a:r>
              <a:rPr lang="en-US" sz="4399" dirty="0" err="1">
                <a:solidFill>
                  <a:srgbClr val="000000"/>
                </a:solidFill>
                <a:latin typeface="Roboto Condensed"/>
              </a:rPr>
              <a:t>kiến</a:t>
            </a:r>
            <a:r>
              <a:rPr lang="en-US" sz="4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Roboto Condensed"/>
              </a:rPr>
              <a:t>về</a:t>
            </a:r>
            <a:r>
              <a:rPr lang="en-US" sz="4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Roboto Condensed"/>
              </a:rPr>
              <a:t>một</a:t>
            </a:r>
            <a:r>
              <a:rPr lang="en-US" sz="4399" dirty="0">
                <a:solidFill>
                  <a:srgbClr val="000000"/>
                </a:solidFill>
                <a:latin typeface="Roboto Condensed"/>
              </a:rPr>
              <a:t> vấn </a:t>
            </a:r>
            <a:r>
              <a:rPr lang="en-US" sz="4399" dirty="0" err="1">
                <a:solidFill>
                  <a:srgbClr val="000000"/>
                </a:solidFill>
                <a:latin typeface="Roboto Condensed"/>
              </a:rPr>
              <a:t>đề</a:t>
            </a:r>
            <a:r>
              <a:rPr lang="en-US" sz="4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Roboto Condensed"/>
              </a:rPr>
              <a:t>xã</a:t>
            </a:r>
            <a:r>
              <a:rPr lang="en-US" sz="4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Roboto Condensed"/>
              </a:rPr>
              <a:t>hội</a:t>
            </a:r>
            <a:r>
              <a:rPr lang="en-US" sz="4399" dirty="0">
                <a:solidFill>
                  <a:srgbClr val="000000"/>
                </a:solidFill>
                <a:latin typeface="Roboto Condensed"/>
              </a:rPr>
              <a:t> (</a:t>
            </a:r>
            <a:r>
              <a:rPr lang="en-US" sz="4399" dirty="0" err="1">
                <a:solidFill>
                  <a:srgbClr val="000000"/>
                </a:solidFill>
                <a:latin typeface="Roboto Condensed"/>
              </a:rPr>
              <a:t>đã</a:t>
            </a:r>
            <a:r>
              <a:rPr lang="en-US" sz="4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Roboto Condensed"/>
              </a:rPr>
              <a:t>chuẩn</a:t>
            </a:r>
            <a:r>
              <a:rPr lang="en-US" sz="4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Roboto Condensed"/>
              </a:rPr>
              <a:t>bị</a:t>
            </a:r>
            <a:r>
              <a:rPr lang="en-US" sz="4399" dirty="0">
                <a:solidFill>
                  <a:srgbClr val="000000"/>
                </a:solidFill>
                <a:latin typeface="Roboto Condensed"/>
              </a:rPr>
              <a:t> ở </a:t>
            </a:r>
            <a:r>
              <a:rPr lang="en-US" sz="4399" dirty="0" err="1">
                <a:solidFill>
                  <a:srgbClr val="000000"/>
                </a:solidFill>
                <a:latin typeface="Roboto Condensed"/>
              </a:rPr>
              <a:t>nhà</a:t>
            </a:r>
            <a:r>
              <a:rPr lang="en-US" sz="4399" dirty="0">
                <a:solidFill>
                  <a:srgbClr val="000000"/>
                </a:solidFill>
                <a:latin typeface="Roboto Condensed"/>
              </a:rPr>
              <a:t> ở </a:t>
            </a:r>
            <a:r>
              <a:rPr lang="en-US" sz="4399" dirty="0" err="1">
                <a:solidFill>
                  <a:srgbClr val="000000"/>
                </a:solidFill>
                <a:latin typeface="Roboto Condensed"/>
              </a:rPr>
              <a:t>tiết</a:t>
            </a:r>
            <a:r>
              <a:rPr lang="en-US" sz="4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Roboto Condensed"/>
              </a:rPr>
              <a:t>học</a:t>
            </a:r>
            <a:r>
              <a:rPr lang="en-US" sz="4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Roboto Condensed"/>
              </a:rPr>
              <a:t>kĩ</a:t>
            </a:r>
            <a:r>
              <a:rPr lang="en-US" sz="4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Roboto Condensed"/>
              </a:rPr>
              <a:t>năng</a:t>
            </a:r>
            <a:r>
              <a:rPr lang="en-US" sz="4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Roboto Condensed"/>
              </a:rPr>
              <a:t>nói</a:t>
            </a:r>
            <a:r>
              <a:rPr lang="en-US" sz="4399" dirty="0">
                <a:solidFill>
                  <a:srgbClr val="000000"/>
                </a:solidFill>
                <a:latin typeface="Roboto Condensed"/>
              </a:rPr>
              <a:t>) </a:t>
            </a:r>
            <a:r>
              <a:rPr lang="en-US" sz="4399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4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Roboto Condensed"/>
              </a:rPr>
              <a:t>thời</a:t>
            </a:r>
            <a:r>
              <a:rPr lang="en-US" sz="4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Roboto Condensed"/>
              </a:rPr>
              <a:t>gian</a:t>
            </a:r>
            <a:r>
              <a:rPr lang="en-US" sz="4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Roboto Condensed"/>
              </a:rPr>
              <a:t>tối</a:t>
            </a:r>
            <a:r>
              <a:rPr lang="en-US" sz="4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Roboto Condensed"/>
              </a:rPr>
              <a:t>đa</a:t>
            </a:r>
            <a:r>
              <a:rPr lang="en-US" sz="4399" dirty="0">
                <a:solidFill>
                  <a:srgbClr val="000000"/>
                </a:solidFill>
                <a:latin typeface="Roboto Condensed"/>
              </a:rPr>
              <a:t> 2 </a:t>
            </a:r>
            <a:r>
              <a:rPr lang="en-US" sz="4399" dirty="0" err="1">
                <a:solidFill>
                  <a:srgbClr val="000000"/>
                </a:solidFill>
                <a:latin typeface="Roboto Condensed"/>
              </a:rPr>
              <a:t>phút</a:t>
            </a:r>
            <a:r>
              <a:rPr lang="en-US" sz="4399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83733" y="2528630"/>
            <a:ext cx="3504754" cy="1123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 dirty="0" err="1">
                <a:solidFill>
                  <a:srgbClr val="000000"/>
                </a:solidFill>
                <a:latin typeface="#9Slide05 VL Fadilla"/>
              </a:rPr>
              <a:t>Nhiệm</a:t>
            </a:r>
            <a:r>
              <a:rPr lang="en-US" sz="63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99" dirty="0" err="1">
                <a:solidFill>
                  <a:srgbClr val="000000"/>
                </a:solidFill>
                <a:latin typeface="#9Slide05 VL Fadilla"/>
              </a:rPr>
              <a:t>vụ</a:t>
            </a:r>
            <a:r>
              <a:rPr lang="en-US" sz="6399" dirty="0">
                <a:solidFill>
                  <a:srgbClr val="000000"/>
                </a:solidFill>
                <a:latin typeface="#9Slide05 VL Fadilla"/>
              </a:rPr>
              <a:t> 2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9854" y="238032"/>
            <a:ext cx="17728291" cy="1979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80"/>
              </a:lnSpc>
              <a:spcBef>
                <a:spcPct val="0"/>
              </a:spcBef>
            </a:pPr>
            <a:r>
              <a:rPr lang="en-US" sz="5700" dirty="0">
                <a:solidFill>
                  <a:srgbClr val="6B2D11"/>
                </a:solidFill>
                <a:latin typeface="Fraunces Bold"/>
              </a:rPr>
              <a:t>III. ÔN TẬP KĨ NĂNG NÓI VÀ NGHE: TRÌNH BÀY Ý KIẾN VỀ MỘT VẤN ĐỀ XÃ HỘI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36" t="27454" r="1997" b="3120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794486">
            <a:off x="-4050748" y="-2086348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60" y="0"/>
                </a:lnTo>
                <a:lnTo>
                  <a:pt x="8607760" y="7089663"/>
                </a:lnTo>
                <a:lnTo>
                  <a:pt x="0" y="70896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5400000">
            <a:off x="3794761" y="-1821906"/>
            <a:ext cx="10698479" cy="19496864"/>
            <a:chOff x="0" y="0"/>
            <a:chExt cx="5881427" cy="10718288"/>
          </a:xfrm>
        </p:grpSpPr>
        <p:sp>
          <p:nvSpPr>
            <p:cNvPr id="5" name="Freeform 5"/>
            <p:cNvSpPr/>
            <p:nvPr/>
          </p:nvSpPr>
          <p:spPr>
            <a:xfrm>
              <a:off x="-9098" y="-6509"/>
              <a:ext cx="5895758" cy="10750342"/>
            </a:xfrm>
            <a:custGeom>
              <a:avLst/>
              <a:gdLst/>
              <a:ahLst/>
              <a:cxnLst/>
              <a:rect l="l" t="t" r="r" b="b"/>
              <a:pathLst>
                <a:path w="5895758" h="10750342">
                  <a:moveTo>
                    <a:pt x="63030" y="10156789"/>
                  </a:moveTo>
                  <a:cubicBezTo>
                    <a:pt x="63030" y="10156789"/>
                    <a:pt x="0" y="991022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002685" y="6965"/>
                  </a:cubicBezTo>
                  <a:lnTo>
                    <a:pt x="5002686" y="6965"/>
                  </a:lnTo>
                  <a:cubicBezTo>
                    <a:pt x="5219433" y="16819"/>
                    <a:pt x="5423748" y="36481"/>
                    <a:pt x="5557936" y="101690"/>
                  </a:cubicBezTo>
                  <a:cubicBezTo>
                    <a:pt x="5813982" y="226120"/>
                    <a:pt x="5895757" y="459160"/>
                    <a:pt x="5890270" y="704684"/>
                  </a:cubicBezTo>
                  <a:cubicBezTo>
                    <a:pt x="5890270" y="704684"/>
                    <a:pt x="5846982" y="1013073"/>
                    <a:pt x="5854415" y="1248607"/>
                  </a:cubicBezTo>
                  <a:cubicBezTo>
                    <a:pt x="5861538" y="9898590"/>
                    <a:pt x="5868695" y="10094193"/>
                    <a:pt x="5868695" y="10094193"/>
                  </a:cubicBezTo>
                  <a:cubicBezTo>
                    <a:pt x="5852013" y="10309925"/>
                    <a:pt x="5737369" y="10520537"/>
                    <a:pt x="5540500" y="10632161"/>
                  </a:cubicBezTo>
                  <a:cubicBezTo>
                    <a:pt x="5390149" y="10717410"/>
                    <a:pt x="5192118" y="10732508"/>
                    <a:pt x="4122952" y="10721766"/>
                  </a:cubicBezTo>
                  <a:lnTo>
                    <a:pt x="4122899" y="10721766"/>
                  </a:lnTo>
                  <a:cubicBezTo>
                    <a:pt x="645952" y="10716489"/>
                    <a:pt x="384604" y="10750342"/>
                    <a:pt x="254278" y="10641185"/>
                  </a:cubicBezTo>
                  <a:cubicBezTo>
                    <a:pt x="145767" y="10550300"/>
                    <a:pt x="81795" y="10356987"/>
                    <a:pt x="63030" y="10156789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636532" y="3882445"/>
            <a:ext cx="11158099" cy="126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Roboto Condensed"/>
              </a:rPr>
              <a:t>Giới thiệu sản phẩm văn hóa truyền thống và nêu ý kiến của em về sản phẩm văn hóa đó trong cuộc sống hiện tại.</a:t>
            </a:r>
          </a:p>
        </p:txBody>
      </p:sp>
      <p:sp>
        <p:nvSpPr>
          <p:cNvPr id="7" name="Freeform 7"/>
          <p:cNvSpPr/>
          <p:nvPr/>
        </p:nvSpPr>
        <p:spPr>
          <a:xfrm>
            <a:off x="1582586" y="4226778"/>
            <a:ext cx="4384321" cy="916722"/>
          </a:xfrm>
          <a:custGeom>
            <a:avLst/>
            <a:gdLst/>
            <a:ahLst/>
            <a:cxnLst/>
            <a:rect l="l" t="t" r="r" b="b"/>
            <a:pathLst>
              <a:path w="4384321" h="916722">
                <a:moveTo>
                  <a:pt x="0" y="0"/>
                </a:moveTo>
                <a:lnTo>
                  <a:pt x="4384321" y="0"/>
                </a:lnTo>
                <a:lnTo>
                  <a:pt x="4384321" y="916722"/>
                </a:lnTo>
                <a:lnTo>
                  <a:pt x="0" y="9167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636532" y="7477758"/>
            <a:ext cx="11158099" cy="126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Roboto Condensed"/>
              </a:rPr>
              <a:t>Khẳng định ý nghĩa của sản phẩm văn hóa truyền thống đối với cuộc sống hiện tại.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77418" y="4330300"/>
            <a:ext cx="3077131" cy="62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Roboto Condensed"/>
              </a:rPr>
              <a:t>Mở đầu</a:t>
            </a:r>
          </a:p>
        </p:txBody>
      </p:sp>
      <p:sp>
        <p:nvSpPr>
          <p:cNvPr id="10" name="Freeform 10"/>
          <p:cNvSpPr/>
          <p:nvPr/>
        </p:nvSpPr>
        <p:spPr>
          <a:xfrm>
            <a:off x="1582586" y="5829300"/>
            <a:ext cx="4384321" cy="916722"/>
          </a:xfrm>
          <a:custGeom>
            <a:avLst/>
            <a:gdLst/>
            <a:ahLst/>
            <a:cxnLst/>
            <a:rect l="l" t="t" r="r" b="b"/>
            <a:pathLst>
              <a:path w="4384321" h="916722">
                <a:moveTo>
                  <a:pt x="0" y="0"/>
                </a:moveTo>
                <a:lnTo>
                  <a:pt x="4384321" y="0"/>
                </a:lnTo>
                <a:lnTo>
                  <a:pt x="4384321" y="916722"/>
                </a:lnTo>
                <a:lnTo>
                  <a:pt x="0" y="9167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84879" y="7450872"/>
            <a:ext cx="4182028" cy="874424"/>
          </a:xfrm>
          <a:custGeom>
            <a:avLst/>
            <a:gdLst/>
            <a:ahLst/>
            <a:cxnLst/>
            <a:rect l="l" t="t" r="r" b="b"/>
            <a:pathLst>
              <a:path w="4182028" h="874424">
                <a:moveTo>
                  <a:pt x="0" y="0"/>
                </a:moveTo>
                <a:lnTo>
                  <a:pt x="4182028" y="0"/>
                </a:lnTo>
                <a:lnTo>
                  <a:pt x="4182028" y="874424"/>
                </a:lnTo>
                <a:lnTo>
                  <a:pt x="0" y="874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996836" y="5922607"/>
            <a:ext cx="1877169" cy="62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Triển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khai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96836" y="7477758"/>
            <a:ext cx="1491109" cy="62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Kết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thúc</a:t>
            </a:r>
            <a:endParaRPr lang="en-US" sz="3600" dirty="0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582402" y="5484939"/>
            <a:ext cx="11212228" cy="1899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just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 Condensed"/>
              </a:rPr>
              <a:t>Nêu ngắn gọn một số thông tin về sản phẩm văn hóa đó.</a:t>
            </a:r>
          </a:p>
          <a:p>
            <a:pPr marL="777240" lvl="1" indent="-388620" algn="just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 Condensed"/>
              </a:rPr>
              <a:t>Trình bày những ý kiến, nhận xét, đánh giá về sản phẩm văn hóa truyền thống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3369" y="276722"/>
            <a:ext cx="17301261" cy="1979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80"/>
              </a:lnSpc>
              <a:spcBef>
                <a:spcPct val="0"/>
              </a:spcBef>
            </a:pPr>
            <a:r>
              <a:rPr lang="en-US" sz="5700">
                <a:solidFill>
                  <a:srgbClr val="FFFFFF"/>
                </a:solidFill>
                <a:latin typeface="Fraunces Bold"/>
              </a:rPr>
              <a:t>III. ÔN TẬP KĨ NĂNG NÓI VÀ NGHE: TRÌNH BÀY Ý KIẾN VỀ MỘT VẤN ĐỀ XÃ HỘI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0" y="2686951"/>
            <a:ext cx="6101201" cy="80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  <a:spcBef>
                <a:spcPct val="0"/>
              </a:spcBef>
            </a:pP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1.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Yêu</a:t>
            </a: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cầu</a:t>
            </a: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kiểu</a:t>
            </a: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Roboto Condensed Bold"/>
              </a:rPr>
              <a:t>bài</a:t>
            </a:r>
            <a:r>
              <a:rPr lang="en-US" sz="4700" dirty="0">
                <a:solidFill>
                  <a:srgbClr val="000000"/>
                </a:solidFill>
                <a:latin typeface="Roboto Condensed Bold"/>
              </a:rPr>
              <a:t> </a:t>
            </a:r>
          </a:p>
        </p:txBody>
      </p:sp>
      <p:sp>
        <p:nvSpPr>
          <p:cNvPr id="17" name="Freeform 17"/>
          <p:cNvSpPr/>
          <p:nvPr/>
        </p:nvSpPr>
        <p:spPr>
          <a:xfrm rot="1292592">
            <a:off x="12708322" y="7331565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60" y="0"/>
                </a:lnTo>
                <a:lnTo>
                  <a:pt x="8607760" y="7089664"/>
                </a:lnTo>
                <a:lnTo>
                  <a:pt x="0" y="7089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2" grpId="0"/>
      <p:bldP spid="13" grpId="0"/>
      <p:bldP spid="14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36" t="27454" r="1997" b="3120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794486">
            <a:off x="-4050748" y="-2086348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60" y="0"/>
                </a:lnTo>
                <a:lnTo>
                  <a:pt x="8607760" y="7089663"/>
                </a:lnTo>
                <a:lnTo>
                  <a:pt x="0" y="70896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227002" y="2459170"/>
            <a:ext cx="10177674" cy="80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  <a:spcBef>
                <a:spcPct val="0"/>
              </a:spcBef>
            </a:pPr>
            <a:r>
              <a:rPr lang="en-US" sz="4700" dirty="0">
                <a:solidFill>
                  <a:srgbClr val="FFFFFF"/>
                </a:solidFill>
                <a:latin typeface="Roboto Condensed Bold"/>
              </a:rPr>
              <a:t>2. Quy </a:t>
            </a:r>
            <a:r>
              <a:rPr lang="en-US" sz="4700" dirty="0" err="1">
                <a:solidFill>
                  <a:srgbClr val="FFFFFF"/>
                </a:solidFill>
                <a:latin typeface="Roboto Condensed Bold"/>
              </a:rPr>
              <a:t>trình</a:t>
            </a:r>
            <a:r>
              <a:rPr lang="en-US" sz="4700" dirty="0">
                <a:solidFill>
                  <a:srgbClr val="FFFFFF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FFFFFF"/>
                </a:solidFill>
                <a:latin typeface="Roboto Condensed Bold"/>
              </a:rPr>
              <a:t>nói</a:t>
            </a:r>
            <a:r>
              <a:rPr lang="en-US" sz="4700" dirty="0">
                <a:solidFill>
                  <a:srgbClr val="FFFFFF"/>
                </a:solidFill>
                <a:latin typeface="Roboto Condensed Bold"/>
              </a:rPr>
              <a:t> – </a:t>
            </a:r>
            <a:r>
              <a:rPr lang="en-US" sz="4700" dirty="0" err="1">
                <a:solidFill>
                  <a:srgbClr val="FFFFFF"/>
                </a:solidFill>
                <a:latin typeface="Roboto Condensed Bold"/>
              </a:rPr>
              <a:t>nghe</a:t>
            </a:r>
            <a:r>
              <a:rPr lang="en-US" sz="4700" dirty="0">
                <a:solidFill>
                  <a:srgbClr val="FFFFFF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FFFFFF"/>
                </a:solidFill>
                <a:latin typeface="Roboto Condensed Bold"/>
              </a:rPr>
              <a:t>của</a:t>
            </a:r>
            <a:r>
              <a:rPr lang="en-US" sz="4700" dirty="0">
                <a:solidFill>
                  <a:srgbClr val="FFFFFF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FFFFFF"/>
                </a:solidFill>
                <a:latin typeface="Roboto Condensed Bold"/>
              </a:rPr>
              <a:t>kiểu</a:t>
            </a:r>
            <a:r>
              <a:rPr lang="en-US" sz="4700" dirty="0">
                <a:solidFill>
                  <a:srgbClr val="FFFFFF"/>
                </a:solidFill>
                <a:latin typeface="Roboto Condensed Bold"/>
              </a:rPr>
              <a:t> </a:t>
            </a:r>
            <a:r>
              <a:rPr lang="en-US" sz="4700" dirty="0" err="1">
                <a:solidFill>
                  <a:srgbClr val="FFFFFF"/>
                </a:solidFill>
                <a:latin typeface="Roboto Condensed Bold"/>
              </a:rPr>
              <a:t>bài</a:t>
            </a:r>
            <a:endParaRPr lang="en-US" sz="4700" dirty="0">
              <a:solidFill>
                <a:srgbClr val="FFFFFF"/>
              </a:solidFill>
              <a:latin typeface="Roboto Condensed Bold"/>
            </a:endParaRPr>
          </a:p>
        </p:txBody>
      </p:sp>
      <p:sp>
        <p:nvSpPr>
          <p:cNvPr id="5" name="Freeform 5"/>
          <p:cNvSpPr/>
          <p:nvPr/>
        </p:nvSpPr>
        <p:spPr>
          <a:xfrm rot="1292592">
            <a:off x="12708322" y="7331565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60" y="0"/>
                </a:lnTo>
                <a:lnTo>
                  <a:pt x="8607760" y="7089664"/>
                </a:lnTo>
                <a:lnTo>
                  <a:pt x="0" y="7089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440717" flipH="1">
            <a:off x="16473545" y="4897862"/>
            <a:ext cx="2717544" cy="2971470"/>
          </a:xfrm>
          <a:custGeom>
            <a:avLst/>
            <a:gdLst/>
            <a:ahLst/>
            <a:cxnLst/>
            <a:rect l="l" t="t" r="r" b="b"/>
            <a:pathLst>
              <a:path w="2717544" h="2971470">
                <a:moveTo>
                  <a:pt x="2717544" y="0"/>
                </a:moveTo>
                <a:lnTo>
                  <a:pt x="0" y="0"/>
                </a:lnTo>
                <a:lnTo>
                  <a:pt x="0" y="2971469"/>
                </a:lnTo>
                <a:lnTo>
                  <a:pt x="2717544" y="2971469"/>
                </a:lnTo>
                <a:lnTo>
                  <a:pt x="271754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5400000">
            <a:off x="10391918" y="3234976"/>
            <a:ext cx="3560349" cy="9418720"/>
            <a:chOff x="0" y="0"/>
            <a:chExt cx="2439874" cy="6454562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2454205" cy="6486616"/>
            </a:xfrm>
            <a:custGeom>
              <a:avLst/>
              <a:gdLst/>
              <a:ahLst/>
              <a:cxnLst/>
              <a:rect l="l" t="t" r="r" b="b"/>
              <a:pathLst>
                <a:path w="2454205" h="6486616">
                  <a:moveTo>
                    <a:pt x="63030" y="5893062"/>
                  </a:moveTo>
                  <a:cubicBezTo>
                    <a:pt x="63030" y="5893062"/>
                    <a:pt x="0" y="5646498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561132" y="6965"/>
                  </a:cubicBezTo>
                  <a:lnTo>
                    <a:pt x="1561133" y="6965"/>
                  </a:lnTo>
                  <a:cubicBezTo>
                    <a:pt x="1777880" y="16819"/>
                    <a:pt x="1982195" y="36481"/>
                    <a:pt x="2116384" y="101690"/>
                  </a:cubicBezTo>
                  <a:cubicBezTo>
                    <a:pt x="2372430" y="226120"/>
                    <a:pt x="2454205" y="459160"/>
                    <a:pt x="2448717" y="704684"/>
                  </a:cubicBezTo>
                  <a:cubicBezTo>
                    <a:pt x="2448717" y="704684"/>
                    <a:pt x="2405429" y="1013073"/>
                    <a:pt x="2412863" y="1248607"/>
                  </a:cubicBezTo>
                  <a:cubicBezTo>
                    <a:pt x="2419986" y="5634864"/>
                    <a:pt x="2427142" y="5830467"/>
                    <a:pt x="2427142" y="5830467"/>
                  </a:cubicBezTo>
                  <a:cubicBezTo>
                    <a:pt x="2410461" y="6046199"/>
                    <a:pt x="2295817" y="6256811"/>
                    <a:pt x="2098948" y="6368435"/>
                  </a:cubicBezTo>
                  <a:cubicBezTo>
                    <a:pt x="1948596" y="6453683"/>
                    <a:pt x="1750565" y="6468781"/>
                    <a:pt x="1382100" y="6458040"/>
                  </a:cubicBezTo>
                  <a:lnTo>
                    <a:pt x="1382091" y="6458040"/>
                  </a:lnTo>
                  <a:cubicBezTo>
                    <a:pt x="645952" y="6452763"/>
                    <a:pt x="384604" y="6486616"/>
                    <a:pt x="254278" y="6377458"/>
                  </a:cubicBezTo>
                  <a:cubicBezTo>
                    <a:pt x="145767" y="6286573"/>
                    <a:pt x="81795" y="6093261"/>
                    <a:pt x="63030" y="5893062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2943069" y="5562422"/>
            <a:ext cx="2706289" cy="5617887"/>
            <a:chOff x="0" y="0"/>
            <a:chExt cx="1854595" cy="3849886"/>
          </a:xfrm>
        </p:grpSpPr>
        <p:sp>
          <p:nvSpPr>
            <p:cNvPr id="10" name="Freeform 10"/>
            <p:cNvSpPr/>
            <p:nvPr/>
          </p:nvSpPr>
          <p:spPr>
            <a:xfrm>
              <a:off x="-9098" y="-6509"/>
              <a:ext cx="1868926" cy="3881940"/>
            </a:xfrm>
            <a:custGeom>
              <a:avLst/>
              <a:gdLst/>
              <a:ahLst/>
              <a:cxnLst/>
              <a:rect l="l" t="t" r="r" b="b"/>
              <a:pathLst>
                <a:path w="1868926" h="3881940">
                  <a:moveTo>
                    <a:pt x="63030" y="3288387"/>
                  </a:moveTo>
                  <a:cubicBezTo>
                    <a:pt x="63030" y="3288387"/>
                    <a:pt x="0" y="3041822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975853" y="6965"/>
                  </a:cubicBezTo>
                  <a:lnTo>
                    <a:pt x="975854" y="6965"/>
                  </a:lnTo>
                  <a:cubicBezTo>
                    <a:pt x="1192601" y="16819"/>
                    <a:pt x="1396916" y="36481"/>
                    <a:pt x="1531104" y="101690"/>
                  </a:cubicBezTo>
                  <a:cubicBezTo>
                    <a:pt x="1787150" y="226120"/>
                    <a:pt x="1868925" y="459160"/>
                    <a:pt x="1863438" y="704684"/>
                  </a:cubicBezTo>
                  <a:cubicBezTo>
                    <a:pt x="1863438" y="704684"/>
                    <a:pt x="1820150" y="1013073"/>
                    <a:pt x="1827583" y="1248607"/>
                  </a:cubicBezTo>
                  <a:cubicBezTo>
                    <a:pt x="1834707" y="3030188"/>
                    <a:pt x="1841863" y="3225791"/>
                    <a:pt x="1841863" y="3225791"/>
                  </a:cubicBezTo>
                  <a:cubicBezTo>
                    <a:pt x="1825182" y="3441523"/>
                    <a:pt x="1710537" y="3652135"/>
                    <a:pt x="1513668" y="3763759"/>
                  </a:cubicBezTo>
                  <a:cubicBezTo>
                    <a:pt x="1363317" y="3849008"/>
                    <a:pt x="1165286" y="3864105"/>
                    <a:pt x="915984" y="3853364"/>
                  </a:cubicBezTo>
                  <a:lnTo>
                    <a:pt x="915982" y="3853364"/>
                  </a:lnTo>
                  <a:cubicBezTo>
                    <a:pt x="645952" y="3848087"/>
                    <a:pt x="384604" y="3881940"/>
                    <a:pt x="254278" y="3772782"/>
                  </a:cubicBezTo>
                  <a:cubicBezTo>
                    <a:pt x="145767" y="3681897"/>
                    <a:pt x="81795" y="3488586"/>
                    <a:pt x="63030" y="3288387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grpSp>
        <p:nvGrpSpPr>
          <p:cNvPr id="11" name="Group 11"/>
          <p:cNvGrpSpPr/>
          <p:nvPr/>
        </p:nvGrpSpPr>
        <p:grpSpPr>
          <a:xfrm rot="-5400000">
            <a:off x="7719074" y="-2653765"/>
            <a:ext cx="2499578" cy="14963187"/>
            <a:chOff x="0" y="0"/>
            <a:chExt cx="1712938" cy="10254134"/>
          </a:xfrm>
        </p:grpSpPr>
        <p:sp>
          <p:nvSpPr>
            <p:cNvPr id="12" name="Freeform 12"/>
            <p:cNvSpPr/>
            <p:nvPr/>
          </p:nvSpPr>
          <p:spPr>
            <a:xfrm>
              <a:off x="-9098" y="-6509"/>
              <a:ext cx="1727269" cy="10286188"/>
            </a:xfrm>
            <a:custGeom>
              <a:avLst/>
              <a:gdLst/>
              <a:ahLst/>
              <a:cxnLst/>
              <a:rect l="l" t="t" r="r" b="b"/>
              <a:pathLst>
                <a:path w="1727269" h="10286188">
                  <a:moveTo>
                    <a:pt x="63030" y="9692635"/>
                  </a:moveTo>
                  <a:cubicBezTo>
                    <a:pt x="63030" y="9692635"/>
                    <a:pt x="0" y="944607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lnTo>
                    <a:pt x="834197" y="6965"/>
                  </a:ln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9434436"/>
                    <a:pt x="1700206" y="9630039"/>
                    <a:pt x="1700206" y="9630039"/>
                  </a:cubicBezTo>
                  <a:cubicBezTo>
                    <a:pt x="1683524" y="9845771"/>
                    <a:pt x="1568880" y="10056383"/>
                    <a:pt x="1372011" y="10168007"/>
                  </a:cubicBezTo>
                  <a:cubicBezTo>
                    <a:pt x="1221660" y="10253256"/>
                    <a:pt x="1023629" y="10268354"/>
                    <a:pt x="803168" y="10257612"/>
                  </a:cubicBezTo>
                  <a:lnTo>
                    <a:pt x="803168" y="10257612"/>
                  </a:lnTo>
                  <a:cubicBezTo>
                    <a:pt x="645952" y="10252335"/>
                    <a:pt x="384604" y="10286189"/>
                    <a:pt x="254278" y="10177030"/>
                  </a:cubicBezTo>
                  <a:cubicBezTo>
                    <a:pt x="145767" y="10086146"/>
                    <a:pt x="81795" y="9892833"/>
                    <a:pt x="63030" y="9692635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sp>
        <p:nvSpPr>
          <p:cNvPr id="13" name="Freeform 13"/>
          <p:cNvSpPr/>
          <p:nvPr/>
        </p:nvSpPr>
        <p:spPr>
          <a:xfrm rot="-905475">
            <a:off x="-119646" y="2813102"/>
            <a:ext cx="1691330" cy="2650232"/>
          </a:xfrm>
          <a:custGeom>
            <a:avLst/>
            <a:gdLst/>
            <a:ahLst/>
            <a:cxnLst/>
            <a:rect l="l" t="t" r="r" b="b"/>
            <a:pathLst>
              <a:path w="1691330" h="2650232">
                <a:moveTo>
                  <a:pt x="0" y="0"/>
                </a:moveTo>
                <a:lnTo>
                  <a:pt x="1691330" y="0"/>
                </a:lnTo>
                <a:lnTo>
                  <a:pt x="1691330" y="2650232"/>
                </a:lnTo>
                <a:lnTo>
                  <a:pt x="0" y="26502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336931" y="4052493"/>
            <a:ext cx="13957815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b="1" dirty="0" err="1">
                <a:solidFill>
                  <a:srgbClr val="1D1D1B"/>
                </a:solidFill>
                <a:latin typeface="Roboto Condensed"/>
              </a:rPr>
              <a:t>Bước</a:t>
            </a:r>
            <a:r>
              <a:rPr lang="en-US" sz="4200" b="1" dirty="0">
                <a:solidFill>
                  <a:srgbClr val="1D1D1B"/>
                </a:solidFill>
                <a:latin typeface="Roboto Condensed"/>
              </a:rPr>
              <a:t> 1: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Chuẩn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bị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trước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khi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nói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(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xác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định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đề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tài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,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người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nghe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,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mục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đích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thảo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luận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,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không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gian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và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thời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gian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nói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-&gt;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tìm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ý,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lập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dàn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ý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893729" y="6307455"/>
            <a:ext cx="8556728" cy="295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 dirty="0" err="1">
                <a:solidFill>
                  <a:srgbClr val="1D1D1B"/>
                </a:solidFill>
                <a:latin typeface="Roboto Condensed"/>
              </a:rPr>
              <a:t>Bước</a:t>
            </a:r>
            <a:r>
              <a:rPr lang="en-US" sz="4200" b="1" dirty="0">
                <a:solidFill>
                  <a:srgbClr val="1D1D1B"/>
                </a:solidFill>
                <a:latin typeface="Roboto Condensed"/>
              </a:rPr>
              <a:t> 3: 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Sau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khi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nói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- Trao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đổi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,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đánh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giá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,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rút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kinh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nghiệm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sau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khi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nói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(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sử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dụng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bảng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kiểm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để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tự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nhận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xét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và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nhận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xét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sản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phẩm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của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bạn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87523" y="7187106"/>
            <a:ext cx="4817381" cy="220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 dirty="0" err="1">
                <a:solidFill>
                  <a:srgbClr val="1D1D1B"/>
                </a:solidFill>
                <a:latin typeface="Roboto Condensed"/>
              </a:rPr>
              <a:t>Bước</a:t>
            </a:r>
            <a:r>
              <a:rPr lang="en-US" sz="4200" b="1" dirty="0">
                <a:solidFill>
                  <a:srgbClr val="1D1D1B"/>
                </a:solidFill>
                <a:latin typeface="Roboto Condensed"/>
              </a:rPr>
              <a:t> 2: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Trình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bày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bài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nói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(Luyện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tập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và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trình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bày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bài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1D1D1B"/>
                </a:solidFill>
                <a:latin typeface="Roboto Condensed"/>
              </a:rPr>
              <a:t>nói</a:t>
            </a:r>
            <a:r>
              <a:rPr lang="en-US" sz="4200" dirty="0">
                <a:solidFill>
                  <a:srgbClr val="1D1D1B"/>
                </a:solidFill>
                <a:latin typeface="Roboto Condensed"/>
              </a:rPr>
              <a:t>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93369" y="276722"/>
            <a:ext cx="17301261" cy="1979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80"/>
              </a:lnSpc>
              <a:spcBef>
                <a:spcPct val="0"/>
              </a:spcBef>
            </a:pPr>
            <a:r>
              <a:rPr lang="en-US" sz="5700">
                <a:solidFill>
                  <a:srgbClr val="FFFFFF"/>
                </a:solidFill>
                <a:latin typeface="Fraunces Bold"/>
              </a:rPr>
              <a:t>III. ÔN TẬP KĨ NĂNG NÓI VÀ NGHE: TRÌNH BÀY Ý KIẾN VỀ MỘT VẤN ĐỀ XÃ HỘI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7" t="28397" r="1878" b="299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1052103">
            <a:off x="9529072" y="-4817080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60"/>
                </a:lnTo>
                <a:lnTo>
                  <a:pt x="0" y="9634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362657" flipH="1">
            <a:off x="-5848551" y="6253288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11697102" y="0"/>
                </a:moveTo>
                <a:lnTo>
                  <a:pt x="0" y="0"/>
                </a:lnTo>
                <a:lnTo>
                  <a:pt x="0" y="9634159"/>
                </a:lnTo>
                <a:lnTo>
                  <a:pt x="11697102" y="9634159"/>
                </a:lnTo>
                <a:lnTo>
                  <a:pt x="1169710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84369" y="1108769"/>
            <a:ext cx="5960812" cy="5332217"/>
          </a:xfrm>
          <a:custGeom>
            <a:avLst/>
            <a:gdLst/>
            <a:ahLst/>
            <a:cxnLst/>
            <a:rect l="l" t="t" r="r" b="b"/>
            <a:pathLst>
              <a:path w="5960812" h="5332217">
                <a:moveTo>
                  <a:pt x="0" y="0"/>
                </a:moveTo>
                <a:lnTo>
                  <a:pt x="5960812" y="0"/>
                </a:lnTo>
                <a:lnTo>
                  <a:pt x="5960812" y="5332217"/>
                </a:lnTo>
                <a:lnTo>
                  <a:pt x="0" y="53322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5400000">
            <a:off x="7463788" y="605986"/>
            <a:ext cx="3360424" cy="13872374"/>
            <a:chOff x="0" y="0"/>
            <a:chExt cx="2302868" cy="9506610"/>
          </a:xfrm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2317198" cy="9538664"/>
            </a:xfrm>
            <a:custGeom>
              <a:avLst/>
              <a:gdLst/>
              <a:ahLst/>
              <a:cxnLst/>
              <a:rect l="l" t="t" r="r" b="b"/>
              <a:pathLst>
                <a:path w="2317198" h="9538664">
                  <a:moveTo>
                    <a:pt x="63030" y="8945111"/>
                  </a:moveTo>
                  <a:cubicBezTo>
                    <a:pt x="63030" y="8945111"/>
                    <a:pt x="0" y="869854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424125" y="6965"/>
                  </a:cubicBezTo>
                  <a:lnTo>
                    <a:pt x="1424126" y="6965"/>
                  </a:lnTo>
                  <a:cubicBezTo>
                    <a:pt x="1640873" y="16819"/>
                    <a:pt x="1845188" y="36481"/>
                    <a:pt x="1979377" y="101690"/>
                  </a:cubicBezTo>
                  <a:cubicBezTo>
                    <a:pt x="2235423" y="226120"/>
                    <a:pt x="2317198" y="459160"/>
                    <a:pt x="2311710" y="704684"/>
                  </a:cubicBezTo>
                  <a:cubicBezTo>
                    <a:pt x="2311710" y="704684"/>
                    <a:pt x="2268422" y="1013073"/>
                    <a:pt x="2275856" y="1248607"/>
                  </a:cubicBezTo>
                  <a:cubicBezTo>
                    <a:pt x="2282979" y="8686912"/>
                    <a:pt x="2290136" y="8882515"/>
                    <a:pt x="2290136" y="8882515"/>
                  </a:cubicBezTo>
                  <a:cubicBezTo>
                    <a:pt x="2273454" y="9098247"/>
                    <a:pt x="2158810" y="9308859"/>
                    <a:pt x="1961941" y="9420483"/>
                  </a:cubicBezTo>
                  <a:cubicBezTo>
                    <a:pt x="1811589" y="9505732"/>
                    <a:pt x="1613558" y="9520830"/>
                    <a:pt x="1272988" y="9510088"/>
                  </a:cubicBezTo>
                  <a:lnTo>
                    <a:pt x="1272980" y="9510088"/>
                  </a:lnTo>
                  <a:cubicBezTo>
                    <a:pt x="645952" y="9504811"/>
                    <a:pt x="384604" y="9538664"/>
                    <a:pt x="254278" y="9429507"/>
                  </a:cubicBezTo>
                  <a:cubicBezTo>
                    <a:pt x="145767" y="9338622"/>
                    <a:pt x="81795" y="9145309"/>
                    <a:pt x="63030" y="8945111"/>
                  </a:cubicBezTo>
                  <a:close/>
                </a:path>
              </a:pathLst>
            </a:custGeom>
            <a:solidFill>
              <a:srgbClr val="EDD8C2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4739100" y="195314"/>
            <a:ext cx="2624085" cy="7686658"/>
            <a:chOff x="0" y="0"/>
            <a:chExt cx="1712938" cy="5017661"/>
          </a:xfrm>
        </p:grpSpPr>
        <p:sp>
          <p:nvSpPr>
            <p:cNvPr id="9" name="Freeform 9"/>
            <p:cNvSpPr/>
            <p:nvPr/>
          </p:nvSpPr>
          <p:spPr>
            <a:xfrm>
              <a:off x="-9098" y="-6509"/>
              <a:ext cx="1727269" cy="5049715"/>
            </a:xfrm>
            <a:custGeom>
              <a:avLst/>
              <a:gdLst/>
              <a:ahLst/>
              <a:cxnLst/>
              <a:rect l="l" t="t" r="r" b="b"/>
              <a:pathLst>
                <a:path w="1727269" h="5049715">
                  <a:moveTo>
                    <a:pt x="63030" y="4456161"/>
                  </a:moveTo>
                  <a:cubicBezTo>
                    <a:pt x="63030" y="4456161"/>
                    <a:pt x="0" y="420959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lnTo>
                    <a:pt x="834197" y="6965"/>
                  </a:ln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4197963"/>
                    <a:pt x="1700206" y="4393566"/>
                    <a:pt x="1700206" y="4393566"/>
                  </a:cubicBezTo>
                  <a:cubicBezTo>
                    <a:pt x="1683524" y="4609298"/>
                    <a:pt x="1568880" y="4819910"/>
                    <a:pt x="1372011" y="4931534"/>
                  </a:cubicBezTo>
                  <a:cubicBezTo>
                    <a:pt x="1221660" y="5016783"/>
                    <a:pt x="1023629" y="5031880"/>
                    <a:pt x="803168" y="5021139"/>
                  </a:cubicBezTo>
                  <a:lnTo>
                    <a:pt x="803168" y="5021139"/>
                  </a:lnTo>
                  <a:cubicBezTo>
                    <a:pt x="645952" y="5015862"/>
                    <a:pt x="384604" y="5049715"/>
                    <a:pt x="254278" y="4940557"/>
                  </a:cubicBezTo>
                  <a:cubicBezTo>
                    <a:pt x="145767" y="4849672"/>
                    <a:pt x="81795" y="4656360"/>
                    <a:pt x="63030" y="4456161"/>
                  </a:cubicBezTo>
                  <a:close/>
                </a:path>
              </a:pathLst>
            </a:custGeom>
            <a:solidFill>
              <a:srgbClr val="EEC51D"/>
            </a:solidFill>
          </p:spPr>
        </p:sp>
      </p:grpSp>
      <p:sp>
        <p:nvSpPr>
          <p:cNvPr id="10" name="Freeform 10"/>
          <p:cNvSpPr/>
          <p:nvPr/>
        </p:nvSpPr>
        <p:spPr>
          <a:xfrm rot="2760415">
            <a:off x="15727135" y="8514027"/>
            <a:ext cx="1040040" cy="1225378"/>
          </a:xfrm>
          <a:custGeom>
            <a:avLst/>
            <a:gdLst/>
            <a:ahLst/>
            <a:cxnLst/>
            <a:rect l="l" t="t" r="r" b="b"/>
            <a:pathLst>
              <a:path w="1040040" h="1225378">
                <a:moveTo>
                  <a:pt x="0" y="0"/>
                </a:moveTo>
                <a:lnTo>
                  <a:pt x="1040040" y="0"/>
                </a:lnTo>
                <a:lnTo>
                  <a:pt x="1040040" y="1225378"/>
                </a:lnTo>
                <a:lnTo>
                  <a:pt x="0" y="12253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9627462">
            <a:off x="1217207" y="2384053"/>
            <a:ext cx="920118" cy="894646"/>
          </a:xfrm>
          <a:custGeom>
            <a:avLst/>
            <a:gdLst/>
            <a:ahLst/>
            <a:cxnLst/>
            <a:rect l="l" t="t" r="r" b="b"/>
            <a:pathLst>
              <a:path w="920118" h="894646">
                <a:moveTo>
                  <a:pt x="0" y="0"/>
                </a:moveTo>
                <a:lnTo>
                  <a:pt x="920118" y="0"/>
                </a:lnTo>
                <a:lnTo>
                  <a:pt x="920118" y="894646"/>
                </a:lnTo>
                <a:lnTo>
                  <a:pt x="0" y="89464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49862" t="-47964"/>
            </a:stretch>
          </a:blipFill>
        </p:spPr>
      </p:sp>
      <p:sp>
        <p:nvSpPr>
          <p:cNvPr id="12" name="Freeform 12"/>
          <p:cNvSpPr/>
          <p:nvPr/>
        </p:nvSpPr>
        <p:spPr>
          <a:xfrm rot="300383">
            <a:off x="15560777" y="2521642"/>
            <a:ext cx="493321" cy="619468"/>
          </a:xfrm>
          <a:custGeom>
            <a:avLst/>
            <a:gdLst/>
            <a:ahLst/>
            <a:cxnLst/>
            <a:rect l="l" t="t" r="r" b="b"/>
            <a:pathLst>
              <a:path w="493321" h="619468">
                <a:moveTo>
                  <a:pt x="0" y="0"/>
                </a:moveTo>
                <a:lnTo>
                  <a:pt x="493322" y="0"/>
                </a:lnTo>
                <a:lnTo>
                  <a:pt x="493322" y="619468"/>
                </a:lnTo>
                <a:lnTo>
                  <a:pt x="0" y="6194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446010" flipH="1">
            <a:off x="14722334" y="3379830"/>
            <a:ext cx="608425" cy="764004"/>
          </a:xfrm>
          <a:custGeom>
            <a:avLst/>
            <a:gdLst/>
            <a:ahLst/>
            <a:cxnLst/>
            <a:rect l="l" t="t" r="r" b="b"/>
            <a:pathLst>
              <a:path w="608425" h="764004">
                <a:moveTo>
                  <a:pt x="608425" y="0"/>
                </a:moveTo>
                <a:lnTo>
                  <a:pt x="0" y="0"/>
                </a:lnTo>
                <a:lnTo>
                  <a:pt x="0" y="764004"/>
                </a:lnTo>
                <a:lnTo>
                  <a:pt x="608425" y="764004"/>
                </a:lnTo>
                <a:lnTo>
                  <a:pt x="608425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683121" y="3698677"/>
            <a:ext cx="6736041" cy="662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60"/>
              </a:lnSpc>
              <a:spcBef>
                <a:spcPct val="0"/>
              </a:spcBef>
            </a:pPr>
            <a:r>
              <a:rPr lang="en-US" sz="3899" dirty="0">
                <a:solidFill>
                  <a:srgbClr val="000000"/>
                </a:solidFill>
                <a:latin typeface="Roboto Condensed Bold"/>
              </a:rPr>
              <a:t>1. </a:t>
            </a:r>
            <a:r>
              <a:rPr lang="en-US" sz="3899" dirty="0" err="1">
                <a:solidFill>
                  <a:srgbClr val="000000"/>
                </a:solidFill>
                <a:latin typeface="Roboto Condensed Bold"/>
              </a:rPr>
              <a:t>Báo</a:t>
            </a:r>
            <a:r>
              <a:rPr lang="en-US" sz="38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 Bold"/>
              </a:rPr>
              <a:t>cáo</a:t>
            </a:r>
            <a:r>
              <a:rPr lang="en-US" sz="38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 Bold"/>
              </a:rPr>
              <a:t>sản</a:t>
            </a:r>
            <a:r>
              <a:rPr lang="en-US" sz="38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 Bold"/>
              </a:rPr>
              <a:t>phẩm</a:t>
            </a:r>
            <a:r>
              <a:rPr lang="en-US" sz="38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 Bold"/>
              </a:rPr>
              <a:t>viết</a:t>
            </a:r>
            <a:r>
              <a:rPr lang="en-US" sz="38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 Bold"/>
              </a:rPr>
              <a:t>ngắn</a:t>
            </a:r>
            <a:endParaRPr lang="en-US" sz="3899" dirty="0">
              <a:solidFill>
                <a:srgbClr val="000000"/>
              </a:solidFill>
              <a:latin typeface="Roboto Condensed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748327" y="7172633"/>
            <a:ext cx="10778545" cy="662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60"/>
              </a:lnSpc>
              <a:spcBef>
                <a:spcPct val="0"/>
              </a:spcBef>
            </a:pPr>
            <a:r>
              <a:rPr lang="en-US" sz="3899" dirty="0">
                <a:solidFill>
                  <a:srgbClr val="000000"/>
                </a:solidFill>
                <a:latin typeface="Roboto Condensed Bold"/>
              </a:rPr>
              <a:t>2. Trao </a:t>
            </a:r>
            <a:r>
              <a:rPr lang="en-US" sz="3899" dirty="0" err="1">
                <a:solidFill>
                  <a:srgbClr val="000000"/>
                </a:solidFill>
                <a:latin typeface="Roboto Condensed Bold"/>
              </a:rPr>
              <a:t>đổi</a:t>
            </a:r>
            <a:r>
              <a:rPr lang="en-US" sz="38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 Bold"/>
              </a:rPr>
              <a:t>về</a:t>
            </a:r>
            <a:r>
              <a:rPr lang="en-US" sz="38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 Bold"/>
              </a:rPr>
              <a:t>nội</a:t>
            </a:r>
            <a:r>
              <a:rPr lang="en-US" sz="3899" dirty="0">
                <a:solidFill>
                  <a:srgbClr val="000000"/>
                </a:solidFill>
                <a:latin typeface="Roboto Condensed Bold"/>
              </a:rPr>
              <a:t> dung </a:t>
            </a:r>
            <a:r>
              <a:rPr lang="en-US" sz="3899" dirty="0" err="1">
                <a:solidFill>
                  <a:srgbClr val="000000"/>
                </a:solidFill>
                <a:latin typeface="Roboto Condensed Bold"/>
              </a:rPr>
              <a:t>tâm</a:t>
            </a:r>
            <a:r>
              <a:rPr lang="en-US" sz="38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 Bold"/>
              </a:rPr>
              <a:t>đắc</a:t>
            </a:r>
            <a:r>
              <a:rPr lang="en-US" sz="38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 Bold"/>
              </a:rPr>
              <a:t>của</a:t>
            </a:r>
            <a:r>
              <a:rPr lang="en-US" sz="38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 Bold"/>
              </a:rPr>
              <a:t>bài</a:t>
            </a:r>
            <a:r>
              <a:rPr lang="en-US" sz="38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 Bold"/>
              </a:rPr>
              <a:t>học</a:t>
            </a:r>
            <a:r>
              <a:rPr lang="en-US" sz="3899" dirty="0">
                <a:solidFill>
                  <a:srgbClr val="000000"/>
                </a:solidFill>
                <a:latin typeface="Roboto Condensed Bold"/>
              </a:rPr>
              <a:t> / </a:t>
            </a:r>
            <a:r>
              <a:rPr lang="en-US" sz="3899" dirty="0" err="1">
                <a:solidFill>
                  <a:srgbClr val="000000"/>
                </a:solidFill>
                <a:latin typeface="Roboto Condensed Bold"/>
              </a:rPr>
              <a:t>chủ</a:t>
            </a:r>
            <a:r>
              <a:rPr lang="en-US" sz="38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 Bold"/>
              </a:rPr>
              <a:t>đề</a:t>
            </a:r>
            <a:endParaRPr lang="en-US" sz="3899" dirty="0">
              <a:solidFill>
                <a:srgbClr val="000000"/>
              </a:solidFill>
              <a:latin typeface="Roboto Condensed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10032" y="806298"/>
            <a:ext cx="6520011" cy="1160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  <a:spcBef>
                <a:spcPct val="0"/>
              </a:spcBef>
            </a:pPr>
            <a:r>
              <a:rPr lang="en-US" sz="6800">
                <a:solidFill>
                  <a:srgbClr val="4E8095"/>
                </a:solidFill>
                <a:latin typeface="Fraunces Bold"/>
              </a:rPr>
              <a:t>IV. VẬN DỤNG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97" t="28397" r="1878" b="299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907561">
            <a:off x="7824442" y="-4835791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59"/>
                </a:lnTo>
                <a:lnTo>
                  <a:pt x="0" y="9634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844431" flipH="1">
            <a:off x="-4610289" y="5090596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11697103" y="0"/>
                </a:moveTo>
                <a:lnTo>
                  <a:pt x="0" y="0"/>
                </a:lnTo>
                <a:lnTo>
                  <a:pt x="0" y="9634160"/>
                </a:lnTo>
                <a:lnTo>
                  <a:pt x="11697103" y="9634160"/>
                </a:lnTo>
                <a:lnTo>
                  <a:pt x="1169710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423860">
            <a:off x="13487234" y="478487"/>
            <a:ext cx="902225" cy="1063004"/>
          </a:xfrm>
          <a:custGeom>
            <a:avLst/>
            <a:gdLst/>
            <a:ahLst/>
            <a:cxnLst/>
            <a:rect l="l" t="t" r="r" b="b"/>
            <a:pathLst>
              <a:path w="902225" h="1063004">
                <a:moveTo>
                  <a:pt x="0" y="0"/>
                </a:moveTo>
                <a:lnTo>
                  <a:pt x="902224" y="0"/>
                </a:lnTo>
                <a:lnTo>
                  <a:pt x="902224" y="1063004"/>
                </a:lnTo>
                <a:lnTo>
                  <a:pt x="0" y="10630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721006">
            <a:off x="3398979" y="1020441"/>
            <a:ext cx="920118" cy="894646"/>
          </a:xfrm>
          <a:custGeom>
            <a:avLst/>
            <a:gdLst/>
            <a:ahLst/>
            <a:cxnLst/>
            <a:rect l="l" t="t" r="r" b="b"/>
            <a:pathLst>
              <a:path w="920118" h="894646">
                <a:moveTo>
                  <a:pt x="0" y="0"/>
                </a:moveTo>
                <a:lnTo>
                  <a:pt x="920118" y="0"/>
                </a:lnTo>
                <a:lnTo>
                  <a:pt x="920118" y="894647"/>
                </a:lnTo>
                <a:lnTo>
                  <a:pt x="0" y="8946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49862" t="-47964"/>
            </a:stretch>
          </a:blipFill>
        </p:spPr>
      </p:sp>
      <p:sp>
        <p:nvSpPr>
          <p:cNvPr id="7" name="Freeform 7"/>
          <p:cNvSpPr/>
          <p:nvPr/>
        </p:nvSpPr>
        <p:spPr>
          <a:xfrm rot="300383">
            <a:off x="2761780" y="3482852"/>
            <a:ext cx="392955" cy="493437"/>
          </a:xfrm>
          <a:custGeom>
            <a:avLst/>
            <a:gdLst/>
            <a:ahLst/>
            <a:cxnLst/>
            <a:rect l="l" t="t" r="r" b="b"/>
            <a:pathLst>
              <a:path w="392955" h="493437">
                <a:moveTo>
                  <a:pt x="0" y="0"/>
                </a:moveTo>
                <a:lnTo>
                  <a:pt x="392955" y="0"/>
                </a:lnTo>
                <a:lnTo>
                  <a:pt x="392955" y="493437"/>
                </a:lnTo>
                <a:lnTo>
                  <a:pt x="0" y="49343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46010" flipH="1">
            <a:off x="2085709" y="4429493"/>
            <a:ext cx="608425" cy="764004"/>
          </a:xfrm>
          <a:custGeom>
            <a:avLst/>
            <a:gdLst/>
            <a:ahLst/>
            <a:cxnLst/>
            <a:rect l="l" t="t" r="r" b="b"/>
            <a:pathLst>
              <a:path w="608425" h="764004">
                <a:moveTo>
                  <a:pt x="608425" y="0"/>
                </a:moveTo>
                <a:lnTo>
                  <a:pt x="0" y="0"/>
                </a:lnTo>
                <a:lnTo>
                  <a:pt x="0" y="764004"/>
                </a:lnTo>
                <a:lnTo>
                  <a:pt x="608425" y="764004"/>
                </a:lnTo>
                <a:lnTo>
                  <a:pt x="608425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5400000">
            <a:off x="5827771" y="595795"/>
            <a:ext cx="6556259" cy="9057987"/>
            <a:chOff x="0" y="0"/>
            <a:chExt cx="5180262" cy="7156940"/>
          </a:xfrm>
        </p:grpSpPr>
        <p:sp>
          <p:nvSpPr>
            <p:cNvPr id="10" name="Freeform 10"/>
            <p:cNvSpPr/>
            <p:nvPr/>
          </p:nvSpPr>
          <p:spPr>
            <a:xfrm>
              <a:off x="-9098" y="-6509"/>
              <a:ext cx="5194593" cy="7188994"/>
            </a:xfrm>
            <a:custGeom>
              <a:avLst/>
              <a:gdLst/>
              <a:ahLst/>
              <a:cxnLst/>
              <a:rect l="l" t="t" r="r" b="b"/>
              <a:pathLst>
                <a:path w="5194593" h="7188994">
                  <a:moveTo>
                    <a:pt x="63030" y="6595440"/>
                  </a:moveTo>
                  <a:cubicBezTo>
                    <a:pt x="63030" y="6595440"/>
                    <a:pt x="0" y="6348876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301520" y="6965"/>
                  </a:cubicBezTo>
                  <a:lnTo>
                    <a:pt x="4301521" y="6965"/>
                  </a:lnTo>
                  <a:cubicBezTo>
                    <a:pt x="4518268" y="16819"/>
                    <a:pt x="4722583" y="36481"/>
                    <a:pt x="4856771" y="101690"/>
                  </a:cubicBezTo>
                  <a:cubicBezTo>
                    <a:pt x="5112817" y="226120"/>
                    <a:pt x="5194593" y="459160"/>
                    <a:pt x="5189105" y="704684"/>
                  </a:cubicBezTo>
                  <a:cubicBezTo>
                    <a:pt x="5189105" y="704684"/>
                    <a:pt x="5145817" y="1013073"/>
                    <a:pt x="5153250" y="1248607"/>
                  </a:cubicBezTo>
                  <a:cubicBezTo>
                    <a:pt x="5160374" y="6337241"/>
                    <a:pt x="5167530" y="6532844"/>
                    <a:pt x="5167530" y="6532844"/>
                  </a:cubicBezTo>
                  <a:cubicBezTo>
                    <a:pt x="5150849" y="6748577"/>
                    <a:pt x="5036205" y="6959188"/>
                    <a:pt x="4839336" y="7070813"/>
                  </a:cubicBezTo>
                  <a:cubicBezTo>
                    <a:pt x="4688984" y="7156061"/>
                    <a:pt x="4490953" y="7171159"/>
                    <a:pt x="3564545" y="7160417"/>
                  </a:cubicBezTo>
                  <a:lnTo>
                    <a:pt x="3564500" y="7160417"/>
                  </a:lnTo>
                  <a:cubicBezTo>
                    <a:pt x="645952" y="7155140"/>
                    <a:pt x="384604" y="7188994"/>
                    <a:pt x="254278" y="7079835"/>
                  </a:cubicBezTo>
                  <a:cubicBezTo>
                    <a:pt x="145767" y="6988951"/>
                    <a:pt x="81795" y="6795639"/>
                    <a:pt x="63030" y="6595440"/>
                  </a:cubicBezTo>
                  <a:close/>
                </a:path>
              </a:pathLst>
            </a:custGeom>
            <a:solidFill>
              <a:srgbClr val="EEC51D"/>
            </a:solidFill>
          </p:spPr>
        </p:sp>
      </p:grpSp>
      <p:grpSp>
        <p:nvGrpSpPr>
          <p:cNvPr id="11" name="Group 11"/>
          <p:cNvGrpSpPr/>
          <p:nvPr/>
        </p:nvGrpSpPr>
        <p:grpSpPr>
          <a:xfrm rot="5400000">
            <a:off x="6056425" y="957311"/>
            <a:ext cx="6098950" cy="8334956"/>
            <a:chOff x="0" y="0"/>
            <a:chExt cx="5097098" cy="6965804"/>
          </a:xfrm>
        </p:grpSpPr>
        <p:sp>
          <p:nvSpPr>
            <p:cNvPr id="12" name="Freeform 12"/>
            <p:cNvSpPr/>
            <p:nvPr/>
          </p:nvSpPr>
          <p:spPr>
            <a:xfrm>
              <a:off x="-9098" y="-6509"/>
              <a:ext cx="5111428" cy="6997857"/>
            </a:xfrm>
            <a:custGeom>
              <a:avLst/>
              <a:gdLst/>
              <a:ahLst/>
              <a:cxnLst/>
              <a:rect l="l" t="t" r="r" b="b"/>
              <a:pathLst>
                <a:path w="5111428" h="6997857">
                  <a:moveTo>
                    <a:pt x="63030" y="6404304"/>
                  </a:moveTo>
                  <a:cubicBezTo>
                    <a:pt x="63030" y="6404304"/>
                    <a:pt x="0" y="61577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218355" y="6965"/>
                  </a:cubicBezTo>
                  <a:lnTo>
                    <a:pt x="4218357" y="6965"/>
                  </a:lnTo>
                  <a:cubicBezTo>
                    <a:pt x="4435103" y="16819"/>
                    <a:pt x="4639418" y="36481"/>
                    <a:pt x="4773607" y="101690"/>
                  </a:cubicBezTo>
                  <a:cubicBezTo>
                    <a:pt x="5029653" y="226120"/>
                    <a:pt x="5111428" y="459160"/>
                    <a:pt x="5105940" y="704684"/>
                  </a:cubicBezTo>
                  <a:cubicBezTo>
                    <a:pt x="5105940" y="704684"/>
                    <a:pt x="5062652" y="1013073"/>
                    <a:pt x="5070086" y="1248607"/>
                  </a:cubicBezTo>
                  <a:cubicBezTo>
                    <a:pt x="5077209" y="6146105"/>
                    <a:pt x="5084366" y="6341708"/>
                    <a:pt x="5084366" y="6341708"/>
                  </a:cubicBezTo>
                  <a:cubicBezTo>
                    <a:pt x="5067684" y="6557440"/>
                    <a:pt x="4953040" y="6768052"/>
                    <a:pt x="4756171" y="6879676"/>
                  </a:cubicBezTo>
                  <a:cubicBezTo>
                    <a:pt x="4605819" y="6964925"/>
                    <a:pt x="4407788" y="6980023"/>
                    <a:pt x="3498313" y="6969281"/>
                  </a:cubicBezTo>
                  <a:lnTo>
                    <a:pt x="3498269" y="6969281"/>
                  </a:lnTo>
                  <a:cubicBezTo>
                    <a:pt x="645952" y="6964004"/>
                    <a:pt x="384604" y="6997857"/>
                    <a:pt x="254278" y="6888700"/>
                  </a:cubicBezTo>
                  <a:cubicBezTo>
                    <a:pt x="145767" y="6797815"/>
                    <a:pt x="81795" y="6604503"/>
                    <a:pt x="63030" y="6404304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sp>
        <p:nvSpPr>
          <p:cNvPr id="13" name="Freeform 13"/>
          <p:cNvSpPr/>
          <p:nvPr/>
        </p:nvSpPr>
        <p:spPr>
          <a:xfrm rot="504422">
            <a:off x="12547886" y="3756785"/>
            <a:ext cx="4320985" cy="5658433"/>
          </a:xfrm>
          <a:custGeom>
            <a:avLst/>
            <a:gdLst/>
            <a:ahLst/>
            <a:cxnLst/>
            <a:rect l="l" t="t" r="r" b="b"/>
            <a:pathLst>
              <a:path w="4320985" h="5658433">
                <a:moveTo>
                  <a:pt x="0" y="0"/>
                </a:moveTo>
                <a:lnTo>
                  <a:pt x="4320986" y="0"/>
                </a:lnTo>
                <a:lnTo>
                  <a:pt x="4320986" y="5658433"/>
                </a:lnTo>
                <a:lnTo>
                  <a:pt x="0" y="565843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137360" y="2881095"/>
            <a:ext cx="6516886" cy="4177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19"/>
              </a:lnSpc>
            </a:pPr>
            <a:r>
              <a:rPr lang="en-US" sz="11799">
                <a:solidFill>
                  <a:srgbClr val="9B131D"/>
                </a:solidFill>
                <a:latin typeface="#9Slide05 VL Fadilla"/>
              </a:rPr>
              <a:t>Xin chào và </a:t>
            </a:r>
          </a:p>
          <a:p>
            <a:pPr algn="ctr">
              <a:lnSpc>
                <a:spcPts val="16519"/>
              </a:lnSpc>
            </a:pPr>
            <a:r>
              <a:rPr lang="en-US" sz="11799">
                <a:solidFill>
                  <a:srgbClr val="9B131D"/>
                </a:solidFill>
                <a:latin typeface="#9Slide05 VL Fadilla"/>
              </a:rPr>
              <a:t>hẹn gặp lại!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29" t="27767" r="2288" b="311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5888459" y="5189724"/>
            <a:ext cx="5148764" cy="5097276"/>
          </a:xfrm>
          <a:custGeom>
            <a:avLst/>
            <a:gdLst/>
            <a:ahLst/>
            <a:cxnLst/>
            <a:rect l="l" t="t" r="r" b="b"/>
            <a:pathLst>
              <a:path w="5148764" h="5097276">
                <a:moveTo>
                  <a:pt x="0" y="0"/>
                </a:moveTo>
                <a:lnTo>
                  <a:pt x="5148764" y="0"/>
                </a:lnTo>
                <a:lnTo>
                  <a:pt x="5148764" y="5097276"/>
                </a:lnTo>
                <a:lnTo>
                  <a:pt x="0" y="50972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769922">
            <a:off x="2963854" y="-5876650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59"/>
                </a:lnTo>
                <a:lnTo>
                  <a:pt x="0" y="96341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324566">
            <a:off x="-7407203" y="6222500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60"/>
                </a:lnTo>
                <a:lnTo>
                  <a:pt x="0" y="96341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151052" y="754564"/>
            <a:ext cx="4854970" cy="4806420"/>
          </a:xfrm>
          <a:custGeom>
            <a:avLst/>
            <a:gdLst/>
            <a:ahLst/>
            <a:cxnLst/>
            <a:rect l="l" t="t" r="r" b="b"/>
            <a:pathLst>
              <a:path w="4854970" h="4806420">
                <a:moveTo>
                  <a:pt x="0" y="0"/>
                </a:moveTo>
                <a:lnTo>
                  <a:pt x="4854969" y="0"/>
                </a:lnTo>
                <a:lnTo>
                  <a:pt x="4854969" y="4806420"/>
                </a:lnTo>
                <a:lnTo>
                  <a:pt x="0" y="48064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7046752">
            <a:off x="17479920" y="3440222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59"/>
                </a:lnTo>
                <a:lnTo>
                  <a:pt x="0" y="96341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914919">
            <a:off x="1012455" y="7556038"/>
            <a:ext cx="1102737" cy="1402527"/>
          </a:xfrm>
          <a:custGeom>
            <a:avLst/>
            <a:gdLst/>
            <a:ahLst/>
            <a:cxnLst/>
            <a:rect l="l" t="t" r="r" b="b"/>
            <a:pathLst>
              <a:path w="1102737" h="1402527">
                <a:moveTo>
                  <a:pt x="0" y="0"/>
                </a:moveTo>
                <a:lnTo>
                  <a:pt x="1102737" y="0"/>
                </a:lnTo>
                <a:lnTo>
                  <a:pt x="1102737" y="1402527"/>
                </a:lnTo>
                <a:lnTo>
                  <a:pt x="0" y="14025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00383">
            <a:off x="13559783" y="2849815"/>
            <a:ext cx="490495" cy="615918"/>
          </a:xfrm>
          <a:custGeom>
            <a:avLst/>
            <a:gdLst/>
            <a:ahLst/>
            <a:cxnLst/>
            <a:rect l="l" t="t" r="r" b="b"/>
            <a:pathLst>
              <a:path w="490495" h="615918">
                <a:moveTo>
                  <a:pt x="0" y="0"/>
                </a:moveTo>
                <a:lnTo>
                  <a:pt x="490495" y="0"/>
                </a:lnTo>
                <a:lnTo>
                  <a:pt x="490495" y="615918"/>
                </a:lnTo>
                <a:lnTo>
                  <a:pt x="0" y="6159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446010" flipH="1">
            <a:off x="13031189" y="2198548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5" y="0"/>
                </a:moveTo>
                <a:lnTo>
                  <a:pt x="0" y="0"/>
                </a:lnTo>
                <a:lnTo>
                  <a:pt x="0" y="443296"/>
                </a:lnTo>
                <a:lnTo>
                  <a:pt x="353025" y="443296"/>
                </a:lnTo>
                <a:lnTo>
                  <a:pt x="353025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300383">
            <a:off x="4863160" y="8172307"/>
            <a:ext cx="490495" cy="615918"/>
          </a:xfrm>
          <a:custGeom>
            <a:avLst/>
            <a:gdLst/>
            <a:ahLst/>
            <a:cxnLst/>
            <a:rect l="l" t="t" r="r" b="b"/>
            <a:pathLst>
              <a:path w="490495" h="615918">
                <a:moveTo>
                  <a:pt x="0" y="0"/>
                </a:moveTo>
                <a:lnTo>
                  <a:pt x="490495" y="0"/>
                </a:lnTo>
                <a:lnTo>
                  <a:pt x="490495" y="615919"/>
                </a:lnTo>
                <a:lnTo>
                  <a:pt x="0" y="6159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446010" flipH="1">
            <a:off x="5711947" y="8829427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5" y="0"/>
                </a:moveTo>
                <a:lnTo>
                  <a:pt x="0" y="0"/>
                </a:lnTo>
                <a:lnTo>
                  <a:pt x="0" y="443296"/>
                </a:lnTo>
                <a:lnTo>
                  <a:pt x="353025" y="443296"/>
                </a:lnTo>
                <a:lnTo>
                  <a:pt x="353025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42290" y="3485961"/>
            <a:ext cx="5866400" cy="5807736"/>
          </a:xfrm>
          <a:custGeom>
            <a:avLst/>
            <a:gdLst/>
            <a:ahLst/>
            <a:cxnLst/>
            <a:rect l="l" t="t" r="r" b="b"/>
            <a:pathLst>
              <a:path w="5866400" h="5807736">
                <a:moveTo>
                  <a:pt x="0" y="0"/>
                </a:moveTo>
                <a:lnTo>
                  <a:pt x="5866400" y="0"/>
                </a:lnTo>
                <a:lnTo>
                  <a:pt x="5866400" y="5807736"/>
                </a:lnTo>
                <a:lnTo>
                  <a:pt x="0" y="58077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8700" y="4653543"/>
            <a:ext cx="4336278" cy="3916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8">
                <a:solidFill>
                  <a:srgbClr val="9B131D">
                    <a:alpha val="77255"/>
                  </a:srgbClr>
                </a:solidFill>
                <a:latin typeface="Roboto Condensed Bold"/>
              </a:rPr>
              <a:t>Nhiệm vụ 1: </a:t>
            </a:r>
            <a:r>
              <a:rPr lang="en-US" sz="3698">
                <a:solidFill>
                  <a:srgbClr val="9B131D">
                    <a:alpha val="77255"/>
                  </a:srgbClr>
                </a:solidFill>
                <a:latin typeface="Roboto Condensed"/>
              </a:rPr>
              <a:t>Nêu 3 đặc điểm mà em cho là đặc trưng nhất của thể thơ thất ngôn bát cú Đường luật hoặc tứ tuyệt Đường luật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779213" y="5937330"/>
            <a:ext cx="3799324" cy="3916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8"/>
              </a:lnSpc>
            </a:pP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 Bold"/>
              </a:rPr>
              <a:t>Nhiệm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 Bol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 Bold"/>
              </a:rPr>
              <a:t>vụ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 Bold"/>
              </a:rPr>
              <a:t> 2: 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Chia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sẻ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kinh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nghiệm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đọc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thể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thơ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thất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ngôn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bát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cú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Đường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luật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và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tứ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tuyệt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Đường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luật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.</a:t>
            </a:r>
          </a:p>
          <a:p>
            <a:pPr algn="ctr">
              <a:lnSpc>
                <a:spcPts val="5179"/>
              </a:lnSpc>
            </a:pPr>
            <a:endParaRPr lang="en-US" sz="3698" dirty="0">
              <a:solidFill>
                <a:srgbClr val="9B131D">
                  <a:alpha val="77255"/>
                </a:srgbClr>
              </a:solidFill>
              <a:latin typeface="Roboto Condense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812405" y="1495042"/>
            <a:ext cx="3598163" cy="3258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 Bold"/>
              </a:rPr>
              <a:t>Nhiệm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 Bol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 Bold"/>
              </a:rPr>
              <a:t>vụ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 Bold"/>
              </a:rPr>
              <a:t> 3: 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Ở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bài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2,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chúng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ta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vận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dụng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tri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thức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tiếng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Việt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nào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vào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đọc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hiểu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văn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bản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23196" y="750598"/>
            <a:ext cx="16378419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9B131D"/>
                </a:solidFill>
                <a:latin typeface="Fraunces Bold"/>
              </a:rPr>
              <a:t>I. TRI THỨC NGỮ VĂN</a:t>
            </a:r>
          </a:p>
        </p:txBody>
      </p:sp>
      <p:sp>
        <p:nvSpPr>
          <p:cNvPr id="18" name="Freeform 18"/>
          <p:cNvSpPr/>
          <p:nvPr/>
        </p:nvSpPr>
        <p:spPr>
          <a:xfrm>
            <a:off x="12189748" y="4753832"/>
            <a:ext cx="5589059" cy="5533168"/>
          </a:xfrm>
          <a:custGeom>
            <a:avLst/>
            <a:gdLst/>
            <a:ahLst/>
            <a:cxnLst/>
            <a:rect l="l" t="t" r="r" b="b"/>
            <a:pathLst>
              <a:path w="5589059" h="5533168">
                <a:moveTo>
                  <a:pt x="0" y="0"/>
                </a:moveTo>
                <a:lnTo>
                  <a:pt x="5589059" y="0"/>
                </a:lnTo>
                <a:lnTo>
                  <a:pt x="5589059" y="5533168"/>
                </a:lnTo>
                <a:lnTo>
                  <a:pt x="0" y="5533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3207702" y="5747017"/>
            <a:ext cx="3598163" cy="3916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 Bold"/>
              </a:rPr>
              <a:t>Nhiệm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 Bol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 Bold"/>
              </a:rPr>
              <a:t>vụ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 Bold"/>
              </a:rPr>
              <a:t> 4: 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Chia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sẻ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kết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quả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thực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hiện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nhiệm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vụ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thực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hành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đọc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mở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rộng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theo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thể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loại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của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 </a:t>
            </a:r>
            <a:r>
              <a:rPr lang="en-US" sz="3698" dirty="0" err="1">
                <a:solidFill>
                  <a:srgbClr val="9B131D">
                    <a:alpha val="77255"/>
                  </a:srgbClr>
                </a:solidFill>
                <a:latin typeface="Roboto Condensed"/>
              </a:rPr>
              <a:t>em</a:t>
            </a:r>
            <a:r>
              <a:rPr lang="en-US" sz="3698" dirty="0">
                <a:solidFill>
                  <a:srgbClr val="9B131D">
                    <a:alpha val="77255"/>
                  </a:srgbClr>
                </a:solidFill>
                <a:latin typeface="Roboto Condense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29" t="27767" r="2288" b="311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-6769922">
            <a:off x="2963854" y="-5876650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59"/>
                </a:lnTo>
                <a:lnTo>
                  <a:pt x="0" y="9634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324566">
            <a:off x="-7407203" y="6222500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60"/>
                </a:lnTo>
                <a:lnTo>
                  <a:pt x="0" y="96341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046752">
            <a:off x="17479920" y="3440222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59"/>
                </a:lnTo>
                <a:lnTo>
                  <a:pt x="0" y="96341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00383">
            <a:off x="13559783" y="2849815"/>
            <a:ext cx="490495" cy="615918"/>
          </a:xfrm>
          <a:custGeom>
            <a:avLst/>
            <a:gdLst/>
            <a:ahLst/>
            <a:cxnLst/>
            <a:rect l="l" t="t" r="r" b="b"/>
            <a:pathLst>
              <a:path w="490495" h="615918">
                <a:moveTo>
                  <a:pt x="0" y="0"/>
                </a:moveTo>
                <a:lnTo>
                  <a:pt x="490495" y="0"/>
                </a:lnTo>
                <a:lnTo>
                  <a:pt x="490495" y="615918"/>
                </a:lnTo>
                <a:lnTo>
                  <a:pt x="0" y="615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46010" flipH="1">
            <a:off x="15763177" y="2175424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6" y="0"/>
                </a:moveTo>
                <a:lnTo>
                  <a:pt x="0" y="0"/>
                </a:lnTo>
                <a:lnTo>
                  <a:pt x="0" y="443297"/>
                </a:lnTo>
                <a:lnTo>
                  <a:pt x="353026" y="443297"/>
                </a:lnTo>
                <a:lnTo>
                  <a:pt x="35302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00383">
            <a:off x="4693980" y="8828680"/>
            <a:ext cx="490495" cy="615918"/>
          </a:xfrm>
          <a:custGeom>
            <a:avLst/>
            <a:gdLst/>
            <a:ahLst/>
            <a:cxnLst/>
            <a:rect l="l" t="t" r="r" b="b"/>
            <a:pathLst>
              <a:path w="490495" h="615918">
                <a:moveTo>
                  <a:pt x="0" y="0"/>
                </a:moveTo>
                <a:lnTo>
                  <a:pt x="490496" y="0"/>
                </a:lnTo>
                <a:lnTo>
                  <a:pt x="490496" y="615919"/>
                </a:lnTo>
                <a:lnTo>
                  <a:pt x="0" y="6159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46010" flipH="1">
            <a:off x="5452402" y="9470545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5" y="0"/>
                </a:moveTo>
                <a:lnTo>
                  <a:pt x="0" y="0"/>
                </a:lnTo>
                <a:lnTo>
                  <a:pt x="0" y="443296"/>
                </a:lnTo>
                <a:lnTo>
                  <a:pt x="353025" y="443296"/>
                </a:lnTo>
                <a:lnTo>
                  <a:pt x="35302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23196" y="636683"/>
            <a:ext cx="16378419" cy="10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260"/>
              </a:lnSpc>
              <a:spcBef>
                <a:spcPct val="0"/>
              </a:spcBef>
            </a:pPr>
            <a:r>
              <a:rPr lang="en-US" sz="5900" dirty="0">
                <a:solidFill>
                  <a:srgbClr val="9B131D"/>
                </a:solidFill>
                <a:latin typeface="Fraunces Bold"/>
              </a:rPr>
              <a:t>I. TRI THỨC NGỮ VĂN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8076" y="1850257"/>
            <a:ext cx="6955669" cy="979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8"/>
              </a:lnSpc>
            </a:pPr>
            <a:r>
              <a:rPr lang="en-US" sz="5700" dirty="0">
                <a:solidFill>
                  <a:srgbClr val="65A1B7"/>
                </a:solidFill>
                <a:latin typeface="#9Slide07 SVNUT Triumph Press"/>
              </a:rPr>
              <a:t>1. Tri </a:t>
            </a:r>
            <a:r>
              <a:rPr lang="en-US" sz="5700" dirty="0" err="1">
                <a:solidFill>
                  <a:srgbClr val="65A1B7"/>
                </a:solidFill>
                <a:latin typeface="#9Slide07 SVNUT Triumph Press"/>
              </a:rPr>
              <a:t>thức</a:t>
            </a:r>
            <a:r>
              <a:rPr lang="en-US" sz="5700" dirty="0">
                <a:solidFill>
                  <a:srgbClr val="65A1B7"/>
                </a:solidFill>
                <a:latin typeface="#9Slide07 SVNUT Triumph Press"/>
              </a:rPr>
              <a:t> </a:t>
            </a:r>
            <a:r>
              <a:rPr lang="en-US" sz="5700" dirty="0" err="1">
                <a:solidFill>
                  <a:srgbClr val="65A1B7"/>
                </a:solidFill>
                <a:latin typeface="#9Slide07 SVNUT Triumph Press"/>
              </a:rPr>
              <a:t>thể</a:t>
            </a:r>
            <a:r>
              <a:rPr lang="en-US" sz="5700" dirty="0">
                <a:solidFill>
                  <a:srgbClr val="65A1B7"/>
                </a:solidFill>
                <a:latin typeface="#9Slide07 SVNUT Triumph Press"/>
              </a:rPr>
              <a:t> </a:t>
            </a:r>
            <a:r>
              <a:rPr lang="en-US" sz="5700" dirty="0" err="1">
                <a:solidFill>
                  <a:srgbClr val="65A1B7"/>
                </a:solidFill>
                <a:latin typeface="#9Slide07 SVNUT Triumph Press"/>
              </a:rPr>
              <a:t>loại</a:t>
            </a:r>
            <a:endParaRPr lang="en-US" sz="5700" dirty="0">
              <a:solidFill>
                <a:srgbClr val="65A1B7"/>
              </a:solidFill>
              <a:latin typeface="#9Slide07 SVNUT Triumph Pres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85175" y="3811210"/>
            <a:ext cx="4325240" cy="705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75"/>
              </a:lnSpc>
            </a:pPr>
            <a:r>
              <a:rPr lang="en-US" sz="4299" dirty="0">
                <a:solidFill>
                  <a:srgbClr val="6B2D11"/>
                </a:solidFill>
                <a:latin typeface="Roboto Condensed Bold"/>
              </a:rPr>
              <a:t> a. </a:t>
            </a:r>
            <a:r>
              <a:rPr lang="en-US" sz="4299" dirty="0" err="1">
                <a:solidFill>
                  <a:srgbClr val="6B2D11"/>
                </a:solidFill>
                <a:latin typeface="Roboto Condensed Bold"/>
              </a:rPr>
              <a:t>Về</a:t>
            </a:r>
            <a:r>
              <a:rPr lang="en-US" sz="4299" dirty="0">
                <a:solidFill>
                  <a:srgbClr val="6B2D11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6B2D11"/>
                </a:solidFill>
                <a:latin typeface="Roboto Condensed Bold"/>
              </a:rPr>
              <a:t>bố</a:t>
            </a:r>
            <a:r>
              <a:rPr lang="en-US" sz="4299" dirty="0">
                <a:solidFill>
                  <a:srgbClr val="6B2D11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6B2D11"/>
                </a:solidFill>
                <a:latin typeface="Roboto Condensed Bold"/>
              </a:rPr>
              <a:t>cục</a:t>
            </a:r>
            <a:endParaRPr lang="en-US" sz="4299" dirty="0">
              <a:solidFill>
                <a:srgbClr val="6B2D11"/>
              </a:solidFill>
              <a:latin typeface="Roboto Condense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700" y="4835661"/>
            <a:ext cx="15972915" cy="42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thơ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thất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ngôn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bát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cú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gồm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bốn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cặp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thơ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thường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tương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ứng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với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bốn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phần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: </a:t>
            </a:r>
          </a:p>
          <a:p>
            <a:pPr marL="863598" lvl="1" indent="-431799" algn="just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đề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(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triển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khai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ẩn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ý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chứa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nhan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đề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),</a:t>
            </a:r>
          </a:p>
          <a:p>
            <a:pPr marL="863598" lvl="1" indent="-431799" algn="just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thực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(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nói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rõ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khía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cạnh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chính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đối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tượng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được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thơ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đề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cập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),  </a:t>
            </a:r>
          </a:p>
          <a:p>
            <a:pPr marL="863598" lvl="1" indent="-431799" algn="just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luận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(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luận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giải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mở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rộng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suy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nghĩ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về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đối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tượng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)</a:t>
            </a:r>
          </a:p>
          <a:p>
            <a:pPr marL="863598" lvl="1" indent="-431799" algn="just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kết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(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thâu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tóm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tinh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thần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cả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có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thể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kết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hợp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mở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ra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những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ý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tưởng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mới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).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39861" y="2735881"/>
            <a:ext cx="15499829" cy="1073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 dirty="0" err="1">
                <a:solidFill>
                  <a:srgbClr val="000000"/>
                </a:solidFill>
                <a:latin typeface="#9Slide05 VL Fadilla"/>
              </a:rPr>
              <a:t>Một</a:t>
            </a:r>
            <a:r>
              <a:rPr lang="en-US" sz="60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#9Slide05 VL Fadilla"/>
              </a:rPr>
              <a:t>số</a:t>
            </a:r>
            <a:r>
              <a:rPr lang="en-US" sz="60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#9Slide05 VL Fadilla"/>
              </a:rPr>
              <a:t>đặc</a:t>
            </a:r>
            <a:r>
              <a:rPr lang="en-US" sz="60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#9Slide05 VL Fadilla"/>
              </a:rPr>
              <a:t>điểm</a:t>
            </a:r>
            <a:r>
              <a:rPr lang="en-US" sz="60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#9Slide05 VL Fadilla"/>
              </a:rPr>
              <a:t>của</a:t>
            </a:r>
            <a:r>
              <a:rPr lang="en-US" sz="60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#9Slide05 VL Fadilla"/>
              </a:rPr>
              <a:t>thơ</a:t>
            </a:r>
            <a:r>
              <a:rPr lang="en-US" sz="60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#9Slide05 VL Fadilla"/>
              </a:rPr>
              <a:t>Thất</a:t>
            </a:r>
            <a:r>
              <a:rPr lang="en-US" sz="60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#9Slide05 VL Fadilla"/>
              </a:rPr>
              <a:t>ngôn</a:t>
            </a:r>
            <a:r>
              <a:rPr lang="en-US" sz="60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#9Slide05 VL Fadilla"/>
              </a:rPr>
              <a:t>bát</a:t>
            </a:r>
            <a:r>
              <a:rPr lang="en-US" sz="60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#9Slide05 VL Fadilla"/>
              </a:rPr>
              <a:t>cú</a:t>
            </a:r>
            <a:r>
              <a:rPr lang="en-US" sz="60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#9Slide05 VL Fadilla"/>
              </a:rPr>
              <a:t>Đường</a:t>
            </a:r>
            <a:r>
              <a:rPr lang="en-US" sz="60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#9Slide05 VL Fadilla"/>
              </a:rPr>
              <a:t>luật</a:t>
            </a:r>
            <a:endParaRPr lang="en-US" sz="6099" dirty="0">
              <a:solidFill>
                <a:srgbClr val="000000"/>
              </a:solidFill>
              <a:latin typeface="#9Slide05 VL Fadill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29" t="27767" r="2288" b="311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-6769922">
            <a:off x="2963854" y="-5876650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59"/>
                </a:lnTo>
                <a:lnTo>
                  <a:pt x="0" y="9634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324566">
            <a:off x="-7407203" y="6222500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60"/>
                </a:lnTo>
                <a:lnTo>
                  <a:pt x="0" y="96341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046752">
            <a:off x="17479920" y="3440222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59"/>
                </a:lnTo>
                <a:lnTo>
                  <a:pt x="0" y="96341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00383">
            <a:off x="13559783" y="2849815"/>
            <a:ext cx="490495" cy="615918"/>
          </a:xfrm>
          <a:custGeom>
            <a:avLst/>
            <a:gdLst/>
            <a:ahLst/>
            <a:cxnLst/>
            <a:rect l="l" t="t" r="r" b="b"/>
            <a:pathLst>
              <a:path w="490495" h="615918">
                <a:moveTo>
                  <a:pt x="0" y="0"/>
                </a:moveTo>
                <a:lnTo>
                  <a:pt x="490495" y="0"/>
                </a:lnTo>
                <a:lnTo>
                  <a:pt x="490495" y="615918"/>
                </a:lnTo>
                <a:lnTo>
                  <a:pt x="0" y="615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46010" flipH="1">
            <a:off x="13031189" y="2198548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5" y="0"/>
                </a:moveTo>
                <a:lnTo>
                  <a:pt x="0" y="0"/>
                </a:lnTo>
                <a:lnTo>
                  <a:pt x="0" y="443296"/>
                </a:lnTo>
                <a:lnTo>
                  <a:pt x="353025" y="443296"/>
                </a:lnTo>
                <a:lnTo>
                  <a:pt x="35302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00383">
            <a:off x="4863160" y="8172307"/>
            <a:ext cx="490495" cy="615918"/>
          </a:xfrm>
          <a:custGeom>
            <a:avLst/>
            <a:gdLst/>
            <a:ahLst/>
            <a:cxnLst/>
            <a:rect l="l" t="t" r="r" b="b"/>
            <a:pathLst>
              <a:path w="490495" h="615918">
                <a:moveTo>
                  <a:pt x="0" y="0"/>
                </a:moveTo>
                <a:lnTo>
                  <a:pt x="490495" y="0"/>
                </a:lnTo>
                <a:lnTo>
                  <a:pt x="490495" y="615919"/>
                </a:lnTo>
                <a:lnTo>
                  <a:pt x="0" y="6159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46010" flipH="1">
            <a:off x="5711947" y="8829427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5" y="0"/>
                </a:moveTo>
                <a:lnTo>
                  <a:pt x="0" y="0"/>
                </a:lnTo>
                <a:lnTo>
                  <a:pt x="0" y="443296"/>
                </a:lnTo>
                <a:lnTo>
                  <a:pt x="353025" y="443296"/>
                </a:lnTo>
                <a:lnTo>
                  <a:pt x="35302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01943" y="3472803"/>
            <a:ext cx="6673147" cy="705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75"/>
              </a:lnSpc>
            </a:pPr>
            <a:r>
              <a:rPr lang="en-US" sz="4299" dirty="0">
                <a:solidFill>
                  <a:srgbClr val="6B2D11"/>
                </a:solidFill>
                <a:latin typeface="Roboto Condensed Bold"/>
              </a:rPr>
              <a:t>b. </a:t>
            </a:r>
            <a:r>
              <a:rPr lang="en-US" sz="4299" dirty="0" err="1">
                <a:solidFill>
                  <a:srgbClr val="6B2D11"/>
                </a:solidFill>
                <a:latin typeface="Roboto Condensed Bold"/>
              </a:rPr>
              <a:t>Về</a:t>
            </a:r>
            <a:r>
              <a:rPr lang="en-US" sz="4299" dirty="0">
                <a:solidFill>
                  <a:srgbClr val="6B2D11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6B2D11"/>
                </a:solidFill>
                <a:latin typeface="Roboto Condensed Bold"/>
              </a:rPr>
              <a:t>niêm</a:t>
            </a:r>
            <a:r>
              <a:rPr lang="en-US" sz="4299" dirty="0">
                <a:solidFill>
                  <a:srgbClr val="6B2D11"/>
                </a:solidFill>
                <a:latin typeface="Roboto Condensed Bold"/>
              </a:rPr>
              <a:t> và </a:t>
            </a:r>
            <a:r>
              <a:rPr lang="en-US" sz="4299" dirty="0" err="1">
                <a:solidFill>
                  <a:srgbClr val="6B2D11"/>
                </a:solidFill>
                <a:latin typeface="Roboto Condensed Bold"/>
              </a:rPr>
              <a:t>luật</a:t>
            </a:r>
            <a:r>
              <a:rPr lang="en-US" sz="4299" dirty="0">
                <a:solidFill>
                  <a:srgbClr val="6B2D11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6B2D11"/>
                </a:solidFill>
                <a:latin typeface="Roboto Condensed Bold"/>
              </a:rPr>
              <a:t>bằng</a:t>
            </a:r>
            <a:r>
              <a:rPr lang="en-US" sz="4299" dirty="0">
                <a:solidFill>
                  <a:srgbClr val="6B2D11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6B2D11"/>
                </a:solidFill>
                <a:latin typeface="Roboto Condensed Bold"/>
              </a:rPr>
              <a:t>trắc</a:t>
            </a:r>
            <a:endParaRPr lang="en-US" sz="4299" dirty="0">
              <a:solidFill>
                <a:srgbClr val="6B2D11"/>
              </a:solidFill>
              <a:latin typeface="Roboto Condense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42768" y="4455022"/>
            <a:ext cx="16802463" cy="500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9" lvl="1" indent="-399415" algn="just">
              <a:lnSpc>
                <a:spcPts val="4994"/>
              </a:lnSpc>
              <a:buFont typeface="Arial"/>
              <a:buChar char="•"/>
            </a:pP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thơ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phải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sắp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xếp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thanh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bằng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thanh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trắc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từng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và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cả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theo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quy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định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chặt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chẽ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. Quy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định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này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được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tính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từ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chữ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thứ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2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thứ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nhất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: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Nếu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chữ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này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là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thanh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bằng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thì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thơ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thuộc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luật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bằng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là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thanh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trắc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thì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thơ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thuộc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luật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trắc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. </a:t>
            </a:r>
          </a:p>
          <a:p>
            <a:pPr marL="798829" lvl="1" indent="-399415" algn="just">
              <a:lnSpc>
                <a:spcPts val="4994"/>
              </a:lnSpc>
              <a:buFont typeface="Arial"/>
              <a:buChar char="•"/>
            </a:pPr>
            <a:r>
              <a:rPr lang="en-US" sz="3699" dirty="0">
                <a:solidFill>
                  <a:srgbClr val="000000"/>
                </a:solidFill>
                <a:latin typeface="Roboto Condensed"/>
              </a:rPr>
              <a:t>Trong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mỗi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thanh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bằng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trắc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đan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xen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nhau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đảm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bảo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sự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hài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hòa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cân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bằng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luật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quy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định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ở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chữ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thứ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2, 4, 6;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mỗi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cặp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(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liên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),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thanh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bằng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trắc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phải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ngược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nhau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. </a:t>
            </a:r>
          </a:p>
          <a:p>
            <a:pPr marL="798829" lvl="1" indent="-399415" algn="just">
              <a:lnSpc>
                <a:spcPts val="4994"/>
              </a:lnSpc>
              <a:buFont typeface="Arial"/>
              <a:buChar char="•"/>
            </a:pP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Về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niêm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hai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cặp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liền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nhau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được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“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dính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”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theo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nguyên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tắc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: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chữ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thứ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2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2 và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3,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4 và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5,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6 và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7,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1 và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8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phải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cùng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Roboto Condensed"/>
              </a:rPr>
              <a:t>thanh</a:t>
            </a:r>
            <a:r>
              <a:rPr lang="en-US" sz="3699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5120" y="172206"/>
            <a:ext cx="16378419" cy="10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260"/>
              </a:lnSpc>
              <a:spcBef>
                <a:spcPct val="0"/>
              </a:spcBef>
            </a:pPr>
            <a:r>
              <a:rPr lang="en-US" sz="5900">
                <a:solidFill>
                  <a:srgbClr val="9B131D"/>
                </a:solidFill>
                <a:latin typeface="Fraunces Bold"/>
              </a:rPr>
              <a:t>I. TRI THỨC NGỮ VĂN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0" y="1385780"/>
            <a:ext cx="6955669" cy="979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8"/>
              </a:lnSpc>
            </a:pPr>
            <a:r>
              <a:rPr lang="en-US" sz="5700">
                <a:solidFill>
                  <a:srgbClr val="65A1B7"/>
                </a:solidFill>
                <a:latin typeface="#9Slide07 SVNUT Triumph Press"/>
              </a:rPr>
              <a:t>1. Tri thức thể loại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5120" y="2332343"/>
            <a:ext cx="15499829" cy="1073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>
                <a:solidFill>
                  <a:srgbClr val="000000"/>
                </a:solidFill>
                <a:latin typeface="#9Slide05 VL Fadilla"/>
              </a:rPr>
              <a:t>Một số đặc điểm của thơ Thất ngôn bát cú Đường luật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29" t="27767" r="2288" b="311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-6769922">
            <a:off x="2963854" y="-5876650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59"/>
                </a:lnTo>
                <a:lnTo>
                  <a:pt x="0" y="9634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324566">
            <a:off x="-7407203" y="6222500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60"/>
                </a:lnTo>
                <a:lnTo>
                  <a:pt x="0" y="96341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046752">
            <a:off x="17479920" y="3440222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59"/>
                </a:lnTo>
                <a:lnTo>
                  <a:pt x="0" y="96341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00383">
            <a:off x="13559783" y="2849815"/>
            <a:ext cx="490495" cy="615918"/>
          </a:xfrm>
          <a:custGeom>
            <a:avLst/>
            <a:gdLst/>
            <a:ahLst/>
            <a:cxnLst/>
            <a:rect l="l" t="t" r="r" b="b"/>
            <a:pathLst>
              <a:path w="490495" h="615918">
                <a:moveTo>
                  <a:pt x="0" y="0"/>
                </a:moveTo>
                <a:lnTo>
                  <a:pt x="490495" y="0"/>
                </a:lnTo>
                <a:lnTo>
                  <a:pt x="490495" y="615918"/>
                </a:lnTo>
                <a:lnTo>
                  <a:pt x="0" y="615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46010" flipH="1">
            <a:off x="13031189" y="2198548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5" y="0"/>
                </a:moveTo>
                <a:lnTo>
                  <a:pt x="0" y="0"/>
                </a:lnTo>
                <a:lnTo>
                  <a:pt x="0" y="443296"/>
                </a:lnTo>
                <a:lnTo>
                  <a:pt x="353025" y="443296"/>
                </a:lnTo>
                <a:lnTo>
                  <a:pt x="35302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00383">
            <a:off x="4863160" y="8172307"/>
            <a:ext cx="490495" cy="615918"/>
          </a:xfrm>
          <a:custGeom>
            <a:avLst/>
            <a:gdLst/>
            <a:ahLst/>
            <a:cxnLst/>
            <a:rect l="l" t="t" r="r" b="b"/>
            <a:pathLst>
              <a:path w="490495" h="615918">
                <a:moveTo>
                  <a:pt x="0" y="0"/>
                </a:moveTo>
                <a:lnTo>
                  <a:pt x="490495" y="0"/>
                </a:lnTo>
                <a:lnTo>
                  <a:pt x="490495" y="615919"/>
                </a:lnTo>
                <a:lnTo>
                  <a:pt x="0" y="6159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46010" flipH="1">
            <a:off x="5711947" y="8829427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5" y="0"/>
                </a:moveTo>
                <a:lnTo>
                  <a:pt x="0" y="0"/>
                </a:lnTo>
                <a:lnTo>
                  <a:pt x="0" y="443296"/>
                </a:lnTo>
                <a:lnTo>
                  <a:pt x="353025" y="443296"/>
                </a:lnTo>
                <a:lnTo>
                  <a:pt x="35302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63220" y="3428811"/>
            <a:ext cx="4325240" cy="74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1"/>
              </a:lnSpc>
            </a:pPr>
            <a:r>
              <a:rPr lang="en-US" sz="4599" dirty="0">
                <a:solidFill>
                  <a:srgbClr val="6B2D11"/>
                </a:solidFill>
                <a:latin typeface="Roboto Condensed Bold"/>
              </a:rPr>
              <a:t>c. </a:t>
            </a:r>
            <a:r>
              <a:rPr lang="en-US" sz="4599" dirty="0" err="1">
                <a:solidFill>
                  <a:srgbClr val="6B2D11"/>
                </a:solidFill>
                <a:latin typeface="Roboto Condensed Bold"/>
              </a:rPr>
              <a:t>Về</a:t>
            </a:r>
            <a:r>
              <a:rPr lang="en-US" sz="4599" dirty="0">
                <a:solidFill>
                  <a:srgbClr val="6B2D11"/>
                </a:solidFill>
                <a:latin typeface="Roboto Condensed Bold"/>
              </a:rPr>
              <a:t> </a:t>
            </a:r>
            <a:r>
              <a:rPr lang="en-US" sz="4599" dirty="0" err="1">
                <a:solidFill>
                  <a:srgbClr val="6B2D11"/>
                </a:solidFill>
                <a:latin typeface="Roboto Condensed Bold"/>
              </a:rPr>
              <a:t>vần</a:t>
            </a:r>
            <a:r>
              <a:rPr lang="en-US" sz="4599" dirty="0">
                <a:solidFill>
                  <a:srgbClr val="6B2D11"/>
                </a:solidFill>
                <a:latin typeface="Roboto Condensed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19369" y="4364355"/>
            <a:ext cx="15301443" cy="5922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79"/>
              </a:lnSpc>
            </a:pPr>
            <a:r>
              <a:rPr lang="en-US" sz="4199" dirty="0">
                <a:solidFill>
                  <a:srgbClr val="000000"/>
                </a:solidFill>
                <a:latin typeface="Roboto Condensed"/>
              </a:rPr>
              <a:t>- Vai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trò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vần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: </a:t>
            </a:r>
          </a:p>
          <a:p>
            <a:pPr marL="906777" lvl="1" indent="-453388" algn="just">
              <a:lnSpc>
                <a:spcPts val="5879"/>
              </a:lnSpc>
              <a:buFont typeface="Arial"/>
              <a:buChar char="•"/>
            </a:pPr>
            <a:r>
              <a:rPr lang="en-US" sz="4199" dirty="0">
                <a:solidFill>
                  <a:srgbClr val="000000"/>
                </a:solidFill>
                <a:latin typeface="Roboto Condensed"/>
              </a:rPr>
              <a:t>Liên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kết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dòng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và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thơ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,</a:t>
            </a:r>
          </a:p>
          <a:p>
            <a:pPr marL="906777" lvl="1" indent="-453388" algn="just">
              <a:lnSpc>
                <a:spcPts val="5879"/>
              </a:lnSpc>
              <a:buFont typeface="Arial"/>
              <a:buChar char="•"/>
            </a:pP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Đánh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dấu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nhịp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thơ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, tạo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nhạc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điệu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sự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hài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hòa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sức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âm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vang</a:t>
            </a:r>
          </a:p>
          <a:p>
            <a:pPr marL="906777" lvl="1" indent="-453388" algn="just">
              <a:lnSpc>
                <a:spcPts val="5879"/>
              </a:lnSpc>
              <a:buFont typeface="Arial"/>
              <a:buChar char="•"/>
            </a:pP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Giúp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dễ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nhớ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dễ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thuộc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thơ</a:t>
            </a:r>
            <a:endParaRPr lang="en-US" sz="4199" dirty="0">
              <a:solidFill>
                <a:srgbClr val="000000"/>
              </a:solidFill>
              <a:latin typeface="Roboto Condensed"/>
            </a:endParaRPr>
          </a:p>
          <a:p>
            <a:pPr algn="just">
              <a:lnSpc>
                <a:spcPts val="5879"/>
              </a:lnSpc>
            </a:pPr>
            <a:r>
              <a:rPr lang="en-US" sz="4199" dirty="0">
                <a:solidFill>
                  <a:srgbClr val="000000"/>
                </a:solidFill>
                <a:latin typeface="Roboto Condensed"/>
              </a:rPr>
              <a:t>-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Gieo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vần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: </a:t>
            </a:r>
          </a:p>
          <a:p>
            <a:pPr marL="906777" lvl="1" indent="-453388" algn="just">
              <a:lnSpc>
                <a:spcPts val="5879"/>
              </a:lnSpc>
              <a:buFont typeface="Arial"/>
              <a:buChar char="•"/>
            </a:pP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Vần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bằng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ở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chữ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cuối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1, 2, 4, 6, 8; </a:t>
            </a:r>
          </a:p>
          <a:p>
            <a:pPr marL="906777" lvl="1" indent="-453388" algn="just">
              <a:lnSpc>
                <a:spcPts val="5879"/>
              </a:lnSpc>
              <a:buFont typeface="Arial"/>
              <a:buChar char="•"/>
            </a:pP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Riêng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vần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thứ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nhất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có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thể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linh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Roboto Condensed"/>
              </a:rPr>
              <a:t>hoạt</a:t>
            </a:r>
            <a:r>
              <a:rPr lang="en-US" sz="4199" dirty="0">
                <a:solidFill>
                  <a:srgbClr val="000000"/>
                </a:solidFill>
                <a:latin typeface="Roboto Condensed"/>
              </a:rPr>
              <a:t>. </a:t>
            </a:r>
          </a:p>
          <a:p>
            <a:pPr algn="just">
              <a:lnSpc>
                <a:spcPts val="5879"/>
              </a:lnSpc>
            </a:pPr>
            <a:endParaRPr lang="en-US" sz="4199" dirty="0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80881" y="252038"/>
            <a:ext cx="16378419" cy="10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260"/>
              </a:lnSpc>
              <a:spcBef>
                <a:spcPct val="0"/>
              </a:spcBef>
            </a:pPr>
            <a:r>
              <a:rPr lang="en-US" sz="5900">
                <a:solidFill>
                  <a:srgbClr val="9B131D"/>
                </a:solidFill>
                <a:latin typeface="Fraunces Bold"/>
              </a:rPr>
              <a:t>I. TRI THỨC NGỮ VĂN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5761" y="1465612"/>
            <a:ext cx="6955669" cy="979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8"/>
              </a:lnSpc>
            </a:pPr>
            <a:r>
              <a:rPr lang="en-US" sz="5700">
                <a:solidFill>
                  <a:srgbClr val="65A1B7"/>
                </a:solidFill>
                <a:latin typeface="#9Slide07 SVNUT Triumph Press"/>
              </a:rPr>
              <a:t>1. Tri thức thể loại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80881" y="2412176"/>
            <a:ext cx="15499829" cy="1073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>
                <a:solidFill>
                  <a:srgbClr val="000000"/>
                </a:solidFill>
                <a:latin typeface="#9Slide05 VL Fadilla"/>
              </a:rPr>
              <a:t>Một số đặc điểm của thơ Thất ngôn bát cú Đường luật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29" t="27767" r="2288" b="311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-6769922">
            <a:off x="2963854" y="-5876650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59"/>
                </a:lnTo>
                <a:lnTo>
                  <a:pt x="0" y="9634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324566">
            <a:off x="-7407203" y="6222500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60"/>
                </a:lnTo>
                <a:lnTo>
                  <a:pt x="0" y="96341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046752">
            <a:off x="17479920" y="3440222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59"/>
                </a:lnTo>
                <a:lnTo>
                  <a:pt x="0" y="96341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00383">
            <a:off x="13559783" y="2849815"/>
            <a:ext cx="490495" cy="615918"/>
          </a:xfrm>
          <a:custGeom>
            <a:avLst/>
            <a:gdLst/>
            <a:ahLst/>
            <a:cxnLst/>
            <a:rect l="l" t="t" r="r" b="b"/>
            <a:pathLst>
              <a:path w="490495" h="615918">
                <a:moveTo>
                  <a:pt x="0" y="0"/>
                </a:moveTo>
                <a:lnTo>
                  <a:pt x="490495" y="0"/>
                </a:lnTo>
                <a:lnTo>
                  <a:pt x="490495" y="615918"/>
                </a:lnTo>
                <a:lnTo>
                  <a:pt x="0" y="615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46010" flipH="1">
            <a:off x="13031189" y="2198548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5" y="0"/>
                </a:moveTo>
                <a:lnTo>
                  <a:pt x="0" y="0"/>
                </a:lnTo>
                <a:lnTo>
                  <a:pt x="0" y="443296"/>
                </a:lnTo>
                <a:lnTo>
                  <a:pt x="353025" y="443296"/>
                </a:lnTo>
                <a:lnTo>
                  <a:pt x="35302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00383">
            <a:off x="4863160" y="8172307"/>
            <a:ext cx="490495" cy="615918"/>
          </a:xfrm>
          <a:custGeom>
            <a:avLst/>
            <a:gdLst/>
            <a:ahLst/>
            <a:cxnLst/>
            <a:rect l="l" t="t" r="r" b="b"/>
            <a:pathLst>
              <a:path w="490495" h="615918">
                <a:moveTo>
                  <a:pt x="0" y="0"/>
                </a:moveTo>
                <a:lnTo>
                  <a:pt x="490495" y="0"/>
                </a:lnTo>
                <a:lnTo>
                  <a:pt x="490495" y="615919"/>
                </a:lnTo>
                <a:lnTo>
                  <a:pt x="0" y="6159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46010" flipH="1">
            <a:off x="5711947" y="8829427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5" y="0"/>
                </a:moveTo>
                <a:lnTo>
                  <a:pt x="0" y="0"/>
                </a:lnTo>
                <a:lnTo>
                  <a:pt x="0" y="443296"/>
                </a:lnTo>
                <a:lnTo>
                  <a:pt x="353025" y="443296"/>
                </a:lnTo>
                <a:lnTo>
                  <a:pt x="35302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63220" y="3468611"/>
            <a:ext cx="4325240" cy="74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1"/>
              </a:lnSpc>
            </a:pPr>
            <a:r>
              <a:rPr lang="en-US" sz="4599" dirty="0">
                <a:solidFill>
                  <a:srgbClr val="6B2D11"/>
                </a:solidFill>
                <a:latin typeface="Roboto Condensed Bold"/>
              </a:rPr>
              <a:t>d. </a:t>
            </a:r>
            <a:r>
              <a:rPr lang="en-US" sz="4599" dirty="0" err="1">
                <a:solidFill>
                  <a:srgbClr val="6B2D11"/>
                </a:solidFill>
                <a:latin typeface="Roboto Condensed Bold"/>
              </a:rPr>
              <a:t>Về</a:t>
            </a:r>
            <a:r>
              <a:rPr lang="en-US" sz="4599" dirty="0">
                <a:solidFill>
                  <a:srgbClr val="6B2D11"/>
                </a:solidFill>
                <a:latin typeface="Roboto Condensed Bold"/>
              </a:rPr>
              <a:t> </a:t>
            </a:r>
            <a:r>
              <a:rPr lang="en-US" sz="4599" dirty="0" err="1">
                <a:solidFill>
                  <a:srgbClr val="6B2D11"/>
                </a:solidFill>
                <a:latin typeface="Roboto Condensed Bold"/>
              </a:rPr>
              <a:t>nhịp</a:t>
            </a:r>
            <a:endParaRPr lang="en-US" sz="4599" dirty="0">
              <a:solidFill>
                <a:srgbClr val="6B2D11"/>
              </a:solidFill>
              <a:latin typeface="Roboto Condense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63220" y="4465307"/>
            <a:ext cx="15478694" cy="4315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39"/>
              </a:lnSpc>
            </a:pPr>
            <a:r>
              <a:rPr lang="en-US" sz="4099" dirty="0">
                <a:solidFill>
                  <a:srgbClr val="000000"/>
                </a:solidFill>
                <a:latin typeface="Roboto Condensed"/>
              </a:rPr>
              <a:t>-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Nhịp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là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chỗ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ngắt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chia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dòng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và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thơ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thành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từng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vế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hoặc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ở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cách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xuống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dòng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.</a:t>
            </a:r>
          </a:p>
          <a:p>
            <a:pPr algn="just">
              <a:lnSpc>
                <a:spcPts val="5739"/>
              </a:lnSpc>
            </a:pPr>
            <a:r>
              <a:rPr lang="en-US" sz="4099" dirty="0">
                <a:solidFill>
                  <a:srgbClr val="000000"/>
                </a:solidFill>
                <a:latin typeface="Roboto Condensed"/>
              </a:rPr>
              <a:t>- Vai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trò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nhịp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thơ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:</a:t>
            </a:r>
          </a:p>
          <a:p>
            <a:pPr marL="885187" lvl="1" indent="-442594" algn="just">
              <a:lnSpc>
                <a:spcPts val="5739"/>
              </a:lnSpc>
              <a:buFont typeface="Arial"/>
              <a:buChar char="•"/>
            </a:pPr>
            <a:r>
              <a:rPr lang="en-US" sz="4099" dirty="0">
                <a:solidFill>
                  <a:srgbClr val="000000"/>
                </a:solidFill>
                <a:latin typeface="Roboto Condensed"/>
              </a:rPr>
              <a:t>Tạo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tiết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tấu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làm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nên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nhạc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điệu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thơ</a:t>
            </a:r>
            <a:endParaRPr lang="en-US" sz="4099" dirty="0">
              <a:solidFill>
                <a:srgbClr val="000000"/>
              </a:solidFill>
              <a:latin typeface="Roboto Condensed"/>
            </a:endParaRPr>
          </a:p>
          <a:p>
            <a:pPr marL="885187" lvl="1" indent="-442594" algn="just">
              <a:lnSpc>
                <a:spcPts val="5739"/>
              </a:lnSpc>
              <a:buFont typeface="Arial"/>
              <a:buChar char="•"/>
            </a:pP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Biểu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đạt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nội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dung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thơ</a:t>
            </a:r>
            <a:endParaRPr lang="en-US" sz="4099" dirty="0">
              <a:solidFill>
                <a:srgbClr val="000000"/>
              </a:solidFill>
              <a:latin typeface="Roboto Condensed"/>
            </a:endParaRPr>
          </a:p>
          <a:p>
            <a:pPr algn="just">
              <a:lnSpc>
                <a:spcPts val="5739"/>
              </a:lnSpc>
            </a:pPr>
            <a:r>
              <a:rPr lang="en-US" sz="4099" dirty="0">
                <a:solidFill>
                  <a:srgbClr val="000000"/>
                </a:solidFill>
                <a:latin typeface="Roboto Condensed"/>
              </a:rPr>
              <a:t>-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thơ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thất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ngôn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bát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cú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thường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ngắt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theo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Roboto Condensed"/>
              </a:rPr>
              <a:t>nhịp</a:t>
            </a:r>
            <a:r>
              <a:rPr lang="en-US" sz="4099" dirty="0">
                <a:solidFill>
                  <a:srgbClr val="000000"/>
                </a:solidFill>
                <a:latin typeface="Roboto Condensed"/>
              </a:rPr>
              <a:t> 4/3.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0881" y="120389"/>
            <a:ext cx="16378419" cy="10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260"/>
              </a:lnSpc>
              <a:spcBef>
                <a:spcPct val="0"/>
              </a:spcBef>
            </a:pPr>
            <a:r>
              <a:rPr lang="en-US" sz="5900">
                <a:solidFill>
                  <a:srgbClr val="9B131D"/>
                </a:solidFill>
                <a:latin typeface="Fraunces Bold"/>
              </a:rPr>
              <a:t>I. TRI THỨC NGỮ VĂN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5761" y="1333963"/>
            <a:ext cx="6955669" cy="979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8"/>
              </a:lnSpc>
            </a:pPr>
            <a:r>
              <a:rPr lang="en-US" sz="5700" dirty="0">
                <a:solidFill>
                  <a:srgbClr val="65A1B7"/>
                </a:solidFill>
                <a:latin typeface="#9Slide07 SVNUT Triumph Press"/>
              </a:rPr>
              <a:t>1. Tri </a:t>
            </a:r>
            <a:r>
              <a:rPr lang="en-US" sz="5700" dirty="0" err="1">
                <a:solidFill>
                  <a:srgbClr val="65A1B7"/>
                </a:solidFill>
                <a:latin typeface="#9Slide07 SVNUT Triumph Press"/>
              </a:rPr>
              <a:t>thức</a:t>
            </a:r>
            <a:r>
              <a:rPr lang="en-US" sz="5700" dirty="0">
                <a:solidFill>
                  <a:srgbClr val="65A1B7"/>
                </a:solidFill>
                <a:latin typeface="#9Slide07 SVNUT Triumph Press"/>
              </a:rPr>
              <a:t> </a:t>
            </a:r>
            <a:r>
              <a:rPr lang="en-US" sz="5700" dirty="0" err="1">
                <a:solidFill>
                  <a:srgbClr val="65A1B7"/>
                </a:solidFill>
                <a:latin typeface="#9Slide07 SVNUT Triumph Press"/>
              </a:rPr>
              <a:t>thể</a:t>
            </a:r>
            <a:r>
              <a:rPr lang="en-US" sz="5700" dirty="0">
                <a:solidFill>
                  <a:srgbClr val="65A1B7"/>
                </a:solidFill>
                <a:latin typeface="#9Slide07 SVNUT Triumph Press"/>
              </a:rPr>
              <a:t> </a:t>
            </a:r>
            <a:r>
              <a:rPr lang="en-US" sz="5700" dirty="0" err="1">
                <a:solidFill>
                  <a:srgbClr val="65A1B7"/>
                </a:solidFill>
                <a:latin typeface="#9Slide07 SVNUT Triumph Press"/>
              </a:rPr>
              <a:t>loại</a:t>
            </a:r>
            <a:endParaRPr lang="en-US" sz="5700" dirty="0">
              <a:solidFill>
                <a:srgbClr val="65A1B7"/>
              </a:solidFill>
              <a:latin typeface="#9Slide07 SVNUT Triumph Pres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80881" y="2280526"/>
            <a:ext cx="15499829" cy="1073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>
                <a:solidFill>
                  <a:srgbClr val="000000"/>
                </a:solidFill>
                <a:latin typeface="#9Slide05 VL Fadilla"/>
              </a:rPr>
              <a:t>Một số đặc điểm của thơ Thất ngôn bát cú Đường luật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29" t="27767" r="2288" b="311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-6769922">
            <a:off x="2963854" y="-5876650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59"/>
                </a:lnTo>
                <a:lnTo>
                  <a:pt x="0" y="9634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324566">
            <a:off x="-7407203" y="6222500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60"/>
                </a:lnTo>
                <a:lnTo>
                  <a:pt x="0" y="96341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046752">
            <a:off x="17479920" y="3440222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59"/>
                </a:lnTo>
                <a:lnTo>
                  <a:pt x="0" y="96341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00383">
            <a:off x="13559783" y="2849815"/>
            <a:ext cx="490495" cy="615918"/>
          </a:xfrm>
          <a:custGeom>
            <a:avLst/>
            <a:gdLst/>
            <a:ahLst/>
            <a:cxnLst/>
            <a:rect l="l" t="t" r="r" b="b"/>
            <a:pathLst>
              <a:path w="490495" h="615918">
                <a:moveTo>
                  <a:pt x="0" y="0"/>
                </a:moveTo>
                <a:lnTo>
                  <a:pt x="490495" y="0"/>
                </a:lnTo>
                <a:lnTo>
                  <a:pt x="490495" y="615918"/>
                </a:lnTo>
                <a:lnTo>
                  <a:pt x="0" y="615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46010" flipH="1">
            <a:off x="13031189" y="2198548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5" y="0"/>
                </a:moveTo>
                <a:lnTo>
                  <a:pt x="0" y="0"/>
                </a:lnTo>
                <a:lnTo>
                  <a:pt x="0" y="443296"/>
                </a:lnTo>
                <a:lnTo>
                  <a:pt x="353025" y="443296"/>
                </a:lnTo>
                <a:lnTo>
                  <a:pt x="35302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00383">
            <a:off x="4863160" y="8172307"/>
            <a:ext cx="490495" cy="615918"/>
          </a:xfrm>
          <a:custGeom>
            <a:avLst/>
            <a:gdLst/>
            <a:ahLst/>
            <a:cxnLst/>
            <a:rect l="l" t="t" r="r" b="b"/>
            <a:pathLst>
              <a:path w="490495" h="615918">
                <a:moveTo>
                  <a:pt x="0" y="0"/>
                </a:moveTo>
                <a:lnTo>
                  <a:pt x="490495" y="0"/>
                </a:lnTo>
                <a:lnTo>
                  <a:pt x="490495" y="615919"/>
                </a:lnTo>
                <a:lnTo>
                  <a:pt x="0" y="6159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46010" flipH="1">
            <a:off x="5711947" y="8829427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5" y="0"/>
                </a:moveTo>
                <a:lnTo>
                  <a:pt x="0" y="0"/>
                </a:lnTo>
                <a:lnTo>
                  <a:pt x="0" y="443296"/>
                </a:lnTo>
                <a:lnTo>
                  <a:pt x="353025" y="443296"/>
                </a:lnTo>
                <a:lnTo>
                  <a:pt x="35302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63220" y="2934500"/>
            <a:ext cx="4325240" cy="705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75"/>
              </a:lnSpc>
            </a:pPr>
            <a:r>
              <a:rPr lang="en-US" sz="4299" dirty="0">
                <a:solidFill>
                  <a:srgbClr val="6B2D11"/>
                </a:solidFill>
                <a:latin typeface="Roboto Condensed Bold"/>
              </a:rPr>
              <a:t>e. </a:t>
            </a:r>
            <a:r>
              <a:rPr lang="en-US" sz="4299" dirty="0" err="1">
                <a:solidFill>
                  <a:srgbClr val="6B2D11"/>
                </a:solidFill>
                <a:latin typeface="Roboto Condensed Bold"/>
              </a:rPr>
              <a:t>Về</a:t>
            </a:r>
            <a:r>
              <a:rPr lang="en-US" sz="4299" dirty="0">
                <a:solidFill>
                  <a:srgbClr val="6B2D11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6B2D11"/>
                </a:solidFill>
                <a:latin typeface="Roboto Condensed Bold"/>
              </a:rPr>
              <a:t>đối</a:t>
            </a:r>
            <a:endParaRPr lang="en-US" sz="4299" dirty="0">
              <a:solidFill>
                <a:srgbClr val="6B2D11"/>
              </a:solidFill>
              <a:latin typeface="Roboto Condense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63220" y="3783369"/>
            <a:ext cx="15384345" cy="66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thơ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thất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ngôn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bát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cú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chủ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yếu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sử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phép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đối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ở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hai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thực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và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hai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luận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40435" y="4722534"/>
            <a:ext cx="8140590" cy="705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75"/>
              </a:lnSpc>
            </a:pPr>
            <a:r>
              <a:rPr lang="en-US" sz="4299" dirty="0">
                <a:solidFill>
                  <a:srgbClr val="6B2D11"/>
                </a:solidFill>
                <a:latin typeface="Roboto Condensed Bold"/>
              </a:rPr>
              <a:t> g. </a:t>
            </a:r>
            <a:r>
              <a:rPr lang="en-US" sz="4299" dirty="0" err="1">
                <a:solidFill>
                  <a:srgbClr val="6B2D11"/>
                </a:solidFill>
                <a:latin typeface="Roboto Condensed Bold"/>
              </a:rPr>
              <a:t>Hình</a:t>
            </a:r>
            <a:r>
              <a:rPr lang="en-US" sz="4299" dirty="0">
                <a:solidFill>
                  <a:srgbClr val="6B2D11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6B2D11"/>
                </a:solidFill>
                <a:latin typeface="Roboto Condensed Bold"/>
              </a:rPr>
              <a:t>ảnh</a:t>
            </a:r>
            <a:r>
              <a:rPr lang="en-US" sz="4299" dirty="0">
                <a:solidFill>
                  <a:srgbClr val="6B2D11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6B2D11"/>
                </a:solidFill>
                <a:latin typeface="Roboto Condensed Bold"/>
              </a:rPr>
              <a:t>trong</a:t>
            </a:r>
            <a:r>
              <a:rPr lang="en-US" sz="4299" dirty="0">
                <a:solidFill>
                  <a:srgbClr val="6B2D11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6B2D11"/>
                </a:solidFill>
                <a:latin typeface="Roboto Condensed Bold"/>
              </a:rPr>
              <a:t>thơ</a:t>
            </a:r>
            <a:endParaRPr lang="en-US" sz="4299" dirty="0">
              <a:solidFill>
                <a:srgbClr val="6B2D11"/>
              </a:solidFill>
              <a:latin typeface="Roboto Condense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63220" y="5485677"/>
            <a:ext cx="15384345" cy="134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540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chi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tiết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cảnh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tượng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thực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tế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đời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sống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tái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hiện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bằng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ngôn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ngữ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thơ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ca, </a:t>
            </a:r>
          </a:p>
          <a:p>
            <a:pPr marL="777240" lvl="1" indent="-388620">
              <a:lnSpc>
                <a:spcPts val="5400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Góp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phần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diễn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tả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cảm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xúc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suy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ngẫm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nhà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thơ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thế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giới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và con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63220" y="7110642"/>
            <a:ext cx="4325240" cy="705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75"/>
              </a:lnSpc>
            </a:pPr>
            <a:r>
              <a:rPr lang="en-US" sz="4299" dirty="0">
                <a:solidFill>
                  <a:srgbClr val="6B2D11"/>
                </a:solidFill>
                <a:latin typeface="Roboto Condensed Bold"/>
              </a:rPr>
              <a:t>h. Thông </a:t>
            </a:r>
            <a:r>
              <a:rPr lang="en-US" sz="4299" dirty="0" err="1">
                <a:solidFill>
                  <a:srgbClr val="6B2D11"/>
                </a:solidFill>
                <a:latin typeface="Roboto Condensed Bold"/>
              </a:rPr>
              <a:t>điệp</a:t>
            </a:r>
            <a:endParaRPr lang="en-US" sz="4299" dirty="0">
              <a:solidFill>
                <a:srgbClr val="6B2D11"/>
              </a:solidFill>
              <a:latin typeface="Roboto Condensed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563220" y="7777322"/>
            <a:ext cx="16223820" cy="134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5400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ý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tưởng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quan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trọng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nhất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, </a:t>
            </a:r>
          </a:p>
          <a:p>
            <a:pPr marL="777240" lvl="1" indent="-388620">
              <a:lnSpc>
                <a:spcPts val="5400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học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ứng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xử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mà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tác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giả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muốn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gửi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gắm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đến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 Condensed"/>
              </a:rPr>
              <a:t>đọc</a:t>
            </a:r>
            <a:r>
              <a:rPr lang="en-US" sz="3600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5120" y="172206"/>
            <a:ext cx="16378419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9B131D"/>
                </a:solidFill>
                <a:latin typeface="Fraunces Bold"/>
              </a:rPr>
              <a:t>I. TRI THỨC NGỮ VĂN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-178906" y="1147019"/>
            <a:ext cx="6955669" cy="929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8"/>
              </a:lnSpc>
            </a:pPr>
            <a:r>
              <a:rPr lang="en-US" sz="5400">
                <a:solidFill>
                  <a:srgbClr val="65A1B7"/>
                </a:solidFill>
                <a:latin typeface="#9Slide07 SVNUT Triumph Press"/>
              </a:rPr>
              <a:t>1. Tri thức thể loại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-178906" y="1933936"/>
            <a:ext cx="15499829" cy="1024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5800">
                <a:solidFill>
                  <a:srgbClr val="000000"/>
                </a:solidFill>
                <a:latin typeface="#9Slide05 VL Fadilla"/>
              </a:rPr>
              <a:t>Một số đặc điểm của thơ Thất ngôn bát cú Đường luật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29" t="27767" r="2288" b="311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-6769922">
            <a:off x="2963854" y="-5876650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59"/>
                </a:lnTo>
                <a:lnTo>
                  <a:pt x="0" y="9634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324566">
            <a:off x="-7407203" y="6222500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60"/>
                </a:lnTo>
                <a:lnTo>
                  <a:pt x="0" y="96341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046752">
            <a:off x="17479920" y="3440222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59"/>
                </a:lnTo>
                <a:lnTo>
                  <a:pt x="0" y="96341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00383">
            <a:off x="13559783" y="2849815"/>
            <a:ext cx="490495" cy="615918"/>
          </a:xfrm>
          <a:custGeom>
            <a:avLst/>
            <a:gdLst/>
            <a:ahLst/>
            <a:cxnLst/>
            <a:rect l="l" t="t" r="r" b="b"/>
            <a:pathLst>
              <a:path w="490495" h="615918">
                <a:moveTo>
                  <a:pt x="0" y="0"/>
                </a:moveTo>
                <a:lnTo>
                  <a:pt x="490495" y="0"/>
                </a:lnTo>
                <a:lnTo>
                  <a:pt x="490495" y="615918"/>
                </a:lnTo>
                <a:lnTo>
                  <a:pt x="0" y="615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46010" flipH="1">
            <a:off x="13031189" y="2198548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5" y="0"/>
                </a:moveTo>
                <a:lnTo>
                  <a:pt x="0" y="0"/>
                </a:lnTo>
                <a:lnTo>
                  <a:pt x="0" y="443296"/>
                </a:lnTo>
                <a:lnTo>
                  <a:pt x="353025" y="443296"/>
                </a:lnTo>
                <a:lnTo>
                  <a:pt x="35302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00383">
            <a:off x="4863160" y="8172307"/>
            <a:ext cx="490495" cy="615918"/>
          </a:xfrm>
          <a:custGeom>
            <a:avLst/>
            <a:gdLst/>
            <a:ahLst/>
            <a:cxnLst/>
            <a:rect l="l" t="t" r="r" b="b"/>
            <a:pathLst>
              <a:path w="490495" h="615918">
                <a:moveTo>
                  <a:pt x="0" y="0"/>
                </a:moveTo>
                <a:lnTo>
                  <a:pt x="490495" y="0"/>
                </a:lnTo>
                <a:lnTo>
                  <a:pt x="490495" y="615919"/>
                </a:lnTo>
                <a:lnTo>
                  <a:pt x="0" y="6159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46010" flipH="1">
            <a:off x="5711947" y="8829427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5" y="0"/>
                </a:moveTo>
                <a:lnTo>
                  <a:pt x="0" y="0"/>
                </a:lnTo>
                <a:lnTo>
                  <a:pt x="0" y="443296"/>
                </a:lnTo>
                <a:lnTo>
                  <a:pt x="353025" y="443296"/>
                </a:lnTo>
                <a:lnTo>
                  <a:pt x="35302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731727" y="3505011"/>
            <a:ext cx="14824545" cy="5491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8" lvl="1" indent="-421004">
              <a:lnSpc>
                <a:spcPts val="6200"/>
              </a:lnSpc>
              <a:buFont typeface="Arial"/>
              <a:buChar char="•"/>
            </a:pPr>
            <a:r>
              <a:rPr lang="en-US" sz="3899" b="1" dirty="0" err="1">
                <a:solidFill>
                  <a:srgbClr val="000000"/>
                </a:solidFill>
                <a:latin typeface="Roboto Condensed"/>
              </a:rPr>
              <a:t>Số</a:t>
            </a:r>
            <a:r>
              <a:rPr lang="en-US" sz="3899" b="1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b="1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899" b="1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899" b="1" dirty="0" err="1">
                <a:solidFill>
                  <a:srgbClr val="000000"/>
                </a:solidFill>
                <a:latin typeface="Roboto Condensed"/>
              </a:rPr>
              <a:t>số</a:t>
            </a:r>
            <a:r>
              <a:rPr lang="en-US" sz="3899" b="1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b="1" dirty="0" err="1">
                <a:solidFill>
                  <a:srgbClr val="000000"/>
                </a:solidFill>
                <a:latin typeface="Roboto Condensed"/>
              </a:rPr>
              <a:t>chữ</a:t>
            </a:r>
            <a:r>
              <a:rPr lang="en-US" sz="3899" b="1" dirty="0">
                <a:solidFill>
                  <a:srgbClr val="000000"/>
                </a:solidFill>
                <a:latin typeface="Roboto Condensed"/>
              </a:rPr>
              <a:t>: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Mỗi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tứ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tuyệt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Đường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luật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có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bốn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mỗi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có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năm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chữ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hoặc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bảy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chữ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. </a:t>
            </a:r>
          </a:p>
          <a:p>
            <a:pPr marL="842008" lvl="1" indent="-421004">
              <a:lnSpc>
                <a:spcPts val="6200"/>
              </a:lnSpc>
              <a:buFont typeface="Arial"/>
              <a:buChar char="•"/>
            </a:pPr>
            <a:r>
              <a:rPr lang="en-US" sz="3899" b="1" dirty="0" err="1">
                <a:solidFill>
                  <a:srgbClr val="000000"/>
                </a:solidFill>
                <a:latin typeface="Roboto Condensed"/>
              </a:rPr>
              <a:t>Về</a:t>
            </a:r>
            <a:r>
              <a:rPr lang="en-US" sz="3899" b="1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b="1" dirty="0" err="1">
                <a:solidFill>
                  <a:srgbClr val="000000"/>
                </a:solidFill>
                <a:latin typeface="Roboto Condensed"/>
              </a:rPr>
              <a:t>bố</a:t>
            </a:r>
            <a:r>
              <a:rPr lang="en-US" sz="3899" b="1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b="1" dirty="0" err="1">
                <a:solidFill>
                  <a:srgbClr val="000000"/>
                </a:solidFill>
                <a:latin typeface="Roboto Condensed"/>
              </a:rPr>
              <a:t>cục</a:t>
            </a:r>
            <a:r>
              <a:rPr lang="en-US" sz="3899" b="1" dirty="0">
                <a:solidFill>
                  <a:srgbClr val="000000"/>
                </a:solidFill>
                <a:latin typeface="Roboto Condensed"/>
              </a:rPr>
              <a:t>: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nhiều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thơ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tứ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tuyệt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triển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khai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theo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hướng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: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khởi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(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mở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ý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cho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thơ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),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thừa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(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tiếp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nối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phát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triển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ý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thơ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),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chuyển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(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chuyển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hướng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ý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thơ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),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hợp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(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thâu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tóm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ý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tứ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toàn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).</a:t>
            </a:r>
          </a:p>
          <a:p>
            <a:pPr marL="842008" lvl="1" indent="-421004">
              <a:lnSpc>
                <a:spcPts val="6200"/>
              </a:lnSpc>
              <a:buFont typeface="Arial"/>
              <a:buChar char="•"/>
            </a:pPr>
            <a:r>
              <a:rPr lang="en-US" sz="3899" b="1" dirty="0" err="1">
                <a:solidFill>
                  <a:srgbClr val="000000"/>
                </a:solidFill>
                <a:latin typeface="Roboto Condensed"/>
              </a:rPr>
              <a:t>Về</a:t>
            </a:r>
            <a:r>
              <a:rPr lang="en-US" sz="3899" b="1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b="1" dirty="0" err="1">
                <a:solidFill>
                  <a:srgbClr val="000000"/>
                </a:solidFill>
                <a:latin typeface="Roboto Condensed"/>
              </a:rPr>
              <a:t>luật</a:t>
            </a:r>
            <a:r>
              <a:rPr lang="en-US" sz="3899" b="1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b="1" dirty="0" err="1">
                <a:solidFill>
                  <a:srgbClr val="000000"/>
                </a:solidFill>
                <a:latin typeface="Roboto Condensed"/>
              </a:rPr>
              <a:t>th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ơ</a:t>
            </a:r>
            <a:r>
              <a:rPr lang="vi-VN" sz="3899" dirty="0">
                <a:solidFill>
                  <a:srgbClr val="000000"/>
                </a:solidFill>
                <a:latin typeface="Roboto Condensed"/>
              </a:rPr>
              <a:t>: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thơ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tứ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tuyệt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cơ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bản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vẫn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tuân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theo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quy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định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như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ở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thơ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thất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ngôn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bát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cú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nhưng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không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bắt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buộc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phải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đối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5120" y="172206"/>
            <a:ext cx="16378419" cy="10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260"/>
              </a:lnSpc>
              <a:spcBef>
                <a:spcPct val="0"/>
              </a:spcBef>
            </a:pPr>
            <a:r>
              <a:rPr lang="en-US" sz="5900">
                <a:solidFill>
                  <a:srgbClr val="9B131D"/>
                </a:solidFill>
                <a:latin typeface="Fraunces Bold"/>
              </a:rPr>
              <a:t>I. TRI THỨC NGỮ VĂN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0" y="1385780"/>
            <a:ext cx="6955669" cy="979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8"/>
              </a:lnSpc>
            </a:pPr>
            <a:r>
              <a:rPr lang="en-US" sz="5700">
                <a:solidFill>
                  <a:srgbClr val="65A1B7"/>
                </a:solidFill>
                <a:latin typeface="#9Slide07 SVNUT Triumph Press"/>
              </a:rPr>
              <a:t>1. Tri thức thể loại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35120" y="2332343"/>
            <a:ext cx="15499829" cy="1073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 dirty="0" err="1">
                <a:solidFill>
                  <a:srgbClr val="000000"/>
                </a:solidFill>
                <a:latin typeface="#9Slide05 VL Fadilla"/>
              </a:rPr>
              <a:t>Một</a:t>
            </a:r>
            <a:r>
              <a:rPr lang="en-US" sz="60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#9Slide05 VL Fadilla"/>
              </a:rPr>
              <a:t>số</a:t>
            </a:r>
            <a:r>
              <a:rPr lang="en-US" sz="60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#9Slide05 VL Fadilla"/>
              </a:rPr>
              <a:t>đặc</a:t>
            </a:r>
            <a:r>
              <a:rPr lang="en-US" sz="60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#9Slide05 VL Fadilla"/>
              </a:rPr>
              <a:t>điểm</a:t>
            </a:r>
            <a:r>
              <a:rPr lang="en-US" sz="60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#9Slide05 VL Fadilla"/>
              </a:rPr>
              <a:t>của</a:t>
            </a:r>
            <a:r>
              <a:rPr lang="en-US" sz="60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#9Slide05 VL Fadilla"/>
              </a:rPr>
              <a:t>thơ</a:t>
            </a:r>
            <a:r>
              <a:rPr lang="en-US" sz="60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#9Slide05 VL Fadilla"/>
              </a:rPr>
              <a:t>Tứ</a:t>
            </a:r>
            <a:r>
              <a:rPr lang="en-US" sz="60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#9Slide05 VL Fadilla"/>
              </a:rPr>
              <a:t>tuyệt</a:t>
            </a:r>
            <a:r>
              <a:rPr lang="en-US" sz="60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#9Slide05 VL Fadilla"/>
              </a:rPr>
              <a:t>Đường</a:t>
            </a:r>
            <a:r>
              <a:rPr lang="en-US" sz="60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099" dirty="0" err="1">
                <a:solidFill>
                  <a:srgbClr val="000000"/>
                </a:solidFill>
                <a:latin typeface="#9Slide05 VL Fadilla"/>
              </a:rPr>
              <a:t>luật</a:t>
            </a:r>
            <a:endParaRPr lang="en-US" sz="6099" dirty="0">
              <a:solidFill>
                <a:srgbClr val="000000"/>
              </a:solidFill>
              <a:latin typeface="#9Slide05 VL Fadill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2964</Words>
  <Application>Microsoft Office PowerPoint</Application>
  <PresentationFormat>Custom</PresentationFormat>
  <Paragraphs>224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#9Slide07 SVNUT Triumph Press</vt:lpstr>
      <vt:lpstr>Fraunces Bold</vt:lpstr>
      <vt:lpstr>#9Slide05 VL Fadilla</vt:lpstr>
      <vt:lpstr>#9Slide03 Bebas Neue Bold</vt:lpstr>
      <vt:lpstr>Roboto Condensed Italics</vt:lpstr>
      <vt:lpstr>Roboto Condensed Bold</vt:lpstr>
      <vt:lpstr>Fraunces Heavy</vt:lpstr>
      <vt:lpstr>Roboto Condensed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8KNTT - B2 - Ôn tập</dc:title>
  <dc:creator>This MC</dc:creator>
  <cp:lastModifiedBy>Nguyen Trung Nhut</cp:lastModifiedBy>
  <cp:revision>3</cp:revision>
  <dcterms:created xsi:type="dcterms:W3CDTF">2006-08-16T00:00:00Z</dcterms:created>
  <dcterms:modified xsi:type="dcterms:W3CDTF">2023-07-22T08:55:10Z</dcterms:modified>
  <dc:identifier>DAFos496dAk</dc:identifier>
</cp:coreProperties>
</file>