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8288000" cy="10287000"/>
  <p:notesSz cx="6858000" cy="9144000"/>
  <p:embeddedFontLst>
    <p:embeddedFont>
      <p:font typeface="#9Slide05 SVNBistro Script" panose="02000506000000020003" pitchFamily="2" charset="0"/>
      <p:regular r:id="rId52"/>
    </p:embeddedFont>
    <p:embeddedFont>
      <p:font typeface="#9Slide05 VL Fadilla 1" panose="020B0604020202020204" charset="0"/>
      <p:regular r:id="rId53"/>
    </p:embeddedFont>
    <p:embeddedFont>
      <p:font typeface="#9Slide05 VL Fadilla 2" panose="020B0604020202020204" charset="0"/>
      <p:regular r:id="rId54"/>
    </p:embeddedFont>
    <p:embeddedFont>
      <p:font typeface="#9Slide06 SVNLast Paradise" pitchFamily="2" charset="0"/>
      <p:regular r:id="rId55"/>
    </p:embeddedFont>
    <p:embeddedFont>
      <p:font typeface="#9Slide07 SVNUT Triumph Press" panose="00000500000000000000" pitchFamily="2" charset="0"/>
      <p:boldItalic r:id="rId56"/>
    </p:embeddedFont>
    <p:embeddedFont>
      <p:font typeface="Calibri" panose="020F0502020204030204" pitchFamily="34" charset="0"/>
      <p:regular r:id="rId57"/>
      <p:bold r:id="rId58"/>
      <p:italic r:id="rId59"/>
      <p:boldItalic r:id="rId60"/>
    </p:embeddedFont>
    <p:embeddedFont>
      <p:font typeface="Fraunces Bold" panose="020B0604020202020204" charset="0"/>
      <p:regular r:id="rId61"/>
    </p:embeddedFont>
    <p:embeddedFont>
      <p:font typeface="Roboto Condensed" panose="02000000000000000000" pitchFamily="2" charset="0"/>
      <p:regular r:id="rId62"/>
      <p:bold r:id="rId63"/>
      <p:italic r:id="rId64"/>
      <p:boldItalic r:id="rId65"/>
    </p:embeddedFont>
    <p:embeddedFont>
      <p:font typeface="Roboto Condensed Bold" panose="02000000000000000000" pitchFamily="2" charset="0"/>
      <p:bold r:id="rId66"/>
    </p:embeddedFont>
    <p:embeddedFont>
      <p:font typeface="Roboto Condensed Bold Italics" panose="020B0604020202020204" charset="0"/>
      <p:regular r:id="rId67"/>
    </p:embeddedFont>
    <p:embeddedFont>
      <p:font typeface="Roboto Condensed Italics"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61.svg"/></Relationships>
</file>

<file path=ppt/slides/_rels/slide11.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59.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59.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5.svg"/><Relationship Id="rId7" Type="http://schemas.openxmlformats.org/officeDocument/2006/relationships/image" Target="../media/image59.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61.sv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59.svg"/><Relationship Id="rId5" Type="http://schemas.openxmlformats.org/officeDocument/2006/relationships/image" Target="../media/image69.svg"/><Relationship Id="rId10" Type="http://schemas.openxmlformats.org/officeDocument/2006/relationships/image" Target="../media/image58.png"/><Relationship Id="rId4" Type="http://schemas.openxmlformats.org/officeDocument/2006/relationships/image" Target="../media/image68.png"/><Relationship Id="rId9" Type="http://schemas.openxmlformats.org/officeDocument/2006/relationships/image" Target="../media/image73.sv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5.svg"/><Relationship Id="rId7" Type="http://schemas.openxmlformats.org/officeDocument/2006/relationships/image" Target="../media/image59.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61.sv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3.svg"/><Relationship Id="rId7" Type="http://schemas.openxmlformats.org/officeDocument/2006/relationships/image" Target="../media/image75.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7.svg"/><Relationship Id="rId10" Type="http://schemas.openxmlformats.org/officeDocument/2006/relationships/image" Target="../media/image59.svg"/><Relationship Id="rId4" Type="http://schemas.openxmlformats.org/officeDocument/2006/relationships/image" Target="../media/image16.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7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7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10" Type="http://schemas.openxmlformats.org/officeDocument/2006/relationships/image" Target="../media/image79.svg"/><Relationship Id="rId4" Type="http://schemas.openxmlformats.org/officeDocument/2006/relationships/image" Target="../media/image74.png"/><Relationship Id="rId9"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gif"/><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sv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17.svg"/><Relationship Id="rId7" Type="http://schemas.openxmlformats.org/officeDocument/2006/relationships/image" Target="../media/image7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82.gi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82.gi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82.gi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82.gi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82.gi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82.gi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82.gi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9.pn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26.gif"/><Relationship Id="rId2" Type="http://schemas.openxmlformats.org/officeDocument/2006/relationships/image" Target="../media/image1.pn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5.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svg"/><Relationship Id="rId14" Type="http://schemas.openxmlformats.org/officeDocument/2006/relationships/image" Target="../media/image38.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5.svg"/><Relationship Id="rId7" Type="http://schemas.openxmlformats.org/officeDocument/2006/relationships/image" Target="../media/image59.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61.sv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84.sv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84.sv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84.sv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86.sv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sv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0.png"/><Relationship Id="rId4" Type="http://schemas.openxmlformats.org/officeDocument/2006/relationships/image" Target="../media/image89.sv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0.png"/><Relationship Id="rId4" Type="http://schemas.openxmlformats.org/officeDocument/2006/relationships/image" Target="../media/image89.sv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0.png"/><Relationship Id="rId4" Type="http://schemas.openxmlformats.org/officeDocument/2006/relationships/image" Target="../media/image89.sv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0.png"/><Relationship Id="rId4" Type="http://schemas.openxmlformats.org/officeDocument/2006/relationships/image" Target="../media/image89.sv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26.gif"/><Relationship Id="rId3" Type="http://schemas.openxmlformats.org/officeDocument/2006/relationships/image" Target="../media/image29.pn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2.svg"/><Relationship Id="rId2" Type="http://schemas.openxmlformats.org/officeDocument/2006/relationships/image" Target="../media/image1.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5.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svg"/><Relationship Id="rId14"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sv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sv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sv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sv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sv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sv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svg"/></Relationships>
</file>

<file path=ppt/slides/_rels/slide4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5.svg"/><Relationship Id="rId7" Type="http://schemas.openxmlformats.org/officeDocument/2006/relationships/image" Target="../media/image59.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61.sv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svg"/></Relationships>
</file>

<file path=ppt/slides/_rels/slide49.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8.png"/><Relationship Id="rId7" Type="http://schemas.openxmlformats.org/officeDocument/2006/relationships/image" Target="../media/image10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82.gif"/></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9.pn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26.gif"/><Relationship Id="rId2" Type="http://schemas.openxmlformats.org/officeDocument/2006/relationships/image" Target="../media/image1.png"/><Relationship Id="rId16" Type="http://schemas.openxmlformats.org/officeDocument/2006/relationships/image" Target="../media/image43.gif"/><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5.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svg"/><Relationship Id="rId14" Type="http://schemas.openxmlformats.org/officeDocument/2006/relationships/image" Target="../media/image38.png"/></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4.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1.png"/><Relationship Id="rId16"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102.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svg"/><Relationship Id="rId9" Type="http://schemas.openxmlformats.org/officeDocument/2006/relationships/image" Target="../media/image9.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26.gif"/><Relationship Id="rId3" Type="http://schemas.openxmlformats.org/officeDocument/2006/relationships/image" Target="../media/image29.pn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5.svg"/><Relationship Id="rId2" Type="http://schemas.openxmlformats.org/officeDocument/2006/relationships/image" Target="../media/image1.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5.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sv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26.gif"/><Relationship Id="rId3" Type="http://schemas.openxmlformats.org/officeDocument/2006/relationships/image" Target="../media/image29.pn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7.svg"/><Relationship Id="rId2" Type="http://schemas.openxmlformats.org/officeDocument/2006/relationships/image" Target="../media/image1.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5.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sv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9.pn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26.gif"/><Relationship Id="rId2" Type="http://schemas.openxmlformats.org/officeDocument/2006/relationships/image" Target="../media/image1.png"/><Relationship Id="rId16" Type="http://schemas.openxmlformats.org/officeDocument/2006/relationships/image" Target="../media/image48.gif"/><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5.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sv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51.svg"/><Relationship Id="rId12"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2.png"/><Relationship Id="rId5" Type="http://schemas.openxmlformats.org/officeDocument/2006/relationships/image" Target="../media/image49.png"/><Relationship Id="rId10" Type="http://schemas.openxmlformats.org/officeDocument/2006/relationships/image" Target="../media/image15.png"/><Relationship Id="rId4" Type="http://schemas.openxmlformats.org/officeDocument/2006/relationships/image" Target="../media/image5.sv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a:off x="3145902" y="1526185"/>
            <a:ext cx="11996195" cy="8292370"/>
          </a:xfrm>
          <a:custGeom>
            <a:avLst/>
            <a:gdLst/>
            <a:ahLst/>
            <a:cxnLst/>
            <a:rect l="l" t="t" r="r" b="b"/>
            <a:pathLst>
              <a:path w="11996195" h="8292370">
                <a:moveTo>
                  <a:pt x="0" y="0"/>
                </a:moveTo>
                <a:lnTo>
                  <a:pt x="11996196" y="0"/>
                </a:lnTo>
                <a:lnTo>
                  <a:pt x="11996196" y="8292370"/>
                </a:lnTo>
                <a:lnTo>
                  <a:pt x="0" y="82923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343084">
            <a:off x="4052990" y="6902637"/>
            <a:ext cx="1977751" cy="2988360"/>
          </a:xfrm>
          <a:custGeom>
            <a:avLst/>
            <a:gdLst/>
            <a:ahLst/>
            <a:cxnLst/>
            <a:rect l="l" t="t" r="r" b="b"/>
            <a:pathLst>
              <a:path w="1977751" h="2988360">
                <a:moveTo>
                  <a:pt x="0" y="0"/>
                </a:moveTo>
                <a:lnTo>
                  <a:pt x="1977751" y="0"/>
                </a:lnTo>
                <a:lnTo>
                  <a:pt x="1977751" y="2988360"/>
                </a:lnTo>
                <a:lnTo>
                  <a:pt x="0" y="2988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3350004" y="4430942"/>
            <a:ext cx="11232032" cy="1367156"/>
          </a:xfrm>
          <a:prstGeom prst="rect">
            <a:avLst/>
          </a:prstGeom>
        </p:spPr>
        <p:txBody>
          <a:bodyPr lIns="0" tIns="0" rIns="0" bIns="0" rtlCol="0" anchor="t">
            <a:spAutoFit/>
          </a:bodyPr>
          <a:lstStyle/>
          <a:p>
            <a:pPr marL="0" lvl="0" indent="0" algn="ctr">
              <a:lnSpc>
                <a:spcPts val="10010"/>
              </a:lnSpc>
            </a:pPr>
            <a:r>
              <a:rPr lang="en-US" sz="11000" dirty="0">
                <a:solidFill>
                  <a:srgbClr val="D46F75"/>
                </a:solidFill>
                <a:latin typeface="Fraunces Bold"/>
              </a:rPr>
              <a:t>KHỞI ĐỘNG</a:t>
            </a:r>
          </a:p>
        </p:txBody>
      </p:sp>
      <p:sp>
        <p:nvSpPr>
          <p:cNvPr id="6" name="Freeform 6"/>
          <p:cNvSpPr/>
          <p:nvPr/>
        </p:nvSpPr>
        <p:spPr>
          <a:xfrm>
            <a:off x="-1421688" y="6916574"/>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4768867">
            <a:off x="15358434" y="-1552404"/>
            <a:ext cx="3304707" cy="4808436"/>
          </a:xfrm>
          <a:custGeom>
            <a:avLst/>
            <a:gdLst/>
            <a:ahLst/>
            <a:cxnLst/>
            <a:rect l="l" t="t" r="r" b="b"/>
            <a:pathLst>
              <a:path w="3304707" h="4808436">
                <a:moveTo>
                  <a:pt x="0" y="0"/>
                </a:moveTo>
                <a:lnTo>
                  <a:pt x="3304706" y="0"/>
                </a:lnTo>
                <a:lnTo>
                  <a:pt x="3304706" y="4808436"/>
                </a:lnTo>
                <a:lnTo>
                  <a:pt x="0" y="48084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2210334" y="3862633"/>
            <a:ext cx="1490848" cy="1633400"/>
          </a:xfrm>
          <a:custGeom>
            <a:avLst/>
            <a:gdLst/>
            <a:ahLst/>
            <a:cxnLst/>
            <a:rect l="l" t="t" r="r" b="b"/>
            <a:pathLst>
              <a:path w="1490848" h="1633400">
                <a:moveTo>
                  <a:pt x="0" y="0"/>
                </a:moveTo>
                <a:lnTo>
                  <a:pt x="1490849" y="0"/>
                </a:lnTo>
                <a:lnTo>
                  <a:pt x="1490849" y="1633400"/>
                </a:lnTo>
                <a:lnTo>
                  <a:pt x="0" y="1633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3545134">
            <a:off x="11613447" y="2213490"/>
            <a:ext cx="1254892" cy="658818"/>
          </a:xfrm>
          <a:custGeom>
            <a:avLst/>
            <a:gdLst/>
            <a:ahLst/>
            <a:cxnLst/>
            <a:rect l="l" t="t" r="r" b="b"/>
            <a:pathLst>
              <a:path w="1254892" h="658818">
                <a:moveTo>
                  <a:pt x="0" y="0"/>
                </a:moveTo>
                <a:lnTo>
                  <a:pt x="1254892" y="0"/>
                </a:lnTo>
                <a:lnTo>
                  <a:pt x="1254892" y="658819"/>
                </a:lnTo>
                <a:lnTo>
                  <a:pt x="0" y="6588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a:off x="15104556" y="2668818"/>
            <a:ext cx="1089628" cy="1193815"/>
          </a:xfrm>
          <a:custGeom>
            <a:avLst/>
            <a:gdLst/>
            <a:ahLst/>
            <a:cxnLst/>
            <a:rect l="l" t="t" r="r" b="b"/>
            <a:pathLst>
              <a:path w="1089628" h="1193815">
                <a:moveTo>
                  <a:pt x="0" y="0"/>
                </a:moveTo>
                <a:lnTo>
                  <a:pt x="1089628" y="0"/>
                </a:lnTo>
                <a:lnTo>
                  <a:pt x="1089628" y="1193815"/>
                </a:lnTo>
                <a:lnTo>
                  <a:pt x="0" y="11938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4189760" y="5672370"/>
            <a:ext cx="4008847" cy="6028341"/>
          </a:xfrm>
          <a:custGeom>
            <a:avLst/>
            <a:gdLst/>
            <a:ahLst/>
            <a:cxnLst/>
            <a:rect l="l" t="t" r="r" b="b"/>
            <a:pathLst>
              <a:path w="4008847" h="6028341">
                <a:moveTo>
                  <a:pt x="0" y="0"/>
                </a:moveTo>
                <a:lnTo>
                  <a:pt x="4008847" y="0"/>
                </a:lnTo>
                <a:lnTo>
                  <a:pt x="4008847" y="6028341"/>
                </a:lnTo>
                <a:lnTo>
                  <a:pt x="0" y="6028341"/>
                </a:lnTo>
                <a:lnTo>
                  <a:pt x="0" y="0"/>
                </a:lnTo>
                <a:close/>
              </a:path>
            </a:pathLst>
          </a:custGeom>
          <a:blipFill>
            <a:blip r:embed="rId15"/>
            <a:stretch>
              <a:fillRect/>
            </a:stretch>
          </a:blipFill>
        </p:spPr>
      </p:sp>
      <p:sp>
        <p:nvSpPr>
          <p:cNvPr id="12" name="Freeform 12"/>
          <p:cNvSpPr/>
          <p:nvPr/>
        </p:nvSpPr>
        <p:spPr>
          <a:xfrm rot="6757336">
            <a:off x="-2664207" y="1569930"/>
            <a:ext cx="6696561" cy="1004484"/>
          </a:xfrm>
          <a:custGeom>
            <a:avLst/>
            <a:gdLst/>
            <a:ahLst/>
            <a:cxnLst/>
            <a:rect l="l" t="t" r="r" b="b"/>
            <a:pathLst>
              <a:path w="6696561" h="1004484">
                <a:moveTo>
                  <a:pt x="0" y="0"/>
                </a:moveTo>
                <a:lnTo>
                  <a:pt x="6696561" y="0"/>
                </a:lnTo>
                <a:lnTo>
                  <a:pt x="6696561" y="1004484"/>
                </a:lnTo>
                <a:lnTo>
                  <a:pt x="0" y="1004484"/>
                </a:lnTo>
                <a:lnTo>
                  <a:pt x="0" y="0"/>
                </a:lnTo>
                <a:close/>
              </a:path>
            </a:pathLst>
          </a:custGeom>
          <a:blipFill>
            <a:blip r:embed="rId16"/>
            <a:stretch>
              <a:fillRect/>
            </a:stretch>
          </a:blipFill>
        </p:spPr>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043914">
            <a:off x="438433" y="-1038179"/>
            <a:ext cx="16605712" cy="16515135"/>
          </a:xfrm>
          <a:custGeom>
            <a:avLst/>
            <a:gdLst/>
            <a:ahLst/>
            <a:cxnLst/>
            <a:rect l="l" t="t" r="r" b="b"/>
            <a:pathLst>
              <a:path w="16605712" h="16515135">
                <a:moveTo>
                  <a:pt x="0" y="0"/>
                </a:moveTo>
                <a:lnTo>
                  <a:pt x="16605712" y="0"/>
                </a:lnTo>
                <a:lnTo>
                  <a:pt x="16605712" y="16515136"/>
                </a:lnTo>
                <a:lnTo>
                  <a:pt x="0" y="165151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525968" y="1049264"/>
            <a:ext cx="1905094" cy="1621906"/>
            <a:chOff x="0" y="0"/>
            <a:chExt cx="2540126" cy="2162541"/>
          </a:xfrm>
        </p:grpSpPr>
        <p:sp>
          <p:nvSpPr>
            <p:cNvPr id="4" name="Freeform 4"/>
            <p:cNvSpPr/>
            <p:nvPr/>
          </p:nvSpPr>
          <p:spPr>
            <a:xfrm>
              <a:off x="0" y="373204"/>
              <a:ext cx="1408696" cy="1789336"/>
            </a:xfrm>
            <a:custGeom>
              <a:avLst/>
              <a:gdLst/>
              <a:ahLst/>
              <a:cxnLst/>
              <a:rect l="l" t="t" r="r" b="b"/>
              <a:pathLst>
                <a:path w="1408696" h="1789336">
                  <a:moveTo>
                    <a:pt x="0" y="0"/>
                  </a:moveTo>
                  <a:lnTo>
                    <a:pt x="1408696" y="0"/>
                  </a:lnTo>
                  <a:lnTo>
                    <a:pt x="1408696" y="1789337"/>
                  </a:lnTo>
                  <a:lnTo>
                    <a:pt x="0" y="17893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408696" y="0"/>
              <a:ext cx="1131430" cy="1437151"/>
            </a:xfrm>
            <a:custGeom>
              <a:avLst/>
              <a:gdLst/>
              <a:ahLst/>
              <a:cxnLst/>
              <a:rect l="l" t="t" r="r" b="b"/>
              <a:pathLst>
                <a:path w="1131430" h="1437151">
                  <a:moveTo>
                    <a:pt x="0" y="0"/>
                  </a:moveTo>
                  <a:lnTo>
                    <a:pt x="1131430" y="0"/>
                  </a:lnTo>
                  <a:lnTo>
                    <a:pt x="1131430" y="1437151"/>
                  </a:lnTo>
                  <a:lnTo>
                    <a:pt x="0" y="14371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6" name="TextBox 6"/>
          <p:cNvSpPr txBox="1"/>
          <p:nvPr/>
        </p:nvSpPr>
        <p:spPr>
          <a:xfrm>
            <a:off x="4852161" y="1574467"/>
            <a:ext cx="7778257" cy="2487931"/>
          </a:xfrm>
          <a:prstGeom prst="rect">
            <a:avLst/>
          </a:prstGeom>
        </p:spPr>
        <p:txBody>
          <a:bodyPr lIns="0" tIns="0" rIns="0" bIns="0" rtlCol="0" anchor="t">
            <a:spAutoFit/>
          </a:bodyPr>
          <a:lstStyle/>
          <a:p>
            <a:pPr algn="ctr">
              <a:lnSpc>
                <a:spcPts val="10259"/>
              </a:lnSpc>
            </a:pPr>
            <a:r>
              <a:rPr lang="en-US" sz="5999" dirty="0">
                <a:solidFill>
                  <a:srgbClr val="3E4047"/>
                </a:solidFill>
                <a:latin typeface="Fraunces Bold"/>
              </a:rPr>
              <a:t>I. TỪ TƯỢNG HÌNH, TỪ TƯỢNG THANH</a:t>
            </a:r>
          </a:p>
        </p:txBody>
      </p:sp>
      <p:sp>
        <p:nvSpPr>
          <p:cNvPr id="7" name="TextBox 7"/>
          <p:cNvSpPr txBox="1"/>
          <p:nvPr/>
        </p:nvSpPr>
        <p:spPr>
          <a:xfrm>
            <a:off x="3485356" y="5048250"/>
            <a:ext cx="10512211" cy="2272030"/>
          </a:xfrm>
          <a:prstGeom prst="rect">
            <a:avLst/>
          </a:prstGeom>
        </p:spPr>
        <p:txBody>
          <a:bodyPr lIns="0" tIns="0" rIns="0" bIns="0" rtlCol="0" anchor="t">
            <a:spAutoFit/>
          </a:bodyPr>
          <a:lstStyle/>
          <a:p>
            <a:pPr marL="928369" lvl="1" indent="-464185">
              <a:lnSpc>
                <a:spcPts val="6019"/>
              </a:lnSpc>
              <a:buFont typeface="Arial"/>
              <a:buChar char="•"/>
            </a:pPr>
            <a:r>
              <a:rPr lang="en-US" sz="4299" dirty="0">
                <a:solidFill>
                  <a:srgbClr val="3E4047"/>
                </a:solidFill>
                <a:latin typeface="Roboto Condensed"/>
              </a:rPr>
              <a:t> HS </a:t>
            </a:r>
            <a:r>
              <a:rPr lang="en-US" sz="4299" dirty="0" err="1">
                <a:solidFill>
                  <a:srgbClr val="3E4047"/>
                </a:solidFill>
                <a:latin typeface="Roboto Condensed"/>
              </a:rPr>
              <a:t>làm</a:t>
            </a:r>
            <a:r>
              <a:rPr lang="en-US" sz="4299" dirty="0">
                <a:solidFill>
                  <a:srgbClr val="3E4047"/>
                </a:solidFill>
                <a:latin typeface="Roboto Condensed"/>
              </a:rPr>
              <a:t> </a:t>
            </a:r>
            <a:r>
              <a:rPr lang="en-US" sz="4299" dirty="0" err="1">
                <a:solidFill>
                  <a:srgbClr val="3E4047"/>
                </a:solidFill>
                <a:latin typeface="Roboto Condensed"/>
              </a:rPr>
              <a:t>việc</a:t>
            </a:r>
            <a:r>
              <a:rPr lang="en-US" sz="4299" dirty="0">
                <a:solidFill>
                  <a:srgbClr val="3E4047"/>
                </a:solidFill>
                <a:latin typeface="Roboto Condensed"/>
              </a:rPr>
              <a:t> </a:t>
            </a:r>
            <a:r>
              <a:rPr lang="en-US" sz="4299" dirty="0" err="1">
                <a:solidFill>
                  <a:srgbClr val="3E4047"/>
                </a:solidFill>
                <a:latin typeface="Roboto Condensed"/>
              </a:rPr>
              <a:t>theo</a:t>
            </a:r>
            <a:r>
              <a:rPr lang="en-US" sz="4299" dirty="0">
                <a:solidFill>
                  <a:srgbClr val="3E4047"/>
                </a:solidFill>
                <a:latin typeface="Roboto Condensed"/>
              </a:rPr>
              <a:t> </a:t>
            </a:r>
            <a:r>
              <a:rPr lang="en-US" sz="4299" dirty="0" err="1">
                <a:solidFill>
                  <a:srgbClr val="3E4047"/>
                </a:solidFill>
                <a:latin typeface="Roboto Condensed"/>
              </a:rPr>
              <a:t>cặp</a:t>
            </a:r>
            <a:r>
              <a:rPr lang="en-US" sz="4299" dirty="0">
                <a:solidFill>
                  <a:srgbClr val="3E4047"/>
                </a:solidFill>
                <a:latin typeface="Roboto Condensed"/>
              </a:rPr>
              <a:t> </a:t>
            </a:r>
            <a:r>
              <a:rPr lang="en-US" sz="4299" dirty="0" err="1">
                <a:solidFill>
                  <a:srgbClr val="3E4047"/>
                </a:solidFill>
                <a:latin typeface="Roboto Condensed"/>
              </a:rPr>
              <a:t>trong</a:t>
            </a:r>
            <a:r>
              <a:rPr lang="en-US" sz="4299" dirty="0">
                <a:solidFill>
                  <a:srgbClr val="3E4047"/>
                </a:solidFill>
                <a:latin typeface="Roboto Condensed"/>
              </a:rPr>
              <a:t> 7 </a:t>
            </a:r>
            <a:r>
              <a:rPr lang="en-US" sz="4299" dirty="0" err="1">
                <a:solidFill>
                  <a:srgbClr val="3E4047"/>
                </a:solidFill>
                <a:latin typeface="Roboto Condensed"/>
              </a:rPr>
              <a:t>phút</a:t>
            </a:r>
            <a:endParaRPr lang="en-US" sz="4299" dirty="0">
              <a:solidFill>
                <a:srgbClr val="3E4047"/>
              </a:solidFill>
              <a:latin typeface="Roboto Condensed"/>
            </a:endParaRPr>
          </a:p>
          <a:p>
            <a:pPr marL="928369" lvl="1" indent="-464185">
              <a:lnSpc>
                <a:spcPts val="6019"/>
              </a:lnSpc>
              <a:buFont typeface="Arial"/>
              <a:buChar char="•"/>
            </a:pPr>
            <a:r>
              <a:rPr lang="en-US" sz="4299" dirty="0">
                <a:solidFill>
                  <a:srgbClr val="3E4047"/>
                </a:solidFill>
                <a:latin typeface="Roboto Condensed"/>
              </a:rPr>
              <a:t>Hoàn </a:t>
            </a:r>
            <a:r>
              <a:rPr lang="en-US" sz="4299" dirty="0" err="1">
                <a:solidFill>
                  <a:srgbClr val="3E4047"/>
                </a:solidFill>
                <a:latin typeface="Roboto Condensed"/>
              </a:rPr>
              <a:t>thành</a:t>
            </a:r>
            <a:r>
              <a:rPr lang="en-US" sz="4299" dirty="0">
                <a:solidFill>
                  <a:srgbClr val="3E4047"/>
                </a:solidFill>
                <a:latin typeface="Roboto Condensed"/>
              </a:rPr>
              <a:t> </a:t>
            </a:r>
            <a:r>
              <a:rPr lang="en-US" sz="4299" dirty="0" err="1">
                <a:solidFill>
                  <a:srgbClr val="3E4047"/>
                </a:solidFill>
                <a:latin typeface="Roboto Condensed"/>
              </a:rPr>
              <a:t>bài</a:t>
            </a:r>
            <a:r>
              <a:rPr lang="en-US" sz="4299" dirty="0">
                <a:solidFill>
                  <a:srgbClr val="3E4047"/>
                </a:solidFill>
                <a:latin typeface="Roboto Condensed"/>
              </a:rPr>
              <a:t> </a:t>
            </a:r>
            <a:r>
              <a:rPr lang="en-US" sz="4299" dirty="0" err="1">
                <a:solidFill>
                  <a:srgbClr val="3E4047"/>
                </a:solidFill>
                <a:latin typeface="Roboto Condensed"/>
              </a:rPr>
              <a:t>tập</a:t>
            </a:r>
            <a:r>
              <a:rPr lang="en-US" sz="4299" dirty="0">
                <a:solidFill>
                  <a:srgbClr val="3E4047"/>
                </a:solidFill>
                <a:latin typeface="Roboto Condensed"/>
              </a:rPr>
              <a:t> </a:t>
            </a:r>
            <a:r>
              <a:rPr lang="en-US" sz="4299" dirty="0" err="1">
                <a:solidFill>
                  <a:srgbClr val="3E4047"/>
                </a:solidFill>
                <a:latin typeface="Roboto Condensed"/>
              </a:rPr>
              <a:t>theo</a:t>
            </a:r>
            <a:r>
              <a:rPr lang="en-US" sz="4299" dirty="0">
                <a:solidFill>
                  <a:srgbClr val="3E4047"/>
                </a:solidFill>
                <a:latin typeface="Roboto Condensed"/>
              </a:rPr>
              <a:t> </a:t>
            </a:r>
            <a:r>
              <a:rPr lang="en-US" sz="4299" dirty="0" err="1">
                <a:solidFill>
                  <a:srgbClr val="3E4047"/>
                </a:solidFill>
                <a:latin typeface="Roboto Condensed"/>
              </a:rPr>
              <a:t>yêu</a:t>
            </a:r>
            <a:r>
              <a:rPr lang="en-US" sz="4299" dirty="0">
                <a:solidFill>
                  <a:srgbClr val="3E4047"/>
                </a:solidFill>
                <a:latin typeface="Roboto Condensed"/>
              </a:rPr>
              <a:t> </a:t>
            </a:r>
            <a:r>
              <a:rPr lang="en-US" sz="4299" dirty="0" err="1">
                <a:solidFill>
                  <a:srgbClr val="3E4047"/>
                </a:solidFill>
                <a:latin typeface="Roboto Condensed"/>
              </a:rPr>
              <a:t>cầu</a:t>
            </a:r>
            <a:r>
              <a:rPr lang="en-US" sz="4299" dirty="0">
                <a:solidFill>
                  <a:srgbClr val="3E4047"/>
                </a:solidFill>
                <a:latin typeface="Roboto Condensed"/>
              </a:rPr>
              <a:t> </a:t>
            </a:r>
            <a:r>
              <a:rPr lang="en-US" sz="4299" dirty="0" err="1">
                <a:solidFill>
                  <a:srgbClr val="3E4047"/>
                </a:solidFill>
                <a:latin typeface="Roboto Condensed"/>
              </a:rPr>
              <a:t>của</a:t>
            </a:r>
            <a:r>
              <a:rPr lang="en-US" sz="4299" dirty="0">
                <a:solidFill>
                  <a:srgbClr val="3E4047"/>
                </a:solidFill>
                <a:latin typeface="Roboto Condensed"/>
              </a:rPr>
              <a:t> GV (PHT </a:t>
            </a:r>
            <a:r>
              <a:rPr lang="en-US" sz="4299" dirty="0" err="1">
                <a:solidFill>
                  <a:srgbClr val="3E4047"/>
                </a:solidFill>
                <a:latin typeface="Roboto Condensed"/>
              </a:rPr>
              <a:t>số</a:t>
            </a:r>
            <a:r>
              <a:rPr lang="en-US" sz="4299" dirty="0">
                <a:solidFill>
                  <a:srgbClr val="3E4047"/>
                </a:solidFill>
                <a:latin typeface="Roboto Condensed"/>
              </a:rPr>
              <a:t> 1)</a:t>
            </a:r>
          </a:p>
        </p:txBody>
      </p:sp>
      <p:sp>
        <p:nvSpPr>
          <p:cNvPr id="8" name="Freeform 8"/>
          <p:cNvSpPr/>
          <p:nvPr/>
        </p:nvSpPr>
        <p:spPr>
          <a:xfrm>
            <a:off x="13244318" y="6120861"/>
            <a:ext cx="5486061" cy="4598316"/>
          </a:xfrm>
          <a:custGeom>
            <a:avLst/>
            <a:gdLst/>
            <a:ahLst/>
            <a:cxnLst/>
            <a:rect l="l" t="t" r="r" b="b"/>
            <a:pathLst>
              <a:path w="5486061" h="4598316">
                <a:moveTo>
                  <a:pt x="0" y="0"/>
                </a:moveTo>
                <a:lnTo>
                  <a:pt x="5486061" y="0"/>
                </a:lnTo>
                <a:lnTo>
                  <a:pt x="5486061" y="4598316"/>
                </a:lnTo>
                <a:lnTo>
                  <a:pt x="0" y="4598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63722" y="5662690"/>
            <a:ext cx="3952471" cy="5032081"/>
          </a:xfrm>
          <a:custGeom>
            <a:avLst/>
            <a:gdLst/>
            <a:ahLst/>
            <a:cxnLst/>
            <a:rect l="l" t="t" r="r" b="b"/>
            <a:pathLst>
              <a:path w="3952471" h="5032081">
                <a:moveTo>
                  <a:pt x="0" y="0"/>
                </a:moveTo>
                <a:lnTo>
                  <a:pt x="3952471" y="0"/>
                </a:lnTo>
                <a:lnTo>
                  <a:pt x="3952471" y="5032081"/>
                </a:lnTo>
                <a:lnTo>
                  <a:pt x="0" y="50320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2" name="Freeform 2"/>
          <p:cNvSpPr/>
          <p:nvPr/>
        </p:nvSpPr>
        <p:spPr>
          <a:xfrm rot="-7298634">
            <a:off x="14632228" y="362266"/>
            <a:ext cx="6670900" cy="2547071"/>
          </a:xfrm>
          <a:custGeom>
            <a:avLst/>
            <a:gdLst/>
            <a:ahLst/>
            <a:cxnLst/>
            <a:rect l="l" t="t" r="r" b="b"/>
            <a:pathLst>
              <a:path w="6670900" h="2547071">
                <a:moveTo>
                  <a:pt x="0" y="0"/>
                </a:moveTo>
                <a:lnTo>
                  <a:pt x="6670900" y="0"/>
                </a:lnTo>
                <a:lnTo>
                  <a:pt x="6670900" y="2547071"/>
                </a:lnTo>
                <a:lnTo>
                  <a:pt x="0" y="25470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5912734" y="253297"/>
            <a:ext cx="7359746" cy="2404110"/>
          </a:xfrm>
          <a:prstGeom prst="rect">
            <a:avLst/>
          </a:prstGeom>
        </p:spPr>
        <p:txBody>
          <a:bodyPr lIns="0" tIns="0" rIns="0" bIns="0" rtlCol="0" anchor="t">
            <a:spAutoFit/>
          </a:bodyPr>
          <a:lstStyle/>
          <a:p>
            <a:pPr algn="just">
              <a:lnSpc>
                <a:spcPts val="6859"/>
              </a:lnSpc>
            </a:pPr>
            <a:r>
              <a:rPr lang="en-US" sz="4899" dirty="0">
                <a:solidFill>
                  <a:srgbClr val="000000"/>
                </a:solidFill>
                <a:latin typeface="#9Slide05 VL Fadilla 1"/>
              </a:rPr>
              <a:t>“Trong </a:t>
            </a:r>
            <a:r>
              <a:rPr lang="en-US" sz="4899" dirty="0" err="1">
                <a:solidFill>
                  <a:srgbClr val="000000"/>
                </a:solidFill>
                <a:latin typeface="#9Slide05 VL Fadilla 1"/>
              </a:rPr>
              <a:t>làn</a:t>
            </a:r>
            <a:r>
              <a:rPr lang="en-US" sz="4899" dirty="0">
                <a:solidFill>
                  <a:srgbClr val="000000"/>
                </a:solidFill>
                <a:latin typeface="#9Slide05 VL Fadilla 1"/>
              </a:rPr>
              <a:t> </a:t>
            </a:r>
            <a:r>
              <a:rPr lang="en-US" sz="4899" dirty="0" err="1">
                <a:solidFill>
                  <a:srgbClr val="000000"/>
                </a:solidFill>
                <a:latin typeface="#9Slide05 VL Fadilla 1"/>
              </a:rPr>
              <a:t>nắng</a:t>
            </a:r>
            <a:r>
              <a:rPr lang="en-US" sz="4899" dirty="0">
                <a:solidFill>
                  <a:srgbClr val="000000"/>
                </a:solidFill>
                <a:latin typeface="#9Slide05 VL Fadilla 1"/>
              </a:rPr>
              <a:t> </a:t>
            </a:r>
            <a:r>
              <a:rPr lang="en-US" sz="4899" dirty="0" err="1">
                <a:solidFill>
                  <a:srgbClr val="000000"/>
                </a:solidFill>
                <a:latin typeface="#9Slide05 VL Fadilla 1"/>
              </a:rPr>
              <a:t>ửng</a:t>
            </a:r>
            <a:r>
              <a:rPr lang="en-US" sz="4899" dirty="0">
                <a:solidFill>
                  <a:srgbClr val="000000"/>
                </a:solidFill>
                <a:latin typeface="#9Slide05 VL Fadilla 1"/>
              </a:rPr>
              <a:t>, </a:t>
            </a:r>
            <a:r>
              <a:rPr lang="en-US" sz="4899" dirty="0" err="1">
                <a:solidFill>
                  <a:srgbClr val="000000"/>
                </a:solidFill>
                <a:latin typeface="#9Slide05 VL Fadilla 1"/>
              </a:rPr>
              <a:t>khói</a:t>
            </a:r>
            <a:r>
              <a:rPr lang="en-US" sz="4899" dirty="0">
                <a:solidFill>
                  <a:srgbClr val="000000"/>
                </a:solidFill>
                <a:latin typeface="#9Slide05 VL Fadilla 1"/>
              </a:rPr>
              <a:t> </a:t>
            </a:r>
            <a:r>
              <a:rPr lang="en-US" sz="4899" dirty="0" err="1">
                <a:solidFill>
                  <a:srgbClr val="000000"/>
                </a:solidFill>
                <a:latin typeface="#9Slide05 VL Fadilla 1"/>
              </a:rPr>
              <a:t>mơ</a:t>
            </a:r>
            <a:r>
              <a:rPr lang="en-US" sz="4899" dirty="0">
                <a:solidFill>
                  <a:srgbClr val="000000"/>
                </a:solidFill>
                <a:latin typeface="#9Slide05 VL Fadilla 1"/>
              </a:rPr>
              <a:t> tan</a:t>
            </a:r>
          </a:p>
          <a:p>
            <a:pPr algn="just">
              <a:lnSpc>
                <a:spcPts val="6859"/>
              </a:lnSpc>
            </a:pPr>
            <a:r>
              <a:rPr lang="en-US" sz="4899" dirty="0" err="1">
                <a:solidFill>
                  <a:srgbClr val="000000"/>
                </a:solidFill>
                <a:latin typeface="#9Slide05 VL Fadilla 1"/>
              </a:rPr>
              <a:t>Đôi</a:t>
            </a:r>
            <a:r>
              <a:rPr lang="en-US" sz="4899" dirty="0">
                <a:solidFill>
                  <a:srgbClr val="000000"/>
                </a:solidFill>
                <a:latin typeface="#9Slide05 VL Fadilla 1"/>
              </a:rPr>
              <a:t> </a:t>
            </a:r>
            <a:r>
              <a:rPr lang="en-US" sz="4899" dirty="0" err="1">
                <a:solidFill>
                  <a:srgbClr val="000000"/>
                </a:solidFill>
                <a:latin typeface="#9Slide05 VL Fadilla 1"/>
              </a:rPr>
              <a:t>mái</a:t>
            </a:r>
            <a:r>
              <a:rPr lang="en-US" sz="4899" dirty="0">
                <a:solidFill>
                  <a:srgbClr val="000000"/>
                </a:solidFill>
                <a:latin typeface="#9Slide05 VL Fadilla 1"/>
              </a:rPr>
              <a:t> </a:t>
            </a:r>
            <a:r>
              <a:rPr lang="en-US" sz="4899" dirty="0" err="1">
                <a:solidFill>
                  <a:srgbClr val="000000"/>
                </a:solidFill>
                <a:latin typeface="#9Slide05 VL Fadilla 1"/>
              </a:rPr>
              <a:t>nhà</a:t>
            </a:r>
            <a:r>
              <a:rPr lang="en-US" sz="4899" dirty="0">
                <a:solidFill>
                  <a:srgbClr val="000000"/>
                </a:solidFill>
                <a:latin typeface="#9Slide05 VL Fadilla 1"/>
              </a:rPr>
              <a:t> </a:t>
            </a:r>
            <a:r>
              <a:rPr lang="en-US" sz="4899" dirty="0" err="1">
                <a:solidFill>
                  <a:srgbClr val="000000"/>
                </a:solidFill>
                <a:latin typeface="#9Slide05 VL Fadilla 1"/>
              </a:rPr>
              <a:t>tranh</a:t>
            </a:r>
            <a:r>
              <a:rPr lang="en-US" sz="4899" dirty="0">
                <a:solidFill>
                  <a:srgbClr val="000000"/>
                </a:solidFill>
                <a:latin typeface="#9Slide05 VL Fadilla 1"/>
              </a:rPr>
              <a:t> </a:t>
            </a:r>
            <a:r>
              <a:rPr lang="en-US" sz="4899" dirty="0" err="1">
                <a:solidFill>
                  <a:srgbClr val="000000"/>
                </a:solidFill>
                <a:latin typeface="#9Slide05 VL Fadilla 1"/>
              </a:rPr>
              <a:t>lấm</a:t>
            </a:r>
            <a:r>
              <a:rPr lang="en-US" sz="4899" dirty="0">
                <a:solidFill>
                  <a:srgbClr val="000000"/>
                </a:solidFill>
                <a:latin typeface="#9Slide05 VL Fadilla 1"/>
              </a:rPr>
              <a:t> </a:t>
            </a:r>
            <a:r>
              <a:rPr lang="en-US" sz="4899" dirty="0" err="1">
                <a:solidFill>
                  <a:srgbClr val="000000"/>
                </a:solidFill>
                <a:latin typeface="#9Slide05 VL Fadilla 1"/>
              </a:rPr>
              <a:t>tấm</a:t>
            </a:r>
            <a:r>
              <a:rPr lang="en-US" sz="4899" dirty="0">
                <a:solidFill>
                  <a:srgbClr val="000000"/>
                </a:solidFill>
                <a:latin typeface="#9Slide05 VL Fadilla 1"/>
              </a:rPr>
              <a:t> </a:t>
            </a:r>
            <a:r>
              <a:rPr lang="en-US" sz="4899" dirty="0" err="1">
                <a:solidFill>
                  <a:srgbClr val="000000"/>
                </a:solidFill>
                <a:latin typeface="#9Slide05 VL Fadilla 1"/>
              </a:rPr>
              <a:t>vàng</a:t>
            </a:r>
            <a:r>
              <a:rPr lang="en-US" sz="4899" dirty="0">
                <a:solidFill>
                  <a:srgbClr val="000000"/>
                </a:solidFill>
                <a:latin typeface="#9Slide05 VL Fadilla 1"/>
              </a:rPr>
              <a:t>”</a:t>
            </a:r>
          </a:p>
          <a:p>
            <a:pPr algn="just">
              <a:lnSpc>
                <a:spcPts val="5320"/>
              </a:lnSpc>
              <a:spcBef>
                <a:spcPct val="0"/>
              </a:spcBef>
            </a:pPr>
            <a:r>
              <a:rPr lang="en-US" sz="3800" dirty="0">
                <a:solidFill>
                  <a:srgbClr val="000000"/>
                </a:solidFill>
                <a:latin typeface="Roboto Condensed Italics"/>
              </a:rPr>
              <a:t>(</a:t>
            </a:r>
            <a:r>
              <a:rPr lang="en-US" sz="3800" dirty="0" err="1">
                <a:solidFill>
                  <a:srgbClr val="000000"/>
                </a:solidFill>
                <a:latin typeface="Roboto Condensed Italics"/>
              </a:rPr>
              <a:t>Trích</a:t>
            </a:r>
            <a:r>
              <a:rPr lang="en-US" sz="3800" dirty="0">
                <a:solidFill>
                  <a:srgbClr val="000000"/>
                </a:solidFill>
                <a:latin typeface="Roboto Condensed Italics"/>
              </a:rPr>
              <a:t> "</a:t>
            </a:r>
            <a:r>
              <a:rPr lang="en-US" sz="3800" dirty="0" err="1">
                <a:solidFill>
                  <a:srgbClr val="000000"/>
                </a:solidFill>
                <a:latin typeface="Roboto Condensed Italics"/>
              </a:rPr>
              <a:t>Mùa</a:t>
            </a:r>
            <a:r>
              <a:rPr lang="en-US" sz="3800" dirty="0">
                <a:solidFill>
                  <a:srgbClr val="000000"/>
                </a:solidFill>
                <a:latin typeface="Roboto Condensed Italics"/>
              </a:rPr>
              <a:t> </a:t>
            </a:r>
            <a:r>
              <a:rPr lang="en-US" sz="3800" dirty="0" err="1">
                <a:solidFill>
                  <a:srgbClr val="000000"/>
                </a:solidFill>
                <a:latin typeface="Roboto Condensed Italics"/>
              </a:rPr>
              <a:t>xuân</a:t>
            </a:r>
            <a:r>
              <a:rPr lang="en-US" sz="3800" dirty="0">
                <a:solidFill>
                  <a:srgbClr val="000000"/>
                </a:solidFill>
                <a:latin typeface="Roboto Condensed Italics"/>
              </a:rPr>
              <a:t> </a:t>
            </a:r>
            <a:r>
              <a:rPr lang="en-US" sz="3800" dirty="0" err="1">
                <a:solidFill>
                  <a:srgbClr val="000000"/>
                </a:solidFill>
                <a:latin typeface="Roboto Condensed Italics"/>
              </a:rPr>
              <a:t>chín</a:t>
            </a:r>
            <a:r>
              <a:rPr lang="en-US" sz="3800" dirty="0">
                <a:solidFill>
                  <a:srgbClr val="000000"/>
                </a:solidFill>
                <a:latin typeface="Roboto Condensed Italics"/>
              </a:rPr>
              <a:t>", </a:t>
            </a:r>
            <a:r>
              <a:rPr lang="en-US" sz="3800" dirty="0" err="1">
                <a:solidFill>
                  <a:srgbClr val="000000"/>
                </a:solidFill>
                <a:latin typeface="Roboto Condensed Italics"/>
              </a:rPr>
              <a:t>Hàn</a:t>
            </a:r>
            <a:r>
              <a:rPr lang="en-US" sz="3800" dirty="0">
                <a:solidFill>
                  <a:srgbClr val="000000"/>
                </a:solidFill>
                <a:latin typeface="Roboto Condensed Italics"/>
              </a:rPr>
              <a:t> </a:t>
            </a:r>
            <a:r>
              <a:rPr lang="en-US" sz="3800" dirty="0" err="1">
                <a:solidFill>
                  <a:srgbClr val="000000"/>
                </a:solidFill>
                <a:latin typeface="Roboto Condensed Italics"/>
              </a:rPr>
              <a:t>Mặc</a:t>
            </a:r>
            <a:r>
              <a:rPr lang="en-US" sz="3800" dirty="0">
                <a:solidFill>
                  <a:srgbClr val="000000"/>
                </a:solidFill>
                <a:latin typeface="Roboto Condensed Italics"/>
              </a:rPr>
              <a:t> </a:t>
            </a:r>
            <a:r>
              <a:rPr lang="en-US" sz="3800" dirty="0" err="1">
                <a:solidFill>
                  <a:srgbClr val="000000"/>
                </a:solidFill>
                <a:latin typeface="Roboto Condensed Italics"/>
              </a:rPr>
              <a:t>Tử</a:t>
            </a:r>
            <a:r>
              <a:rPr lang="en-US" sz="3800" dirty="0">
                <a:solidFill>
                  <a:srgbClr val="000000"/>
                </a:solidFill>
                <a:latin typeface="Roboto Condensed Italics"/>
              </a:rPr>
              <a:t>)</a:t>
            </a:r>
          </a:p>
        </p:txBody>
      </p:sp>
      <p:graphicFrame>
        <p:nvGraphicFramePr>
          <p:cNvPr id="4" name="Table 4"/>
          <p:cNvGraphicFramePr>
            <a:graphicFrameLocks noGrp="1"/>
          </p:cNvGraphicFramePr>
          <p:nvPr/>
        </p:nvGraphicFramePr>
        <p:xfrm>
          <a:off x="1925914" y="2946626"/>
          <a:ext cx="15333386" cy="6758939"/>
        </p:xfrm>
        <a:graphic>
          <a:graphicData uri="http://schemas.openxmlformats.org/drawingml/2006/table">
            <a:tbl>
              <a:tblPr/>
              <a:tblGrid>
                <a:gridCol w="8591149">
                  <a:extLst>
                    <a:ext uri="{9D8B030D-6E8A-4147-A177-3AD203B41FA5}">
                      <a16:colId xmlns:a16="http://schemas.microsoft.com/office/drawing/2014/main" val="20000"/>
                    </a:ext>
                  </a:extLst>
                </a:gridCol>
                <a:gridCol w="6742237">
                  <a:extLst>
                    <a:ext uri="{9D8B030D-6E8A-4147-A177-3AD203B41FA5}">
                      <a16:colId xmlns:a16="http://schemas.microsoft.com/office/drawing/2014/main" val="20001"/>
                    </a:ext>
                  </a:extLst>
                </a:gridCol>
              </a:tblGrid>
              <a:tr h="1090460">
                <a:tc>
                  <a:txBody>
                    <a:bodyPr/>
                    <a:lstStyle/>
                    <a:p>
                      <a:pPr algn="ctr">
                        <a:lnSpc>
                          <a:spcPts val="4899"/>
                        </a:lnSpc>
                        <a:defRPr/>
                      </a:pPr>
                      <a:r>
                        <a:rPr lang="en-US" sz="3499" dirty="0" err="1">
                          <a:solidFill>
                            <a:srgbClr val="FFFFFF"/>
                          </a:solidFill>
                          <a:latin typeface="Roboto Condensed Bold"/>
                        </a:rPr>
                        <a:t>Tiêu</a:t>
                      </a:r>
                      <a:r>
                        <a:rPr lang="en-US" sz="3499" dirty="0">
                          <a:solidFill>
                            <a:srgbClr val="FFFFFF"/>
                          </a:solidFill>
                          <a:latin typeface="Roboto Condensed Bold"/>
                        </a:rPr>
                        <a:t> </a:t>
                      </a:r>
                      <a:r>
                        <a:rPr lang="en-US" sz="3499" dirty="0" err="1">
                          <a:solidFill>
                            <a:srgbClr val="FFFFFF"/>
                          </a:solidFill>
                          <a:latin typeface="Roboto Condensed Bold"/>
                        </a:rPr>
                        <a:t>chí</a:t>
                      </a:r>
                      <a:endParaRPr lang="en-US" sz="1100" dirty="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D89498"/>
                    </a:solidFill>
                  </a:tcPr>
                </a:tc>
                <a:tc>
                  <a:txBody>
                    <a:bodyPr/>
                    <a:lstStyle/>
                    <a:p>
                      <a:pPr algn="ctr">
                        <a:lnSpc>
                          <a:spcPts val="4899"/>
                        </a:lnSpc>
                        <a:defRPr/>
                      </a:pPr>
                      <a:r>
                        <a:rPr lang="en-US" sz="3499">
                          <a:solidFill>
                            <a:srgbClr val="FFFFFF"/>
                          </a:solidFill>
                          <a:latin typeface="Roboto Condensed Bold"/>
                        </a:rPr>
                        <a:t>Trả lời</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D89498"/>
                    </a:solidFill>
                  </a:tcPr>
                </a:tc>
                <a:extLst>
                  <a:ext uri="{0D108BD9-81ED-4DB2-BD59-A6C34878D82A}">
                    <a16:rowId xmlns:a16="http://schemas.microsoft.com/office/drawing/2014/main" val="10000"/>
                  </a:ext>
                </a:extLst>
              </a:tr>
              <a:tr h="1664387">
                <a:tc>
                  <a:txBody>
                    <a:bodyPr/>
                    <a:lstStyle/>
                    <a:p>
                      <a:pPr algn="l">
                        <a:lnSpc>
                          <a:spcPts val="4549"/>
                        </a:lnSpc>
                        <a:defRPr/>
                      </a:pPr>
                      <a:r>
                        <a:rPr lang="en-US" sz="3499">
                          <a:solidFill>
                            <a:srgbClr val="9A401B"/>
                          </a:solidFill>
                          <a:latin typeface="Roboto Condensed"/>
                        </a:rPr>
                        <a:t>Từ “Lấm tấm” là từ gợi hình ảnh (tượng hình) hay từ gợi âm thanh (tượng thanh)?</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9"/>
                        </a:lnSpc>
                        <a:defRPr/>
                      </a:pPr>
                      <a:r>
                        <a:rPr lang="en-US" sz="3499">
                          <a:solidFill>
                            <a:srgbClr val="9A401B"/>
                          </a:solidFill>
                          <a:latin typeface="Roboto Condensed"/>
                        </a:rPr>
                        <a:t>Gợi hình ảnh (tượng hình)</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1"/>
                  </a:ext>
                </a:extLst>
              </a:tr>
              <a:tr h="1191853">
                <a:tc>
                  <a:txBody>
                    <a:bodyPr/>
                    <a:lstStyle/>
                    <a:p>
                      <a:pPr algn="just">
                        <a:lnSpc>
                          <a:spcPts val="4549"/>
                        </a:lnSpc>
                        <a:defRPr/>
                      </a:pPr>
                      <a:r>
                        <a:rPr lang="en-US" sz="3499">
                          <a:solidFill>
                            <a:srgbClr val="9A401B"/>
                          </a:solidFill>
                          <a:latin typeface="Roboto Condensed"/>
                        </a:rPr>
                        <a:t>Từ “lấm tấm” gợi ra khung cảnh như thế nào?</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9"/>
                        </a:lnSpc>
                        <a:defRPr/>
                      </a:pPr>
                      <a:r>
                        <a:rPr lang="en-US" sz="3499">
                          <a:solidFill>
                            <a:srgbClr val="9A401B"/>
                          </a:solidFill>
                          <a:latin typeface="Roboto Condensed"/>
                        </a:rPr>
                        <a:t>Có nhiều hạt nhỏ li ti</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2"/>
                  </a:ext>
                </a:extLst>
              </a:tr>
              <a:tr h="2812239">
                <a:tc>
                  <a:txBody>
                    <a:bodyPr/>
                    <a:lstStyle/>
                    <a:p>
                      <a:pPr algn="just">
                        <a:lnSpc>
                          <a:spcPts val="4549"/>
                        </a:lnSpc>
                        <a:defRPr/>
                      </a:pPr>
                      <a:r>
                        <a:rPr lang="en-US" sz="3499">
                          <a:solidFill>
                            <a:srgbClr val="9A401B"/>
                          </a:solidFill>
                          <a:latin typeface="Roboto Condensed"/>
                        </a:rPr>
                        <a:t>Em thử tìm những từ khác có nghĩa tương đương với từ “lấm tấm” để thay vào ngữ liệu và xét hiệu quả diễn đạt của từ “lấm tấm” so với những từ khác.</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9"/>
                        </a:lnSpc>
                        <a:defRPr/>
                      </a:pPr>
                      <a:r>
                        <a:rPr lang="en-US" sz="3499" dirty="0">
                          <a:solidFill>
                            <a:srgbClr val="9A401B"/>
                          </a:solidFill>
                          <a:latin typeface="Roboto Condensed"/>
                        </a:rPr>
                        <a:t>- </a:t>
                      </a:r>
                      <a:r>
                        <a:rPr lang="en-US" sz="3499" dirty="0" err="1">
                          <a:solidFill>
                            <a:srgbClr val="9A401B"/>
                          </a:solidFill>
                          <a:latin typeface="Roboto Condensed"/>
                        </a:rPr>
                        <a:t>Lấm</a:t>
                      </a:r>
                      <a:r>
                        <a:rPr lang="en-US" sz="3499" dirty="0">
                          <a:solidFill>
                            <a:srgbClr val="9A401B"/>
                          </a:solidFill>
                          <a:latin typeface="Roboto Condensed"/>
                        </a:rPr>
                        <a:t> </a:t>
                      </a:r>
                      <a:r>
                        <a:rPr lang="en-US" sz="3499" dirty="0" err="1">
                          <a:solidFill>
                            <a:srgbClr val="9A401B"/>
                          </a:solidFill>
                          <a:latin typeface="Roboto Condensed"/>
                        </a:rPr>
                        <a:t>chấm</a:t>
                      </a:r>
                      <a:r>
                        <a:rPr lang="en-US" sz="3499" dirty="0">
                          <a:solidFill>
                            <a:srgbClr val="9A401B"/>
                          </a:solidFill>
                          <a:latin typeface="Roboto Condensed"/>
                        </a:rPr>
                        <a:t>, </a:t>
                      </a:r>
                      <a:r>
                        <a:rPr lang="en-US" sz="3499" dirty="0" err="1">
                          <a:solidFill>
                            <a:srgbClr val="9A401B"/>
                          </a:solidFill>
                          <a:latin typeface="Roboto Condensed"/>
                        </a:rPr>
                        <a:t>lốm</a:t>
                      </a:r>
                      <a:r>
                        <a:rPr lang="en-US" sz="3499" dirty="0">
                          <a:solidFill>
                            <a:srgbClr val="9A401B"/>
                          </a:solidFill>
                          <a:latin typeface="Roboto Condensed"/>
                        </a:rPr>
                        <a:t> </a:t>
                      </a:r>
                      <a:r>
                        <a:rPr lang="en-US" sz="3499" dirty="0" err="1">
                          <a:solidFill>
                            <a:srgbClr val="9A401B"/>
                          </a:solidFill>
                          <a:latin typeface="Roboto Condensed"/>
                        </a:rPr>
                        <a:t>đốm</a:t>
                      </a:r>
                      <a:endParaRPr lang="en-US" sz="1100" dirty="0"/>
                    </a:p>
                    <a:p>
                      <a:pPr>
                        <a:lnSpc>
                          <a:spcPts val="4549"/>
                        </a:lnSpc>
                      </a:pPr>
                      <a:r>
                        <a:rPr lang="en-US" sz="3499" dirty="0">
                          <a:solidFill>
                            <a:srgbClr val="9A401B"/>
                          </a:solidFill>
                          <a:latin typeface="Roboto Condensed"/>
                        </a:rPr>
                        <a:t>- Hiệu </a:t>
                      </a:r>
                      <a:r>
                        <a:rPr lang="en-US" sz="3499" dirty="0" err="1">
                          <a:solidFill>
                            <a:srgbClr val="9A401B"/>
                          </a:solidFill>
                          <a:latin typeface="Roboto Condensed"/>
                        </a:rPr>
                        <a:t>quả</a:t>
                      </a:r>
                      <a:r>
                        <a:rPr lang="en-US" sz="3499" dirty="0">
                          <a:solidFill>
                            <a:srgbClr val="9A401B"/>
                          </a:solidFill>
                          <a:latin typeface="Roboto Condensed"/>
                        </a:rPr>
                        <a:t> </a:t>
                      </a:r>
                      <a:r>
                        <a:rPr lang="en-US" sz="3499" dirty="0" err="1">
                          <a:solidFill>
                            <a:srgbClr val="9A401B"/>
                          </a:solidFill>
                          <a:latin typeface="Roboto Condensed"/>
                        </a:rPr>
                        <a:t>không</a:t>
                      </a:r>
                      <a:r>
                        <a:rPr lang="en-US" sz="3499" dirty="0">
                          <a:solidFill>
                            <a:srgbClr val="9A401B"/>
                          </a:solidFill>
                          <a:latin typeface="Roboto Condensed"/>
                        </a:rPr>
                        <a:t> </a:t>
                      </a:r>
                      <a:r>
                        <a:rPr lang="en-US" sz="3499" dirty="0" err="1">
                          <a:solidFill>
                            <a:srgbClr val="9A401B"/>
                          </a:solidFill>
                          <a:latin typeface="Roboto Condensed"/>
                        </a:rPr>
                        <a:t>bằng</a:t>
                      </a:r>
                      <a:r>
                        <a:rPr lang="en-US" sz="3499" dirty="0">
                          <a:solidFill>
                            <a:srgbClr val="9A401B"/>
                          </a:solidFill>
                          <a:latin typeface="Roboto Condensed"/>
                        </a:rPr>
                        <a:t> </a:t>
                      </a:r>
                      <a:r>
                        <a:rPr lang="en-US" sz="3499" dirty="0" err="1">
                          <a:solidFill>
                            <a:srgbClr val="9A401B"/>
                          </a:solidFill>
                          <a:latin typeface="Roboto Condensed"/>
                        </a:rPr>
                        <a:t>từ</a:t>
                      </a:r>
                      <a:r>
                        <a:rPr lang="en-US" sz="3499" dirty="0">
                          <a:solidFill>
                            <a:srgbClr val="9A401B"/>
                          </a:solidFill>
                          <a:latin typeface="Roboto Condensed"/>
                        </a:rPr>
                        <a:t> “</a:t>
                      </a:r>
                      <a:r>
                        <a:rPr lang="en-US" sz="3499" dirty="0" err="1">
                          <a:solidFill>
                            <a:srgbClr val="9A401B"/>
                          </a:solidFill>
                          <a:latin typeface="Roboto Condensed"/>
                        </a:rPr>
                        <a:t>lấm</a:t>
                      </a:r>
                      <a:r>
                        <a:rPr lang="en-US" sz="3499" dirty="0">
                          <a:solidFill>
                            <a:srgbClr val="9A401B"/>
                          </a:solidFill>
                          <a:latin typeface="Roboto Condensed"/>
                        </a:rPr>
                        <a:t> </a:t>
                      </a:r>
                      <a:r>
                        <a:rPr lang="en-US" sz="3499" dirty="0" err="1">
                          <a:solidFill>
                            <a:srgbClr val="9A401B"/>
                          </a:solidFill>
                          <a:latin typeface="Roboto Condensed"/>
                        </a:rPr>
                        <a:t>tấm</a:t>
                      </a:r>
                      <a:r>
                        <a:rPr lang="en-US" sz="3499" dirty="0">
                          <a:solidFill>
                            <a:srgbClr val="9A401B"/>
                          </a:solidFill>
                          <a:latin typeface="Roboto Condensed"/>
                        </a:rPr>
                        <a:t>”</a:t>
                      </a:r>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3"/>
                  </a:ext>
                </a:extLst>
              </a:tr>
            </a:tbl>
          </a:graphicData>
        </a:graphic>
      </p:graphicFrame>
      <p:sp>
        <p:nvSpPr>
          <p:cNvPr id="5" name="Freeform 5"/>
          <p:cNvSpPr/>
          <p:nvPr/>
        </p:nvSpPr>
        <p:spPr>
          <a:xfrm rot="-10800000">
            <a:off x="14261844" y="8187691"/>
            <a:ext cx="3541778" cy="2099309"/>
          </a:xfrm>
          <a:custGeom>
            <a:avLst/>
            <a:gdLst/>
            <a:ahLst/>
            <a:cxnLst/>
            <a:rect l="l" t="t" r="r" b="b"/>
            <a:pathLst>
              <a:path w="3541778" h="2099309">
                <a:moveTo>
                  <a:pt x="0" y="0"/>
                </a:moveTo>
                <a:lnTo>
                  <a:pt x="3541778" y="0"/>
                </a:lnTo>
                <a:lnTo>
                  <a:pt x="3541778" y="2099309"/>
                </a:lnTo>
                <a:lnTo>
                  <a:pt x="0" y="2099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47057" y="-663356"/>
            <a:ext cx="5486061" cy="4598316"/>
          </a:xfrm>
          <a:custGeom>
            <a:avLst/>
            <a:gdLst/>
            <a:ahLst/>
            <a:cxnLst/>
            <a:rect l="l" t="t" r="r" b="b"/>
            <a:pathLst>
              <a:path w="5486061" h="4598316">
                <a:moveTo>
                  <a:pt x="0" y="0"/>
                </a:moveTo>
                <a:lnTo>
                  <a:pt x="5486061" y="0"/>
                </a:lnTo>
                <a:lnTo>
                  <a:pt x="5486061" y="4598316"/>
                </a:lnTo>
                <a:lnTo>
                  <a:pt x="0" y="4598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2" name="Freeform 2"/>
          <p:cNvSpPr/>
          <p:nvPr/>
        </p:nvSpPr>
        <p:spPr>
          <a:xfrm rot="-7298634">
            <a:off x="14632228" y="362266"/>
            <a:ext cx="6670900" cy="2547071"/>
          </a:xfrm>
          <a:custGeom>
            <a:avLst/>
            <a:gdLst/>
            <a:ahLst/>
            <a:cxnLst/>
            <a:rect l="l" t="t" r="r" b="b"/>
            <a:pathLst>
              <a:path w="6670900" h="2547071">
                <a:moveTo>
                  <a:pt x="0" y="0"/>
                </a:moveTo>
                <a:lnTo>
                  <a:pt x="6670900" y="0"/>
                </a:lnTo>
                <a:lnTo>
                  <a:pt x="6670900" y="2547071"/>
                </a:lnTo>
                <a:lnTo>
                  <a:pt x="0" y="25470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5500669" y="348657"/>
            <a:ext cx="8761175" cy="2450465"/>
          </a:xfrm>
          <a:prstGeom prst="rect">
            <a:avLst/>
          </a:prstGeom>
        </p:spPr>
        <p:txBody>
          <a:bodyPr lIns="0" tIns="0" rIns="0" bIns="0" rtlCol="0" anchor="t">
            <a:spAutoFit/>
          </a:bodyPr>
          <a:lstStyle/>
          <a:p>
            <a:pPr algn="just">
              <a:lnSpc>
                <a:spcPts val="7000"/>
              </a:lnSpc>
            </a:pPr>
            <a:r>
              <a:rPr lang="en-US" sz="5000" dirty="0">
                <a:solidFill>
                  <a:srgbClr val="000000"/>
                </a:solidFill>
                <a:latin typeface="#9Slide05 VL Fadilla 1"/>
              </a:rPr>
              <a:t>“</a:t>
            </a:r>
            <a:r>
              <a:rPr lang="en-US" sz="5000" dirty="0" err="1">
                <a:solidFill>
                  <a:srgbClr val="000000"/>
                </a:solidFill>
                <a:latin typeface="#9Slide05 VL Fadilla 1"/>
              </a:rPr>
              <a:t>Sáng</a:t>
            </a:r>
            <a:r>
              <a:rPr lang="en-US" sz="5000" dirty="0">
                <a:solidFill>
                  <a:srgbClr val="000000"/>
                </a:solidFill>
                <a:latin typeface="#9Slide05 VL Fadilla 1"/>
              </a:rPr>
              <a:t> </a:t>
            </a:r>
            <a:r>
              <a:rPr lang="en-US" sz="5000" dirty="0" err="1">
                <a:solidFill>
                  <a:srgbClr val="000000"/>
                </a:solidFill>
                <a:latin typeface="#9Slide05 VL Fadilla 1"/>
              </a:rPr>
              <a:t>chớm</a:t>
            </a:r>
            <a:r>
              <a:rPr lang="en-US" sz="5000" dirty="0">
                <a:solidFill>
                  <a:srgbClr val="000000"/>
                </a:solidFill>
                <a:latin typeface="#9Slide05 VL Fadilla 1"/>
              </a:rPr>
              <a:t> </a:t>
            </a:r>
            <a:r>
              <a:rPr lang="en-US" sz="5000" dirty="0" err="1">
                <a:solidFill>
                  <a:srgbClr val="000000"/>
                </a:solidFill>
                <a:latin typeface="#9Slide05 VL Fadilla 1"/>
              </a:rPr>
              <a:t>lạnh</a:t>
            </a:r>
            <a:r>
              <a:rPr lang="en-US" sz="5000" dirty="0">
                <a:solidFill>
                  <a:srgbClr val="000000"/>
                </a:solidFill>
                <a:latin typeface="#9Slide05 VL Fadilla 1"/>
              </a:rPr>
              <a:t> </a:t>
            </a:r>
            <a:r>
              <a:rPr lang="en-US" sz="5000" dirty="0" err="1">
                <a:solidFill>
                  <a:srgbClr val="000000"/>
                </a:solidFill>
                <a:latin typeface="#9Slide05 VL Fadilla 1"/>
              </a:rPr>
              <a:t>trong</a:t>
            </a:r>
            <a:r>
              <a:rPr lang="en-US" sz="5000" dirty="0">
                <a:solidFill>
                  <a:srgbClr val="000000"/>
                </a:solidFill>
                <a:latin typeface="#9Slide05 VL Fadilla 1"/>
              </a:rPr>
              <a:t> </a:t>
            </a:r>
            <a:r>
              <a:rPr lang="en-US" sz="5000" dirty="0" err="1">
                <a:solidFill>
                  <a:srgbClr val="000000"/>
                </a:solidFill>
                <a:latin typeface="#9Slide05 VL Fadilla 1"/>
              </a:rPr>
              <a:t>lòng</a:t>
            </a:r>
            <a:r>
              <a:rPr lang="en-US" sz="5000" dirty="0">
                <a:solidFill>
                  <a:srgbClr val="000000"/>
                </a:solidFill>
                <a:latin typeface="#9Slide05 VL Fadilla 1"/>
              </a:rPr>
              <a:t> Hà </a:t>
            </a:r>
            <a:r>
              <a:rPr lang="en-US" sz="5000" dirty="0" err="1">
                <a:solidFill>
                  <a:srgbClr val="000000"/>
                </a:solidFill>
                <a:latin typeface="#9Slide05 VL Fadilla 1"/>
              </a:rPr>
              <a:t>Nội</a:t>
            </a:r>
            <a:endParaRPr lang="en-US" sz="5000" dirty="0">
              <a:solidFill>
                <a:srgbClr val="000000"/>
              </a:solidFill>
              <a:latin typeface="#9Slide05 VL Fadilla 1"/>
            </a:endParaRPr>
          </a:p>
          <a:p>
            <a:pPr algn="just">
              <a:lnSpc>
                <a:spcPts val="7000"/>
              </a:lnSpc>
            </a:pPr>
            <a:r>
              <a:rPr lang="en-US" sz="5000" dirty="0" err="1">
                <a:solidFill>
                  <a:srgbClr val="000000"/>
                </a:solidFill>
                <a:latin typeface="#9Slide05 VL Fadilla 1"/>
              </a:rPr>
              <a:t>Những</a:t>
            </a:r>
            <a:r>
              <a:rPr lang="en-US" sz="5000" dirty="0">
                <a:solidFill>
                  <a:srgbClr val="000000"/>
                </a:solidFill>
                <a:latin typeface="#9Slide05 VL Fadilla 1"/>
              </a:rPr>
              <a:t> </a:t>
            </a:r>
            <a:r>
              <a:rPr lang="en-US" sz="5000" dirty="0" err="1">
                <a:solidFill>
                  <a:srgbClr val="000000"/>
                </a:solidFill>
                <a:latin typeface="#9Slide05 VL Fadilla 1"/>
              </a:rPr>
              <a:t>phố</a:t>
            </a:r>
            <a:r>
              <a:rPr lang="en-US" sz="5000" dirty="0">
                <a:solidFill>
                  <a:srgbClr val="000000"/>
                </a:solidFill>
                <a:latin typeface="#9Slide05 VL Fadilla 1"/>
              </a:rPr>
              <a:t> </a:t>
            </a:r>
            <a:r>
              <a:rPr lang="en-US" sz="5000" dirty="0" err="1">
                <a:solidFill>
                  <a:srgbClr val="000000"/>
                </a:solidFill>
                <a:latin typeface="#9Slide05 VL Fadilla 1"/>
              </a:rPr>
              <a:t>dài</a:t>
            </a:r>
            <a:r>
              <a:rPr lang="en-US" sz="5000" dirty="0">
                <a:solidFill>
                  <a:srgbClr val="000000"/>
                </a:solidFill>
                <a:latin typeface="#9Slide05 VL Fadilla 1"/>
              </a:rPr>
              <a:t> </a:t>
            </a:r>
            <a:r>
              <a:rPr lang="en-US" sz="5000" dirty="0" err="1">
                <a:solidFill>
                  <a:srgbClr val="000000"/>
                </a:solidFill>
                <a:latin typeface="#9Slide05 VL Fadilla 1"/>
              </a:rPr>
              <a:t>xao</a:t>
            </a:r>
            <a:r>
              <a:rPr lang="en-US" sz="5000" dirty="0">
                <a:solidFill>
                  <a:srgbClr val="000000"/>
                </a:solidFill>
                <a:latin typeface="#9Slide05 VL Fadilla 1"/>
              </a:rPr>
              <a:t> </a:t>
            </a:r>
            <a:r>
              <a:rPr lang="en-US" sz="5000" dirty="0" err="1">
                <a:solidFill>
                  <a:srgbClr val="000000"/>
                </a:solidFill>
                <a:latin typeface="#9Slide05 VL Fadilla 1"/>
              </a:rPr>
              <a:t>xác</a:t>
            </a:r>
            <a:r>
              <a:rPr lang="en-US" sz="5000" dirty="0">
                <a:solidFill>
                  <a:srgbClr val="000000"/>
                </a:solidFill>
                <a:latin typeface="#9Slide05 VL Fadilla 1"/>
              </a:rPr>
              <a:t> </a:t>
            </a:r>
            <a:r>
              <a:rPr lang="en-US" sz="5000" dirty="0" err="1">
                <a:solidFill>
                  <a:srgbClr val="000000"/>
                </a:solidFill>
                <a:latin typeface="#9Slide05 VL Fadilla 1"/>
              </a:rPr>
              <a:t>hơi</a:t>
            </a:r>
            <a:r>
              <a:rPr lang="en-US" sz="5000" dirty="0">
                <a:solidFill>
                  <a:srgbClr val="000000"/>
                </a:solidFill>
                <a:latin typeface="#9Slide05 VL Fadilla 1"/>
              </a:rPr>
              <a:t> may.”</a:t>
            </a:r>
          </a:p>
          <a:p>
            <a:pPr algn="just">
              <a:lnSpc>
                <a:spcPts val="5320"/>
              </a:lnSpc>
              <a:spcBef>
                <a:spcPct val="0"/>
              </a:spcBef>
            </a:pPr>
            <a:r>
              <a:rPr lang="en-US" sz="3800" dirty="0">
                <a:solidFill>
                  <a:srgbClr val="000000"/>
                </a:solidFill>
                <a:latin typeface="Roboto Condensed Italics"/>
              </a:rPr>
              <a:t>(</a:t>
            </a:r>
            <a:r>
              <a:rPr lang="en-US" sz="3800" dirty="0" err="1">
                <a:solidFill>
                  <a:srgbClr val="000000"/>
                </a:solidFill>
                <a:latin typeface="Roboto Condensed Italics"/>
              </a:rPr>
              <a:t>Trích</a:t>
            </a:r>
            <a:r>
              <a:rPr lang="en-US" sz="3800" dirty="0">
                <a:solidFill>
                  <a:srgbClr val="000000"/>
                </a:solidFill>
                <a:latin typeface="Roboto Condensed Italics"/>
              </a:rPr>
              <a:t> "</a:t>
            </a:r>
            <a:r>
              <a:rPr lang="en-US" sz="3800" dirty="0" err="1">
                <a:solidFill>
                  <a:srgbClr val="000000"/>
                </a:solidFill>
                <a:latin typeface="Roboto Condensed Italics"/>
              </a:rPr>
              <a:t>Đất</a:t>
            </a:r>
            <a:r>
              <a:rPr lang="en-US" sz="3800" dirty="0">
                <a:solidFill>
                  <a:srgbClr val="000000"/>
                </a:solidFill>
                <a:latin typeface="Roboto Condensed Italics"/>
              </a:rPr>
              <a:t> </a:t>
            </a:r>
            <a:r>
              <a:rPr lang="en-US" sz="3800" dirty="0" err="1">
                <a:solidFill>
                  <a:srgbClr val="000000"/>
                </a:solidFill>
                <a:latin typeface="Roboto Condensed Italics"/>
              </a:rPr>
              <a:t>nước</a:t>
            </a:r>
            <a:r>
              <a:rPr lang="en-US" sz="3800" dirty="0">
                <a:solidFill>
                  <a:srgbClr val="000000"/>
                </a:solidFill>
                <a:latin typeface="Roboto Condensed Italics"/>
              </a:rPr>
              <a:t>", Nguyễn Đình </a:t>
            </a:r>
            <a:r>
              <a:rPr lang="en-US" sz="3800" dirty="0" err="1">
                <a:solidFill>
                  <a:srgbClr val="000000"/>
                </a:solidFill>
                <a:latin typeface="Roboto Condensed Italics"/>
              </a:rPr>
              <a:t>Thi</a:t>
            </a:r>
            <a:r>
              <a:rPr lang="en-US" sz="3800" dirty="0">
                <a:solidFill>
                  <a:srgbClr val="000000"/>
                </a:solidFill>
                <a:latin typeface="Roboto Condensed Italics"/>
              </a:rPr>
              <a:t>)</a:t>
            </a:r>
          </a:p>
        </p:txBody>
      </p:sp>
      <p:graphicFrame>
        <p:nvGraphicFramePr>
          <p:cNvPr id="4" name="Table 4"/>
          <p:cNvGraphicFramePr>
            <a:graphicFrameLocks noGrp="1"/>
          </p:cNvGraphicFramePr>
          <p:nvPr/>
        </p:nvGraphicFramePr>
        <p:xfrm>
          <a:off x="1477307" y="2799122"/>
          <a:ext cx="15333386" cy="7229475"/>
        </p:xfrm>
        <a:graphic>
          <a:graphicData uri="http://schemas.openxmlformats.org/drawingml/2006/table">
            <a:tbl>
              <a:tblPr/>
              <a:tblGrid>
                <a:gridCol w="7904063">
                  <a:extLst>
                    <a:ext uri="{9D8B030D-6E8A-4147-A177-3AD203B41FA5}">
                      <a16:colId xmlns:a16="http://schemas.microsoft.com/office/drawing/2014/main" val="20000"/>
                    </a:ext>
                  </a:extLst>
                </a:gridCol>
                <a:gridCol w="7429323">
                  <a:extLst>
                    <a:ext uri="{9D8B030D-6E8A-4147-A177-3AD203B41FA5}">
                      <a16:colId xmlns:a16="http://schemas.microsoft.com/office/drawing/2014/main" val="20001"/>
                    </a:ext>
                  </a:extLst>
                </a:gridCol>
              </a:tblGrid>
              <a:tr h="1090159">
                <a:tc>
                  <a:txBody>
                    <a:bodyPr/>
                    <a:lstStyle/>
                    <a:p>
                      <a:pPr algn="ctr">
                        <a:lnSpc>
                          <a:spcPts val="4899"/>
                        </a:lnSpc>
                        <a:defRPr/>
                      </a:pPr>
                      <a:r>
                        <a:rPr lang="en-US" sz="3499">
                          <a:solidFill>
                            <a:srgbClr val="FFFFFF"/>
                          </a:solidFill>
                          <a:latin typeface="Roboto Condensed Bold"/>
                        </a:rPr>
                        <a:t>Tiêu chí</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D89498"/>
                    </a:solidFill>
                  </a:tcPr>
                </a:tc>
                <a:tc>
                  <a:txBody>
                    <a:bodyPr/>
                    <a:lstStyle/>
                    <a:p>
                      <a:pPr algn="ctr">
                        <a:lnSpc>
                          <a:spcPts val="4899"/>
                        </a:lnSpc>
                        <a:defRPr/>
                      </a:pPr>
                      <a:r>
                        <a:rPr lang="en-US" sz="3499">
                          <a:solidFill>
                            <a:srgbClr val="FFFFFF"/>
                          </a:solidFill>
                          <a:latin typeface="Roboto Condensed Bold"/>
                        </a:rPr>
                        <a:t>Trả lời</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D89498"/>
                    </a:solidFill>
                  </a:tcPr>
                </a:tc>
                <a:extLst>
                  <a:ext uri="{0D108BD9-81ED-4DB2-BD59-A6C34878D82A}">
                    <a16:rowId xmlns:a16="http://schemas.microsoft.com/office/drawing/2014/main" val="10000"/>
                  </a:ext>
                </a:extLst>
              </a:tr>
              <a:tr h="1663927">
                <a:tc>
                  <a:txBody>
                    <a:bodyPr/>
                    <a:lstStyle/>
                    <a:p>
                      <a:pPr algn="l">
                        <a:lnSpc>
                          <a:spcPts val="4549"/>
                        </a:lnSpc>
                        <a:defRPr/>
                      </a:pPr>
                      <a:r>
                        <a:rPr lang="en-US" sz="3499" dirty="0">
                          <a:solidFill>
                            <a:srgbClr val="9A401B"/>
                          </a:solidFill>
                          <a:latin typeface="Roboto Condensed"/>
                        </a:rPr>
                        <a:t>Từ “</a:t>
                      </a:r>
                      <a:r>
                        <a:rPr lang="en-US" sz="3499" dirty="0" err="1">
                          <a:solidFill>
                            <a:srgbClr val="9A401B"/>
                          </a:solidFill>
                          <a:latin typeface="Roboto Condensed"/>
                        </a:rPr>
                        <a:t>xao</a:t>
                      </a:r>
                      <a:r>
                        <a:rPr lang="en-US" sz="3499" dirty="0">
                          <a:solidFill>
                            <a:srgbClr val="9A401B"/>
                          </a:solidFill>
                          <a:latin typeface="Roboto Condensed"/>
                        </a:rPr>
                        <a:t> </a:t>
                      </a:r>
                      <a:r>
                        <a:rPr lang="en-US" sz="3499" dirty="0" err="1">
                          <a:solidFill>
                            <a:srgbClr val="9A401B"/>
                          </a:solidFill>
                          <a:latin typeface="Roboto Condensed"/>
                        </a:rPr>
                        <a:t>xác</a:t>
                      </a:r>
                      <a:r>
                        <a:rPr lang="en-US" sz="3499" dirty="0">
                          <a:solidFill>
                            <a:srgbClr val="9A401B"/>
                          </a:solidFill>
                          <a:latin typeface="Roboto Condensed"/>
                        </a:rPr>
                        <a:t>” </a:t>
                      </a:r>
                      <a:r>
                        <a:rPr lang="en-US" sz="3499" dirty="0" err="1">
                          <a:solidFill>
                            <a:srgbClr val="9A401B"/>
                          </a:solidFill>
                          <a:latin typeface="Roboto Condensed"/>
                        </a:rPr>
                        <a:t>là</a:t>
                      </a:r>
                      <a:r>
                        <a:rPr lang="en-US" sz="3499" dirty="0">
                          <a:solidFill>
                            <a:srgbClr val="9A401B"/>
                          </a:solidFill>
                          <a:latin typeface="Roboto Condensed"/>
                        </a:rPr>
                        <a:t> </a:t>
                      </a:r>
                      <a:r>
                        <a:rPr lang="en-US" sz="3499" dirty="0" err="1">
                          <a:solidFill>
                            <a:srgbClr val="9A401B"/>
                          </a:solidFill>
                          <a:latin typeface="Roboto Condensed"/>
                        </a:rPr>
                        <a:t>từ</a:t>
                      </a:r>
                      <a:r>
                        <a:rPr lang="en-US" sz="3499" dirty="0">
                          <a:solidFill>
                            <a:srgbClr val="9A401B"/>
                          </a:solidFill>
                          <a:latin typeface="Roboto Condensed"/>
                        </a:rPr>
                        <a:t> </a:t>
                      </a:r>
                      <a:r>
                        <a:rPr lang="en-US" sz="3499" dirty="0" err="1">
                          <a:solidFill>
                            <a:srgbClr val="9A401B"/>
                          </a:solidFill>
                          <a:latin typeface="Roboto Condensed"/>
                        </a:rPr>
                        <a:t>gợi</a:t>
                      </a:r>
                      <a:r>
                        <a:rPr lang="en-US" sz="3499" dirty="0">
                          <a:solidFill>
                            <a:srgbClr val="9A401B"/>
                          </a:solidFill>
                          <a:latin typeface="Roboto Condensed"/>
                        </a:rPr>
                        <a:t> </a:t>
                      </a:r>
                      <a:r>
                        <a:rPr lang="en-US" sz="3499" dirty="0" err="1">
                          <a:solidFill>
                            <a:srgbClr val="9A401B"/>
                          </a:solidFill>
                          <a:latin typeface="Roboto Condensed"/>
                        </a:rPr>
                        <a:t>hình</a:t>
                      </a:r>
                      <a:r>
                        <a:rPr lang="en-US" sz="3499" dirty="0">
                          <a:solidFill>
                            <a:srgbClr val="9A401B"/>
                          </a:solidFill>
                          <a:latin typeface="Roboto Condensed"/>
                        </a:rPr>
                        <a:t> </a:t>
                      </a:r>
                      <a:r>
                        <a:rPr lang="en-US" sz="3499" dirty="0" err="1">
                          <a:solidFill>
                            <a:srgbClr val="9A401B"/>
                          </a:solidFill>
                          <a:latin typeface="Roboto Condensed"/>
                        </a:rPr>
                        <a:t>ảnh</a:t>
                      </a:r>
                      <a:r>
                        <a:rPr lang="en-US" sz="3499" dirty="0">
                          <a:solidFill>
                            <a:srgbClr val="9A401B"/>
                          </a:solidFill>
                          <a:latin typeface="Roboto Condensed"/>
                        </a:rPr>
                        <a:t> (</a:t>
                      </a:r>
                      <a:r>
                        <a:rPr lang="en-US" sz="3499" dirty="0" err="1">
                          <a:solidFill>
                            <a:srgbClr val="9A401B"/>
                          </a:solidFill>
                          <a:latin typeface="Roboto Condensed"/>
                        </a:rPr>
                        <a:t>tượng</a:t>
                      </a:r>
                      <a:r>
                        <a:rPr lang="en-US" sz="3499" dirty="0">
                          <a:solidFill>
                            <a:srgbClr val="9A401B"/>
                          </a:solidFill>
                          <a:latin typeface="Roboto Condensed"/>
                        </a:rPr>
                        <a:t> </a:t>
                      </a:r>
                      <a:r>
                        <a:rPr lang="en-US" sz="3499" dirty="0" err="1">
                          <a:solidFill>
                            <a:srgbClr val="9A401B"/>
                          </a:solidFill>
                          <a:latin typeface="Roboto Condensed"/>
                        </a:rPr>
                        <a:t>hình</a:t>
                      </a:r>
                      <a:r>
                        <a:rPr lang="en-US" sz="3499" dirty="0">
                          <a:solidFill>
                            <a:srgbClr val="9A401B"/>
                          </a:solidFill>
                          <a:latin typeface="Roboto Condensed"/>
                        </a:rPr>
                        <a:t>) hay </a:t>
                      </a:r>
                      <a:r>
                        <a:rPr lang="en-US" sz="3499" dirty="0" err="1">
                          <a:solidFill>
                            <a:srgbClr val="9A401B"/>
                          </a:solidFill>
                          <a:latin typeface="Roboto Condensed"/>
                        </a:rPr>
                        <a:t>từ</a:t>
                      </a:r>
                      <a:r>
                        <a:rPr lang="en-US" sz="3499" dirty="0">
                          <a:solidFill>
                            <a:srgbClr val="9A401B"/>
                          </a:solidFill>
                          <a:latin typeface="Roboto Condensed"/>
                        </a:rPr>
                        <a:t> </a:t>
                      </a:r>
                      <a:r>
                        <a:rPr lang="en-US" sz="3499" dirty="0" err="1">
                          <a:solidFill>
                            <a:srgbClr val="9A401B"/>
                          </a:solidFill>
                          <a:latin typeface="Roboto Condensed"/>
                        </a:rPr>
                        <a:t>gợi</a:t>
                      </a:r>
                      <a:r>
                        <a:rPr lang="en-US" sz="3499" dirty="0">
                          <a:solidFill>
                            <a:srgbClr val="9A401B"/>
                          </a:solidFill>
                          <a:latin typeface="Roboto Condensed"/>
                        </a:rPr>
                        <a:t> </a:t>
                      </a:r>
                      <a:r>
                        <a:rPr lang="en-US" sz="3499" dirty="0" err="1">
                          <a:solidFill>
                            <a:srgbClr val="9A401B"/>
                          </a:solidFill>
                          <a:latin typeface="Roboto Condensed"/>
                        </a:rPr>
                        <a:t>âm</a:t>
                      </a:r>
                      <a:r>
                        <a:rPr lang="en-US" sz="3499" dirty="0">
                          <a:solidFill>
                            <a:srgbClr val="9A401B"/>
                          </a:solidFill>
                          <a:latin typeface="Roboto Condensed"/>
                        </a:rPr>
                        <a:t> </a:t>
                      </a:r>
                      <a:r>
                        <a:rPr lang="en-US" sz="3499" dirty="0" err="1">
                          <a:solidFill>
                            <a:srgbClr val="9A401B"/>
                          </a:solidFill>
                          <a:latin typeface="Roboto Condensed"/>
                        </a:rPr>
                        <a:t>thanh</a:t>
                      </a:r>
                      <a:r>
                        <a:rPr lang="en-US" sz="3499" dirty="0">
                          <a:solidFill>
                            <a:srgbClr val="9A401B"/>
                          </a:solidFill>
                          <a:latin typeface="Roboto Condensed"/>
                        </a:rPr>
                        <a:t> (</a:t>
                      </a:r>
                      <a:r>
                        <a:rPr lang="en-US" sz="3499" dirty="0" err="1">
                          <a:solidFill>
                            <a:srgbClr val="9A401B"/>
                          </a:solidFill>
                          <a:latin typeface="Roboto Condensed"/>
                        </a:rPr>
                        <a:t>tượng</a:t>
                      </a:r>
                      <a:r>
                        <a:rPr lang="en-US" sz="3499" dirty="0">
                          <a:solidFill>
                            <a:srgbClr val="9A401B"/>
                          </a:solidFill>
                          <a:latin typeface="Roboto Condensed"/>
                        </a:rPr>
                        <a:t> </a:t>
                      </a:r>
                      <a:r>
                        <a:rPr lang="en-US" sz="3499" dirty="0" err="1">
                          <a:solidFill>
                            <a:srgbClr val="9A401B"/>
                          </a:solidFill>
                          <a:latin typeface="Roboto Condensed"/>
                        </a:rPr>
                        <a:t>thanh</a:t>
                      </a:r>
                      <a:r>
                        <a:rPr lang="en-US" sz="3499" dirty="0">
                          <a:solidFill>
                            <a:srgbClr val="9A401B"/>
                          </a:solidFill>
                          <a:latin typeface="Roboto Condensed"/>
                        </a:rPr>
                        <a:t>)?</a:t>
                      </a:r>
                      <a:endParaRPr lang="en-US" sz="1100" dirty="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9"/>
                        </a:lnSpc>
                        <a:defRPr/>
                      </a:pPr>
                      <a:r>
                        <a:rPr lang="en-US" sz="3499">
                          <a:solidFill>
                            <a:srgbClr val="9A401B"/>
                          </a:solidFill>
                          <a:latin typeface="Roboto Condensed"/>
                        </a:rPr>
                        <a:t>Gợi âm thanh (tượng thanh)</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1"/>
                  </a:ext>
                </a:extLst>
              </a:tr>
              <a:tr h="1663927">
                <a:tc>
                  <a:txBody>
                    <a:bodyPr/>
                    <a:lstStyle/>
                    <a:p>
                      <a:pPr algn="just">
                        <a:lnSpc>
                          <a:spcPts val="4549"/>
                        </a:lnSpc>
                        <a:defRPr/>
                      </a:pPr>
                      <a:r>
                        <a:rPr lang="en-US" sz="3499">
                          <a:solidFill>
                            <a:srgbClr val="9A401B"/>
                          </a:solidFill>
                          <a:latin typeface="Roboto Condensed"/>
                        </a:rPr>
                        <a:t>Từ “xao xác” gợi ra âm thanh như thế nào?</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9"/>
                        </a:lnSpc>
                        <a:defRPr/>
                      </a:pPr>
                      <a:r>
                        <a:rPr lang="en-US" sz="3499">
                          <a:solidFill>
                            <a:srgbClr val="9A401B"/>
                          </a:solidFill>
                          <a:latin typeface="Roboto Condensed"/>
                        </a:rPr>
                        <a:t>Gợi tả âm thanh nối tiếp nhau làm xao động cả không gian vắng lặng.</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2"/>
                  </a:ext>
                </a:extLst>
              </a:tr>
              <a:tr h="2811462">
                <a:tc>
                  <a:txBody>
                    <a:bodyPr/>
                    <a:lstStyle/>
                    <a:p>
                      <a:pPr algn="just">
                        <a:lnSpc>
                          <a:spcPts val="4549"/>
                        </a:lnSpc>
                        <a:defRPr/>
                      </a:pPr>
                      <a:r>
                        <a:rPr lang="en-US" sz="3499">
                          <a:solidFill>
                            <a:srgbClr val="9A401B"/>
                          </a:solidFill>
                          <a:latin typeface="Roboto Condensed"/>
                        </a:rPr>
                        <a:t>Em thử tìm những từ khác có nghĩa tương đương với từ “xao xác” để thay vào ngữ liệu và xét hiệu quả diễn đạt của từ “xao xác” so với những từ khác.</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9"/>
                        </a:lnSpc>
                        <a:defRPr/>
                      </a:pPr>
                      <a:r>
                        <a:rPr lang="en-US" sz="3499" dirty="0">
                          <a:solidFill>
                            <a:srgbClr val="9A401B"/>
                          </a:solidFill>
                          <a:latin typeface="Roboto Condensed"/>
                        </a:rPr>
                        <a:t>- Tao </a:t>
                      </a:r>
                      <a:r>
                        <a:rPr lang="en-US" sz="3499" dirty="0" err="1">
                          <a:solidFill>
                            <a:srgbClr val="9A401B"/>
                          </a:solidFill>
                          <a:latin typeface="Roboto Condensed"/>
                        </a:rPr>
                        <a:t>tác</a:t>
                      </a:r>
                      <a:endParaRPr lang="en-US" sz="1100" dirty="0"/>
                    </a:p>
                    <a:p>
                      <a:pPr>
                        <a:lnSpc>
                          <a:spcPts val="4549"/>
                        </a:lnSpc>
                      </a:pPr>
                      <a:r>
                        <a:rPr lang="en-US" sz="3499" dirty="0">
                          <a:solidFill>
                            <a:srgbClr val="9A401B"/>
                          </a:solidFill>
                          <a:latin typeface="Roboto Condensed"/>
                        </a:rPr>
                        <a:t>- </a:t>
                      </a:r>
                      <a:r>
                        <a:rPr lang="en-US" sz="3499" dirty="0" err="1">
                          <a:solidFill>
                            <a:srgbClr val="9A401B"/>
                          </a:solidFill>
                          <a:latin typeface="Roboto Condensed"/>
                        </a:rPr>
                        <a:t>Không</a:t>
                      </a:r>
                      <a:r>
                        <a:rPr lang="en-US" sz="3499" dirty="0">
                          <a:solidFill>
                            <a:srgbClr val="9A401B"/>
                          </a:solidFill>
                          <a:latin typeface="Roboto Condensed"/>
                        </a:rPr>
                        <a:t> </a:t>
                      </a:r>
                      <a:r>
                        <a:rPr lang="en-US" sz="3499" dirty="0" err="1">
                          <a:solidFill>
                            <a:srgbClr val="9A401B"/>
                          </a:solidFill>
                          <a:latin typeface="Roboto Condensed"/>
                        </a:rPr>
                        <a:t>phù</a:t>
                      </a:r>
                      <a:r>
                        <a:rPr lang="en-US" sz="3499" dirty="0">
                          <a:solidFill>
                            <a:srgbClr val="9A401B"/>
                          </a:solidFill>
                          <a:latin typeface="Roboto Condensed"/>
                        </a:rPr>
                        <a:t> </a:t>
                      </a:r>
                      <a:r>
                        <a:rPr lang="en-US" sz="3499" dirty="0" err="1">
                          <a:solidFill>
                            <a:srgbClr val="9A401B"/>
                          </a:solidFill>
                          <a:latin typeface="Roboto Condensed"/>
                        </a:rPr>
                        <a:t>hợp</a:t>
                      </a:r>
                      <a:r>
                        <a:rPr lang="en-US" sz="3499" dirty="0">
                          <a:solidFill>
                            <a:srgbClr val="9A401B"/>
                          </a:solidFill>
                          <a:latin typeface="Roboto Condensed"/>
                        </a:rPr>
                        <a:t> </a:t>
                      </a:r>
                      <a:r>
                        <a:rPr lang="en-US" sz="3499" dirty="0" err="1">
                          <a:solidFill>
                            <a:srgbClr val="9A401B"/>
                          </a:solidFill>
                          <a:latin typeface="Roboto Condensed"/>
                        </a:rPr>
                        <a:t>như</a:t>
                      </a:r>
                      <a:r>
                        <a:rPr lang="en-US" sz="3499" dirty="0">
                          <a:solidFill>
                            <a:srgbClr val="9A401B"/>
                          </a:solidFill>
                          <a:latin typeface="Roboto Condensed"/>
                        </a:rPr>
                        <a:t> “</a:t>
                      </a:r>
                      <a:r>
                        <a:rPr lang="en-US" sz="3499" dirty="0" err="1">
                          <a:solidFill>
                            <a:srgbClr val="9A401B"/>
                          </a:solidFill>
                          <a:latin typeface="Roboto Condensed"/>
                        </a:rPr>
                        <a:t>xao</a:t>
                      </a:r>
                      <a:r>
                        <a:rPr lang="en-US" sz="3499" dirty="0">
                          <a:solidFill>
                            <a:srgbClr val="9A401B"/>
                          </a:solidFill>
                          <a:latin typeface="Roboto Condensed"/>
                        </a:rPr>
                        <a:t> </a:t>
                      </a:r>
                      <a:r>
                        <a:rPr lang="en-US" sz="3499" dirty="0" err="1">
                          <a:solidFill>
                            <a:srgbClr val="9A401B"/>
                          </a:solidFill>
                          <a:latin typeface="Roboto Condensed"/>
                        </a:rPr>
                        <a:t>xác</a:t>
                      </a:r>
                      <a:r>
                        <a:rPr lang="en-US" sz="3499" dirty="0">
                          <a:solidFill>
                            <a:srgbClr val="9A401B"/>
                          </a:solidFill>
                          <a:latin typeface="Roboto Condensed"/>
                        </a:rPr>
                        <a:t>” (</a:t>
                      </a:r>
                      <a:r>
                        <a:rPr lang="en-US" sz="3499" dirty="0" err="1">
                          <a:solidFill>
                            <a:srgbClr val="9A401B"/>
                          </a:solidFill>
                          <a:latin typeface="Roboto Condensed"/>
                        </a:rPr>
                        <a:t>vì</a:t>
                      </a:r>
                      <a:r>
                        <a:rPr lang="en-US" sz="3499" dirty="0">
                          <a:solidFill>
                            <a:srgbClr val="9A401B"/>
                          </a:solidFill>
                          <a:latin typeface="Roboto Condensed"/>
                        </a:rPr>
                        <a:t> </a:t>
                      </a:r>
                      <a:r>
                        <a:rPr lang="en-US" sz="3499" dirty="0" err="1">
                          <a:solidFill>
                            <a:srgbClr val="9A401B"/>
                          </a:solidFill>
                          <a:latin typeface="Roboto Condensed"/>
                        </a:rPr>
                        <a:t>xao</a:t>
                      </a:r>
                      <a:r>
                        <a:rPr lang="en-US" sz="3499" dirty="0">
                          <a:solidFill>
                            <a:srgbClr val="9A401B"/>
                          </a:solidFill>
                          <a:latin typeface="Roboto Condensed"/>
                        </a:rPr>
                        <a:t> </a:t>
                      </a:r>
                      <a:r>
                        <a:rPr lang="en-US" sz="3499" dirty="0" err="1">
                          <a:solidFill>
                            <a:srgbClr val="9A401B"/>
                          </a:solidFill>
                          <a:latin typeface="Roboto Condensed"/>
                        </a:rPr>
                        <a:t>xác</a:t>
                      </a:r>
                      <a:r>
                        <a:rPr lang="en-US" sz="3499" dirty="0">
                          <a:solidFill>
                            <a:srgbClr val="9A401B"/>
                          </a:solidFill>
                          <a:latin typeface="Roboto Condensed"/>
                        </a:rPr>
                        <a:t> </a:t>
                      </a:r>
                      <a:r>
                        <a:rPr lang="en-US" sz="3499" dirty="0" err="1">
                          <a:solidFill>
                            <a:srgbClr val="9A401B"/>
                          </a:solidFill>
                          <a:latin typeface="Roboto Condensed"/>
                        </a:rPr>
                        <a:t>gợi</a:t>
                      </a:r>
                      <a:r>
                        <a:rPr lang="en-US" sz="3499" dirty="0">
                          <a:solidFill>
                            <a:srgbClr val="9A401B"/>
                          </a:solidFill>
                          <a:latin typeface="Roboto Condensed"/>
                        </a:rPr>
                        <a:t> </a:t>
                      </a:r>
                      <a:r>
                        <a:rPr lang="en-US" sz="3499" dirty="0" err="1">
                          <a:solidFill>
                            <a:srgbClr val="9A401B"/>
                          </a:solidFill>
                          <a:latin typeface="Roboto Condensed"/>
                        </a:rPr>
                        <a:t>được</a:t>
                      </a:r>
                      <a:r>
                        <a:rPr lang="en-US" sz="3499" dirty="0">
                          <a:solidFill>
                            <a:srgbClr val="9A401B"/>
                          </a:solidFill>
                          <a:latin typeface="Roboto Condensed"/>
                        </a:rPr>
                        <a:t> </a:t>
                      </a:r>
                      <a:r>
                        <a:rPr lang="en-US" sz="3499" dirty="0" err="1">
                          <a:solidFill>
                            <a:srgbClr val="9A401B"/>
                          </a:solidFill>
                          <a:latin typeface="Roboto Condensed"/>
                        </a:rPr>
                        <a:t>cả</a:t>
                      </a:r>
                      <a:r>
                        <a:rPr lang="en-US" sz="3499" dirty="0">
                          <a:solidFill>
                            <a:srgbClr val="9A401B"/>
                          </a:solidFill>
                          <a:latin typeface="Roboto Condensed"/>
                        </a:rPr>
                        <a:t> </a:t>
                      </a:r>
                      <a:r>
                        <a:rPr lang="en-US" sz="3499" dirty="0" err="1">
                          <a:solidFill>
                            <a:srgbClr val="9A401B"/>
                          </a:solidFill>
                          <a:latin typeface="Roboto Condensed"/>
                        </a:rPr>
                        <a:t>xao</a:t>
                      </a:r>
                      <a:r>
                        <a:rPr lang="en-US" sz="3499" dirty="0">
                          <a:solidFill>
                            <a:srgbClr val="9A401B"/>
                          </a:solidFill>
                          <a:latin typeface="Roboto Condensed"/>
                        </a:rPr>
                        <a:t> </a:t>
                      </a:r>
                      <a:r>
                        <a:rPr lang="en-US" sz="3499" dirty="0" err="1">
                          <a:solidFill>
                            <a:srgbClr val="9A401B"/>
                          </a:solidFill>
                          <a:latin typeface="Roboto Condensed"/>
                        </a:rPr>
                        <a:t>động</a:t>
                      </a:r>
                      <a:r>
                        <a:rPr lang="en-US" sz="3499" dirty="0">
                          <a:solidFill>
                            <a:srgbClr val="9A401B"/>
                          </a:solidFill>
                          <a:latin typeface="Roboto Condensed"/>
                        </a:rPr>
                        <a:t> </a:t>
                      </a:r>
                      <a:r>
                        <a:rPr lang="en-US" sz="3499" dirty="0" err="1">
                          <a:solidFill>
                            <a:srgbClr val="9A401B"/>
                          </a:solidFill>
                          <a:latin typeface="Roboto Condensed"/>
                        </a:rPr>
                        <a:t>của</a:t>
                      </a:r>
                      <a:r>
                        <a:rPr lang="en-US" sz="3499" dirty="0">
                          <a:solidFill>
                            <a:srgbClr val="9A401B"/>
                          </a:solidFill>
                          <a:latin typeface="Roboto Condensed"/>
                        </a:rPr>
                        <a:t> </a:t>
                      </a:r>
                      <a:r>
                        <a:rPr lang="en-US" sz="3499" dirty="0" err="1">
                          <a:solidFill>
                            <a:srgbClr val="9A401B"/>
                          </a:solidFill>
                          <a:latin typeface="Roboto Condensed"/>
                        </a:rPr>
                        <a:t>tâm</a:t>
                      </a:r>
                      <a:r>
                        <a:rPr lang="en-US" sz="3499" dirty="0">
                          <a:solidFill>
                            <a:srgbClr val="9A401B"/>
                          </a:solidFill>
                          <a:latin typeface="Roboto Condensed"/>
                        </a:rPr>
                        <a:t> </a:t>
                      </a:r>
                      <a:r>
                        <a:rPr lang="en-US" sz="3499" dirty="0" err="1">
                          <a:solidFill>
                            <a:srgbClr val="9A401B"/>
                          </a:solidFill>
                          <a:latin typeface="Roboto Condensed"/>
                        </a:rPr>
                        <a:t>hồn</a:t>
                      </a:r>
                      <a:r>
                        <a:rPr lang="en-US" sz="3499" dirty="0">
                          <a:solidFill>
                            <a:srgbClr val="9A401B"/>
                          </a:solidFill>
                          <a:latin typeface="Roboto Condensed"/>
                        </a:rPr>
                        <a:t>)</a:t>
                      </a:r>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3"/>
                  </a:ext>
                </a:extLst>
              </a:tr>
            </a:tbl>
          </a:graphicData>
        </a:graphic>
      </p:graphicFrame>
      <p:sp>
        <p:nvSpPr>
          <p:cNvPr id="5" name="Freeform 5"/>
          <p:cNvSpPr/>
          <p:nvPr/>
        </p:nvSpPr>
        <p:spPr>
          <a:xfrm rot="-10800000">
            <a:off x="14261844" y="8187691"/>
            <a:ext cx="3541778" cy="2099309"/>
          </a:xfrm>
          <a:custGeom>
            <a:avLst/>
            <a:gdLst/>
            <a:ahLst/>
            <a:cxnLst/>
            <a:rect l="l" t="t" r="r" b="b"/>
            <a:pathLst>
              <a:path w="3541778" h="2099309">
                <a:moveTo>
                  <a:pt x="0" y="0"/>
                </a:moveTo>
                <a:lnTo>
                  <a:pt x="3541778" y="0"/>
                </a:lnTo>
                <a:lnTo>
                  <a:pt x="3541778" y="2099309"/>
                </a:lnTo>
                <a:lnTo>
                  <a:pt x="0" y="2099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47057" y="-663356"/>
            <a:ext cx="5486061" cy="4598316"/>
          </a:xfrm>
          <a:custGeom>
            <a:avLst/>
            <a:gdLst/>
            <a:ahLst/>
            <a:cxnLst/>
            <a:rect l="l" t="t" r="r" b="b"/>
            <a:pathLst>
              <a:path w="5486061" h="4598316">
                <a:moveTo>
                  <a:pt x="0" y="0"/>
                </a:moveTo>
                <a:lnTo>
                  <a:pt x="5486061" y="0"/>
                </a:lnTo>
                <a:lnTo>
                  <a:pt x="5486061" y="4598316"/>
                </a:lnTo>
                <a:lnTo>
                  <a:pt x="0" y="4598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043914">
            <a:off x="438433" y="-1038179"/>
            <a:ext cx="16605712" cy="16515135"/>
          </a:xfrm>
          <a:custGeom>
            <a:avLst/>
            <a:gdLst/>
            <a:ahLst/>
            <a:cxnLst/>
            <a:rect l="l" t="t" r="r" b="b"/>
            <a:pathLst>
              <a:path w="16605712" h="16515135">
                <a:moveTo>
                  <a:pt x="0" y="0"/>
                </a:moveTo>
                <a:lnTo>
                  <a:pt x="16605712" y="0"/>
                </a:lnTo>
                <a:lnTo>
                  <a:pt x="16605712" y="16515136"/>
                </a:lnTo>
                <a:lnTo>
                  <a:pt x="0" y="165151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525968" y="1049264"/>
            <a:ext cx="1905094" cy="1621906"/>
            <a:chOff x="0" y="0"/>
            <a:chExt cx="2540126" cy="2162541"/>
          </a:xfrm>
        </p:grpSpPr>
        <p:sp>
          <p:nvSpPr>
            <p:cNvPr id="4" name="Freeform 4"/>
            <p:cNvSpPr/>
            <p:nvPr/>
          </p:nvSpPr>
          <p:spPr>
            <a:xfrm>
              <a:off x="0" y="373204"/>
              <a:ext cx="1408696" cy="1789336"/>
            </a:xfrm>
            <a:custGeom>
              <a:avLst/>
              <a:gdLst/>
              <a:ahLst/>
              <a:cxnLst/>
              <a:rect l="l" t="t" r="r" b="b"/>
              <a:pathLst>
                <a:path w="1408696" h="1789336">
                  <a:moveTo>
                    <a:pt x="0" y="0"/>
                  </a:moveTo>
                  <a:lnTo>
                    <a:pt x="1408696" y="0"/>
                  </a:lnTo>
                  <a:lnTo>
                    <a:pt x="1408696" y="1789337"/>
                  </a:lnTo>
                  <a:lnTo>
                    <a:pt x="0" y="17893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408696" y="0"/>
              <a:ext cx="1131430" cy="1437151"/>
            </a:xfrm>
            <a:custGeom>
              <a:avLst/>
              <a:gdLst/>
              <a:ahLst/>
              <a:cxnLst/>
              <a:rect l="l" t="t" r="r" b="b"/>
              <a:pathLst>
                <a:path w="1131430" h="1437151">
                  <a:moveTo>
                    <a:pt x="0" y="0"/>
                  </a:moveTo>
                  <a:lnTo>
                    <a:pt x="1131430" y="0"/>
                  </a:lnTo>
                  <a:lnTo>
                    <a:pt x="1131430" y="1437151"/>
                  </a:lnTo>
                  <a:lnTo>
                    <a:pt x="0" y="14371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6" name="TextBox 6"/>
          <p:cNvSpPr txBox="1"/>
          <p:nvPr/>
        </p:nvSpPr>
        <p:spPr>
          <a:xfrm>
            <a:off x="4852161" y="1574467"/>
            <a:ext cx="7778257" cy="2424685"/>
          </a:xfrm>
          <a:prstGeom prst="rect">
            <a:avLst/>
          </a:prstGeom>
        </p:spPr>
        <p:txBody>
          <a:bodyPr lIns="0" tIns="0" rIns="0" bIns="0" rtlCol="0" anchor="t">
            <a:spAutoFit/>
          </a:bodyPr>
          <a:lstStyle/>
          <a:p>
            <a:pPr algn="ctr">
              <a:lnSpc>
                <a:spcPts val="9917"/>
              </a:lnSpc>
            </a:pPr>
            <a:r>
              <a:rPr lang="en-US" sz="5799" dirty="0">
                <a:solidFill>
                  <a:srgbClr val="FFFFFF"/>
                </a:solidFill>
                <a:latin typeface="Fraunces Bold"/>
              </a:rPr>
              <a:t>I. TỪ TƯỢNG HÌNH, TỪ TƯỢNG THANH</a:t>
            </a:r>
          </a:p>
        </p:txBody>
      </p:sp>
      <p:sp>
        <p:nvSpPr>
          <p:cNvPr id="7" name="TextBox 7"/>
          <p:cNvSpPr txBox="1"/>
          <p:nvPr/>
        </p:nvSpPr>
        <p:spPr>
          <a:xfrm>
            <a:off x="4290433" y="5029200"/>
            <a:ext cx="10893869" cy="913130"/>
          </a:xfrm>
          <a:prstGeom prst="rect">
            <a:avLst/>
          </a:prstGeom>
        </p:spPr>
        <p:txBody>
          <a:bodyPr lIns="0" tIns="0" rIns="0" bIns="0" rtlCol="0" anchor="t">
            <a:spAutoFit/>
          </a:bodyPr>
          <a:lstStyle/>
          <a:p>
            <a:pPr>
              <a:lnSpc>
                <a:spcPts val="7419"/>
              </a:lnSpc>
            </a:pPr>
            <a:r>
              <a:rPr lang="en-US" sz="5299" dirty="0">
                <a:solidFill>
                  <a:srgbClr val="FFFFFF"/>
                </a:solidFill>
                <a:latin typeface="#9Slide07 SVNUT Triumph Press"/>
              </a:rPr>
              <a:t>1. Từ </a:t>
            </a:r>
            <a:r>
              <a:rPr lang="en-US" sz="5299" dirty="0" err="1">
                <a:solidFill>
                  <a:srgbClr val="FFFFFF"/>
                </a:solidFill>
                <a:latin typeface="#9Slide07 SVNUT Triumph Press"/>
              </a:rPr>
              <a:t>tượng</a:t>
            </a:r>
            <a:r>
              <a:rPr lang="en-US" sz="5299" dirty="0">
                <a:solidFill>
                  <a:srgbClr val="FFFFFF"/>
                </a:solidFill>
                <a:latin typeface="#9Slide07 SVNUT Triumph Press"/>
              </a:rPr>
              <a:t> </a:t>
            </a:r>
            <a:r>
              <a:rPr lang="en-US" sz="5299" dirty="0" err="1">
                <a:solidFill>
                  <a:srgbClr val="FFFFFF"/>
                </a:solidFill>
                <a:latin typeface="#9Slide07 SVNUT Triumph Press"/>
              </a:rPr>
              <a:t>hình</a:t>
            </a:r>
            <a:r>
              <a:rPr lang="en-US" sz="5299" dirty="0">
                <a:solidFill>
                  <a:srgbClr val="FFFFFF"/>
                </a:solidFill>
                <a:latin typeface="#9Slide07 SVNUT Triumph Press"/>
              </a:rPr>
              <a:t>, </a:t>
            </a:r>
            <a:r>
              <a:rPr lang="en-US" sz="5299" dirty="0" err="1">
                <a:solidFill>
                  <a:srgbClr val="FFFFFF"/>
                </a:solidFill>
                <a:latin typeface="#9Slide07 SVNUT Triumph Press"/>
              </a:rPr>
              <a:t>từ</a:t>
            </a:r>
            <a:r>
              <a:rPr lang="en-US" sz="5299" dirty="0">
                <a:solidFill>
                  <a:srgbClr val="FFFFFF"/>
                </a:solidFill>
                <a:latin typeface="#9Slide07 SVNUT Triumph Press"/>
              </a:rPr>
              <a:t> </a:t>
            </a:r>
            <a:r>
              <a:rPr lang="en-US" sz="5299" dirty="0" err="1">
                <a:solidFill>
                  <a:srgbClr val="FFFFFF"/>
                </a:solidFill>
                <a:latin typeface="#9Slide07 SVNUT Triumph Press"/>
              </a:rPr>
              <a:t>tượng</a:t>
            </a:r>
            <a:r>
              <a:rPr lang="en-US" sz="5299" dirty="0">
                <a:solidFill>
                  <a:srgbClr val="FFFFFF"/>
                </a:solidFill>
                <a:latin typeface="#9Slide07 SVNUT Triumph Press"/>
              </a:rPr>
              <a:t> </a:t>
            </a:r>
            <a:r>
              <a:rPr lang="en-US" sz="5299" dirty="0" err="1">
                <a:solidFill>
                  <a:srgbClr val="FFFFFF"/>
                </a:solidFill>
                <a:latin typeface="#9Slide07 SVNUT Triumph Press"/>
              </a:rPr>
              <a:t>thanh</a:t>
            </a:r>
            <a:endParaRPr lang="en-US" sz="5299" dirty="0">
              <a:solidFill>
                <a:srgbClr val="FFFFFF"/>
              </a:solidFill>
              <a:latin typeface="#9Slide07 SVNUT Triumph Press"/>
            </a:endParaRPr>
          </a:p>
        </p:txBody>
      </p:sp>
      <p:sp>
        <p:nvSpPr>
          <p:cNvPr id="8" name="Freeform 8"/>
          <p:cNvSpPr/>
          <p:nvPr/>
        </p:nvSpPr>
        <p:spPr>
          <a:xfrm>
            <a:off x="13244318" y="5688684"/>
            <a:ext cx="5486061" cy="4598316"/>
          </a:xfrm>
          <a:custGeom>
            <a:avLst/>
            <a:gdLst/>
            <a:ahLst/>
            <a:cxnLst/>
            <a:rect l="l" t="t" r="r" b="b"/>
            <a:pathLst>
              <a:path w="5486061" h="4598316">
                <a:moveTo>
                  <a:pt x="0" y="0"/>
                </a:moveTo>
                <a:lnTo>
                  <a:pt x="5486061" y="0"/>
                </a:lnTo>
                <a:lnTo>
                  <a:pt x="5486061" y="4598316"/>
                </a:lnTo>
                <a:lnTo>
                  <a:pt x="0" y="4598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63722" y="5662690"/>
            <a:ext cx="3952471" cy="5032081"/>
          </a:xfrm>
          <a:custGeom>
            <a:avLst/>
            <a:gdLst/>
            <a:ahLst/>
            <a:cxnLst/>
            <a:rect l="l" t="t" r="r" b="b"/>
            <a:pathLst>
              <a:path w="3952471" h="5032081">
                <a:moveTo>
                  <a:pt x="0" y="0"/>
                </a:moveTo>
                <a:lnTo>
                  <a:pt x="3952471" y="0"/>
                </a:lnTo>
                <a:lnTo>
                  <a:pt x="3952471" y="5032081"/>
                </a:lnTo>
                <a:lnTo>
                  <a:pt x="0" y="50320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rot="-1882072">
            <a:off x="15017472" y="7071435"/>
            <a:ext cx="4535786" cy="4083236"/>
          </a:xfrm>
          <a:custGeom>
            <a:avLst/>
            <a:gdLst/>
            <a:ahLst/>
            <a:cxnLst/>
            <a:rect l="l" t="t" r="r" b="b"/>
            <a:pathLst>
              <a:path w="4535786" h="4083236">
                <a:moveTo>
                  <a:pt x="0" y="0"/>
                </a:moveTo>
                <a:lnTo>
                  <a:pt x="4535786" y="0"/>
                </a:lnTo>
                <a:lnTo>
                  <a:pt x="4535786" y="4083236"/>
                </a:lnTo>
                <a:lnTo>
                  <a:pt x="0" y="40832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127954" y="419471"/>
            <a:ext cx="3370813" cy="3395507"/>
          </a:xfrm>
          <a:custGeom>
            <a:avLst/>
            <a:gdLst/>
            <a:ahLst/>
            <a:cxnLst/>
            <a:rect l="l" t="t" r="r" b="b"/>
            <a:pathLst>
              <a:path w="3370813" h="3395507">
                <a:moveTo>
                  <a:pt x="0" y="0"/>
                </a:moveTo>
                <a:lnTo>
                  <a:pt x="3370813" y="0"/>
                </a:lnTo>
                <a:lnTo>
                  <a:pt x="3370813" y="3395508"/>
                </a:lnTo>
                <a:lnTo>
                  <a:pt x="0" y="3395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3127954" y="1641193"/>
            <a:ext cx="3370813" cy="847320"/>
          </a:xfrm>
          <a:prstGeom prst="rect">
            <a:avLst/>
          </a:prstGeom>
        </p:spPr>
        <p:txBody>
          <a:bodyPr lIns="0" tIns="0" rIns="0" bIns="0" rtlCol="0" anchor="t">
            <a:spAutoFit/>
          </a:bodyPr>
          <a:lstStyle/>
          <a:p>
            <a:pPr algn="ctr">
              <a:lnSpc>
                <a:spcPts val="6826"/>
              </a:lnSpc>
            </a:pPr>
            <a:r>
              <a:rPr lang="en-US" sz="4876">
                <a:solidFill>
                  <a:srgbClr val="000000"/>
                </a:solidFill>
                <a:latin typeface="Roboto Condensed"/>
              </a:rPr>
              <a:t>KHÁI NIỆM</a:t>
            </a:r>
          </a:p>
        </p:txBody>
      </p:sp>
      <p:sp>
        <p:nvSpPr>
          <p:cNvPr id="5" name="Freeform 5"/>
          <p:cNvSpPr/>
          <p:nvPr/>
        </p:nvSpPr>
        <p:spPr>
          <a:xfrm>
            <a:off x="9608206" y="400424"/>
            <a:ext cx="3370813" cy="3395507"/>
          </a:xfrm>
          <a:custGeom>
            <a:avLst/>
            <a:gdLst/>
            <a:ahLst/>
            <a:cxnLst/>
            <a:rect l="l" t="t" r="r" b="b"/>
            <a:pathLst>
              <a:path w="3370813" h="3395507">
                <a:moveTo>
                  <a:pt x="0" y="0"/>
                </a:moveTo>
                <a:lnTo>
                  <a:pt x="3370813" y="0"/>
                </a:lnTo>
                <a:lnTo>
                  <a:pt x="3370813" y="3395508"/>
                </a:lnTo>
                <a:lnTo>
                  <a:pt x="0" y="3395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9629943" y="1641193"/>
            <a:ext cx="3370813" cy="847320"/>
          </a:xfrm>
          <a:prstGeom prst="rect">
            <a:avLst/>
          </a:prstGeom>
        </p:spPr>
        <p:txBody>
          <a:bodyPr lIns="0" tIns="0" rIns="0" bIns="0" rtlCol="0" anchor="t">
            <a:spAutoFit/>
          </a:bodyPr>
          <a:lstStyle/>
          <a:p>
            <a:pPr algn="ctr">
              <a:lnSpc>
                <a:spcPts val="6826"/>
              </a:lnSpc>
            </a:pPr>
            <a:r>
              <a:rPr lang="en-US" sz="4876" dirty="0">
                <a:solidFill>
                  <a:srgbClr val="000000"/>
                </a:solidFill>
                <a:latin typeface="Roboto Condensed"/>
              </a:rPr>
              <a:t>Ý NGHĨA</a:t>
            </a:r>
          </a:p>
        </p:txBody>
      </p:sp>
      <p:sp>
        <p:nvSpPr>
          <p:cNvPr id="7" name="Freeform 7"/>
          <p:cNvSpPr/>
          <p:nvPr/>
        </p:nvSpPr>
        <p:spPr>
          <a:xfrm>
            <a:off x="1512582" y="4357532"/>
            <a:ext cx="3261144" cy="5598531"/>
          </a:xfrm>
          <a:custGeom>
            <a:avLst/>
            <a:gdLst/>
            <a:ahLst/>
            <a:cxnLst/>
            <a:rect l="l" t="t" r="r" b="b"/>
            <a:pathLst>
              <a:path w="3261144" h="5598531">
                <a:moveTo>
                  <a:pt x="0" y="0"/>
                </a:moveTo>
                <a:lnTo>
                  <a:pt x="3261144" y="0"/>
                </a:lnTo>
                <a:lnTo>
                  <a:pt x="3261144" y="5598531"/>
                </a:lnTo>
                <a:lnTo>
                  <a:pt x="0" y="5598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984080" y="4858168"/>
            <a:ext cx="2613604" cy="3498850"/>
          </a:xfrm>
          <a:prstGeom prst="rect">
            <a:avLst/>
          </a:prstGeom>
        </p:spPr>
        <p:txBody>
          <a:bodyPr lIns="0" tIns="0" rIns="0" bIns="0" rtlCol="0" anchor="t">
            <a:spAutoFit/>
          </a:bodyPr>
          <a:lstStyle/>
          <a:p>
            <a:pPr algn="ctr">
              <a:lnSpc>
                <a:spcPts val="5599"/>
              </a:lnSpc>
            </a:pPr>
            <a:r>
              <a:rPr lang="en-US" sz="3999">
                <a:solidFill>
                  <a:srgbClr val="000000"/>
                </a:solidFill>
                <a:latin typeface="Roboto Condensed"/>
              </a:rPr>
              <a:t>Từ tượng hình là từ gợi tả dáng vẻ, trạng thái của sự vật</a:t>
            </a:r>
          </a:p>
        </p:txBody>
      </p:sp>
      <p:sp>
        <p:nvSpPr>
          <p:cNvPr id="9" name="Freeform 9"/>
          <p:cNvSpPr/>
          <p:nvPr/>
        </p:nvSpPr>
        <p:spPr>
          <a:xfrm>
            <a:off x="6011976" y="4198147"/>
            <a:ext cx="3261735" cy="5599545"/>
          </a:xfrm>
          <a:custGeom>
            <a:avLst/>
            <a:gdLst/>
            <a:ahLst/>
            <a:cxnLst/>
            <a:rect l="l" t="t" r="r" b="b"/>
            <a:pathLst>
              <a:path w="3261735" h="5599545">
                <a:moveTo>
                  <a:pt x="0" y="0"/>
                </a:moveTo>
                <a:lnTo>
                  <a:pt x="3261735" y="0"/>
                </a:lnTo>
                <a:lnTo>
                  <a:pt x="3261735" y="5599545"/>
                </a:lnTo>
                <a:lnTo>
                  <a:pt x="0" y="55995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6186624" y="4858168"/>
            <a:ext cx="2912438" cy="4203700"/>
          </a:xfrm>
          <a:prstGeom prst="rect">
            <a:avLst/>
          </a:prstGeom>
        </p:spPr>
        <p:txBody>
          <a:bodyPr lIns="0" tIns="0" rIns="0" bIns="0" rtlCol="0" anchor="t">
            <a:spAutoFit/>
          </a:bodyPr>
          <a:lstStyle/>
          <a:p>
            <a:pPr algn="ctr">
              <a:lnSpc>
                <a:spcPts val="5599"/>
              </a:lnSpc>
            </a:pPr>
            <a:r>
              <a:rPr lang="en-US" sz="3999">
                <a:solidFill>
                  <a:srgbClr val="000000"/>
                </a:solidFill>
                <a:latin typeface="Roboto Condensed"/>
              </a:rPr>
              <a:t>Từ tượng thanh là từ mô phỏng âm thanh của tự nhiên hoặc của con người</a:t>
            </a:r>
          </a:p>
        </p:txBody>
      </p:sp>
      <p:sp>
        <p:nvSpPr>
          <p:cNvPr id="11" name="Freeform 11"/>
          <p:cNvSpPr/>
          <p:nvPr/>
        </p:nvSpPr>
        <p:spPr>
          <a:xfrm>
            <a:off x="11893450" y="3949739"/>
            <a:ext cx="3551362" cy="6096758"/>
          </a:xfrm>
          <a:custGeom>
            <a:avLst/>
            <a:gdLst/>
            <a:ahLst/>
            <a:cxnLst/>
            <a:rect l="l" t="t" r="r" b="b"/>
            <a:pathLst>
              <a:path w="3551362" h="6096758">
                <a:moveTo>
                  <a:pt x="0" y="0"/>
                </a:moveTo>
                <a:lnTo>
                  <a:pt x="3551361" y="0"/>
                </a:lnTo>
                <a:lnTo>
                  <a:pt x="3551361" y="6096758"/>
                </a:lnTo>
                <a:lnTo>
                  <a:pt x="0" y="60967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12145829" y="4121947"/>
            <a:ext cx="3046603" cy="5613400"/>
          </a:xfrm>
          <a:prstGeom prst="rect">
            <a:avLst/>
          </a:prstGeom>
        </p:spPr>
        <p:txBody>
          <a:bodyPr lIns="0" tIns="0" rIns="0" bIns="0" rtlCol="0" anchor="t">
            <a:spAutoFit/>
          </a:bodyPr>
          <a:lstStyle/>
          <a:p>
            <a:pPr algn="ctr">
              <a:lnSpc>
                <a:spcPts val="5599"/>
              </a:lnSpc>
            </a:pPr>
            <a:r>
              <a:rPr lang="en-US" sz="3999">
                <a:solidFill>
                  <a:srgbClr val="000000"/>
                </a:solidFill>
                <a:latin typeface="Roboto Condensed"/>
              </a:rPr>
              <a:t>gợi hình ảnh, âm thanh và có tính biểu cảm, làm cho đối tượng cần miêu tả hiện lên cụ thể, sinh động.</a:t>
            </a:r>
          </a:p>
        </p:txBody>
      </p:sp>
      <p:sp>
        <p:nvSpPr>
          <p:cNvPr id="13" name="AutoShape 13"/>
          <p:cNvSpPr/>
          <p:nvPr/>
        </p:nvSpPr>
        <p:spPr>
          <a:xfrm flipH="1">
            <a:off x="3143154" y="3814979"/>
            <a:ext cx="1670207" cy="542553"/>
          </a:xfrm>
          <a:prstGeom prst="line">
            <a:avLst/>
          </a:prstGeom>
          <a:ln w="38100" cap="flat">
            <a:solidFill>
              <a:srgbClr val="E8B33C"/>
            </a:solidFill>
            <a:prstDash val="solid"/>
            <a:headEnd type="none" w="sm" len="sm"/>
            <a:tailEnd type="arrow" w="med" len="sm"/>
          </a:ln>
        </p:spPr>
      </p:sp>
      <p:sp>
        <p:nvSpPr>
          <p:cNvPr id="14" name="AutoShape 14"/>
          <p:cNvSpPr/>
          <p:nvPr/>
        </p:nvSpPr>
        <p:spPr>
          <a:xfrm>
            <a:off x="11293613" y="3795932"/>
            <a:ext cx="2375518" cy="153807"/>
          </a:xfrm>
          <a:prstGeom prst="line">
            <a:avLst/>
          </a:prstGeom>
          <a:ln w="38100" cap="flat">
            <a:solidFill>
              <a:srgbClr val="E8B33C"/>
            </a:solidFill>
            <a:prstDash val="solid"/>
            <a:headEnd type="none" w="sm" len="sm"/>
            <a:tailEnd type="arrow" w="med" len="sm"/>
          </a:ln>
        </p:spPr>
      </p:sp>
      <p:sp>
        <p:nvSpPr>
          <p:cNvPr id="15" name="Freeform 15"/>
          <p:cNvSpPr/>
          <p:nvPr/>
        </p:nvSpPr>
        <p:spPr>
          <a:xfrm>
            <a:off x="-401167" y="-784757"/>
            <a:ext cx="2098841" cy="2060680"/>
          </a:xfrm>
          <a:custGeom>
            <a:avLst/>
            <a:gdLst/>
            <a:ahLst/>
            <a:cxnLst/>
            <a:rect l="l" t="t" r="r" b="b"/>
            <a:pathLst>
              <a:path w="2098841" h="2060680">
                <a:moveTo>
                  <a:pt x="0" y="0"/>
                </a:moveTo>
                <a:lnTo>
                  <a:pt x="2098841" y="0"/>
                </a:lnTo>
                <a:lnTo>
                  <a:pt x="2098841" y="2060680"/>
                </a:lnTo>
                <a:lnTo>
                  <a:pt x="0" y="20606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AutoShape 16"/>
          <p:cNvSpPr/>
          <p:nvPr/>
        </p:nvSpPr>
        <p:spPr>
          <a:xfrm>
            <a:off x="4826473" y="3658716"/>
            <a:ext cx="1367963" cy="560952"/>
          </a:xfrm>
          <a:prstGeom prst="line">
            <a:avLst/>
          </a:prstGeom>
          <a:ln w="38100" cap="flat">
            <a:solidFill>
              <a:srgbClr val="E8B33C"/>
            </a:solidFill>
            <a:prstDash val="solid"/>
            <a:headEnd type="none" w="sm" len="sm"/>
            <a:tailEnd type="arrow" w="med" len="sm"/>
          </a:ln>
        </p:spPr>
      </p:sp>
      <p:sp>
        <p:nvSpPr>
          <p:cNvPr id="17" name="Freeform 17"/>
          <p:cNvSpPr/>
          <p:nvPr/>
        </p:nvSpPr>
        <p:spPr>
          <a:xfrm>
            <a:off x="14798454" y="6057860"/>
            <a:ext cx="5486061" cy="4598316"/>
          </a:xfrm>
          <a:custGeom>
            <a:avLst/>
            <a:gdLst/>
            <a:ahLst/>
            <a:cxnLst/>
            <a:rect l="l" t="t" r="r" b="b"/>
            <a:pathLst>
              <a:path w="5486061" h="4598316">
                <a:moveTo>
                  <a:pt x="0" y="0"/>
                </a:moveTo>
                <a:lnTo>
                  <a:pt x="5486060" y="0"/>
                </a:lnTo>
                <a:lnTo>
                  <a:pt x="5486060" y="4598316"/>
                </a:lnTo>
                <a:lnTo>
                  <a:pt x="0" y="45983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cTn>
                              </p:par>
                              <p:par>
                                <p:cTn id="50" presetID="22" presetClass="entr" presetSubtype="4"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cTn>
                              </p:par>
                              <p:par>
                                <p:cTn id="53" presetID="2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00"/>
                                        <p:tgtEl>
                                          <p:spTgt spid="12"/>
                                        </p:tgtEl>
                                      </p:cBhvr>
                                    </p:animEffect>
                                  </p:childTnLst>
                                </p:cTn>
                              </p:par>
                              <p:par>
                                <p:cTn id="59" presetID="22" presetClass="entr" presetSubtype="4"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043914">
            <a:off x="438433" y="-1038179"/>
            <a:ext cx="16605712" cy="16515135"/>
          </a:xfrm>
          <a:custGeom>
            <a:avLst/>
            <a:gdLst/>
            <a:ahLst/>
            <a:cxnLst/>
            <a:rect l="l" t="t" r="r" b="b"/>
            <a:pathLst>
              <a:path w="16605712" h="16515135">
                <a:moveTo>
                  <a:pt x="0" y="0"/>
                </a:moveTo>
                <a:lnTo>
                  <a:pt x="16605712" y="0"/>
                </a:lnTo>
                <a:lnTo>
                  <a:pt x="16605712" y="16515136"/>
                </a:lnTo>
                <a:lnTo>
                  <a:pt x="0" y="165151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525968" y="1049264"/>
            <a:ext cx="1905094" cy="1621906"/>
            <a:chOff x="0" y="0"/>
            <a:chExt cx="2540126" cy="2162541"/>
          </a:xfrm>
        </p:grpSpPr>
        <p:sp>
          <p:nvSpPr>
            <p:cNvPr id="4" name="Freeform 4"/>
            <p:cNvSpPr/>
            <p:nvPr/>
          </p:nvSpPr>
          <p:spPr>
            <a:xfrm>
              <a:off x="0" y="373204"/>
              <a:ext cx="1408696" cy="1789336"/>
            </a:xfrm>
            <a:custGeom>
              <a:avLst/>
              <a:gdLst/>
              <a:ahLst/>
              <a:cxnLst/>
              <a:rect l="l" t="t" r="r" b="b"/>
              <a:pathLst>
                <a:path w="1408696" h="1789336">
                  <a:moveTo>
                    <a:pt x="0" y="0"/>
                  </a:moveTo>
                  <a:lnTo>
                    <a:pt x="1408696" y="0"/>
                  </a:lnTo>
                  <a:lnTo>
                    <a:pt x="1408696" y="1789337"/>
                  </a:lnTo>
                  <a:lnTo>
                    <a:pt x="0" y="17893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408696" y="0"/>
              <a:ext cx="1131430" cy="1437151"/>
            </a:xfrm>
            <a:custGeom>
              <a:avLst/>
              <a:gdLst/>
              <a:ahLst/>
              <a:cxnLst/>
              <a:rect l="l" t="t" r="r" b="b"/>
              <a:pathLst>
                <a:path w="1131430" h="1437151">
                  <a:moveTo>
                    <a:pt x="0" y="0"/>
                  </a:moveTo>
                  <a:lnTo>
                    <a:pt x="1131430" y="0"/>
                  </a:lnTo>
                  <a:lnTo>
                    <a:pt x="1131430" y="1437151"/>
                  </a:lnTo>
                  <a:lnTo>
                    <a:pt x="0" y="14371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6" name="TextBox 6"/>
          <p:cNvSpPr txBox="1"/>
          <p:nvPr/>
        </p:nvSpPr>
        <p:spPr>
          <a:xfrm>
            <a:off x="5254872" y="1574467"/>
            <a:ext cx="7778257" cy="2424685"/>
          </a:xfrm>
          <a:prstGeom prst="rect">
            <a:avLst/>
          </a:prstGeom>
        </p:spPr>
        <p:txBody>
          <a:bodyPr lIns="0" tIns="0" rIns="0" bIns="0" rtlCol="0" anchor="t">
            <a:spAutoFit/>
          </a:bodyPr>
          <a:lstStyle/>
          <a:p>
            <a:pPr algn="ctr">
              <a:lnSpc>
                <a:spcPts val="9917"/>
              </a:lnSpc>
            </a:pPr>
            <a:r>
              <a:rPr lang="en-US" sz="5799">
                <a:solidFill>
                  <a:srgbClr val="FFFFFF"/>
                </a:solidFill>
                <a:latin typeface="Fraunces Bold"/>
              </a:rPr>
              <a:t>I. TỪ TƯỢNG HÌNH, TỪ TƯỢNG THANH</a:t>
            </a:r>
          </a:p>
        </p:txBody>
      </p:sp>
      <p:sp>
        <p:nvSpPr>
          <p:cNvPr id="7" name="TextBox 7"/>
          <p:cNvSpPr txBox="1"/>
          <p:nvPr/>
        </p:nvSpPr>
        <p:spPr>
          <a:xfrm>
            <a:off x="4290433" y="4700030"/>
            <a:ext cx="10893869" cy="1749425"/>
          </a:xfrm>
          <a:prstGeom prst="rect">
            <a:avLst/>
          </a:prstGeom>
        </p:spPr>
        <p:txBody>
          <a:bodyPr lIns="0" tIns="0" rIns="0" bIns="0" rtlCol="0" anchor="t">
            <a:spAutoFit/>
          </a:bodyPr>
          <a:lstStyle/>
          <a:p>
            <a:pPr>
              <a:lnSpc>
                <a:spcPts val="7000"/>
              </a:lnSpc>
            </a:pPr>
            <a:r>
              <a:rPr lang="en-US" sz="5000" dirty="0">
                <a:solidFill>
                  <a:srgbClr val="FFFFFF"/>
                </a:solidFill>
                <a:latin typeface="#9Slide07 SVNUT Triumph Press"/>
              </a:rPr>
              <a:t>2. Thực hành </a:t>
            </a:r>
            <a:r>
              <a:rPr lang="en-US" sz="5000" dirty="0" err="1">
                <a:solidFill>
                  <a:srgbClr val="FFFFFF"/>
                </a:solidFill>
                <a:latin typeface="#9Slide07 SVNUT Triumph Press"/>
              </a:rPr>
              <a:t>sử</a:t>
            </a:r>
            <a:r>
              <a:rPr lang="en-US" sz="5000" dirty="0">
                <a:solidFill>
                  <a:srgbClr val="FFFFFF"/>
                </a:solidFill>
                <a:latin typeface="#9Slide07 SVNUT Triumph Press"/>
              </a:rPr>
              <a:t> </a:t>
            </a:r>
            <a:r>
              <a:rPr lang="en-US" sz="5000" dirty="0" err="1">
                <a:solidFill>
                  <a:srgbClr val="FFFFFF"/>
                </a:solidFill>
                <a:latin typeface="#9Slide07 SVNUT Triumph Press"/>
              </a:rPr>
              <a:t>dụng</a:t>
            </a:r>
            <a:r>
              <a:rPr lang="en-US" sz="5000" dirty="0">
                <a:solidFill>
                  <a:srgbClr val="FFFFFF"/>
                </a:solidFill>
                <a:latin typeface="#9Slide07 SVNUT Triumph Press"/>
              </a:rPr>
              <a:t> </a:t>
            </a:r>
            <a:r>
              <a:rPr lang="en-US" sz="5000" dirty="0" err="1">
                <a:solidFill>
                  <a:srgbClr val="FFFFFF"/>
                </a:solidFill>
                <a:latin typeface="#9Slide07 SVNUT Triumph Press"/>
              </a:rPr>
              <a:t>từ</a:t>
            </a:r>
            <a:r>
              <a:rPr lang="en-US" sz="5000" dirty="0">
                <a:solidFill>
                  <a:srgbClr val="FFFFFF"/>
                </a:solidFill>
                <a:latin typeface="#9Slide07 SVNUT Triumph Press"/>
              </a:rPr>
              <a:t> </a:t>
            </a:r>
            <a:r>
              <a:rPr lang="en-US" sz="5000" dirty="0" err="1">
                <a:solidFill>
                  <a:srgbClr val="FFFFFF"/>
                </a:solidFill>
                <a:latin typeface="#9Slide07 SVNUT Triumph Press"/>
              </a:rPr>
              <a:t>tượng</a:t>
            </a:r>
            <a:r>
              <a:rPr lang="en-US" sz="5000" dirty="0">
                <a:solidFill>
                  <a:srgbClr val="FFFFFF"/>
                </a:solidFill>
                <a:latin typeface="#9Slide07 SVNUT Triumph Press"/>
              </a:rPr>
              <a:t> </a:t>
            </a:r>
            <a:r>
              <a:rPr lang="en-US" sz="5000" dirty="0" err="1">
                <a:solidFill>
                  <a:srgbClr val="FFFFFF"/>
                </a:solidFill>
                <a:latin typeface="#9Slide07 SVNUT Triumph Press"/>
              </a:rPr>
              <a:t>hình</a:t>
            </a:r>
            <a:r>
              <a:rPr lang="en-US" sz="5000" dirty="0">
                <a:solidFill>
                  <a:srgbClr val="FFFFFF"/>
                </a:solidFill>
                <a:latin typeface="#9Slide07 SVNUT Triumph Press"/>
              </a:rPr>
              <a:t>, </a:t>
            </a:r>
            <a:r>
              <a:rPr lang="en-US" sz="5000" dirty="0" err="1">
                <a:solidFill>
                  <a:srgbClr val="FFFFFF"/>
                </a:solidFill>
                <a:latin typeface="#9Slide07 SVNUT Triumph Press"/>
              </a:rPr>
              <a:t>từ</a:t>
            </a:r>
            <a:r>
              <a:rPr lang="en-US" sz="5000" dirty="0">
                <a:solidFill>
                  <a:srgbClr val="FFFFFF"/>
                </a:solidFill>
                <a:latin typeface="#9Slide07 SVNUT Triumph Press"/>
              </a:rPr>
              <a:t> </a:t>
            </a:r>
            <a:r>
              <a:rPr lang="en-US" sz="5000" dirty="0" err="1">
                <a:solidFill>
                  <a:srgbClr val="FFFFFF"/>
                </a:solidFill>
                <a:latin typeface="#9Slide07 SVNUT Triumph Press"/>
              </a:rPr>
              <a:t>tượng</a:t>
            </a:r>
            <a:r>
              <a:rPr lang="en-US" sz="5000" dirty="0">
                <a:solidFill>
                  <a:srgbClr val="FFFFFF"/>
                </a:solidFill>
                <a:latin typeface="#9Slide07 SVNUT Triumph Press"/>
              </a:rPr>
              <a:t> </a:t>
            </a:r>
            <a:r>
              <a:rPr lang="en-US" sz="5000" dirty="0" err="1">
                <a:solidFill>
                  <a:srgbClr val="FFFFFF"/>
                </a:solidFill>
                <a:latin typeface="#9Slide07 SVNUT Triumph Press"/>
              </a:rPr>
              <a:t>thanh</a:t>
            </a:r>
            <a:r>
              <a:rPr lang="en-US" sz="5000" dirty="0">
                <a:solidFill>
                  <a:srgbClr val="FFFFFF"/>
                </a:solidFill>
                <a:latin typeface="#9Slide07 SVNUT Triumph Press"/>
              </a:rPr>
              <a:t>.</a:t>
            </a:r>
          </a:p>
        </p:txBody>
      </p:sp>
      <p:sp>
        <p:nvSpPr>
          <p:cNvPr id="8" name="Freeform 8"/>
          <p:cNvSpPr/>
          <p:nvPr/>
        </p:nvSpPr>
        <p:spPr>
          <a:xfrm>
            <a:off x="13244318" y="6120861"/>
            <a:ext cx="5486061" cy="4598316"/>
          </a:xfrm>
          <a:custGeom>
            <a:avLst/>
            <a:gdLst/>
            <a:ahLst/>
            <a:cxnLst/>
            <a:rect l="l" t="t" r="r" b="b"/>
            <a:pathLst>
              <a:path w="5486061" h="4598316">
                <a:moveTo>
                  <a:pt x="0" y="0"/>
                </a:moveTo>
                <a:lnTo>
                  <a:pt x="5486061" y="0"/>
                </a:lnTo>
                <a:lnTo>
                  <a:pt x="5486061" y="4598316"/>
                </a:lnTo>
                <a:lnTo>
                  <a:pt x="0" y="4598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63722" y="5662690"/>
            <a:ext cx="3952471" cy="5032081"/>
          </a:xfrm>
          <a:custGeom>
            <a:avLst/>
            <a:gdLst/>
            <a:ahLst/>
            <a:cxnLst/>
            <a:rect l="l" t="t" r="r" b="b"/>
            <a:pathLst>
              <a:path w="3952471" h="5032081">
                <a:moveTo>
                  <a:pt x="0" y="0"/>
                </a:moveTo>
                <a:lnTo>
                  <a:pt x="3952471" y="0"/>
                </a:lnTo>
                <a:lnTo>
                  <a:pt x="3952471" y="5032081"/>
                </a:lnTo>
                <a:lnTo>
                  <a:pt x="0" y="50320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2" name="Freeform 2"/>
          <p:cNvSpPr/>
          <p:nvPr/>
        </p:nvSpPr>
        <p:spPr>
          <a:xfrm rot="-7298634">
            <a:off x="14632228" y="362266"/>
            <a:ext cx="6670900" cy="2547071"/>
          </a:xfrm>
          <a:custGeom>
            <a:avLst/>
            <a:gdLst/>
            <a:ahLst/>
            <a:cxnLst/>
            <a:rect l="l" t="t" r="r" b="b"/>
            <a:pathLst>
              <a:path w="6670900" h="2547071">
                <a:moveTo>
                  <a:pt x="0" y="0"/>
                </a:moveTo>
                <a:lnTo>
                  <a:pt x="6670900" y="0"/>
                </a:lnTo>
                <a:lnTo>
                  <a:pt x="6670900" y="2547071"/>
                </a:lnTo>
                <a:lnTo>
                  <a:pt x="0" y="25470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14261844" y="8187691"/>
            <a:ext cx="3541778" cy="2099309"/>
          </a:xfrm>
          <a:custGeom>
            <a:avLst/>
            <a:gdLst/>
            <a:ahLst/>
            <a:cxnLst/>
            <a:rect l="l" t="t" r="r" b="b"/>
            <a:pathLst>
              <a:path w="3541778" h="2099309">
                <a:moveTo>
                  <a:pt x="0" y="0"/>
                </a:moveTo>
                <a:lnTo>
                  <a:pt x="3541778" y="0"/>
                </a:lnTo>
                <a:lnTo>
                  <a:pt x="3541778" y="2099309"/>
                </a:lnTo>
                <a:lnTo>
                  <a:pt x="0" y="2099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385458" y="-2426956"/>
            <a:ext cx="17671251" cy="12568677"/>
          </a:xfrm>
          <a:custGeom>
            <a:avLst/>
            <a:gdLst/>
            <a:ahLst/>
            <a:cxnLst/>
            <a:rect l="l" t="t" r="r" b="b"/>
            <a:pathLst>
              <a:path w="17671251" h="12568677">
                <a:moveTo>
                  <a:pt x="0" y="0"/>
                </a:moveTo>
                <a:lnTo>
                  <a:pt x="17671252" y="0"/>
                </a:lnTo>
                <a:lnTo>
                  <a:pt x="17671252" y="12568678"/>
                </a:lnTo>
                <a:lnTo>
                  <a:pt x="0" y="125686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3235049" y="2455597"/>
            <a:ext cx="14024251" cy="6429375"/>
          </a:xfrm>
          <a:prstGeom prst="rect">
            <a:avLst/>
          </a:prstGeom>
        </p:spPr>
        <p:txBody>
          <a:bodyPr lIns="0" tIns="0" rIns="0" bIns="0" rtlCol="0" anchor="t">
            <a:spAutoFit/>
          </a:bodyPr>
          <a:lstStyle/>
          <a:p>
            <a:pPr marL="971550" lvl="1" indent="-485775">
              <a:lnSpc>
                <a:spcPts val="8550"/>
              </a:lnSpc>
              <a:buFont typeface="Arial"/>
              <a:buChar char="•"/>
            </a:pPr>
            <a:r>
              <a:rPr lang="en-US" sz="4500" dirty="0">
                <a:solidFill>
                  <a:srgbClr val="000000"/>
                </a:solidFill>
                <a:latin typeface="Roboto Condensed Italics"/>
              </a:rPr>
              <a:t>GV </a:t>
            </a:r>
            <a:r>
              <a:rPr lang="en-US" sz="4500" dirty="0" err="1">
                <a:solidFill>
                  <a:srgbClr val="000000"/>
                </a:solidFill>
                <a:latin typeface="Roboto Condensed Italics"/>
              </a:rPr>
              <a:t>chiếu</a:t>
            </a:r>
            <a:r>
              <a:rPr lang="en-US" sz="4500" dirty="0">
                <a:solidFill>
                  <a:srgbClr val="000000"/>
                </a:solidFill>
                <a:latin typeface="Roboto Condensed Italics"/>
              </a:rPr>
              <a:t> </a:t>
            </a:r>
            <a:r>
              <a:rPr lang="en-US" sz="4500" dirty="0" err="1">
                <a:solidFill>
                  <a:srgbClr val="000000"/>
                </a:solidFill>
                <a:latin typeface="Roboto Condensed Italics"/>
              </a:rPr>
              <a:t>từng</a:t>
            </a:r>
            <a:r>
              <a:rPr lang="en-US" sz="4500" dirty="0">
                <a:solidFill>
                  <a:srgbClr val="000000"/>
                </a:solidFill>
                <a:latin typeface="Roboto Condensed Italics"/>
              </a:rPr>
              <a:t> </a:t>
            </a:r>
            <a:r>
              <a:rPr lang="en-US" sz="4500" dirty="0" err="1">
                <a:solidFill>
                  <a:srgbClr val="000000"/>
                </a:solidFill>
                <a:latin typeface="Roboto Condensed Italics"/>
              </a:rPr>
              <a:t>hình</a:t>
            </a:r>
            <a:r>
              <a:rPr lang="en-US" sz="4500" dirty="0">
                <a:solidFill>
                  <a:srgbClr val="000000"/>
                </a:solidFill>
                <a:latin typeface="Roboto Condensed Italics"/>
              </a:rPr>
              <a:t> </a:t>
            </a:r>
            <a:r>
              <a:rPr lang="en-US" sz="4500" dirty="0" err="1">
                <a:solidFill>
                  <a:srgbClr val="000000"/>
                </a:solidFill>
                <a:latin typeface="Roboto Condensed Italics"/>
              </a:rPr>
              <a:t>ảnh</a:t>
            </a:r>
            <a:r>
              <a:rPr lang="en-US" sz="4500" dirty="0">
                <a:solidFill>
                  <a:srgbClr val="000000"/>
                </a:solidFill>
                <a:latin typeface="Roboto Condensed Italics"/>
              </a:rPr>
              <a:t> </a:t>
            </a:r>
            <a:r>
              <a:rPr lang="en-US" sz="4500" dirty="0" err="1">
                <a:solidFill>
                  <a:srgbClr val="000000"/>
                </a:solidFill>
                <a:latin typeface="Roboto Condensed Italics"/>
              </a:rPr>
              <a:t>trên</a:t>
            </a:r>
            <a:r>
              <a:rPr lang="en-US" sz="4500" dirty="0">
                <a:solidFill>
                  <a:srgbClr val="000000"/>
                </a:solidFill>
                <a:latin typeface="Roboto Condensed Italics"/>
              </a:rPr>
              <a:t> </a:t>
            </a:r>
            <a:r>
              <a:rPr lang="en-US" sz="4500" dirty="0" err="1">
                <a:solidFill>
                  <a:srgbClr val="000000"/>
                </a:solidFill>
                <a:latin typeface="Roboto Condensed Italics"/>
              </a:rPr>
              <a:t>màn</a:t>
            </a:r>
            <a:r>
              <a:rPr lang="en-US" sz="4500" dirty="0">
                <a:solidFill>
                  <a:srgbClr val="000000"/>
                </a:solidFill>
                <a:latin typeface="Roboto Condensed Italics"/>
              </a:rPr>
              <a:t> </a:t>
            </a:r>
            <a:r>
              <a:rPr lang="en-US" sz="4500" dirty="0" err="1">
                <a:solidFill>
                  <a:srgbClr val="000000"/>
                </a:solidFill>
                <a:latin typeface="Roboto Condensed Italics"/>
              </a:rPr>
              <a:t>chiếu</a:t>
            </a:r>
            <a:r>
              <a:rPr lang="en-US" sz="4500" dirty="0">
                <a:solidFill>
                  <a:srgbClr val="000000"/>
                </a:solidFill>
                <a:latin typeface="Roboto Condensed Italics"/>
              </a:rPr>
              <a:t>, </a:t>
            </a:r>
          </a:p>
          <a:p>
            <a:pPr marL="971550" lvl="1" indent="-485775">
              <a:lnSpc>
                <a:spcPts val="8550"/>
              </a:lnSpc>
              <a:buFont typeface="Arial"/>
              <a:buChar char="•"/>
            </a:pPr>
            <a:r>
              <a:rPr lang="en-US" sz="4500" dirty="0">
                <a:solidFill>
                  <a:srgbClr val="000000"/>
                </a:solidFill>
                <a:latin typeface="Roboto Condensed Italics"/>
              </a:rPr>
              <a:t>HS </a:t>
            </a:r>
            <a:r>
              <a:rPr lang="en-US" sz="4500" dirty="0" err="1">
                <a:solidFill>
                  <a:srgbClr val="000000"/>
                </a:solidFill>
                <a:latin typeface="Roboto Condensed Italics"/>
              </a:rPr>
              <a:t>cần</a:t>
            </a:r>
            <a:r>
              <a:rPr lang="en-US" sz="4500" dirty="0">
                <a:solidFill>
                  <a:srgbClr val="000000"/>
                </a:solidFill>
                <a:latin typeface="Roboto Condensed Italics"/>
              </a:rPr>
              <a:t> </a:t>
            </a:r>
            <a:r>
              <a:rPr lang="en-US" sz="4500" dirty="0" err="1">
                <a:solidFill>
                  <a:srgbClr val="000000"/>
                </a:solidFill>
                <a:latin typeface="Roboto Condensed Italics"/>
              </a:rPr>
              <a:t>gọi</a:t>
            </a:r>
            <a:r>
              <a:rPr lang="en-US" sz="4500" dirty="0">
                <a:solidFill>
                  <a:srgbClr val="000000"/>
                </a:solidFill>
                <a:latin typeface="Roboto Condensed Italics"/>
              </a:rPr>
              <a:t> </a:t>
            </a:r>
            <a:r>
              <a:rPr lang="en-US" sz="4500" dirty="0" err="1">
                <a:solidFill>
                  <a:srgbClr val="000000"/>
                </a:solidFill>
                <a:latin typeface="Roboto Condensed Italics"/>
              </a:rPr>
              <a:t>tên</a:t>
            </a:r>
            <a:r>
              <a:rPr lang="en-US" sz="4500" dirty="0">
                <a:solidFill>
                  <a:srgbClr val="000000"/>
                </a:solidFill>
                <a:latin typeface="Roboto Condensed Italics"/>
              </a:rPr>
              <a:t> </a:t>
            </a:r>
            <a:r>
              <a:rPr lang="en-US" sz="4500" dirty="0" err="1">
                <a:solidFill>
                  <a:srgbClr val="000000"/>
                </a:solidFill>
                <a:latin typeface="Roboto Condensed Italics"/>
              </a:rPr>
              <a:t>từ</a:t>
            </a:r>
            <a:r>
              <a:rPr lang="en-US" sz="4500" dirty="0">
                <a:solidFill>
                  <a:srgbClr val="000000"/>
                </a:solidFill>
                <a:latin typeface="Roboto Condensed Italics"/>
              </a:rPr>
              <a:t> </a:t>
            </a:r>
            <a:r>
              <a:rPr lang="en-US" sz="4500" dirty="0" err="1">
                <a:solidFill>
                  <a:srgbClr val="000000"/>
                </a:solidFill>
                <a:latin typeface="Roboto Condensed Italics"/>
              </a:rPr>
              <a:t>tượng</a:t>
            </a:r>
            <a:r>
              <a:rPr lang="en-US" sz="4500" dirty="0">
                <a:solidFill>
                  <a:srgbClr val="000000"/>
                </a:solidFill>
                <a:latin typeface="Roboto Condensed Italics"/>
              </a:rPr>
              <a:t> </a:t>
            </a:r>
            <a:r>
              <a:rPr lang="en-US" sz="4500" dirty="0" err="1">
                <a:solidFill>
                  <a:srgbClr val="000000"/>
                </a:solidFill>
                <a:latin typeface="Roboto Condensed Italics"/>
              </a:rPr>
              <a:t>hình</a:t>
            </a:r>
            <a:r>
              <a:rPr lang="en-US" sz="4500" dirty="0">
                <a:solidFill>
                  <a:srgbClr val="000000"/>
                </a:solidFill>
                <a:latin typeface="Roboto Condensed Italics"/>
              </a:rPr>
              <a:t>/ </a:t>
            </a:r>
            <a:r>
              <a:rPr lang="en-US" sz="4500" dirty="0" err="1">
                <a:solidFill>
                  <a:srgbClr val="000000"/>
                </a:solidFill>
                <a:latin typeface="Roboto Condensed Italics"/>
              </a:rPr>
              <a:t>từ</a:t>
            </a:r>
            <a:r>
              <a:rPr lang="en-US" sz="4500" dirty="0">
                <a:solidFill>
                  <a:srgbClr val="000000"/>
                </a:solidFill>
                <a:latin typeface="Roboto Condensed Italics"/>
              </a:rPr>
              <a:t> </a:t>
            </a:r>
            <a:r>
              <a:rPr lang="en-US" sz="4500" dirty="0" err="1">
                <a:solidFill>
                  <a:srgbClr val="000000"/>
                </a:solidFill>
                <a:latin typeface="Roboto Condensed Italics"/>
              </a:rPr>
              <a:t>tượng</a:t>
            </a:r>
            <a:r>
              <a:rPr lang="en-US" sz="4500" dirty="0">
                <a:solidFill>
                  <a:srgbClr val="000000"/>
                </a:solidFill>
                <a:latin typeface="Roboto Condensed Italics"/>
              </a:rPr>
              <a:t> </a:t>
            </a:r>
            <a:r>
              <a:rPr lang="en-US" sz="4500" dirty="0" err="1">
                <a:solidFill>
                  <a:srgbClr val="000000"/>
                </a:solidFill>
                <a:latin typeface="Roboto Condensed Italics"/>
              </a:rPr>
              <a:t>thanh</a:t>
            </a:r>
            <a:r>
              <a:rPr lang="en-US" sz="4500" dirty="0">
                <a:solidFill>
                  <a:srgbClr val="000000"/>
                </a:solidFill>
                <a:latin typeface="Roboto Condensed Italics"/>
              </a:rPr>
              <a:t> </a:t>
            </a:r>
            <a:r>
              <a:rPr lang="en-US" sz="4500" dirty="0" err="1">
                <a:solidFill>
                  <a:srgbClr val="000000"/>
                </a:solidFill>
                <a:latin typeface="Roboto Condensed Italics"/>
              </a:rPr>
              <a:t>phù</a:t>
            </a:r>
            <a:r>
              <a:rPr lang="en-US" sz="4500" dirty="0">
                <a:solidFill>
                  <a:srgbClr val="000000"/>
                </a:solidFill>
                <a:latin typeface="Roboto Condensed Italics"/>
              </a:rPr>
              <a:t> </a:t>
            </a:r>
            <a:r>
              <a:rPr lang="en-US" sz="4500" dirty="0" err="1">
                <a:solidFill>
                  <a:srgbClr val="000000"/>
                </a:solidFill>
                <a:latin typeface="Roboto Condensed Italics"/>
              </a:rPr>
              <a:t>hợp</a:t>
            </a:r>
            <a:r>
              <a:rPr lang="en-US" sz="4500" dirty="0">
                <a:solidFill>
                  <a:srgbClr val="000000"/>
                </a:solidFill>
                <a:latin typeface="Roboto Condensed Italics"/>
              </a:rPr>
              <a:t>. </a:t>
            </a:r>
          </a:p>
          <a:p>
            <a:pPr marL="971550" lvl="1" indent="-485775">
              <a:lnSpc>
                <a:spcPts val="8550"/>
              </a:lnSpc>
              <a:buFont typeface="Arial"/>
              <a:buChar char="•"/>
            </a:pPr>
            <a:r>
              <a:rPr lang="en-US" sz="4500" dirty="0">
                <a:solidFill>
                  <a:srgbClr val="000000"/>
                </a:solidFill>
                <a:latin typeface="Roboto Condensed Italics"/>
              </a:rPr>
              <a:t>HS </a:t>
            </a:r>
            <a:r>
              <a:rPr lang="en-US" sz="4500" dirty="0" err="1">
                <a:solidFill>
                  <a:srgbClr val="000000"/>
                </a:solidFill>
                <a:latin typeface="Roboto Condensed Italics"/>
              </a:rPr>
              <a:t>trong</a:t>
            </a:r>
            <a:r>
              <a:rPr lang="en-US" sz="4500" dirty="0">
                <a:solidFill>
                  <a:srgbClr val="000000"/>
                </a:solidFill>
                <a:latin typeface="Roboto Condensed Italics"/>
              </a:rPr>
              <a:t> 1 </a:t>
            </a:r>
            <a:r>
              <a:rPr lang="en-US" sz="4500" dirty="0" err="1">
                <a:solidFill>
                  <a:srgbClr val="000000"/>
                </a:solidFill>
                <a:latin typeface="Roboto Condensed Italics"/>
              </a:rPr>
              <a:t>nhóm</a:t>
            </a:r>
            <a:r>
              <a:rPr lang="en-US" sz="4500" dirty="0">
                <a:solidFill>
                  <a:srgbClr val="000000"/>
                </a:solidFill>
                <a:latin typeface="Roboto Condensed Italics"/>
              </a:rPr>
              <a:t> </a:t>
            </a:r>
            <a:r>
              <a:rPr lang="en-US" sz="4500" dirty="0" err="1">
                <a:solidFill>
                  <a:srgbClr val="000000"/>
                </a:solidFill>
                <a:latin typeface="Roboto Condensed Italics"/>
              </a:rPr>
              <a:t>lần</a:t>
            </a:r>
            <a:r>
              <a:rPr lang="en-US" sz="4500" dirty="0">
                <a:solidFill>
                  <a:srgbClr val="000000"/>
                </a:solidFill>
                <a:latin typeface="Roboto Condensed Italics"/>
              </a:rPr>
              <a:t> </a:t>
            </a:r>
            <a:r>
              <a:rPr lang="en-US" sz="4500" dirty="0" err="1">
                <a:solidFill>
                  <a:srgbClr val="000000"/>
                </a:solidFill>
                <a:latin typeface="Roboto Condensed Italics"/>
              </a:rPr>
              <a:t>lượt</a:t>
            </a:r>
            <a:r>
              <a:rPr lang="en-US" sz="4500" dirty="0">
                <a:solidFill>
                  <a:srgbClr val="000000"/>
                </a:solidFill>
                <a:latin typeface="Roboto Condensed Italics"/>
              </a:rPr>
              <a:t> </a:t>
            </a:r>
            <a:r>
              <a:rPr lang="en-US" sz="4500" dirty="0" err="1">
                <a:solidFill>
                  <a:srgbClr val="000000"/>
                </a:solidFill>
                <a:latin typeface="Roboto Condensed Italics"/>
              </a:rPr>
              <a:t>xếp</a:t>
            </a:r>
            <a:r>
              <a:rPr lang="en-US" sz="4500" dirty="0">
                <a:solidFill>
                  <a:srgbClr val="000000"/>
                </a:solidFill>
                <a:latin typeface="Roboto Condensed Italics"/>
              </a:rPr>
              <a:t> </a:t>
            </a:r>
            <a:r>
              <a:rPr lang="en-US" sz="4500" dirty="0" err="1">
                <a:solidFill>
                  <a:srgbClr val="000000"/>
                </a:solidFill>
                <a:latin typeface="Roboto Condensed Italics"/>
              </a:rPr>
              <a:t>hàng</a:t>
            </a:r>
            <a:r>
              <a:rPr lang="en-US" sz="4500" dirty="0">
                <a:solidFill>
                  <a:srgbClr val="000000"/>
                </a:solidFill>
                <a:latin typeface="Roboto Condensed Italics"/>
              </a:rPr>
              <a:t> </a:t>
            </a:r>
            <a:r>
              <a:rPr lang="en-US" sz="4500" dirty="0" err="1">
                <a:solidFill>
                  <a:srgbClr val="000000"/>
                </a:solidFill>
                <a:latin typeface="Roboto Condensed Italics"/>
              </a:rPr>
              <a:t>để</a:t>
            </a:r>
            <a:r>
              <a:rPr lang="en-US" sz="4500" dirty="0">
                <a:solidFill>
                  <a:srgbClr val="000000"/>
                </a:solidFill>
                <a:latin typeface="Roboto Condensed Italics"/>
              </a:rPr>
              <a:t> </a:t>
            </a:r>
            <a:r>
              <a:rPr lang="en-US" sz="4500" dirty="0" err="1">
                <a:solidFill>
                  <a:srgbClr val="000000"/>
                </a:solidFill>
                <a:latin typeface="Roboto Condensed Italics"/>
              </a:rPr>
              <a:t>viết</a:t>
            </a:r>
            <a:r>
              <a:rPr lang="en-US" sz="4500" dirty="0">
                <a:solidFill>
                  <a:srgbClr val="000000"/>
                </a:solidFill>
                <a:latin typeface="Roboto Condensed Italics"/>
              </a:rPr>
              <a:t> </a:t>
            </a:r>
            <a:r>
              <a:rPr lang="en-US" sz="4500" dirty="0" err="1">
                <a:solidFill>
                  <a:srgbClr val="000000"/>
                </a:solidFill>
                <a:latin typeface="Roboto Condensed Italics"/>
              </a:rPr>
              <a:t>nối</a:t>
            </a:r>
            <a:r>
              <a:rPr lang="en-US" sz="4500" dirty="0">
                <a:solidFill>
                  <a:srgbClr val="000000"/>
                </a:solidFill>
                <a:latin typeface="Roboto Condensed Italics"/>
              </a:rPr>
              <a:t> </a:t>
            </a:r>
            <a:r>
              <a:rPr lang="en-US" sz="4500" dirty="0" err="1">
                <a:solidFill>
                  <a:srgbClr val="000000"/>
                </a:solidFill>
                <a:latin typeface="Roboto Condensed Italics"/>
              </a:rPr>
              <a:t>tiếp</a:t>
            </a:r>
            <a:r>
              <a:rPr lang="en-US" sz="4500" dirty="0">
                <a:solidFill>
                  <a:srgbClr val="000000"/>
                </a:solidFill>
                <a:latin typeface="Roboto Condensed Italics"/>
              </a:rPr>
              <a:t> </a:t>
            </a:r>
            <a:r>
              <a:rPr lang="en-US" sz="4500" dirty="0" err="1">
                <a:solidFill>
                  <a:srgbClr val="000000"/>
                </a:solidFill>
                <a:latin typeface="Roboto Condensed Italics"/>
              </a:rPr>
              <a:t>các</a:t>
            </a:r>
            <a:r>
              <a:rPr lang="en-US" sz="4500" dirty="0">
                <a:solidFill>
                  <a:srgbClr val="000000"/>
                </a:solidFill>
                <a:latin typeface="Roboto Condensed Italics"/>
              </a:rPr>
              <a:t> </a:t>
            </a:r>
            <a:r>
              <a:rPr lang="en-US" sz="4500" dirty="0" err="1">
                <a:solidFill>
                  <a:srgbClr val="000000"/>
                </a:solidFill>
                <a:latin typeface="Roboto Condensed Italics"/>
              </a:rPr>
              <a:t>từ</a:t>
            </a:r>
            <a:r>
              <a:rPr lang="en-US" sz="4500" dirty="0">
                <a:solidFill>
                  <a:srgbClr val="000000"/>
                </a:solidFill>
                <a:latin typeface="Roboto Condensed Italics"/>
              </a:rPr>
              <a:t> </a:t>
            </a:r>
            <a:r>
              <a:rPr lang="en-US" sz="4500" dirty="0" err="1">
                <a:solidFill>
                  <a:srgbClr val="000000"/>
                </a:solidFill>
                <a:latin typeface="Roboto Condensed Italics"/>
              </a:rPr>
              <a:t>tìm</a:t>
            </a:r>
            <a:r>
              <a:rPr lang="en-US" sz="4500" dirty="0">
                <a:solidFill>
                  <a:srgbClr val="000000"/>
                </a:solidFill>
                <a:latin typeface="Roboto Condensed Italics"/>
              </a:rPr>
              <a:t> </a:t>
            </a:r>
            <a:r>
              <a:rPr lang="en-US" sz="4500" dirty="0" err="1">
                <a:solidFill>
                  <a:srgbClr val="000000"/>
                </a:solidFill>
                <a:latin typeface="Roboto Condensed Italics"/>
              </a:rPr>
              <a:t>được</a:t>
            </a:r>
            <a:r>
              <a:rPr lang="en-US" sz="4500" dirty="0">
                <a:solidFill>
                  <a:srgbClr val="000000"/>
                </a:solidFill>
                <a:latin typeface="Roboto Condensed Italics"/>
              </a:rPr>
              <a:t> </a:t>
            </a:r>
            <a:r>
              <a:rPr lang="en-US" sz="4500" dirty="0" err="1">
                <a:solidFill>
                  <a:srgbClr val="000000"/>
                </a:solidFill>
                <a:latin typeface="Roboto Condensed Italics"/>
              </a:rPr>
              <a:t>trên</a:t>
            </a:r>
            <a:r>
              <a:rPr lang="en-US" sz="4500" dirty="0">
                <a:solidFill>
                  <a:srgbClr val="000000"/>
                </a:solidFill>
                <a:latin typeface="Roboto Condensed Italics"/>
              </a:rPr>
              <a:t> </a:t>
            </a:r>
            <a:r>
              <a:rPr lang="en-US" sz="4500" dirty="0" err="1">
                <a:solidFill>
                  <a:srgbClr val="000000"/>
                </a:solidFill>
                <a:latin typeface="Roboto Condensed Italics"/>
              </a:rPr>
              <a:t>bảng</a:t>
            </a:r>
            <a:r>
              <a:rPr lang="en-US" sz="4500" dirty="0">
                <a:solidFill>
                  <a:srgbClr val="000000"/>
                </a:solidFill>
                <a:latin typeface="Roboto Condensed Italics"/>
              </a:rPr>
              <a:t> </a:t>
            </a:r>
            <a:r>
              <a:rPr lang="en-US" sz="4500" dirty="0" err="1">
                <a:solidFill>
                  <a:srgbClr val="000000"/>
                </a:solidFill>
                <a:latin typeface="Roboto Condensed Italics"/>
              </a:rPr>
              <a:t>trong</a:t>
            </a:r>
            <a:r>
              <a:rPr lang="en-US" sz="4500" dirty="0">
                <a:solidFill>
                  <a:srgbClr val="000000"/>
                </a:solidFill>
                <a:latin typeface="Roboto Condensed Italics"/>
              </a:rPr>
              <a:t> </a:t>
            </a:r>
            <a:r>
              <a:rPr lang="en-US" sz="4500" dirty="0" err="1">
                <a:solidFill>
                  <a:srgbClr val="000000"/>
                </a:solidFill>
                <a:latin typeface="Roboto Condensed Italics"/>
              </a:rPr>
              <a:t>thời</a:t>
            </a:r>
            <a:r>
              <a:rPr lang="en-US" sz="4500" dirty="0">
                <a:solidFill>
                  <a:srgbClr val="000000"/>
                </a:solidFill>
                <a:latin typeface="Roboto Condensed Italics"/>
              </a:rPr>
              <a:t> </a:t>
            </a:r>
            <a:r>
              <a:rPr lang="en-US" sz="4500" dirty="0" err="1">
                <a:solidFill>
                  <a:srgbClr val="000000"/>
                </a:solidFill>
                <a:latin typeface="Roboto Condensed Italics"/>
              </a:rPr>
              <a:t>gian</a:t>
            </a:r>
            <a:r>
              <a:rPr lang="en-US" sz="4500" dirty="0">
                <a:solidFill>
                  <a:srgbClr val="000000"/>
                </a:solidFill>
                <a:latin typeface="Roboto Condensed Italics"/>
              </a:rPr>
              <a:t> 2p. </a:t>
            </a:r>
          </a:p>
          <a:p>
            <a:pPr marL="971550" lvl="1" indent="-485775">
              <a:lnSpc>
                <a:spcPts val="8550"/>
              </a:lnSpc>
              <a:buFont typeface="Arial"/>
              <a:buChar char="•"/>
            </a:pPr>
            <a:r>
              <a:rPr lang="en-US" sz="4500" dirty="0" err="1">
                <a:solidFill>
                  <a:srgbClr val="000000"/>
                </a:solidFill>
                <a:latin typeface="Roboto Condensed Italics"/>
              </a:rPr>
              <a:t>Nhóm</a:t>
            </a:r>
            <a:r>
              <a:rPr lang="en-US" sz="4500" dirty="0">
                <a:solidFill>
                  <a:srgbClr val="000000"/>
                </a:solidFill>
                <a:latin typeface="Roboto Condensed Italics"/>
              </a:rPr>
              <a:t> </a:t>
            </a:r>
            <a:r>
              <a:rPr lang="en-US" sz="4500" dirty="0" err="1">
                <a:solidFill>
                  <a:srgbClr val="000000"/>
                </a:solidFill>
                <a:latin typeface="Roboto Condensed Italics"/>
              </a:rPr>
              <a:t>nào</a:t>
            </a:r>
            <a:r>
              <a:rPr lang="en-US" sz="4500" dirty="0">
                <a:solidFill>
                  <a:srgbClr val="000000"/>
                </a:solidFill>
                <a:latin typeface="Roboto Condensed Italics"/>
              </a:rPr>
              <a:t> </a:t>
            </a:r>
            <a:r>
              <a:rPr lang="en-US" sz="4500" dirty="0" err="1">
                <a:solidFill>
                  <a:srgbClr val="000000"/>
                </a:solidFill>
                <a:latin typeface="Roboto Condensed Italics"/>
              </a:rPr>
              <a:t>tìm</a:t>
            </a:r>
            <a:r>
              <a:rPr lang="en-US" sz="4500" dirty="0">
                <a:solidFill>
                  <a:srgbClr val="000000"/>
                </a:solidFill>
                <a:latin typeface="Roboto Condensed Italics"/>
              </a:rPr>
              <a:t> </a:t>
            </a:r>
            <a:r>
              <a:rPr lang="en-US" sz="4500" dirty="0" err="1">
                <a:solidFill>
                  <a:srgbClr val="000000"/>
                </a:solidFill>
                <a:latin typeface="Roboto Condensed Italics"/>
              </a:rPr>
              <a:t>được</a:t>
            </a:r>
            <a:r>
              <a:rPr lang="en-US" sz="4500" dirty="0">
                <a:solidFill>
                  <a:srgbClr val="000000"/>
                </a:solidFill>
                <a:latin typeface="Roboto Condensed Italics"/>
              </a:rPr>
              <a:t> </a:t>
            </a:r>
            <a:r>
              <a:rPr lang="en-US" sz="4500" dirty="0" err="1">
                <a:solidFill>
                  <a:srgbClr val="000000"/>
                </a:solidFill>
                <a:latin typeface="Roboto Condensed Italics"/>
              </a:rPr>
              <a:t>nhiều</a:t>
            </a:r>
            <a:r>
              <a:rPr lang="en-US" sz="4500" dirty="0">
                <a:solidFill>
                  <a:srgbClr val="000000"/>
                </a:solidFill>
                <a:latin typeface="Roboto Condensed Italics"/>
              </a:rPr>
              <a:t> </a:t>
            </a:r>
            <a:r>
              <a:rPr lang="en-US" sz="4500" dirty="0" err="1">
                <a:solidFill>
                  <a:srgbClr val="000000"/>
                </a:solidFill>
                <a:latin typeface="Roboto Condensed Italics"/>
              </a:rPr>
              <a:t>nhất</a:t>
            </a:r>
            <a:r>
              <a:rPr lang="en-US" sz="4500" dirty="0">
                <a:solidFill>
                  <a:srgbClr val="000000"/>
                </a:solidFill>
                <a:latin typeface="Roboto Condensed Italics"/>
              </a:rPr>
              <a:t> </a:t>
            </a:r>
            <a:r>
              <a:rPr lang="en-US" sz="4500" dirty="0" err="1">
                <a:solidFill>
                  <a:srgbClr val="000000"/>
                </a:solidFill>
                <a:latin typeface="Roboto Condensed Italics"/>
              </a:rPr>
              <a:t>là</a:t>
            </a:r>
            <a:r>
              <a:rPr lang="en-US" sz="4500" dirty="0">
                <a:solidFill>
                  <a:srgbClr val="000000"/>
                </a:solidFill>
                <a:latin typeface="Roboto Condensed Italics"/>
              </a:rPr>
              <a:t> </a:t>
            </a:r>
            <a:r>
              <a:rPr lang="en-US" sz="4500" dirty="0" err="1">
                <a:solidFill>
                  <a:srgbClr val="000000"/>
                </a:solidFill>
                <a:latin typeface="Roboto Condensed Italics"/>
              </a:rPr>
              <a:t>nhóm</a:t>
            </a:r>
            <a:r>
              <a:rPr lang="en-US" sz="4500" dirty="0">
                <a:solidFill>
                  <a:srgbClr val="000000"/>
                </a:solidFill>
                <a:latin typeface="Roboto Condensed Italics"/>
              </a:rPr>
              <a:t> </a:t>
            </a:r>
            <a:r>
              <a:rPr lang="en-US" sz="4500" dirty="0" err="1">
                <a:solidFill>
                  <a:srgbClr val="000000"/>
                </a:solidFill>
                <a:latin typeface="Roboto Condensed Italics"/>
              </a:rPr>
              <a:t>chiến</a:t>
            </a:r>
            <a:r>
              <a:rPr lang="en-US" sz="4500" dirty="0">
                <a:solidFill>
                  <a:srgbClr val="000000"/>
                </a:solidFill>
                <a:latin typeface="Roboto Condensed Italics"/>
              </a:rPr>
              <a:t> </a:t>
            </a:r>
            <a:r>
              <a:rPr lang="en-US" sz="4500" dirty="0" err="1">
                <a:solidFill>
                  <a:srgbClr val="000000"/>
                </a:solidFill>
                <a:latin typeface="Roboto Condensed Italics"/>
              </a:rPr>
              <a:t>thắng</a:t>
            </a:r>
            <a:r>
              <a:rPr lang="en-US" sz="4500" dirty="0">
                <a:solidFill>
                  <a:srgbClr val="000000"/>
                </a:solidFill>
                <a:latin typeface="Roboto Condensed Italics"/>
              </a:rPr>
              <a:t>.</a:t>
            </a:r>
          </a:p>
          <a:p>
            <a:pPr>
              <a:lnSpc>
                <a:spcPts val="8550"/>
              </a:lnSpc>
            </a:pPr>
            <a:endParaRPr lang="en-US" sz="4500" dirty="0">
              <a:solidFill>
                <a:srgbClr val="000000"/>
              </a:solidFill>
              <a:latin typeface="Roboto Condensed Italics"/>
            </a:endParaRPr>
          </a:p>
        </p:txBody>
      </p:sp>
      <p:sp>
        <p:nvSpPr>
          <p:cNvPr id="6" name="TextBox 6"/>
          <p:cNvSpPr txBox="1"/>
          <p:nvPr/>
        </p:nvSpPr>
        <p:spPr>
          <a:xfrm>
            <a:off x="3515502" y="772202"/>
            <a:ext cx="11618077" cy="896620"/>
          </a:xfrm>
          <a:prstGeom prst="rect">
            <a:avLst/>
          </a:prstGeom>
        </p:spPr>
        <p:txBody>
          <a:bodyPr wrap="square" lIns="0" tIns="0" rIns="0" bIns="0" rtlCol="0" anchor="t">
            <a:spAutoFit/>
          </a:bodyPr>
          <a:lstStyle/>
          <a:p>
            <a:pPr algn="ctr">
              <a:lnSpc>
                <a:spcPts val="7279"/>
              </a:lnSpc>
              <a:spcBef>
                <a:spcPct val="0"/>
              </a:spcBef>
            </a:pPr>
            <a:r>
              <a:rPr lang="en-US" sz="5199" dirty="0">
                <a:solidFill>
                  <a:srgbClr val="000000"/>
                </a:solidFill>
                <a:latin typeface="Roboto Condensed Bold"/>
              </a:rPr>
              <a:t>2.1. </a:t>
            </a:r>
            <a:r>
              <a:rPr lang="en-US" sz="5199" dirty="0" err="1">
                <a:solidFill>
                  <a:srgbClr val="000000"/>
                </a:solidFill>
                <a:latin typeface="Roboto Condensed Bold"/>
              </a:rPr>
              <a:t>Nhận</a:t>
            </a:r>
            <a:r>
              <a:rPr lang="en-US" sz="5199" dirty="0">
                <a:solidFill>
                  <a:srgbClr val="000000"/>
                </a:solidFill>
                <a:latin typeface="Roboto Condensed Bold"/>
              </a:rPr>
              <a:t> </a:t>
            </a:r>
            <a:r>
              <a:rPr lang="en-US" sz="5199" dirty="0" err="1">
                <a:solidFill>
                  <a:srgbClr val="000000"/>
                </a:solidFill>
                <a:latin typeface="Roboto Condensed Bold"/>
              </a:rPr>
              <a:t>diện</a:t>
            </a:r>
            <a:r>
              <a:rPr lang="en-US" sz="5199" dirty="0">
                <a:solidFill>
                  <a:srgbClr val="000000"/>
                </a:solidFill>
                <a:latin typeface="Roboto Condensed Bold"/>
              </a:rPr>
              <a:t> TTH, TTT (</a:t>
            </a:r>
            <a:r>
              <a:rPr lang="en-US" sz="5199" dirty="0" err="1">
                <a:solidFill>
                  <a:srgbClr val="000000"/>
                </a:solidFill>
                <a:latin typeface="Roboto Condensed Bold"/>
              </a:rPr>
              <a:t>Bài</a:t>
            </a:r>
            <a:r>
              <a:rPr lang="en-US" sz="5199" dirty="0">
                <a:solidFill>
                  <a:srgbClr val="000000"/>
                </a:solidFill>
                <a:latin typeface="Roboto Condensed Bold"/>
              </a:rPr>
              <a:t> </a:t>
            </a:r>
            <a:r>
              <a:rPr lang="en-US" sz="5199" dirty="0" err="1">
                <a:solidFill>
                  <a:srgbClr val="000000"/>
                </a:solidFill>
                <a:latin typeface="Roboto Condensed Bold"/>
              </a:rPr>
              <a:t>tập</a:t>
            </a:r>
            <a:r>
              <a:rPr lang="en-US" sz="5199" dirty="0">
                <a:solidFill>
                  <a:srgbClr val="000000"/>
                </a:solidFill>
                <a:latin typeface="Roboto Condensed Bold"/>
              </a:rPr>
              <a:t> </a:t>
            </a:r>
            <a:r>
              <a:rPr lang="en-US" sz="5199" dirty="0" err="1">
                <a:solidFill>
                  <a:srgbClr val="000000"/>
                </a:solidFill>
                <a:latin typeface="Roboto Condensed Bold"/>
              </a:rPr>
              <a:t>ngoài</a:t>
            </a:r>
            <a:r>
              <a:rPr lang="en-US" sz="5199" dirty="0">
                <a:solidFill>
                  <a:srgbClr val="000000"/>
                </a:solidFill>
                <a:latin typeface="Roboto Condensed Bold"/>
              </a:rPr>
              <a:t>)</a:t>
            </a:r>
          </a:p>
        </p:txBody>
      </p:sp>
      <p:sp>
        <p:nvSpPr>
          <p:cNvPr id="7" name="Freeform 7"/>
          <p:cNvSpPr/>
          <p:nvPr/>
        </p:nvSpPr>
        <p:spPr>
          <a:xfrm rot="1534021">
            <a:off x="-772400" y="5391392"/>
            <a:ext cx="4349937" cy="6541259"/>
          </a:xfrm>
          <a:custGeom>
            <a:avLst/>
            <a:gdLst/>
            <a:ahLst/>
            <a:cxnLst/>
            <a:rect l="l" t="t" r="r" b="b"/>
            <a:pathLst>
              <a:path w="4349937" h="6541259">
                <a:moveTo>
                  <a:pt x="0" y="0"/>
                </a:moveTo>
                <a:lnTo>
                  <a:pt x="4349937" y="0"/>
                </a:lnTo>
                <a:lnTo>
                  <a:pt x="4349937" y="6541259"/>
                </a:lnTo>
                <a:lnTo>
                  <a:pt x="0" y="6541259"/>
                </a:lnTo>
                <a:lnTo>
                  <a:pt x="0" y="0"/>
                </a:lnTo>
                <a:close/>
              </a:path>
            </a:pathLst>
          </a:custGeom>
          <a:blipFill>
            <a:blip r:embed="rId8"/>
            <a:stretch>
              <a:fillRect/>
            </a:stretch>
          </a:blipFill>
        </p:spPr>
      </p:sp>
      <p:sp>
        <p:nvSpPr>
          <p:cNvPr id="8" name="Freeform 8"/>
          <p:cNvSpPr/>
          <p:nvPr/>
        </p:nvSpPr>
        <p:spPr>
          <a:xfrm>
            <a:off x="15133580" y="7718338"/>
            <a:ext cx="3624531" cy="3038016"/>
          </a:xfrm>
          <a:custGeom>
            <a:avLst/>
            <a:gdLst/>
            <a:ahLst/>
            <a:cxnLst/>
            <a:rect l="l" t="t" r="r" b="b"/>
            <a:pathLst>
              <a:path w="3624531" h="3038016">
                <a:moveTo>
                  <a:pt x="0" y="0"/>
                </a:moveTo>
                <a:lnTo>
                  <a:pt x="3624531" y="0"/>
                </a:lnTo>
                <a:lnTo>
                  <a:pt x="3624531" y="3038016"/>
                </a:lnTo>
                <a:lnTo>
                  <a:pt x="0" y="30380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2" name="Freeform 2"/>
          <p:cNvSpPr/>
          <p:nvPr/>
        </p:nvSpPr>
        <p:spPr>
          <a:xfrm rot="-10800000">
            <a:off x="14261844" y="8187691"/>
            <a:ext cx="3541778" cy="2099309"/>
          </a:xfrm>
          <a:custGeom>
            <a:avLst/>
            <a:gdLst/>
            <a:ahLst/>
            <a:cxnLst/>
            <a:rect l="l" t="t" r="r" b="b"/>
            <a:pathLst>
              <a:path w="3541778" h="2099309">
                <a:moveTo>
                  <a:pt x="0" y="0"/>
                </a:moveTo>
                <a:lnTo>
                  <a:pt x="3541778" y="0"/>
                </a:lnTo>
                <a:lnTo>
                  <a:pt x="3541778" y="2099309"/>
                </a:lnTo>
                <a:lnTo>
                  <a:pt x="0" y="2099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24527" y="1369980"/>
            <a:ext cx="11959114" cy="8505920"/>
          </a:xfrm>
          <a:custGeom>
            <a:avLst/>
            <a:gdLst/>
            <a:ahLst/>
            <a:cxnLst/>
            <a:rect l="l" t="t" r="r" b="b"/>
            <a:pathLst>
              <a:path w="11959114" h="8505920">
                <a:moveTo>
                  <a:pt x="0" y="0"/>
                </a:moveTo>
                <a:lnTo>
                  <a:pt x="11959114" y="0"/>
                </a:lnTo>
                <a:lnTo>
                  <a:pt x="11959114" y="8505920"/>
                </a:lnTo>
                <a:lnTo>
                  <a:pt x="0" y="85059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935394" y="1905387"/>
            <a:ext cx="9946630" cy="7435106"/>
          </a:xfrm>
          <a:custGeom>
            <a:avLst/>
            <a:gdLst/>
            <a:ahLst/>
            <a:cxnLst/>
            <a:rect l="l" t="t" r="r" b="b"/>
            <a:pathLst>
              <a:path w="9946630" h="7435106">
                <a:moveTo>
                  <a:pt x="0" y="0"/>
                </a:moveTo>
                <a:lnTo>
                  <a:pt x="9946629" y="0"/>
                </a:lnTo>
                <a:lnTo>
                  <a:pt x="9946629" y="7435106"/>
                </a:lnTo>
                <a:lnTo>
                  <a:pt x="0" y="74351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3325793" y="528002"/>
            <a:ext cx="11557848" cy="896620"/>
          </a:xfrm>
          <a:prstGeom prst="rect">
            <a:avLst/>
          </a:prstGeom>
        </p:spPr>
        <p:txBody>
          <a:bodyPr wrap="square" lIns="0" tIns="0" rIns="0" bIns="0" rtlCol="0" anchor="t">
            <a:spAutoFit/>
          </a:bodyPr>
          <a:lstStyle/>
          <a:p>
            <a:pPr algn="ctr">
              <a:lnSpc>
                <a:spcPts val="7279"/>
              </a:lnSpc>
              <a:spcBef>
                <a:spcPct val="0"/>
              </a:spcBef>
            </a:pPr>
            <a:r>
              <a:rPr lang="en-US" sz="5199" dirty="0">
                <a:solidFill>
                  <a:srgbClr val="000000"/>
                </a:solidFill>
                <a:latin typeface="Roboto Condensed Bold"/>
              </a:rPr>
              <a:t>2.1. </a:t>
            </a:r>
            <a:r>
              <a:rPr lang="en-US" sz="5199" dirty="0" err="1">
                <a:solidFill>
                  <a:srgbClr val="000000"/>
                </a:solidFill>
                <a:latin typeface="Roboto Condensed Bold"/>
              </a:rPr>
              <a:t>Nhận</a:t>
            </a:r>
            <a:r>
              <a:rPr lang="en-US" sz="5199" dirty="0">
                <a:solidFill>
                  <a:srgbClr val="000000"/>
                </a:solidFill>
                <a:latin typeface="Roboto Condensed Bold"/>
              </a:rPr>
              <a:t> </a:t>
            </a:r>
            <a:r>
              <a:rPr lang="en-US" sz="5199" dirty="0" err="1">
                <a:solidFill>
                  <a:srgbClr val="000000"/>
                </a:solidFill>
                <a:latin typeface="Roboto Condensed Bold"/>
              </a:rPr>
              <a:t>diện</a:t>
            </a:r>
            <a:r>
              <a:rPr lang="en-US" sz="5199" dirty="0">
                <a:solidFill>
                  <a:srgbClr val="000000"/>
                </a:solidFill>
                <a:latin typeface="Roboto Condensed Bold"/>
              </a:rPr>
              <a:t> TTH, TTT (</a:t>
            </a:r>
            <a:r>
              <a:rPr lang="en-US" sz="5199" dirty="0" err="1">
                <a:solidFill>
                  <a:srgbClr val="000000"/>
                </a:solidFill>
                <a:latin typeface="Roboto Condensed Bold"/>
              </a:rPr>
              <a:t>Bài</a:t>
            </a:r>
            <a:r>
              <a:rPr lang="en-US" sz="5199" dirty="0">
                <a:solidFill>
                  <a:srgbClr val="000000"/>
                </a:solidFill>
                <a:latin typeface="Roboto Condensed Bold"/>
              </a:rPr>
              <a:t> </a:t>
            </a:r>
            <a:r>
              <a:rPr lang="en-US" sz="5199" dirty="0" err="1">
                <a:solidFill>
                  <a:srgbClr val="000000"/>
                </a:solidFill>
                <a:latin typeface="Roboto Condensed Bold"/>
              </a:rPr>
              <a:t>tập</a:t>
            </a:r>
            <a:r>
              <a:rPr lang="en-US" sz="5199" dirty="0">
                <a:solidFill>
                  <a:srgbClr val="000000"/>
                </a:solidFill>
                <a:latin typeface="Roboto Condensed Bold"/>
              </a:rPr>
              <a:t> </a:t>
            </a:r>
            <a:r>
              <a:rPr lang="en-US" sz="5199" dirty="0" err="1">
                <a:solidFill>
                  <a:srgbClr val="000000"/>
                </a:solidFill>
                <a:latin typeface="Roboto Condensed Bold"/>
              </a:rPr>
              <a:t>ngoài</a:t>
            </a:r>
            <a:r>
              <a:rPr lang="en-US" sz="5199" dirty="0">
                <a:solidFill>
                  <a:srgbClr val="000000"/>
                </a:solidFill>
                <a:latin typeface="Roboto Condensed Bold"/>
              </a:rPr>
              <a:t>)</a:t>
            </a:r>
          </a:p>
        </p:txBody>
      </p:sp>
      <p:sp>
        <p:nvSpPr>
          <p:cNvPr id="6" name="Freeform 6"/>
          <p:cNvSpPr/>
          <p:nvPr/>
        </p:nvSpPr>
        <p:spPr>
          <a:xfrm rot="1534021">
            <a:off x="-648545" y="6644771"/>
            <a:ext cx="3867853" cy="5816321"/>
          </a:xfrm>
          <a:custGeom>
            <a:avLst/>
            <a:gdLst/>
            <a:ahLst/>
            <a:cxnLst/>
            <a:rect l="l" t="t" r="r" b="b"/>
            <a:pathLst>
              <a:path w="3867853" h="5816321">
                <a:moveTo>
                  <a:pt x="0" y="0"/>
                </a:moveTo>
                <a:lnTo>
                  <a:pt x="3867853" y="0"/>
                </a:lnTo>
                <a:lnTo>
                  <a:pt x="3867853" y="5816320"/>
                </a:lnTo>
                <a:lnTo>
                  <a:pt x="0" y="5816320"/>
                </a:lnTo>
                <a:lnTo>
                  <a:pt x="0" y="0"/>
                </a:lnTo>
                <a:close/>
              </a:path>
            </a:pathLst>
          </a:custGeom>
          <a:blipFill>
            <a:blip r:embed="rId8"/>
            <a:stretch>
              <a:fillRect/>
            </a:stretch>
          </a:blipFill>
        </p:spPr>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2" name="Freeform 2"/>
          <p:cNvSpPr/>
          <p:nvPr/>
        </p:nvSpPr>
        <p:spPr>
          <a:xfrm rot="-10800000">
            <a:off x="14261844" y="8187691"/>
            <a:ext cx="3541778" cy="2099309"/>
          </a:xfrm>
          <a:custGeom>
            <a:avLst/>
            <a:gdLst/>
            <a:ahLst/>
            <a:cxnLst/>
            <a:rect l="l" t="t" r="r" b="b"/>
            <a:pathLst>
              <a:path w="3541778" h="2099309">
                <a:moveTo>
                  <a:pt x="0" y="0"/>
                </a:moveTo>
                <a:lnTo>
                  <a:pt x="3541778" y="0"/>
                </a:lnTo>
                <a:lnTo>
                  <a:pt x="3541778" y="2099309"/>
                </a:lnTo>
                <a:lnTo>
                  <a:pt x="0" y="2099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24527" y="2641886"/>
            <a:ext cx="9273054" cy="6595460"/>
          </a:xfrm>
          <a:custGeom>
            <a:avLst/>
            <a:gdLst/>
            <a:ahLst/>
            <a:cxnLst/>
            <a:rect l="l" t="t" r="r" b="b"/>
            <a:pathLst>
              <a:path w="9273054" h="6595460">
                <a:moveTo>
                  <a:pt x="0" y="0"/>
                </a:moveTo>
                <a:lnTo>
                  <a:pt x="9273054" y="0"/>
                </a:lnTo>
                <a:lnTo>
                  <a:pt x="9273054" y="6595460"/>
                </a:lnTo>
                <a:lnTo>
                  <a:pt x="0" y="65954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018478" y="2891541"/>
            <a:ext cx="7085151" cy="5296151"/>
          </a:xfrm>
          <a:custGeom>
            <a:avLst/>
            <a:gdLst/>
            <a:ahLst/>
            <a:cxnLst/>
            <a:rect l="l" t="t" r="r" b="b"/>
            <a:pathLst>
              <a:path w="7085151" h="5296151">
                <a:moveTo>
                  <a:pt x="0" y="0"/>
                </a:moveTo>
                <a:lnTo>
                  <a:pt x="7085152" y="0"/>
                </a:lnTo>
                <a:lnTo>
                  <a:pt x="7085152" y="5296150"/>
                </a:lnTo>
                <a:lnTo>
                  <a:pt x="0" y="52961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534021">
            <a:off x="-618727" y="7092035"/>
            <a:ext cx="3867853" cy="5816321"/>
          </a:xfrm>
          <a:custGeom>
            <a:avLst/>
            <a:gdLst/>
            <a:ahLst/>
            <a:cxnLst/>
            <a:rect l="l" t="t" r="r" b="b"/>
            <a:pathLst>
              <a:path w="3867853" h="5816321">
                <a:moveTo>
                  <a:pt x="0" y="0"/>
                </a:moveTo>
                <a:lnTo>
                  <a:pt x="3867853" y="0"/>
                </a:lnTo>
                <a:lnTo>
                  <a:pt x="3867853" y="5816321"/>
                </a:lnTo>
                <a:lnTo>
                  <a:pt x="0" y="5816321"/>
                </a:lnTo>
                <a:lnTo>
                  <a:pt x="0" y="0"/>
                </a:lnTo>
                <a:close/>
              </a:path>
            </a:pathLst>
          </a:custGeom>
          <a:blipFill>
            <a:blip r:embed="rId8"/>
            <a:stretch>
              <a:fillRect/>
            </a:stretch>
          </a:blipFill>
        </p:spPr>
      </p:sp>
      <p:sp>
        <p:nvSpPr>
          <p:cNvPr id="6" name="Freeform 6"/>
          <p:cNvSpPr/>
          <p:nvPr/>
        </p:nvSpPr>
        <p:spPr>
          <a:xfrm>
            <a:off x="12689051" y="2785147"/>
            <a:ext cx="5862723" cy="4716706"/>
          </a:xfrm>
          <a:custGeom>
            <a:avLst/>
            <a:gdLst/>
            <a:ahLst/>
            <a:cxnLst/>
            <a:rect l="l" t="t" r="r" b="b"/>
            <a:pathLst>
              <a:path w="5862723" h="4716706">
                <a:moveTo>
                  <a:pt x="0" y="0"/>
                </a:moveTo>
                <a:lnTo>
                  <a:pt x="5862722" y="0"/>
                </a:lnTo>
                <a:lnTo>
                  <a:pt x="5862722" y="4716706"/>
                </a:lnTo>
                <a:lnTo>
                  <a:pt x="0" y="47167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3325792" y="528002"/>
            <a:ext cx="11685607" cy="896620"/>
          </a:xfrm>
          <a:prstGeom prst="rect">
            <a:avLst/>
          </a:prstGeom>
        </p:spPr>
        <p:txBody>
          <a:bodyPr wrap="square" lIns="0" tIns="0" rIns="0" bIns="0" rtlCol="0" anchor="t">
            <a:spAutoFit/>
          </a:bodyPr>
          <a:lstStyle/>
          <a:p>
            <a:pPr algn="ctr">
              <a:lnSpc>
                <a:spcPts val="7279"/>
              </a:lnSpc>
              <a:spcBef>
                <a:spcPct val="0"/>
              </a:spcBef>
            </a:pPr>
            <a:r>
              <a:rPr lang="en-US" sz="5199" dirty="0">
                <a:solidFill>
                  <a:srgbClr val="000000"/>
                </a:solidFill>
                <a:latin typeface="Roboto Condensed Bold"/>
              </a:rPr>
              <a:t>2.1. </a:t>
            </a:r>
            <a:r>
              <a:rPr lang="en-US" sz="5199" dirty="0" err="1">
                <a:solidFill>
                  <a:srgbClr val="000000"/>
                </a:solidFill>
                <a:latin typeface="Roboto Condensed Bold"/>
              </a:rPr>
              <a:t>Nhận</a:t>
            </a:r>
            <a:r>
              <a:rPr lang="en-US" sz="5199" dirty="0">
                <a:solidFill>
                  <a:srgbClr val="000000"/>
                </a:solidFill>
                <a:latin typeface="Roboto Condensed Bold"/>
              </a:rPr>
              <a:t> </a:t>
            </a:r>
            <a:r>
              <a:rPr lang="en-US" sz="5199" dirty="0" err="1">
                <a:solidFill>
                  <a:srgbClr val="000000"/>
                </a:solidFill>
                <a:latin typeface="Roboto Condensed Bold"/>
              </a:rPr>
              <a:t>diện</a:t>
            </a:r>
            <a:r>
              <a:rPr lang="en-US" sz="5199" dirty="0">
                <a:solidFill>
                  <a:srgbClr val="000000"/>
                </a:solidFill>
                <a:latin typeface="Roboto Condensed Bold"/>
              </a:rPr>
              <a:t> TTH, TTT (</a:t>
            </a:r>
            <a:r>
              <a:rPr lang="en-US" sz="5199" dirty="0" err="1">
                <a:solidFill>
                  <a:srgbClr val="000000"/>
                </a:solidFill>
                <a:latin typeface="Roboto Condensed Bold"/>
              </a:rPr>
              <a:t>Bài</a:t>
            </a:r>
            <a:r>
              <a:rPr lang="en-US" sz="5199" dirty="0">
                <a:solidFill>
                  <a:srgbClr val="000000"/>
                </a:solidFill>
                <a:latin typeface="Roboto Condensed Bold"/>
              </a:rPr>
              <a:t> </a:t>
            </a:r>
            <a:r>
              <a:rPr lang="en-US" sz="5199" dirty="0" err="1">
                <a:solidFill>
                  <a:srgbClr val="000000"/>
                </a:solidFill>
                <a:latin typeface="Roboto Condensed Bold"/>
              </a:rPr>
              <a:t>tập</a:t>
            </a:r>
            <a:r>
              <a:rPr lang="en-US" sz="5199" dirty="0">
                <a:solidFill>
                  <a:srgbClr val="000000"/>
                </a:solidFill>
                <a:latin typeface="Roboto Condensed Bold"/>
              </a:rPr>
              <a:t> </a:t>
            </a:r>
            <a:r>
              <a:rPr lang="en-US" sz="5199" dirty="0" err="1">
                <a:solidFill>
                  <a:srgbClr val="000000"/>
                </a:solidFill>
                <a:latin typeface="Roboto Condensed Bold"/>
              </a:rPr>
              <a:t>ngoài</a:t>
            </a:r>
            <a:r>
              <a:rPr lang="en-US" sz="5199" dirty="0">
                <a:solidFill>
                  <a:srgbClr val="000000"/>
                </a:solidFill>
                <a:latin typeface="Roboto Condensed Bold"/>
              </a:rPr>
              <a:t>)</a:t>
            </a:r>
          </a:p>
        </p:txBody>
      </p:sp>
      <p:sp>
        <p:nvSpPr>
          <p:cNvPr id="8" name="TextBox 8"/>
          <p:cNvSpPr txBox="1"/>
          <p:nvPr/>
        </p:nvSpPr>
        <p:spPr>
          <a:xfrm>
            <a:off x="14097111" y="3355975"/>
            <a:ext cx="3046603" cy="4203700"/>
          </a:xfrm>
          <a:prstGeom prst="rect">
            <a:avLst/>
          </a:prstGeom>
        </p:spPr>
        <p:txBody>
          <a:bodyPr lIns="0" tIns="0" rIns="0" bIns="0" rtlCol="0" anchor="t">
            <a:spAutoFit/>
          </a:bodyPr>
          <a:lstStyle/>
          <a:p>
            <a:pPr algn="ctr">
              <a:lnSpc>
                <a:spcPts val="5599"/>
              </a:lnSpc>
            </a:pPr>
            <a:r>
              <a:rPr lang="en-US" sz="3999" dirty="0" err="1">
                <a:solidFill>
                  <a:srgbClr val="000000"/>
                </a:solidFill>
                <a:latin typeface="Roboto Condensed"/>
              </a:rPr>
              <a:t>đung</a:t>
            </a:r>
            <a:r>
              <a:rPr lang="en-US" sz="3999" dirty="0">
                <a:solidFill>
                  <a:srgbClr val="000000"/>
                </a:solidFill>
                <a:latin typeface="Roboto Condensed"/>
              </a:rPr>
              <a:t> </a:t>
            </a:r>
            <a:r>
              <a:rPr lang="en-US" sz="3999" dirty="0" err="1">
                <a:solidFill>
                  <a:srgbClr val="000000"/>
                </a:solidFill>
                <a:latin typeface="Roboto Condensed"/>
              </a:rPr>
              <a:t>đưa</a:t>
            </a:r>
            <a:endParaRPr lang="en-US" sz="3999" dirty="0">
              <a:solidFill>
                <a:srgbClr val="000000"/>
              </a:solidFill>
              <a:latin typeface="Roboto Condensed"/>
            </a:endParaRPr>
          </a:p>
          <a:p>
            <a:pPr algn="ctr">
              <a:lnSpc>
                <a:spcPts val="5599"/>
              </a:lnSpc>
            </a:pPr>
            <a:r>
              <a:rPr lang="en-US" sz="3999" dirty="0" err="1">
                <a:solidFill>
                  <a:srgbClr val="000000"/>
                </a:solidFill>
                <a:latin typeface="Roboto Condensed"/>
              </a:rPr>
              <a:t>oang</a:t>
            </a:r>
            <a:r>
              <a:rPr lang="en-US" sz="3999" dirty="0">
                <a:solidFill>
                  <a:srgbClr val="000000"/>
                </a:solidFill>
                <a:latin typeface="Roboto Condensed"/>
              </a:rPr>
              <a:t> </a:t>
            </a:r>
            <a:r>
              <a:rPr lang="en-US" sz="3999" dirty="0" err="1">
                <a:solidFill>
                  <a:srgbClr val="000000"/>
                </a:solidFill>
                <a:latin typeface="Roboto Condensed"/>
              </a:rPr>
              <a:t>oang</a:t>
            </a:r>
            <a:endParaRPr lang="en-US" sz="3999" dirty="0">
              <a:solidFill>
                <a:srgbClr val="000000"/>
              </a:solidFill>
              <a:latin typeface="Roboto Condensed"/>
            </a:endParaRPr>
          </a:p>
          <a:p>
            <a:pPr algn="ctr">
              <a:lnSpc>
                <a:spcPts val="5599"/>
              </a:lnSpc>
            </a:pPr>
            <a:r>
              <a:rPr lang="en-US" sz="3999" dirty="0" err="1">
                <a:solidFill>
                  <a:srgbClr val="000000"/>
                </a:solidFill>
                <a:latin typeface="Roboto Condensed"/>
              </a:rPr>
              <a:t>khà</a:t>
            </a:r>
            <a:r>
              <a:rPr lang="en-US" sz="3999" dirty="0">
                <a:solidFill>
                  <a:srgbClr val="000000"/>
                </a:solidFill>
                <a:latin typeface="Roboto Condensed"/>
              </a:rPr>
              <a:t> </a:t>
            </a:r>
            <a:r>
              <a:rPr lang="en-US" sz="3999" dirty="0" err="1">
                <a:solidFill>
                  <a:srgbClr val="000000"/>
                </a:solidFill>
                <a:latin typeface="Roboto Condensed"/>
              </a:rPr>
              <a:t>khà</a:t>
            </a:r>
            <a:endParaRPr lang="en-US" sz="3999" dirty="0">
              <a:solidFill>
                <a:srgbClr val="000000"/>
              </a:solidFill>
              <a:latin typeface="Roboto Condensed"/>
            </a:endParaRPr>
          </a:p>
          <a:p>
            <a:pPr algn="ctr">
              <a:lnSpc>
                <a:spcPts val="5599"/>
              </a:lnSpc>
            </a:pPr>
            <a:r>
              <a:rPr lang="en-US" sz="3999" dirty="0">
                <a:solidFill>
                  <a:srgbClr val="000000"/>
                </a:solidFill>
                <a:latin typeface="Roboto Condensed"/>
              </a:rPr>
              <a:t>ha </a:t>
            </a:r>
            <a:r>
              <a:rPr lang="en-US" sz="3999" dirty="0" err="1">
                <a:solidFill>
                  <a:srgbClr val="000000"/>
                </a:solidFill>
                <a:latin typeface="Roboto Condensed"/>
              </a:rPr>
              <a:t>ha</a:t>
            </a:r>
            <a:endParaRPr lang="en-US" sz="3999" dirty="0">
              <a:solidFill>
                <a:srgbClr val="000000"/>
              </a:solidFill>
              <a:latin typeface="Roboto Condensed"/>
            </a:endParaRPr>
          </a:p>
          <a:p>
            <a:pPr algn="ctr">
              <a:lnSpc>
                <a:spcPts val="5599"/>
              </a:lnSpc>
            </a:pPr>
            <a:r>
              <a:rPr lang="en-US" sz="3999" dirty="0" err="1">
                <a:solidFill>
                  <a:srgbClr val="000000"/>
                </a:solidFill>
                <a:latin typeface="Roboto Condensed"/>
              </a:rPr>
              <a:t>reng</a:t>
            </a:r>
            <a:r>
              <a:rPr lang="en-US" sz="3999" dirty="0">
                <a:solidFill>
                  <a:srgbClr val="000000"/>
                </a:solidFill>
                <a:latin typeface="Roboto Condensed"/>
              </a:rPr>
              <a:t> </a:t>
            </a:r>
            <a:r>
              <a:rPr lang="en-US" sz="3999" dirty="0" err="1">
                <a:solidFill>
                  <a:srgbClr val="000000"/>
                </a:solidFill>
                <a:latin typeface="Roboto Condensed"/>
              </a:rPr>
              <a:t>reng</a:t>
            </a:r>
            <a:endParaRPr lang="en-US" sz="3999" dirty="0">
              <a:solidFill>
                <a:srgbClr val="000000"/>
              </a:solidFill>
              <a:latin typeface="Roboto Condensed"/>
            </a:endParaRPr>
          </a:p>
          <a:p>
            <a:pPr algn="ctr">
              <a:lnSpc>
                <a:spcPts val="5599"/>
              </a:lnSpc>
            </a:pPr>
            <a:r>
              <a:rPr lang="en-US" sz="3999" dirty="0">
                <a:solidFill>
                  <a:srgbClr val="000000"/>
                </a:solidFill>
                <a:latin typeface="Roboto Condensed"/>
              </a:rPr>
              <a:t>...</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2" name="Freeform 2"/>
          <p:cNvSpPr/>
          <p:nvPr/>
        </p:nvSpPr>
        <p:spPr>
          <a:xfrm rot="-10800000">
            <a:off x="14261844" y="8187691"/>
            <a:ext cx="3541778" cy="2099309"/>
          </a:xfrm>
          <a:custGeom>
            <a:avLst/>
            <a:gdLst/>
            <a:ahLst/>
            <a:cxnLst/>
            <a:rect l="l" t="t" r="r" b="b"/>
            <a:pathLst>
              <a:path w="3541778" h="2099309">
                <a:moveTo>
                  <a:pt x="0" y="0"/>
                </a:moveTo>
                <a:lnTo>
                  <a:pt x="3541778" y="0"/>
                </a:lnTo>
                <a:lnTo>
                  <a:pt x="3541778" y="2099309"/>
                </a:lnTo>
                <a:lnTo>
                  <a:pt x="0" y="2099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534021">
            <a:off x="-1110871" y="5243601"/>
            <a:ext cx="4374946" cy="6578867"/>
          </a:xfrm>
          <a:custGeom>
            <a:avLst/>
            <a:gdLst/>
            <a:ahLst/>
            <a:cxnLst/>
            <a:rect l="l" t="t" r="r" b="b"/>
            <a:pathLst>
              <a:path w="4374946" h="6578867">
                <a:moveTo>
                  <a:pt x="0" y="0"/>
                </a:moveTo>
                <a:lnTo>
                  <a:pt x="4374947" y="0"/>
                </a:lnTo>
                <a:lnTo>
                  <a:pt x="4374947" y="6578867"/>
                </a:lnTo>
                <a:lnTo>
                  <a:pt x="0" y="6578867"/>
                </a:lnTo>
                <a:lnTo>
                  <a:pt x="0" y="0"/>
                </a:lnTo>
                <a:close/>
              </a:path>
            </a:pathLst>
          </a:custGeom>
          <a:blipFill>
            <a:blip r:embed="rId4"/>
            <a:stretch>
              <a:fillRect/>
            </a:stretch>
          </a:blipFill>
        </p:spPr>
      </p:sp>
      <p:sp>
        <p:nvSpPr>
          <p:cNvPr id="4" name="Freeform 4"/>
          <p:cNvSpPr/>
          <p:nvPr/>
        </p:nvSpPr>
        <p:spPr>
          <a:xfrm>
            <a:off x="4435676" y="1424623"/>
            <a:ext cx="9526409" cy="9466869"/>
          </a:xfrm>
          <a:custGeom>
            <a:avLst/>
            <a:gdLst/>
            <a:ahLst/>
            <a:cxnLst/>
            <a:rect l="l" t="t" r="r" b="b"/>
            <a:pathLst>
              <a:path w="9526409" h="9466869">
                <a:moveTo>
                  <a:pt x="0" y="0"/>
                </a:moveTo>
                <a:lnTo>
                  <a:pt x="9526409" y="0"/>
                </a:lnTo>
                <a:lnTo>
                  <a:pt x="9526409" y="9466868"/>
                </a:lnTo>
                <a:lnTo>
                  <a:pt x="0" y="9466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3325792" y="528002"/>
            <a:ext cx="11457007" cy="896620"/>
          </a:xfrm>
          <a:prstGeom prst="rect">
            <a:avLst/>
          </a:prstGeom>
        </p:spPr>
        <p:txBody>
          <a:bodyPr wrap="square" lIns="0" tIns="0" rIns="0" bIns="0" rtlCol="0" anchor="t">
            <a:spAutoFit/>
          </a:bodyPr>
          <a:lstStyle/>
          <a:p>
            <a:pPr algn="ctr">
              <a:lnSpc>
                <a:spcPts val="7279"/>
              </a:lnSpc>
              <a:spcBef>
                <a:spcPct val="0"/>
              </a:spcBef>
            </a:pPr>
            <a:r>
              <a:rPr lang="en-US" sz="5199" dirty="0">
                <a:solidFill>
                  <a:srgbClr val="000000"/>
                </a:solidFill>
                <a:latin typeface="Roboto Condensed Bold"/>
              </a:rPr>
              <a:t>2.1. </a:t>
            </a:r>
            <a:r>
              <a:rPr lang="en-US" sz="5199" dirty="0" err="1">
                <a:solidFill>
                  <a:srgbClr val="000000"/>
                </a:solidFill>
                <a:latin typeface="Roboto Condensed Bold"/>
              </a:rPr>
              <a:t>Nhận</a:t>
            </a:r>
            <a:r>
              <a:rPr lang="en-US" sz="5199" dirty="0">
                <a:solidFill>
                  <a:srgbClr val="000000"/>
                </a:solidFill>
                <a:latin typeface="Roboto Condensed Bold"/>
              </a:rPr>
              <a:t> </a:t>
            </a:r>
            <a:r>
              <a:rPr lang="en-US" sz="5199" dirty="0" err="1">
                <a:solidFill>
                  <a:srgbClr val="000000"/>
                </a:solidFill>
                <a:latin typeface="Roboto Condensed Bold"/>
              </a:rPr>
              <a:t>diện</a:t>
            </a:r>
            <a:r>
              <a:rPr lang="en-US" sz="5199" dirty="0">
                <a:solidFill>
                  <a:srgbClr val="000000"/>
                </a:solidFill>
                <a:latin typeface="Roboto Condensed Bold"/>
              </a:rPr>
              <a:t> TTH, TTT (</a:t>
            </a:r>
            <a:r>
              <a:rPr lang="en-US" sz="5199" dirty="0" err="1">
                <a:solidFill>
                  <a:srgbClr val="000000"/>
                </a:solidFill>
                <a:latin typeface="Roboto Condensed Bold"/>
              </a:rPr>
              <a:t>Bài</a:t>
            </a:r>
            <a:r>
              <a:rPr lang="en-US" sz="5199" dirty="0">
                <a:solidFill>
                  <a:srgbClr val="000000"/>
                </a:solidFill>
                <a:latin typeface="Roboto Condensed Bold"/>
              </a:rPr>
              <a:t> </a:t>
            </a:r>
            <a:r>
              <a:rPr lang="en-US" sz="5199" dirty="0" err="1">
                <a:solidFill>
                  <a:srgbClr val="000000"/>
                </a:solidFill>
                <a:latin typeface="Roboto Condensed Bold"/>
              </a:rPr>
              <a:t>tập</a:t>
            </a:r>
            <a:r>
              <a:rPr lang="en-US" sz="5199" dirty="0">
                <a:solidFill>
                  <a:srgbClr val="000000"/>
                </a:solidFill>
                <a:latin typeface="Roboto Condensed Bold"/>
              </a:rPr>
              <a:t> </a:t>
            </a:r>
            <a:r>
              <a:rPr lang="en-US" sz="5199" dirty="0" err="1">
                <a:solidFill>
                  <a:srgbClr val="000000"/>
                </a:solidFill>
                <a:latin typeface="Roboto Condensed Bold"/>
              </a:rPr>
              <a:t>ngoài</a:t>
            </a:r>
            <a:r>
              <a:rPr lang="en-US" sz="5199" dirty="0">
                <a:solidFill>
                  <a:srgbClr val="000000"/>
                </a:solidFill>
                <a:latin typeface="Roboto Condensed Bold"/>
              </a:rPr>
              <a:t>)</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rot="5400000">
            <a:off x="15930089" y="861847"/>
            <a:ext cx="2960847" cy="1754975"/>
          </a:xfrm>
          <a:custGeom>
            <a:avLst/>
            <a:gdLst/>
            <a:ahLst/>
            <a:cxnLst/>
            <a:rect l="l" t="t" r="r" b="b"/>
            <a:pathLst>
              <a:path w="2960847" h="1754975">
                <a:moveTo>
                  <a:pt x="0" y="0"/>
                </a:moveTo>
                <a:lnTo>
                  <a:pt x="2960847" y="0"/>
                </a:lnTo>
                <a:lnTo>
                  <a:pt x="2960847" y="1754975"/>
                </a:lnTo>
                <a:lnTo>
                  <a:pt x="0" y="1754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04780" flipH="1">
            <a:off x="11511186" y="537837"/>
            <a:ext cx="3310865" cy="2540337"/>
          </a:xfrm>
          <a:custGeom>
            <a:avLst/>
            <a:gdLst/>
            <a:ahLst/>
            <a:cxnLst/>
            <a:rect l="l" t="t" r="r" b="b"/>
            <a:pathLst>
              <a:path w="3310865" h="2540337">
                <a:moveTo>
                  <a:pt x="3310865" y="0"/>
                </a:moveTo>
                <a:lnTo>
                  <a:pt x="0" y="0"/>
                </a:lnTo>
                <a:lnTo>
                  <a:pt x="0" y="2540336"/>
                </a:lnTo>
                <a:lnTo>
                  <a:pt x="3310865" y="2540336"/>
                </a:lnTo>
                <a:lnTo>
                  <a:pt x="331086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58435">
            <a:off x="-1724688" y="-37503"/>
            <a:ext cx="8687582" cy="2132406"/>
          </a:xfrm>
          <a:custGeom>
            <a:avLst/>
            <a:gdLst/>
            <a:ahLst/>
            <a:cxnLst/>
            <a:rect l="l" t="t" r="r" b="b"/>
            <a:pathLst>
              <a:path w="8687582" h="2132406">
                <a:moveTo>
                  <a:pt x="0" y="0"/>
                </a:moveTo>
                <a:lnTo>
                  <a:pt x="8687582" y="0"/>
                </a:lnTo>
                <a:lnTo>
                  <a:pt x="8687582" y="2132406"/>
                </a:lnTo>
                <a:lnTo>
                  <a:pt x="0" y="21324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2834674" y="8081534"/>
            <a:ext cx="1050310" cy="911144"/>
          </a:xfrm>
          <a:custGeom>
            <a:avLst/>
            <a:gdLst/>
            <a:ahLst/>
            <a:cxnLst/>
            <a:rect l="l" t="t" r="r" b="b"/>
            <a:pathLst>
              <a:path w="1050310" h="911144">
                <a:moveTo>
                  <a:pt x="0" y="0"/>
                </a:moveTo>
                <a:lnTo>
                  <a:pt x="1050310" y="0"/>
                </a:lnTo>
                <a:lnTo>
                  <a:pt x="1050310" y="911145"/>
                </a:lnTo>
                <a:lnTo>
                  <a:pt x="0" y="9111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566990" y="7735318"/>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8" name="Picture 8"/>
          <p:cNvPicPr>
            <a:picLocks noChangeAspect="1"/>
          </p:cNvPicPr>
          <p:nvPr/>
        </p:nvPicPr>
        <p:blipFill>
          <a:blip r:embed="rId13"/>
          <a:srcRect/>
          <a:stretch>
            <a:fillRect/>
          </a:stretch>
        </p:blipFill>
        <p:spPr>
          <a:xfrm rot="2008471">
            <a:off x="-1051722" y="-1270749"/>
            <a:ext cx="5934063" cy="4598899"/>
          </a:xfrm>
          <a:prstGeom prst="rect">
            <a:avLst/>
          </a:prstGeom>
        </p:spPr>
      </p:pic>
      <p:sp>
        <p:nvSpPr>
          <p:cNvPr id="9" name="Freeform 9"/>
          <p:cNvSpPr/>
          <p:nvPr/>
        </p:nvSpPr>
        <p:spPr>
          <a:xfrm>
            <a:off x="5840126" y="728854"/>
            <a:ext cx="11130199" cy="9335454"/>
          </a:xfrm>
          <a:custGeom>
            <a:avLst/>
            <a:gdLst/>
            <a:ahLst/>
            <a:cxnLst/>
            <a:rect l="l" t="t" r="r" b="b"/>
            <a:pathLst>
              <a:path w="11130199" h="9335454">
                <a:moveTo>
                  <a:pt x="0" y="0"/>
                </a:moveTo>
                <a:lnTo>
                  <a:pt x="11130200" y="0"/>
                </a:lnTo>
                <a:lnTo>
                  <a:pt x="11130200" y="9335455"/>
                </a:lnTo>
                <a:lnTo>
                  <a:pt x="0" y="93354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10"/>
          <p:cNvSpPr txBox="1"/>
          <p:nvPr/>
        </p:nvSpPr>
        <p:spPr>
          <a:xfrm>
            <a:off x="6704277" y="1653610"/>
            <a:ext cx="9401898" cy="5473935"/>
          </a:xfrm>
          <a:prstGeom prst="rect">
            <a:avLst/>
          </a:prstGeom>
        </p:spPr>
        <p:txBody>
          <a:bodyPr lIns="0" tIns="0" rIns="0" bIns="0" rtlCol="0" anchor="t">
            <a:spAutoFit/>
          </a:bodyPr>
          <a:lstStyle/>
          <a:p>
            <a:pPr marL="834613" lvl="1" indent="-417307" algn="just">
              <a:lnSpc>
                <a:spcPts val="5412"/>
              </a:lnSpc>
              <a:buFont typeface="Arial"/>
              <a:buChar char="•"/>
            </a:pPr>
            <a:r>
              <a:rPr lang="en-US" sz="3865" dirty="0">
                <a:solidFill>
                  <a:srgbClr val="705C34"/>
                </a:solidFill>
                <a:latin typeface="Roboto Condensed"/>
              </a:rPr>
              <a:t>HS </a:t>
            </a:r>
            <a:r>
              <a:rPr lang="en-US" sz="3865" dirty="0" err="1">
                <a:solidFill>
                  <a:srgbClr val="705C34"/>
                </a:solidFill>
                <a:latin typeface="Roboto Condensed"/>
              </a:rPr>
              <a:t>thi</a:t>
            </a:r>
            <a:r>
              <a:rPr lang="en-US" sz="3865" dirty="0">
                <a:solidFill>
                  <a:srgbClr val="705C34"/>
                </a:solidFill>
                <a:latin typeface="Roboto Condensed"/>
              </a:rPr>
              <a:t> </a:t>
            </a:r>
            <a:r>
              <a:rPr lang="en-US" sz="3865" dirty="0" err="1">
                <a:solidFill>
                  <a:srgbClr val="705C34"/>
                </a:solidFill>
                <a:latin typeface="Roboto Condensed"/>
              </a:rPr>
              <a:t>theo</a:t>
            </a:r>
            <a:r>
              <a:rPr lang="en-US" sz="3865" dirty="0">
                <a:solidFill>
                  <a:srgbClr val="705C34"/>
                </a:solidFill>
                <a:latin typeface="Roboto Condensed"/>
              </a:rPr>
              <a:t> </a:t>
            </a:r>
            <a:r>
              <a:rPr lang="en-US" sz="3865" dirty="0" err="1">
                <a:solidFill>
                  <a:srgbClr val="705C34"/>
                </a:solidFill>
                <a:latin typeface="Roboto Condensed"/>
              </a:rPr>
              <a:t>đội</a:t>
            </a:r>
            <a:r>
              <a:rPr lang="en-US" sz="3865" dirty="0">
                <a:solidFill>
                  <a:srgbClr val="705C34"/>
                </a:solidFill>
                <a:latin typeface="Roboto Condensed"/>
              </a:rPr>
              <a:t> </a:t>
            </a:r>
            <a:r>
              <a:rPr lang="en-US" sz="3865" dirty="0" err="1">
                <a:solidFill>
                  <a:srgbClr val="705C34"/>
                </a:solidFill>
                <a:latin typeface="Roboto Condensed"/>
              </a:rPr>
              <a:t>nhóm</a:t>
            </a:r>
            <a:r>
              <a:rPr lang="en-US" sz="3865" dirty="0">
                <a:solidFill>
                  <a:srgbClr val="705C34"/>
                </a:solidFill>
                <a:latin typeface="Roboto Condensed"/>
              </a:rPr>
              <a:t> (3-4 </a:t>
            </a:r>
            <a:r>
              <a:rPr lang="en-US" sz="3865" dirty="0" err="1">
                <a:solidFill>
                  <a:srgbClr val="705C34"/>
                </a:solidFill>
                <a:latin typeface="Roboto Condensed"/>
              </a:rPr>
              <a:t>nhóm</a:t>
            </a:r>
            <a:r>
              <a:rPr lang="en-US" sz="3865" dirty="0">
                <a:solidFill>
                  <a:srgbClr val="705C34"/>
                </a:solidFill>
                <a:latin typeface="Roboto Condensed"/>
              </a:rPr>
              <a:t>) </a:t>
            </a:r>
          </a:p>
          <a:p>
            <a:pPr marL="834613" lvl="1" indent="-417307" algn="just">
              <a:lnSpc>
                <a:spcPts val="5412"/>
              </a:lnSpc>
              <a:buFont typeface="Arial"/>
              <a:buChar char="•"/>
            </a:pPr>
            <a:r>
              <a:rPr lang="en-US" sz="3865" dirty="0">
                <a:solidFill>
                  <a:srgbClr val="705C34"/>
                </a:solidFill>
                <a:latin typeface="Roboto Condensed"/>
              </a:rPr>
              <a:t>10s </a:t>
            </a:r>
            <a:r>
              <a:rPr lang="en-US" sz="3865" dirty="0" err="1">
                <a:solidFill>
                  <a:srgbClr val="705C34"/>
                </a:solidFill>
                <a:latin typeface="Roboto Condensed"/>
              </a:rPr>
              <a:t>quan</a:t>
            </a:r>
            <a:r>
              <a:rPr lang="en-US" sz="3865" dirty="0">
                <a:solidFill>
                  <a:srgbClr val="705C34"/>
                </a:solidFill>
                <a:latin typeface="Roboto Condensed"/>
              </a:rPr>
              <a:t> </a:t>
            </a:r>
            <a:r>
              <a:rPr lang="en-US" sz="3865" dirty="0" err="1">
                <a:solidFill>
                  <a:srgbClr val="705C34"/>
                </a:solidFill>
                <a:latin typeface="Roboto Condensed"/>
              </a:rPr>
              <a:t>sát</a:t>
            </a:r>
            <a:r>
              <a:rPr lang="en-US" sz="3865" dirty="0">
                <a:solidFill>
                  <a:srgbClr val="705C34"/>
                </a:solidFill>
                <a:latin typeface="Roboto Condensed"/>
              </a:rPr>
              <a:t>/ </a:t>
            </a:r>
            <a:r>
              <a:rPr lang="en-US" sz="3865" dirty="0" err="1">
                <a:solidFill>
                  <a:srgbClr val="705C34"/>
                </a:solidFill>
                <a:latin typeface="Roboto Condensed"/>
              </a:rPr>
              <a:t>hoặc</a:t>
            </a:r>
            <a:r>
              <a:rPr lang="en-US" sz="3865" dirty="0">
                <a:solidFill>
                  <a:srgbClr val="705C34"/>
                </a:solidFill>
                <a:latin typeface="Roboto Condensed"/>
              </a:rPr>
              <a:t> </a:t>
            </a:r>
            <a:r>
              <a:rPr lang="en-US" sz="3865" dirty="0" err="1">
                <a:solidFill>
                  <a:srgbClr val="705C34"/>
                </a:solidFill>
                <a:latin typeface="Roboto Condensed"/>
              </a:rPr>
              <a:t>lắng</a:t>
            </a:r>
            <a:r>
              <a:rPr lang="en-US" sz="3865" dirty="0">
                <a:solidFill>
                  <a:srgbClr val="705C34"/>
                </a:solidFill>
                <a:latin typeface="Roboto Condensed"/>
              </a:rPr>
              <a:t> </a:t>
            </a:r>
            <a:r>
              <a:rPr lang="en-US" sz="3865" dirty="0" err="1">
                <a:solidFill>
                  <a:srgbClr val="705C34"/>
                </a:solidFill>
                <a:latin typeface="Roboto Condensed"/>
              </a:rPr>
              <a:t>nghe</a:t>
            </a:r>
            <a:r>
              <a:rPr lang="en-US" sz="3865" dirty="0">
                <a:solidFill>
                  <a:srgbClr val="705C34"/>
                </a:solidFill>
                <a:latin typeface="Roboto Condensed"/>
              </a:rPr>
              <a:t> 1 </a:t>
            </a:r>
            <a:r>
              <a:rPr lang="en-US" sz="3865" dirty="0" err="1">
                <a:solidFill>
                  <a:srgbClr val="705C34"/>
                </a:solidFill>
                <a:latin typeface="Roboto Condensed"/>
              </a:rPr>
              <a:t>đoạn</a:t>
            </a:r>
            <a:r>
              <a:rPr lang="en-US" sz="3865" dirty="0">
                <a:solidFill>
                  <a:srgbClr val="705C34"/>
                </a:solidFill>
                <a:latin typeface="Roboto Condensed"/>
              </a:rPr>
              <a:t> </a:t>
            </a:r>
            <a:r>
              <a:rPr lang="en-US" sz="3865" dirty="0" err="1">
                <a:solidFill>
                  <a:srgbClr val="705C34"/>
                </a:solidFill>
                <a:latin typeface="Roboto Condensed"/>
              </a:rPr>
              <a:t>âm</a:t>
            </a:r>
            <a:r>
              <a:rPr lang="en-US" sz="3865" dirty="0">
                <a:solidFill>
                  <a:srgbClr val="705C34"/>
                </a:solidFill>
                <a:latin typeface="Roboto Condensed"/>
              </a:rPr>
              <a:t> </a:t>
            </a:r>
            <a:r>
              <a:rPr lang="en-US" sz="3865" dirty="0" err="1">
                <a:solidFill>
                  <a:srgbClr val="705C34"/>
                </a:solidFill>
                <a:latin typeface="Roboto Condensed"/>
              </a:rPr>
              <a:t>thanh</a:t>
            </a:r>
            <a:r>
              <a:rPr lang="en-US" sz="3865" dirty="0">
                <a:solidFill>
                  <a:srgbClr val="705C34"/>
                </a:solidFill>
                <a:latin typeface="Roboto Condensed"/>
              </a:rPr>
              <a:t>/ 1 </a:t>
            </a:r>
            <a:r>
              <a:rPr lang="en-US" sz="3865" dirty="0" err="1">
                <a:solidFill>
                  <a:srgbClr val="705C34"/>
                </a:solidFill>
                <a:latin typeface="Roboto Condensed"/>
              </a:rPr>
              <a:t>hình</a:t>
            </a:r>
            <a:r>
              <a:rPr lang="en-US" sz="3865" dirty="0">
                <a:solidFill>
                  <a:srgbClr val="705C34"/>
                </a:solidFill>
                <a:latin typeface="Roboto Condensed"/>
              </a:rPr>
              <a:t> </a:t>
            </a:r>
            <a:r>
              <a:rPr lang="en-US" sz="3865" dirty="0" err="1">
                <a:solidFill>
                  <a:srgbClr val="705C34"/>
                </a:solidFill>
                <a:latin typeface="Roboto Condensed"/>
              </a:rPr>
              <a:t>ảnh</a:t>
            </a:r>
            <a:endParaRPr lang="en-US" sz="3865" dirty="0">
              <a:solidFill>
                <a:srgbClr val="705C34"/>
              </a:solidFill>
              <a:latin typeface="Roboto Condensed"/>
            </a:endParaRPr>
          </a:p>
          <a:p>
            <a:pPr marL="834613" lvl="1" indent="-417307" algn="just">
              <a:lnSpc>
                <a:spcPts val="5412"/>
              </a:lnSpc>
              <a:buFont typeface="Arial"/>
              <a:buChar char="•"/>
            </a:pPr>
            <a:r>
              <a:rPr lang="en-US" sz="3865" dirty="0">
                <a:solidFill>
                  <a:srgbClr val="705C34"/>
                </a:solidFill>
                <a:latin typeface="Roboto Condensed"/>
              </a:rPr>
              <a:t>HS </a:t>
            </a:r>
            <a:r>
              <a:rPr lang="en-US" sz="3865" dirty="0" err="1">
                <a:solidFill>
                  <a:srgbClr val="705C34"/>
                </a:solidFill>
                <a:latin typeface="Roboto Condensed"/>
              </a:rPr>
              <a:t>giơ</a:t>
            </a:r>
            <a:r>
              <a:rPr lang="en-US" sz="3865" dirty="0">
                <a:solidFill>
                  <a:srgbClr val="705C34"/>
                </a:solidFill>
                <a:latin typeface="Roboto Condensed"/>
              </a:rPr>
              <a:t> </a:t>
            </a:r>
            <a:r>
              <a:rPr lang="en-US" sz="3865" dirty="0" err="1">
                <a:solidFill>
                  <a:srgbClr val="705C34"/>
                </a:solidFill>
                <a:latin typeface="Roboto Condensed"/>
              </a:rPr>
              <a:t>tay</a:t>
            </a:r>
            <a:r>
              <a:rPr lang="en-US" sz="3865" dirty="0">
                <a:solidFill>
                  <a:srgbClr val="705C34"/>
                </a:solidFill>
                <a:latin typeface="Roboto Condensed"/>
              </a:rPr>
              <a:t> </a:t>
            </a:r>
            <a:r>
              <a:rPr lang="en-US" sz="3865" dirty="0" err="1">
                <a:solidFill>
                  <a:srgbClr val="705C34"/>
                </a:solidFill>
                <a:latin typeface="Roboto Condensed"/>
              </a:rPr>
              <a:t>nhanh</a:t>
            </a:r>
            <a:r>
              <a:rPr lang="en-US" sz="3865" dirty="0">
                <a:solidFill>
                  <a:srgbClr val="705C34"/>
                </a:solidFill>
                <a:latin typeface="Roboto Condensed"/>
              </a:rPr>
              <a:t> </a:t>
            </a:r>
            <a:r>
              <a:rPr lang="en-US" sz="3865" dirty="0" err="1">
                <a:solidFill>
                  <a:srgbClr val="705C34"/>
                </a:solidFill>
                <a:latin typeface="Roboto Condensed"/>
              </a:rPr>
              <a:t>nhất</a:t>
            </a:r>
            <a:r>
              <a:rPr lang="en-US" sz="3865" dirty="0">
                <a:solidFill>
                  <a:srgbClr val="705C34"/>
                </a:solidFill>
                <a:latin typeface="Roboto Condensed"/>
              </a:rPr>
              <a:t> </a:t>
            </a:r>
            <a:r>
              <a:rPr lang="en-US" sz="3865" dirty="0" err="1">
                <a:solidFill>
                  <a:srgbClr val="705C34"/>
                </a:solidFill>
                <a:latin typeface="Roboto Condensed"/>
              </a:rPr>
              <a:t>để</a:t>
            </a:r>
            <a:r>
              <a:rPr lang="en-US" sz="3865" dirty="0">
                <a:solidFill>
                  <a:srgbClr val="705C34"/>
                </a:solidFill>
                <a:latin typeface="Roboto Condensed"/>
              </a:rPr>
              <a:t> </a:t>
            </a:r>
            <a:r>
              <a:rPr lang="en-US" sz="3865" dirty="0" err="1">
                <a:solidFill>
                  <a:srgbClr val="705C34"/>
                </a:solidFill>
                <a:latin typeface="Roboto Condensed"/>
              </a:rPr>
              <a:t>giành</a:t>
            </a:r>
            <a:r>
              <a:rPr lang="en-US" sz="3865" dirty="0">
                <a:solidFill>
                  <a:srgbClr val="705C34"/>
                </a:solidFill>
                <a:latin typeface="Roboto Condensed"/>
              </a:rPr>
              <a:t> </a:t>
            </a:r>
            <a:r>
              <a:rPr lang="en-US" sz="3865" dirty="0" err="1">
                <a:solidFill>
                  <a:srgbClr val="705C34"/>
                </a:solidFill>
                <a:latin typeface="Roboto Condensed"/>
              </a:rPr>
              <a:t>quyền</a:t>
            </a:r>
            <a:r>
              <a:rPr lang="en-US" sz="3865" dirty="0">
                <a:solidFill>
                  <a:srgbClr val="705C34"/>
                </a:solidFill>
                <a:latin typeface="Roboto Condensed"/>
              </a:rPr>
              <a:t> </a:t>
            </a:r>
            <a:r>
              <a:rPr lang="en-US" sz="3865" dirty="0" err="1">
                <a:solidFill>
                  <a:srgbClr val="705C34"/>
                </a:solidFill>
                <a:latin typeface="Roboto Condensed"/>
              </a:rPr>
              <a:t>trả</a:t>
            </a:r>
            <a:r>
              <a:rPr lang="en-US" sz="3865" dirty="0">
                <a:solidFill>
                  <a:srgbClr val="705C34"/>
                </a:solidFill>
                <a:latin typeface="Roboto Condensed"/>
              </a:rPr>
              <a:t> </a:t>
            </a:r>
            <a:r>
              <a:rPr lang="en-US" sz="3865" dirty="0" err="1">
                <a:solidFill>
                  <a:srgbClr val="705C34"/>
                </a:solidFill>
                <a:latin typeface="Roboto Condensed"/>
              </a:rPr>
              <a:t>lời</a:t>
            </a:r>
            <a:r>
              <a:rPr lang="en-US" sz="3865" dirty="0">
                <a:solidFill>
                  <a:srgbClr val="705C34"/>
                </a:solidFill>
                <a:latin typeface="Roboto Condensed"/>
              </a:rPr>
              <a:t> (</a:t>
            </a:r>
            <a:r>
              <a:rPr lang="en-US" sz="3865" dirty="0" err="1">
                <a:solidFill>
                  <a:srgbClr val="705C34"/>
                </a:solidFill>
                <a:latin typeface="Roboto Condensed"/>
              </a:rPr>
              <a:t>gọi</a:t>
            </a:r>
            <a:r>
              <a:rPr lang="en-US" sz="3865" dirty="0">
                <a:solidFill>
                  <a:srgbClr val="705C34"/>
                </a:solidFill>
                <a:latin typeface="Roboto Condensed"/>
              </a:rPr>
              <a:t> </a:t>
            </a:r>
            <a:r>
              <a:rPr lang="en-US" sz="3865" dirty="0" err="1">
                <a:solidFill>
                  <a:srgbClr val="705C34"/>
                </a:solidFill>
                <a:latin typeface="Roboto Condensed"/>
              </a:rPr>
              <a:t>tên</a:t>
            </a:r>
            <a:r>
              <a:rPr lang="en-US" sz="3865" dirty="0">
                <a:solidFill>
                  <a:srgbClr val="705C34"/>
                </a:solidFill>
                <a:latin typeface="Roboto Condensed"/>
              </a:rPr>
              <a:t> </a:t>
            </a:r>
            <a:r>
              <a:rPr lang="en-US" sz="3865" dirty="0" err="1">
                <a:solidFill>
                  <a:srgbClr val="705C34"/>
                </a:solidFill>
                <a:latin typeface="Roboto Condensed"/>
              </a:rPr>
              <a:t>được</a:t>
            </a:r>
            <a:r>
              <a:rPr lang="en-US" sz="3865" dirty="0">
                <a:solidFill>
                  <a:srgbClr val="705C34"/>
                </a:solidFill>
                <a:latin typeface="Roboto Condensed"/>
              </a:rPr>
              <a:t> </a:t>
            </a:r>
            <a:r>
              <a:rPr lang="en-US" sz="3865" dirty="0" err="1">
                <a:solidFill>
                  <a:srgbClr val="705C34"/>
                </a:solidFill>
                <a:latin typeface="Roboto Condensed"/>
              </a:rPr>
              <a:t>đặc</a:t>
            </a:r>
            <a:r>
              <a:rPr lang="en-US" sz="3865" dirty="0">
                <a:solidFill>
                  <a:srgbClr val="705C34"/>
                </a:solidFill>
                <a:latin typeface="Roboto Condensed"/>
              </a:rPr>
              <a:t> </a:t>
            </a:r>
            <a:r>
              <a:rPr lang="en-US" sz="3865" dirty="0" err="1">
                <a:solidFill>
                  <a:srgbClr val="705C34"/>
                </a:solidFill>
                <a:latin typeface="Roboto Condensed"/>
              </a:rPr>
              <a:t>điểm</a:t>
            </a:r>
            <a:r>
              <a:rPr lang="en-US" sz="3865" dirty="0">
                <a:solidFill>
                  <a:srgbClr val="705C34"/>
                </a:solidFill>
                <a:latin typeface="Roboto Condensed"/>
              </a:rPr>
              <a:t> </a:t>
            </a:r>
            <a:r>
              <a:rPr lang="en-US" sz="3865" dirty="0" err="1">
                <a:solidFill>
                  <a:srgbClr val="705C34"/>
                </a:solidFill>
                <a:latin typeface="Roboto Condensed"/>
              </a:rPr>
              <a:t>âm</a:t>
            </a:r>
            <a:r>
              <a:rPr lang="en-US" sz="3865" dirty="0">
                <a:solidFill>
                  <a:srgbClr val="705C34"/>
                </a:solidFill>
                <a:latin typeface="Roboto Condensed"/>
              </a:rPr>
              <a:t> </a:t>
            </a:r>
            <a:r>
              <a:rPr lang="en-US" sz="3865" dirty="0" err="1">
                <a:solidFill>
                  <a:srgbClr val="705C34"/>
                </a:solidFill>
                <a:latin typeface="Roboto Condensed"/>
              </a:rPr>
              <a:t>thanh</a:t>
            </a:r>
            <a:r>
              <a:rPr lang="en-US" sz="3865" dirty="0">
                <a:solidFill>
                  <a:srgbClr val="705C34"/>
                </a:solidFill>
                <a:latin typeface="Roboto Condensed"/>
              </a:rPr>
              <a:t>/ </a:t>
            </a:r>
            <a:r>
              <a:rPr lang="en-US" sz="3865" dirty="0" err="1">
                <a:solidFill>
                  <a:srgbClr val="705C34"/>
                </a:solidFill>
                <a:latin typeface="Roboto Condensed"/>
              </a:rPr>
              <a:t>hình</a:t>
            </a:r>
            <a:r>
              <a:rPr lang="en-US" sz="3865" dirty="0">
                <a:solidFill>
                  <a:srgbClr val="705C34"/>
                </a:solidFill>
                <a:latin typeface="Roboto Condensed"/>
              </a:rPr>
              <a:t> </a:t>
            </a:r>
            <a:r>
              <a:rPr lang="en-US" sz="3865" dirty="0" err="1">
                <a:solidFill>
                  <a:srgbClr val="705C34"/>
                </a:solidFill>
                <a:latin typeface="Roboto Condensed"/>
              </a:rPr>
              <a:t>ảnh</a:t>
            </a:r>
            <a:r>
              <a:rPr lang="en-US" sz="3865" dirty="0">
                <a:solidFill>
                  <a:srgbClr val="705C34"/>
                </a:solidFill>
                <a:latin typeface="Roboto Condensed"/>
              </a:rPr>
              <a:t> </a:t>
            </a:r>
            <a:r>
              <a:rPr lang="en-US" sz="3865" dirty="0" err="1">
                <a:solidFill>
                  <a:srgbClr val="705C34"/>
                </a:solidFill>
                <a:latin typeface="Roboto Condensed"/>
              </a:rPr>
              <a:t>đó</a:t>
            </a:r>
            <a:r>
              <a:rPr lang="en-US" sz="3865" dirty="0">
                <a:solidFill>
                  <a:srgbClr val="705C34"/>
                </a:solidFill>
                <a:latin typeface="Roboto Condensed"/>
              </a:rPr>
              <a:t>)</a:t>
            </a:r>
          </a:p>
          <a:p>
            <a:pPr marL="834613" lvl="1" indent="-417307" algn="just">
              <a:lnSpc>
                <a:spcPts val="5412"/>
              </a:lnSpc>
              <a:buFont typeface="Arial"/>
              <a:buChar char="•"/>
            </a:pPr>
            <a:r>
              <a:rPr lang="en-US" sz="3865" dirty="0" err="1">
                <a:solidFill>
                  <a:srgbClr val="705C34"/>
                </a:solidFill>
                <a:latin typeface="Roboto Condensed"/>
              </a:rPr>
              <a:t>Nhóm</a:t>
            </a:r>
            <a:r>
              <a:rPr lang="en-US" sz="3865" dirty="0">
                <a:solidFill>
                  <a:srgbClr val="705C34"/>
                </a:solidFill>
                <a:latin typeface="Roboto Condensed"/>
              </a:rPr>
              <a:t> </a:t>
            </a:r>
            <a:r>
              <a:rPr lang="en-US" sz="3865" dirty="0" err="1">
                <a:solidFill>
                  <a:srgbClr val="705C34"/>
                </a:solidFill>
                <a:latin typeface="Roboto Condensed"/>
              </a:rPr>
              <a:t>nào</a:t>
            </a:r>
            <a:r>
              <a:rPr lang="en-US" sz="3865" dirty="0">
                <a:solidFill>
                  <a:srgbClr val="705C34"/>
                </a:solidFill>
                <a:latin typeface="Roboto Condensed"/>
              </a:rPr>
              <a:t> </a:t>
            </a:r>
            <a:r>
              <a:rPr lang="en-US" sz="3865" dirty="0" err="1">
                <a:solidFill>
                  <a:srgbClr val="705C34"/>
                </a:solidFill>
                <a:latin typeface="Roboto Condensed"/>
              </a:rPr>
              <a:t>đạt</a:t>
            </a:r>
            <a:r>
              <a:rPr lang="en-US" sz="3865" dirty="0">
                <a:solidFill>
                  <a:srgbClr val="705C34"/>
                </a:solidFill>
                <a:latin typeface="Roboto Condensed"/>
              </a:rPr>
              <a:t> </a:t>
            </a:r>
            <a:r>
              <a:rPr lang="en-US" sz="3865" dirty="0" err="1">
                <a:solidFill>
                  <a:srgbClr val="705C34"/>
                </a:solidFill>
                <a:latin typeface="Roboto Condensed"/>
              </a:rPr>
              <a:t>kết</a:t>
            </a:r>
            <a:r>
              <a:rPr lang="en-US" sz="3865" dirty="0">
                <a:solidFill>
                  <a:srgbClr val="705C34"/>
                </a:solidFill>
                <a:latin typeface="Roboto Condensed"/>
              </a:rPr>
              <a:t> </a:t>
            </a:r>
            <a:r>
              <a:rPr lang="en-US" sz="3865" dirty="0" err="1">
                <a:solidFill>
                  <a:srgbClr val="705C34"/>
                </a:solidFill>
                <a:latin typeface="Roboto Condensed"/>
              </a:rPr>
              <a:t>quả</a:t>
            </a:r>
            <a:r>
              <a:rPr lang="en-US" sz="3865" dirty="0">
                <a:solidFill>
                  <a:srgbClr val="705C34"/>
                </a:solidFill>
                <a:latin typeface="Roboto Condensed"/>
              </a:rPr>
              <a:t> </a:t>
            </a:r>
            <a:r>
              <a:rPr lang="en-US" sz="3865" dirty="0" err="1">
                <a:solidFill>
                  <a:srgbClr val="705C34"/>
                </a:solidFill>
                <a:latin typeface="Roboto Condensed"/>
              </a:rPr>
              <a:t>tốt</a:t>
            </a:r>
            <a:r>
              <a:rPr lang="en-US" sz="3865" dirty="0">
                <a:solidFill>
                  <a:srgbClr val="705C34"/>
                </a:solidFill>
                <a:latin typeface="Roboto Condensed"/>
              </a:rPr>
              <a:t> </a:t>
            </a:r>
            <a:r>
              <a:rPr lang="en-US" sz="3865" dirty="0" err="1">
                <a:solidFill>
                  <a:srgbClr val="705C34"/>
                </a:solidFill>
                <a:latin typeface="Roboto Condensed"/>
              </a:rPr>
              <a:t>nhất</a:t>
            </a:r>
            <a:r>
              <a:rPr lang="en-US" sz="3865" dirty="0">
                <a:solidFill>
                  <a:srgbClr val="705C34"/>
                </a:solidFill>
                <a:latin typeface="Roboto Condensed"/>
              </a:rPr>
              <a:t> </a:t>
            </a:r>
            <a:r>
              <a:rPr lang="en-US" sz="3865" dirty="0" err="1">
                <a:solidFill>
                  <a:srgbClr val="705C34"/>
                </a:solidFill>
                <a:latin typeface="Roboto Condensed"/>
              </a:rPr>
              <a:t>được</a:t>
            </a:r>
            <a:r>
              <a:rPr lang="en-US" sz="3865" dirty="0">
                <a:solidFill>
                  <a:srgbClr val="705C34"/>
                </a:solidFill>
                <a:latin typeface="Roboto Condensed"/>
              </a:rPr>
              <a:t> </a:t>
            </a:r>
            <a:r>
              <a:rPr lang="en-US" sz="3865" dirty="0" err="1">
                <a:solidFill>
                  <a:srgbClr val="705C34"/>
                </a:solidFill>
                <a:latin typeface="Roboto Condensed"/>
              </a:rPr>
              <a:t>xếp</a:t>
            </a:r>
            <a:r>
              <a:rPr lang="en-US" sz="3865" dirty="0">
                <a:solidFill>
                  <a:srgbClr val="705C34"/>
                </a:solidFill>
                <a:latin typeface="Roboto Condensed"/>
              </a:rPr>
              <a:t> </a:t>
            </a:r>
            <a:r>
              <a:rPr lang="en-US" sz="3865" dirty="0" err="1">
                <a:solidFill>
                  <a:srgbClr val="705C34"/>
                </a:solidFill>
                <a:latin typeface="Roboto Condensed"/>
              </a:rPr>
              <a:t>danh</a:t>
            </a:r>
            <a:r>
              <a:rPr lang="en-US" sz="3865" dirty="0">
                <a:solidFill>
                  <a:srgbClr val="705C34"/>
                </a:solidFill>
                <a:latin typeface="Roboto Condensed"/>
              </a:rPr>
              <a:t> </a:t>
            </a:r>
            <a:r>
              <a:rPr lang="en-US" sz="3865" dirty="0" err="1">
                <a:solidFill>
                  <a:srgbClr val="705C34"/>
                </a:solidFill>
                <a:latin typeface="Roboto Condensed"/>
              </a:rPr>
              <a:t>hiệu</a:t>
            </a:r>
            <a:r>
              <a:rPr lang="en-US" sz="3865" dirty="0">
                <a:solidFill>
                  <a:srgbClr val="705C34"/>
                </a:solidFill>
                <a:latin typeface="Roboto Condensed"/>
              </a:rPr>
              <a:t> TRIỆU PHÚ NGÔN TỪ.</a:t>
            </a:r>
          </a:p>
        </p:txBody>
      </p:sp>
      <p:sp>
        <p:nvSpPr>
          <p:cNvPr id="11" name="TextBox 11"/>
          <p:cNvSpPr txBox="1"/>
          <p:nvPr/>
        </p:nvSpPr>
        <p:spPr>
          <a:xfrm>
            <a:off x="1317708" y="3383675"/>
            <a:ext cx="3375999" cy="6343650"/>
          </a:xfrm>
          <a:prstGeom prst="rect">
            <a:avLst/>
          </a:prstGeom>
        </p:spPr>
        <p:txBody>
          <a:bodyPr lIns="0" tIns="0" rIns="0" bIns="0" rtlCol="0" anchor="t">
            <a:spAutoFit/>
          </a:bodyPr>
          <a:lstStyle/>
          <a:p>
            <a:pPr algn="ctr">
              <a:lnSpc>
                <a:spcPts val="12599"/>
              </a:lnSpc>
            </a:pPr>
            <a:r>
              <a:rPr lang="en-US" sz="9000" dirty="0">
                <a:solidFill>
                  <a:srgbClr val="705C34"/>
                </a:solidFill>
                <a:latin typeface="#9Slide06 SVNLast Paradise"/>
              </a:rPr>
              <a:t>TRIỆU PHÚ NGÔN TỪ</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2" name="Freeform 2"/>
          <p:cNvSpPr/>
          <p:nvPr/>
        </p:nvSpPr>
        <p:spPr>
          <a:xfrm rot="-10800000">
            <a:off x="14261844" y="8187691"/>
            <a:ext cx="3541778" cy="2099309"/>
          </a:xfrm>
          <a:custGeom>
            <a:avLst/>
            <a:gdLst/>
            <a:ahLst/>
            <a:cxnLst/>
            <a:rect l="l" t="t" r="r" b="b"/>
            <a:pathLst>
              <a:path w="3541778" h="2099309">
                <a:moveTo>
                  <a:pt x="0" y="0"/>
                </a:moveTo>
                <a:lnTo>
                  <a:pt x="3541778" y="0"/>
                </a:lnTo>
                <a:lnTo>
                  <a:pt x="3541778" y="2099309"/>
                </a:lnTo>
                <a:lnTo>
                  <a:pt x="0" y="2099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534021">
            <a:off x="-1158773" y="6997567"/>
            <a:ext cx="4374946" cy="6578867"/>
          </a:xfrm>
          <a:custGeom>
            <a:avLst/>
            <a:gdLst/>
            <a:ahLst/>
            <a:cxnLst/>
            <a:rect l="l" t="t" r="r" b="b"/>
            <a:pathLst>
              <a:path w="4374946" h="6578867">
                <a:moveTo>
                  <a:pt x="0" y="0"/>
                </a:moveTo>
                <a:lnTo>
                  <a:pt x="4374946" y="0"/>
                </a:lnTo>
                <a:lnTo>
                  <a:pt x="4374946" y="6578866"/>
                </a:lnTo>
                <a:lnTo>
                  <a:pt x="0" y="6578866"/>
                </a:lnTo>
                <a:lnTo>
                  <a:pt x="0" y="0"/>
                </a:lnTo>
                <a:close/>
              </a:path>
            </a:pathLst>
          </a:custGeom>
          <a:blipFill>
            <a:blip r:embed="rId4"/>
            <a:stretch>
              <a:fillRect/>
            </a:stretch>
          </a:blipFill>
        </p:spPr>
      </p:sp>
      <p:sp>
        <p:nvSpPr>
          <p:cNvPr id="4" name="Freeform 4"/>
          <p:cNvSpPr/>
          <p:nvPr/>
        </p:nvSpPr>
        <p:spPr>
          <a:xfrm>
            <a:off x="3898958" y="2085209"/>
            <a:ext cx="7580803" cy="7533423"/>
          </a:xfrm>
          <a:custGeom>
            <a:avLst/>
            <a:gdLst/>
            <a:ahLst/>
            <a:cxnLst/>
            <a:rect l="l" t="t" r="r" b="b"/>
            <a:pathLst>
              <a:path w="7580803" h="7533423">
                <a:moveTo>
                  <a:pt x="0" y="0"/>
                </a:moveTo>
                <a:lnTo>
                  <a:pt x="7580804" y="0"/>
                </a:lnTo>
                <a:lnTo>
                  <a:pt x="7580804" y="7533423"/>
                </a:lnTo>
                <a:lnTo>
                  <a:pt x="0" y="7533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3325792" y="528002"/>
            <a:ext cx="11457007" cy="896620"/>
          </a:xfrm>
          <a:prstGeom prst="rect">
            <a:avLst/>
          </a:prstGeom>
        </p:spPr>
        <p:txBody>
          <a:bodyPr wrap="square" lIns="0" tIns="0" rIns="0" bIns="0" rtlCol="0" anchor="t">
            <a:spAutoFit/>
          </a:bodyPr>
          <a:lstStyle/>
          <a:p>
            <a:pPr algn="ctr">
              <a:lnSpc>
                <a:spcPts val="7279"/>
              </a:lnSpc>
              <a:spcBef>
                <a:spcPct val="0"/>
              </a:spcBef>
            </a:pPr>
            <a:r>
              <a:rPr lang="en-US" sz="5199" dirty="0">
                <a:solidFill>
                  <a:srgbClr val="000000"/>
                </a:solidFill>
                <a:latin typeface="Roboto Condensed Bold"/>
              </a:rPr>
              <a:t>2.1. </a:t>
            </a:r>
            <a:r>
              <a:rPr lang="en-US" sz="5199" dirty="0" err="1">
                <a:solidFill>
                  <a:srgbClr val="000000"/>
                </a:solidFill>
                <a:latin typeface="Roboto Condensed Bold"/>
              </a:rPr>
              <a:t>Nhận</a:t>
            </a:r>
            <a:r>
              <a:rPr lang="en-US" sz="5199" dirty="0">
                <a:solidFill>
                  <a:srgbClr val="000000"/>
                </a:solidFill>
                <a:latin typeface="Roboto Condensed Bold"/>
              </a:rPr>
              <a:t> </a:t>
            </a:r>
            <a:r>
              <a:rPr lang="en-US" sz="5199" dirty="0" err="1">
                <a:solidFill>
                  <a:srgbClr val="000000"/>
                </a:solidFill>
                <a:latin typeface="Roboto Condensed Bold"/>
              </a:rPr>
              <a:t>diện</a:t>
            </a:r>
            <a:r>
              <a:rPr lang="en-US" sz="5199" dirty="0">
                <a:solidFill>
                  <a:srgbClr val="000000"/>
                </a:solidFill>
                <a:latin typeface="Roboto Condensed Bold"/>
              </a:rPr>
              <a:t> TTH, TTT (</a:t>
            </a:r>
            <a:r>
              <a:rPr lang="en-US" sz="5199" dirty="0" err="1">
                <a:solidFill>
                  <a:srgbClr val="000000"/>
                </a:solidFill>
                <a:latin typeface="Roboto Condensed Bold"/>
              </a:rPr>
              <a:t>Bài</a:t>
            </a:r>
            <a:r>
              <a:rPr lang="en-US" sz="5199" dirty="0">
                <a:solidFill>
                  <a:srgbClr val="000000"/>
                </a:solidFill>
                <a:latin typeface="Roboto Condensed Bold"/>
              </a:rPr>
              <a:t> </a:t>
            </a:r>
            <a:r>
              <a:rPr lang="en-US" sz="5199" dirty="0" err="1">
                <a:solidFill>
                  <a:srgbClr val="000000"/>
                </a:solidFill>
                <a:latin typeface="Roboto Condensed Bold"/>
              </a:rPr>
              <a:t>tập</a:t>
            </a:r>
            <a:r>
              <a:rPr lang="en-US" sz="5199" dirty="0">
                <a:solidFill>
                  <a:srgbClr val="000000"/>
                </a:solidFill>
                <a:latin typeface="Roboto Condensed Bold"/>
              </a:rPr>
              <a:t> </a:t>
            </a:r>
            <a:r>
              <a:rPr lang="en-US" sz="5199" dirty="0" err="1">
                <a:solidFill>
                  <a:srgbClr val="000000"/>
                </a:solidFill>
                <a:latin typeface="Roboto Condensed Bold"/>
              </a:rPr>
              <a:t>ngoài</a:t>
            </a:r>
            <a:r>
              <a:rPr lang="en-US" sz="5199" dirty="0">
                <a:solidFill>
                  <a:srgbClr val="000000"/>
                </a:solidFill>
                <a:latin typeface="Roboto Condensed Bold"/>
              </a:rPr>
              <a:t>)</a:t>
            </a:r>
          </a:p>
        </p:txBody>
      </p:sp>
      <p:sp>
        <p:nvSpPr>
          <p:cNvPr id="6" name="Freeform 6"/>
          <p:cNvSpPr/>
          <p:nvPr/>
        </p:nvSpPr>
        <p:spPr>
          <a:xfrm>
            <a:off x="12211968" y="2943551"/>
            <a:ext cx="5862723" cy="4716706"/>
          </a:xfrm>
          <a:custGeom>
            <a:avLst/>
            <a:gdLst/>
            <a:ahLst/>
            <a:cxnLst/>
            <a:rect l="l" t="t" r="r" b="b"/>
            <a:pathLst>
              <a:path w="5862723" h="4716706">
                <a:moveTo>
                  <a:pt x="0" y="0"/>
                </a:moveTo>
                <a:lnTo>
                  <a:pt x="5862723" y="0"/>
                </a:lnTo>
                <a:lnTo>
                  <a:pt x="5862723" y="4716706"/>
                </a:lnTo>
                <a:lnTo>
                  <a:pt x="0" y="47167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13620028" y="3866804"/>
            <a:ext cx="3046603" cy="3498850"/>
          </a:xfrm>
          <a:prstGeom prst="rect">
            <a:avLst/>
          </a:prstGeom>
        </p:spPr>
        <p:txBody>
          <a:bodyPr lIns="0" tIns="0" rIns="0" bIns="0" rtlCol="0" anchor="t">
            <a:spAutoFit/>
          </a:bodyPr>
          <a:lstStyle/>
          <a:p>
            <a:pPr algn="ctr">
              <a:lnSpc>
                <a:spcPts val="5599"/>
              </a:lnSpc>
            </a:pPr>
            <a:r>
              <a:rPr lang="en-US" sz="3999" dirty="0" err="1">
                <a:solidFill>
                  <a:srgbClr val="000000"/>
                </a:solidFill>
                <a:latin typeface="Roboto Condensed"/>
              </a:rPr>
              <a:t>oang</a:t>
            </a:r>
            <a:r>
              <a:rPr lang="en-US" sz="3999" dirty="0">
                <a:solidFill>
                  <a:srgbClr val="000000"/>
                </a:solidFill>
                <a:latin typeface="Roboto Condensed"/>
              </a:rPr>
              <a:t> </a:t>
            </a:r>
            <a:r>
              <a:rPr lang="en-US" sz="3999" dirty="0" err="1">
                <a:solidFill>
                  <a:srgbClr val="000000"/>
                </a:solidFill>
                <a:latin typeface="Roboto Condensed"/>
              </a:rPr>
              <a:t>oang</a:t>
            </a:r>
            <a:endParaRPr lang="en-US" sz="3999" dirty="0">
              <a:solidFill>
                <a:srgbClr val="000000"/>
              </a:solidFill>
              <a:latin typeface="Roboto Condensed"/>
            </a:endParaRPr>
          </a:p>
          <a:p>
            <a:pPr algn="ctr">
              <a:lnSpc>
                <a:spcPts val="5599"/>
              </a:lnSpc>
            </a:pPr>
            <a:r>
              <a:rPr lang="en-US" sz="3999" dirty="0" err="1">
                <a:solidFill>
                  <a:srgbClr val="000000"/>
                </a:solidFill>
                <a:latin typeface="Roboto Condensed"/>
              </a:rPr>
              <a:t>khà</a:t>
            </a:r>
            <a:r>
              <a:rPr lang="en-US" sz="3999" dirty="0">
                <a:solidFill>
                  <a:srgbClr val="000000"/>
                </a:solidFill>
                <a:latin typeface="Roboto Condensed"/>
              </a:rPr>
              <a:t> </a:t>
            </a:r>
            <a:r>
              <a:rPr lang="en-US" sz="3999" dirty="0" err="1">
                <a:solidFill>
                  <a:srgbClr val="000000"/>
                </a:solidFill>
                <a:latin typeface="Roboto Condensed"/>
              </a:rPr>
              <a:t>khà</a:t>
            </a:r>
            <a:endParaRPr lang="en-US" sz="3999" dirty="0">
              <a:solidFill>
                <a:srgbClr val="000000"/>
              </a:solidFill>
              <a:latin typeface="Roboto Condensed"/>
            </a:endParaRPr>
          </a:p>
          <a:p>
            <a:pPr algn="ctr">
              <a:lnSpc>
                <a:spcPts val="5599"/>
              </a:lnSpc>
            </a:pPr>
            <a:r>
              <a:rPr lang="en-US" sz="3999" dirty="0">
                <a:solidFill>
                  <a:srgbClr val="000000"/>
                </a:solidFill>
                <a:latin typeface="Roboto Condensed"/>
              </a:rPr>
              <a:t>ha </a:t>
            </a:r>
            <a:r>
              <a:rPr lang="en-US" sz="3999" dirty="0" err="1">
                <a:solidFill>
                  <a:srgbClr val="000000"/>
                </a:solidFill>
                <a:latin typeface="Roboto Condensed"/>
              </a:rPr>
              <a:t>ha</a:t>
            </a:r>
            <a:endParaRPr lang="en-US" sz="3999" dirty="0">
              <a:solidFill>
                <a:srgbClr val="000000"/>
              </a:solidFill>
              <a:latin typeface="Roboto Condensed"/>
            </a:endParaRPr>
          </a:p>
          <a:p>
            <a:pPr algn="ctr">
              <a:lnSpc>
                <a:spcPts val="5599"/>
              </a:lnSpc>
            </a:pPr>
            <a:r>
              <a:rPr lang="en-US" sz="3999" dirty="0" err="1">
                <a:solidFill>
                  <a:srgbClr val="000000"/>
                </a:solidFill>
                <a:latin typeface="Roboto Condensed"/>
              </a:rPr>
              <a:t>xôn</a:t>
            </a:r>
            <a:r>
              <a:rPr lang="en-US" sz="3999" dirty="0">
                <a:solidFill>
                  <a:srgbClr val="000000"/>
                </a:solidFill>
                <a:latin typeface="Roboto Condensed"/>
              </a:rPr>
              <a:t> </a:t>
            </a:r>
            <a:r>
              <a:rPr lang="en-US" sz="3999" dirty="0" err="1">
                <a:solidFill>
                  <a:srgbClr val="000000"/>
                </a:solidFill>
                <a:latin typeface="Roboto Condensed"/>
              </a:rPr>
              <a:t>xao</a:t>
            </a:r>
            <a:endParaRPr lang="en-US" sz="3999" dirty="0">
              <a:solidFill>
                <a:srgbClr val="000000"/>
              </a:solidFill>
              <a:latin typeface="Roboto Condensed"/>
            </a:endParaRPr>
          </a:p>
          <a:p>
            <a:pPr algn="ctr">
              <a:lnSpc>
                <a:spcPts val="5599"/>
              </a:lnSpc>
            </a:pPr>
            <a:r>
              <a:rPr lang="en-US" sz="3999" dirty="0">
                <a:solidFill>
                  <a:srgbClr val="000000"/>
                </a:solidFill>
                <a:latin typeface="Roboto Condensed"/>
              </a:rPr>
              <a:t>...</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2" name="Freeform 2"/>
          <p:cNvSpPr/>
          <p:nvPr/>
        </p:nvSpPr>
        <p:spPr>
          <a:xfrm rot="-10800000">
            <a:off x="15969230" y="8187691"/>
            <a:ext cx="3541778" cy="2099309"/>
          </a:xfrm>
          <a:custGeom>
            <a:avLst/>
            <a:gdLst/>
            <a:ahLst/>
            <a:cxnLst/>
            <a:rect l="l" t="t" r="r" b="b"/>
            <a:pathLst>
              <a:path w="3541778" h="2099309">
                <a:moveTo>
                  <a:pt x="0" y="0"/>
                </a:moveTo>
                <a:lnTo>
                  <a:pt x="3541778" y="0"/>
                </a:lnTo>
                <a:lnTo>
                  <a:pt x="3541778" y="2099309"/>
                </a:lnTo>
                <a:lnTo>
                  <a:pt x="0" y="2099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534021">
            <a:off x="-1933927" y="7378840"/>
            <a:ext cx="3867853" cy="5816321"/>
          </a:xfrm>
          <a:custGeom>
            <a:avLst/>
            <a:gdLst/>
            <a:ahLst/>
            <a:cxnLst/>
            <a:rect l="l" t="t" r="r" b="b"/>
            <a:pathLst>
              <a:path w="3867853" h="5816321">
                <a:moveTo>
                  <a:pt x="0" y="0"/>
                </a:moveTo>
                <a:lnTo>
                  <a:pt x="3867854" y="0"/>
                </a:lnTo>
                <a:lnTo>
                  <a:pt x="3867854" y="5816320"/>
                </a:lnTo>
                <a:lnTo>
                  <a:pt x="0" y="5816320"/>
                </a:lnTo>
                <a:lnTo>
                  <a:pt x="0" y="0"/>
                </a:lnTo>
                <a:close/>
              </a:path>
            </a:pathLst>
          </a:custGeom>
          <a:blipFill>
            <a:blip r:embed="rId4"/>
            <a:stretch>
              <a:fillRect/>
            </a:stretch>
          </a:blipFill>
        </p:spPr>
      </p:sp>
      <p:sp>
        <p:nvSpPr>
          <p:cNvPr id="4" name="TextBox 4"/>
          <p:cNvSpPr txBox="1"/>
          <p:nvPr/>
        </p:nvSpPr>
        <p:spPr>
          <a:xfrm>
            <a:off x="1028700" y="263810"/>
            <a:ext cx="6017568" cy="896620"/>
          </a:xfrm>
          <a:prstGeom prst="rect">
            <a:avLst/>
          </a:prstGeom>
        </p:spPr>
        <p:txBody>
          <a:bodyPr lIns="0" tIns="0" rIns="0" bIns="0" rtlCol="0" anchor="t">
            <a:spAutoFit/>
          </a:bodyPr>
          <a:lstStyle/>
          <a:p>
            <a:pPr algn="ctr">
              <a:lnSpc>
                <a:spcPts val="7279"/>
              </a:lnSpc>
              <a:spcBef>
                <a:spcPct val="0"/>
              </a:spcBef>
            </a:pPr>
            <a:r>
              <a:rPr lang="en-US" sz="5199" dirty="0">
                <a:solidFill>
                  <a:srgbClr val="000000"/>
                </a:solidFill>
                <a:latin typeface="Roboto Condensed Bold"/>
              </a:rPr>
              <a:t>2.2. </a:t>
            </a:r>
            <a:r>
              <a:rPr lang="en-US" sz="5199" dirty="0" err="1">
                <a:solidFill>
                  <a:srgbClr val="000000"/>
                </a:solidFill>
                <a:latin typeface="Roboto Condensed Bold"/>
              </a:rPr>
              <a:t>Bài</a:t>
            </a:r>
            <a:r>
              <a:rPr lang="en-US" sz="5199" dirty="0">
                <a:solidFill>
                  <a:srgbClr val="000000"/>
                </a:solidFill>
                <a:latin typeface="Roboto Condensed Bold"/>
              </a:rPr>
              <a:t> </a:t>
            </a:r>
            <a:r>
              <a:rPr lang="en-US" sz="5199" dirty="0" err="1">
                <a:solidFill>
                  <a:srgbClr val="000000"/>
                </a:solidFill>
                <a:latin typeface="Roboto Condensed Bold"/>
              </a:rPr>
              <a:t>tập</a:t>
            </a:r>
            <a:r>
              <a:rPr lang="en-US" sz="5199" dirty="0">
                <a:solidFill>
                  <a:srgbClr val="000000"/>
                </a:solidFill>
                <a:latin typeface="Roboto Condensed Bold"/>
              </a:rPr>
              <a:t> </a:t>
            </a:r>
            <a:r>
              <a:rPr lang="en-US" sz="5199" dirty="0" err="1">
                <a:solidFill>
                  <a:srgbClr val="000000"/>
                </a:solidFill>
                <a:latin typeface="Roboto Condensed Bold"/>
              </a:rPr>
              <a:t>trong</a:t>
            </a:r>
            <a:r>
              <a:rPr lang="en-US" sz="5199" dirty="0">
                <a:solidFill>
                  <a:srgbClr val="000000"/>
                </a:solidFill>
                <a:latin typeface="Roboto Condensed Bold"/>
              </a:rPr>
              <a:t> SGK </a:t>
            </a:r>
          </a:p>
        </p:txBody>
      </p:sp>
      <p:sp>
        <p:nvSpPr>
          <p:cNvPr id="5" name="Freeform 5"/>
          <p:cNvSpPr/>
          <p:nvPr/>
        </p:nvSpPr>
        <p:spPr>
          <a:xfrm>
            <a:off x="4920767" y="1028700"/>
            <a:ext cx="11959114" cy="8505920"/>
          </a:xfrm>
          <a:custGeom>
            <a:avLst/>
            <a:gdLst/>
            <a:ahLst/>
            <a:cxnLst/>
            <a:rect l="l" t="t" r="r" b="b"/>
            <a:pathLst>
              <a:path w="11959114" h="8505920">
                <a:moveTo>
                  <a:pt x="0" y="0"/>
                </a:moveTo>
                <a:lnTo>
                  <a:pt x="11959114" y="0"/>
                </a:lnTo>
                <a:lnTo>
                  <a:pt x="11959114" y="8505920"/>
                </a:lnTo>
                <a:lnTo>
                  <a:pt x="0" y="85059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6" name="Picture 6"/>
          <p:cNvPicPr>
            <a:picLocks noChangeAspect="1"/>
          </p:cNvPicPr>
          <p:nvPr/>
        </p:nvPicPr>
        <p:blipFill>
          <a:blip r:embed="rId7"/>
          <a:srcRect/>
          <a:stretch>
            <a:fillRect/>
          </a:stretch>
        </p:blipFill>
        <p:spPr>
          <a:xfrm>
            <a:off x="5619718" y="6995854"/>
            <a:ext cx="2129044" cy="958070"/>
          </a:xfrm>
          <a:prstGeom prst="rect">
            <a:avLst/>
          </a:prstGeom>
        </p:spPr>
      </p:pic>
      <p:sp>
        <p:nvSpPr>
          <p:cNvPr id="7" name="TextBox 7"/>
          <p:cNvSpPr txBox="1"/>
          <p:nvPr/>
        </p:nvSpPr>
        <p:spPr>
          <a:xfrm>
            <a:off x="1028700" y="1584882"/>
            <a:ext cx="3633886" cy="4724402"/>
          </a:xfrm>
          <a:prstGeom prst="rect">
            <a:avLst/>
          </a:prstGeom>
        </p:spPr>
        <p:txBody>
          <a:bodyPr lIns="0" tIns="0" rIns="0" bIns="0" rtlCol="0" anchor="t">
            <a:spAutoFit/>
          </a:bodyPr>
          <a:lstStyle/>
          <a:p>
            <a:pPr algn="just">
              <a:lnSpc>
                <a:spcPts val="6299"/>
              </a:lnSpc>
              <a:spcBef>
                <a:spcPct val="0"/>
              </a:spcBef>
            </a:pPr>
            <a:r>
              <a:rPr lang="en-US" sz="4499" dirty="0" err="1">
                <a:solidFill>
                  <a:srgbClr val="000000"/>
                </a:solidFill>
                <a:latin typeface="Roboto Condensed Bold"/>
              </a:rPr>
              <a:t>Bài</a:t>
            </a:r>
            <a:r>
              <a:rPr lang="en-US" sz="4499" dirty="0">
                <a:solidFill>
                  <a:srgbClr val="000000"/>
                </a:solidFill>
                <a:latin typeface="Roboto Condensed Bold"/>
              </a:rPr>
              <a:t> 1: </a:t>
            </a:r>
            <a:r>
              <a:rPr lang="en-US" sz="4499" dirty="0" err="1">
                <a:solidFill>
                  <a:srgbClr val="000000"/>
                </a:solidFill>
                <a:latin typeface="Roboto Condensed"/>
              </a:rPr>
              <a:t>Chỉ</a:t>
            </a:r>
            <a:r>
              <a:rPr lang="en-US" sz="4499" dirty="0">
                <a:solidFill>
                  <a:srgbClr val="000000"/>
                </a:solidFill>
                <a:latin typeface="Roboto Condensed"/>
              </a:rPr>
              <a:t> </a:t>
            </a:r>
            <a:r>
              <a:rPr lang="en-US" sz="4499" dirty="0" err="1">
                <a:solidFill>
                  <a:srgbClr val="000000"/>
                </a:solidFill>
                <a:latin typeface="Roboto Condensed"/>
              </a:rPr>
              <a:t>ra</a:t>
            </a:r>
            <a:r>
              <a:rPr lang="en-US" sz="4499" dirty="0">
                <a:solidFill>
                  <a:srgbClr val="000000"/>
                </a:solidFill>
                <a:latin typeface="Roboto Condensed"/>
              </a:rPr>
              <a:t> </a:t>
            </a:r>
            <a:r>
              <a:rPr lang="en-US" sz="4499" dirty="0" err="1">
                <a:solidFill>
                  <a:srgbClr val="000000"/>
                </a:solidFill>
                <a:latin typeface="Roboto Condensed"/>
              </a:rPr>
              <a:t>các</a:t>
            </a:r>
            <a:r>
              <a:rPr lang="en-US" sz="4499" dirty="0">
                <a:solidFill>
                  <a:srgbClr val="000000"/>
                </a:solidFill>
                <a:latin typeface="Roboto Condensed"/>
              </a:rPr>
              <a:t> </a:t>
            </a:r>
            <a:r>
              <a:rPr lang="en-US" sz="4499" dirty="0" err="1">
                <a:solidFill>
                  <a:srgbClr val="000000"/>
                </a:solidFill>
                <a:latin typeface="Roboto Condensed"/>
              </a:rPr>
              <a:t>từ</a:t>
            </a:r>
            <a:r>
              <a:rPr lang="en-US" sz="4499" dirty="0">
                <a:solidFill>
                  <a:srgbClr val="000000"/>
                </a:solidFill>
                <a:latin typeface="Roboto Condensed"/>
              </a:rPr>
              <a:t> </a:t>
            </a:r>
            <a:r>
              <a:rPr lang="en-US" sz="4499" dirty="0" err="1">
                <a:solidFill>
                  <a:srgbClr val="000000"/>
                </a:solidFill>
                <a:latin typeface="Roboto Condensed"/>
              </a:rPr>
              <a:t>tượng</a:t>
            </a:r>
            <a:r>
              <a:rPr lang="en-US" sz="4499" dirty="0">
                <a:solidFill>
                  <a:srgbClr val="000000"/>
                </a:solidFill>
                <a:latin typeface="Roboto Condensed"/>
              </a:rPr>
              <a:t> </a:t>
            </a:r>
            <a:r>
              <a:rPr lang="en-US" sz="4499" dirty="0" err="1">
                <a:solidFill>
                  <a:srgbClr val="000000"/>
                </a:solidFill>
                <a:latin typeface="Roboto Condensed"/>
              </a:rPr>
              <a:t>hình</a:t>
            </a:r>
            <a:r>
              <a:rPr lang="en-US" sz="4499" dirty="0">
                <a:solidFill>
                  <a:srgbClr val="000000"/>
                </a:solidFill>
                <a:latin typeface="Roboto Condensed"/>
              </a:rPr>
              <a:t> và </a:t>
            </a:r>
            <a:r>
              <a:rPr lang="en-US" sz="4499" dirty="0" err="1">
                <a:solidFill>
                  <a:srgbClr val="000000"/>
                </a:solidFill>
                <a:latin typeface="Roboto Condensed"/>
              </a:rPr>
              <a:t>từ</a:t>
            </a:r>
            <a:r>
              <a:rPr lang="en-US" sz="4499" dirty="0">
                <a:solidFill>
                  <a:srgbClr val="000000"/>
                </a:solidFill>
                <a:latin typeface="Roboto Condensed"/>
              </a:rPr>
              <a:t> </a:t>
            </a:r>
            <a:r>
              <a:rPr lang="en-US" sz="4499" dirty="0" err="1">
                <a:solidFill>
                  <a:srgbClr val="000000"/>
                </a:solidFill>
                <a:latin typeface="Roboto Condensed"/>
              </a:rPr>
              <a:t>tượng</a:t>
            </a:r>
            <a:r>
              <a:rPr lang="en-US" sz="4499" dirty="0">
                <a:solidFill>
                  <a:srgbClr val="000000"/>
                </a:solidFill>
                <a:latin typeface="Roboto Condensed"/>
              </a:rPr>
              <a:t> </a:t>
            </a:r>
            <a:r>
              <a:rPr lang="en-US" sz="4499" dirty="0" err="1">
                <a:solidFill>
                  <a:srgbClr val="000000"/>
                </a:solidFill>
                <a:latin typeface="Roboto Condensed"/>
              </a:rPr>
              <a:t>thanh</a:t>
            </a:r>
            <a:r>
              <a:rPr lang="en-US" sz="4499" dirty="0">
                <a:solidFill>
                  <a:srgbClr val="000000"/>
                </a:solidFill>
                <a:latin typeface="Roboto Condensed"/>
              </a:rPr>
              <a:t> </a:t>
            </a:r>
            <a:r>
              <a:rPr lang="en-US" sz="4499" dirty="0" err="1">
                <a:solidFill>
                  <a:srgbClr val="000000"/>
                </a:solidFill>
                <a:latin typeface="Roboto Condensed"/>
              </a:rPr>
              <a:t>trong</a:t>
            </a:r>
            <a:r>
              <a:rPr lang="en-US" sz="4499" dirty="0">
                <a:solidFill>
                  <a:srgbClr val="000000"/>
                </a:solidFill>
                <a:latin typeface="Roboto Condensed"/>
              </a:rPr>
              <a:t> </a:t>
            </a:r>
            <a:r>
              <a:rPr lang="en-US" sz="4499" dirty="0" err="1">
                <a:solidFill>
                  <a:srgbClr val="000000"/>
                </a:solidFill>
                <a:latin typeface="Roboto Condensed"/>
              </a:rPr>
              <a:t>những</a:t>
            </a:r>
            <a:r>
              <a:rPr lang="en-US" sz="4499" dirty="0">
                <a:solidFill>
                  <a:srgbClr val="000000"/>
                </a:solidFill>
                <a:latin typeface="Roboto Condensed"/>
              </a:rPr>
              <a:t> </a:t>
            </a:r>
            <a:r>
              <a:rPr lang="en-US" sz="4499" dirty="0" err="1">
                <a:solidFill>
                  <a:srgbClr val="000000"/>
                </a:solidFill>
                <a:latin typeface="Roboto Condensed"/>
              </a:rPr>
              <a:t>trường</a:t>
            </a:r>
            <a:r>
              <a:rPr lang="en-US" sz="4499" dirty="0">
                <a:solidFill>
                  <a:srgbClr val="000000"/>
                </a:solidFill>
                <a:latin typeface="Roboto Condensed"/>
              </a:rPr>
              <a:t> </a:t>
            </a:r>
            <a:r>
              <a:rPr lang="en-US" sz="4499" dirty="0" err="1">
                <a:solidFill>
                  <a:srgbClr val="000000"/>
                </a:solidFill>
                <a:latin typeface="Roboto Condensed"/>
              </a:rPr>
              <a:t>hợp</a:t>
            </a:r>
            <a:r>
              <a:rPr lang="en-US" sz="4499" dirty="0">
                <a:solidFill>
                  <a:srgbClr val="000000"/>
                </a:solidFill>
                <a:latin typeface="Roboto Condensed"/>
              </a:rPr>
              <a:t> </a:t>
            </a:r>
            <a:r>
              <a:rPr lang="en-US" sz="4499" dirty="0" err="1">
                <a:solidFill>
                  <a:srgbClr val="000000"/>
                </a:solidFill>
                <a:latin typeface="Roboto Condensed"/>
              </a:rPr>
              <a:t>sau</a:t>
            </a:r>
            <a:r>
              <a:rPr lang="en-US" sz="4499" dirty="0">
                <a:solidFill>
                  <a:srgbClr val="000000"/>
                </a:solidFill>
                <a:latin typeface="Roboto Condensed"/>
              </a:rPr>
              <a:t>:</a:t>
            </a:r>
          </a:p>
        </p:txBody>
      </p:sp>
      <p:sp>
        <p:nvSpPr>
          <p:cNvPr id="8" name="TextBox 8"/>
          <p:cNvSpPr txBox="1"/>
          <p:nvPr/>
        </p:nvSpPr>
        <p:spPr>
          <a:xfrm>
            <a:off x="8057458" y="1961120"/>
            <a:ext cx="7921297" cy="4327526"/>
          </a:xfrm>
          <a:prstGeom prst="rect">
            <a:avLst/>
          </a:prstGeom>
        </p:spPr>
        <p:txBody>
          <a:bodyPr lIns="0" tIns="0" rIns="0" bIns="0" rtlCol="0" anchor="t">
            <a:spAutoFit/>
          </a:bodyPr>
          <a:lstStyle/>
          <a:p>
            <a:pPr algn="just">
              <a:lnSpc>
                <a:spcPts val="6999"/>
              </a:lnSpc>
            </a:pPr>
            <a:r>
              <a:rPr lang="en-US" sz="4999" dirty="0">
                <a:solidFill>
                  <a:srgbClr val="000000"/>
                </a:solidFill>
                <a:latin typeface="#9Slide05 VL Fadilla 1"/>
              </a:rPr>
              <a:t>Ao </a:t>
            </a:r>
            <a:r>
              <a:rPr lang="en-US" sz="4999" dirty="0" err="1">
                <a:solidFill>
                  <a:srgbClr val="000000"/>
                </a:solidFill>
                <a:latin typeface="#9Slide05 VL Fadilla 1"/>
              </a:rPr>
              <a:t>thu</a:t>
            </a:r>
            <a:r>
              <a:rPr lang="en-US" sz="4999" dirty="0">
                <a:solidFill>
                  <a:srgbClr val="000000"/>
                </a:solidFill>
                <a:latin typeface="#9Slide05 VL Fadilla 1"/>
              </a:rPr>
              <a:t> </a:t>
            </a:r>
            <a:r>
              <a:rPr lang="en-US" sz="4999" dirty="0" err="1">
                <a:solidFill>
                  <a:srgbClr val="000000"/>
                </a:solidFill>
                <a:latin typeface="#9Slide05 VL Fadilla 1"/>
              </a:rPr>
              <a:t>lạnh</a:t>
            </a:r>
            <a:r>
              <a:rPr lang="en-US" sz="4999" dirty="0">
                <a:solidFill>
                  <a:srgbClr val="000000"/>
                </a:solidFill>
                <a:latin typeface="#9Slide05 VL Fadilla 1"/>
              </a:rPr>
              <a:t> </a:t>
            </a:r>
            <a:r>
              <a:rPr lang="en-US" sz="4999" dirty="0" err="1">
                <a:solidFill>
                  <a:srgbClr val="000000"/>
                </a:solidFill>
                <a:latin typeface="#9Slide05 VL Fadilla 1"/>
              </a:rPr>
              <a:t>lẽo</a:t>
            </a:r>
            <a:r>
              <a:rPr lang="en-US" sz="4999" dirty="0">
                <a:solidFill>
                  <a:srgbClr val="000000"/>
                </a:solidFill>
                <a:latin typeface="#9Slide05 VL Fadilla 1"/>
              </a:rPr>
              <a:t> </a:t>
            </a:r>
            <a:r>
              <a:rPr lang="en-US" sz="4999" dirty="0" err="1">
                <a:solidFill>
                  <a:srgbClr val="000000"/>
                </a:solidFill>
                <a:latin typeface="#9Slide05 VL Fadilla 1"/>
              </a:rPr>
              <a:t>nước</a:t>
            </a:r>
            <a:r>
              <a:rPr lang="en-US" sz="4999" dirty="0">
                <a:solidFill>
                  <a:srgbClr val="000000"/>
                </a:solidFill>
                <a:latin typeface="#9Slide05 VL Fadilla 1"/>
              </a:rPr>
              <a:t> </a:t>
            </a:r>
            <a:r>
              <a:rPr lang="en-US" sz="4999" dirty="0" err="1">
                <a:solidFill>
                  <a:srgbClr val="000000"/>
                </a:solidFill>
                <a:latin typeface="#9Slide05 VL Fadilla 1"/>
              </a:rPr>
              <a:t>trong</a:t>
            </a:r>
            <a:r>
              <a:rPr lang="en-US" sz="4999" dirty="0">
                <a:solidFill>
                  <a:srgbClr val="000000"/>
                </a:solidFill>
                <a:latin typeface="#9Slide05 VL Fadilla 1"/>
              </a:rPr>
              <a:t> </a:t>
            </a:r>
            <a:r>
              <a:rPr lang="en-US" sz="4999" dirty="0" err="1">
                <a:solidFill>
                  <a:srgbClr val="000000"/>
                </a:solidFill>
                <a:latin typeface="#9Slide05 VL Fadilla 1"/>
              </a:rPr>
              <a:t>veo</a:t>
            </a:r>
            <a:endParaRPr lang="en-US" sz="4999" dirty="0">
              <a:solidFill>
                <a:srgbClr val="000000"/>
              </a:solidFill>
              <a:latin typeface="#9Slide05 VL Fadilla 1"/>
            </a:endParaRPr>
          </a:p>
          <a:p>
            <a:pPr algn="just">
              <a:lnSpc>
                <a:spcPts val="6999"/>
              </a:lnSpc>
            </a:pPr>
            <a:r>
              <a:rPr lang="en-US" sz="4999" dirty="0" err="1">
                <a:solidFill>
                  <a:srgbClr val="000000"/>
                </a:solidFill>
                <a:latin typeface="#9Slide05 VL Fadilla 1"/>
              </a:rPr>
              <a:t>Một</a:t>
            </a:r>
            <a:r>
              <a:rPr lang="en-US" sz="4999" dirty="0">
                <a:solidFill>
                  <a:srgbClr val="000000"/>
                </a:solidFill>
                <a:latin typeface="#9Slide05 VL Fadilla 1"/>
              </a:rPr>
              <a:t> </a:t>
            </a:r>
            <a:r>
              <a:rPr lang="en-US" sz="4999" dirty="0" err="1">
                <a:solidFill>
                  <a:srgbClr val="000000"/>
                </a:solidFill>
                <a:latin typeface="#9Slide05 VL Fadilla 1"/>
              </a:rPr>
              <a:t>chiếc</a:t>
            </a:r>
            <a:r>
              <a:rPr lang="en-US" sz="4999" dirty="0">
                <a:solidFill>
                  <a:srgbClr val="000000"/>
                </a:solidFill>
                <a:latin typeface="#9Slide05 VL Fadilla 1"/>
              </a:rPr>
              <a:t> </a:t>
            </a:r>
            <a:r>
              <a:rPr lang="en-US" sz="4999" dirty="0" err="1">
                <a:solidFill>
                  <a:srgbClr val="000000"/>
                </a:solidFill>
                <a:latin typeface="#9Slide05 VL Fadilla 1"/>
              </a:rPr>
              <a:t>thuyền</a:t>
            </a:r>
            <a:r>
              <a:rPr lang="en-US" sz="4999" dirty="0">
                <a:solidFill>
                  <a:srgbClr val="000000"/>
                </a:solidFill>
                <a:latin typeface="#9Slide05 VL Fadilla 1"/>
              </a:rPr>
              <a:t> </a:t>
            </a:r>
            <a:r>
              <a:rPr lang="en-US" sz="4999" dirty="0" err="1">
                <a:solidFill>
                  <a:srgbClr val="000000"/>
                </a:solidFill>
                <a:latin typeface="#9Slide05 VL Fadilla 1"/>
              </a:rPr>
              <a:t>câu</a:t>
            </a:r>
            <a:r>
              <a:rPr lang="en-US" sz="4999" dirty="0">
                <a:solidFill>
                  <a:srgbClr val="000000"/>
                </a:solidFill>
                <a:latin typeface="#9Slide05 VL Fadilla 1"/>
              </a:rPr>
              <a:t> </a:t>
            </a:r>
            <a:r>
              <a:rPr lang="en-US" sz="4999" dirty="0" err="1">
                <a:solidFill>
                  <a:srgbClr val="000000"/>
                </a:solidFill>
                <a:latin typeface="#9Slide05 VL Fadilla 1"/>
              </a:rPr>
              <a:t>bé</a:t>
            </a:r>
            <a:r>
              <a:rPr lang="en-US" sz="4999" dirty="0">
                <a:solidFill>
                  <a:srgbClr val="000000"/>
                </a:solidFill>
                <a:latin typeface="#9Slide05 VL Fadilla 1"/>
              </a:rPr>
              <a:t> </a:t>
            </a:r>
            <a:r>
              <a:rPr lang="en-US" sz="4999" dirty="0" err="1">
                <a:solidFill>
                  <a:srgbClr val="000000"/>
                </a:solidFill>
                <a:latin typeface="#9Slide05 VL Fadilla 1"/>
              </a:rPr>
              <a:t>tẻo</a:t>
            </a:r>
            <a:r>
              <a:rPr lang="en-US" sz="4999" dirty="0">
                <a:solidFill>
                  <a:srgbClr val="000000"/>
                </a:solidFill>
                <a:latin typeface="#9Slide05 VL Fadilla 1"/>
              </a:rPr>
              <a:t> </a:t>
            </a:r>
            <a:r>
              <a:rPr lang="en-US" sz="4999" dirty="0" err="1">
                <a:solidFill>
                  <a:srgbClr val="000000"/>
                </a:solidFill>
                <a:latin typeface="#9Slide05 VL Fadilla 1"/>
              </a:rPr>
              <a:t>teo</a:t>
            </a:r>
            <a:endParaRPr lang="en-US" sz="4999" dirty="0">
              <a:solidFill>
                <a:srgbClr val="000000"/>
              </a:solidFill>
              <a:latin typeface="#9Slide05 VL Fadilla 1"/>
            </a:endParaRPr>
          </a:p>
          <a:p>
            <a:pPr algn="just">
              <a:lnSpc>
                <a:spcPts val="6999"/>
              </a:lnSpc>
            </a:pPr>
            <a:r>
              <a:rPr lang="en-US" sz="4999" dirty="0">
                <a:solidFill>
                  <a:srgbClr val="000000"/>
                </a:solidFill>
                <a:latin typeface="#9Slide05 VL Fadilla 1"/>
              </a:rPr>
              <a:t>[...] </a:t>
            </a:r>
            <a:r>
              <a:rPr lang="en-US" sz="4999" dirty="0" err="1">
                <a:solidFill>
                  <a:srgbClr val="000000"/>
                </a:solidFill>
                <a:latin typeface="#9Slide05 VL Fadilla 1"/>
              </a:rPr>
              <a:t>Tầng</a:t>
            </a:r>
            <a:r>
              <a:rPr lang="en-US" sz="4999" dirty="0">
                <a:solidFill>
                  <a:srgbClr val="000000"/>
                </a:solidFill>
                <a:latin typeface="#9Slide05 VL Fadilla 1"/>
              </a:rPr>
              <a:t> </a:t>
            </a:r>
            <a:r>
              <a:rPr lang="en-US" sz="4999" dirty="0" err="1">
                <a:solidFill>
                  <a:srgbClr val="000000"/>
                </a:solidFill>
                <a:latin typeface="#9Slide05 VL Fadilla 1"/>
              </a:rPr>
              <a:t>mây</a:t>
            </a:r>
            <a:r>
              <a:rPr lang="en-US" sz="4999" dirty="0">
                <a:solidFill>
                  <a:srgbClr val="000000"/>
                </a:solidFill>
                <a:latin typeface="#9Slide05 VL Fadilla 1"/>
              </a:rPr>
              <a:t> </a:t>
            </a:r>
            <a:r>
              <a:rPr lang="en-US" sz="4999" dirty="0" err="1">
                <a:solidFill>
                  <a:srgbClr val="000000"/>
                </a:solidFill>
                <a:latin typeface="#9Slide05 VL Fadilla 1"/>
              </a:rPr>
              <a:t>lơ</a:t>
            </a:r>
            <a:r>
              <a:rPr lang="en-US" sz="4999" dirty="0">
                <a:solidFill>
                  <a:srgbClr val="000000"/>
                </a:solidFill>
                <a:latin typeface="#9Slide05 VL Fadilla 1"/>
              </a:rPr>
              <a:t> </a:t>
            </a:r>
            <a:r>
              <a:rPr lang="en-US" sz="4999" dirty="0" err="1">
                <a:solidFill>
                  <a:srgbClr val="000000"/>
                </a:solidFill>
                <a:latin typeface="#9Slide05 VL Fadilla 1"/>
              </a:rPr>
              <a:t>lửng</a:t>
            </a:r>
            <a:r>
              <a:rPr lang="en-US" sz="4999" dirty="0">
                <a:solidFill>
                  <a:srgbClr val="000000"/>
                </a:solidFill>
                <a:latin typeface="#9Slide05 VL Fadilla 1"/>
              </a:rPr>
              <a:t> </a:t>
            </a:r>
            <a:r>
              <a:rPr lang="en-US" sz="4999" dirty="0" err="1">
                <a:solidFill>
                  <a:srgbClr val="000000"/>
                </a:solidFill>
                <a:latin typeface="#9Slide05 VL Fadilla 1"/>
              </a:rPr>
              <a:t>trời</a:t>
            </a:r>
            <a:r>
              <a:rPr lang="en-US" sz="4999" dirty="0">
                <a:solidFill>
                  <a:srgbClr val="000000"/>
                </a:solidFill>
                <a:latin typeface="#9Slide05 VL Fadilla 1"/>
              </a:rPr>
              <a:t> </a:t>
            </a:r>
            <a:r>
              <a:rPr lang="en-US" sz="4999" dirty="0" err="1">
                <a:solidFill>
                  <a:srgbClr val="000000"/>
                </a:solidFill>
                <a:latin typeface="#9Slide05 VL Fadilla 1"/>
              </a:rPr>
              <a:t>xanh</a:t>
            </a:r>
            <a:r>
              <a:rPr lang="en-US" sz="4999" dirty="0">
                <a:solidFill>
                  <a:srgbClr val="000000"/>
                </a:solidFill>
                <a:latin typeface="#9Slide05 VL Fadilla 1"/>
              </a:rPr>
              <a:t> </a:t>
            </a:r>
            <a:r>
              <a:rPr lang="en-US" sz="4999" dirty="0" err="1">
                <a:solidFill>
                  <a:srgbClr val="000000"/>
                </a:solidFill>
                <a:latin typeface="#9Slide05 VL Fadilla 1"/>
              </a:rPr>
              <a:t>ngắt</a:t>
            </a:r>
            <a:endParaRPr lang="en-US" sz="4999" dirty="0">
              <a:solidFill>
                <a:srgbClr val="000000"/>
              </a:solidFill>
              <a:latin typeface="#9Slide05 VL Fadilla 1"/>
            </a:endParaRPr>
          </a:p>
          <a:p>
            <a:pPr algn="just">
              <a:lnSpc>
                <a:spcPts val="6999"/>
              </a:lnSpc>
            </a:pPr>
            <a:r>
              <a:rPr lang="en-US" sz="4999" dirty="0" err="1">
                <a:solidFill>
                  <a:srgbClr val="000000"/>
                </a:solidFill>
                <a:latin typeface="#9Slide05 VL Fadilla 1"/>
              </a:rPr>
              <a:t>Ngõ</a:t>
            </a:r>
            <a:r>
              <a:rPr lang="en-US" sz="4999" dirty="0">
                <a:solidFill>
                  <a:srgbClr val="000000"/>
                </a:solidFill>
                <a:latin typeface="#9Slide05 VL Fadilla 1"/>
              </a:rPr>
              <a:t> </a:t>
            </a:r>
            <a:r>
              <a:rPr lang="en-US" sz="4999" dirty="0" err="1">
                <a:solidFill>
                  <a:srgbClr val="000000"/>
                </a:solidFill>
                <a:latin typeface="#9Slide05 VL Fadilla 1"/>
              </a:rPr>
              <a:t>trúc</a:t>
            </a:r>
            <a:r>
              <a:rPr lang="en-US" sz="4999" dirty="0">
                <a:solidFill>
                  <a:srgbClr val="000000"/>
                </a:solidFill>
                <a:latin typeface="#9Slide05 VL Fadilla 1"/>
              </a:rPr>
              <a:t> </a:t>
            </a:r>
            <a:r>
              <a:rPr lang="en-US" sz="4999" dirty="0" err="1">
                <a:solidFill>
                  <a:srgbClr val="000000"/>
                </a:solidFill>
                <a:latin typeface="#9Slide05 VL Fadilla 1"/>
              </a:rPr>
              <a:t>quanh</a:t>
            </a:r>
            <a:r>
              <a:rPr lang="en-US" sz="4999" dirty="0">
                <a:solidFill>
                  <a:srgbClr val="000000"/>
                </a:solidFill>
                <a:latin typeface="#9Slide05 VL Fadilla 1"/>
              </a:rPr>
              <a:t> co </a:t>
            </a:r>
            <a:r>
              <a:rPr lang="en-US" sz="4999" dirty="0" err="1">
                <a:solidFill>
                  <a:srgbClr val="000000"/>
                </a:solidFill>
                <a:latin typeface="#9Slide05 VL Fadilla 1"/>
              </a:rPr>
              <a:t>khách</a:t>
            </a:r>
            <a:r>
              <a:rPr lang="en-US" sz="4999" dirty="0">
                <a:solidFill>
                  <a:srgbClr val="000000"/>
                </a:solidFill>
                <a:latin typeface="#9Slide05 VL Fadilla 1"/>
              </a:rPr>
              <a:t> </a:t>
            </a:r>
            <a:r>
              <a:rPr lang="en-US" sz="4999" dirty="0" err="1">
                <a:solidFill>
                  <a:srgbClr val="000000"/>
                </a:solidFill>
                <a:latin typeface="#9Slide05 VL Fadilla 1"/>
              </a:rPr>
              <a:t>vắng</a:t>
            </a:r>
            <a:r>
              <a:rPr lang="en-US" sz="4999" dirty="0">
                <a:solidFill>
                  <a:srgbClr val="000000"/>
                </a:solidFill>
                <a:latin typeface="#9Slide05 VL Fadilla 1"/>
              </a:rPr>
              <a:t> </a:t>
            </a:r>
            <a:r>
              <a:rPr lang="en-US" sz="4999" dirty="0" err="1">
                <a:solidFill>
                  <a:srgbClr val="000000"/>
                </a:solidFill>
                <a:latin typeface="#9Slide05 VL Fadilla 1"/>
              </a:rPr>
              <a:t>teo</a:t>
            </a:r>
            <a:r>
              <a:rPr lang="en-US" sz="4999" dirty="0">
                <a:solidFill>
                  <a:srgbClr val="000000"/>
                </a:solidFill>
                <a:latin typeface="#9Slide05 VL Fadilla 1"/>
              </a:rPr>
              <a:t>.</a:t>
            </a:r>
          </a:p>
          <a:p>
            <a:pPr algn="r">
              <a:lnSpc>
                <a:spcPts val="6299"/>
              </a:lnSpc>
              <a:spcBef>
                <a:spcPct val="0"/>
              </a:spcBef>
            </a:pPr>
            <a:r>
              <a:rPr lang="en-US" sz="4499" dirty="0">
                <a:solidFill>
                  <a:srgbClr val="000000"/>
                </a:solidFill>
                <a:latin typeface="Roboto Condensed Italics"/>
              </a:rPr>
              <a:t>(Nguyễn </a:t>
            </a:r>
            <a:r>
              <a:rPr lang="en-US" sz="4499" dirty="0" err="1">
                <a:solidFill>
                  <a:srgbClr val="000000"/>
                </a:solidFill>
                <a:latin typeface="Roboto Condensed Italics"/>
              </a:rPr>
              <a:t>Khuyến</a:t>
            </a:r>
            <a:r>
              <a:rPr lang="en-US" sz="4499" dirty="0">
                <a:solidFill>
                  <a:srgbClr val="000000"/>
                </a:solidFill>
                <a:latin typeface="Roboto Condensed Italics"/>
              </a:rPr>
              <a:t>, "Thu </a:t>
            </a:r>
            <a:r>
              <a:rPr lang="en-US" sz="4499" dirty="0" err="1">
                <a:solidFill>
                  <a:srgbClr val="000000"/>
                </a:solidFill>
                <a:latin typeface="Roboto Condensed Italics"/>
              </a:rPr>
              <a:t>điếu</a:t>
            </a:r>
            <a:r>
              <a:rPr lang="en-US" sz="4499" dirty="0">
                <a:solidFill>
                  <a:srgbClr val="000000"/>
                </a:solidFill>
                <a:latin typeface="Roboto Condensed Italics"/>
              </a:rPr>
              <a:t>")</a:t>
            </a:r>
          </a:p>
        </p:txBody>
      </p:sp>
      <p:sp>
        <p:nvSpPr>
          <p:cNvPr id="9" name="TextBox 9"/>
          <p:cNvSpPr txBox="1"/>
          <p:nvPr/>
        </p:nvSpPr>
        <p:spPr>
          <a:xfrm>
            <a:off x="8047933" y="6900604"/>
            <a:ext cx="8301746" cy="1562102"/>
          </a:xfrm>
          <a:prstGeom prst="rect">
            <a:avLst/>
          </a:prstGeom>
        </p:spPr>
        <p:txBody>
          <a:bodyPr lIns="0" tIns="0" rIns="0" bIns="0" rtlCol="0" anchor="t">
            <a:spAutoFit/>
          </a:bodyPr>
          <a:lstStyle/>
          <a:p>
            <a:pPr algn="just">
              <a:lnSpc>
                <a:spcPts val="6299"/>
              </a:lnSpc>
            </a:pPr>
            <a:r>
              <a:rPr lang="en-US" sz="4499">
                <a:solidFill>
                  <a:srgbClr val="000000"/>
                </a:solidFill>
                <a:latin typeface="Roboto Condensed Bold"/>
              </a:rPr>
              <a:t>TTH: tẻo teo, lơ lửng, quanh co</a:t>
            </a:r>
          </a:p>
          <a:p>
            <a:pPr algn="just">
              <a:lnSpc>
                <a:spcPts val="6299"/>
              </a:lnSpc>
              <a:spcBef>
                <a:spcPct val="0"/>
              </a:spcBef>
            </a:pPr>
            <a:r>
              <a:rPr lang="en-US" sz="4499">
                <a:solidFill>
                  <a:srgbClr val="000000"/>
                </a:solidFill>
                <a:latin typeface="Roboto Condensed Bold"/>
              </a:rPr>
              <a:t>TTT: Không có</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2" name="Freeform 2"/>
          <p:cNvSpPr/>
          <p:nvPr/>
        </p:nvSpPr>
        <p:spPr>
          <a:xfrm rot="-10800000">
            <a:off x="15969230" y="8187691"/>
            <a:ext cx="3541778" cy="2099309"/>
          </a:xfrm>
          <a:custGeom>
            <a:avLst/>
            <a:gdLst/>
            <a:ahLst/>
            <a:cxnLst/>
            <a:rect l="l" t="t" r="r" b="b"/>
            <a:pathLst>
              <a:path w="3541778" h="2099309">
                <a:moveTo>
                  <a:pt x="0" y="0"/>
                </a:moveTo>
                <a:lnTo>
                  <a:pt x="3541778" y="0"/>
                </a:lnTo>
                <a:lnTo>
                  <a:pt x="3541778" y="2099309"/>
                </a:lnTo>
                <a:lnTo>
                  <a:pt x="0" y="2099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534021">
            <a:off x="-1933927" y="7378840"/>
            <a:ext cx="3867853" cy="5816321"/>
          </a:xfrm>
          <a:custGeom>
            <a:avLst/>
            <a:gdLst/>
            <a:ahLst/>
            <a:cxnLst/>
            <a:rect l="l" t="t" r="r" b="b"/>
            <a:pathLst>
              <a:path w="3867853" h="5816321">
                <a:moveTo>
                  <a:pt x="0" y="0"/>
                </a:moveTo>
                <a:lnTo>
                  <a:pt x="3867854" y="0"/>
                </a:lnTo>
                <a:lnTo>
                  <a:pt x="3867854" y="5816320"/>
                </a:lnTo>
                <a:lnTo>
                  <a:pt x="0" y="5816320"/>
                </a:lnTo>
                <a:lnTo>
                  <a:pt x="0" y="0"/>
                </a:lnTo>
                <a:close/>
              </a:path>
            </a:pathLst>
          </a:custGeom>
          <a:blipFill>
            <a:blip r:embed="rId4"/>
            <a:stretch>
              <a:fillRect/>
            </a:stretch>
          </a:blipFill>
        </p:spPr>
      </p:sp>
      <p:sp>
        <p:nvSpPr>
          <p:cNvPr id="4" name="TextBox 4"/>
          <p:cNvSpPr txBox="1"/>
          <p:nvPr/>
        </p:nvSpPr>
        <p:spPr>
          <a:xfrm>
            <a:off x="1028700" y="263810"/>
            <a:ext cx="6017568" cy="896620"/>
          </a:xfrm>
          <a:prstGeom prst="rect">
            <a:avLst/>
          </a:prstGeom>
        </p:spPr>
        <p:txBody>
          <a:bodyPr lIns="0" tIns="0" rIns="0" bIns="0" rtlCol="0" anchor="t">
            <a:spAutoFit/>
          </a:bodyPr>
          <a:lstStyle/>
          <a:p>
            <a:pPr algn="ctr">
              <a:lnSpc>
                <a:spcPts val="7279"/>
              </a:lnSpc>
              <a:spcBef>
                <a:spcPct val="0"/>
              </a:spcBef>
            </a:pPr>
            <a:r>
              <a:rPr lang="en-US" sz="5199">
                <a:solidFill>
                  <a:srgbClr val="000000"/>
                </a:solidFill>
                <a:latin typeface="Roboto Condensed Bold"/>
              </a:rPr>
              <a:t>2.2. Bài tập trong SGK </a:t>
            </a:r>
          </a:p>
        </p:txBody>
      </p:sp>
      <p:sp>
        <p:nvSpPr>
          <p:cNvPr id="5" name="Freeform 5"/>
          <p:cNvSpPr/>
          <p:nvPr/>
        </p:nvSpPr>
        <p:spPr>
          <a:xfrm>
            <a:off x="4920767" y="1028700"/>
            <a:ext cx="11959114" cy="8505920"/>
          </a:xfrm>
          <a:custGeom>
            <a:avLst/>
            <a:gdLst/>
            <a:ahLst/>
            <a:cxnLst/>
            <a:rect l="l" t="t" r="r" b="b"/>
            <a:pathLst>
              <a:path w="11959114" h="8505920">
                <a:moveTo>
                  <a:pt x="0" y="0"/>
                </a:moveTo>
                <a:lnTo>
                  <a:pt x="11959114" y="0"/>
                </a:lnTo>
                <a:lnTo>
                  <a:pt x="11959114" y="8505920"/>
                </a:lnTo>
                <a:lnTo>
                  <a:pt x="0" y="85059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6" name="Picture 6"/>
          <p:cNvPicPr>
            <a:picLocks noChangeAspect="1"/>
          </p:cNvPicPr>
          <p:nvPr/>
        </p:nvPicPr>
        <p:blipFill>
          <a:blip r:embed="rId7"/>
          <a:srcRect/>
          <a:stretch>
            <a:fillRect/>
          </a:stretch>
        </p:blipFill>
        <p:spPr>
          <a:xfrm>
            <a:off x="6983411" y="5397891"/>
            <a:ext cx="2129044" cy="958070"/>
          </a:xfrm>
          <a:prstGeom prst="rect">
            <a:avLst/>
          </a:prstGeom>
        </p:spPr>
      </p:pic>
      <p:sp>
        <p:nvSpPr>
          <p:cNvPr id="7" name="TextBox 7"/>
          <p:cNvSpPr txBox="1"/>
          <p:nvPr/>
        </p:nvSpPr>
        <p:spPr>
          <a:xfrm>
            <a:off x="1028700" y="1584882"/>
            <a:ext cx="3633886" cy="4724402"/>
          </a:xfrm>
          <a:prstGeom prst="rect">
            <a:avLst/>
          </a:prstGeom>
        </p:spPr>
        <p:txBody>
          <a:bodyPr lIns="0" tIns="0" rIns="0" bIns="0" rtlCol="0" anchor="t">
            <a:spAutoFit/>
          </a:bodyPr>
          <a:lstStyle/>
          <a:p>
            <a:pPr algn="just">
              <a:lnSpc>
                <a:spcPts val="6299"/>
              </a:lnSpc>
              <a:spcBef>
                <a:spcPct val="0"/>
              </a:spcBef>
            </a:pPr>
            <a:r>
              <a:rPr lang="en-US" sz="4499">
                <a:solidFill>
                  <a:srgbClr val="000000"/>
                </a:solidFill>
                <a:latin typeface="Roboto Condensed Bold"/>
              </a:rPr>
              <a:t>Bài 1: </a:t>
            </a:r>
            <a:r>
              <a:rPr lang="en-US" sz="4499">
                <a:solidFill>
                  <a:srgbClr val="000000"/>
                </a:solidFill>
                <a:latin typeface="Roboto Condensed"/>
              </a:rPr>
              <a:t>Chỉ ra các từ tượng hình và từ tượng thanh trong những trường hợp sau:</a:t>
            </a:r>
          </a:p>
        </p:txBody>
      </p:sp>
      <p:sp>
        <p:nvSpPr>
          <p:cNvPr id="8" name="TextBox 8"/>
          <p:cNvSpPr txBox="1"/>
          <p:nvPr/>
        </p:nvSpPr>
        <p:spPr>
          <a:xfrm>
            <a:off x="8047933" y="1942070"/>
            <a:ext cx="8831948" cy="2648585"/>
          </a:xfrm>
          <a:prstGeom prst="rect">
            <a:avLst/>
          </a:prstGeom>
        </p:spPr>
        <p:txBody>
          <a:bodyPr lIns="0" tIns="0" rIns="0" bIns="0" rtlCol="0" anchor="t">
            <a:spAutoFit/>
          </a:bodyPr>
          <a:lstStyle/>
          <a:p>
            <a:pPr algn="just">
              <a:lnSpc>
                <a:spcPts val="7279"/>
              </a:lnSpc>
            </a:pPr>
            <a:r>
              <a:rPr lang="en-US" sz="5199" dirty="0" err="1">
                <a:solidFill>
                  <a:srgbClr val="000000"/>
                </a:solidFill>
                <a:latin typeface="#9Slide05 VL Fadilla 1"/>
              </a:rPr>
              <a:t>Líu</a:t>
            </a:r>
            <a:r>
              <a:rPr lang="en-US" sz="5199" dirty="0">
                <a:solidFill>
                  <a:srgbClr val="000000"/>
                </a:solidFill>
                <a:latin typeface="#9Slide05 VL Fadilla 1"/>
              </a:rPr>
              <a:t> lo </a:t>
            </a:r>
            <a:r>
              <a:rPr lang="en-US" sz="5199" dirty="0" err="1">
                <a:solidFill>
                  <a:srgbClr val="000000"/>
                </a:solidFill>
                <a:latin typeface="#9Slide05 VL Fadilla 1"/>
              </a:rPr>
              <a:t>kìa</a:t>
            </a:r>
            <a:r>
              <a:rPr lang="en-US" sz="5199" dirty="0">
                <a:solidFill>
                  <a:srgbClr val="000000"/>
                </a:solidFill>
                <a:latin typeface="#9Slide05 VL Fadilla 1"/>
              </a:rPr>
              <a:t> </a:t>
            </a:r>
            <a:r>
              <a:rPr lang="en-US" sz="5199" dirty="0" err="1">
                <a:solidFill>
                  <a:srgbClr val="000000"/>
                </a:solidFill>
                <a:latin typeface="#9Slide05 VL Fadilla 1"/>
              </a:rPr>
              <a:t>giọng</a:t>
            </a:r>
            <a:r>
              <a:rPr lang="en-US" sz="5199" dirty="0">
                <a:solidFill>
                  <a:srgbClr val="000000"/>
                </a:solidFill>
                <a:latin typeface="#9Slide05 VL Fadilla 1"/>
              </a:rPr>
              <a:t> </a:t>
            </a:r>
            <a:r>
              <a:rPr lang="en-US" sz="5199" dirty="0" err="1">
                <a:solidFill>
                  <a:srgbClr val="000000"/>
                </a:solidFill>
                <a:latin typeface="#9Slide05 VL Fadilla 1"/>
              </a:rPr>
              <a:t>vàng</a:t>
            </a:r>
            <a:r>
              <a:rPr lang="en-US" sz="5199" dirty="0">
                <a:solidFill>
                  <a:srgbClr val="000000"/>
                </a:solidFill>
                <a:latin typeface="#9Slide05 VL Fadilla 1"/>
              </a:rPr>
              <a:t> </a:t>
            </a:r>
            <a:r>
              <a:rPr lang="en-US" sz="5199" dirty="0" err="1">
                <a:solidFill>
                  <a:srgbClr val="000000"/>
                </a:solidFill>
                <a:latin typeface="#9Slide05 VL Fadilla 1"/>
              </a:rPr>
              <a:t>anh</a:t>
            </a:r>
            <a:endParaRPr lang="en-US" sz="5199" dirty="0">
              <a:solidFill>
                <a:srgbClr val="000000"/>
              </a:solidFill>
              <a:latin typeface="#9Slide05 VL Fadilla 1"/>
            </a:endParaRPr>
          </a:p>
          <a:p>
            <a:pPr algn="just">
              <a:lnSpc>
                <a:spcPts val="7279"/>
              </a:lnSpc>
            </a:pPr>
            <a:r>
              <a:rPr lang="en-US" sz="5199" dirty="0" err="1">
                <a:solidFill>
                  <a:srgbClr val="000000"/>
                </a:solidFill>
                <a:latin typeface="#9Slide05 VL Fadilla 1"/>
              </a:rPr>
              <a:t>Mùa</a:t>
            </a:r>
            <a:r>
              <a:rPr lang="en-US" sz="5199" dirty="0">
                <a:solidFill>
                  <a:srgbClr val="000000"/>
                </a:solidFill>
                <a:latin typeface="#9Slide05 VL Fadilla 1"/>
              </a:rPr>
              <a:t> </a:t>
            </a:r>
            <a:r>
              <a:rPr lang="en-US" sz="5199" dirty="0" err="1">
                <a:solidFill>
                  <a:srgbClr val="000000"/>
                </a:solidFill>
                <a:latin typeface="#9Slide05 VL Fadilla 1"/>
              </a:rPr>
              <a:t>xuân</a:t>
            </a:r>
            <a:r>
              <a:rPr lang="en-US" sz="5199" dirty="0">
                <a:solidFill>
                  <a:srgbClr val="000000"/>
                </a:solidFill>
                <a:latin typeface="#9Slide05 VL Fadilla 1"/>
              </a:rPr>
              <a:t> </a:t>
            </a:r>
            <a:r>
              <a:rPr lang="en-US" sz="5199" dirty="0" err="1">
                <a:solidFill>
                  <a:srgbClr val="000000"/>
                </a:solidFill>
                <a:latin typeface="#9Slide05 VL Fadilla 1"/>
              </a:rPr>
              <a:t>vắt</a:t>
            </a:r>
            <a:r>
              <a:rPr lang="en-US" sz="5199" dirty="0">
                <a:solidFill>
                  <a:srgbClr val="000000"/>
                </a:solidFill>
                <a:latin typeface="#9Slide05 VL Fadilla 1"/>
              </a:rPr>
              <a:t> </a:t>
            </a:r>
            <a:r>
              <a:rPr lang="en-US" sz="5199" dirty="0" err="1">
                <a:solidFill>
                  <a:srgbClr val="000000"/>
                </a:solidFill>
                <a:latin typeface="#9Slide05 VL Fadilla 1"/>
              </a:rPr>
              <a:t>vẻo</a:t>
            </a:r>
            <a:r>
              <a:rPr lang="en-US" sz="5199" dirty="0">
                <a:solidFill>
                  <a:srgbClr val="000000"/>
                </a:solidFill>
                <a:latin typeface="#9Slide05 VL Fadilla 1"/>
              </a:rPr>
              <a:t> </a:t>
            </a:r>
            <a:r>
              <a:rPr lang="en-US" sz="5199" dirty="0" err="1">
                <a:solidFill>
                  <a:srgbClr val="000000"/>
                </a:solidFill>
                <a:latin typeface="#9Slide05 VL Fadilla 1"/>
              </a:rPr>
              <a:t>trên</a:t>
            </a:r>
            <a:r>
              <a:rPr lang="en-US" sz="5199" dirty="0">
                <a:solidFill>
                  <a:srgbClr val="000000"/>
                </a:solidFill>
                <a:latin typeface="#9Slide05 VL Fadilla 1"/>
              </a:rPr>
              <a:t> </a:t>
            </a:r>
            <a:r>
              <a:rPr lang="en-US" sz="5199" dirty="0" err="1">
                <a:solidFill>
                  <a:srgbClr val="000000"/>
                </a:solidFill>
                <a:latin typeface="#9Slide05 VL Fadilla 1"/>
              </a:rPr>
              <a:t>nhành</a:t>
            </a:r>
            <a:r>
              <a:rPr lang="en-US" sz="5199" dirty="0">
                <a:solidFill>
                  <a:srgbClr val="000000"/>
                </a:solidFill>
                <a:latin typeface="#9Slide05 VL Fadilla 1"/>
              </a:rPr>
              <a:t> </a:t>
            </a:r>
            <a:r>
              <a:rPr lang="en-US" sz="5199" dirty="0" err="1">
                <a:solidFill>
                  <a:srgbClr val="000000"/>
                </a:solidFill>
                <a:latin typeface="#9Slide05 VL Fadilla 1"/>
              </a:rPr>
              <a:t>lộc</a:t>
            </a:r>
            <a:r>
              <a:rPr lang="en-US" sz="5199" dirty="0">
                <a:solidFill>
                  <a:srgbClr val="000000"/>
                </a:solidFill>
                <a:latin typeface="#9Slide05 VL Fadilla 1"/>
              </a:rPr>
              <a:t> non.</a:t>
            </a:r>
          </a:p>
          <a:p>
            <a:pPr algn="r">
              <a:lnSpc>
                <a:spcPts val="6299"/>
              </a:lnSpc>
              <a:spcBef>
                <a:spcPct val="0"/>
              </a:spcBef>
            </a:pPr>
            <a:r>
              <a:rPr lang="en-US" sz="4499" dirty="0">
                <a:solidFill>
                  <a:srgbClr val="000000"/>
                </a:solidFill>
                <a:latin typeface="Roboto Condensed Italics"/>
              </a:rPr>
              <a:t>(Ngô Văn </a:t>
            </a:r>
            <a:r>
              <a:rPr lang="en-US" sz="4499" dirty="0" err="1">
                <a:solidFill>
                  <a:srgbClr val="000000"/>
                </a:solidFill>
                <a:latin typeface="Roboto Condensed Italics"/>
              </a:rPr>
              <a:t>Phú</a:t>
            </a:r>
            <a:r>
              <a:rPr lang="en-US" sz="4499" dirty="0">
                <a:solidFill>
                  <a:srgbClr val="000000"/>
                </a:solidFill>
                <a:latin typeface="Roboto Condensed Italics"/>
              </a:rPr>
              <a:t>, "</a:t>
            </a:r>
            <a:r>
              <a:rPr lang="en-US" sz="4499" dirty="0" err="1">
                <a:solidFill>
                  <a:srgbClr val="000000"/>
                </a:solidFill>
                <a:latin typeface="Roboto Condensed Italics"/>
              </a:rPr>
              <a:t>Mùa</a:t>
            </a:r>
            <a:r>
              <a:rPr lang="en-US" sz="4499" dirty="0">
                <a:solidFill>
                  <a:srgbClr val="000000"/>
                </a:solidFill>
                <a:latin typeface="Roboto Condensed Italics"/>
              </a:rPr>
              <a:t> </a:t>
            </a:r>
            <a:r>
              <a:rPr lang="en-US" sz="4499" dirty="0" err="1">
                <a:solidFill>
                  <a:srgbClr val="000000"/>
                </a:solidFill>
                <a:latin typeface="Roboto Condensed Italics"/>
              </a:rPr>
              <a:t>xuân</a:t>
            </a:r>
            <a:r>
              <a:rPr lang="en-US" sz="4499" dirty="0">
                <a:solidFill>
                  <a:srgbClr val="000000"/>
                </a:solidFill>
                <a:latin typeface="Roboto Condensed Italics"/>
              </a:rPr>
              <a:t>")</a:t>
            </a:r>
          </a:p>
        </p:txBody>
      </p:sp>
      <p:sp>
        <p:nvSpPr>
          <p:cNvPr id="9" name="TextBox 9"/>
          <p:cNvSpPr txBox="1"/>
          <p:nvPr/>
        </p:nvSpPr>
        <p:spPr>
          <a:xfrm>
            <a:off x="9144000" y="5048250"/>
            <a:ext cx="3633886" cy="1562102"/>
          </a:xfrm>
          <a:prstGeom prst="rect">
            <a:avLst/>
          </a:prstGeom>
        </p:spPr>
        <p:txBody>
          <a:bodyPr lIns="0" tIns="0" rIns="0" bIns="0" rtlCol="0" anchor="t">
            <a:spAutoFit/>
          </a:bodyPr>
          <a:lstStyle/>
          <a:p>
            <a:pPr algn="just">
              <a:lnSpc>
                <a:spcPts val="6299"/>
              </a:lnSpc>
            </a:pPr>
            <a:r>
              <a:rPr lang="en-US" sz="4499">
                <a:solidFill>
                  <a:srgbClr val="000000"/>
                </a:solidFill>
                <a:latin typeface="Roboto Condensed Bold"/>
              </a:rPr>
              <a:t>TTH: vắt vẻo</a:t>
            </a:r>
          </a:p>
          <a:p>
            <a:pPr algn="just">
              <a:lnSpc>
                <a:spcPts val="6299"/>
              </a:lnSpc>
              <a:spcBef>
                <a:spcPct val="0"/>
              </a:spcBef>
            </a:pPr>
            <a:r>
              <a:rPr lang="en-US" sz="4499">
                <a:solidFill>
                  <a:srgbClr val="000000"/>
                </a:solidFill>
                <a:latin typeface="Roboto Condensed Bold"/>
              </a:rPr>
              <a:t>TTT: líu lo</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2" name="Freeform 2"/>
          <p:cNvSpPr/>
          <p:nvPr/>
        </p:nvSpPr>
        <p:spPr>
          <a:xfrm rot="-10800000">
            <a:off x="15969230" y="8187691"/>
            <a:ext cx="3541778" cy="2099309"/>
          </a:xfrm>
          <a:custGeom>
            <a:avLst/>
            <a:gdLst/>
            <a:ahLst/>
            <a:cxnLst/>
            <a:rect l="l" t="t" r="r" b="b"/>
            <a:pathLst>
              <a:path w="3541778" h="2099309">
                <a:moveTo>
                  <a:pt x="0" y="0"/>
                </a:moveTo>
                <a:lnTo>
                  <a:pt x="3541778" y="0"/>
                </a:lnTo>
                <a:lnTo>
                  <a:pt x="3541778" y="2099309"/>
                </a:lnTo>
                <a:lnTo>
                  <a:pt x="0" y="2099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534021">
            <a:off x="-1933927" y="7378840"/>
            <a:ext cx="3867853" cy="5816321"/>
          </a:xfrm>
          <a:custGeom>
            <a:avLst/>
            <a:gdLst/>
            <a:ahLst/>
            <a:cxnLst/>
            <a:rect l="l" t="t" r="r" b="b"/>
            <a:pathLst>
              <a:path w="3867853" h="5816321">
                <a:moveTo>
                  <a:pt x="0" y="0"/>
                </a:moveTo>
                <a:lnTo>
                  <a:pt x="3867854" y="0"/>
                </a:lnTo>
                <a:lnTo>
                  <a:pt x="3867854" y="5816320"/>
                </a:lnTo>
                <a:lnTo>
                  <a:pt x="0" y="5816320"/>
                </a:lnTo>
                <a:lnTo>
                  <a:pt x="0" y="0"/>
                </a:lnTo>
                <a:close/>
              </a:path>
            </a:pathLst>
          </a:custGeom>
          <a:blipFill>
            <a:blip r:embed="rId4"/>
            <a:stretch>
              <a:fillRect/>
            </a:stretch>
          </a:blipFill>
        </p:spPr>
      </p:sp>
      <p:sp>
        <p:nvSpPr>
          <p:cNvPr id="4" name="TextBox 4"/>
          <p:cNvSpPr txBox="1"/>
          <p:nvPr/>
        </p:nvSpPr>
        <p:spPr>
          <a:xfrm>
            <a:off x="1028700" y="263810"/>
            <a:ext cx="6017568" cy="896620"/>
          </a:xfrm>
          <a:prstGeom prst="rect">
            <a:avLst/>
          </a:prstGeom>
        </p:spPr>
        <p:txBody>
          <a:bodyPr lIns="0" tIns="0" rIns="0" bIns="0" rtlCol="0" anchor="t">
            <a:spAutoFit/>
          </a:bodyPr>
          <a:lstStyle/>
          <a:p>
            <a:pPr algn="ctr">
              <a:lnSpc>
                <a:spcPts val="7279"/>
              </a:lnSpc>
              <a:spcBef>
                <a:spcPct val="0"/>
              </a:spcBef>
            </a:pPr>
            <a:r>
              <a:rPr lang="en-US" sz="5199">
                <a:solidFill>
                  <a:srgbClr val="000000"/>
                </a:solidFill>
                <a:latin typeface="Roboto Condensed Bold"/>
              </a:rPr>
              <a:t>2.2. Bài tập trong SGK </a:t>
            </a:r>
          </a:p>
        </p:txBody>
      </p:sp>
      <p:sp>
        <p:nvSpPr>
          <p:cNvPr id="5" name="Freeform 5"/>
          <p:cNvSpPr/>
          <p:nvPr/>
        </p:nvSpPr>
        <p:spPr>
          <a:xfrm>
            <a:off x="4791676" y="547795"/>
            <a:ext cx="13278719" cy="9444489"/>
          </a:xfrm>
          <a:custGeom>
            <a:avLst/>
            <a:gdLst/>
            <a:ahLst/>
            <a:cxnLst/>
            <a:rect l="l" t="t" r="r" b="b"/>
            <a:pathLst>
              <a:path w="13278719" h="9444489">
                <a:moveTo>
                  <a:pt x="0" y="0"/>
                </a:moveTo>
                <a:lnTo>
                  <a:pt x="13278720" y="0"/>
                </a:lnTo>
                <a:lnTo>
                  <a:pt x="13278720" y="9444489"/>
                </a:lnTo>
                <a:lnTo>
                  <a:pt x="0" y="94444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6" name="Picture 6"/>
          <p:cNvPicPr>
            <a:picLocks noChangeAspect="1"/>
          </p:cNvPicPr>
          <p:nvPr/>
        </p:nvPicPr>
        <p:blipFill>
          <a:blip r:embed="rId7"/>
          <a:srcRect/>
          <a:stretch>
            <a:fillRect/>
          </a:stretch>
        </p:blipFill>
        <p:spPr>
          <a:xfrm>
            <a:off x="5493573" y="8187690"/>
            <a:ext cx="2129044" cy="958070"/>
          </a:xfrm>
          <a:prstGeom prst="rect">
            <a:avLst/>
          </a:prstGeom>
        </p:spPr>
      </p:pic>
      <p:sp>
        <p:nvSpPr>
          <p:cNvPr id="7" name="TextBox 7"/>
          <p:cNvSpPr txBox="1"/>
          <p:nvPr/>
        </p:nvSpPr>
        <p:spPr>
          <a:xfrm>
            <a:off x="1028700" y="1584882"/>
            <a:ext cx="3633886" cy="4724402"/>
          </a:xfrm>
          <a:prstGeom prst="rect">
            <a:avLst/>
          </a:prstGeom>
        </p:spPr>
        <p:txBody>
          <a:bodyPr lIns="0" tIns="0" rIns="0" bIns="0" rtlCol="0" anchor="t">
            <a:spAutoFit/>
          </a:bodyPr>
          <a:lstStyle/>
          <a:p>
            <a:pPr algn="just">
              <a:lnSpc>
                <a:spcPts val="6299"/>
              </a:lnSpc>
              <a:spcBef>
                <a:spcPct val="0"/>
              </a:spcBef>
            </a:pPr>
            <a:r>
              <a:rPr lang="en-US" sz="4499">
                <a:solidFill>
                  <a:srgbClr val="000000"/>
                </a:solidFill>
                <a:latin typeface="Roboto Condensed Bold"/>
              </a:rPr>
              <a:t>Bài 1: </a:t>
            </a:r>
            <a:r>
              <a:rPr lang="en-US" sz="4499">
                <a:solidFill>
                  <a:srgbClr val="000000"/>
                </a:solidFill>
                <a:latin typeface="Roboto Condensed"/>
              </a:rPr>
              <a:t>Chỉ ra các từ tượng hình và từ tượng thanh trong những trường hợp sau:</a:t>
            </a:r>
          </a:p>
        </p:txBody>
      </p:sp>
      <p:sp>
        <p:nvSpPr>
          <p:cNvPr id="8" name="TextBox 8"/>
          <p:cNvSpPr txBox="1"/>
          <p:nvPr/>
        </p:nvSpPr>
        <p:spPr>
          <a:xfrm>
            <a:off x="7622617" y="1565832"/>
            <a:ext cx="9636683" cy="6073140"/>
          </a:xfrm>
          <a:prstGeom prst="rect">
            <a:avLst/>
          </a:prstGeom>
        </p:spPr>
        <p:txBody>
          <a:bodyPr lIns="0" tIns="0" rIns="0" bIns="0" rtlCol="0" anchor="t">
            <a:spAutoFit/>
          </a:bodyPr>
          <a:lstStyle/>
          <a:p>
            <a:pPr algn="just">
              <a:lnSpc>
                <a:spcPts val="6999"/>
              </a:lnSpc>
            </a:pPr>
            <a:r>
              <a:rPr lang="en-US" sz="4999" dirty="0" err="1">
                <a:solidFill>
                  <a:srgbClr val="000000"/>
                </a:solidFill>
                <a:latin typeface="#9Slide05 VL Fadilla 1"/>
              </a:rPr>
              <a:t>Tôi</a:t>
            </a:r>
            <a:r>
              <a:rPr lang="en-US" sz="4999" dirty="0">
                <a:solidFill>
                  <a:srgbClr val="000000"/>
                </a:solidFill>
                <a:latin typeface="#9Slide05 VL Fadilla 1"/>
              </a:rPr>
              <a:t> </a:t>
            </a:r>
            <a:r>
              <a:rPr lang="en-US" sz="4999" dirty="0" err="1">
                <a:solidFill>
                  <a:srgbClr val="000000"/>
                </a:solidFill>
                <a:latin typeface="#9Slide05 VL Fadilla 1"/>
              </a:rPr>
              <a:t>không</a:t>
            </a:r>
            <a:r>
              <a:rPr lang="en-US" sz="4999" dirty="0">
                <a:solidFill>
                  <a:srgbClr val="000000"/>
                </a:solidFill>
                <a:latin typeface="#9Slide05 VL Fadilla 1"/>
              </a:rPr>
              <a:t> </a:t>
            </a:r>
            <a:r>
              <a:rPr lang="en-US" sz="4999" dirty="0" err="1">
                <a:solidFill>
                  <a:srgbClr val="000000"/>
                </a:solidFill>
                <a:latin typeface="#9Slide05 VL Fadilla 1"/>
              </a:rPr>
              <a:t>nhớ</a:t>
            </a:r>
            <a:r>
              <a:rPr lang="en-US" sz="4999" dirty="0">
                <a:solidFill>
                  <a:srgbClr val="000000"/>
                </a:solidFill>
                <a:latin typeface="#9Slide05 VL Fadilla 1"/>
              </a:rPr>
              <a:t> </a:t>
            </a:r>
            <a:r>
              <a:rPr lang="en-US" sz="4999" dirty="0" err="1">
                <a:solidFill>
                  <a:srgbClr val="000000"/>
                </a:solidFill>
                <a:latin typeface="#9Slide05 VL Fadilla 1"/>
              </a:rPr>
              <a:t>tôi</a:t>
            </a:r>
            <a:r>
              <a:rPr lang="en-US" sz="4999" dirty="0">
                <a:solidFill>
                  <a:srgbClr val="000000"/>
                </a:solidFill>
                <a:latin typeface="#9Slide05 VL Fadilla 1"/>
              </a:rPr>
              <a:t> </a:t>
            </a:r>
            <a:r>
              <a:rPr lang="en-US" sz="4999" dirty="0" err="1">
                <a:solidFill>
                  <a:srgbClr val="000000"/>
                </a:solidFill>
                <a:latin typeface="#9Slide05 VL Fadilla 1"/>
              </a:rPr>
              <a:t>đã</a:t>
            </a:r>
            <a:r>
              <a:rPr lang="en-US" sz="4999" dirty="0">
                <a:solidFill>
                  <a:srgbClr val="000000"/>
                </a:solidFill>
                <a:latin typeface="#9Slide05 VL Fadilla 1"/>
              </a:rPr>
              <a:t> </a:t>
            </a:r>
            <a:r>
              <a:rPr lang="en-US" sz="4999" dirty="0" err="1">
                <a:solidFill>
                  <a:srgbClr val="000000"/>
                </a:solidFill>
                <a:latin typeface="#9Slide05 VL Fadilla 1"/>
              </a:rPr>
              <a:t>nghe</a:t>
            </a:r>
            <a:r>
              <a:rPr lang="en-US" sz="4999" dirty="0">
                <a:solidFill>
                  <a:srgbClr val="000000"/>
                </a:solidFill>
                <a:latin typeface="#9Slide05 VL Fadilla 1"/>
              </a:rPr>
              <a:t> </a:t>
            </a:r>
            <a:r>
              <a:rPr lang="en-US" sz="4999" dirty="0" err="1">
                <a:solidFill>
                  <a:srgbClr val="000000"/>
                </a:solidFill>
                <a:latin typeface="#9Slide05 VL Fadilla 1"/>
              </a:rPr>
              <a:t>tiếng</a:t>
            </a:r>
            <a:r>
              <a:rPr lang="en-US" sz="4999" dirty="0">
                <a:solidFill>
                  <a:srgbClr val="000000"/>
                </a:solidFill>
                <a:latin typeface="#9Slide05 VL Fadilla 1"/>
              </a:rPr>
              <a:t> </a:t>
            </a:r>
            <a:r>
              <a:rPr lang="en-US" sz="4999" dirty="0" err="1">
                <a:solidFill>
                  <a:srgbClr val="000000"/>
                </a:solidFill>
                <a:latin typeface="#9Slide05 VL Fadilla 1"/>
              </a:rPr>
              <a:t>chồi</a:t>
            </a:r>
            <a:r>
              <a:rPr lang="en-US" sz="4999" dirty="0">
                <a:solidFill>
                  <a:srgbClr val="000000"/>
                </a:solidFill>
                <a:latin typeface="#9Slide05 VL Fadilla 1"/>
              </a:rPr>
              <a:t> non </a:t>
            </a:r>
            <a:r>
              <a:rPr lang="en-US" sz="4999" dirty="0" err="1">
                <a:solidFill>
                  <a:srgbClr val="000000"/>
                </a:solidFill>
                <a:latin typeface="#9Slide05 VL Fadilla 1"/>
              </a:rPr>
              <a:t>tách</a:t>
            </a:r>
            <a:r>
              <a:rPr lang="en-US" sz="4999" dirty="0">
                <a:solidFill>
                  <a:srgbClr val="000000"/>
                </a:solidFill>
                <a:latin typeface="#9Slide05 VL Fadilla 1"/>
              </a:rPr>
              <a:t> </a:t>
            </a:r>
            <a:r>
              <a:rPr lang="en-US" sz="4999" dirty="0" err="1">
                <a:solidFill>
                  <a:srgbClr val="000000"/>
                </a:solidFill>
                <a:latin typeface="#9Slide05 VL Fadilla 1"/>
              </a:rPr>
              <a:t>vỏ</a:t>
            </a:r>
            <a:r>
              <a:rPr lang="en-US" sz="4999" dirty="0">
                <a:solidFill>
                  <a:srgbClr val="000000"/>
                </a:solidFill>
                <a:latin typeface="#9Slide05 VL Fadilla 1"/>
              </a:rPr>
              <a:t> </a:t>
            </a:r>
            <a:r>
              <a:rPr lang="en-US" sz="4999" dirty="0" err="1">
                <a:solidFill>
                  <a:srgbClr val="000000"/>
                </a:solidFill>
                <a:latin typeface="#9Slide05 VL Fadilla 1"/>
              </a:rPr>
              <a:t>vào</a:t>
            </a:r>
            <a:r>
              <a:rPr lang="en-US" sz="4999" dirty="0">
                <a:solidFill>
                  <a:srgbClr val="000000"/>
                </a:solidFill>
                <a:latin typeface="#9Slide05 VL Fadilla 1"/>
              </a:rPr>
              <a:t> </a:t>
            </a:r>
            <a:r>
              <a:rPr lang="en-US" sz="4999" dirty="0" err="1">
                <a:solidFill>
                  <a:srgbClr val="000000"/>
                </a:solidFill>
                <a:latin typeface="#9Slide05 VL Fadilla 1"/>
              </a:rPr>
              <a:t>lúc</a:t>
            </a:r>
            <a:r>
              <a:rPr lang="en-US" sz="4999" dirty="0">
                <a:solidFill>
                  <a:srgbClr val="000000"/>
                </a:solidFill>
                <a:latin typeface="#9Slide05 VL Fadilla 1"/>
              </a:rPr>
              <a:t> </a:t>
            </a:r>
            <a:r>
              <a:rPr lang="en-US" sz="4999" dirty="0" err="1">
                <a:solidFill>
                  <a:srgbClr val="000000"/>
                </a:solidFill>
                <a:latin typeface="#9Slide05 VL Fadilla 1"/>
              </a:rPr>
              <a:t>nào</a:t>
            </a:r>
            <a:r>
              <a:rPr lang="en-US" sz="4999" dirty="0">
                <a:solidFill>
                  <a:srgbClr val="000000"/>
                </a:solidFill>
                <a:latin typeface="#9Slide05 VL Fadilla 1"/>
              </a:rPr>
              <a:t>, </a:t>
            </a:r>
            <a:r>
              <a:rPr lang="en-US" sz="4999" dirty="0" err="1">
                <a:solidFill>
                  <a:srgbClr val="000000"/>
                </a:solidFill>
                <a:latin typeface="#9Slide05 VL Fadilla 1"/>
              </a:rPr>
              <a:t>tôi</a:t>
            </a:r>
            <a:r>
              <a:rPr lang="en-US" sz="4999" dirty="0">
                <a:solidFill>
                  <a:srgbClr val="000000"/>
                </a:solidFill>
                <a:latin typeface="#9Slide05 VL Fadilla 1"/>
              </a:rPr>
              <a:t> </a:t>
            </a:r>
            <a:r>
              <a:rPr lang="en-US" sz="4999" dirty="0" err="1">
                <a:solidFill>
                  <a:srgbClr val="000000"/>
                </a:solidFill>
                <a:latin typeface="#9Slide05 VL Fadilla 1"/>
              </a:rPr>
              <a:t>cũng</a:t>
            </a:r>
            <a:r>
              <a:rPr lang="en-US" sz="4999" dirty="0">
                <a:solidFill>
                  <a:srgbClr val="000000"/>
                </a:solidFill>
                <a:latin typeface="#9Slide05 VL Fadilla 1"/>
              </a:rPr>
              <a:t> </a:t>
            </a:r>
            <a:r>
              <a:rPr lang="en-US" sz="4999" dirty="0" err="1">
                <a:solidFill>
                  <a:srgbClr val="000000"/>
                </a:solidFill>
                <a:latin typeface="#9Slide05 VL Fadilla 1"/>
              </a:rPr>
              <a:t>không</a:t>
            </a:r>
            <a:r>
              <a:rPr lang="en-US" sz="4999" dirty="0">
                <a:solidFill>
                  <a:srgbClr val="000000"/>
                </a:solidFill>
                <a:latin typeface="#9Slide05 VL Fadilla 1"/>
              </a:rPr>
              <a:t> </a:t>
            </a:r>
            <a:r>
              <a:rPr lang="en-US" sz="4999" dirty="0" err="1">
                <a:solidFill>
                  <a:srgbClr val="000000"/>
                </a:solidFill>
                <a:latin typeface="#9Slide05 VL Fadilla 1"/>
              </a:rPr>
              <a:t>nhớ</a:t>
            </a:r>
            <a:r>
              <a:rPr lang="en-US" sz="4999" dirty="0">
                <a:solidFill>
                  <a:srgbClr val="000000"/>
                </a:solidFill>
                <a:latin typeface="#9Slide05 VL Fadilla 1"/>
              </a:rPr>
              <a:t> </a:t>
            </a:r>
            <a:r>
              <a:rPr lang="en-US" sz="4999" dirty="0" err="1">
                <a:solidFill>
                  <a:srgbClr val="000000"/>
                </a:solidFill>
                <a:latin typeface="#9Slide05 VL Fadilla 1"/>
              </a:rPr>
              <a:t>tôi</a:t>
            </a:r>
            <a:r>
              <a:rPr lang="en-US" sz="4999" dirty="0">
                <a:solidFill>
                  <a:srgbClr val="000000"/>
                </a:solidFill>
                <a:latin typeface="#9Slide05 VL Fadilla 1"/>
              </a:rPr>
              <a:t> </a:t>
            </a:r>
            <a:r>
              <a:rPr lang="en-US" sz="4999" dirty="0" err="1">
                <a:solidFill>
                  <a:srgbClr val="000000"/>
                </a:solidFill>
                <a:latin typeface="#9Slide05 VL Fadilla 1"/>
              </a:rPr>
              <a:t>đã</a:t>
            </a:r>
            <a:r>
              <a:rPr lang="en-US" sz="4999" dirty="0">
                <a:solidFill>
                  <a:srgbClr val="000000"/>
                </a:solidFill>
                <a:latin typeface="#9Slide05 VL Fadilla 1"/>
              </a:rPr>
              <a:t> </a:t>
            </a:r>
            <a:r>
              <a:rPr lang="en-US" sz="4999" dirty="0" err="1">
                <a:solidFill>
                  <a:srgbClr val="000000"/>
                </a:solidFill>
                <a:latin typeface="#9Slide05 VL Fadilla 1"/>
              </a:rPr>
              <a:t>nghe</a:t>
            </a:r>
            <a:r>
              <a:rPr lang="en-US" sz="4999" dirty="0">
                <a:solidFill>
                  <a:srgbClr val="000000"/>
                </a:solidFill>
                <a:latin typeface="#9Slide05 VL Fadilla 1"/>
              </a:rPr>
              <a:t> </a:t>
            </a:r>
            <a:r>
              <a:rPr lang="en-US" sz="4999" dirty="0" err="1">
                <a:solidFill>
                  <a:srgbClr val="000000"/>
                </a:solidFill>
                <a:latin typeface="#9Slide05 VL Fadilla 1"/>
              </a:rPr>
              <a:t>tiếng</a:t>
            </a:r>
            <a:r>
              <a:rPr lang="en-US" sz="4999" dirty="0">
                <a:solidFill>
                  <a:srgbClr val="000000"/>
                </a:solidFill>
                <a:latin typeface="#9Slide05 VL Fadilla 1"/>
              </a:rPr>
              <a:t> </a:t>
            </a:r>
            <a:r>
              <a:rPr lang="en-US" sz="4999" dirty="0" err="1">
                <a:solidFill>
                  <a:srgbClr val="000000"/>
                </a:solidFill>
                <a:latin typeface="#9Slide05 VL Fadilla 1"/>
              </a:rPr>
              <a:t>chim</a:t>
            </a:r>
            <a:r>
              <a:rPr lang="en-US" sz="4999" dirty="0">
                <a:solidFill>
                  <a:srgbClr val="000000"/>
                </a:solidFill>
                <a:latin typeface="#9Slide05 VL Fadilla 1"/>
              </a:rPr>
              <a:t> </a:t>
            </a:r>
            <a:r>
              <a:rPr lang="en-US" sz="4999" dirty="0" err="1">
                <a:solidFill>
                  <a:srgbClr val="000000"/>
                </a:solidFill>
                <a:latin typeface="#9Slide05 VL Fadilla 1"/>
              </a:rPr>
              <a:t>lích</a:t>
            </a:r>
            <a:r>
              <a:rPr lang="en-US" sz="4999" dirty="0">
                <a:solidFill>
                  <a:srgbClr val="000000"/>
                </a:solidFill>
                <a:latin typeface="#9Slide05 VL Fadilla 1"/>
              </a:rPr>
              <a:t> </a:t>
            </a:r>
            <a:r>
              <a:rPr lang="en-US" sz="4999" dirty="0" err="1">
                <a:solidFill>
                  <a:srgbClr val="000000"/>
                </a:solidFill>
                <a:latin typeface="#9Slide05 VL Fadilla 1"/>
              </a:rPr>
              <a:t>chích</a:t>
            </a:r>
            <a:r>
              <a:rPr lang="en-US" sz="4999" dirty="0">
                <a:solidFill>
                  <a:srgbClr val="000000"/>
                </a:solidFill>
                <a:latin typeface="#9Slide05 VL Fadilla 1"/>
              </a:rPr>
              <a:t> </a:t>
            </a:r>
            <a:r>
              <a:rPr lang="en-US" sz="4999" dirty="0" err="1">
                <a:solidFill>
                  <a:srgbClr val="000000"/>
                </a:solidFill>
                <a:latin typeface="#9Slide05 VL Fadilla 1"/>
              </a:rPr>
              <a:t>mổ</a:t>
            </a:r>
            <a:r>
              <a:rPr lang="en-US" sz="4999" dirty="0">
                <a:solidFill>
                  <a:srgbClr val="000000"/>
                </a:solidFill>
                <a:latin typeface="#9Slide05 VL Fadilla 1"/>
              </a:rPr>
              <a:t> </a:t>
            </a:r>
            <a:r>
              <a:rPr lang="en-US" sz="4999" dirty="0" err="1">
                <a:solidFill>
                  <a:srgbClr val="000000"/>
                </a:solidFill>
                <a:latin typeface="#9Slide05 VL Fadilla 1"/>
              </a:rPr>
              <a:t>hạt</a:t>
            </a:r>
            <a:r>
              <a:rPr lang="en-US" sz="4999" dirty="0">
                <a:solidFill>
                  <a:srgbClr val="000000"/>
                </a:solidFill>
                <a:latin typeface="#9Slide05 VL Fadilla 1"/>
              </a:rPr>
              <a:t> </a:t>
            </a:r>
            <a:r>
              <a:rPr lang="en-US" sz="4999" dirty="0" err="1">
                <a:solidFill>
                  <a:srgbClr val="000000"/>
                </a:solidFill>
                <a:latin typeface="#9Slide05 VL Fadilla 1"/>
              </a:rPr>
              <a:t>từ</a:t>
            </a:r>
            <a:r>
              <a:rPr lang="en-US" sz="4999" dirty="0">
                <a:solidFill>
                  <a:srgbClr val="000000"/>
                </a:solidFill>
                <a:latin typeface="#9Slide05 VL Fadilla 1"/>
              </a:rPr>
              <a:t> </a:t>
            </a:r>
            <a:r>
              <a:rPr lang="en-US" sz="4999" dirty="0" err="1">
                <a:solidFill>
                  <a:srgbClr val="000000"/>
                </a:solidFill>
                <a:latin typeface="#9Slide05 VL Fadilla 1"/>
              </a:rPr>
              <a:t>đâu</a:t>
            </a:r>
            <a:r>
              <a:rPr lang="en-US" sz="4999" dirty="0">
                <a:solidFill>
                  <a:srgbClr val="000000"/>
                </a:solidFill>
                <a:latin typeface="#9Slide05 VL Fadilla 1"/>
              </a:rPr>
              <a:t>, </a:t>
            </a:r>
            <a:r>
              <a:rPr lang="en-US" sz="4999" dirty="0" err="1">
                <a:solidFill>
                  <a:srgbClr val="000000"/>
                </a:solidFill>
                <a:latin typeface="#9Slide05 VL Fadilla 1"/>
              </a:rPr>
              <a:t>nhưng</a:t>
            </a:r>
            <a:r>
              <a:rPr lang="en-US" sz="4999" dirty="0">
                <a:solidFill>
                  <a:srgbClr val="000000"/>
                </a:solidFill>
                <a:latin typeface="#9Slide05 VL Fadilla 1"/>
              </a:rPr>
              <a:t> </a:t>
            </a:r>
            <a:r>
              <a:rPr lang="en-US" sz="4999" dirty="0" err="1">
                <a:solidFill>
                  <a:srgbClr val="000000"/>
                </a:solidFill>
                <a:latin typeface="#9Slide05 VL Fadilla 1"/>
              </a:rPr>
              <a:t>tôi</a:t>
            </a:r>
            <a:r>
              <a:rPr lang="en-US" sz="4999" dirty="0">
                <a:solidFill>
                  <a:srgbClr val="000000"/>
                </a:solidFill>
                <a:latin typeface="#9Slide05 VL Fadilla 1"/>
              </a:rPr>
              <a:t> </a:t>
            </a:r>
            <a:r>
              <a:rPr lang="en-US" sz="4999" dirty="0" err="1">
                <a:solidFill>
                  <a:srgbClr val="000000"/>
                </a:solidFill>
                <a:latin typeface="#9Slide05 VL Fadilla 1"/>
              </a:rPr>
              <a:t>cảm</a:t>
            </a:r>
            <a:r>
              <a:rPr lang="en-US" sz="4999" dirty="0">
                <a:solidFill>
                  <a:srgbClr val="000000"/>
                </a:solidFill>
                <a:latin typeface="#9Slide05 VL Fadilla 1"/>
              </a:rPr>
              <a:t> </a:t>
            </a:r>
            <a:r>
              <a:rPr lang="en-US" sz="4999" dirty="0" err="1">
                <a:solidFill>
                  <a:srgbClr val="000000"/>
                </a:solidFill>
                <a:latin typeface="#9Slide05 VL Fadilla 1"/>
              </a:rPr>
              <a:t>nhận</a:t>
            </a:r>
            <a:r>
              <a:rPr lang="en-US" sz="4999" dirty="0">
                <a:solidFill>
                  <a:srgbClr val="000000"/>
                </a:solidFill>
                <a:latin typeface="#9Slide05 VL Fadilla 1"/>
              </a:rPr>
              <a:t> </a:t>
            </a:r>
            <a:r>
              <a:rPr lang="en-US" sz="4999" dirty="0" err="1">
                <a:solidFill>
                  <a:srgbClr val="000000"/>
                </a:solidFill>
                <a:latin typeface="#9Slide05 VL Fadilla 1"/>
              </a:rPr>
              <a:t>tất</a:t>
            </a:r>
            <a:r>
              <a:rPr lang="en-US" sz="4999" dirty="0">
                <a:solidFill>
                  <a:srgbClr val="000000"/>
                </a:solidFill>
                <a:latin typeface="#9Slide05 VL Fadilla 1"/>
              </a:rPr>
              <a:t> </a:t>
            </a:r>
            <a:r>
              <a:rPr lang="en-US" sz="4999" dirty="0" err="1">
                <a:solidFill>
                  <a:srgbClr val="000000"/>
                </a:solidFill>
                <a:latin typeface="#9Slide05 VL Fadilla 1"/>
              </a:rPr>
              <a:t>cả</a:t>
            </a:r>
            <a:r>
              <a:rPr lang="en-US" sz="4999" dirty="0">
                <a:solidFill>
                  <a:srgbClr val="000000"/>
                </a:solidFill>
                <a:latin typeface="#9Slide05 VL Fadilla 1"/>
              </a:rPr>
              <a:t> </a:t>
            </a:r>
            <a:r>
              <a:rPr lang="en-US" sz="4999" dirty="0" err="1">
                <a:solidFill>
                  <a:srgbClr val="000000"/>
                </a:solidFill>
                <a:latin typeface="#9Slide05 VL Fadilla 1"/>
              </a:rPr>
              <a:t>một</a:t>
            </a:r>
            <a:r>
              <a:rPr lang="en-US" sz="4999" dirty="0">
                <a:solidFill>
                  <a:srgbClr val="000000"/>
                </a:solidFill>
                <a:latin typeface="#9Slide05 VL Fadilla 1"/>
              </a:rPr>
              <a:t> </a:t>
            </a:r>
            <a:r>
              <a:rPr lang="en-US" sz="4999" dirty="0" err="1">
                <a:solidFill>
                  <a:srgbClr val="000000"/>
                </a:solidFill>
                <a:latin typeface="#9Slide05 VL Fadilla 1"/>
              </a:rPr>
              <a:t>cách</a:t>
            </a:r>
            <a:r>
              <a:rPr lang="en-US" sz="4999" dirty="0">
                <a:solidFill>
                  <a:srgbClr val="000000"/>
                </a:solidFill>
                <a:latin typeface="#9Slide05 VL Fadilla 1"/>
              </a:rPr>
              <a:t> </a:t>
            </a:r>
            <a:r>
              <a:rPr lang="en-US" sz="4999" dirty="0" err="1">
                <a:solidFill>
                  <a:srgbClr val="000000"/>
                </a:solidFill>
                <a:latin typeface="#9Slide05 VL Fadilla 1"/>
              </a:rPr>
              <a:t>rõ</a:t>
            </a:r>
            <a:r>
              <a:rPr lang="en-US" sz="4999" dirty="0">
                <a:solidFill>
                  <a:srgbClr val="000000"/>
                </a:solidFill>
                <a:latin typeface="#9Slide05 VL Fadilla 1"/>
              </a:rPr>
              <a:t> </a:t>
            </a:r>
            <a:r>
              <a:rPr lang="en-US" sz="4999" dirty="0" err="1">
                <a:solidFill>
                  <a:srgbClr val="000000"/>
                </a:solidFill>
                <a:latin typeface="#9Slide05 VL Fadilla 1"/>
              </a:rPr>
              <a:t>rệt</a:t>
            </a:r>
            <a:r>
              <a:rPr lang="en-US" sz="4999" dirty="0">
                <a:solidFill>
                  <a:srgbClr val="000000"/>
                </a:solidFill>
                <a:latin typeface="#9Slide05 VL Fadilla 1"/>
              </a:rPr>
              <a:t> </a:t>
            </a:r>
            <a:r>
              <a:rPr lang="en-US" sz="4999" dirty="0" err="1">
                <a:solidFill>
                  <a:srgbClr val="000000"/>
                </a:solidFill>
                <a:latin typeface="#9Slide05 VL Fadilla 1"/>
              </a:rPr>
              <a:t>trong</a:t>
            </a:r>
            <a:r>
              <a:rPr lang="en-US" sz="4999" dirty="0">
                <a:solidFill>
                  <a:srgbClr val="000000"/>
                </a:solidFill>
                <a:latin typeface="#9Slide05 VL Fadilla 1"/>
              </a:rPr>
              <a:t> </a:t>
            </a:r>
            <a:r>
              <a:rPr lang="en-US" sz="4999" dirty="0" err="1">
                <a:solidFill>
                  <a:srgbClr val="000000"/>
                </a:solidFill>
                <a:latin typeface="#9Slide05 VL Fadilla 1"/>
              </a:rPr>
              <a:t>từng</a:t>
            </a:r>
            <a:r>
              <a:rPr lang="en-US" sz="4999" dirty="0">
                <a:solidFill>
                  <a:srgbClr val="000000"/>
                </a:solidFill>
                <a:latin typeface="#9Slide05 VL Fadilla 1"/>
              </a:rPr>
              <a:t> </a:t>
            </a:r>
            <a:r>
              <a:rPr lang="en-US" sz="4999" dirty="0" err="1">
                <a:solidFill>
                  <a:srgbClr val="000000"/>
                </a:solidFill>
                <a:latin typeface="#9Slide05 VL Fadilla 1"/>
              </a:rPr>
              <a:t>mạch</a:t>
            </a:r>
            <a:r>
              <a:rPr lang="en-US" sz="4999" dirty="0">
                <a:solidFill>
                  <a:srgbClr val="000000"/>
                </a:solidFill>
                <a:latin typeface="#9Slide05 VL Fadilla 1"/>
              </a:rPr>
              <a:t> </a:t>
            </a:r>
            <a:r>
              <a:rPr lang="en-US" sz="4999" dirty="0" err="1">
                <a:solidFill>
                  <a:srgbClr val="000000"/>
                </a:solidFill>
                <a:latin typeface="#9Slide05 VL Fadilla 1"/>
              </a:rPr>
              <a:t>máu</a:t>
            </a:r>
            <a:r>
              <a:rPr lang="en-US" sz="4999" dirty="0">
                <a:solidFill>
                  <a:srgbClr val="000000"/>
                </a:solidFill>
                <a:latin typeface="#9Slide05 VL Fadilla 1"/>
              </a:rPr>
              <a:t> </a:t>
            </a:r>
            <a:r>
              <a:rPr lang="en-US" sz="4999" dirty="0" err="1">
                <a:solidFill>
                  <a:srgbClr val="000000"/>
                </a:solidFill>
                <a:latin typeface="#9Slide05 VL Fadilla 1"/>
              </a:rPr>
              <a:t>đang</a:t>
            </a:r>
            <a:r>
              <a:rPr lang="en-US" sz="4999" dirty="0">
                <a:solidFill>
                  <a:srgbClr val="000000"/>
                </a:solidFill>
                <a:latin typeface="#9Slide05 VL Fadilla 1"/>
              </a:rPr>
              <a:t> </a:t>
            </a:r>
            <a:r>
              <a:rPr lang="en-US" sz="4999" dirty="0" err="1">
                <a:solidFill>
                  <a:srgbClr val="000000"/>
                </a:solidFill>
                <a:latin typeface="#9Slide05 VL Fadilla 1"/>
              </a:rPr>
              <a:t>phập</a:t>
            </a:r>
            <a:r>
              <a:rPr lang="en-US" sz="4999" dirty="0">
                <a:solidFill>
                  <a:srgbClr val="000000"/>
                </a:solidFill>
                <a:latin typeface="#9Slide05 VL Fadilla 1"/>
              </a:rPr>
              <a:t> </a:t>
            </a:r>
            <a:r>
              <a:rPr lang="en-US" sz="4999" dirty="0" err="1">
                <a:solidFill>
                  <a:srgbClr val="000000"/>
                </a:solidFill>
                <a:latin typeface="#9Slide05 VL Fadilla 1"/>
              </a:rPr>
              <a:t>phồng</a:t>
            </a:r>
            <a:r>
              <a:rPr lang="en-US" sz="4999" dirty="0">
                <a:solidFill>
                  <a:srgbClr val="000000"/>
                </a:solidFill>
                <a:latin typeface="#9Slide05 VL Fadilla 1"/>
              </a:rPr>
              <a:t> </a:t>
            </a:r>
            <a:r>
              <a:rPr lang="en-US" sz="4999" dirty="0" err="1">
                <a:solidFill>
                  <a:srgbClr val="000000"/>
                </a:solidFill>
                <a:latin typeface="#9Slide05 VL Fadilla 1"/>
              </a:rPr>
              <a:t>bên</a:t>
            </a:r>
            <a:r>
              <a:rPr lang="en-US" sz="4999" dirty="0">
                <a:solidFill>
                  <a:srgbClr val="000000"/>
                </a:solidFill>
                <a:latin typeface="#9Slide05 VL Fadilla 1"/>
              </a:rPr>
              <a:t> </a:t>
            </a:r>
            <a:r>
              <a:rPr lang="en-US" sz="4999" dirty="0" err="1">
                <a:solidFill>
                  <a:srgbClr val="000000"/>
                </a:solidFill>
                <a:latin typeface="#9Slide05 VL Fadilla 1"/>
              </a:rPr>
              <a:t>dưới</a:t>
            </a:r>
            <a:r>
              <a:rPr lang="en-US" sz="4999" dirty="0">
                <a:solidFill>
                  <a:srgbClr val="000000"/>
                </a:solidFill>
                <a:latin typeface="#9Slide05 VL Fadilla 1"/>
              </a:rPr>
              <a:t> </a:t>
            </a:r>
            <a:r>
              <a:rPr lang="en-US" sz="4999" dirty="0" err="1">
                <a:solidFill>
                  <a:srgbClr val="000000"/>
                </a:solidFill>
                <a:latin typeface="#9Slide05 VL Fadilla 1"/>
              </a:rPr>
              <a:t>làn</a:t>
            </a:r>
            <a:r>
              <a:rPr lang="en-US" sz="4999" dirty="0">
                <a:solidFill>
                  <a:srgbClr val="000000"/>
                </a:solidFill>
                <a:latin typeface="#9Slide05 VL Fadilla 1"/>
              </a:rPr>
              <a:t> da.</a:t>
            </a:r>
          </a:p>
          <a:p>
            <a:pPr algn="r">
              <a:lnSpc>
                <a:spcPts val="6019"/>
              </a:lnSpc>
              <a:spcBef>
                <a:spcPct val="0"/>
              </a:spcBef>
            </a:pPr>
            <a:r>
              <a:rPr lang="en-US" sz="4299" dirty="0">
                <a:solidFill>
                  <a:srgbClr val="000000"/>
                </a:solidFill>
                <a:latin typeface="Roboto Condensed Italics"/>
              </a:rPr>
              <a:t>(Nguyễn </a:t>
            </a:r>
            <a:r>
              <a:rPr lang="en-US" sz="4299" dirty="0" err="1">
                <a:solidFill>
                  <a:srgbClr val="000000"/>
                </a:solidFill>
                <a:latin typeface="Roboto Condensed Italics"/>
              </a:rPr>
              <a:t>Nhật</a:t>
            </a:r>
            <a:r>
              <a:rPr lang="en-US" sz="4299" dirty="0">
                <a:solidFill>
                  <a:srgbClr val="000000"/>
                </a:solidFill>
                <a:latin typeface="Roboto Condensed Italics"/>
              </a:rPr>
              <a:t> Ánh, "</a:t>
            </a:r>
            <a:r>
              <a:rPr lang="en-US" sz="4299" dirty="0" err="1">
                <a:solidFill>
                  <a:srgbClr val="000000"/>
                </a:solidFill>
                <a:latin typeface="Roboto Condensed Italics"/>
              </a:rPr>
              <a:t>Tôi</a:t>
            </a:r>
            <a:r>
              <a:rPr lang="en-US" sz="4299" dirty="0">
                <a:solidFill>
                  <a:srgbClr val="000000"/>
                </a:solidFill>
                <a:latin typeface="Roboto Condensed Italics"/>
              </a:rPr>
              <a:t> </a:t>
            </a:r>
            <a:r>
              <a:rPr lang="en-US" sz="4299" dirty="0" err="1">
                <a:solidFill>
                  <a:srgbClr val="000000"/>
                </a:solidFill>
                <a:latin typeface="Roboto Condensed Italics"/>
              </a:rPr>
              <a:t>là</a:t>
            </a:r>
            <a:r>
              <a:rPr lang="en-US" sz="4299" dirty="0">
                <a:solidFill>
                  <a:srgbClr val="000000"/>
                </a:solidFill>
                <a:latin typeface="Roboto Condensed Italics"/>
              </a:rPr>
              <a:t> </a:t>
            </a:r>
            <a:r>
              <a:rPr lang="en-US" sz="4299" dirty="0" err="1">
                <a:solidFill>
                  <a:srgbClr val="000000"/>
                </a:solidFill>
                <a:latin typeface="Roboto Condensed Italics"/>
              </a:rPr>
              <a:t>Bê-tô</a:t>
            </a:r>
            <a:r>
              <a:rPr lang="en-US" sz="4299" dirty="0">
                <a:solidFill>
                  <a:srgbClr val="000000"/>
                </a:solidFill>
                <a:latin typeface="Roboto Condensed Italics"/>
              </a:rPr>
              <a:t>")</a:t>
            </a:r>
          </a:p>
        </p:txBody>
      </p:sp>
      <p:sp>
        <p:nvSpPr>
          <p:cNvPr id="9" name="TextBox 9"/>
          <p:cNvSpPr txBox="1"/>
          <p:nvPr/>
        </p:nvSpPr>
        <p:spPr>
          <a:xfrm>
            <a:off x="8039504" y="7954477"/>
            <a:ext cx="6783065" cy="1562102"/>
          </a:xfrm>
          <a:prstGeom prst="rect">
            <a:avLst/>
          </a:prstGeom>
        </p:spPr>
        <p:txBody>
          <a:bodyPr lIns="0" tIns="0" rIns="0" bIns="0" rtlCol="0" anchor="t">
            <a:spAutoFit/>
          </a:bodyPr>
          <a:lstStyle/>
          <a:p>
            <a:pPr algn="just">
              <a:lnSpc>
                <a:spcPts val="6299"/>
              </a:lnSpc>
            </a:pPr>
            <a:r>
              <a:rPr lang="en-US" sz="4499" dirty="0">
                <a:solidFill>
                  <a:srgbClr val="000000"/>
                </a:solidFill>
                <a:latin typeface="Roboto Condensed Bold"/>
              </a:rPr>
              <a:t>TTH: </a:t>
            </a:r>
            <a:r>
              <a:rPr lang="en-US" sz="4499" dirty="0" err="1">
                <a:solidFill>
                  <a:srgbClr val="000000"/>
                </a:solidFill>
                <a:latin typeface="Roboto Condensed Bold"/>
              </a:rPr>
              <a:t>phập</a:t>
            </a:r>
            <a:r>
              <a:rPr lang="en-US" sz="4499" dirty="0">
                <a:solidFill>
                  <a:srgbClr val="000000"/>
                </a:solidFill>
                <a:latin typeface="Roboto Condensed Bold"/>
              </a:rPr>
              <a:t> </a:t>
            </a:r>
            <a:r>
              <a:rPr lang="en-US" sz="4499" dirty="0" err="1">
                <a:solidFill>
                  <a:srgbClr val="000000"/>
                </a:solidFill>
                <a:latin typeface="Roboto Condensed Bold"/>
              </a:rPr>
              <a:t>phồng</a:t>
            </a:r>
            <a:endParaRPr lang="en-US" sz="4499" dirty="0">
              <a:solidFill>
                <a:srgbClr val="000000"/>
              </a:solidFill>
              <a:latin typeface="Roboto Condensed Bold"/>
            </a:endParaRPr>
          </a:p>
          <a:p>
            <a:pPr algn="just">
              <a:lnSpc>
                <a:spcPts val="6299"/>
              </a:lnSpc>
              <a:spcBef>
                <a:spcPct val="0"/>
              </a:spcBef>
            </a:pPr>
            <a:r>
              <a:rPr lang="en-US" sz="4499" dirty="0">
                <a:solidFill>
                  <a:srgbClr val="000000"/>
                </a:solidFill>
                <a:latin typeface="Roboto Condensed Bold"/>
              </a:rPr>
              <a:t>TTT: </a:t>
            </a:r>
            <a:r>
              <a:rPr lang="en-US" sz="4499" dirty="0" err="1">
                <a:solidFill>
                  <a:srgbClr val="000000"/>
                </a:solidFill>
                <a:latin typeface="Roboto Condensed Bold"/>
              </a:rPr>
              <a:t>lích</a:t>
            </a:r>
            <a:r>
              <a:rPr lang="en-US" sz="4499" dirty="0">
                <a:solidFill>
                  <a:srgbClr val="000000"/>
                </a:solidFill>
                <a:latin typeface="Roboto Condensed Bold"/>
              </a:rPr>
              <a:t> </a:t>
            </a:r>
            <a:r>
              <a:rPr lang="en-US" sz="4499" dirty="0" err="1">
                <a:solidFill>
                  <a:srgbClr val="000000"/>
                </a:solidFill>
                <a:latin typeface="Roboto Condensed Bold"/>
              </a:rPr>
              <a:t>chích</a:t>
            </a:r>
            <a:endParaRPr lang="en-US" sz="4499" dirty="0">
              <a:solidFill>
                <a:srgbClr val="000000"/>
              </a:solidFill>
              <a:latin typeface="Roboto Condensed Bold"/>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2" name="Freeform 2"/>
          <p:cNvSpPr/>
          <p:nvPr/>
        </p:nvSpPr>
        <p:spPr>
          <a:xfrm rot="-10800000">
            <a:off x="15969230" y="8187691"/>
            <a:ext cx="3541778" cy="2099309"/>
          </a:xfrm>
          <a:custGeom>
            <a:avLst/>
            <a:gdLst/>
            <a:ahLst/>
            <a:cxnLst/>
            <a:rect l="l" t="t" r="r" b="b"/>
            <a:pathLst>
              <a:path w="3541778" h="2099309">
                <a:moveTo>
                  <a:pt x="0" y="0"/>
                </a:moveTo>
                <a:lnTo>
                  <a:pt x="3541778" y="0"/>
                </a:lnTo>
                <a:lnTo>
                  <a:pt x="3541778" y="2099309"/>
                </a:lnTo>
                <a:lnTo>
                  <a:pt x="0" y="2099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534021">
            <a:off x="-1933927" y="7378840"/>
            <a:ext cx="3867853" cy="5816321"/>
          </a:xfrm>
          <a:custGeom>
            <a:avLst/>
            <a:gdLst/>
            <a:ahLst/>
            <a:cxnLst/>
            <a:rect l="l" t="t" r="r" b="b"/>
            <a:pathLst>
              <a:path w="3867853" h="5816321">
                <a:moveTo>
                  <a:pt x="0" y="0"/>
                </a:moveTo>
                <a:lnTo>
                  <a:pt x="3867854" y="0"/>
                </a:lnTo>
                <a:lnTo>
                  <a:pt x="3867854" y="5816320"/>
                </a:lnTo>
                <a:lnTo>
                  <a:pt x="0" y="5816320"/>
                </a:lnTo>
                <a:lnTo>
                  <a:pt x="0" y="0"/>
                </a:lnTo>
                <a:close/>
              </a:path>
            </a:pathLst>
          </a:custGeom>
          <a:blipFill>
            <a:blip r:embed="rId4"/>
            <a:stretch>
              <a:fillRect/>
            </a:stretch>
          </a:blipFill>
        </p:spPr>
      </p:sp>
      <p:sp>
        <p:nvSpPr>
          <p:cNvPr id="4" name="TextBox 4"/>
          <p:cNvSpPr txBox="1"/>
          <p:nvPr/>
        </p:nvSpPr>
        <p:spPr>
          <a:xfrm>
            <a:off x="1028700" y="263810"/>
            <a:ext cx="6017568" cy="896620"/>
          </a:xfrm>
          <a:prstGeom prst="rect">
            <a:avLst/>
          </a:prstGeom>
        </p:spPr>
        <p:txBody>
          <a:bodyPr lIns="0" tIns="0" rIns="0" bIns="0" rtlCol="0" anchor="t">
            <a:spAutoFit/>
          </a:bodyPr>
          <a:lstStyle/>
          <a:p>
            <a:pPr algn="ctr">
              <a:lnSpc>
                <a:spcPts val="7279"/>
              </a:lnSpc>
              <a:spcBef>
                <a:spcPct val="0"/>
              </a:spcBef>
            </a:pPr>
            <a:r>
              <a:rPr lang="en-US" sz="5199">
                <a:solidFill>
                  <a:srgbClr val="000000"/>
                </a:solidFill>
                <a:latin typeface="Roboto Condensed Bold"/>
              </a:rPr>
              <a:t>2.2. Bài tập trong SGK </a:t>
            </a:r>
          </a:p>
        </p:txBody>
      </p:sp>
      <p:sp>
        <p:nvSpPr>
          <p:cNvPr id="5" name="Freeform 5"/>
          <p:cNvSpPr/>
          <p:nvPr/>
        </p:nvSpPr>
        <p:spPr>
          <a:xfrm>
            <a:off x="4920767" y="1028700"/>
            <a:ext cx="11959114" cy="8505920"/>
          </a:xfrm>
          <a:custGeom>
            <a:avLst/>
            <a:gdLst/>
            <a:ahLst/>
            <a:cxnLst/>
            <a:rect l="l" t="t" r="r" b="b"/>
            <a:pathLst>
              <a:path w="11959114" h="8505920">
                <a:moveTo>
                  <a:pt x="0" y="0"/>
                </a:moveTo>
                <a:lnTo>
                  <a:pt x="11959114" y="0"/>
                </a:lnTo>
                <a:lnTo>
                  <a:pt x="11959114" y="8505920"/>
                </a:lnTo>
                <a:lnTo>
                  <a:pt x="0" y="85059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6" name="Picture 6"/>
          <p:cNvPicPr>
            <a:picLocks noChangeAspect="1"/>
          </p:cNvPicPr>
          <p:nvPr/>
        </p:nvPicPr>
        <p:blipFill>
          <a:blip r:embed="rId7"/>
          <a:srcRect/>
          <a:stretch>
            <a:fillRect/>
          </a:stretch>
        </p:blipFill>
        <p:spPr>
          <a:xfrm>
            <a:off x="5700911" y="6423582"/>
            <a:ext cx="2129044" cy="958070"/>
          </a:xfrm>
          <a:prstGeom prst="rect">
            <a:avLst/>
          </a:prstGeom>
        </p:spPr>
      </p:pic>
      <p:sp>
        <p:nvSpPr>
          <p:cNvPr id="7" name="TextBox 7"/>
          <p:cNvSpPr txBox="1"/>
          <p:nvPr/>
        </p:nvSpPr>
        <p:spPr>
          <a:xfrm>
            <a:off x="1028700" y="1584882"/>
            <a:ext cx="3633886" cy="6305552"/>
          </a:xfrm>
          <a:prstGeom prst="rect">
            <a:avLst/>
          </a:prstGeom>
        </p:spPr>
        <p:txBody>
          <a:bodyPr lIns="0" tIns="0" rIns="0" bIns="0" rtlCol="0" anchor="t">
            <a:spAutoFit/>
          </a:bodyPr>
          <a:lstStyle/>
          <a:p>
            <a:pPr algn="just">
              <a:lnSpc>
                <a:spcPts val="6299"/>
              </a:lnSpc>
            </a:pPr>
            <a:r>
              <a:rPr lang="en-US" sz="4499">
                <a:solidFill>
                  <a:srgbClr val="000000"/>
                </a:solidFill>
                <a:latin typeface="Roboto Condensed Bold"/>
              </a:rPr>
              <a:t>Bài 2: </a:t>
            </a:r>
            <a:r>
              <a:rPr lang="en-US" sz="4499">
                <a:solidFill>
                  <a:srgbClr val="000000"/>
                </a:solidFill>
                <a:latin typeface="Roboto Condensed"/>
              </a:rPr>
              <a:t>Xác định và phân tích tác dụng của các từ tượng hình, từ tượng thanh trong những đoạn thơ sau:</a:t>
            </a:r>
          </a:p>
          <a:p>
            <a:pPr algn="just">
              <a:lnSpc>
                <a:spcPts val="6299"/>
              </a:lnSpc>
              <a:spcBef>
                <a:spcPct val="0"/>
              </a:spcBef>
            </a:pPr>
            <a:endParaRPr lang="en-US" sz="4499">
              <a:solidFill>
                <a:srgbClr val="000000"/>
              </a:solidFill>
              <a:latin typeface="Roboto Condensed"/>
            </a:endParaRPr>
          </a:p>
        </p:txBody>
      </p:sp>
      <p:sp>
        <p:nvSpPr>
          <p:cNvPr id="8" name="TextBox 8"/>
          <p:cNvSpPr txBox="1"/>
          <p:nvPr/>
        </p:nvSpPr>
        <p:spPr>
          <a:xfrm>
            <a:off x="8389410" y="1546782"/>
            <a:ext cx="8073110" cy="4496436"/>
          </a:xfrm>
          <a:prstGeom prst="rect">
            <a:avLst/>
          </a:prstGeom>
        </p:spPr>
        <p:txBody>
          <a:bodyPr lIns="0" tIns="0" rIns="0" bIns="0" rtlCol="0" anchor="t">
            <a:spAutoFit/>
          </a:bodyPr>
          <a:lstStyle/>
          <a:p>
            <a:pPr algn="just">
              <a:lnSpc>
                <a:spcPts val="7279"/>
              </a:lnSpc>
            </a:pPr>
            <a:r>
              <a:rPr lang="en-US" sz="5199">
                <a:solidFill>
                  <a:srgbClr val="000000"/>
                </a:solidFill>
                <a:latin typeface="#9Slide05 VL Fadilla 1"/>
              </a:rPr>
              <a:t>Năm gian nhà cỏ thấp le te,</a:t>
            </a:r>
          </a:p>
          <a:p>
            <a:pPr algn="just">
              <a:lnSpc>
                <a:spcPts val="7279"/>
              </a:lnSpc>
            </a:pPr>
            <a:r>
              <a:rPr lang="en-US" sz="5199">
                <a:solidFill>
                  <a:srgbClr val="000000"/>
                </a:solidFill>
                <a:latin typeface="#9Slide05 VL Fadilla 1"/>
              </a:rPr>
              <a:t>Ngõ tối đêm sâu đóm lập lòe.</a:t>
            </a:r>
          </a:p>
          <a:p>
            <a:pPr algn="just">
              <a:lnSpc>
                <a:spcPts val="7279"/>
              </a:lnSpc>
            </a:pPr>
            <a:r>
              <a:rPr lang="en-US" sz="5199">
                <a:solidFill>
                  <a:srgbClr val="000000"/>
                </a:solidFill>
                <a:latin typeface="#9Slide05 VL Fadilla 1"/>
              </a:rPr>
              <a:t>Lưng giậu phất phơ màu khói nhạt,</a:t>
            </a:r>
          </a:p>
          <a:p>
            <a:pPr algn="just">
              <a:lnSpc>
                <a:spcPts val="7279"/>
              </a:lnSpc>
            </a:pPr>
            <a:r>
              <a:rPr lang="en-US" sz="5199">
                <a:solidFill>
                  <a:srgbClr val="000000"/>
                </a:solidFill>
                <a:latin typeface="#9Slide05 VL Fadilla 1"/>
              </a:rPr>
              <a:t>Làn ao lóng lánh bóng trăng loe.</a:t>
            </a:r>
          </a:p>
          <a:p>
            <a:pPr algn="r">
              <a:lnSpc>
                <a:spcPts val="6299"/>
              </a:lnSpc>
              <a:spcBef>
                <a:spcPct val="0"/>
              </a:spcBef>
            </a:pPr>
            <a:r>
              <a:rPr lang="en-US" sz="4499">
                <a:solidFill>
                  <a:srgbClr val="000000"/>
                </a:solidFill>
                <a:latin typeface="Roboto Condensed Italics"/>
              </a:rPr>
              <a:t>(Nguyễn Khuyến, "Thu ẩm")</a:t>
            </a:r>
          </a:p>
        </p:txBody>
      </p:sp>
      <p:sp>
        <p:nvSpPr>
          <p:cNvPr id="9" name="TextBox 9"/>
          <p:cNvSpPr txBox="1"/>
          <p:nvPr/>
        </p:nvSpPr>
        <p:spPr>
          <a:xfrm>
            <a:off x="7829955" y="6328332"/>
            <a:ext cx="8139274" cy="1562102"/>
          </a:xfrm>
          <a:prstGeom prst="rect">
            <a:avLst/>
          </a:prstGeom>
        </p:spPr>
        <p:txBody>
          <a:bodyPr lIns="0" tIns="0" rIns="0" bIns="0" rtlCol="0" anchor="t">
            <a:spAutoFit/>
          </a:bodyPr>
          <a:lstStyle/>
          <a:p>
            <a:pPr algn="just">
              <a:lnSpc>
                <a:spcPts val="6299"/>
              </a:lnSpc>
              <a:spcBef>
                <a:spcPct val="0"/>
              </a:spcBef>
            </a:pPr>
            <a:r>
              <a:rPr lang="en-US" sz="4499">
                <a:solidFill>
                  <a:srgbClr val="000000"/>
                </a:solidFill>
                <a:latin typeface="Roboto Condensed Bold"/>
              </a:rPr>
              <a:t>TTH: le te, lập lòe, phất phơ, lóng lánh</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2" name="Freeform 2"/>
          <p:cNvSpPr/>
          <p:nvPr/>
        </p:nvSpPr>
        <p:spPr>
          <a:xfrm rot="-10800000">
            <a:off x="15969230" y="8187691"/>
            <a:ext cx="3541778" cy="2099309"/>
          </a:xfrm>
          <a:custGeom>
            <a:avLst/>
            <a:gdLst/>
            <a:ahLst/>
            <a:cxnLst/>
            <a:rect l="l" t="t" r="r" b="b"/>
            <a:pathLst>
              <a:path w="3541778" h="2099309">
                <a:moveTo>
                  <a:pt x="0" y="0"/>
                </a:moveTo>
                <a:lnTo>
                  <a:pt x="3541778" y="0"/>
                </a:lnTo>
                <a:lnTo>
                  <a:pt x="3541778" y="2099309"/>
                </a:lnTo>
                <a:lnTo>
                  <a:pt x="0" y="2099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534021">
            <a:off x="-1933927" y="7378840"/>
            <a:ext cx="3867853" cy="5816321"/>
          </a:xfrm>
          <a:custGeom>
            <a:avLst/>
            <a:gdLst/>
            <a:ahLst/>
            <a:cxnLst/>
            <a:rect l="l" t="t" r="r" b="b"/>
            <a:pathLst>
              <a:path w="3867853" h="5816321">
                <a:moveTo>
                  <a:pt x="0" y="0"/>
                </a:moveTo>
                <a:lnTo>
                  <a:pt x="3867854" y="0"/>
                </a:lnTo>
                <a:lnTo>
                  <a:pt x="3867854" y="5816320"/>
                </a:lnTo>
                <a:lnTo>
                  <a:pt x="0" y="5816320"/>
                </a:lnTo>
                <a:lnTo>
                  <a:pt x="0" y="0"/>
                </a:lnTo>
                <a:close/>
              </a:path>
            </a:pathLst>
          </a:custGeom>
          <a:blipFill>
            <a:blip r:embed="rId4"/>
            <a:stretch>
              <a:fillRect/>
            </a:stretch>
          </a:blipFill>
        </p:spPr>
      </p:sp>
      <p:sp>
        <p:nvSpPr>
          <p:cNvPr id="4" name="TextBox 4"/>
          <p:cNvSpPr txBox="1"/>
          <p:nvPr/>
        </p:nvSpPr>
        <p:spPr>
          <a:xfrm>
            <a:off x="1028700" y="263810"/>
            <a:ext cx="6017568" cy="896620"/>
          </a:xfrm>
          <a:prstGeom prst="rect">
            <a:avLst/>
          </a:prstGeom>
        </p:spPr>
        <p:txBody>
          <a:bodyPr lIns="0" tIns="0" rIns="0" bIns="0" rtlCol="0" anchor="t">
            <a:spAutoFit/>
          </a:bodyPr>
          <a:lstStyle/>
          <a:p>
            <a:pPr algn="ctr">
              <a:lnSpc>
                <a:spcPts val="7279"/>
              </a:lnSpc>
              <a:spcBef>
                <a:spcPct val="0"/>
              </a:spcBef>
            </a:pPr>
            <a:r>
              <a:rPr lang="en-US" sz="5199">
                <a:solidFill>
                  <a:srgbClr val="000000"/>
                </a:solidFill>
                <a:latin typeface="Roboto Condensed Bold"/>
              </a:rPr>
              <a:t>2.2. Bài tập trong SGK </a:t>
            </a:r>
          </a:p>
        </p:txBody>
      </p:sp>
      <p:sp>
        <p:nvSpPr>
          <p:cNvPr id="5" name="Freeform 5"/>
          <p:cNvSpPr/>
          <p:nvPr/>
        </p:nvSpPr>
        <p:spPr>
          <a:xfrm>
            <a:off x="4920767" y="1028700"/>
            <a:ext cx="11959114" cy="8505920"/>
          </a:xfrm>
          <a:custGeom>
            <a:avLst/>
            <a:gdLst/>
            <a:ahLst/>
            <a:cxnLst/>
            <a:rect l="l" t="t" r="r" b="b"/>
            <a:pathLst>
              <a:path w="11959114" h="8505920">
                <a:moveTo>
                  <a:pt x="0" y="0"/>
                </a:moveTo>
                <a:lnTo>
                  <a:pt x="11959114" y="0"/>
                </a:lnTo>
                <a:lnTo>
                  <a:pt x="11959114" y="8505920"/>
                </a:lnTo>
                <a:lnTo>
                  <a:pt x="0" y="85059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1028700" y="1584882"/>
            <a:ext cx="3633886" cy="6305552"/>
          </a:xfrm>
          <a:prstGeom prst="rect">
            <a:avLst/>
          </a:prstGeom>
        </p:spPr>
        <p:txBody>
          <a:bodyPr lIns="0" tIns="0" rIns="0" bIns="0" rtlCol="0" anchor="t">
            <a:spAutoFit/>
          </a:bodyPr>
          <a:lstStyle/>
          <a:p>
            <a:pPr algn="just">
              <a:lnSpc>
                <a:spcPts val="6299"/>
              </a:lnSpc>
            </a:pPr>
            <a:r>
              <a:rPr lang="en-US" sz="4499">
                <a:solidFill>
                  <a:srgbClr val="000000"/>
                </a:solidFill>
                <a:latin typeface="Roboto Condensed Bold"/>
              </a:rPr>
              <a:t>Bài 2: </a:t>
            </a:r>
            <a:r>
              <a:rPr lang="en-US" sz="4499">
                <a:solidFill>
                  <a:srgbClr val="000000"/>
                </a:solidFill>
                <a:latin typeface="Roboto Condensed"/>
              </a:rPr>
              <a:t>Xác định và phân tích tác dụng của các từ tượng hình, từ tượng thanh trong những đoạn thơ sau:</a:t>
            </a:r>
          </a:p>
          <a:p>
            <a:pPr algn="just">
              <a:lnSpc>
                <a:spcPts val="6299"/>
              </a:lnSpc>
              <a:spcBef>
                <a:spcPct val="0"/>
              </a:spcBef>
            </a:pPr>
            <a:endParaRPr lang="en-US" sz="4499">
              <a:solidFill>
                <a:srgbClr val="000000"/>
              </a:solidFill>
              <a:latin typeface="Roboto Condensed"/>
            </a:endParaRPr>
          </a:p>
        </p:txBody>
      </p:sp>
      <p:sp>
        <p:nvSpPr>
          <p:cNvPr id="7" name="TextBox 7"/>
          <p:cNvSpPr txBox="1"/>
          <p:nvPr/>
        </p:nvSpPr>
        <p:spPr>
          <a:xfrm>
            <a:off x="5725512" y="2990692"/>
            <a:ext cx="10349624" cy="5514975"/>
          </a:xfrm>
          <a:prstGeom prst="rect">
            <a:avLst/>
          </a:prstGeom>
        </p:spPr>
        <p:txBody>
          <a:bodyPr lIns="0" tIns="0" rIns="0" bIns="0" rtlCol="0" anchor="t">
            <a:spAutoFit/>
          </a:bodyPr>
          <a:lstStyle/>
          <a:p>
            <a:pPr algn="just">
              <a:lnSpc>
                <a:spcPts val="6299"/>
              </a:lnSpc>
              <a:spcBef>
                <a:spcPct val="0"/>
              </a:spcBef>
            </a:pPr>
            <a:r>
              <a:rPr lang="en-US" sz="4499" dirty="0" err="1">
                <a:solidFill>
                  <a:srgbClr val="000000"/>
                </a:solidFill>
                <a:latin typeface="Roboto Condensed Italics"/>
              </a:rPr>
              <a:t>gợi</a:t>
            </a:r>
            <a:r>
              <a:rPr lang="en-US" sz="4499" dirty="0">
                <a:solidFill>
                  <a:srgbClr val="000000"/>
                </a:solidFill>
                <a:latin typeface="Roboto Condensed Italics"/>
              </a:rPr>
              <a:t> </a:t>
            </a:r>
            <a:r>
              <a:rPr lang="en-US" sz="4499" dirty="0" err="1">
                <a:solidFill>
                  <a:srgbClr val="000000"/>
                </a:solidFill>
                <a:latin typeface="Roboto Condensed Italics"/>
              </a:rPr>
              <a:t>tả</a:t>
            </a:r>
            <a:r>
              <a:rPr lang="en-US" sz="4499" dirty="0">
                <a:solidFill>
                  <a:srgbClr val="000000"/>
                </a:solidFill>
                <a:latin typeface="Roboto Condensed Italics"/>
              </a:rPr>
              <a:t> </a:t>
            </a:r>
            <a:r>
              <a:rPr lang="en-US" sz="4499" dirty="0" err="1">
                <a:solidFill>
                  <a:srgbClr val="000000"/>
                </a:solidFill>
                <a:latin typeface="Roboto Condensed Italics"/>
              </a:rPr>
              <a:t>dáng</a:t>
            </a:r>
            <a:r>
              <a:rPr lang="en-US" sz="4499" dirty="0">
                <a:solidFill>
                  <a:srgbClr val="000000"/>
                </a:solidFill>
                <a:latin typeface="Roboto Condensed Italics"/>
              </a:rPr>
              <a:t> </a:t>
            </a:r>
            <a:r>
              <a:rPr lang="en-US" sz="4499" dirty="0" err="1">
                <a:solidFill>
                  <a:srgbClr val="000000"/>
                </a:solidFill>
                <a:latin typeface="Roboto Condensed Italics"/>
              </a:rPr>
              <a:t>vẻ</a:t>
            </a:r>
            <a:r>
              <a:rPr lang="en-US" sz="4499" dirty="0">
                <a:solidFill>
                  <a:srgbClr val="000000"/>
                </a:solidFill>
                <a:latin typeface="Roboto Condensed Italics"/>
              </a:rPr>
              <a:t> </a:t>
            </a:r>
            <a:r>
              <a:rPr lang="en-US" sz="4499" dirty="0" err="1">
                <a:solidFill>
                  <a:srgbClr val="000000"/>
                </a:solidFill>
                <a:latin typeface="Roboto Condensed Italics"/>
              </a:rPr>
              <a:t>của</a:t>
            </a:r>
            <a:r>
              <a:rPr lang="en-US" sz="4499" dirty="0">
                <a:solidFill>
                  <a:srgbClr val="000000"/>
                </a:solidFill>
                <a:latin typeface="Roboto Condensed Italics"/>
              </a:rPr>
              <a:t> </a:t>
            </a:r>
            <a:r>
              <a:rPr lang="en-US" sz="4499" dirty="0" err="1">
                <a:solidFill>
                  <a:srgbClr val="000000"/>
                </a:solidFill>
                <a:latin typeface="Roboto Condensed Italics"/>
              </a:rPr>
              <a:t>những</a:t>
            </a:r>
            <a:r>
              <a:rPr lang="en-US" sz="4499" dirty="0">
                <a:solidFill>
                  <a:srgbClr val="000000"/>
                </a:solidFill>
                <a:latin typeface="Roboto Condensed Italics"/>
              </a:rPr>
              <a:t> </a:t>
            </a:r>
            <a:r>
              <a:rPr lang="en-US" sz="4499" dirty="0" err="1">
                <a:solidFill>
                  <a:srgbClr val="000000"/>
                </a:solidFill>
                <a:latin typeface="Roboto Condensed Italics"/>
              </a:rPr>
              <a:t>sự</a:t>
            </a:r>
            <a:r>
              <a:rPr lang="en-US" sz="4499" dirty="0">
                <a:solidFill>
                  <a:srgbClr val="000000"/>
                </a:solidFill>
                <a:latin typeface="Roboto Condensed Italics"/>
              </a:rPr>
              <a:t> </a:t>
            </a:r>
            <a:r>
              <a:rPr lang="en-US" sz="4499" dirty="0" err="1">
                <a:solidFill>
                  <a:srgbClr val="000000"/>
                </a:solidFill>
                <a:latin typeface="Roboto Condensed Italics"/>
              </a:rPr>
              <a:t>vật</a:t>
            </a:r>
            <a:r>
              <a:rPr lang="en-US" sz="4499" dirty="0">
                <a:solidFill>
                  <a:srgbClr val="000000"/>
                </a:solidFill>
                <a:latin typeface="Roboto Condensed Italics"/>
              </a:rPr>
              <a:t> </a:t>
            </a:r>
            <a:r>
              <a:rPr lang="en-US" sz="4499" dirty="0" err="1">
                <a:solidFill>
                  <a:srgbClr val="000000"/>
                </a:solidFill>
                <a:latin typeface="Roboto Condensed Italics"/>
              </a:rPr>
              <a:t>thôn</a:t>
            </a:r>
            <a:r>
              <a:rPr lang="en-US" sz="4499" dirty="0">
                <a:solidFill>
                  <a:srgbClr val="000000"/>
                </a:solidFill>
                <a:latin typeface="Roboto Condensed Italics"/>
              </a:rPr>
              <a:t> </a:t>
            </a:r>
            <a:r>
              <a:rPr lang="en-US" sz="4499" dirty="0" err="1">
                <a:solidFill>
                  <a:srgbClr val="000000"/>
                </a:solidFill>
                <a:latin typeface="Roboto Condensed Italics"/>
              </a:rPr>
              <a:t>quê</a:t>
            </a:r>
            <a:r>
              <a:rPr lang="en-US" sz="4499" dirty="0">
                <a:solidFill>
                  <a:srgbClr val="000000"/>
                </a:solidFill>
                <a:latin typeface="Roboto Condensed Italics"/>
              </a:rPr>
              <a:t>: </a:t>
            </a:r>
            <a:r>
              <a:rPr lang="en-US" sz="4499" dirty="0" err="1">
                <a:solidFill>
                  <a:srgbClr val="000000"/>
                </a:solidFill>
                <a:latin typeface="Roboto Condensed Italics"/>
              </a:rPr>
              <a:t>gian</a:t>
            </a:r>
            <a:r>
              <a:rPr lang="en-US" sz="4499" dirty="0">
                <a:solidFill>
                  <a:srgbClr val="000000"/>
                </a:solidFill>
                <a:latin typeface="Roboto Condensed Italics"/>
              </a:rPr>
              <a:t> </a:t>
            </a:r>
            <a:r>
              <a:rPr lang="en-US" sz="4499" dirty="0" err="1">
                <a:solidFill>
                  <a:srgbClr val="000000"/>
                </a:solidFill>
                <a:latin typeface="Roboto Condensed Italics"/>
              </a:rPr>
              <a:t>nhà</a:t>
            </a:r>
            <a:r>
              <a:rPr lang="en-US" sz="4499" dirty="0">
                <a:solidFill>
                  <a:srgbClr val="000000"/>
                </a:solidFill>
                <a:latin typeface="Roboto Condensed Italics"/>
              </a:rPr>
              <a:t> </a:t>
            </a:r>
            <a:r>
              <a:rPr lang="en-US" sz="4499" dirty="0" err="1">
                <a:solidFill>
                  <a:srgbClr val="000000"/>
                </a:solidFill>
                <a:latin typeface="Roboto Condensed Italics"/>
              </a:rPr>
              <a:t>nhỏ</a:t>
            </a:r>
            <a:r>
              <a:rPr lang="en-US" sz="4499" dirty="0">
                <a:solidFill>
                  <a:srgbClr val="000000"/>
                </a:solidFill>
                <a:latin typeface="Roboto Condensed Italics"/>
              </a:rPr>
              <a:t> </a:t>
            </a:r>
            <a:r>
              <a:rPr lang="en-US" sz="4499" dirty="0" err="1">
                <a:solidFill>
                  <a:srgbClr val="000000"/>
                </a:solidFill>
                <a:latin typeface="Roboto Condensed Italics"/>
              </a:rPr>
              <a:t>bé</a:t>
            </a:r>
            <a:r>
              <a:rPr lang="en-US" sz="4499" dirty="0">
                <a:solidFill>
                  <a:srgbClr val="000000"/>
                </a:solidFill>
                <a:latin typeface="Roboto Condensed Italics"/>
              </a:rPr>
              <a:t>, </a:t>
            </a:r>
            <a:r>
              <a:rPr lang="en-US" sz="4499" dirty="0" err="1">
                <a:solidFill>
                  <a:srgbClr val="000000"/>
                </a:solidFill>
                <a:latin typeface="Roboto Condensed Italics"/>
              </a:rPr>
              <a:t>lụp</a:t>
            </a:r>
            <a:r>
              <a:rPr lang="en-US" sz="4499" dirty="0">
                <a:solidFill>
                  <a:srgbClr val="000000"/>
                </a:solidFill>
                <a:latin typeface="Roboto Condensed Italics"/>
              </a:rPr>
              <a:t> </a:t>
            </a:r>
            <a:r>
              <a:rPr lang="en-US" sz="4499" dirty="0" err="1">
                <a:solidFill>
                  <a:srgbClr val="000000"/>
                </a:solidFill>
                <a:latin typeface="Roboto Condensed Italics"/>
              </a:rPr>
              <a:t>xụp</a:t>
            </a:r>
            <a:r>
              <a:rPr lang="en-US" sz="4499" dirty="0">
                <a:solidFill>
                  <a:srgbClr val="000000"/>
                </a:solidFill>
                <a:latin typeface="Roboto Condensed Italics"/>
              </a:rPr>
              <a:t>, </a:t>
            </a:r>
            <a:r>
              <a:rPr lang="en-US" sz="4499" dirty="0" err="1">
                <a:solidFill>
                  <a:srgbClr val="000000"/>
                </a:solidFill>
                <a:latin typeface="Roboto Condensed Italics"/>
              </a:rPr>
              <a:t>ngõ</a:t>
            </a:r>
            <a:r>
              <a:rPr lang="en-US" sz="4499" dirty="0">
                <a:solidFill>
                  <a:srgbClr val="000000"/>
                </a:solidFill>
                <a:latin typeface="Roboto Condensed Italics"/>
              </a:rPr>
              <a:t> </a:t>
            </a:r>
            <a:r>
              <a:rPr lang="en-US" sz="4499" dirty="0" err="1">
                <a:solidFill>
                  <a:srgbClr val="000000"/>
                </a:solidFill>
                <a:latin typeface="Roboto Condensed Italics"/>
              </a:rPr>
              <a:t>tối</a:t>
            </a:r>
            <a:r>
              <a:rPr lang="en-US" sz="4499" dirty="0">
                <a:solidFill>
                  <a:srgbClr val="000000"/>
                </a:solidFill>
                <a:latin typeface="Roboto Condensed Italics"/>
              </a:rPr>
              <a:t> </a:t>
            </a:r>
            <a:r>
              <a:rPr lang="en-US" sz="4499" dirty="0" err="1">
                <a:solidFill>
                  <a:srgbClr val="000000"/>
                </a:solidFill>
                <a:latin typeface="Roboto Condensed Italics"/>
              </a:rPr>
              <a:t>ẩn</a:t>
            </a:r>
            <a:r>
              <a:rPr lang="en-US" sz="4499" dirty="0">
                <a:solidFill>
                  <a:srgbClr val="000000"/>
                </a:solidFill>
                <a:latin typeface="Roboto Condensed Italics"/>
              </a:rPr>
              <a:t> </a:t>
            </a:r>
            <a:r>
              <a:rPr lang="en-US" sz="4499" dirty="0" err="1">
                <a:solidFill>
                  <a:srgbClr val="000000"/>
                </a:solidFill>
                <a:latin typeface="Roboto Condensed Italics"/>
              </a:rPr>
              <a:t>hiện</a:t>
            </a:r>
            <a:r>
              <a:rPr lang="en-US" sz="4499" dirty="0">
                <a:solidFill>
                  <a:srgbClr val="000000"/>
                </a:solidFill>
                <a:latin typeface="Roboto Condensed Italics"/>
              </a:rPr>
              <a:t> </a:t>
            </a:r>
            <a:r>
              <a:rPr lang="en-US" sz="4499" dirty="0" err="1">
                <a:solidFill>
                  <a:srgbClr val="000000"/>
                </a:solidFill>
                <a:latin typeface="Roboto Condensed Italics"/>
              </a:rPr>
              <a:t>vài</a:t>
            </a:r>
            <a:r>
              <a:rPr lang="en-US" sz="4499" dirty="0">
                <a:solidFill>
                  <a:srgbClr val="000000"/>
                </a:solidFill>
                <a:latin typeface="Roboto Condensed Italics"/>
              </a:rPr>
              <a:t> </a:t>
            </a:r>
            <a:r>
              <a:rPr lang="en-US" sz="4499" dirty="0" err="1">
                <a:solidFill>
                  <a:srgbClr val="000000"/>
                </a:solidFill>
                <a:latin typeface="Roboto Condensed Italics"/>
              </a:rPr>
              <a:t>cánh</a:t>
            </a:r>
            <a:r>
              <a:rPr lang="en-US" sz="4499" dirty="0">
                <a:solidFill>
                  <a:srgbClr val="000000"/>
                </a:solidFill>
                <a:latin typeface="Roboto Condensed Italics"/>
              </a:rPr>
              <a:t> </a:t>
            </a:r>
            <a:r>
              <a:rPr lang="en-US" sz="4499" dirty="0" err="1">
                <a:solidFill>
                  <a:srgbClr val="000000"/>
                </a:solidFill>
                <a:latin typeface="Roboto Condensed Italics"/>
              </a:rPr>
              <a:t>đom</a:t>
            </a:r>
            <a:r>
              <a:rPr lang="en-US" sz="4499" dirty="0">
                <a:solidFill>
                  <a:srgbClr val="000000"/>
                </a:solidFill>
                <a:latin typeface="Roboto Condensed Italics"/>
              </a:rPr>
              <a:t> </a:t>
            </a:r>
            <a:r>
              <a:rPr lang="en-US" sz="4499" dirty="0" err="1">
                <a:solidFill>
                  <a:srgbClr val="000000"/>
                </a:solidFill>
                <a:latin typeface="Roboto Condensed Italics"/>
              </a:rPr>
              <a:t>đóm</a:t>
            </a:r>
            <a:r>
              <a:rPr lang="en-US" sz="4499" dirty="0">
                <a:solidFill>
                  <a:srgbClr val="000000"/>
                </a:solidFill>
                <a:latin typeface="Roboto Condensed Italics"/>
              </a:rPr>
              <a:t>, </a:t>
            </a:r>
            <a:r>
              <a:rPr lang="en-US" sz="4499" dirty="0" err="1">
                <a:solidFill>
                  <a:srgbClr val="000000"/>
                </a:solidFill>
                <a:latin typeface="Roboto Condensed Italics"/>
              </a:rPr>
              <a:t>lưng</a:t>
            </a:r>
            <a:r>
              <a:rPr lang="en-US" sz="4499" dirty="0">
                <a:solidFill>
                  <a:srgbClr val="000000"/>
                </a:solidFill>
                <a:latin typeface="Roboto Condensed Italics"/>
              </a:rPr>
              <a:t> </a:t>
            </a:r>
            <a:r>
              <a:rPr lang="en-US" sz="4499" dirty="0" err="1">
                <a:solidFill>
                  <a:srgbClr val="000000"/>
                </a:solidFill>
                <a:latin typeface="Roboto Condensed Italics"/>
              </a:rPr>
              <a:t>giậu</a:t>
            </a:r>
            <a:r>
              <a:rPr lang="en-US" sz="4499" dirty="0">
                <a:solidFill>
                  <a:srgbClr val="000000"/>
                </a:solidFill>
                <a:latin typeface="Roboto Condensed Italics"/>
              </a:rPr>
              <a:t> </a:t>
            </a:r>
            <a:r>
              <a:rPr lang="en-US" sz="4499" dirty="0" err="1">
                <a:solidFill>
                  <a:srgbClr val="000000"/>
                </a:solidFill>
                <a:latin typeface="Roboto Condensed Italics"/>
              </a:rPr>
              <a:t>màu</a:t>
            </a:r>
            <a:r>
              <a:rPr lang="en-US" sz="4499" dirty="0">
                <a:solidFill>
                  <a:srgbClr val="000000"/>
                </a:solidFill>
                <a:latin typeface="Roboto Condensed Italics"/>
              </a:rPr>
              <a:t> </a:t>
            </a:r>
            <a:r>
              <a:rPr lang="en-US" sz="4499" dirty="0" err="1">
                <a:solidFill>
                  <a:srgbClr val="000000"/>
                </a:solidFill>
                <a:latin typeface="Roboto Condensed Italics"/>
              </a:rPr>
              <a:t>khói</a:t>
            </a:r>
            <a:r>
              <a:rPr lang="en-US" sz="4499" dirty="0">
                <a:solidFill>
                  <a:srgbClr val="000000"/>
                </a:solidFill>
                <a:latin typeface="Roboto Condensed Italics"/>
              </a:rPr>
              <a:t> </a:t>
            </a:r>
            <a:r>
              <a:rPr lang="en-US" sz="4499" dirty="0" err="1">
                <a:solidFill>
                  <a:srgbClr val="000000"/>
                </a:solidFill>
                <a:latin typeface="Roboto Condensed Italics"/>
              </a:rPr>
              <a:t>nhạt</a:t>
            </a:r>
            <a:r>
              <a:rPr lang="en-US" sz="4499" dirty="0">
                <a:solidFill>
                  <a:srgbClr val="000000"/>
                </a:solidFill>
                <a:latin typeface="Roboto Condensed Italics"/>
              </a:rPr>
              <a:t> </a:t>
            </a:r>
            <a:r>
              <a:rPr lang="en-US" sz="4499" dirty="0" err="1">
                <a:solidFill>
                  <a:srgbClr val="000000"/>
                </a:solidFill>
                <a:latin typeface="Roboto Condensed Italics"/>
              </a:rPr>
              <a:t>còn</a:t>
            </a:r>
            <a:r>
              <a:rPr lang="en-US" sz="4499" dirty="0">
                <a:solidFill>
                  <a:srgbClr val="000000"/>
                </a:solidFill>
                <a:latin typeface="Roboto Condensed Italics"/>
              </a:rPr>
              <a:t> </a:t>
            </a:r>
            <a:r>
              <a:rPr lang="en-US" sz="4499" dirty="0" err="1">
                <a:solidFill>
                  <a:srgbClr val="000000"/>
                </a:solidFill>
                <a:latin typeface="Roboto Condensed Italics"/>
              </a:rPr>
              <a:t>vương</a:t>
            </a:r>
            <a:r>
              <a:rPr lang="en-US" sz="4499" dirty="0">
                <a:solidFill>
                  <a:srgbClr val="000000"/>
                </a:solidFill>
                <a:latin typeface="Roboto Condensed Italics"/>
              </a:rPr>
              <a:t> </a:t>
            </a:r>
            <a:r>
              <a:rPr lang="en-US" sz="4499" dirty="0" err="1">
                <a:solidFill>
                  <a:srgbClr val="000000"/>
                </a:solidFill>
                <a:latin typeface="Roboto Condensed Italics"/>
              </a:rPr>
              <a:t>tức</a:t>
            </a:r>
            <a:r>
              <a:rPr lang="en-US" sz="4499" dirty="0">
                <a:solidFill>
                  <a:srgbClr val="000000"/>
                </a:solidFill>
                <a:latin typeface="Roboto Condensed Italics"/>
              </a:rPr>
              <a:t> </a:t>
            </a:r>
            <a:r>
              <a:rPr lang="en-US" sz="4499" dirty="0" err="1">
                <a:solidFill>
                  <a:srgbClr val="000000"/>
                </a:solidFill>
                <a:latin typeface="Roboto Condensed Italics"/>
              </a:rPr>
              <a:t>rặng</a:t>
            </a:r>
            <a:r>
              <a:rPr lang="en-US" sz="4499" dirty="0">
                <a:solidFill>
                  <a:srgbClr val="000000"/>
                </a:solidFill>
                <a:latin typeface="Roboto Condensed Italics"/>
              </a:rPr>
              <a:t> </a:t>
            </a:r>
            <a:r>
              <a:rPr lang="en-US" sz="4499" dirty="0" err="1">
                <a:solidFill>
                  <a:srgbClr val="000000"/>
                </a:solidFill>
                <a:latin typeface="Roboto Condensed Italics"/>
              </a:rPr>
              <a:t>cây</a:t>
            </a:r>
            <a:r>
              <a:rPr lang="en-US" sz="4499" dirty="0">
                <a:solidFill>
                  <a:srgbClr val="000000"/>
                </a:solidFill>
                <a:latin typeface="Roboto Condensed Italics"/>
              </a:rPr>
              <a:t> </a:t>
            </a:r>
            <a:r>
              <a:rPr lang="en-US" sz="4499" dirty="0" err="1">
                <a:solidFill>
                  <a:srgbClr val="000000"/>
                </a:solidFill>
                <a:latin typeface="Roboto Condensed Italics"/>
              </a:rPr>
              <a:t>cũng</a:t>
            </a:r>
            <a:r>
              <a:rPr lang="en-US" sz="4499" dirty="0">
                <a:solidFill>
                  <a:srgbClr val="000000"/>
                </a:solidFill>
                <a:latin typeface="Roboto Condensed Italics"/>
              </a:rPr>
              <a:t> </a:t>
            </a:r>
            <a:r>
              <a:rPr lang="en-US" sz="4499" dirty="0" err="1">
                <a:solidFill>
                  <a:srgbClr val="000000"/>
                </a:solidFill>
                <a:latin typeface="Roboto Condensed Italics"/>
              </a:rPr>
              <a:t>nhạt</a:t>
            </a:r>
            <a:r>
              <a:rPr lang="en-US" sz="4499" dirty="0">
                <a:solidFill>
                  <a:srgbClr val="000000"/>
                </a:solidFill>
                <a:latin typeface="Roboto Condensed Italics"/>
              </a:rPr>
              <a:t> </a:t>
            </a:r>
            <a:r>
              <a:rPr lang="en-US" sz="4499" dirty="0" err="1">
                <a:solidFill>
                  <a:srgbClr val="000000"/>
                </a:solidFill>
                <a:latin typeface="Roboto Condensed Italics"/>
              </a:rPr>
              <a:t>bớt</a:t>
            </a:r>
            <a:r>
              <a:rPr lang="en-US" sz="4499" dirty="0">
                <a:solidFill>
                  <a:srgbClr val="000000"/>
                </a:solidFill>
                <a:latin typeface="Roboto Condensed Italics"/>
              </a:rPr>
              <a:t>, </a:t>
            </a:r>
            <a:r>
              <a:rPr lang="en-US" sz="4499" dirty="0" err="1">
                <a:solidFill>
                  <a:srgbClr val="000000"/>
                </a:solidFill>
                <a:latin typeface="Roboto Condensed Italics"/>
              </a:rPr>
              <a:t>mặt</a:t>
            </a:r>
            <a:r>
              <a:rPr lang="en-US" sz="4499" dirty="0">
                <a:solidFill>
                  <a:srgbClr val="000000"/>
                </a:solidFill>
                <a:latin typeface="Roboto Condensed Italics"/>
              </a:rPr>
              <a:t> </a:t>
            </a:r>
            <a:r>
              <a:rPr lang="en-US" sz="4499" dirty="0" err="1">
                <a:solidFill>
                  <a:srgbClr val="000000"/>
                </a:solidFill>
                <a:latin typeface="Roboto Condensed Italics"/>
              </a:rPr>
              <a:t>ao</a:t>
            </a:r>
            <a:r>
              <a:rPr lang="en-US" sz="4499" dirty="0">
                <a:solidFill>
                  <a:srgbClr val="000000"/>
                </a:solidFill>
                <a:latin typeface="Roboto Condensed Italics"/>
              </a:rPr>
              <a:t> </a:t>
            </a:r>
            <a:r>
              <a:rPr lang="en-US" sz="4499" dirty="0" err="1">
                <a:solidFill>
                  <a:srgbClr val="000000"/>
                </a:solidFill>
                <a:latin typeface="Roboto Condensed Italics"/>
              </a:rPr>
              <a:t>ẩn</a:t>
            </a:r>
            <a:r>
              <a:rPr lang="en-US" sz="4499" dirty="0">
                <a:solidFill>
                  <a:srgbClr val="000000"/>
                </a:solidFill>
                <a:latin typeface="Roboto Condensed Italics"/>
              </a:rPr>
              <a:t> </a:t>
            </a:r>
            <a:r>
              <a:rPr lang="en-US" sz="4499" dirty="0" err="1">
                <a:solidFill>
                  <a:srgbClr val="000000"/>
                </a:solidFill>
                <a:latin typeface="Roboto Condensed Italics"/>
              </a:rPr>
              <a:t>hiện</a:t>
            </a:r>
            <a:r>
              <a:rPr lang="en-US" sz="4499" dirty="0">
                <a:solidFill>
                  <a:srgbClr val="000000"/>
                </a:solidFill>
                <a:latin typeface="Roboto Condensed Italics"/>
              </a:rPr>
              <a:t> </a:t>
            </a:r>
            <a:r>
              <a:rPr lang="en-US" sz="4499" dirty="0" err="1">
                <a:solidFill>
                  <a:srgbClr val="000000"/>
                </a:solidFill>
                <a:latin typeface="Roboto Condensed Italics"/>
              </a:rPr>
              <a:t>màu</a:t>
            </a:r>
            <a:r>
              <a:rPr lang="en-US" sz="4499" dirty="0">
                <a:solidFill>
                  <a:srgbClr val="000000"/>
                </a:solidFill>
                <a:latin typeface="Roboto Condensed Italics"/>
              </a:rPr>
              <a:t> </a:t>
            </a:r>
            <a:r>
              <a:rPr lang="en-US" sz="4499" dirty="0" err="1">
                <a:solidFill>
                  <a:srgbClr val="000000"/>
                </a:solidFill>
                <a:latin typeface="Roboto Condensed Italics"/>
              </a:rPr>
              <a:t>trăng</a:t>
            </a:r>
            <a:r>
              <a:rPr lang="en-US" sz="4499" dirty="0">
                <a:solidFill>
                  <a:srgbClr val="000000"/>
                </a:solidFill>
                <a:latin typeface="Roboto Condensed Italics"/>
              </a:rPr>
              <a:t> </a:t>
            </a:r>
            <a:r>
              <a:rPr lang="en-US" sz="4499" dirty="0" err="1">
                <a:solidFill>
                  <a:srgbClr val="000000"/>
                </a:solidFill>
                <a:latin typeface="Roboto Condensed Italics"/>
              </a:rPr>
              <a:t>lúc</a:t>
            </a:r>
            <a:r>
              <a:rPr lang="en-US" sz="4499" dirty="0">
                <a:solidFill>
                  <a:srgbClr val="000000"/>
                </a:solidFill>
                <a:latin typeface="Roboto Condensed Italics"/>
              </a:rPr>
              <a:t> </a:t>
            </a:r>
            <a:r>
              <a:rPr lang="en-US" sz="4499" dirty="0" err="1">
                <a:solidFill>
                  <a:srgbClr val="000000"/>
                </a:solidFill>
                <a:latin typeface="Roboto Condensed Italics"/>
              </a:rPr>
              <a:t>dồn</a:t>
            </a:r>
            <a:r>
              <a:rPr lang="en-US" sz="4499" dirty="0">
                <a:solidFill>
                  <a:srgbClr val="000000"/>
                </a:solidFill>
                <a:latin typeface="Roboto Condensed Italics"/>
              </a:rPr>
              <a:t> </a:t>
            </a:r>
            <a:r>
              <a:rPr lang="en-US" sz="4499" dirty="0" err="1">
                <a:solidFill>
                  <a:srgbClr val="000000"/>
                </a:solidFill>
                <a:latin typeface="Roboto Condensed Italics"/>
              </a:rPr>
              <a:t>lại</a:t>
            </a:r>
            <a:r>
              <a:rPr lang="en-US" sz="4499" dirty="0">
                <a:solidFill>
                  <a:srgbClr val="000000"/>
                </a:solidFill>
                <a:latin typeface="Roboto Condensed Italics"/>
              </a:rPr>
              <a:t>, </a:t>
            </a:r>
            <a:r>
              <a:rPr lang="en-US" sz="4499" dirty="0" err="1">
                <a:solidFill>
                  <a:srgbClr val="000000"/>
                </a:solidFill>
                <a:latin typeface="Roboto Condensed Italics"/>
              </a:rPr>
              <a:t>lúc</a:t>
            </a:r>
            <a:r>
              <a:rPr lang="en-US" sz="4499" dirty="0">
                <a:solidFill>
                  <a:srgbClr val="000000"/>
                </a:solidFill>
                <a:latin typeface="Roboto Condensed Italics"/>
              </a:rPr>
              <a:t> </a:t>
            </a:r>
            <a:r>
              <a:rPr lang="en-US" sz="4499" dirty="0" err="1">
                <a:solidFill>
                  <a:srgbClr val="000000"/>
                </a:solidFill>
                <a:latin typeface="Roboto Condensed Italics"/>
              </a:rPr>
              <a:t>loe</a:t>
            </a:r>
            <a:r>
              <a:rPr lang="en-US" sz="4499" dirty="0">
                <a:solidFill>
                  <a:srgbClr val="000000"/>
                </a:solidFill>
                <a:latin typeface="Roboto Condensed Italics"/>
              </a:rPr>
              <a:t> </a:t>
            </a:r>
            <a:r>
              <a:rPr lang="en-US" sz="4499" dirty="0" err="1">
                <a:solidFill>
                  <a:srgbClr val="000000"/>
                </a:solidFill>
                <a:latin typeface="Roboto Condensed Italics"/>
              </a:rPr>
              <a:t>ra</a:t>
            </a:r>
            <a:r>
              <a:rPr lang="en-US" sz="4499" dirty="0">
                <a:solidFill>
                  <a:srgbClr val="000000"/>
                </a:solidFill>
                <a:latin typeface="Roboto Condensed Italics"/>
              </a:rPr>
              <a:t>…</a:t>
            </a:r>
            <a:r>
              <a:rPr lang="en-US" sz="4499" dirty="0" err="1">
                <a:solidFill>
                  <a:srgbClr val="000000"/>
                </a:solidFill>
                <a:latin typeface="Roboto Condensed Italics"/>
              </a:rPr>
              <a:t>Tất</a:t>
            </a:r>
            <a:r>
              <a:rPr lang="en-US" sz="4499" dirty="0">
                <a:solidFill>
                  <a:srgbClr val="000000"/>
                </a:solidFill>
                <a:latin typeface="Roboto Condensed Italics"/>
              </a:rPr>
              <a:t> </a:t>
            </a:r>
            <a:r>
              <a:rPr lang="en-US" sz="4499" dirty="0" err="1">
                <a:solidFill>
                  <a:srgbClr val="000000"/>
                </a:solidFill>
                <a:latin typeface="Roboto Condensed Italics"/>
              </a:rPr>
              <a:t>cả</a:t>
            </a:r>
            <a:r>
              <a:rPr lang="en-US" sz="4499" dirty="0">
                <a:solidFill>
                  <a:srgbClr val="000000"/>
                </a:solidFill>
                <a:latin typeface="Roboto Condensed Italics"/>
              </a:rPr>
              <a:t> </a:t>
            </a:r>
            <a:r>
              <a:rPr lang="en-US" sz="4499" dirty="0" err="1">
                <a:solidFill>
                  <a:srgbClr val="000000"/>
                </a:solidFill>
                <a:latin typeface="Roboto Condensed Italics"/>
              </a:rPr>
              <a:t>đều</a:t>
            </a:r>
            <a:r>
              <a:rPr lang="en-US" sz="4499" dirty="0">
                <a:solidFill>
                  <a:srgbClr val="000000"/>
                </a:solidFill>
                <a:latin typeface="Roboto Condensed Italics"/>
              </a:rPr>
              <a:t> </a:t>
            </a:r>
            <a:r>
              <a:rPr lang="en-US" sz="4499" dirty="0" err="1">
                <a:solidFill>
                  <a:srgbClr val="000000"/>
                </a:solidFill>
                <a:latin typeface="Roboto Condensed Italics"/>
              </a:rPr>
              <a:t>là</a:t>
            </a:r>
            <a:r>
              <a:rPr lang="en-US" sz="4499" dirty="0">
                <a:solidFill>
                  <a:srgbClr val="000000"/>
                </a:solidFill>
                <a:latin typeface="Roboto Condensed Italics"/>
              </a:rPr>
              <a:t> </a:t>
            </a:r>
            <a:r>
              <a:rPr lang="en-US" sz="4499" dirty="0" err="1">
                <a:solidFill>
                  <a:srgbClr val="000000"/>
                </a:solidFill>
                <a:latin typeface="Roboto Condensed Italics"/>
              </a:rPr>
              <a:t>hình</a:t>
            </a:r>
            <a:r>
              <a:rPr lang="en-US" sz="4499" dirty="0">
                <a:solidFill>
                  <a:srgbClr val="000000"/>
                </a:solidFill>
                <a:latin typeface="Roboto Condensed Italics"/>
              </a:rPr>
              <a:t> </a:t>
            </a:r>
            <a:r>
              <a:rPr lang="en-US" sz="4499" dirty="0" err="1">
                <a:solidFill>
                  <a:srgbClr val="000000"/>
                </a:solidFill>
                <a:latin typeface="Roboto Condensed Italics"/>
              </a:rPr>
              <a:t>ảnh</a:t>
            </a:r>
            <a:r>
              <a:rPr lang="en-US" sz="4499" dirty="0">
                <a:solidFill>
                  <a:srgbClr val="000000"/>
                </a:solidFill>
                <a:latin typeface="Roboto Condensed Italics"/>
              </a:rPr>
              <a:t> </a:t>
            </a:r>
            <a:r>
              <a:rPr lang="en-US" sz="4499" dirty="0" err="1">
                <a:solidFill>
                  <a:srgbClr val="000000"/>
                </a:solidFill>
                <a:latin typeface="Roboto Condensed Italics"/>
              </a:rPr>
              <a:t>của</a:t>
            </a:r>
            <a:r>
              <a:rPr lang="en-US" sz="4499" dirty="0">
                <a:solidFill>
                  <a:srgbClr val="000000"/>
                </a:solidFill>
                <a:latin typeface="Roboto Condensed Italics"/>
              </a:rPr>
              <a:t> </a:t>
            </a:r>
            <a:r>
              <a:rPr lang="en-US" sz="4499" dirty="0" err="1">
                <a:solidFill>
                  <a:srgbClr val="000000"/>
                </a:solidFill>
                <a:latin typeface="Roboto Condensed Italics"/>
              </a:rPr>
              <a:t>cuộc</a:t>
            </a:r>
            <a:r>
              <a:rPr lang="en-US" sz="4499" dirty="0">
                <a:solidFill>
                  <a:srgbClr val="000000"/>
                </a:solidFill>
                <a:latin typeface="Roboto Condensed Italics"/>
              </a:rPr>
              <a:t> </a:t>
            </a:r>
            <a:r>
              <a:rPr lang="en-US" sz="4499" dirty="0" err="1">
                <a:solidFill>
                  <a:srgbClr val="000000"/>
                </a:solidFill>
                <a:latin typeface="Roboto Condensed Italics"/>
              </a:rPr>
              <a:t>sống</a:t>
            </a:r>
            <a:r>
              <a:rPr lang="en-US" sz="4499" dirty="0">
                <a:solidFill>
                  <a:srgbClr val="000000"/>
                </a:solidFill>
                <a:latin typeface="Roboto Condensed Italics"/>
              </a:rPr>
              <a:t> </a:t>
            </a:r>
            <a:r>
              <a:rPr lang="en-US" sz="4499" dirty="0" err="1">
                <a:solidFill>
                  <a:srgbClr val="000000"/>
                </a:solidFill>
                <a:latin typeface="Roboto Condensed Italics"/>
              </a:rPr>
              <a:t>bình</a:t>
            </a:r>
            <a:r>
              <a:rPr lang="en-US" sz="4499" dirty="0">
                <a:solidFill>
                  <a:srgbClr val="000000"/>
                </a:solidFill>
                <a:latin typeface="Roboto Condensed Italics"/>
              </a:rPr>
              <a:t> </a:t>
            </a:r>
            <a:r>
              <a:rPr lang="en-US" sz="4499" dirty="0" err="1">
                <a:solidFill>
                  <a:srgbClr val="000000"/>
                </a:solidFill>
                <a:latin typeface="Roboto Condensed Italics"/>
              </a:rPr>
              <a:t>yên</a:t>
            </a:r>
            <a:r>
              <a:rPr lang="en-US" sz="4499" dirty="0">
                <a:solidFill>
                  <a:srgbClr val="000000"/>
                </a:solidFill>
                <a:latin typeface="Roboto Condensed Italics"/>
              </a:rPr>
              <a:t>, </a:t>
            </a:r>
            <a:r>
              <a:rPr lang="en-US" sz="4499" dirty="0" err="1">
                <a:solidFill>
                  <a:srgbClr val="000000"/>
                </a:solidFill>
                <a:latin typeface="Roboto Condensed Italics"/>
              </a:rPr>
              <a:t>lặng</a:t>
            </a:r>
            <a:r>
              <a:rPr lang="en-US" sz="4499" dirty="0">
                <a:solidFill>
                  <a:srgbClr val="000000"/>
                </a:solidFill>
                <a:latin typeface="Roboto Condensed Italics"/>
              </a:rPr>
              <a:t> </a:t>
            </a:r>
            <a:r>
              <a:rPr lang="en-US" sz="4499" dirty="0" err="1">
                <a:solidFill>
                  <a:srgbClr val="000000"/>
                </a:solidFill>
                <a:latin typeface="Roboto Condensed Italics"/>
              </a:rPr>
              <a:t>lẽ</a:t>
            </a:r>
            <a:r>
              <a:rPr lang="en-US" sz="4499" dirty="0">
                <a:solidFill>
                  <a:srgbClr val="000000"/>
                </a:solidFill>
                <a:latin typeface="Roboto Condensed Italics"/>
              </a:rPr>
              <a:t> </a:t>
            </a:r>
            <a:r>
              <a:rPr lang="en-US" sz="4499" dirty="0" err="1">
                <a:solidFill>
                  <a:srgbClr val="000000"/>
                </a:solidFill>
                <a:latin typeface="Roboto Condensed Italics"/>
              </a:rPr>
              <a:t>với</a:t>
            </a:r>
            <a:r>
              <a:rPr lang="en-US" sz="4499" dirty="0">
                <a:solidFill>
                  <a:srgbClr val="000000"/>
                </a:solidFill>
                <a:latin typeface="Roboto Condensed Italics"/>
              </a:rPr>
              <a:t> </a:t>
            </a:r>
            <a:r>
              <a:rPr lang="en-US" sz="4499" dirty="0" err="1">
                <a:solidFill>
                  <a:srgbClr val="000000"/>
                </a:solidFill>
                <a:latin typeface="Roboto Condensed Italics"/>
              </a:rPr>
              <a:t>tình</a:t>
            </a:r>
            <a:r>
              <a:rPr lang="en-US" sz="4499" dirty="0">
                <a:solidFill>
                  <a:srgbClr val="000000"/>
                </a:solidFill>
                <a:latin typeface="Roboto Condensed Italics"/>
              </a:rPr>
              <a:t> </a:t>
            </a:r>
            <a:r>
              <a:rPr lang="en-US" sz="4499" dirty="0" err="1">
                <a:solidFill>
                  <a:srgbClr val="000000"/>
                </a:solidFill>
                <a:latin typeface="Roboto Condensed Italics"/>
              </a:rPr>
              <a:t>thu</a:t>
            </a:r>
            <a:r>
              <a:rPr lang="en-US" sz="4499" dirty="0">
                <a:solidFill>
                  <a:srgbClr val="000000"/>
                </a:solidFill>
                <a:latin typeface="Roboto Condensed Italics"/>
              </a:rPr>
              <a:t> man </a:t>
            </a:r>
            <a:r>
              <a:rPr lang="en-US" sz="4499" dirty="0" err="1">
                <a:solidFill>
                  <a:srgbClr val="000000"/>
                </a:solidFill>
                <a:latin typeface="Roboto Condensed Italics"/>
              </a:rPr>
              <a:t>mác</a:t>
            </a:r>
            <a:r>
              <a:rPr lang="en-US" sz="4499" dirty="0">
                <a:solidFill>
                  <a:srgbClr val="000000"/>
                </a:solidFill>
                <a:latin typeface="Roboto Condensed Italics"/>
              </a:rPr>
              <a:t>, </a:t>
            </a:r>
            <a:r>
              <a:rPr lang="en-US" sz="4499" dirty="0" err="1">
                <a:solidFill>
                  <a:srgbClr val="000000"/>
                </a:solidFill>
                <a:latin typeface="Roboto Condensed Italics"/>
              </a:rPr>
              <a:t>dạt</a:t>
            </a:r>
            <a:r>
              <a:rPr lang="en-US" sz="4499" dirty="0">
                <a:solidFill>
                  <a:srgbClr val="000000"/>
                </a:solidFill>
                <a:latin typeface="Roboto Condensed Italics"/>
              </a:rPr>
              <a:t> </a:t>
            </a:r>
            <a:r>
              <a:rPr lang="en-US" sz="4499" dirty="0" err="1">
                <a:solidFill>
                  <a:srgbClr val="000000"/>
                </a:solidFill>
                <a:latin typeface="Roboto Condensed Italics"/>
              </a:rPr>
              <a:t>dào</a:t>
            </a:r>
            <a:endParaRPr lang="en-US" sz="4499" dirty="0">
              <a:solidFill>
                <a:srgbClr val="000000"/>
              </a:solidFill>
              <a:latin typeface="Roboto Condensed Italics"/>
            </a:endParaRPr>
          </a:p>
        </p:txBody>
      </p:sp>
      <p:sp>
        <p:nvSpPr>
          <p:cNvPr id="8" name="TextBox 8"/>
          <p:cNvSpPr txBox="1"/>
          <p:nvPr/>
        </p:nvSpPr>
        <p:spPr>
          <a:xfrm>
            <a:off x="9537387" y="1603932"/>
            <a:ext cx="6128308" cy="1419861"/>
          </a:xfrm>
          <a:prstGeom prst="rect">
            <a:avLst/>
          </a:prstGeom>
        </p:spPr>
        <p:txBody>
          <a:bodyPr lIns="0" tIns="0" rIns="0" bIns="0" rtlCol="0" anchor="t">
            <a:spAutoFit/>
          </a:bodyPr>
          <a:lstStyle/>
          <a:p>
            <a:pPr algn="just">
              <a:lnSpc>
                <a:spcPts val="5739"/>
              </a:lnSpc>
              <a:spcBef>
                <a:spcPct val="0"/>
              </a:spcBef>
            </a:pPr>
            <a:r>
              <a:rPr lang="en-US" sz="4099" dirty="0">
                <a:solidFill>
                  <a:srgbClr val="000000"/>
                </a:solidFill>
                <a:latin typeface="Roboto Condensed Bold"/>
              </a:rPr>
              <a:t>TTH: le </a:t>
            </a:r>
            <a:r>
              <a:rPr lang="en-US" sz="4099" dirty="0" err="1">
                <a:solidFill>
                  <a:srgbClr val="000000"/>
                </a:solidFill>
                <a:latin typeface="Roboto Condensed Bold"/>
              </a:rPr>
              <a:t>te</a:t>
            </a:r>
            <a:r>
              <a:rPr lang="en-US" sz="4099" dirty="0">
                <a:solidFill>
                  <a:srgbClr val="000000"/>
                </a:solidFill>
                <a:latin typeface="Roboto Condensed Bold"/>
              </a:rPr>
              <a:t>, </a:t>
            </a:r>
            <a:r>
              <a:rPr lang="en-US" sz="4099" dirty="0" err="1">
                <a:solidFill>
                  <a:srgbClr val="000000"/>
                </a:solidFill>
                <a:latin typeface="Roboto Condensed Bold"/>
              </a:rPr>
              <a:t>lập</a:t>
            </a:r>
            <a:r>
              <a:rPr lang="en-US" sz="4099" dirty="0">
                <a:solidFill>
                  <a:srgbClr val="000000"/>
                </a:solidFill>
                <a:latin typeface="Roboto Condensed Bold"/>
              </a:rPr>
              <a:t> </a:t>
            </a:r>
            <a:r>
              <a:rPr lang="en-US" sz="4099" dirty="0" err="1">
                <a:solidFill>
                  <a:srgbClr val="000000"/>
                </a:solidFill>
                <a:latin typeface="Roboto Condensed Bold"/>
              </a:rPr>
              <a:t>lòe</a:t>
            </a:r>
            <a:r>
              <a:rPr lang="en-US" sz="4099" dirty="0">
                <a:solidFill>
                  <a:srgbClr val="000000"/>
                </a:solidFill>
                <a:latin typeface="Roboto Condensed Bold"/>
              </a:rPr>
              <a:t>, </a:t>
            </a:r>
            <a:r>
              <a:rPr lang="en-US" sz="4099" dirty="0" err="1">
                <a:solidFill>
                  <a:srgbClr val="000000"/>
                </a:solidFill>
                <a:latin typeface="Roboto Condensed Bold"/>
              </a:rPr>
              <a:t>phất</a:t>
            </a:r>
            <a:r>
              <a:rPr lang="en-US" sz="4099" dirty="0">
                <a:solidFill>
                  <a:srgbClr val="000000"/>
                </a:solidFill>
                <a:latin typeface="Roboto Condensed Bold"/>
              </a:rPr>
              <a:t> </a:t>
            </a:r>
            <a:r>
              <a:rPr lang="en-US" sz="4099" dirty="0" err="1">
                <a:solidFill>
                  <a:srgbClr val="000000"/>
                </a:solidFill>
                <a:latin typeface="Roboto Condensed Bold"/>
              </a:rPr>
              <a:t>phơ</a:t>
            </a:r>
            <a:r>
              <a:rPr lang="en-US" sz="4099" dirty="0">
                <a:solidFill>
                  <a:srgbClr val="000000"/>
                </a:solidFill>
                <a:latin typeface="Roboto Condensed Bold"/>
              </a:rPr>
              <a:t>, </a:t>
            </a:r>
            <a:r>
              <a:rPr lang="en-US" sz="4099" dirty="0" err="1">
                <a:solidFill>
                  <a:srgbClr val="000000"/>
                </a:solidFill>
                <a:latin typeface="Roboto Condensed Bold"/>
              </a:rPr>
              <a:t>lóng</a:t>
            </a:r>
            <a:r>
              <a:rPr lang="en-US" sz="4099" dirty="0">
                <a:solidFill>
                  <a:srgbClr val="000000"/>
                </a:solidFill>
                <a:latin typeface="Roboto Condensed Bold"/>
              </a:rPr>
              <a:t> </a:t>
            </a:r>
            <a:r>
              <a:rPr lang="en-US" sz="4099" dirty="0" err="1">
                <a:solidFill>
                  <a:srgbClr val="000000"/>
                </a:solidFill>
                <a:latin typeface="Roboto Condensed Bold"/>
              </a:rPr>
              <a:t>lánh</a:t>
            </a:r>
            <a:endParaRPr lang="en-US" sz="4099" dirty="0">
              <a:solidFill>
                <a:srgbClr val="000000"/>
              </a:solidFill>
              <a:latin typeface="Roboto Condensed Bold"/>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2" name="Freeform 2"/>
          <p:cNvSpPr/>
          <p:nvPr/>
        </p:nvSpPr>
        <p:spPr>
          <a:xfrm rot="-10800000">
            <a:off x="15969230" y="8187691"/>
            <a:ext cx="3541778" cy="2099309"/>
          </a:xfrm>
          <a:custGeom>
            <a:avLst/>
            <a:gdLst/>
            <a:ahLst/>
            <a:cxnLst/>
            <a:rect l="l" t="t" r="r" b="b"/>
            <a:pathLst>
              <a:path w="3541778" h="2099309">
                <a:moveTo>
                  <a:pt x="0" y="0"/>
                </a:moveTo>
                <a:lnTo>
                  <a:pt x="3541778" y="0"/>
                </a:lnTo>
                <a:lnTo>
                  <a:pt x="3541778" y="2099309"/>
                </a:lnTo>
                <a:lnTo>
                  <a:pt x="0" y="2099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534021">
            <a:off x="-1933927" y="7378840"/>
            <a:ext cx="3867853" cy="5816321"/>
          </a:xfrm>
          <a:custGeom>
            <a:avLst/>
            <a:gdLst/>
            <a:ahLst/>
            <a:cxnLst/>
            <a:rect l="l" t="t" r="r" b="b"/>
            <a:pathLst>
              <a:path w="3867853" h="5816321">
                <a:moveTo>
                  <a:pt x="0" y="0"/>
                </a:moveTo>
                <a:lnTo>
                  <a:pt x="3867854" y="0"/>
                </a:lnTo>
                <a:lnTo>
                  <a:pt x="3867854" y="5816320"/>
                </a:lnTo>
                <a:lnTo>
                  <a:pt x="0" y="5816320"/>
                </a:lnTo>
                <a:lnTo>
                  <a:pt x="0" y="0"/>
                </a:lnTo>
                <a:close/>
              </a:path>
            </a:pathLst>
          </a:custGeom>
          <a:blipFill>
            <a:blip r:embed="rId4"/>
            <a:stretch>
              <a:fillRect/>
            </a:stretch>
          </a:blipFill>
        </p:spPr>
      </p:sp>
      <p:sp>
        <p:nvSpPr>
          <p:cNvPr id="4" name="TextBox 4"/>
          <p:cNvSpPr txBox="1"/>
          <p:nvPr/>
        </p:nvSpPr>
        <p:spPr>
          <a:xfrm>
            <a:off x="1028700" y="263810"/>
            <a:ext cx="6017568" cy="896620"/>
          </a:xfrm>
          <a:prstGeom prst="rect">
            <a:avLst/>
          </a:prstGeom>
        </p:spPr>
        <p:txBody>
          <a:bodyPr lIns="0" tIns="0" rIns="0" bIns="0" rtlCol="0" anchor="t">
            <a:spAutoFit/>
          </a:bodyPr>
          <a:lstStyle/>
          <a:p>
            <a:pPr algn="ctr">
              <a:lnSpc>
                <a:spcPts val="7279"/>
              </a:lnSpc>
              <a:spcBef>
                <a:spcPct val="0"/>
              </a:spcBef>
            </a:pPr>
            <a:r>
              <a:rPr lang="en-US" sz="5199">
                <a:solidFill>
                  <a:srgbClr val="000000"/>
                </a:solidFill>
                <a:latin typeface="Roboto Condensed Bold"/>
              </a:rPr>
              <a:t>2.2. Bài tập trong SGK </a:t>
            </a:r>
          </a:p>
        </p:txBody>
      </p:sp>
      <p:sp>
        <p:nvSpPr>
          <p:cNvPr id="5" name="Freeform 5"/>
          <p:cNvSpPr/>
          <p:nvPr/>
        </p:nvSpPr>
        <p:spPr>
          <a:xfrm>
            <a:off x="4920767" y="560481"/>
            <a:ext cx="12617418" cy="8974139"/>
          </a:xfrm>
          <a:custGeom>
            <a:avLst/>
            <a:gdLst/>
            <a:ahLst/>
            <a:cxnLst/>
            <a:rect l="l" t="t" r="r" b="b"/>
            <a:pathLst>
              <a:path w="12617418" h="8974139">
                <a:moveTo>
                  <a:pt x="0" y="0"/>
                </a:moveTo>
                <a:lnTo>
                  <a:pt x="12617418" y="0"/>
                </a:lnTo>
                <a:lnTo>
                  <a:pt x="12617418" y="8974139"/>
                </a:lnTo>
                <a:lnTo>
                  <a:pt x="0" y="89741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6" name="Picture 6"/>
          <p:cNvPicPr>
            <a:picLocks noChangeAspect="1"/>
          </p:cNvPicPr>
          <p:nvPr/>
        </p:nvPicPr>
        <p:blipFill>
          <a:blip r:embed="rId7"/>
          <a:srcRect/>
          <a:stretch>
            <a:fillRect/>
          </a:stretch>
        </p:blipFill>
        <p:spPr>
          <a:xfrm>
            <a:off x="5181749" y="6558033"/>
            <a:ext cx="2129044" cy="958070"/>
          </a:xfrm>
          <a:prstGeom prst="rect">
            <a:avLst/>
          </a:prstGeom>
        </p:spPr>
      </p:pic>
      <p:sp>
        <p:nvSpPr>
          <p:cNvPr id="7" name="TextBox 7"/>
          <p:cNvSpPr txBox="1"/>
          <p:nvPr/>
        </p:nvSpPr>
        <p:spPr>
          <a:xfrm>
            <a:off x="1028700" y="1584882"/>
            <a:ext cx="3633886" cy="6305552"/>
          </a:xfrm>
          <a:prstGeom prst="rect">
            <a:avLst/>
          </a:prstGeom>
        </p:spPr>
        <p:txBody>
          <a:bodyPr lIns="0" tIns="0" rIns="0" bIns="0" rtlCol="0" anchor="t">
            <a:spAutoFit/>
          </a:bodyPr>
          <a:lstStyle/>
          <a:p>
            <a:pPr algn="just">
              <a:lnSpc>
                <a:spcPts val="6299"/>
              </a:lnSpc>
            </a:pPr>
            <a:r>
              <a:rPr lang="en-US" sz="4499">
                <a:solidFill>
                  <a:srgbClr val="000000"/>
                </a:solidFill>
                <a:latin typeface="Roboto Condensed Bold"/>
              </a:rPr>
              <a:t>Bài 2: </a:t>
            </a:r>
            <a:r>
              <a:rPr lang="en-US" sz="4499">
                <a:solidFill>
                  <a:srgbClr val="000000"/>
                </a:solidFill>
                <a:latin typeface="Roboto Condensed"/>
              </a:rPr>
              <a:t>Xác định và phân tích tác dụng của các từ tượng hình, từ tượng thanh trong những đoạn thơ sau:</a:t>
            </a:r>
          </a:p>
          <a:p>
            <a:pPr algn="just">
              <a:lnSpc>
                <a:spcPts val="6299"/>
              </a:lnSpc>
              <a:spcBef>
                <a:spcPct val="0"/>
              </a:spcBef>
            </a:pPr>
            <a:endParaRPr lang="en-US" sz="4499">
              <a:solidFill>
                <a:srgbClr val="000000"/>
              </a:solidFill>
              <a:latin typeface="Roboto Condensed"/>
            </a:endParaRPr>
          </a:p>
        </p:txBody>
      </p:sp>
      <p:sp>
        <p:nvSpPr>
          <p:cNvPr id="8" name="TextBox 8"/>
          <p:cNvSpPr txBox="1"/>
          <p:nvPr/>
        </p:nvSpPr>
        <p:spPr>
          <a:xfrm>
            <a:off x="8237643" y="1546782"/>
            <a:ext cx="9021657" cy="4496436"/>
          </a:xfrm>
          <a:prstGeom prst="rect">
            <a:avLst/>
          </a:prstGeom>
        </p:spPr>
        <p:txBody>
          <a:bodyPr lIns="0" tIns="0" rIns="0" bIns="0" rtlCol="0" anchor="t">
            <a:spAutoFit/>
          </a:bodyPr>
          <a:lstStyle/>
          <a:p>
            <a:pPr algn="just">
              <a:lnSpc>
                <a:spcPts val="7279"/>
              </a:lnSpc>
            </a:pPr>
            <a:r>
              <a:rPr lang="en-US" sz="5199">
                <a:solidFill>
                  <a:srgbClr val="000000"/>
                </a:solidFill>
                <a:latin typeface="#9Slide05 VL Fadilla 1"/>
              </a:rPr>
              <a:t>Sáng hồng lơ lửng mây son,</a:t>
            </a:r>
          </a:p>
          <a:p>
            <a:pPr algn="just">
              <a:lnSpc>
                <a:spcPts val="7279"/>
              </a:lnSpc>
            </a:pPr>
            <a:r>
              <a:rPr lang="en-US" sz="5199">
                <a:solidFill>
                  <a:srgbClr val="000000"/>
                </a:solidFill>
                <a:latin typeface="#9Slide05 VL Fadilla 1"/>
              </a:rPr>
              <a:t>Mặt trời thức giấc véo von chim chào.</a:t>
            </a:r>
          </a:p>
          <a:p>
            <a:pPr algn="just">
              <a:lnSpc>
                <a:spcPts val="7279"/>
              </a:lnSpc>
            </a:pPr>
            <a:r>
              <a:rPr lang="en-US" sz="5199">
                <a:solidFill>
                  <a:srgbClr val="000000"/>
                </a:solidFill>
                <a:latin typeface="#9Slide05 VL Fadilla 1"/>
              </a:rPr>
              <a:t>Cổng làng rộng mở. Ồn ào,</a:t>
            </a:r>
          </a:p>
          <a:p>
            <a:pPr algn="just">
              <a:lnSpc>
                <a:spcPts val="7279"/>
              </a:lnSpc>
            </a:pPr>
            <a:r>
              <a:rPr lang="en-US" sz="5199">
                <a:solidFill>
                  <a:srgbClr val="000000"/>
                </a:solidFill>
                <a:latin typeface="#9Slide05 VL Fadilla 1"/>
              </a:rPr>
              <a:t>Nông phu lững thững đi vào nắng mai.</a:t>
            </a:r>
          </a:p>
          <a:p>
            <a:pPr algn="r">
              <a:lnSpc>
                <a:spcPts val="6299"/>
              </a:lnSpc>
              <a:spcBef>
                <a:spcPct val="0"/>
              </a:spcBef>
            </a:pPr>
            <a:r>
              <a:rPr lang="en-US" sz="4499">
                <a:solidFill>
                  <a:srgbClr val="000000"/>
                </a:solidFill>
                <a:latin typeface="Roboto Condensed Italics"/>
              </a:rPr>
              <a:t>(Bàng Bá Lân, "Cổng làng"</a:t>
            </a:r>
          </a:p>
        </p:txBody>
      </p:sp>
      <p:sp>
        <p:nvSpPr>
          <p:cNvPr id="9" name="TextBox 9"/>
          <p:cNvSpPr txBox="1"/>
          <p:nvPr/>
        </p:nvSpPr>
        <p:spPr>
          <a:xfrm>
            <a:off x="7829955" y="6462783"/>
            <a:ext cx="7769554" cy="1562102"/>
          </a:xfrm>
          <a:prstGeom prst="rect">
            <a:avLst/>
          </a:prstGeom>
        </p:spPr>
        <p:txBody>
          <a:bodyPr lIns="0" tIns="0" rIns="0" bIns="0" rtlCol="0" anchor="t">
            <a:spAutoFit/>
          </a:bodyPr>
          <a:lstStyle/>
          <a:p>
            <a:pPr algn="just">
              <a:lnSpc>
                <a:spcPts val="6299"/>
              </a:lnSpc>
            </a:pPr>
            <a:r>
              <a:rPr lang="en-US" sz="4499" dirty="0">
                <a:solidFill>
                  <a:srgbClr val="000000"/>
                </a:solidFill>
                <a:latin typeface="Roboto Condensed Bold"/>
              </a:rPr>
              <a:t>TTH: </a:t>
            </a:r>
            <a:r>
              <a:rPr lang="en-US" sz="4499" dirty="0" err="1">
                <a:solidFill>
                  <a:srgbClr val="000000"/>
                </a:solidFill>
                <a:latin typeface="Roboto Condensed Bold"/>
              </a:rPr>
              <a:t>lơ</a:t>
            </a:r>
            <a:r>
              <a:rPr lang="en-US" sz="4499" dirty="0">
                <a:solidFill>
                  <a:srgbClr val="000000"/>
                </a:solidFill>
                <a:latin typeface="Roboto Condensed Bold"/>
              </a:rPr>
              <a:t> </a:t>
            </a:r>
            <a:r>
              <a:rPr lang="en-US" sz="4499" dirty="0" err="1">
                <a:solidFill>
                  <a:srgbClr val="000000"/>
                </a:solidFill>
                <a:latin typeface="Roboto Condensed Bold"/>
              </a:rPr>
              <a:t>lửng</a:t>
            </a:r>
            <a:r>
              <a:rPr lang="en-US" sz="4499" dirty="0">
                <a:solidFill>
                  <a:srgbClr val="000000"/>
                </a:solidFill>
                <a:latin typeface="Roboto Condensed Bold"/>
              </a:rPr>
              <a:t>, </a:t>
            </a:r>
            <a:r>
              <a:rPr lang="en-US" sz="4499" dirty="0" err="1">
                <a:solidFill>
                  <a:srgbClr val="000000"/>
                </a:solidFill>
                <a:latin typeface="Roboto Condensed Bold"/>
              </a:rPr>
              <a:t>lững</a:t>
            </a:r>
            <a:r>
              <a:rPr lang="en-US" sz="4499" dirty="0">
                <a:solidFill>
                  <a:srgbClr val="000000"/>
                </a:solidFill>
                <a:latin typeface="Roboto Condensed Bold"/>
              </a:rPr>
              <a:t> </a:t>
            </a:r>
            <a:r>
              <a:rPr lang="en-US" sz="4499" dirty="0" err="1">
                <a:solidFill>
                  <a:srgbClr val="000000"/>
                </a:solidFill>
                <a:latin typeface="Roboto Condensed Bold"/>
              </a:rPr>
              <a:t>thững</a:t>
            </a:r>
            <a:endParaRPr lang="en-US" sz="4499" dirty="0">
              <a:solidFill>
                <a:srgbClr val="000000"/>
              </a:solidFill>
              <a:latin typeface="Roboto Condensed Bold"/>
            </a:endParaRPr>
          </a:p>
          <a:p>
            <a:pPr algn="just">
              <a:lnSpc>
                <a:spcPts val="6299"/>
              </a:lnSpc>
              <a:spcBef>
                <a:spcPct val="0"/>
              </a:spcBef>
            </a:pPr>
            <a:r>
              <a:rPr lang="en-US" sz="4499" dirty="0">
                <a:solidFill>
                  <a:srgbClr val="000000"/>
                </a:solidFill>
                <a:latin typeface="Roboto Condensed Bold"/>
              </a:rPr>
              <a:t>TTT: </a:t>
            </a:r>
            <a:r>
              <a:rPr lang="en-US" sz="4499" dirty="0" err="1">
                <a:solidFill>
                  <a:srgbClr val="000000"/>
                </a:solidFill>
                <a:latin typeface="Roboto Condensed Bold"/>
              </a:rPr>
              <a:t>véo</a:t>
            </a:r>
            <a:r>
              <a:rPr lang="en-US" sz="4499" dirty="0">
                <a:solidFill>
                  <a:srgbClr val="000000"/>
                </a:solidFill>
                <a:latin typeface="Roboto Condensed Bold"/>
              </a:rPr>
              <a:t> von, </a:t>
            </a:r>
            <a:r>
              <a:rPr lang="en-US" sz="4499" dirty="0" err="1">
                <a:solidFill>
                  <a:srgbClr val="000000"/>
                </a:solidFill>
                <a:latin typeface="Roboto Condensed Bold"/>
              </a:rPr>
              <a:t>ồn</a:t>
            </a:r>
            <a:r>
              <a:rPr lang="en-US" sz="4499" dirty="0">
                <a:solidFill>
                  <a:srgbClr val="000000"/>
                </a:solidFill>
                <a:latin typeface="Roboto Condensed Bold"/>
              </a:rPr>
              <a:t> </a:t>
            </a:r>
            <a:r>
              <a:rPr lang="en-US" sz="4499" dirty="0" err="1">
                <a:solidFill>
                  <a:srgbClr val="000000"/>
                </a:solidFill>
                <a:latin typeface="Roboto Condensed Bold"/>
              </a:rPr>
              <a:t>ào</a:t>
            </a:r>
            <a:endParaRPr lang="en-US" sz="4499" dirty="0">
              <a:solidFill>
                <a:srgbClr val="000000"/>
              </a:solidFill>
              <a:latin typeface="Roboto Condensed Bold"/>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2" name="Freeform 2"/>
          <p:cNvSpPr/>
          <p:nvPr/>
        </p:nvSpPr>
        <p:spPr>
          <a:xfrm rot="-10800000">
            <a:off x="15969230" y="8187691"/>
            <a:ext cx="3541778" cy="2099309"/>
          </a:xfrm>
          <a:custGeom>
            <a:avLst/>
            <a:gdLst/>
            <a:ahLst/>
            <a:cxnLst/>
            <a:rect l="l" t="t" r="r" b="b"/>
            <a:pathLst>
              <a:path w="3541778" h="2099309">
                <a:moveTo>
                  <a:pt x="0" y="0"/>
                </a:moveTo>
                <a:lnTo>
                  <a:pt x="3541778" y="0"/>
                </a:lnTo>
                <a:lnTo>
                  <a:pt x="3541778" y="2099309"/>
                </a:lnTo>
                <a:lnTo>
                  <a:pt x="0" y="2099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534021">
            <a:off x="-1933927" y="7378840"/>
            <a:ext cx="3867853" cy="5816321"/>
          </a:xfrm>
          <a:custGeom>
            <a:avLst/>
            <a:gdLst/>
            <a:ahLst/>
            <a:cxnLst/>
            <a:rect l="l" t="t" r="r" b="b"/>
            <a:pathLst>
              <a:path w="3867853" h="5816321">
                <a:moveTo>
                  <a:pt x="0" y="0"/>
                </a:moveTo>
                <a:lnTo>
                  <a:pt x="3867854" y="0"/>
                </a:lnTo>
                <a:lnTo>
                  <a:pt x="3867854" y="5816320"/>
                </a:lnTo>
                <a:lnTo>
                  <a:pt x="0" y="5816320"/>
                </a:lnTo>
                <a:lnTo>
                  <a:pt x="0" y="0"/>
                </a:lnTo>
                <a:close/>
              </a:path>
            </a:pathLst>
          </a:custGeom>
          <a:blipFill>
            <a:blip r:embed="rId4"/>
            <a:stretch>
              <a:fillRect/>
            </a:stretch>
          </a:blipFill>
        </p:spPr>
      </p:sp>
      <p:sp>
        <p:nvSpPr>
          <p:cNvPr id="4" name="TextBox 4"/>
          <p:cNvSpPr txBox="1"/>
          <p:nvPr/>
        </p:nvSpPr>
        <p:spPr>
          <a:xfrm>
            <a:off x="1028700" y="263810"/>
            <a:ext cx="6017568" cy="896620"/>
          </a:xfrm>
          <a:prstGeom prst="rect">
            <a:avLst/>
          </a:prstGeom>
        </p:spPr>
        <p:txBody>
          <a:bodyPr lIns="0" tIns="0" rIns="0" bIns="0" rtlCol="0" anchor="t">
            <a:spAutoFit/>
          </a:bodyPr>
          <a:lstStyle/>
          <a:p>
            <a:pPr algn="ctr">
              <a:lnSpc>
                <a:spcPts val="7279"/>
              </a:lnSpc>
              <a:spcBef>
                <a:spcPct val="0"/>
              </a:spcBef>
            </a:pPr>
            <a:r>
              <a:rPr lang="en-US" sz="5199">
                <a:solidFill>
                  <a:srgbClr val="000000"/>
                </a:solidFill>
                <a:latin typeface="Roboto Condensed Bold"/>
              </a:rPr>
              <a:t>2.2. Bài tập trong SGK </a:t>
            </a:r>
          </a:p>
        </p:txBody>
      </p:sp>
      <p:sp>
        <p:nvSpPr>
          <p:cNvPr id="5" name="Freeform 5"/>
          <p:cNvSpPr/>
          <p:nvPr/>
        </p:nvSpPr>
        <p:spPr>
          <a:xfrm>
            <a:off x="4920767" y="1028700"/>
            <a:ext cx="11959114" cy="8505920"/>
          </a:xfrm>
          <a:custGeom>
            <a:avLst/>
            <a:gdLst/>
            <a:ahLst/>
            <a:cxnLst/>
            <a:rect l="l" t="t" r="r" b="b"/>
            <a:pathLst>
              <a:path w="11959114" h="8505920">
                <a:moveTo>
                  <a:pt x="0" y="0"/>
                </a:moveTo>
                <a:lnTo>
                  <a:pt x="11959114" y="0"/>
                </a:lnTo>
                <a:lnTo>
                  <a:pt x="11959114" y="8505920"/>
                </a:lnTo>
                <a:lnTo>
                  <a:pt x="0" y="85059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1028700" y="1584882"/>
            <a:ext cx="3633886" cy="6305552"/>
          </a:xfrm>
          <a:prstGeom prst="rect">
            <a:avLst/>
          </a:prstGeom>
        </p:spPr>
        <p:txBody>
          <a:bodyPr lIns="0" tIns="0" rIns="0" bIns="0" rtlCol="0" anchor="t">
            <a:spAutoFit/>
          </a:bodyPr>
          <a:lstStyle/>
          <a:p>
            <a:pPr algn="just">
              <a:lnSpc>
                <a:spcPts val="6299"/>
              </a:lnSpc>
            </a:pPr>
            <a:r>
              <a:rPr lang="en-US" sz="4499">
                <a:solidFill>
                  <a:srgbClr val="000000"/>
                </a:solidFill>
                <a:latin typeface="Roboto Condensed Bold"/>
              </a:rPr>
              <a:t>Bài 2: </a:t>
            </a:r>
            <a:r>
              <a:rPr lang="en-US" sz="4499">
                <a:solidFill>
                  <a:srgbClr val="000000"/>
                </a:solidFill>
                <a:latin typeface="Roboto Condensed"/>
              </a:rPr>
              <a:t>Xác định và phân tích tác dụng của các từ tượng hình, từ tượng thanh trong những đoạn thơ sau:</a:t>
            </a:r>
          </a:p>
          <a:p>
            <a:pPr algn="just">
              <a:lnSpc>
                <a:spcPts val="6299"/>
              </a:lnSpc>
              <a:spcBef>
                <a:spcPct val="0"/>
              </a:spcBef>
            </a:pPr>
            <a:endParaRPr lang="en-US" sz="4499">
              <a:solidFill>
                <a:srgbClr val="000000"/>
              </a:solidFill>
              <a:latin typeface="Roboto Condensed"/>
            </a:endParaRPr>
          </a:p>
        </p:txBody>
      </p:sp>
      <p:sp>
        <p:nvSpPr>
          <p:cNvPr id="7" name="TextBox 7"/>
          <p:cNvSpPr txBox="1"/>
          <p:nvPr/>
        </p:nvSpPr>
        <p:spPr>
          <a:xfrm>
            <a:off x="5484402" y="3594659"/>
            <a:ext cx="10831843" cy="4315460"/>
          </a:xfrm>
          <a:prstGeom prst="rect">
            <a:avLst/>
          </a:prstGeom>
        </p:spPr>
        <p:txBody>
          <a:bodyPr lIns="0" tIns="0" rIns="0" bIns="0" rtlCol="0" anchor="t">
            <a:spAutoFit/>
          </a:bodyPr>
          <a:lstStyle/>
          <a:p>
            <a:pPr algn="just">
              <a:lnSpc>
                <a:spcPts val="5739"/>
              </a:lnSpc>
              <a:spcBef>
                <a:spcPct val="0"/>
              </a:spcBef>
            </a:pPr>
            <a:r>
              <a:rPr lang="en-US" sz="4099" dirty="0">
                <a:solidFill>
                  <a:srgbClr val="000000"/>
                </a:solidFill>
                <a:latin typeface="Roboto Condensed Italics"/>
              </a:rPr>
              <a:t>Từ “</a:t>
            </a:r>
            <a:r>
              <a:rPr lang="en-US" sz="4099" dirty="0" err="1">
                <a:solidFill>
                  <a:srgbClr val="000000"/>
                </a:solidFill>
                <a:latin typeface="Roboto Condensed Italics"/>
              </a:rPr>
              <a:t>lơ</a:t>
            </a:r>
            <a:r>
              <a:rPr lang="en-US" sz="4099" dirty="0">
                <a:solidFill>
                  <a:srgbClr val="000000"/>
                </a:solidFill>
                <a:latin typeface="Roboto Condensed Italics"/>
              </a:rPr>
              <a:t> </a:t>
            </a:r>
            <a:r>
              <a:rPr lang="en-US" sz="4099" dirty="0" err="1">
                <a:solidFill>
                  <a:srgbClr val="000000"/>
                </a:solidFill>
                <a:latin typeface="Roboto Condensed Italics"/>
              </a:rPr>
              <a:t>lửng</a:t>
            </a:r>
            <a:r>
              <a:rPr lang="en-US" sz="4099" dirty="0">
                <a:solidFill>
                  <a:srgbClr val="000000"/>
                </a:solidFill>
                <a:latin typeface="Roboto Condensed Italics"/>
              </a:rPr>
              <a:t>” </a:t>
            </a:r>
            <a:r>
              <a:rPr lang="en-US" sz="4099" dirty="0" err="1">
                <a:solidFill>
                  <a:srgbClr val="000000"/>
                </a:solidFill>
                <a:latin typeface="Roboto Condensed Italics"/>
              </a:rPr>
              <a:t>gợi</a:t>
            </a:r>
            <a:r>
              <a:rPr lang="en-US" sz="4099" dirty="0">
                <a:solidFill>
                  <a:srgbClr val="000000"/>
                </a:solidFill>
                <a:latin typeface="Roboto Condensed Italics"/>
              </a:rPr>
              <a:t> </a:t>
            </a:r>
            <a:r>
              <a:rPr lang="en-US" sz="4099" dirty="0" err="1">
                <a:solidFill>
                  <a:srgbClr val="000000"/>
                </a:solidFill>
                <a:latin typeface="Roboto Condensed Italics"/>
              </a:rPr>
              <a:t>hình</a:t>
            </a:r>
            <a:r>
              <a:rPr lang="en-US" sz="4099" dirty="0">
                <a:solidFill>
                  <a:srgbClr val="000000"/>
                </a:solidFill>
                <a:latin typeface="Roboto Condensed Italics"/>
              </a:rPr>
              <a:t> </a:t>
            </a:r>
            <a:r>
              <a:rPr lang="en-US" sz="4099" dirty="0" err="1">
                <a:solidFill>
                  <a:srgbClr val="000000"/>
                </a:solidFill>
                <a:latin typeface="Roboto Condensed Italics"/>
              </a:rPr>
              <a:t>ảnh</a:t>
            </a:r>
            <a:r>
              <a:rPr lang="en-US" sz="4099" dirty="0">
                <a:solidFill>
                  <a:srgbClr val="000000"/>
                </a:solidFill>
                <a:latin typeface="Roboto Condensed Italics"/>
              </a:rPr>
              <a:t> </a:t>
            </a:r>
            <a:r>
              <a:rPr lang="en-US" sz="4099" dirty="0" err="1">
                <a:solidFill>
                  <a:srgbClr val="000000"/>
                </a:solidFill>
                <a:latin typeface="Roboto Condensed Italics"/>
              </a:rPr>
              <a:t>nắng</a:t>
            </a:r>
            <a:r>
              <a:rPr lang="en-US" sz="4099" dirty="0">
                <a:solidFill>
                  <a:srgbClr val="000000"/>
                </a:solidFill>
                <a:latin typeface="Roboto Condensed Italics"/>
              </a:rPr>
              <a:t> </a:t>
            </a:r>
            <a:r>
              <a:rPr lang="en-US" sz="4099" dirty="0" err="1">
                <a:solidFill>
                  <a:srgbClr val="000000"/>
                </a:solidFill>
                <a:latin typeface="Roboto Condensed Italics"/>
              </a:rPr>
              <a:t>hồng</a:t>
            </a:r>
            <a:r>
              <a:rPr lang="en-US" sz="4099" dirty="0">
                <a:solidFill>
                  <a:srgbClr val="000000"/>
                </a:solidFill>
                <a:latin typeface="Roboto Condensed Italics"/>
              </a:rPr>
              <a:t> </a:t>
            </a:r>
            <a:r>
              <a:rPr lang="en-US" sz="4099" dirty="0" err="1">
                <a:solidFill>
                  <a:srgbClr val="000000"/>
                </a:solidFill>
                <a:latin typeface="Roboto Condensed Italics"/>
              </a:rPr>
              <a:t>đang</a:t>
            </a:r>
            <a:r>
              <a:rPr lang="en-US" sz="4099" dirty="0">
                <a:solidFill>
                  <a:srgbClr val="000000"/>
                </a:solidFill>
                <a:latin typeface="Roboto Condensed Italics"/>
              </a:rPr>
              <a:t> </a:t>
            </a:r>
            <a:r>
              <a:rPr lang="en-US" sz="4099" dirty="0" err="1">
                <a:solidFill>
                  <a:srgbClr val="000000"/>
                </a:solidFill>
                <a:latin typeface="Roboto Condensed Italics"/>
              </a:rPr>
              <a:t>lên</a:t>
            </a:r>
            <a:r>
              <a:rPr lang="en-US" sz="4099" dirty="0">
                <a:solidFill>
                  <a:srgbClr val="000000"/>
                </a:solidFill>
                <a:latin typeface="Roboto Condensed Italics"/>
              </a:rPr>
              <a:t>, </a:t>
            </a:r>
            <a:r>
              <a:rPr lang="en-US" sz="4099" dirty="0" err="1">
                <a:solidFill>
                  <a:srgbClr val="000000"/>
                </a:solidFill>
                <a:latin typeface="Roboto Condensed Italics"/>
              </a:rPr>
              <a:t>từ</a:t>
            </a:r>
            <a:r>
              <a:rPr lang="en-US" sz="4099" dirty="0">
                <a:solidFill>
                  <a:srgbClr val="000000"/>
                </a:solidFill>
                <a:latin typeface="Roboto Condensed Italics"/>
              </a:rPr>
              <a:t> “</a:t>
            </a:r>
            <a:r>
              <a:rPr lang="en-US" sz="4099" dirty="0" err="1">
                <a:solidFill>
                  <a:srgbClr val="000000"/>
                </a:solidFill>
                <a:latin typeface="Roboto Condensed Italics"/>
              </a:rPr>
              <a:t>véo</a:t>
            </a:r>
            <a:r>
              <a:rPr lang="en-US" sz="4099" dirty="0">
                <a:solidFill>
                  <a:srgbClr val="000000"/>
                </a:solidFill>
                <a:latin typeface="Roboto Condensed Italics"/>
              </a:rPr>
              <a:t> von” </a:t>
            </a:r>
            <a:r>
              <a:rPr lang="en-US" sz="4099" dirty="0" err="1">
                <a:solidFill>
                  <a:srgbClr val="000000"/>
                </a:solidFill>
                <a:latin typeface="Roboto Condensed Italics"/>
              </a:rPr>
              <a:t>gợi</a:t>
            </a:r>
            <a:r>
              <a:rPr lang="en-US" sz="4099" dirty="0">
                <a:solidFill>
                  <a:srgbClr val="000000"/>
                </a:solidFill>
                <a:latin typeface="Roboto Condensed Italics"/>
              </a:rPr>
              <a:t> </a:t>
            </a:r>
            <a:r>
              <a:rPr lang="en-US" sz="4099" dirty="0" err="1">
                <a:solidFill>
                  <a:srgbClr val="000000"/>
                </a:solidFill>
                <a:latin typeface="Roboto Condensed Italics"/>
              </a:rPr>
              <a:t>tả</a:t>
            </a:r>
            <a:r>
              <a:rPr lang="en-US" sz="4099" dirty="0">
                <a:solidFill>
                  <a:srgbClr val="000000"/>
                </a:solidFill>
                <a:latin typeface="Roboto Condensed Italics"/>
              </a:rPr>
              <a:t> </a:t>
            </a:r>
            <a:r>
              <a:rPr lang="en-US" sz="4099" dirty="0" err="1">
                <a:solidFill>
                  <a:srgbClr val="000000"/>
                </a:solidFill>
                <a:latin typeface="Roboto Condensed Italics"/>
              </a:rPr>
              <a:t>âm</a:t>
            </a:r>
            <a:r>
              <a:rPr lang="en-US" sz="4099" dirty="0">
                <a:solidFill>
                  <a:srgbClr val="000000"/>
                </a:solidFill>
                <a:latin typeface="Roboto Condensed Italics"/>
              </a:rPr>
              <a:t> </a:t>
            </a:r>
            <a:r>
              <a:rPr lang="en-US" sz="4099" dirty="0" err="1">
                <a:solidFill>
                  <a:srgbClr val="000000"/>
                </a:solidFill>
                <a:latin typeface="Roboto Condensed Italics"/>
              </a:rPr>
              <a:t>thanh</a:t>
            </a:r>
            <a:r>
              <a:rPr lang="en-US" sz="4099" dirty="0">
                <a:solidFill>
                  <a:srgbClr val="000000"/>
                </a:solidFill>
                <a:latin typeface="Roboto Condensed Italics"/>
              </a:rPr>
              <a:t> </a:t>
            </a:r>
            <a:r>
              <a:rPr lang="en-US" sz="4099" dirty="0" err="1">
                <a:solidFill>
                  <a:srgbClr val="000000"/>
                </a:solidFill>
                <a:latin typeface="Roboto Condensed Italics"/>
              </a:rPr>
              <a:t>tiếng</a:t>
            </a:r>
            <a:r>
              <a:rPr lang="en-US" sz="4099" dirty="0">
                <a:solidFill>
                  <a:srgbClr val="000000"/>
                </a:solidFill>
                <a:latin typeface="Roboto Condensed Italics"/>
              </a:rPr>
              <a:t> </a:t>
            </a:r>
            <a:r>
              <a:rPr lang="en-US" sz="4099" dirty="0" err="1">
                <a:solidFill>
                  <a:srgbClr val="000000"/>
                </a:solidFill>
                <a:latin typeface="Roboto Condensed Italics"/>
              </a:rPr>
              <a:t>chim</a:t>
            </a:r>
            <a:r>
              <a:rPr lang="en-US" sz="4099" dirty="0">
                <a:solidFill>
                  <a:srgbClr val="000000"/>
                </a:solidFill>
                <a:latin typeface="Roboto Condensed Italics"/>
              </a:rPr>
              <a:t>, </a:t>
            </a:r>
            <a:r>
              <a:rPr lang="en-US" sz="4099" dirty="0" err="1">
                <a:solidFill>
                  <a:srgbClr val="000000"/>
                </a:solidFill>
                <a:latin typeface="Roboto Condensed Italics"/>
              </a:rPr>
              <a:t>từ</a:t>
            </a:r>
            <a:r>
              <a:rPr lang="en-US" sz="4099" dirty="0">
                <a:solidFill>
                  <a:srgbClr val="000000"/>
                </a:solidFill>
                <a:latin typeface="Roboto Condensed Italics"/>
              </a:rPr>
              <a:t> “</a:t>
            </a:r>
            <a:r>
              <a:rPr lang="en-US" sz="4099" dirty="0" err="1">
                <a:solidFill>
                  <a:srgbClr val="000000"/>
                </a:solidFill>
                <a:latin typeface="Roboto Condensed Italics"/>
              </a:rPr>
              <a:t>ồn</a:t>
            </a:r>
            <a:r>
              <a:rPr lang="en-US" sz="4099" dirty="0">
                <a:solidFill>
                  <a:srgbClr val="000000"/>
                </a:solidFill>
                <a:latin typeface="Roboto Condensed Italics"/>
              </a:rPr>
              <a:t> </a:t>
            </a:r>
            <a:r>
              <a:rPr lang="en-US" sz="4099" dirty="0" err="1">
                <a:solidFill>
                  <a:srgbClr val="000000"/>
                </a:solidFill>
                <a:latin typeface="Roboto Condensed Italics"/>
              </a:rPr>
              <a:t>ào</a:t>
            </a:r>
            <a:r>
              <a:rPr lang="en-US" sz="4099" dirty="0">
                <a:solidFill>
                  <a:srgbClr val="000000"/>
                </a:solidFill>
                <a:latin typeface="Roboto Condensed Italics"/>
              </a:rPr>
              <a:t>” </a:t>
            </a:r>
            <a:r>
              <a:rPr lang="en-US" sz="4099" dirty="0" err="1">
                <a:solidFill>
                  <a:srgbClr val="000000"/>
                </a:solidFill>
                <a:latin typeface="Roboto Condensed Italics"/>
              </a:rPr>
              <a:t>gợi</a:t>
            </a:r>
            <a:r>
              <a:rPr lang="en-US" sz="4099" dirty="0">
                <a:solidFill>
                  <a:srgbClr val="000000"/>
                </a:solidFill>
                <a:latin typeface="Roboto Condensed Italics"/>
              </a:rPr>
              <a:t> </a:t>
            </a:r>
            <a:r>
              <a:rPr lang="en-US" sz="4099" dirty="0" err="1">
                <a:solidFill>
                  <a:srgbClr val="000000"/>
                </a:solidFill>
                <a:latin typeface="Roboto Condensed Italics"/>
              </a:rPr>
              <a:t>tả</a:t>
            </a:r>
            <a:r>
              <a:rPr lang="en-US" sz="4099" dirty="0">
                <a:solidFill>
                  <a:srgbClr val="000000"/>
                </a:solidFill>
                <a:latin typeface="Roboto Condensed Italics"/>
              </a:rPr>
              <a:t> </a:t>
            </a:r>
            <a:r>
              <a:rPr lang="en-US" sz="4099" dirty="0" err="1">
                <a:solidFill>
                  <a:srgbClr val="000000"/>
                </a:solidFill>
                <a:latin typeface="Roboto Condensed Italics"/>
              </a:rPr>
              <a:t>âm</a:t>
            </a:r>
            <a:r>
              <a:rPr lang="en-US" sz="4099" dirty="0">
                <a:solidFill>
                  <a:srgbClr val="000000"/>
                </a:solidFill>
                <a:latin typeface="Roboto Condensed Italics"/>
              </a:rPr>
              <a:t> </a:t>
            </a:r>
            <a:r>
              <a:rPr lang="en-US" sz="4099" dirty="0" err="1">
                <a:solidFill>
                  <a:srgbClr val="000000"/>
                </a:solidFill>
                <a:latin typeface="Roboto Condensed Italics"/>
              </a:rPr>
              <a:t>thanh</a:t>
            </a:r>
            <a:r>
              <a:rPr lang="en-US" sz="4099" dirty="0">
                <a:solidFill>
                  <a:srgbClr val="000000"/>
                </a:solidFill>
                <a:latin typeface="Roboto Condensed Italics"/>
              </a:rPr>
              <a:t> </a:t>
            </a:r>
            <a:r>
              <a:rPr lang="en-US" sz="4099" dirty="0" err="1">
                <a:solidFill>
                  <a:srgbClr val="000000"/>
                </a:solidFill>
                <a:latin typeface="Roboto Condensed Italics"/>
              </a:rPr>
              <a:t>của</a:t>
            </a:r>
            <a:r>
              <a:rPr lang="en-US" sz="4099" dirty="0">
                <a:solidFill>
                  <a:srgbClr val="000000"/>
                </a:solidFill>
                <a:latin typeface="Roboto Condensed Italics"/>
              </a:rPr>
              <a:t> </a:t>
            </a:r>
            <a:r>
              <a:rPr lang="en-US" sz="4099" dirty="0" err="1">
                <a:solidFill>
                  <a:srgbClr val="000000"/>
                </a:solidFill>
                <a:latin typeface="Roboto Condensed Italics"/>
              </a:rPr>
              <a:t>cảnh</a:t>
            </a:r>
            <a:r>
              <a:rPr lang="en-US" sz="4099" dirty="0">
                <a:solidFill>
                  <a:srgbClr val="000000"/>
                </a:solidFill>
                <a:latin typeface="Roboto Condensed Italics"/>
              </a:rPr>
              <a:t> </a:t>
            </a:r>
            <a:r>
              <a:rPr lang="en-US" sz="4099" dirty="0" err="1">
                <a:solidFill>
                  <a:srgbClr val="000000"/>
                </a:solidFill>
                <a:latin typeface="Roboto Condensed Italics"/>
              </a:rPr>
              <a:t>làng</a:t>
            </a:r>
            <a:r>
              <a:rPr lang="en-US" sz="4099" dirty="0">
                <a:solidFill>
                  <a:srgbClr val="000000"/>
                </a:solidFill>
                <a:latin typeface="Roboto Condensed Italics"/>
              </a:rPr>
              <a:t> </a:t>
            </a:r>
            <a:r>
              <a:rPr lang="en-US" sz="4099" dirty="0" err="1">
                <a:solidFill>
                  <a:srgbClr val="000000"/>
                </a:solidFill>
                <a:latin typeface="Roboto Condensed Italics"/>
              </a:rPr>
              <a:t>quê</a:t>
            </a:r>
            <a:r>
              <a:rPr lang="en-US" sz="4099" dirty="0">
                <a:solidFill>
                  <a:srgbClr val="000000"/>
                </a:solidFill>
                <a:latin typeface="Roboto Condensed Italics"/>
              </a:rPr>
              <a:t> </a:t>
            </a:r>
            <a:r>
              <a:rPr lang="en-US" sz="4099" dirty="0" err="1">
                <a:solidFill>
                  <a:srgbClr val="000000"/>
                </a:solidFill>
                <a:latin typeface="Roboto Condensed Italics"/>
              </a:rPr>
              <a:t>buổi</a:t>
            </a:r>
            <a:r>
              <a:rPr lang="en-US" sz="4099" dirty="0">
                <a:solidFill>
                  <a:srgbClr val="000000"/>
                </a:solidFill>
                <a:latin typeface="Roboto Condensed Italics"/>
              </a:rPr>
              <a:t> </a:t>
            </a:r>
            <a:r>
              <a:rPr lang="en-US" sz="4099" dirty="0" err="1">
                <a:solidFill>
                  <a:srgbClr val="000000"/>
                </a:solidFill>
                <a:latin typeface="Roboto Condensed Italics"/>
              </a:rPr>
              <a:t>sáng</a:t>
            </a:r>
            <a:r>
              <a:rPr lang="en-US" sz="4099" dirty="0">
                <a:solidFill>
                  <a:srgbClr val="000000"/>
                </a:solidFill>
                <a:latin typeface="Roboto Condensed Italics"/>
              </a:rPr>
              <a:t>, </a:t>
            </a:r>
            <a:r>
              <a:rPr lang="en-US" sz="4099" dirty="0" err="1">
                <a:solidFill>
                  <a:srgbClr val="000000"/>
                </a:solidFill>
                <a:latin typeface="Roboto Condensed Italics"/>
              </a:rPr>
              <a:t>từ</a:t>
            </a:r>
            <a:r>
              <a:rPr lang="en-US" sz="4099" dirty="0">
                <a:solidFill>
                  <a:srgbClr val="000000"/>
                </a:solidFill>
                <a:latin typeface="Roboto Condensed Italics"/>
              </a:rPr>
              <a:t> “</a:t>
            </a:r>
            <a:r>
              <a:rPr lang="en-US" sz="4099" dirty="0" err="1">
                <a:solidFill>
                  <a:srgbClr val="000000"/>
                </a:solidFill>
                <a:latin typeface="Roboto Condensed Italics"/>
              </a:rPr>
              <a:t>lững</a:t>
            </a:r>
            <a:r>
              <a:rPr lang="en-US" sz="4099" dirty="0">
                <a:solidFill>
                  <a:srgbClr val="000000"/>
                </a:solidFill>
                <a:latin typeface="Roboto Condensed Italics"/>
              </a:rPr>
              <a:t> </a:t>
            </a:r>
            <a:r>
              <a:rPr lang="en-US" sz="4099" dirty="0" err="1">
                <a:solidFill>
                  <a:srgbClr val="000000"/>
                </a:solidFill>
                <a:latin typeface="Roboto Condensed Italics"/>
              </a:rPr>
              <a:t>thững</a:t>
            </a:r>
            <a:r>
              <a:rPr lang="en-US" sz="4099" dirty="0">
                <a:solidFill>
                  <a:srgbClr val="000000"/>
                </a:solidFill>
                <a:latin typeface="Roboto Condensed Italics"/>
              </a:rPr>
              <a:t>” </a:t>
            </a:r>
            <a:r>
              <a:rPr lang="en-US" sz="4099" dirty="0" err="1">
                <a:solidFill>
                  <a:srgbClr val="000000"/>
                </a:solidFill>
                <a:latin typeface="Roboto Condensed Italics"/>
              </a:rPr>
              <a:t>gợi</a:t>
            </a:r>
            <a:r>
              <a:rPr lang="en-US" sz="4099" dirty="0">
                <a:solidFill>
                  <a:srgbClr val="000000"/>
                </a:solidFill>
                <a:latin typeface="Roboto Condensed Italics"/>
              </a:rPr>
              <a:t> </a:t>
            </a:r>
            <a:r>
              <a:rPr lang="en-US" sz="4099" dirty="0" err="1">
                <a:solidFill>
                  <a:srgbClr val="000000"/>
                </a:solidFill>
                <a:latin typeface="Roboto Condensed Italics"/>
              </a:rPr>
              <a:t>dáng</a:t>
            </a:r>
            <a:r>
              <a:rPr lang="en-US" sz="4099" dirty="0">
                <a:solidFill>
                  <a:srgbClr val="000000"/>
                </a:solidFill>
                <a:latin typeface="Roboto Condensed Italics"/>
              </a:rPr>
              <a:t> </a:t>
            </a:r>
            <a:r>
              <a:rPr lang="en-US" sz="4099" dirty="0" err="1">
                <a:solidFill>
                  <a:srgbClr val="000000"/>
                </a:solidFill>
                <a:latin typeface="Roboto Condensed Italics"/>
              </a:rPr>
              <a:t>hình</a:t>
            </a:r>
            <a:r>
              <a:rPr lang="en-US" sz="4099" dirty="0">
                <a:solidFill>
                  <a:srgbClr val="000000"/>
                </a:solidFill>
                <a:latin typeface="Roboto Condensed Italics"/>
              </a:rPr>
              <a:t> </a:t>
            </a:r>
            <a:r>
              <a:rPr lang="en-US" sz="4099" dirty="0" err="1">
                <a:solidFill>
                  <a:srgbClr val="000000"/>
                </a:solidFill>
                <a:latin typeface="Roboto Condensed Italics"/>
              </a:rPr>
              <a:t>những</a:t>
            </a:r>
            <a:r>
              <a:rPr lang="en-US" sz="4099" dirty="0">
                <a:solidFill>
                  <a:srgbClr val="000000"/>
                </a:solidFill>
                <a:latin typeface="Roboto Condensed Italics"/>
              </a:rPr>
              <a:t> </a:t>
            </a:r>
            <a:r>
              <a:rPr lang="en-US" sz="4099" dirty="0" err="1">
                <a:solidFill>
                  <a:srgbClr val="000000"/>
                </a:solidFill>
                <a:latin typeface="Roboto Condensed Italics"/>
              </a:rPr>
              <a:t>người</a:t>
            </a:r>
            <a:r>
              <a:rPr lang="en-US" sz="4099" dirty="0">
                <a:solidFill>
                  <a:srgbClr val="000000"/>
                </a:solidFill>
                <a:latin typeface="Roboto Condensed Italics"/>
              </a:rPr>
              <a:t> </a:t>
            </a:r>
            <a:r>
              <a:rPr lang="en-US" sz="4099" dirty="0" err="1">
                <a:solidFill>
                  <a:srgbClr val="000000"/>
                </a:solidFill>
                <a:latin typeface="Roboto Condensed Italics"/>
              </a:rPr>
              <a:t>nông</a:t>
            </a:r>
            <a:r>
              <a:rPr lang="en-US" sz="4099" dirty="0">
                <a:solidFill>
                  <a:srgbClr val="000000"/>
                </a:solidFill>
                <a:latin typeface="Roboto Condensed Italics"/>
              </a:rPr>
              <a:t> </a:t>
            </a:r>
            <a:r>
              <a:rPr lang="en-US" sz="4099" dirty="0" err="1">
                <a:solidFill>
                  <a:srgbClr val="000000"/>
                </a:solidFill>
                <a:latin typeface="Roboto Condensed Italics"/>
              </a:rPr>
              <a:t>dân</a:t>
            </a:r>
            <a:r>
              <a:rPr lang="en-US" sz="4099" dirty="0">
                <a:solidFill>
                  <a:srgbClr val="000000"/>
                </a:solidFill>
                <a:latin typeface="Roboto Condensed Italics"/>
              </a:rPr>
              <a:t> </a:t>
            </a:r>
            <a:r>
              <a:rPr lang="en-US" sz="4099" dirty="0" err="1">
                <a:solidFill>
                  <a:srgbClr val="000000"/>
                </a:solidFill>
                <a:latin typeface="Roboto Condensed Italics"/>
              </a:rPr>
              <a:t>bước</a:t>
            </a:r>
            <a:r>
              <a:rPr lang="en-US" sz="4099" dirty="0">
                <a:solidFill>
                  <a:srgbClr val="000000"/>
                </a:solidFill>
                <a:latin typeface="Roboto Condensed Italics"/>
              </a:rPr>
              <a:t> </a:t>
            </a:r>
            <a:r>
              <a:rPr lang="en-US" sz="4099" dirty="0" err="1">
                <a:solidFill>
                  <a:srgbClr val="000000"/>
                </a:solidFill>
                <a:latin typeface="Roboto Condensed Italics"/>
              </a:rPr>
              <a:t>đi</a:t>
            </a:r>
            <a:r>
              <a:rPr lang="en-US" sz="4099" dirty="0">
                <a:solidFill>
                  <a:srgbClr val="000000"/>
                </a:solidFill>
                <a:latin typeface="Roboto Condensed Italics"/>
              </a:rPr>
              <a:t> </a:t>
            </a:r>
            <a:r>
              <a:rPr lang="en-US" sz="4099" dirty="0" err="1">
                <a:solidFill>
                  <a:srgbClr val="000000"/>
                </a:solidFill>
                <a:latin typeface="Roboto Condensed Italics"/>
              </a:rPr>
              <a:t>vào</a:t>
            </a:r>
            <a:r>
              <a:rPr lang="en-US" sz="4099" dirty="0">
                <a:solidFill>
                  <a:srgbClr val="000000"/>
                </a:solidFill>
                <a:latin typeface="Roboto Condensed Italics"/>
              </a:rPr>
              <a:t> </a:t>
            </a:r>
            <a:r>
              <a:rPr lang="en-US" sz="4099" dirty="0" err="1">
                <a:solidFill>
                  <a:srgbClr val="000000"/>
                </a:solidFill>
                <a:latin typeface="Roboto Condensed Italics"/>
              </a:rPr>
              <a:t>buổi</a:t>
            </a:r>
            <a:r>
              <a:rPr lang="en-US" sz="4099" dirty="0">
                <a:solidFill>
                  <a:srgbClr val="000000"/>
                </a:solidFill>
                <a:latin typeface="Roboto Condensed Italics"/>
              </a:rPr>
              <a:t> </a:t>
            </a:r>
            <a:r>
              <a:rPr lang="en-US" sz="4099" dirty="0" err="1">
                <a:solidFill>
                  <a:srgbClr val="000000"/>
                </a:solidFill>
                <a:latin typeface="Roboto Condensed Italics"/>
              </a:rPr>
              <a:t>sáng</a:t>
            </a:r>
            <a:r>
              <a:rPr lang="en-US" sz="4099" dirty="0">
                <a:solidFill>
                  <a:srgbClr val="000000"/>
                </a:solidFill>
                <a:latin typeface="Roboto Condensed Italics"/>
              </a:rPr>
              <a:t>. </a:t>
            </a:r>
            <a:r>
              <a:rPr lang="en-US" sz="4099" dirty="0" err="1">
                <a:solidFill>
                  <a:srgbClr val="000000"/>
                </a:solidFill>
                <a:latin typeface="Roboto Condensed Italics"/>
              </a:rPr>
              <a:t>Các</a:t>
            </a:r>
            <a:r>
              <a:rPr lang="en-US" sz="4099" dirty="0">
                <a:solidFill>
                  <a:srgbClr val="000000"/>
                </a:solidFill>
                <a:latin typeface="Roboto Condensed Italics"/>
              </a:rPr>
              <a:t> </a:t>
            </a:r>
            <a:r>
              <a:rPr lang="en-US" sz="4099" dirty="0" err="1">
                <a:solidFill>
                  <a:srgbClr val="000000"/>
                </a:solidFill>
                <a:latin typeface="Roboto Condensed Italics"/>
              </a:rPr>
              <a:t>từ</a:t>
            </a:r>
            <a:r>
              <a:rPr lang="en-US" sz="4099" dirty="0">
                <a:solidFill>
                  <a:srgbClr val="000000"/>
                </a:solidFill>
                <a:latin typeface="Roboto Condensed Italics"/>
              </a:rPr>
              <a:t> </a:t>
            </a:r>
            <a:r>
              <a:rPr lang="en-US" sz="4099" dirty="0" err="1">
                <a:solidFill>
                  <a:srgbClr val="000000"/>
                </a:solidFill>
                <a:latin typeface="Roboto Condensed Italics"/>
              </a:rPr>
              <a:t>tượng</a:t>
            </a:r>
            <a:r>
              <a:rPr lang="en-US" sz="4099" dirty="0">
                <a:solidFill>
                  <a:srgbClr val="000000"/>
                </a:solidFill>
                <a:latin typeface="Roboto Condensed Italics"/>
              </a:rPr>
              <a:t> </a:t>
            </a:r>
            <a:r>
              <a:rPr lang="en-US" sz="4099" dirty="0" err="1">
                <a:solidFill>
                  <a:srgbClr val="000000"/>
                </a:solidFill>
                <a:latin typeface="Roboto Condensed Italics"/>
              </a:rPr>
              <a:t>hình</a:t>
            </a:r>
            <a:r>
              <a:rPr lang="en-US" sz="4099" dirty="0">
                <a:solidFill>
                  <a:srgbClr val="000000"/>
                </a:solidFill>
                <a:latin typeface="Roboto Condensed Italics"/>
              </a:rPr>
              <a:t>, </a:t>
            </a:r>
            <a:r>
              <a:rPr lang="en-US" sz="4099" dirty="0" err="1">
                <a:solidFill>
                  <a:srgbClr val="000000"/>
                </a:solidFill>
                <a:latin typeface="Roboto Condensed Italics"/>
              </a:rPr>
              <a:t>tượng</a:t>
            </a:r>
            <a:r>
              <a:rPr lang="en-US" sz="4099" dirty="0">
                <a:solidFill>
                  <a:srgbClr val="000000"/>
                </a:solidFill>
                <a:latin typeface="Roboto Condensed Italics"/>
              </a:rPr>
              <a:t> </a:t>
            </a:r>
            <a:r>
              <a:rPr lang="en-US" sz="4099" dirty="0" err="1">
                <a:solidFill>
                  <a:srgbClr val="000000"/>
                </a:solidFill>
                <a:latin typeface="Roboto Condensed Italics"/>
              </a:rPr>
              <a:t>thanh</a:t>
            </a:r>
            <a:r>
              <a:rPr lang="en-US" sz="4099" dirty="0">
                <a:solidFill>
                  <a:srgbClr val="000000"/>
                </a:solidFill>
                <a:latin typeface="Roboto Condensed Italics"/>
              </a:rPr>
              <a:t> </a:t>
            </a:r>
            <a:r>
              <a:rPr lang="en-US" sz="4099" dirty="0" err="1">
                <a:solidFill>
                  <a:srgbClr val="000000"/>
                </a:solidFill>
                <a:latin typeface="Roboto Condensed Italics"/>
              </a:rPr>
              <a:t>ấy</a:t>
            </a:r>
            <a:r>
              <a:rPr lang="en-US" sz="4099" dirty="0">
                <a:solidFill>
                  <a:srgbClr val="000000"/>
                </a:solidFill>
                <a:latin typeface="Roboto Condensed Italics"/>
              </a:rPr>
              <a:t> </a:t>
            </a:r>
            <a:r>
              <a:rPr lang="en-US" sz="4099" dirty="0" err="1">
                <a:solidFill>
                  <a:srgbClr val="000000"/>
                </a:solidFill>
                <a:latin typeface="Roboto Condensed Italics"/>
              </a:rPr>
              <a:t>gợi</a:t>
            </a:r>
            <a:r>
              <a:rPr lang="en-US" sz="4099" dirty="0">
                <a:solidFill>
                  <a:srgbClr val="000000"/>
                </a:solidFill>
                <a:latin typeface="Roboto Condensed Italics"/>
              </a:rPr>
              <a:t> </a:t>
            </a:r>
            <a:r>
              <a:rPr lang="en-US" sz="4099" dirty="0" err="1">
                <a:solidFill>
                  <a:srgbClr val="000000"/>
                </a:solidFill>
                <a:latin typeface="Roboto Condensed Italics"/>
              </a:rPr>
              <a:t>tả</a:t>
            </a:r>
            <a:r>
              <a:rPr lang="en-US" sz="4099" dirty="0">
                <a:solidFill>
                  <a:srgbClr val="000000"/>
                </a:solidFill>
                <a:latin typeface="Roboto Condensed Italics"/>
              </a:rPr>
              <a:t> </a:t>
            </a:r>
            <a:r>
              <a:rPr lang="en-US" sz="4099" dirty="0" err="1">
                <a:solidFill>
                  <a:srgbClr val="000000"/>
                </a:solidFill>
                <a:latin typeface="Roboto Condensed Italics"/>
              </a:rPr>
              <a:t>một</a:t>
            </a:r>
            <a:r>
              <a:rPr lang="en-US" sz="4099" dirty="0">
                <a:solidFill>
                  <a:srgbClr val="000000"/>
                </a:solidFill>
                <a:latin typeface="Roboto Condensed Italics"/>
              </a:rPr>
              <a:t> </a:t>
            </a:r>
            <a:r>
              <a:rPr lang="en-US" sz="4099" dirty="0" err="1">
                <a:solidFill>
                  <a:srgbClr val="000000"/>
                </a:solidFill>
                <a:latin typeface="Roboto Condensed Italics"/>
              </a:rPr>
              <a:t>khung</a:t>
            </a:r>
            <a:r>
              <a:rPr lang="en-US" sz="4099" dirty="0">
                <a:solidFill>
                  <a:srgbClr val="000000"/>
                </a:solidFill>
                <a:latin typeface="Roboto Condensed Italics"/>
              </a:rPr>
              <a:t> </a:t>
            </a:r>
            <a:r>
              <a:rPr lang="en-US" sz="4099" dirty="0" err="1">
                <a:solidFill>
                  <a:srgbClr val="000000"/>
                </a:solidFill>
                <a:latin typeface="Roboto Condensed Italics"/>
              </a:rPr>
              <a:t>cảnh</a:t>
            </a:r>
            <a:r>
              <a:rPr lang="en-US" sz="4099" dirty="0">
                <a:solidFill>
                  <a:srgbClr val="000000"/>
                </a:solidFill>
                <a:latin typeface="Roboto Condensed Italics"/>
              </a:rPr>
              <a:t> </a:t>
            </a:r>
            <a:r>
              <a:rPr lang="en-US" sz="4099" dirty="0" err="1">
                <a:solidFill>
                  <a:srgbClr val="000000"/>
                </a:solidFill>
                <a:latin typeface="Roboto Condensed Italics"/>
              </a:rPr>
              <a:t>làng</a:t>
            </a:r>
            <a:r>
              <a:rPr lang="en-US" sz="4099" dirty="0">
                <a:solidFill>
                  <a:srgbClr val="000000"/>
                </a:solidFill>
                <a:latin typeface="Roboto Condensed Italics"/>
              </a:rPr>
              <a:t> </a:t>
            </a:r>
            <a:r>
              <a:rPr lang="en-US" sz="4099" dirty="0" err="1">
                <a:solidFill>
                  <a:srgbClr val="000000"/>
                </a:solidFill>
                <a:latin typeface="Roboto Condensed Italics"/>
              </a:rPr>
              <a:t>quê</a:t>
            </a:r>
            <a:r>
              <a:rPr lang="en-US" sz="4099" dirty="0">
                <a:solidFill>
                  <a:srgbClr val="000000"/>
                </a:solidFill>
                <a:latin typeface="Roboto Condensed Italics"/>
              </a:rPr>
              <a:t> </a:t>
            </a:r>
            <a:r>
              <a:rPr lang="en-US" sz="4099" dirty="0" err="1">
                <a:solidFill>
                  <a:srgbClr val="000000"/>
                </a:solidFill>
                <a:latin typeface="Roboto Condensed Italics"/>
              </a:rPr>
              <a:t>sáng</a:t>
            </a:r>
            <a:r>
              <a:rPr lang="en-US" sz="4099" dirty="0">
                <a:solidFill>
                  <a:srgbClr val="000000"/>
                </a:solidFill>
                <a:latin typeface="Roboto Condensed Italics"/>
              </a:rPr>
              <a:t> </a:t>
            </a:r>
            <a:r>
              <a:rPr lang="en-US" sz="4099" dirty="0" err="1">
                <a:solidFill>
                  <a:srgbClr val="000000"/>
                </a:solidFill>
                <a:latin typeface="Roboto Condensed Italics"/>
              </a:rPr>
              <a:t>sớm</a:t>
            </a:r>
            <a:r>
              <a:rPr lang="en-US" sz="4099" dirty="0">
                <a:solidFill>
                  <a:srgbClr val="000000"/>
                </a:solidFill>
                <a:latin typeface="Roboto Condensed Italics"/>
              </a:rPr>
              <a:t> </a:t>
            </a:r>
            <a:r>
              <a:rPr lang="en-US" sz="4099" dirty="0" err="1">
                <a:solidFill>
                  <a:srgbClr val="000000"/>
                </a:solidFill>
                <a:latin typeface="Roboto Condensed Italics"/>
              </a:rPr>
              <a:t>đẹp</a:t>
            </a:r>
            <a:r>
              <a:rPr lang="en-US" sz="4099" dirty="0">
                <a:solidFill>
                  <a:srgbClr val="000000"/>
                </a:solidFill>
                <a:latin typeface="Roboto Condensed Italics"/>
              </a:rPr>
              <a:t>, </a:t>
            </a:r>
            <a:r>
              <a:rPr lang="en-US" sz="4099" dirty="0" err="1">
                <a:solidFill>
                  <a:srgbClr val="000000"/>
                </a:solidFill>
                <a:latin typeface="Roboto Condensed Italics"/>
              </a:rPr>
              <a:t>yên</a:t>
            </a:r>
            <a:r>
              <a:rPr lang="en-US" sz="4099" dirty="0">
                <a:solidFill>
                  <a:srgbClr val="000000"/>
                </a:solidFill>
                <a:latin typeface="Roboto Condensed Italics"/>
              </a:rPr>
              <a:t> </a:t>
            </a:r>
            <a:r>
              <a:rPr lang="en-US" sz="4099" dirty="0" err="1">
                <a:solidFill>
                  <a:srgbClr val="000000"/>
                </a:solidFill>
                <a:latin typeface="Roboto Condensed Italics"/>
              </a:rPr>
              <a:t>bình</a:t>
            </a:r>
            <a:r>
              <a:rPr lang="en-US" sz="4099" dirty="0">
                <a:solidFill>
                  <a:srgbClr val="000000"/>
                </a:solidFill>
                <a:latin typeface="Roboto Condensed Italics"/>
              </a:rPr>
              <a:t>.</a:t>
            </a:r>
          </a:p>
        </p:txBody>
      </p:sp>
      <p:sp>
        <p:nvSpPr>
          <p:cNvPr id="8" name="TextBox 8"/>
          <p:cNvSpPr txBox="1"/>
          <p:nvPr/>
        </p:nvSpPr>
        <p:spPr>
          <a:xfrm>
            <a:off x="8465294" y="1584882"/>
            <a:ext cx="7769554" cy="1562102"/>
          </a:xfrm>
          <a:prstGeom prst="rect">
            <a:avLst/>
          </a:prstGeom>
        </p:spPr>
        <p:txBody>
          <a:bodyPr lIns="0" tIns="0" rIns="0" bIns="0" rtlCol="0" anchor="t">
            <a:spAutoFit/>
          </a:bodyPr>
          <a:lstStyle/>
          <a:p>
            <a:pPr algn="just">
              <a:lnSpc>
                <a:spcPts val="6299"/>
              </a:lnSpc>
            </a:pPr>
            <a:r>
              <a:rPr lang="en-US" sz="4499">
                <a:solidFill>
                  <a:srgbClr val="000000"/>
                </a:solidFill>
                <a:latin typeface="Roboto Condensed Bold"/>
              </a:rPr>
              <a:t>TTH: lơ lửng, lững thững</a:t>
            </a:r>
          </a:p>
          <a:p>
            <a:pPr algn="just">
              <a:lnSpc>
                <a:spcPts val="6299"/>
              </a:lnSpc>
              <a:spcBef>
                <a:spcPct val="0"/>
              </a:spcBef>
            </a:pPr>
            <a:r>
              <a:rPr lang="en-US" sz="4499">
                <a:solidFill>
                  <a:srgbClr val="000000"/>
                </a:solidFill>
                <a:latin typeface="Roboto Condensed Bold"/>
              </a:rPr>
              <a:t>TTT: véo von, ồn ào</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2" name="Freeform 2"/>
          <p:cNvSpPr/>
          <p:nvPr/>
        </p:nvSpPr>
        <p:spPr>
          <a:xfrm rot="-10800000">
            <a:off x="15969230" y="8187691"/>
            <a:ext cx="3541778" cy="2099309"/>
          </a:xfrm>
          <a:custGeom>
            <a:avLst/>
            <a:gdLst/>
            <a:ahLst/>
            <a:cxnLst/>
            <a:rect l="l" t="t" r="r" b="b"/>
            <a:pathLst>
              <a:path w="3541778" h="2099309">
                <a:moveTo>
                  <a:pt x="0" y="0"/>
                </a:moveTo>
                <a:lnTo>
                  <a:pt x="3541778" y="0"/>
                </a:lnTo>
                <a:lnTo>
                  <a:pt x="3541778" y="2099309"/>
                </a:lnTo>
                <a:lnTo>
                  <a:pt x="0" y="2099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534021">
            <a:off x="-1933927" y="7378840"/>
            <a:ext cx="3867853" cy="5816321"/>
          </a:xfrm>
          <a:custGeom>
            <a:avLst/>
            <a:gdLst/>
            <a:ahLst/>
            <a:cxnLst/>
            <a:rect l="l" t="t" r="r" b="b"/>
            <a:pathLst>
              <a:path w="3867853" h="5816321">
                <a:moveTo>
                  <a:pt x="0" y="0"/>
                </a:moveTo>
                <a:lnTo>
                  <a:pt x="3867854" y="0"/>
                </a:lnTo>
                <a:lnTo>
                  <a:pt x="3867854" y="5816320"/>
                </a:lnTo>
                <a:lnTo>
                  <a:pt x="0" y="5816320"/>
                </a:lnTo>
                <a:lnTo>
                  <a:pt x="0" y="0"/>
                </a:lnTo>
                <a:close/>
              </a:path>
            </a:pathLst>
          </a:custGeom>
          <a:blipFill>
            <a:blip r:embed="rId4"/>
            <a:stretch>
              <a:fillRect/>
            </a:stretch>
          </a:blipFill>
        </p:spPr>
      </p:sp>
      <p:sp>
        <p:nvSpPr>
          <p:cNvPr id="4" name="TextBox 4"/>
          <p:cNvSpPr txBox="1"/>
          <p:nvPr/>
        </p:nvSpPr>
        <p:spPr>
          <a:xfrm>
            <a:off x="1028700" y="263810"/>
            <a:ext cx="6017568" cy="896620"/>
          </a:xfrm>
          <a:prstGeom prst="rect">
            <a:avLst/>
          </a:prstGeom>
        </p:spPr>
        <p:txBody>
          <a:bodyPr lIns="0" tIns="0" rIns="0" bIns="0" rtlCol="0" anchor="t">
            <a:spAutoFit/>
          </a:bodyPr>
          <a:lstStyle/>
          <a:p>
            <a:pPr algn="ctr">
              <a:lnSpc>
                <a:spcPts val="7279"/>
              </a:lnSpc>
              <a:spcBef>
                <a:spcPct val="0"/>
              </a:spcBef>
            </a:pPr>
            <a:r>
              <a:rPr lang="en-US" sz="5199">
                <a:solidFill>
                  <a:srgbClr val="000000"/>
                </a:solidFill>
                <a:latin typeface="Roboto Condensed Bold"/>
              </a:rPr>
              <a:t>2.2. Bài tập trong SGK </a:t>
            </a:r>
          </a:p>
        </p:txBody>
      </p:sp>
      <p:sp>
        <p:nvSpPr>
          <p:cNvPr id="5" name="Freeform 5"/>
          <p:cNvSpPr/>
          <p:nvPr/>
        </p:nvSpPr>
        <p:spPr>
          <a:xfrm>
            <a:off x="4920767" y="1028700"/>
            <a:ext cx="11959114" cy="8505920"/>
          </a:xfrm>
          <a:custGeom>
            <a:avLst/>
            <a:gdLst/>
            <a:ahLst/>
            <a:cxnLst/>
            <a:rect l="l" t="t" r="r" b="b"/>
            <a:pathLst>
              <a:path w="11959114" h="8505920">
                <a:moveTo>
                  <a:pt x="0" y="0"/>
                </a:moveTo>
                <a:lnTo>
                  <a:pt x="11959114" y="0"/>
                </a:lnTo>
                <a:lnTo>
                  <a:pt x="11959114" y="8505920"/>
                </a:lnTo>
                <a:lnTo>
                  <a:pt x="0" y="85059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6" name="Picture 6"/>
          <p:cNvPicPr>
            <a:picLocks noChangeAspect="1"/>
          </p:cNvPicPr>
          <p:nvPr/>
        </p:nvPicPr>
        <p:blipFill>
          <a:blip r:embed="rId7"/>
          <a:srcRect/>
          <a:stretch>
            <a:fillRect/>
          </a:stretch>
        </p:blipFill>
        <p:spPr>
          <a:xfrm>
            <a:off x="5314080" y="7545850"/>
            <a:ext cx="2129044" cy="958070"/>
          </a:xfrm>
          <a:prstGeom prst="rect">
            <a:avLst/>
          </a:prstGeom>
        </p:spPr>
      </p:pic>
      <p:sp>
        <p:nvSpPr>
          <p:cNvPr id="7" name="TextBox 7"/>
          <p:cNvSpPr txBox="1"/>
          <p:nvPr/>
        </p:nvSpPr>
        <p:spPr>
          <a:xfrm>
            <a:off x="1028700" y="1584882"/>
            <a:ext cx="3633886" cy="3143252"/>
          </a:xfrm>
          <a:prstGeom prst="rect">
            <a:avLst/>
          </a:prstGeom>
        </p:spPr>
        <p:txBody>
          <a:bodyPr lIns="0" tIns="0" rIns="0" bIns="0" rtlCol="0" anchor="t">
            <a:spAutoFit/>
          </a:bodyPr>
          <a:lstStyle/>
          <a:p>
            <a:pPr algn="just">
              <a:lnSpc>
                <a:spcPts val="6299"/>
              </a:lnSpc>
              <a:spcBef>
                <a:spcPct val="0"/>
              </a:spcBef>
            </a:pPr>
            <a:r>
              <a:rPr lang="en-US" sz="4499" dirty="0" err="1">
                <a:solidFill>
                  <a:srgbClr val="000000"/>
                </a:solidFill>
                <a:latin typeface="Roboto Condensed Bold"/>
              </a:rPr>
              <a:t>Bài</a:t>
            </a:r>
            <a:r>
              <a:rPr lang="en-US" sz="4499" dirty="0">
                <a:solidFill>
                  <a:srgbClr val="000000"/>
                </a:solidFill>
                <a:latin typeface="Roboto Condensed Bold"/>
              </a:rPr>
              <a:t> 3:</a:t>
            </a:r>
            <a:r>
              <a:rPr lang="en-US" sz="4499" dirty="0">
                <a:solidFill>
                  <a:srgbClr val="000000"/>
                </a:solidFill>
                <a:latin typeface="Roboto Condensed"/>
              </a:rPr>
              <a:t> </a:t>
            </a:r>
            <a:r>
              <a:rPr lang="en-US" sz="4499" dirty="0" err="1">
                <a:solidFill>
                  <a:srgbClr val="000000"/>
                </a:solidFill>
                <a:latin typeface="Roboto Condensed"/>
              </a:rPr>
              <a:t>Đọc</a:t>
            </a:r>
            <a:r>
              <a:rPr lang="en-US" sz="4499" dirty="0">
                <a:solidFill>
                  <a:srgbClr val="000000"/>
                </a:solidFill>
                <a:latin typeface="Roboto Condensed"/>
              </a:rPr>
              <a:t> </a:t>
            </a:r>
            <a:r>
              <a:rPr lang="en-US" sz="4499" dirty="0" err="1">
                <a:solidFill>
                  <a:srgbClr val="000000"/>
                </a:solidFill>
                <a:latin typeface="Roboto Condensed"/>
              </a:rPr>
              <a:t>đoạn</a:t>
            </a:r>
            <a:r>
              <a:rPr lang="en-US" sz="4499" dirty="0">
                <a:solidFill>
                  <a:srgbClr val="000000"/>
                </a:solidFill>
                <a:latin typeface="Roboto Condensed"/>
              </a:rPr>
              <a:t> </a:t>
            </a:r>
            <a:r>
              <a:rPr lang="en-US" sz="4499" dirty="0" err="1">
                <a:solidFill>
                  <a:srgbClr val="000000"/>
                </a:solidFill>
                <a:latin typeface="Roboto Condensed"/>
              </a:rPr>
              <a:t>văn</a:t>
            </a:r>
            <a:r>
              <a:rPr lang="en-US" sz="4499" dirty="0">
                <a:solidFill>
                  <a:srgbClr val="000000"/>
                </a:solidFill>
                <a:latin typeface="Roboto Condensed"/>
              </a:rPr>
              <a:t> </a:t>
            </a:r>
            <a:r>
              <a:rPr lang="en-US" sz="4499" dirty="0" err="1">
                <a:solidFill>
                  <a:srgbClr val="000000"/>
                </a:solidFill>
                <a:latin typeface="Roboto Condensed"/>
              </a:rPr>
              <a:t>sau</a:t>
            </a:r>
            <a:r>
              <a:rPr lang="en-US" sz="4499" dirty="0">
                <a:solidFill>
                  <a:srgbClr val="000000"/>
                </a:solidFill>
                <a:latin typeface="Roboto Condensed"/>
              </a:rPr>
              <a:t> và </a:t>
            </a:r>
            <a:r>
              <a:rPr lang="en-US" sz="4499" dirty="0" err="1">
                <a:solidFill>
                  <a:srgbClr val="000000"/>
                </a:solidFill>
                <a:latin typeface="Roboto Condensed"/>
              </a:rPr>
              <a:t>thực</a:t>
            </a:r>
            <a:r>
              <a:rPr lang="en-US" sz="4499" dirty="0">
                <a:solidFill>
                  <a:srgbClr val="000000"/>
                </a:solidFill>
                <a:latin typeface="Roboto Condensed"/>
              </a:rPr>
              <a:t> </a:t>
            </a:r>
            <a:r>
              <a:rPr lang="en-US" sz="4499" dirty="0" err="1">
                <a:solidFill>
                  <a:srgbClr val="000000"/>
                </a:solidFill>
                <a:latin typeface="Roboto Condensed"/>
              </a:rPr>
              <a:t>hiện</a:t>
            </a:r>
            <a:r>
              <a:rPr lang="en-US" sz="4499" dirty="0">
                <a:solidFill>
                  <a:srgbClr val="000000"/>
                </a:solidFill>
                <a:latin typeface="Roboto Condensed"/>
              </a:rPr>
              <a:t> </a:t>
            </a:r>
            <a:r>
              <a:rPr lang="en-US" sz="4499" dirty="0" err="1">
                <a:solidFill>
                  <a:srgbClr val="000000"/>
                </a:solidFill>
                <a:latin typeface="Roboto Condensed"/>
              </a:rPr>
              <a:t>các</a:t>
            </a:r>
            <a:r>
              <a:rPr lang="en-US" sz="4499" dirty="0">
                <a:solidFill>
                  <a:srgbClr val="000000"/>
                </a:solidFill>
                <a:latin typeface="Roboto Condensed"/>
              </a:rPr>
              <a:t> </a:t>
            </a:r>
            <a:r>
              <a:rPr lang="en-US" sz="4499" dirty="0" err="1">
                <a:solidFill>
                  <a:srgbClr val="000000"/>
                </a:solidFill>
                <a:latin typeface="Roboto Condensed"/>
              </a:rPr>
              <a:t>yêu</a:t>
            </a:r>
            <a:r>
              <a:rPr lang="en-US" sz="4499" dirty="0">
                <a:solidFill>
                  <a:srgbClr val="000000"/>
                </a:solidFill>
                <a:latin typeface="Roboto Condensed"/>
              </a:rPr>
              <a:t> </a:t>
            </a:r>
            <a:r>
              <a:rPr lang="en-US" sz="4499" dirty="0" err="1">
                <a:solidFill>
                  <a:srgbClr val="000000"/>
                </a:solidFill>
                <a:latin typeface="Roboto Condensed"/>
              </a:rPr>
              <a:t>cầu</a:t>
            </a:r>
            <a:r>
              <a:rPr lang="en-US" sz="4499" dirty="0">
                <a:solidFill>
                  <a:srgbClr val="000000"/>
                </a:solidFill>
                <a:latin typeface="Roboto Condensed"/>
              </a:rPr>
              <a:t> </a:t>
            </a:r>
            <a:r>
              <a:rPr lang="en-US" sz="4499" dirty="0" err="1">
                <a:solidFill>
                  <a:srgbClr val="000000"/>
                </a:solidFill>
                <a:latin typeface="Roboto Condensed"/>
              </a:rPr>
              <a:t>nêu</a:t>
            </a:r>
            <a:r>
              <a:rPr lang="en-US" sz="4499" dirty="0">
                <a:solidFill>
                  <a:srgbClr val="000000"/>
                </a:solidFill>
                <a:latin typeface="Roboto Condensed"/>
              </a:rPr>
              <a:t> ở </a:t>
            </a:r>
            <a:r>
              <a:rPr lang="en-US" sz="4499" dirty="0" err="1">
                <a:solidFill>
                  <a:srgbClr val="000000"/>
                </a:solidFill>
                <a:latin typeface="Roboto Condensed"/>
              </a:rPr>
              <a:t>dưới</a:t>
            </a:r>
            <a:r>
              <a:rPr lang="en-US" sz="4499" dirty="0">
                <a:solidFill>
                  <a:srgbClr val="000000"/>
                </a:solidFill>
                <a:latin typeface="Roboto Condensed"/>
              </a:rPr>
              <a:t>:</a:t>
            </a:r>
          </a:p>
        </p:txBody>
      </p:sp>
      <p:sp>
        <p:nvSpPr>
          <p:cNvPr id="8" name="TextBox 8"/>
          <p:cNvSpPr txBox="1"/>
          <p:nvPr/>
        </p:nvSpPr>
        <p:spPr>
          <a:xfrm>
            <a:off x="6081084" y="2648145"/>
            <a:ext cx="10631853" cy="4930775"/>
          </a:xfrm>
          <a:prstGeom prst="rect">
            <a:avLst/>
          </a:prstGeom>
        </p:spPr>
        <p:txBody>
          <a:bodyPr lIns="0" tIns="0" rIns="0" bIns="0" rtlCol="0" anchor="t">
            <a:spAutoFit/>
          </a:bodyPr>
          <a:lstStyle/>
          <a:p>
            <a:pPr algn="just">
              <a:lnSpc>
                <a:spcPts val="4899"/>
              </a:lnSpc>
            </a:pPr>
            <a:r>
              <a:rPr lang="en-US" sz="3499" dirty="0" err="1">
                <a:solidFill>
                  <a:srgbClr val="000000"/>
                </a:solidFill>
                <a:latin typeface="Roboto Condensed Italics"/>
              </a:rPr>
              <a:t>Giữa</a:t>
            </a:r>
            <a:r>
              <a:rPr lang="en-US" sz="3499" dirty="0">
                <a:solidFill>
                  <a:srgbClr val="000000"/>
                </a:solidFill>
                <a:latin typeface="Roboto Condensed Italics"/>
              </a:rPr>
              <a:t> </a:t>
            </a:r>
            <a:r>
              <a:rPr lang="en-US" sz="3499" dirty="0" err="1">
                <a:solidFill>
                  <a:srgbClr val="000000"/>
                </a:solidFill>
                <a:latin typeface="Roboto Condensed Italics"/>
              </a:rPr>
              <a:t>vùng</a:t>
            </a:r>
            <a:r>
              <a:rPr lang="en-US" sz="3499" dirty="0">
                <a:solidFill>
                  <a:srgbClr val="000000"/>
                </a:solidFill>
                <a:latin typeface="Roboto Condensed Italics"/>
              </a:rPr>
              <a:t> </a:t>
            </a:r>
            <a:r>
              <a:rPr lang="en-US" sz="3499" dirty="0" err="1">
                <a:solidFill>
                  <a:srgbClr val="000000"/>
                </a:solidFill>
                <a:latin typeface="Roboto Condensed Italics"/>
              </a:rPr>
              <a:t>cỏ</a:t>
            </a:r>
            <a:r>
              <a:rPr lang="en-US" sz="3499" dirty="0">
                <a:solidFill>
                  <a:srgbClr val="000000"/>
                </a:solidFill>
                <a:latin typeface="Roboto Condensed Italics"/>
              </a:rPr>
              <a:t> </a:t>
            </a:r>
            <a:r>
              <a:rPr lang="en-US" sz="3499" dirty="0" err="1">
                <a:solidFill>
                  <a:srgbClr val="000000"/>
                </a:solidFill>
                <a:latin typeface="Roboto Condensed Italics"/>
              </a:rPr>
              <a:t>tranh</a:t>
            </a:r>
            <a:r>
              <a:rPr lang="en-US" sz="3499" dirty="0">
                <a:solidFill>
                  <a:srgbClr val="000000"/>
                </a:solidFill>
                <a:latin typeface="Roboto Condensed Italics"/>
              </a:rPr>
              <a:t> </a:t>
            </a:r>
            <a:r>
              <a:rPr lang="en-US" sz="3499" dirty="0" err="1">
                <a:solidFill>
                  <a:srgbClr val="000000"/>
                </a:solidFill>
                <a:latin typeface="Roboto Condensed Italics"/>
              </a:rPr>
              <a:t>khô</a:t>
            </a:r>
            <a:r>
              <a:rPr lang="en-US" sz="3499" dirty="0">
                <a:solidFill>
                  <a:srgbClr val="000000"/>
                </a:solidFill>
                <a:latin typeface="Roboto Condensed Italics"/>
              </a:rPr>
              <a:t> </a:t>
            </a:r>
            <a:r>
              <a:rPr lang="en-US" sz="3499" dirty="0" err="1">
                <a:solidFill>
                  <a:srgbClr val="000000"/>
                </a:solidFill>
                <a:latin typeface="Roboto Condensed Italics"/>
              </a:rPr>
              <a:t>vàng</a:t>
            </a:r>
            <a:r>
              <a:rPr lang="en-US" sz="3499" dirty="0">
                <a:solidFill>
                  <a:srgbClr val="000000"/>
                </a:solidFill>
                <a:latin typeface="Roboto Condensed Italics"/>
              </a:rPr>
              <a:t>, </a:t>
            </a:r>
            <a:r>
              <a:rPr lang="en-US" sz="3499" dirty="0" err="1">
                <a:solidFill>
                  <a:srgbClr val="000000"/>
                </a:solidFill>
                <a:latin typeface="Roboto Condensed Italics"/>
              </a:rPr>
              <a:t>gió</a:t>
            </a:r>
            <a:r>
              <a:rPr lang="en-US" sz="3499" dirty="0">
                <a:solidFill>
                  <a:srgbClr val="000000"/>
                </a:solidFill>
                <a:latin typeface="Roboto Condensed Italics"/>
              </a:rPr>
              <a:t> </a:t>
            </a:r>
            <a:r>
              <a:rPr lang="en-US" sz="3499" dirty="0" err="1">
                <a:solidFill>
                  <a:srgbClr val="000000"/>
                </a:solidFill>
                <a:latin typeface="Roboto Condensed Italics"/>
              </a:rPr>
              <a:t>thổi</a:t>
            </a:r>
            <a:r>
              <a:rPr lang="en-US" sz="3499" dirty="0">
                <a:solidFill>
                  <a:srgbClr val="000000"/>
                </a:solidFill>
                <a:latin typeface="Roboto Condensed Italics"/>
              </a:rPr>
              <a:t> </a:t>
            </a:r>
            <a:r>
              <a:rPr lang="en-US" sz="3499" dirty="0" err="1">
                <a:solidFill>
                  <a:srgbClr val="000000"/>
                </a:solidFill>
                <a:latin typeface="Roboto Condensed Italics"/>
              </a:rPr>
              <a:t>lao</a:t>
            </a:r>
            <a:r>
              <a:rPr lang="en-US" sz="3499" dirty="0">
                <a:solidFill>
                  <a:srgbClr val="000000"/>
                </a:solidFill>
                <a:latin typeface="Roboto Condensed Italics"/>
              </a:rPr>
              <a:t> </a:t>
            </a:r>
            <a:r>
              <a:rPr lang="en-US" sz="3499" dirty="0" err="1">
                <a:solidFill>
                  <a:srgbClr val="000000"/>
                </a:solidFill>
                <a:latin typeface="Roboto Condensed Italics"/>
              </a:rPr>
              <a:t>xao</a:t>
            </a:r>
            <a:r>
              <a:rPr lang="en-US" sz="3499" dirty="0">
                <a:solidFill>
                  <a:srgbClr val="000000"/>
                </a:solidFill>
                <a:latin typeface="Roboto Condensed Italics"/>
              </a:rPr>
              <a:t>, </a:t>
            </a:r>
            <a:r>
              <a:rPr lang="en-US" sz="3499" dirty="0" err="1">
                <a:solidFill>
                  <a:srgbClr val="000000"/>
                </a:solidFill>
                <a:latin typeface="Roboto Condensed Italics"/>
              </a:rPr>
              <a:t>một</a:t>
            </a:r>
            <a:r>
              <a:rPr lang="en-US" sz="3499" dirty="0">
                <a:solidFill>
                  <a:srgbClr val="000000"/>
                </a:solidFill>
                <a:latin typeface="Roboto Condensed Italics"/>
              </a:rPr>
              <a:t> </a:t>
            </a:r>
            <a:r>
              <a:rPr lang="en-US" sz="3499" dirty="0" err="1">
                <a:solidFill>
                  <a:srgbClr val="000000"/>
                </a:solidFill>
                <a:latin typeface="Roboto Condensed Italics"/>
              </a:rPr>
              <a:t>đàn</a:t>
            </a:r>
            <a:r>
              <a:rPr lang="en-US" sz="3499" dirty="0">
                <a:solidFill>
                  <a:srgbClr val="000000"/>
                </a:solidFill>
                <a:latin typeface="Roboto Condensed Italics"/>
              </a:rPr>
              <a:t> </a:t>
            </a:r>
            <a:r>
              <a:rPr lang="en-US" sz="3499" dirty="0" err="1">
                <a:solidFill>
                  <a:srgbClr val="000000"/>
                </a:solidFill>
                <a:latin typeface="Roboto Condensed Italics"/>
              </a:rPr>
              <a:t>chim</a:t>
            </a:r>
            <a:r>
              <a:rPr lang="en-US" sz="3499" dirty="0">
                <a:solidFill>
                  <a:srgbClr val="000000"/>
                </a:solidFill>
                <a:latin typeface="Roboto Condensed Italics"/>
              </a:rPr>
              <a:t> </a:t>
            </a:r>
            <a:r>
              <a:rPr lang="en-US" sz="3499" dirty="0" err="1">
                <a:solidFill>
                  <a:srgbClr val="000000"/>
                </a:solidFill>
                <a:latin typeface="Roboto Condensed Italics"/>
              </a:rPr>
              <a:t>hàng</a:t>
            </a:r>
            <a:r>
              <a:rPr lang="en-US" sz="3499" dirty="0">
                <a:solidFill>
                  <a:srgbClr val="000000"/>
                </a:solidFill>
                <a:latin typeface="Roboto Condensed Italics"/>
              </a:rPr>
              <a:t> </a:t>
            </a:r>
            <a:r>
              <a:rPr lang="en-US" sz="3499" dirty="0" err="1">
                <a:solidFill>
                  <a:srgbClr val="000000"/>
                </a:solidFill>
                <a:latin typeface="Roboto Condensed Italics"/>
              </a:rPr>
              <a:t>nghìn</a:t>
            </a:r>
            <a:r>
              <a:rPr lang="en-US" sz="3499" dirty="0">
                <a:solidFill>
                  <a:srgbClr val="000000"/>
                </a:solidFill>
                <a:latin typeface="Roboto Condensed Italics"/>
              </a:rPr>
              <a:t> con </a:t>
            </a:r>
            <a:r>
              <a:rPr lang="en-US" sz="3499" dirty="0" err="1">
                <a:solidFill>
                  <a:srgbClr val="000000"/>
                </a:solidFill>
                <a:latin typeface="Roboto Condensed Italics"/>
              </a:rPr>
              <a:t>vụt</a:t>
            </a:r>
            <a:r>
              <a:rPr lang="en-US" sz="3499" dirty="0">
                <a:solidFill>
                  <a:srgbClr val="000000"/>
                </a:solidFill>
                <a:latin typeface="Roboto Condensed Italics"/>
              </a:rPr>
              <a:t> </a:t>
            </a:r>
            <a:r>
              <a:rPr lang="en-US" sz="3499" dirty="0" err="1">
                <a:solidFill>
                  <a:srgbClr val="000000"/>
                </a:solidFill>
                <a:latin typeface="Roboto Condensed Italics"/>
              </a:rPr>
              <a:t>cất</a:t>
            </a:r>
            <a:r>
              <a:rPr lang="en-US" sz="3499" dirty="0">
                <a:solidFill>
                  <a:srgbClr val="000000"/>
                </a:solidFill>
                <a:latin typeface="Roboto Condensed Italics"/>
              </a:rPr>
              <a:t> </a:t>
            </a:r>
            <a:r>
              <a:rPr lang="en-US" sz="3499" dirty="0" err="1">
                <a:solidFill>
                  <a:srgbClr val="000000"/>
                </a:solidFill>
                <a:latin typeface="Roboto Condensed Italics"/>
              </a:rPr>
              <a:t>cánh</a:t>
            </a:r>
            <a:r>
              <a:rPr lang="en-US" sz="3499" dirty="0">
                <a:solidFill>
                  <a:srgbClr val="000000"/>
                </a:solidFill>
                <a:latin typeface="Roboto Condensed Italics"/>
              </a:rPr>
              <a:t> bay </a:t>
            </a:r>
            <a:r>
              <a:rPr lang="en-US" sz="3499" dirty="0" err="1">
                <a:solidFill>
                  <a:srgbClr val="000000"/>
                </a:solidFill>
                <a:latin typeface="Roboto Condensed Italics"/>
              </a:rPr>
              <a:t>lên</a:t>
            </a:r>
            <a:r>
              <a:rPr lang="en-US" sz="3499" dirty="0">
                <a:solidFill>
                  <a:srgbClr val="000000"/>
                </a:solidFill>
                <a:latin typeface="Roboto Condensed Italics"/>
              </a:rPr>
              <a:t>. </a:t>
            </a:r>
            <a:r>
              <a:rPr lang="en-US" sz="3499" dirty="0" err="1">
                <a:solidFill>
                  <a:srgbClr val="000000"/>
                </a:solidFill>
                <a:latin typeface="Roboto Condensed Italics"/>
              </a:rPr>
              <a:t>Chim</a:t>
            </a:r>
            <a:r>
              <a:rPr lang="en-US" sz="3499" dirty="0">
                <a:solidFill>
                  <a:srgbClr val="000000"/>
                </a:solidFill>
                <a:latin typeface="Roboto Condensed Italics"/>
              </a:rPr>
              <a:t> </a:t>
            </a:r>
            <a:r>
              <a:rPr lang="en-US" sz="3499" dirty="0" err="1">
                <a:solidFill>
                  <a:srgbClr val="000000"/>
                </a:solidFill>
                <a:latin typeface="Roboto Condensed Italics"/>
              </a:rPr>
              <a:t>áo</a:t>
            </a:r>
            <a:r>
              <a:rPr lang="en-US" sz="3499" dirty="0">
                <a:solidFill>
                  <a:srgbClr val="000000"/>
                </a:solidFill>
                <a:latin typeface="Roboto Condensed Italics"/>
              </a:rPr>
              <a:t> </a:t>
            </a:r>
            <a:r>
              <a:rPr lang="en-US" sz="3499" dirty="0" err="1">
                <a:solidFill>
                  <a:srgbClr val="000000"/>
                </a:solidFill>
                <a:latin typeface="Roboto Condensed Italics"/>
              </a:rPr>
              <a:t>già</a:t>
            </a:r>
            <a:r>
              <a:rPr lang="en-US" sz="3499" dirty="0">
                <a:solidFill>
                  <a:srgbClr val="000000"/>
                </a:solidFill>
                <a:latin typeface="Roboto Condensed Italics"/>
              </a:rPr>
              <a:t> </a:t>
            </a:r>
            <a:r>
              <a:rPr lang="en-US" sz="3499" dirty="0" err="1">
                <a:solidFill>
                  <a:srgbClr val="000000"/>
                </a:solidFill>
                <a:latin typeface="Roboto Condensed Italics"/>
              </a:rPr>
              <a:t>màu</a:t>
            </a:r>
            <a:r>
              <a:rPr lang="en-US" sz="3499" dirty="0">
                <a:solidFill>
                  <a:srgbClr val="000000"/>
                </a:solidFill>
                <a:latin typeface="Roboto Condensed Italics"/>
              </a:rPr>
              <a:t> </a:t>
            </a:r>
            <a:r>
              <a:rPr lang="en-US" sz="3499" dirty="0" err="1">
                <a:solidFill>
                  <a:srgbClr val="000000"/>
                </a:solidFill>
                <a:latin typeface="Roboto Condensed Italics"/>
              </a:rPr>
              <a:t>nâu</a:t>
            </a:r>
            <a:r>
              <a:rPr lang="en-US" sz="3499" dirty="0">
                <a:solidFill>
                  <a:srgbClr val="000000"/>
                </a:solidFill>
                <a:latin typeface="Roboto Condensed Italics"/>
              </a:rPr>
              <a:t>, </a:t>
            </a:r>
            <a:r>
              <a:rPr lang="en-US" sz="3499" dirty="0" err="1">
                <a:solidFill>
                  <a:srgbClr val="000000"/>
                </a:solidFill>
                <a:latin typeface="Roboto Condensed Italics"/>
              </a:rPr>
              <a:t>chim</a:t>
            </a:r>
            <a:r>
              <a:rPr lang="en-US" sz="3499" dirty="0">
                <a:solidFill>
                  <a:srgbClr val="000000"/>
                </a:solidFill>
                <a:latin typeface="Roboto Condensed Italics"/>
              </a:rPr>
              <a:t> </a:t>
            </a:r>
            <a:r>
              <a:rPr lang="en-US" sz="3499" dirty="0" err="1">
                <a:solidFill>
                  <a:srgbClr val="000000"/>
                </a:solidFill>
                <a:latin typeface="Roboto Condensed Italics"/>
              </a:rPr>
              <a:t>manh</a:t>
            </a:r>
            <a:r>
              <a:rPr lang="en-US" sz="3499" dirty="0">
                <a:solidFill>
                  <a:srgbClr val="000000"/>
                </a:solidFill>
                <a:latin typeface="Roboto Condensed Italics"/>
              </a:rPr>
              <a:t> </a:t>
            </a:r>
            <a:r>
              <a:rPr lang="en-US" sz="3499" dirty="0" err="1">
                <a:solidFill>
                  <a:srgbClr val="000000"/>
                </a:solidFill>
                <a:latin typeface="Roboto Condensed Italics"/>
              </a:rPr>
              <a:t>manh</a:t>
            </a:r>
            <a:r>
              <a:rPr lang="en-US" sz="3499" dirty="0">
                <a:solidFill>
                  <a:srgbClr val="000000"/>
                </a:solidFill>
                <a:latin typeface="Roboto Condensed Italics"/>
              </a:rPr>
              <a:t> </a:t>
            </a:r>
            <a:r>
              <a:rPr lang="en-US" sz="3499" dirty="0" err="1">
                <a:solidFill>
                  <a:srgbClr val="000000"/>
                </a:solidFill>
                <a:latin typeface="Roboto Condensed Italics"/>
              </a:rPr>
              <a:t>mỏ</a:t>
            </a:r>
            <a:r>
              <a:rPr lang="en-US" sz="3499" dirty="0">
                <a:solidFill>
                  <a:srgbClr val="000000"/>
                </a:solidFill>
                <a:latin typeface="Roboto Condensed Italics"/>
              </a:rPr>
              <a:t> </a:t>
            </a:r>
            <a:r>
              <a:rPr lang="en-US" sz="3499" dirty="0" err="1">
                <a:solidFill>
                  <a:srgbClr val="000000"/>
                </a:solidFill>
                <a:latin typeface="Roboto Condensed Italics"/>
              </a:rPr>
              <a:t>dỏ</a:t>
            </a:r>
            <a:r>
              <a:rPr lang="en-US" sz="3499" dirty="0">
                <a:solidFill>
                  <a:srgbClr val="000000"/>
                </a:solidFill>
                <a:latin typeface="Roboto Condensed Italics"/>
              </a:rPr>
              <a:t> </a:t>
            </a:r>
            <a:r>
              <a:rPr lang="en-US" sz="3499" dirty="0" err="1">
                <a:solidFill>
                  <a:srgbClr val="000000"/>
                </a:solidFill>
                <a:latin typeface="Roboto Condensed Italics"/>
              </a:rPr>
              <a:t>bóng</a:t>
            </a:r>
            <a:r>
              <a:rPr lang="en-US" sz="3499" dirty="0">
                <a:solidFill>
                  <a:srgbClr val="000000"/>
                </a:solidFill>
                <a:latin typeface="Roboto Condensed Italics"/>
              </a:rPr>
              <a:t> </a:t>
            </a:r>
            <a:r>
              <a:rPr lang="en-US" sz="3499" dirty="0" err="1">
                <a:solidFill>
                  <a:srgbClr val="000000"/>
                </a:solidFill>
                <a:latin typeface="Roboto Condensed Italics"/>
              </a:rPr>
              <a:t>như</a:t>
            </a:r>
            <a:r>
              <a:rPr lang="en-US" sz="3499" dirty="0">
                <a:solidFill>
                  <a:srgbClr val="000000"/>
                </a:solidFill>
                <a:latin typeface="Roboto Condensed Italics"/>
              </a:rPr>
              <a:t> </a:t>
            </a:r>
            <a:r>
              <a:rPr lang="en-US" sz="3499" dirty="0" err="1">
                <a:solidFill>
                  <a:srgbClr val="000000"/>
                </a:solidFill>
                <a:latin typeface="Roboto Condensed Italics"/>
              </a:rPr>
              <a:t>màu</a:t>
            </a:r>
            <a:r>
              <a:rPr lang="en-US" sz="3499" dirty="0">
                <a:solidFill>
                  <a:srgbClr val="000000"/>
                </a:solidFill>
                <a:latin typeface="Roboto Condensed Italics"/>
              </a:rPr>
              <a:t> </a:t>
            </a:r>
            <a:r>
              <a:rPr lang="en-US" sz="3499" dirty="0" err="1">
                <a:solidFill>
                  <a:srgbClr val="000000"/>
                </a:solidFill>
                <a:latin typeface="Roboto Condensed Italics"/>
              </a:rPr>
              <a:t>thuốc</a:t>
            </a:r>
            <a:r>
              <a:rPr lang="en-US" sz="3499" dirty="0">
                <a:solidFill>
                  <a:srgbClr val="000000"/>
                </a:solidFill>
                <a:latin typeface="Roboto Condensed Italics"/>
              </a:rPr>
              <a:t> </a:t>
            </a:r>
            <a:r>
              <a:rPr lang="en-US" sz="3499" dirty="0" err="1">
                <a:solidFill>
                  <a:srgbClr val="000000"/>
                </a:solidFill>
                <a:latin typeface="Roboto Condensed Italics"/>
              </a:rPr>
              <a:t>đánh</a:t>
            </a:r>
            <a:r>
              <a:rPr lang="en-US" sz="3499" dirty="0">
                <a:solidFill>
                  <a:srgbClr val="000000"/>
                </a:solidFill>
                <a:latin typeface="Roboto Condensed Italics"/>
              </a:rPr>
              <a:t> </a:t>
            </a:r>
            <a:r>
              <a:rPr lang="en-US" sz="3499" dirty="0" err="1">
                <a:solidFill>
                  <a:srgbClr val="000000"/>
                </a:solidFill>
                <a:latin typeface="Roboto Condensed Italics"/>
              </a:rPr>
              <a:t>móng</a:t>
            </a:r>
            <a:r>
              <a:rPr lang="en-US" sz="3499" dirty="0">
                <a:solidFill>
                  <a:srgbClr val="000000"/>
                </a:solidFill>
                <a:latin typeface="Roboto Condensed Italics"/>
              </a:rPr>
              <a:t> </a:t>
            </a:r>
            <a:r>
              <a:rPr lang="en-US" sz="3499" dirty="0" err="1">
                <a:solidFill>
                  <a:srgbClr val="000000"/>
                </a:solidFill>
                <a:latin typeface="Roboto Condensed Italics"/>
              </a:rPr>
              <a:t>tay</a:t>
            </a:r>
            <a:r>
              <a:rPr lang="en-US" sz="3499" dirty="0">
                <a:solidFill>
                  <a:srgbClr val="000000"/>
                </a:solidFill>
                <a:latin typeface="Roboto Condensed Italics"/>
              </a:rPr>
              <a:t>, </a:t>
            </a:r>
            <a:r>
              <a:rPr lang="en-US" sz="3499" dirty="0" err="1">
                <a:solidFill>
                  <a:srgbClr val="000000"/>
                </a:solidFill>
                <a:latin typeface="Roboto Condensed Italics"/>
              </a:rPr>
              <a:t>lại</a:t>
            </a:r>
            <a:r>
              <a:rPr lang="en-US" sz="3499" dirty="0">
                <a:solidFill>
                  <a:srgbClr val="000000"/>
                </a:solidFill>
                <a:latin typeface="Roboto Condensed Italics"/>
              </a:rPr>
              <a:t> </a:t>
            </a:r>
            <a:r>
              <a:rPr lang="en-US" sz="3499" dirty="0" err="1">
                <a:solidFill>
                  <a:srgbClr val="000000"/>
                </a:solidFill>
                <a:latin typeface="Roboto Condensed Italics"/>
              </a:rPr>
              <a:t>có</a:t>
            </a:r>
            <a:r>
              <a:rPr lang="en-US" sz="3499" dirty="0">
                <a:solidFill>
                  <a:srgbClr val="000000"/>
                </a:solidFill>
                <a:latin typeface="Roboto Condensed Italics"/>
              </a:rPr>
              <a:t> </a:t>
            </a:r>
            <a:r>
              <a:rPr lang="en-US" sz="3499" dirty="0" err="1">
                <a:solidFill>
                  <a:srgbClr val="000000"/>
                </a:solidFill>
                <a:latin typeface="Roboto Condensed Italics"/>
              </a:rPr>
              <a:t>bộ</a:t>
            </a:r>
            <a:r>
              <a:rPr lang="en-US" sz="3499" dirty="0">
                <a:solidFill>
                  <a:srgbClr val="000000"/>
                </a:solidFill>
                <a:latin typeface="Roboto Condensed Italics"/>
              </a:rPr>
              <a:t> </a:t>
            </a:r>
            <a:r>
              <a:rPr lang="en-US" sz="3499" dirty="0" err="1">
                <a:solidFill>
                  <a:srgbClr val="000000"/>
                </a:solidFill>
                <a:latin typeface="Roboto Condensed Italics"/>
              </a:rPr>
              <a:t>lông</a:t>
            </a:r>
            <a:r>
              <a:rPr lang="en-US" sz="3499" dirty="0">
                <a:solidFill>
                  <a:srgbClr val="000000"/>
                </a:solidFill>
                <a:latin typeface="Roboto Condensed Italics"/>
              </a:rPr>
              <a:t> </a:t>
            </a:r>
            <a:r>
              <a:rPr lang="en-US" sz="3499" dirty="0" err="1">
                <a:solidFill>
                  <a:srgbClr val="000000"/>
                </a:solidFill>
                <a:latin typeface="Roboto Condensed Italics"/>
              </a:rPr>
              <a:t>xám</a:t>
            </a:r>
            <a:r>
              <a:rPr lang="en-US" sz="3499" dirty="0">
                <a:solidFill>
                  <a:srgbClr val="000000"/>
                </a:solidFill>
                <a:latin typeface="Roboto Condensed Italics"/>
              </a:rPr>
              <a:t> </a:t>
            </a:r>
            <a:r>
              <a:rPr lang="en-US" sz="3499" dirty="0" err="1">
                <a:solidFill>
                  <a:srgbClr val="000000"/>
                </a:solidFill>
                <a:latin typeface="Roboto Condensed Italics"/>
              </a:rPr>
              <a:t>tro</a:t>
            </a:r>
            <a:r>
              <a:rPr lang="en-US" sz="3499" dirty="0">
                <a:solidFill>
                  <a:srgbClr val="000000"/>
                </a:solidFill>
                <a:latin typeface="Roboto Condensed Italics"/>
              </a:rPr>
              <a:t> </a:t>
            </a:r>
            <a:r>
              <a:rPr lang="en-US" sz="3499" dirty="0" err="1">
                <a:solidFill>
                  <a:srgbClr val="000000"/>
                </a:solidFill>
                <a:latin typeface="Roboto Condensed Italics"/>
              </a:rPr>
              <a:t>điểm</a:t>
            </a:r>
            <a:r>
              <a:rPr lang="en-US" sz="3499" dirty="0">
                <a:solidFill>
                  <a:srgbClr val="000000"/>
                </a:solidFill>
                <a:latin typeface="Roboto Condensed Italics"/>
              </a:rPr>
              <a:t> </a:t>
            </a:r>
            <a:r>
              <a:rPr lang="en-US" sz="3499" dirty="0" err="1">
                <a:solidFill>
                  <a:srgbClr val="000000"/>
                </a:solidFill>
                <a:latin typeface="Roboto Condensed Italics"/>
              </a:rPr>
              <a:t>những</a:t>
            </a:r>
            <a:r>
              <a:rPr lang="en-US" sz="3499" dirty="0">
                <a:solidFill>
                  <a:srgbClr val="000000"/>
                </a:solidFill>
                <a:latin typeface="Roboto Condensed Italics"/>
              </a:rPr>
              <a:t> </a:t>
            </a:r>
            <a:r>
              <a:rPr lang="en-US" sz="3499" dirty="0" err="1">
                <a:solidFill>
                  <a:srgbClr val="000000"/>
                </a:solidFill>
                <a:latin typeface="Roboto Condensed Italics"/>
              </a:rPr>
              <a:t>chấm</a:t>
            </a:r>
            <a:r>
              <a:rPr lang="en-US" sz="3499" dirty="0">
                <a:solidFill>
                  <a:srgbClr val="000000"/>
                </a:solidFill>
                <a:latin typeface="Roboto Condensed Italics"/>
              </a:rPr>
              <a:t> </a:t>
            </a:r>
            <a:r>
              <a:rPr lang="en-US" sz="3499" dirty="0" err="1">
                <a:solidFill>
                  <a:srgbClr val="000000"/>
                </a:solidFill>
                <a:latin typeface="Roboto Condensed Italics"/>
              </a:rPr>
              <a:t>trắng</a:t>
            </a:r>
            <a:r>
              <a:rPr lang="en-US" sz="3499" dirty="0">
                <a:solidFill>
                  <a:srgbClr val="000000"/>
                </a:solidFill>
                <a:latin typeface="Roboto Condensed Italics"/>
              </a:rPr>
              <a:t> </a:t>
            </a:r>
            <a:r>
              <a:rPr lang="en-US" sz="3499" dirty="0" err="1">
                <a:solidFill>
                  <a:srgbClr val="000000"/>
                </a:solidFill>
                <a:latin typeface="Roboto Condensed Italics"/>
              </a:rPr>
              <a:t>chấm</a:t>
            </a:r>
            <a:r>
              <a:rPr lang="en-US" sz="3499" dirty="0">
                <a:solidFill>
                  <a:srgbClr val="000000"/>
                </a:solidFill>
                <a:latin typeface="Roboto Condensed Italics"/>
              </a:rPr>
              <a:t> </a:t>
            </a:r>
            <a:r>
              <a:rPr lang="en-US" sz="3499" dirty="0" err="1">
                <a:solidFill>
                  <a:srgbClr val="000000"/>
                </a:solidFill>
                <a:latin typeface="Roboto Condensed Italics"/>
              </a:rPr>
              <a:t>đỏ</a:t>
            </a:r>
            <a:r>
              <a:rPr lang="en-US" sz="3499" dirty="0">
                <a:solidFill>
                  <a:srgbClr val="000000"/>
                </a:solidFill>
                <a:latin typeface="Roboto Condensed Italics"/>
              </a:rPr>
              <a:t> li </a:t>
            </a:r>
            <a:r>
              <a:rPr lang="en-US" sz="3499" dirty="0" err="1">
                <a:solidFill>
                  <a:srgbClr val="000000"/>
                </a:solidFill>
                <a:latin typeface="Roboto Condensed Italics"/>
              </a:rPr>
              <a:t>ti</a:t>
            </a:r>
            <a:r>
              <a:rPr lang="en-US" sz="3499" dirty="0">
                <a:solidFill>
                  <a:srgbClr val="000000"/>
                </a:solidFill>
                <a:latin typeface="Roboto Condensed Italics"/>
              </a:rPr>
              <a:t> </a:t>
            </a:r>
            <a:r>
              <a:rPr lang="en-US" sz="3499" dirty="0" err="1">
                <a:solidFill>
                  <a:srgbClr val="000000"/>
                </a:solidFill>
                <a:latin typeface="Roboto Condensed Italics"/>
              </a:rPr>
              <a:t>rất</a:t>
            </a:r>
            <a:r>
              <a:rPr lang="en-US" sz="3499" dirty="0">
                <a:solidFill>
                  <a:srgbClr val="000000"/>
                </a:solidFill>
                <a:latin typeface="Roboto Condensed Italics"/>
              </a:rPr>
              <a:t> </a:t>
            </a:r>
            <a:r>
              <a:rPr lang="en-US" sz="3499" dirty="0" err="1">
                <a:solidFill>
                  <a:srgbClr val="000000"/>
                </a:solidFill>
                <a:latin typeface="Roboto Condensed Italics"/>
              </a:rPr>
              <a:t>đẹp</a:t>
            </a:r>
            <a:r>
              <a:rPr lang="en-US" sz="3499" dirty="0">
                <a:solidFill>
                  <a:srgbClr val="000000"/>
                </a:solidFill>
                <a:latin typeface="Roboto Condensed Italics"/>
              </a:rPr>
              <a:t> </a:t>
            </a:r>
            <a:r>
              <a:rPr lang="en-US" sz="3499" dirty="0" err="1">
                <a:solidFill>
                  <a:srgbClr val="000000"/>
                </a:solidFill>
                <a:latin typeface="Roboto Condensed Italics"/>
              </a:rPr>
              <a:t>mắt</a:t>
            </a:r>
            <a:r>
              <a:rPr lang="en-US" sz="3499" dirty="0">
                <a:solidFill>
                  <a:srgbClr val="000000"/>
                </a:solidFill>
                <a:latin typeface="Roboto Condensed Italics"/>
              </a:rPr>
              <a:t>,...</a:t>
            </a:r>
            <a:r>
              <a:rPr lang="en-US" sz="3499" dirty="0" err="1">
                <a:solidFill>
                  <a:srgbClr val="000000"/>
                </a:solidFill>
                <a:latin typeface="Roboto Condensed Italics"/>
              </a:rPr>
              <a:t>Những</a:t>
            </a:r>
            <a:r>
              <a:rPr lang="en-US" sz="3499" dirty="0">
                <a:solidFill>
                  <a:srgbClr val="000000"/>
                </a:solidFill>
                <a:latin typeface="Roboto Condensed Italics"/>
              </a:rPr>
              <a:t> con </a:t>
            </a:r>
            <a:r>
              <a:rPr lang="en-US" sz="3499" dirty="0" err="1">
                <a:solidFill>
                  <a:srgbClr val="000000"/>
                </a:solidFill>
                <a:latin typeface="Roboto Condensed Italics"/>
              </a:rPr>
              <a:t>chim</a:t>
            </a:r>
            <a:r>
              <a:rPr lang="en-US" sz="3499" dirty="0">
                <a:solidFill>
                  <a:srgbClr val="000000"/>
                </a:solidFill>
                <a:latin typeface="Roboto Condensed Italics"/>
              </a:rPr>
              <a:t> </a:t>
            </a:r>
            <a:r>
              <a:rPr lang="en-US" sz="3499" dirty="0" err="1">
                <a:solidFill>
                  <a:srgbClr val="000000"/>
                </a:solidFill>
                <a:latin typeface="Roboto Condensed Italics"/>
              </a:rPr>
              <a:t>nhỏ</a:t>
            </a:r>
            <a:r>
              <a:rPr lang="en-US" sz="3499" dirty="0">
                <a:solidFill>
                  <a:srgbClr val="000000"/>
                </a:solidFill>
                <a:latin typeface="Roboto Condensed Italics"/>
              </a:rPr>
              <a:t> bay </a:t>
            </a:r>
            <a:r>
              <a:rPr lang="en-US" sz="3499" dirty="0" err="1">
                <a:solidFill>
                  <a:srgbClr val="000000"/>
                </a:solidFill>
                <a:latin typeface="Roboto Condensed Italics"/>
              </a:rPr>
              <a:t>vù</a:t>
            </a:r>
            <a:r>
              <a:rPr lang="en-US" sz="3499" dirty="0">
                <a:solidFill>
                  <a:srgbClr val="000000"/>
                </a:solidFill>
                <a:latin typeface="Roboto Condensed Italics"/>
              </a:rPr>
              <a:t> </a:t>
            </a:r>
            <a:r>
              <a:rPr lang="en-US" sz="3499" dirty="0" err="1">
                <a:solidFill>
                  <a:srgbClr val="000000"/>
                </a:solidFill>
                <a:latin typeface="Roboto Condensed Italics"/>
              </a:rPr>
              <a:t>vù</a:t>
            </a:r>
            <a:r>
              <a:rPr lang="en-US" sz="3499" dirty="0">
                <a:solidFill>
                  <a:srgbClr val="000000"/>
                </a:solidFill>
                <a:latin typeface="Roboto Condensed Italics"/>
              </a:rPr>
              <a:t> </a:t>
            </a:r>
            <a:r>
              <a:rPr lang="en-US" sz="3499" dirty="0" err="1">
                <a:solidFill>
                  <a:srgbClr val="000000"/>
                </a:solidFill>
                <a:latin typeface="Roboto Condensed Italics"/>
              </a:rPr>
              <a:t>kêu</a:t>
            </a:r>
            <a:r>
              <a:rPr lang="en-US" sz="3499" dirty="0">
                <a:solidFill>
                  <a:srgbClr val="000000"/>
                </a:solidFill>
                <a:latin typeface="Roboto Condensed Italics"/>
              </a:rPr>
              <a:t> </a:t>
            </a:r>
            <a:r>
              <a:rPr lang="en-US" sz="3499" dirty="0" err="1">
                <a:solidFill>
                  <a:srgbClr val="000000"/>
                </a:solidFill>
                <a:latin typeface="Roboto Condensed Italics"/>
              </a:rPr>
              <a:t>líu</a:t>
            </a:r>
            <a:r>
              <a:rPr lang="en-US" sz="3499" dirty="0">
                <a:solidFill>
                  <a:srgbClr val="000000"/>
                </a:solidFill>
                <a:latin typeface="Roboto Condensed Italics"/>
              </a:rPr>
              <a:t> </a:t>
            </a:r>
            <a:r>
              <a:rPr lang="en-US" sz="3499" dirty="0" err="1">
                <a:solidFill>
                  <a:srgbClr val="000000"/>
                </a:solidFill>
                <a:latin typeface="Roboto Condensed Italics"/>
              </a:rPr>
              <a:t>ríu</a:t>
            </a:r>
            <a:r>
              <a:rPr lang="en-US" sz="3499" dirty="0">
                <a:solidFill>
                  <a:srgbClr val="000000"/>
                </a:solidFill>
                <a:latin typeface="Roboto Condensed Italics"/>
              </a:rPr>
              <a:t> </a:t>
            </a:r>
            <a:r>
              <a:rPr lang="en-US" sz="3499" dirty="0" err="1">
                <a:solidFill>
                  <a:srgbClr val="000000"/>
                </a:solidFill>
                <a:latin typeface="Roboto Condensed Italics"/>
              </a:rPr>
              <a:t>lượn</a:t>
            </a:r>
            <a:r>
              <a:rPr lang="en-US" sz="3499" dirty="0">
                <a:solidFill>
                  <a:srgbClr val="000000"/>
                </a:solidFill>
                <a:latin typeface="Roboto Condensed Italics"/>
              </a:rPr>
              <a:t> </a:t>
            </a:r>
            <a:r>
              <a:rPr lang="en-US" sz="3499" dirty="0" err="1">
                <a:solidFill>
                  <a:srgbClr val="000000"/>
                </a:solidFill>
                <a:latin typeface="Roboto Condensed Italics"/>
              </a:rPr>
              <a:t>vòng</a:t>
            </a:r>
            <a:r>
              <a:rPr lang="en-US" sz="3499" dirty="0">
                <a:solidFill>
                  <a:srgbClr val="000000"/>
                </a:solidFill>
                <a:latin typeface="Roboto Condensed Italics"/>
              </a:rPr>
              <a:t> </a:t>
            </a:r>
            <a:r>
              <a:rPr lang="en-US" sz="3499" dirty="0" err="1">
                <a:solidFill>
                  <a:srgbClr val="000000"/>
                </a:solidFill>
                <a:latin typeface="Roboto Condensed Italics"/>
              </a:rPr>
              <a:t>trên</a:t>
            </a:r>
            <a:r>
              <a:rPr lang="en-US" sz="3499" dirty="0">
                <a:solidFill>
                  <a:srgbClr val="000000"/>
                </a:solidFill>
                <a:latin typeface="Roboto Condensed Italics"/>
              </a:rPr>
              <a:t> </a:t>
            </a:r>
            <a:r>
              <a:rPr lang="en-US" sz="3499" dirty="0" err="1">
                <a:solidFill>
                  <a:srgbClr val="000000"/>
                </a:solidFill>
                <a:latin typeface="Roboto Condensed Italics"/>
              </a:rPr>
              <a:t>cao</a:t>
            </a:r>
            <a:r>
              <a:rPr lang="en-US" sz="3499" dirty="0">
                <a:solidFill>
                  <a:srgbClr val="000000"/>
                </a:solidFill>
                <a:latin typeface="Roboto Condensed Italics"/>
              </a:rPr>
              <a:t> </a:t>
            </a:r>
            <a:r>
              <a:rPr lang="en-US" sz="3499" dirty="0" err="1">
                <a:solidFill>
                  <a:srgbClr val="000000"/>
                </a:solidFill>
                <a:latin typeface="Roboto Condensed Italics"/>
              </a:rPr>
              <a:t>một</a:t>
            </a:r>
            <a:r>
              <a:rPr lang="en-US" sz="3499" dirty="0">
                <a:solidFill>
                  <a:srgbClr val="000000"/>
                </a:solidFill>
                <a:latin typeface="Roboto Condensed Italics"/>
              </a:rPr>
              <a:t> </a:t>
            </a:r>
            <a:r>
              <a:rPr lang="en-US" sz="3499" dirty="0" err="1">
                <a:solidFill>
                  <a:srgbClr val="000000"/>
                </a:solidFill>
                <a:latin typeface="Roboto Condensed Italics"/>
              </a:rPr>
              <a:t>chốc</a:t>
            </a:r>
            <a:r>
              <a:rPr lang="en-US" sz="3499" dirty="0">
                <a:solidFill>
                  <a:srgbClr val="000000"/>
                </a:solidFill>
                <a:latin typeface="Roboto Condensed Italics"/>
              </a:rPr>
              <a:t>, </a:t>
            </a:r>
            <a:r>
              <a:rPr lang="en-US" sz="3499" dirty="0" err="1">
                <a:solidFill>
                  <a:srgbClr val="000000"/>
                </a:solidFill>
                <a:latin typeface="Roboto Condensed Italics"/>
              </a:rPr>
              <a:t>lại</a:t>
            </a:r>
            <a:r>
              <a:rPr lang="en-US" sz="3499" dirty="0">
                <a:solidFill>
                  <a:srgbClr val="000000"/>
                </a:solidFill>
                <a:latin typeface="Roboto Condensed Italics"/>
              </a:rPr>
              <a:t> </a:t>
            </a:r>
            <a:r>
              <a:rPr lang="en-US" sz="3499" dirty="0" err="1">
                <a:solidFill>
                  <a:srgbClr val="000000"/>
                </a:solidFill>
                <a:latin typeface="Roboto Condensed Italics"/>
              </a:rPr>
              <a:t>đáp</a:t>
            </a:r>
            <a:r>
              <a:rPr lang="en-US" sz="3499" dirty="0">
                <a:solidFill>
                  <a:srgbClr val="000000"/>
                </a:solidFill>
                <a:latin typeface="Roboto Condensed Italics"/>
              </a:rPr>
              <a:t> </a:t>
            </a:r>
            <a:r>
              <a:rPr lang="en-US" sz="3499" dirty="0" err="1">
                <a:solidFill>
                  <a:srgbClr val="000000"/>
                </a:solidFill>
                <a:latin typeface="Roboto Condensed Italics"/>
              </a:rPr>
              <a:t>xuống</a:t>
            </a:r>
            <a:r>
              <a:rPr lang="en-US" sz="3499" dirty="0">
                <a:solidFill>
                  <a:srgbClr val="000000"/>
                </a:solidFill>
                <a:latin typeface="Roboto Condensed Italics"/>
              </a:rPr>
              <a:t> </a:t>
            </a:r>
            <a:r>
              <a:rPr lang="en-US" sz="3499" dirty="0" err="1">
                <a:solidFill>
                  <a:srgbClr val="000000"/>
                </a:solidFill>
                <a:latin typeface="Roboto Condensed Italics"/>
              </a:rPr>
              <a:t>phía</a:t>
            </a:r>
            <a:r>
              <a:rPr lang="en-US" sz="3499" dirty="0">
                <a:solidFill>
                  <a:srgbClr val="000000"/>
                </a:solidFill>
                <a:latin typeface="Roboto Condensed Italics"/>
              </a:rPr>
              <a:t> </a:t>
            </a:r>
            <a:r>
              <a:rPr lang="en-US" sz="3499" dirty="0" err="1">
                <a:solidFill>
                  <a:srgbClr val="000000"/>
                </a:solidFill>
                <a:latin typeface="Roboto Condensed Italics"/>
              </a:rPr>
              <a:t>sau</a:t>
            </a:r>
            <a:r>
              <a:rPr lang="en-US" sz="3499" dirty="0">
                <a:solidFill>
                  <a:srgbClr val="000000"/>
                </a:solidFill>
                <a:latin typeface="Roboto Condensed Italics"/>
              </a:rPr>
              <a:t> </a:t>
            </a:r>
            <a:r>
              <a:rPr lang="en-US" sz="3499" dirty="0" err="1">
                <a:solidFill>
                  <a:srgbClr val="000000"/>
                </a:solidFill>
                <a:latin typeface="Roboto Condensed Italics"/>
              </a:rPr>
              <a:t>lưng</a:t>
            </a:r>
            <a:r>
              <a:rPr lang="en-US" sz="3499" dirty="0">
                <a:solidFill>
                  <a:srgbClr val="000000"/>
                </a:solidFill>
                <a:latin typeface="Roboto Condensed Italics"/>
              </a:rPr>
              <a:t> </a:t>
            </a:r>
            <a:r>
              <a:rPr lang="en-US" sz="3499" dirty="0" err="1">
                <a:solidFill>
                  <a:srgbClr val="000000"/>
                </a:solidFill>
                <a:latin typeface="Roboto Condensed Italics"/>
              </a:rPr>
              <a:t>chúng</a:t>
            </a:r>
            <a:r>
              <a:rPr lang="en-US" sz="3499" dirty="0">
                <a:solidFill>
                  <a:srgbClr val="000000"/>
                </a:solidFill>
                <a:latin typeface="Roboto Condensed Italics"/>
              </a:rPr>
              <a:t> </a:t>
            </a:r>
            <a:r>
              <a:rPr lang="en-US" sz="3499" dirty="0" err="1">
                <a:solidFill>
                  <a:srgbClr val="000000"/>
                </a:solidFill>
                <a:latin typeface="Roboto Condensed Italics"/>
              </a:rPr>
              <a:t>tôi</a:t>
            </a:r>
            <a:r>
              <a:rPr lang="en-US" sz="3499" dirty="0">
                <a:solidFill>
                  <a:srgbClr val="000000"/>
                </a:solidFill>
                <a:latin typeface="Roboto Condensed Italics"/>
              </a:rPr>
              <a:t>.</a:t>
            </a:r>
          </a:p>
          <a:p>
            <a:pPr algn="r">
              <a:lnSpc>
                <a:spcPts val="4899"/>
              </a:lnSpc>
              <a:spcBef>
                <a:spcPct val="0"/>
              </a:spcBef>
            </a:pPr>
            <a:r>
              <a:rPr lang="en-US" sz="3499" dirty="0">
                <a:solidFill>
                  <a:srgbClr val="000000"/>
                </a:solidFill>
                <a:latin typeface="Roboto Condensed Italics"/>
              </a:rPr>
              <a:t>(</a:t>
            </a:r>
            <a:r>
              <a:rPr lang="en-US" sz="3499" dirty="0" err="1">
                <a:solidFill>
                  <a:srgbClr val="000000"/>
                </a:solidFill>
                <a:latin typeface="Roboto Condensed Italics"/>
              </a:rPr>
              <a:t>Đoàn</a:t>
            </a:r>
            <a:r>
              <a:rPr lang="en-US" sz="3499" dirty="0">
                <a:solidFill>
                  <a:srgbClr val="000000"/>
                </a:solidFill>
                <a:latin typeface="Roboto Condensed Italics"/>
              </a:rPr>
              <a:t> </a:t>
            </a:r>
            <a:r>
              <a:rPr lang="en-US" sz="3499" dirty="0" err="1">
                <a:solidFill>
                  <a:srgbClr val="000000"/>
                </a:solidFill>
                <a:latin typeface="Roboto Condensed Italics"/>
              </a:rPr>
              <a:t>Giỏi</a:t>
            </a:r>
            <a:r>
              <a:rPr lang="en-US" sz="3499" dirty="0">
                <a:solidFill>
                  <a:srgbClr val="000000"/>
                </a:solidFill>
                <a:latin typeface="Roboto Condensed Italics"/>
              </a:rPr>
              <a:t>, "</a:t>
            </a:r>
            <a:r>
              <a:rPr lang="en-US" sz="3499" dirty="0" err="1">
                <a:solidFill>
                  <a:srgbClr val="000000"/>
                </a:solidFill>
                <a:latin typeface="Roboto Condensed Italics"/>
              </a:rPr>
              <a:t>Đất</a:t>
            </a:r>
            <a:r>
              <a:rPr lang="en-US" sz="3499" dirty="0">
                <a:solidFill>
                  <a:srgbClr val="000000"/>
                </a:solidFill>
                <a:latin typeface="Roboto Condensed Italics"/>
              </a:rPr>
              <a:t> </a:t>
            </a:r>
            <a:r>
              <a:rPr lang="en-US" sz="3499" dirty="0" err="1">
                <a:solidFill>
                  <a:srgbClr val="000000"/>
                </a:solidFill>
                <a:latin typeface="Roboto Condensed Italics"/>
              </a:rPr>
              <a:t>rừng</a:t>
            </a:r>
            <a:r>
              <a:rPr lang="en-US" sz="3499" dirty="0">
                <a:solidFill>
                  <a:srgbClr val="000000"/>
                </a:solidFill>
                <a:latin typeface="Roboto Condensed Italics"/>
              </a:rPr>
              <a:t> </a:t>
            </a:r>
            <a:r>
              <a:rPr lang="en-US" sz="3499" dirty="0" err="1">
                <a:solidFill>
                  <a:srgbClr val="000000"/>
                </a:solidFill>
                <a:latin typeface="Roboto Condensed Italics"/>
              </a:rPr>
              <a:t>phương</a:t>
            </a:r>
            <a:r>
              <a:rPr lang="en-US" sz="3499" dirty="0">
                <a:solidFill>
                  <a:srgbClr val="000000"/>
                </a:solidFill>
                <a:latin typeface="Roboto Condensed Italics"/>
              </a:rPr>
              <a:t> Nam")</a:t>
            </a:r>
          </a:p>
        </p:txBody>
      </p:sp>
      <p:sp>
        <p:nvSpPr>
          <p:cNvPr id="9" name="TextBox 9"/>
          <p:cNvSpPr txBox="1"/>
          <p:nvPr/>
        </p:nvSpPr>
        <p:spPr>
          <a:xfrm>
            <a:off x="6807726" y="7439661"/>
            <a:ext cx="9666670" cy="1348741"/>
          </a:xfrm>
          <a:prstGeom prst="rect">
            <a:avLst/>
          </a:prstGeom>
        </p:spPr>
        <p:txBody>
          <a:bodyPr lIns="0" tIns="0" rIns="0" bIns="0" rtlCol="0" anchor="t">
            <a:spAutoFit/>
          </a:bodyPr>
          <a:lstStyle/>
          <a:p>
            <a:pPr marL="842000" lvl="1" indent="-421000" algn="just">
              <a:lnSpc>
                <a:spcPts val="5459"/>
              </a:lnSpc>
              <a:buFont typeface="Arial"/>
              <a:buChar char="•"/>
            </a:pPr>
            <a:r>
              <a:rPr lang="en-US" sz="3899" dirty="0">
                <a:solidFill>
                  <a:srgbClr val="000000"/>
                </a:solidFill>
                <a:latin typeface="Roboto Condensed Bold"/>
              </a:rPr>
              <a:t>Từ </a:t>
            </a:r>
            <a:r>
              <a:rPr lang="en-US" sz="3899" dirty="0" err="1">
                <a:solidFill>
                  <a:srgbClr val="000000"/>
                </a:solidFill>
                <a:latin typeface="Roboto Condensed Bold"/>
              </a:rPr>
              <a:t>tượng</a:t>
            </a:r>
            <a:r>
              <a:rPr lang="en-US" sz="3899" dirty="0">
                <a:solidFill>
                  <a:srgbClr val="000000"/>
                </a:solidFill>
                <a:latin typeface="Roboto Condensed Bold"/>
              </a:rPr>
              <a:t> </a:t>
            </a:r>
            <a:r>
              <a:rPr lang="en-US" sz="3899" dirty="0" err="1">
                <a:solidFill>
                  <a:srgbClr val="000000"/>
                </a:solidFill>
                <a:latin typeface="Roboto Condensed Bold"/>
              </a:rPr>
              <a:t>hình</a:t>
            </a:r>
            <a:r>
              <a:rPr lang="en-US" sz="3899" dirty="0">
                <a:solidFill>
                  <a:srgbClr val="000000"/>
                </a:solidFill>
                <a:latin typeface="Roboto Condensed Bold"/>
              </a:rPr>
              <a:t>: li </a:t>
            </a:r>
            <a:r>
              <a:rPr lang="en-US" sz="3899" dirty="0" err="1">
                <a:solidFill>
                  <a:srgbClr val="000000"/>
                </a:solidFill>
                <a:latin typeface="Roboto Condensed Bold"/>
              </a:rPr>
              <a:t>ti</a:t>
            </a:r>
            <a:endParaRPr lang="en-US" sz="3899" dirty="0">
              <a:solidFill>
                <a:srgbClr val="000000"/>
              </a:solidFill>
              <a:latin typeface="Roboto Condensed Bold"/>
            </a:endParaRPr>
          </a:p>
          <a:p>
            <a:pPr marL="842000" lvl="1" indent="-421000" algn="just">
              <a:lnSpc>
                <a:spcPts val="5459"/>
              </a:lnSpc>
              <a:spcBef>
                <a:spcPct val="0"/>
              </a:spcBef>
              <a:buFont typeface="Arial"/>
              <a:buChar char="•"/>
            </a:pPr>
            <a:r>
              <a:rPr lang="en-US" sz="3899" dirty="0">
                <a:solidFill>
                  <a:srgbClr val="000000"/>
                </a:solidFill>
                <a:latin typeface="Roboto Condensed Bold"/>
              </a:rPr>
              <a:t>Từ </a:t>
            </a:r>
            <a:r>
              <a:rPr lang="en-US" sz="3899" dirty="0" err="1">
                <a:solidFill>
                  <a:srgbClr val="000000"/>
                </a:solidFill>
                <a:latin typeface="Roboto Condensed Bold"/>
              </a:rPr>
              <a:t>tượng</a:t>
            </a:r>
            <a:r>
              <a:rPr lang="en-US" sz="3899" dirty="0">
                <a:solidFill>
                  <a:srgbClr val="000000"/>
                </a:solidFill>
                <a:latin typeface="Roboto Condensed Bold"/>
              </a:rPr>
              <a:t> </a:t>
            </a:r>
            <a:r>
              <a:rPr lang="en-US" sz="3899" dirty="0" err="1">
                <a:solidFill>
                  <a:srgbClr val="000000"/>
                </a:solidFill>
                <a:latin typeface="Roboto Condensed Bold"/>
              </a:rPr>
              <a:t>thanh</a:t>
            </a:r>
            <a:r>
              <a:rPr lang="en-US" sz="3899" dirty="0">
                <a:solidFill>
                  <a:srgbClr val="000000"/>
                </a:solidFill>
                <a:latin typeface="Roboto Condensed Bold"/>
              </a:rPr>
              <a:t>: </a:t>
            </a:r>
            <a:r>
              <a:rPr lang="en-US" sz="3899" dirty="0" err="1">
                <a:solidFill>
                  <a:srgbClr val="000000"/>
                </a:solidFill>
                <a:latin typeface="Roboto Condensed Bold"/>
              </a:rPr>
              <a:t>lao</a:t>
            </a:r>
            <a:r>
              <a:rPr lang="en-US" sz="3899" dirty="0">
                <a:solidFill>
                  <a:srgbClr val="000000"/>
                </a:solidFill>
                <a:latin typeface="Roboto Condensed Bold"/>
              </a:rPr>
              <a:t> </a:t>
            </a:r>
            <a:r>
              <a:rPr lang="en-US" sz="3899" dirty="0" err="1">
                <a:solidFill>
                  <a:srgbClr val="000000"/>
                </a:solidFill>
                <a:latin typeface="Roboto Condensed Bold"/>
              </a:rPr>
              <a:t>xao</a:t>
            </a:r>
            <a:r>
              <a:rPr lang="en-US" sz="3899" dirty="0">
                <a:solidFill>
                  <a:srgbClr val="000000"/>
                </a:solidFill>
                <a:latin typeface="Roboto Condensed Bold"/>
              </a:rPr>
              <a:t>, </a:t>
            </a:r>
            <a:r>
              <a:rPr lang="en-US" sz="3899" dirty="0" err="1">
                <a:solidFill>
                  <a:srgbClr val="000000"/>
                </a:solidFill>
                <a:latin typeface="Roboto Condensed Bold"/>
              </a:rPr>
              <a:t>vù</a:t>
            </a:r>
            <a:r>
              <a:rPr lang="en-US" sz="3899" dirty="0">
                <a:solidFill>
                  <a:srgbClr val="000000"/>
                </a:solidFill>
                <a:latin typeface="Roboto Condensed Bold"/>
              </a:rPr>
              <a:t> </a:t>
            </a:r>
            <a:r>
              <a:rPr lang="en-US" sz="3899" dirty="0" err="1">
                <a:solidFill>
                  <a:srgbClr val="000000"/>
                </a:solidFill>
                <a:latin typeface="Roboto Condensed Bold"/>
              </a:rPr>
              <a:t>vù</a:t>
            </a:r>
            <a:r>
              <a:rPr lang="en-US" sz="3899" dirty="0">
                <a:solidFill>
                  <a:srgbClr val="000000"/>
                </a:solidFill>
                <a:latin typeface="Roboto Condensed Bold"/>
              </a:rPr>
              <a:t>, </a:t>
            </a:r>
            <a:r>
              <a:rPr lang="en-US" sz="3899" dirty="0" err="1">
                <a:solidFill>
                  <a:srgbClr val="000000"/>
                </a:solidFill>
                <a:latin typeface="Roboto Condensed Bold"/>
              </a:rPr>
              <a:t>líu</a:t>
            </a:r>
            <a:r>
              <a:rPr lang="en-US" sz="3899" dirty="0">
                <a:solidFill>
                  <a:srgbClr val="000000"/>
                </a:solidFill>
                <a:latin typeface="Roboto Condensed Bold"/>
              </a:rPr>
              <a:t> </a:t>
            </a:r>
            <a:r>
              <a:rPr lang="en-US" sz="3899" dirty="0" err="1">
                <a:solidFill>
                  <a:srgbClr val="000000"/>
                </a:solidFill>
                <a:latin typeface="Roboto Condensed Bold"/>
              </a:rPr>
              <a:t>ríu</a:t>
            </a:r>
            <a:endParaRPr lang="en-US" sz="3899" dirty="0">
              <a:solidFill>
                <a:srgbClr val="000000"/>
              </a:solidFill>
              <a:latin typeface="Roboto Condensed Bold"/>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2" name="Freeform 2"/>
          <p:cNvSpPr/>
          <p:nvPr/>
        </p:nvSpPr>
        <p:spPr>
          <a:xfrm rot="-10800000">
            <a:off x="15969230" y="8187691"/>
            <a:ext cx="3541778" cy="2099309"/>
          </a:xfrm>
          <a:custGeom>
            <a:avLst/>
            <a:gdLst/>
            <a:ahLst/>
            <a:cxnLst/>
            <a:rect l="l" t="t" r="r" b="b"/>
            <a:pathLst>
              <a:path w="3541778" h="2099309">
                <a:moveTo>
                  <a:pt x="0" y="0"/>
                </a:moveTo>
                <a:lnTo>
                  <a:pt x="3541778" y="0"/>
                </a:lnTo>
                <a:lnTo>
                  <a:pt x="3541778" y="2099309"/>
                </a:lnTo>
                <a:lnTo>
                  <a:pt x="0" y="2099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534021">
            <a:off x="-1933927" y="7378840"/>
            <a:ext cx="3867853" cy="5816321"/>
          </a:xfrm>
          <a:custGeom>
            <a:avLst/>
            <a:gdLst/>
            <a:ahLst/>
            <a:cxnLst/>
            <a:rect l="l" t="t" r="r" b="b"/>
            <a:pathLst>
              <a:path w="3867853" h="5816321">
                <a:moveTo>
                  <a:pt x="0" y="0"/>
                </a:moveTo>
                <a:lnTo>
                  <a:pt x="3867854" y="0"/>
                </a:lnTo>
                <a:lnTo>
                  <a:pt x="3867854" y="5816320"/>
                </a:lnTo>
                <a:lnTo>
                  <a:pt x="0" y="5816320"/>
                </a:lnTo>
                <a:lnTo>
                  <a:pt x="0" y="0"/>
                </a:lnTo>
                <a:close/>
              </a:path>
            </a:pathLst>
          </a:custGeom>
          <a:blipFill>
            <a:blip r:embed="rId4"/>
            <a:stretch>
              <a:fillRect/>
            </a:stretch>
          </a:blipFill>
        </p:spPr>
      </p:sp>
      <p:sp>
        <p:nvSpPr>
          <p:cNvPr id="4" name="TextBox 4"/>
          <p:cNvSpPr txBox="1"/>
          <p:nvPr/>
        </p:nvSpPr>
        <p:spPr>
          <a:xfrm>
            <a:off x="1028700" y="263810"/>
            <a:ext cx="6017568" cy="896620"/>
          </a:xfrm>
          <a:prstGeom prst="rect">
            <a:avLst/>
          </a:prstGeom>
        </p:spPr>
        <p:txBody>
          <a:bodyPr lIns="0" tIns="0" rIns="0" bIns="0" rtlCol="0" anchor="t">
            <a:spAutoFit/>
          </a:bodyPr>
          <a:lstStyle/>
          <a:p>
            <a:pPr algn="ctr">
              <a:lnSpc>
                <a:spcPts val="7279"/>
              </a:lnSpc>
              <a:spcBef>
                <a:spcPct val="0"/>
              </a:spcBef>
            </a:pPr>
            <a:r>
              <a:rPr lang="en-US" sz="5199">
                <a:solidFill>
                  <a:srgbClr val="000000"/>
                </a:solidFill>
                <a:latin typeface="Roboto Condensed Bold"/>
              </a:rPr>
              <a:t>2.2. Bài tập trong SGK </a:t>
            </a:r>
          </a:p>
        </p:txBody>
      </p:sp>
      <p:sp>
        <p:nvSpPr>
          <p:cNvPr id="5" name="Freeform 5"/>
          <p:cNvSpPr/>
          <p:nvPr/>
        </p:nvSpPr>
        <p:spPr>
          <a:xfrm>
            <a:off x="4920767" y="1028700"/>
            <a:ext cx="11959114" cy="8505920"/>
          </a:xfrm>
          <a:custGeom>
            <a:avLst/>
            <a:gdLst/>
            <a:ahLst/>
            <a:cxnLst/>
            <a:rect l="l" t="t" r="r" b="b"/>
            <a:pathLst>
              <a:path w="11959114" h="8505920">
                <a:moveTo>
                  <a:pt x="0" y="0"/>
                </a:moveTo>
                <a:lnTo>
                  <a:pt x="11959114" y="0"/>
                </a:lnTo>
                <a:lnTo>
                  <a:pt x="11959114" y="8505920"/>
                </a:lnTo>
                <a:lnTo>
                  <a:pt x="0" y="85059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6" name="Picture 6"/>
          <p:cNvPicPr>
            <a:picLocks noChangeAspect="1"/>
          </p:cNvPicPr>
          <p:nvPr/>
        </p:nvPicPr>
        <p:blipFill>
          <a:blip r:embed="rId7"/>
          <a:srcRect/>
          <a:stretch>
            <a:fillRect/>
          </a:stretch>
        </p:blipFill>
        <p:spPr>
          <a:xfrm>
            <a:off x="5141109" y="2725098"/>
            <a:ext cx="2129044" cy="958070"/>
          </a:xfrm>
          <a:prstGeom prst="rect">
            <a:avLst/>
          </a:prstGeom>
        </p:spPr>
      </p:pic>
      <p:sp>
        <p:nvSpPr>
          <p:cNvPr id="7" name="TextBox 7"/>
          <p:cNvSpPr txBox="1"/>
          <p:nvPr/>
        </p:nvSpPr>
        <p:spPr>
          <a:xfrm>
            <a:off x="1028700" y="1584882"/>
            <a:ext cx="3633886" cy="3143252"/>
          </a:xfrm>
          <a:prstGeom prst="rect">
            <a:avLst/>
          </a:prstGeom>
        </p:spPr>
        <p:txBody>
          <a:bodyPr lIns="0" tIns="0" rIns="0" bIns="0" rtlCol="0" anchor="t">
            <a:spAutoFit/>
          </a:bodyPr>
          <a:lstStyle/>
          <a:p>
            <a:pPr algn="just">
              <a:lnSpc>
                <a:spcPts val="6299"/>
              </a:lnSpc>
              <a:spcBef>
                <a:spcPct val="0"/>
              </a:spcBef>
            </a:pPr>
            <a:r>
              <a:rPr lang="en-US" sz="4499" dirty="0" err="1">
                <a:solidFill>
                  <a:srgbClr val="000000"/>
                </a:solidFill>
                <a:latin typeface="Roboto Condensed Bold"/>
              </a:rPr>
              <a:t>Bài</a:t>
            </a:r>
            <a:r>
              <a:rPr lang="en-US" sz="4499" dirty="0">
                <a:solidFill>
                  <a:srgbClr val="000000"/>
                </a:solidFill>
                <a:latin typeface="Roboto Condensed Bold"/>
              </a:rPr>
              <a:t> 2:</a:t>
            </a:r>
            <a:r>
              <a:rPr lang="en-US" sz="4499" dirty="0">
                <a:solidFill>
                  <a:srgbClr val="000000"/>
                </a:solidFill>
                <a:latin typeface="Roboto Condensed"/>
              </a:rPr>
              <a:t> </a:t>
            </a:r>
            <a:r>
              <a:rPr lang="en-US" sz="4499" dirty="0" err="1">
                <a:solidFill>
                  <a:srgbClr val="000000"/>
                </a:solidFill>
                <a:latin typeface="Roboto Condensed"/>
              </a:rPr>
              <a:t>Đọc</a:t>
            </a:r>
            <a:r>
              <a:rPr lang="en-US" sz="4499" dirty="0">
                <a:solidFill>
                  <a:srgbClr val="000000"/>
                </a:solidFill>
                <a:latin typeface="Roboto Condensed"/>
              </a:rPr>
              <a:t> </a:t>
            </a:r>
            <a:r>
              <a:rPr lang="en-US" sz="4499" dirty="0" err="1">
                <a:solidFill>
                  <a:srgbClr val="000000"/>
                </a:solidFill>
                <a:latin typeface="Roboto Condensed"/>
              </a:rPr>
              <a:t>đoạn</a:t>
            </a:r>
            <a:r>
              <a:rPr lang="en-US" sz="4499" dirty="0">
                <a:solidFill>
                  <a:srgbClr val="000000"/>
                </a:solidFill>
                <a:latin typeface="Roboto Condensed"/>
              </a:rPr>
              <a:t> </a:t>
            </a:r>
            <a:r>
              <a:rPr lang="en-US" sz="4499" dirty="0" err="1">
                <a:solidFill>
                  <a:srgbClr val="000000"/>
                </a:solidFill>
                <a:latin typeface="Roboto Condensed"/>
              </a:rPr>
              <a:t>văn</a:t>
            </a:r>
            <a:r>
              <a:rPr lang="en-US" sz="4499" dirty="0">
                <a:solidFill>
                  <a:srgbClr val="000000"/>
                </a:solidFill>
                <a:latin typeface="Roboto Condensed"/>
              </a:rPr>
              <a:t> </a:t>
            </a:r>
            <a:r>
              <a:rPr lang="en-US" sz="4499" dirty="0" err="1">
                <a:solidFill>
                  <a:srgbClr val="000000"/>
                </a:solidFill>
                <a:latin typeface="Roboto Condensed"/>
              </a:rPr>
              <a:t>sau</a:t>
            </a:r>
            <a:r>
              <a:rPr lang="en-US" sz="4499" dirty="0">
                <a:solidFill>
                  <a:srgbClr val="000000"/>
                </a:solidFill>
                <a:latin typeface="Roboto Condensed"/>
              </a:rPr>
              <a:t> và </a:t>
            </a:r>
            <a:r>
              <a:rPr lang="en-US" sz="4499" dirty="0" err="1">
                <a:solidFill>
                  <a:srgbClr val="000000"/>
                </a:solidFill>
                <a:latin typeface="Roboto Condensed"/>
              </a:rPr>
              <a:t>thực</a:t>
            </a:r>
            <a:r>
              <a:rPr lang="en-US" sz="4499" dirty="0">
                <a:solidFill>
                  <a:srgbClr val="000000"/>
                </a:solidFill>
                <a:latin typeface="Roboto Condensed"/>
              </a:rPr>
              <a:t> </a:t>
            </a:r>
            <a:r>
              <a:rPr lang="en-US" sz="4499" dirty="0" err="1">
                <a:solidFill>
                  <a:srgbClr val="000000"/>
                </a:solidFill>
                <a:latin typeface="Roboto Condensed"/>
              </a:rPr>
              <a:t>hiện</a:t>
            </a:r>
            <a:r>
              <a:rPr lang="en-US" sz="4499" dirty="0">
                <a:solidFill>
                  <a:srgbClr val="000000"/>
                </a:solidFill>
                <a:latin typeface="Roboto Condensed"/>
              </a:rPr>
              <a:t> </a:t>
            </a:r>
            <a:r>
              <a:rPr lang="en-US" sz="4499" dirty="0" err="1">
                <a:solidFill>
                  <a:srgbClr val="000000"/>
                </a:solidFill>
                <a:latin typeface="Roboto Condensed"/>
              </a:rPr>
              <a:t>các</a:t>
            </a:r>
            <a:r>
              <a:rPr lang="en-US" sz="4499" dirty="0">
                <a:solidFill>
                  <a:srgbClr val="000000"/>
                </a:solidFill>
                <a:latin typeface="Roboto Condensed"/>
              </a:rPr>
              <a:t> </a:t>
            </a:r>
            <a:r>
              <a:rPr lang="en-US" sz="4499" dirty="0" err="1">
                <a:solidFill>
                  <a:srgbClr val="000000"/>
                </a:solidFill>
                <a:latin typeface="Roboto Condensed"/>
              </a:rPr>
              <a:t>yêu</a:t>
            </a:r>
            <a:r>
              <a:rPr lang="en-US" sz="4499" dirty="0">
                <a:solidFill>
                  <a:srgbClr val="000000"/>
                </a:solidFill>
                <a:latin typeface="Roboto Condensed"/>
              </a:rPr>
              <a:t> </a:t>
            </a:r>
            <a:r>
              <a:rPr lang="en-US" sz="4499" dirty="0" err="1">
                <a:solidFill>
                  <a:srgbClr val="000000"/>
                </a:solidFill>
                <a:latin typeface="Roboto Condensed"/>
              </a:rPr>
              <a:t>cầu</a:t>
            </a:r>
            <a:r>
              <a:rPr lang="en-US" sz="4499" dirty="0">
                <a:solidFill>
                  <a:srgbClr val="000000"/>
                </a:solidFill>
                <a:latin typeface="Roboto Condensed"/>
              </a:rPr>
              <a:t> </a:t>
            </a:r>
            <a:r>
              <a:rPr lang="en-US" sz="4499" dirty="0" err="1">
                <a:solidFill>
                  <a:srgbClr val="000000"/>
                </a:solidFill>
                <a:latin typeface="Roboto Condensed"/>
              </a:rPr>
              <a:t>nêu</a:t>
            </a:r>
            <a:r>
              <a:rPr lang="en-US" sz="4499" dirty="0">
                <a:solidFill>
                  <a:srgbClr val="000000"/>
                </a:solidFill>
                <a:latin typeface="Roboto Condensed"/>
              </a:rPr>
              <a:t> ở </a:t>
            </a:r>
            <a:r>
              <a:rPr lang="en-US" sz="4499" dirty="0" err="1">
                <a:solidFill>
                  <a:srgbClr val="000000"/>
                </a:solidFill>
                <a:latin typeface="Roboto Condensed"/>
              </a:rPr>
              <a:t>dưới</a:t>
            </a:r>
            <a:r>
              <a:rPr lang="en-US" sz="4499" dirty="0">
                <a:solidFill>
                  <a:srgbClr val="000000"/>
                </a:solidFill>
                <a:latin typeface="Roboto Condensed"/>
              </a:rPr>
              <a:t>:</a:t>
            </a:r>
          </a:p>
        </p:txBody>
      </p:sp>
      <p:sp>
        <p:nvSpPr>
          <p:cNvPr id="8" name="TextBox 8"/>
          <p:cNvSpPr txBox="1"/>
          <p:nvPr/>
        </p:nvSpPr>
        <p:spPr>
          <a:xfrm>
            <a:off x="7270153" y="2343149"/>
            <a:ext cx="9609727" cy="6082031"/>
          </a:xfrm>
          <a:prstGeom prst="rect">
            <a:avLst/>
          </a:prstGeom>
        </p:spPr>
        <p:txBody>
          <a:bodyPr lIns="0" tIns="0" rIns="0" bIns="0" rtlCol="0" anchor="t">
            <a:spAutoFit/>
          </a:bodyPr>
          <a:lstStyle/>
          <a:p>
            <a:pPr algn="just">
              <a:lnSpc>
                <a:spcPts val="6019"/>
              </a:lnSpc>
            </a:pPr>
            <a:r>
              <a:rPr lang="en-US" sz="4299" dirty="0" err="1">
                <a:solidFill>
                  <a:srgbClr val="000000"/>
                </a:solidFill>
                <a:latin typeface="Roboto Condensed Bold"/>
              </a:rPr>
              <a:t>Tác</a:t>
            </a:r>
            <a:r>
              <a:rPr lang="en-US" sz="4299" dirty="0">
                <a:solidFill>
                  <a:srgbClr val="000000"/>
                </a:solidFill>
                <a:latin typeface="Roboto Condensed Bold"/>
              </a:rPr>
              <a:t> </a:t>
            </a:r>
            <a:r>
              <a:rPr lang="en-US" sz="4299" dirty="0" err="1">
                <a:solidFill>
                  <a:srgbClr val="000000"/>
                </a:solidFill>
                <a:latin typeface="Roboto Condensed Bold"/>
              </a:rPr>
              <a:t>dụng</a:t>
            </a:r>
            <a:r>
              <a:rPr lang="en-US" sz="4299" dirty="0">
                <a:solidFill>
                  <a:srgbClr val="000000"/>
                </a:solidFill>
                <a:latin typeface="Roboto Condensed Bold"/>
              </a:rPr>
              <a:t>:</a:t>
            </a:r>
          </a:p>
          <a:p>
            <a:pPr algn="just">
              <a:lnSpc>
                <a:spcPts val="6019"/>
              </a:lnSpc>
            </a:pPr>
            <a:r>
              <a:rPr lang="en-US" sz="4299" dirty="0">
                <a:solidFill>
                  <a:srgbClr val="000000"/>
                </a:solidFill>
                <a:latin typeface="Roboto Condensed"/>
              </a:rPr>
              <a:t>- Từ “li </a:t>
            </a:r>
            <a:r>
              <a:rPr lang="en-US" sz="4299" dirty="0" err="1">
                <a:solidFill>
                  <a:srgbClr val="000000"/>
                </a:solidFill>
                <a:latin typeface="Roboto Condensed"/>
              </a:rPr>
              <a:t>ti</a:t>
            </a:r>
            <a:r>
              <a:rPr lang="en-US" sz="4299" dirty="0">
                <a:solidFill>
                  <a:srgbClr val="000000"/>
                </a:solidFill>
                <a:latin typeface="Roboto Condensed"/>
              </a:rPr>
              <a:t>” </a:t>
            </a:r>
            <a:r>
              <a:rPr lang="en-US" sz="4299" dirty="0" err="1">
                <a:solidFill>
                  <a:srgbClr val="000000"/>
                </a:solidFill>
                <a:latin typeface="Roboto Condensed"/>
              </a:rPr>
              <a:t>gợi</a:t>
            </a:r>
            <a:r>
              <a:rPr lang="en-US" sz="4299" dirty="0">
                <a:solidFill>
                  <a:srgbClr val="000000"/>
                </a:solidFill>
                <a:latin typeface="Roboto Condensed"/>
              </a:rPr>
              <a:t> </a:t>
            </a:r>
            <a:r>
              <a:rPr lang="en-US" sz="4299" dirty="0" err="1">
                <a:solidFill>
                  <a:srgbClr val="000000"/>
                </a:solidFill>
                <a:latin typeface="Roboto Condensed"/>
              </a:rPr>
              <a:t>hình</a:t>
            </a:r>
            <a:r>
              <a:rPr lang="en-US" sz="4299" dirty="0">
                <a:solidFill>
                  <a:srgbClr val="000000"/>
                </a:solidFill>
                <a:latin typeface="Roboto Condensed"/>
              </a:rPr>
              <a:t> </a:t>
            </a:r>
            <a:r>
              <a:rPr lang="en-US" sz="4299" dirty="0" err="1">
                <a:solidFill>
                  <a:srgbClr val="000000"/>
                </a:solidFill>
                <a:latin typeface="Roboto Condensed"/>
              </a:rPr>
              <a:t>ảnh</a:t>
            </a:r>
            <a:r>
              <a:rPr lang="en-US" sz="4299" dirty="0">
                <a:solidFill>
                  <a:srgbClr val="000000"/>
                </a:solidFill>
                <a:latin typeface="Roboto Condensed"/>
              </a:rPr>
              <a:t> </a:t>
            </a:r>
            <a:r>
              <a:rPr lang="en-US" sz="4299" dirty="0" err="1">
                <a:solidFill>
                  <a:srgbClr val="000000"/>
                </a:solidFill>
                <a:latin typeface="Roboto Condensed"/>
              </a:rPr>
              <a:t>những</a:t>
            </a:r>
            <a:r>
              <a:rPr lang="en-US" sz="4299" dirty="0">
                <a:solidFill>
                  <a:srgbClr val="000000"/>
                </a:solidFill>
                <a:latin typeface="Roboto Condensed"/>
              </a:rPr>
              <a:t> </a:t>
            </a:r>
            <a:r>
              <a:rPr lang="en-US" sz="4299" dirty="0" err="1">
                <a:solidFill>
                  <a:srgbClr val="000000"/>
                </a:solidFill>
                <a:latin typeface="Roboto Condensed"/>
              </a:rPr>
              <a:t>chấm</a:t>
            </a:r>
            <a:r>
              <a:rPr lang="en-US" sz="4299" dirty="0">
                <a:solidFill>
                  <a:srgbClr val="000000"/>
                </a:solidFill>
                <a:latin typeface="Roboto Condensed"/>
              </a:rPr>
              <a:t> </a:t>
            </a:r>
            <a:r>
              <a:rPr lang="en-US" sz="4299" dirty="0" err="1">
                <a:solidFill>
                  <a:srgbClr val="000000"/>
                </a:solidFill>
                <a:latin typeface="Roboto Condensed"/>
              </a:rPr>
              <a:t>trắng</a:t>
            </a:r>
            <a:r>
              <a:rPr lang="en-US" sz="4299" dirty="0">
                <a:solidFill>
                  <a:srgbClr val="000000"/>
                </a:solidFill>
                <a:latin typeface="Roboto Condensed"/>
              </a:rPr>
              <a:t> </a:t>
            </a:r>
            <a:r>
              <a:rPr lang="en-US" sz="4299" dirty="0" err="1">
                <a:solidFill>
                  <a:srgbClr val="000000"/>
                </a:solidFill>
                <a:latin typeface="Roboto Condensed"/>
              </a:rPr>
              <a:t>trên</a:t>
            </a:r>
            <a:r>
              <a:rPr lang="en-US" sz="4299" dirty="0">
                <a:solidFill>
                  <a:srgbClr val="000000"/>
                </a:solidFill>
                <a:latin typeface="Roboto Condensed"/>
              </a:rPr>
              <a:t> </a:t>
            </a:r>
            <a:r>
              <a:rPr lang="en-US" sz="4299" dirty="0" err="1">
                <a:solidFill>
                  <a:srgbClr val="000000"/>
                </a:solidFill>
                <a:latin typeface="Roboto Condensed"/>
              </a:rPr>
              <a:t>bộ</a:t>
            </a:r>
            <a:r>
              <a:rPr lang="en-US" sz="4299" dirty="0">
                <a:solidFill>
                  <a:srgbClr val="000000"/>
                </a:solidFill>
                <a:latin typeface="Roboto Condensed"/>
              </a:rPr>
              <a:t> </a:t>
            </a:r>
            <a:r>
              <a:rPr lang="en-US" sz="4299" dirty="0" err="1">
                <a:solidFill>
                  <a:srgbClr val="000000"/>
                </a:solidFill>
                <a:latin typeface="Roboto Condensed"/>
              </a:rPr>
              <a:t>lông</a:t>
            </a:r>
            <a:r>
              <a:rPr lang="en-US" sz="4299" dirty="0">
                <a:solidFill>
                  <a:srgbClr val="000000"/>
                </a:solidFill>
                <a:latin typeface="Roboto Condensed"/>
              </a:rPr>
              <a:t> </a:t>
            </a:r>
            <a:r>
              <a:rPr lang="en-US" sz="4299" dirty="0" err="1">
                <a:solidFill>
                  <a:srgbClr val="000000"/>
                </a:solidFill>
                <a:latin typeface="Roboto Condensed"/>
              </a:rPr>
              <a:t>của</a:t>
            </a:r>
            <a:r>
              <a:rPr lang="en-US" sz="4299" dirty="0">
                <a:solidFill>
                  <a:srgbClr val="000000"/>
                </a:solidFill>
                <a:latin typeface="Roboto Condensed"/>
              </a:rPr>
              <a:t> con </a:t>
            </a:r>
            <a:r>
              <a:rPr lang="en-US" sz="4299" dirty="0" err="1">
                <a:solidFill>
                  <a:srgbClr val="000000"/>
                </a:solidFill>
                <a:latin typeface="Roboto Condensed"/>
              </a:rPr>
              <a:t>chim</a:t>
            </a:r>
            <a:r>
              <a:rPr lang="en-US" sz="4299" dirty="0">
                <a:solidFill>
                  <a:srgbClr val="000000"/>
                </a:solidFill>
                <a:latin typeface="Roboto Condensed"/>
              </a:rPr>
              <a:t> </a:t>
            </a:r>
            <a:r>
              <a:rPr lang="en-US" sz="4299" dirty="0" err="1">
                <a:solidFill>
                  <a:srgbClr val="000000"/>
                </a:solidFill>
                <a:latin typeface="Roboto Condensed"/>
              </a:rPr>
              <a:t>manh</a:t>
            </a:r>
            <a:r>
              <a:rPr lang="en-US" sz="4299" dirty="0">
                <a:solidFill>
                  <a:srgbClr val="000000"/>
                </a:solidFill>
                <a:latin typeface="Roboto Condensed"/>
              </a:rPr>
              <a:t> </a:t>
            </a:r>
            <a:r>
              <a:rPr lang="en-US" sz="4299" dirty="0" err="1">
                <a:solidFill>
                  <a:srgbClr val="000000"/>
                </a:solidFill>
                <a:latin typeface="Roboto Condensed"/>
              </a:rPr>
              <a:t>manh</a:t>
            </a:r>
            <a:r>
              <a:rPr lang="en-US" sz="4299" dirty="0">
                <a:solidFill>
                  <a:srgbClr val="000000"/>
                </a:solidFill>
                <a:latin typeface="Roboto Condensed"/>
              </a:rPr>
              <a:t>, </a:t>
            </a:r>
            <a:r>
              <a:rPr lang="en-US" sz="4299" dirty="0" err="1">
                <a:solidFill>
                  <a:srgbClr val="000000"/>
                </a:solidFill>
                <a:latin typeface="Roboto Condensed"/>
              </a:rPr>
              <a:t>gợi</a:t>
            </a:r>
            <a:r>
              <a:rPr lang="en-US" sz="4299" dirty="0">
                <a:solidFill>
                  <a:srgbClr val="000000"/>
                </a:solidFill>
                <a:latin typeface="Roboto Condensed"/>
              </a:rPr>
              <a:t> </a:t>
            </a:r>
            <a:r>
              <a:rPr lang="en-US" sz="4299" dirty="0" err="1">
                <a:solidFill>
                  <a:srgbClr val="000000"/>
                </a:solidFill>
                <a:latin typeface="Roboto Condensed"/>
              </a:rPr>
              <a:t>khung</a:t>
            </a:r>
            <a:r>
              <a:rPr lang="en-US" sz="4299" dirty="0">
                <a:solidFill>
                  <a:srgbClr val="000000"/>
                </a:solidFill>
                <a:latin typeface="Roboto Condensed"/>
              </a:rPr>
              <a:t> </a:t>
            </a:r>
            <a:r>
              <a:rPr lang="en-US" sz="4299" dirty="0" err="1">
                <a:solidFill>
                  <a:srgbClr val="000000"/>
                </a:solidFill>
                <a:latin typeface="Roboto Condensed"/>
              </a:rPr>
              <a:t>cảnh</a:t>
            </a:r>
            <a:r>
              <a:rPr lang="en-US" sz="4299" dirty="0">
                <a:solidFill>
                  <a:srgbClr val="000000"/>
                </a:solidFill>
                <a:latin typeface="Roboto Condensed"/>
              </a:rPr>
              <a:t> </a:t>
            </a:r>
            <a:r>
              <a:rPr lang="en-US" sz="4299" dirty="0" err="1">
                <a:solidFill>
                  <a:srgbClr val="000000"/>
                </a:solidFill>
                <a:latin typeface="Roboto Condensed"/>
              </a:rPr>
              <a:t>đẹp</a:t>
            </a:r>
            <a:r>
              <a:rPr lang="en-US" sz="4299" dirty="0">
                <a:solidFill>
                  <a:srgbClr val="000000"/>
                </a:solidFill>
                <a:latin typeface="Roboto Condensed"/>
              </a:rPr>
              <a:t> và </a:t>
            </a:r>
            <a:r>
              <a:rPr lang="en-US" sz="4299" dirty="0" err="1">
                <a:solidFill>
                  <a:srgbClr val="000000"/>
                </a:solidFill>
                <a:latin typeface="Roboto Condensed"/>
              </a:rPr>
              <a:t>phong</a:t>
            </a:r>
            <a:r>
              <a:rPr lang="en-US" sz="4299" dirty="0">
                <a:solidFill>
                  <a:srgbClr val="000000"/>
                </a:solidFill>
                <a:latin typeface="Roboto Condensed"/>
              </a:rPr>
              <a:t> </a:t>
            </a:r>
            <a:r>
              <a:rPr lang="en-US" sz="4299" dirty="0" err="1">
                <a:solidFill>
                  <a:srgbClr val="000000"/>
                </a:solidFill>
                <a:latin typeface="Roboto Condensed"/>
              </a:rPr>
              <a:t>phú</a:t>
            </a:r>
            <a:r>
              <a:rPr lang="en-US" sz="4299" dirty="0">
                <a:solidFill>
                  <a:srgbClr val="000000"/>
                </a:solidFill>
                <a:latin typeface="Roboto Condensed"/>
              </a:rPr>
              <a:t> </a:t>
            </a:r>
            <a:r>
              <a:rPr lang="en-US" sz="4299" dirty="0" err="1">
                <a:solidFill>
                  <a:srgbClr val="000000"/>
                </a:solidFill>
                <a:latin typeface="Roboto Condensed"/>
              </a:rPr>
              <a:t>của</a:t>
            </a:r>
            <a:r>
              <a:rPr lang="en-US" sz="4299" dirty="0">
                <a:solidFill>
                  <a:srgbClr val="000000"/>
                </a:solidFill>
                <a:latin typeface="Roboto Condensed"/>
              </a:rPr>
              <a:t> </a:t>
            </a:r>
            <a:r>
              <a:rPr lang="en-US" sz="4299" dirty="0" err="1">
                <a:solidFill>
                  <a:srgbClr val="000000"/>
                </a:solidFill>
                <a:latin typeface="Roboto Condensed"/>
              </a:rPr>
              <a:t>đất</a:t>
            </a:r>
            <a:r>
              <a:rPr lang="en-US" sz="4299" dirty="0">
                <a:solidFill>
                  <a:srgbClr val="000000"/>
                </a:solidFill>
                <a:latin typeface="Roboto Condensed"/>
              </a:rPr>
              <a:t> </a:t>
            </a:r>
            <a:r>
              <a:rPr lang="en-US" sz="4299" dirty="0" err="1">
                <a:solidFill>
                  <a:srgbClr val="000000"/>
                </a:solidFill>
                <a:latin typeface="Roboto Condensed"/>
              </a:rPr>
              <a:t>rừng</a:t>
            </a:r>
            <a:r>
              <a:rPr lang="en-US" sz="4299" dirty="0">
                <a:solidFill>
                  <a:srgbClr val="000000"/>
                </a:solidFill>
                <a:latin typeface="Roboto Condensed"/>
              </a:rPr>
              <a:t> </a:t>
            </a:r>
            <a:r>
              <a:rPr lang="en-US" sz="4299" dirty="0" err="1">
                <a:solidFill>
                  <a:srgbClr val="000000"/>
                </a:solidFill>
                <a:latin typeface="Roboto Condensed"/>
              </a:rPr>
              <a:t>phương</a:t>
            </a:r>
            <a:r>
              <a:rPr lang="en-US" sz="4299" dirty="0">
                <a:solidFill>
                  <a:srgbClr val="000000"/>
                </a:solidFill>
                <a:latin typeface="Roboto Condensed"/>
              </a:rPr>
              <a:t> Nam.</a:t>
            </a:r>
          </a:p>
          <a:p>
            <a:pPr algn="just">
              <a:lnSpc>
                <a:spcPts val="6019"/>
              </a:lnSpc>
              <a:spcBef>
                <a:spcPct val="0"/>
              </a:spcBef>
            </a:pPr>
            <a:r>
              <a:rPr lang="en-US" sz="4299" dirty="0">
                <a:solidFill>
                  <a:srgbClr val="000000"/>
                </a:solidFill>
                <a:latin typeface="Roboto Condensed"/>
              </a:rPr>
              <a:t>- Từ “</a:t>
            </a:r>
            <a:r>
              <a:rPr lang="en-US" sz="4299" dirty="0" err="1">
                <a:solidFill>
                  <a:srgbClr val="000000"/>
                </a:solidFill>
                <a:latin typeface="Roboto Condensed"/>
              </a:rPr>
              <a:t>lao</a:t>
            </a:r>
            <a:r>
              <a:rPr lang="en-US" sz="4299" dirty="0">
                <a:solidFill>
                  <a:srgbClr val="000000"/>
                </a:solidFill>
                <a:latin typeface="Roboto Condensed"/>
              </a:rPr>
              <a:t> </a:t>
            </a:r>
            <a:r>
              <a:rPr lang="en-US" sz="4299" dirty="0" err="1">
                <a:solidFill>
                  <a:srgbClr val="000000"/>
                </a:solidFill>
                <a:latin typeface="Roboto Condensed"/>
              </a:rPr>
              <a:t>xao</a:t>
            </a:r>
            <a:r>
              <a:rPr lang="en-US" sz="4299" dirty="0">
                <a:solidFill>
                  <a:srgbClr val="000000"/>
                </a:solidFill>
                <a:latin typeface="Roboto Condensed"/>
              </a:rPr>
              <a:t>” </a:t>
            </a:r>
            <a:r>
              <a:rPr lang="en-US" sz="4299" dirty="0" err="1">
                <a:solidFill>
                  <a:srgbClr val="000000"/>
                </a:solidFill>
                <a:latin typeface="Roboto Condensed"/>
              </a:rPr>
              <a:t>gợi</a:t>
            </a:r>
            <a:r>
              <a:rPr lang="en-US" sz="4299" dirty="0">
                <a:solidFill>
                  <a:srgbClr val="000000"/>
                </a:solidFill>
                <a:latin typeface="Roboto Condensed"/>
              </a:rPr>
              <a:t> </a:t>
            </a:r>
            <a:r>
              <a:rPr lang="en-US" sz="4299" dirty="0" err="1">
                <a:solidFill>
                  <a:srgbClr val="000000"/>
                </a:solidFill>
                <a:latin typeface="Roboto Condensed"/>
              </a:rPr>
              <a:t>âm</a:t>
            </a:r>
            <a:r>
              <a:rPr lang="en-US" sz="4299" dirty="0">
                <a:solidFill>
                  <a:srgbClr val="000000"/>
                </a:solidFill>
                <a:latin typeface="Roboto Condensed"/>
              </a:rPr>
              <a:t> </a:t>
            </a:r>
            <a:r>
              <a:rPr lang="en-US" sz="4299" dirty="0" err="1">
                <a:solidFill>
                  <a:srgbClr val="000000"/>
                </a:solidFill>
                <a:latin typeface="Roboto Condensed"/>
              </a:rPr>
              <a:t>thanh</a:t>
            </a:r>
            <a:r>
              <a:rPr lang="en-US" sz="4299" dirty="0">
                <a:solidFill>
                  <a:srgbClr val="000000"/>
                </a:solidFill>
                <a:latin typeface="Roboto Condensed"/>
              </a:rPr>
              <a:t> </a:t>
            </a:r>
            <a:r>
              <a:rPr lang="en-US" sz="4299" dirty="0" err="1">
                <a:solidFill>
                  <a:srgbClr val="000000"/>
                </a:solidFill>
                <a:latin typeface="Roboto Condensed"/>
              </a:rPr>
              <a:t>thoảng</a:t>
            </a:r>
            <a:r>
              <a:rPr lang="en-US" sz="4299" dirty="0">
                <a:solidFill>
                  <a:srgbClr val="000000"/>
                </a:solidFill>
                <a:latin typeface="Roboto Condensed"/>
              </a:rPr>
              <a:t> </a:t>
            </a:r>
            <a:r>
              <a:rPr lang="en-US" sz="4299" dirty="0" err="1">
                <a:solidFill>
                  <a:srgbClr val="000000"/>
                </a:solidFill>
                <a:latin typeface="Roboto Condensed"/>
              </a:rPr>
              <a:t>nhẹ</a:t>
            </a:r>
            <a:r>
              <a:rPr lang="en-US" sz="4299" dirty="0">
                <a:solidFill>
                  <a:srgbClr val="000000"/>
                </a:solidFill>
                <a:latin typeface="Roboto Condensed"/>
              </a:rPr>
              <a:t>, </a:t>
            </a:r>
            <a:r>
              <a:rPr lang="en-US" sz="4299" dirty="0" err="1">
                <a:solidFill>
                  <a:srgbClr val="000000"/>
                </a:solidFill>
                <a:latin typeface="Roboto Condensed"/>
              </a:rPr>
              <a:t>mơ</a:t>
            </a:r>
            <a:r>
              <a:rPr lang="en-US" sz="4299" dirty="0">
                <a:solidFill>
                  <a:srgbClr val="000000"/>
                </a:solidFill>
                <a:latin typeface="Roboto Condensed"/>
              </a:rPr>
              <a:t> </a:t>
            </a:r>
            <a:r>
              <a:rPr lang="en-US" sz="4299" dirty="0" err="1">
                <a:solidFill>
                  <a:srgbClr val="000000"/>
                </a:solidFill>
                <a:latin typeface="Roboto Condensed"/>
              </a:rPr>
              <a:t>hồ</a:t>
            </a:r>
            <a:r>
              <a:rPr lang="en-US" sz="4299" dirty="0">
                <a:solidFill>
                  <a:srgbClr val="000000"/>
                </a:solidFill>
                <a:latin typeface="Roboto Condensed"/>
              </a:rPr>
              <a:t> </a:t>
            </a:r>
            <a:r>
              <a:rPr lang="en-US" sz="4299" dirty="0" err="1">
                <a:solidFill>
                  <a:srgbClr val="000000"/>
                </a:solidFill>
                <a:latin typeface="Roboto Condensed"/>
              </a:rPr>
              <a:t>của</a:t>
            </a:r>
            <a:r>
              <a:rPr lang="en-US" sz="4299" dirty="0">
                <a:solidFill>
                  <a:srgbClr val="000000"/>
                </a:solidFill>
                <a:latin typeface="Roboto Condensed"/>
              </a:rPr>
              <a:t> </a:t>
            </a:r>
            <a:r>
              <a:rPr lang="en-US" sz="4299" dirty="0" err="1">
                <a:solidFill>
                  <a:srgbClr val="000000"/>
                </a:solidFill>
                <a:latin typeface="Roboto Condensed"/>
              </a:rPr>
              <a:t>gió</a:t>
            </a:r>
            <a:r>
              <a:rPr lang="en-US" sz="4299" dirty="0">
                <a:solidFill>
                  <a:srgbClr val="000000"/>
                </a:solidFill>
                <a:latin typeface="Roboto Condensed"/>
              </a:rPr>
              <a:t> </a:t>
            </a:r>
            <a:r>
              <a:rPr lang="en-US" sz="4299" dirty="0" err="1">
                <a:solidFill>
                  <a:srgbClr val="000000"/>
                </a:solidFill>
                <a:latin typeface="Roboto Condensed"/>
              </a:rPr>
              <a:t>trong</a:t>
            </a:r>
            <a:r>
              <a:rPr lang="en-US" sz="4299" dirty="0">
                <a:solidFill>
                  <a:srgbClr val="000000"/>
                </a:solidFill>
                <a:latin typeface="Roboto Condensed"/>
              </a:rPr>
              <a:t> </a:t>
            </a:r>
            <a:r>
              <a:rPr lang="en-US" sz="4299" dirty="0" err="1">
                <a:solidFill>
                  <a:srgbClr val="000000"/>
                </a:solidFill>
                <a:latin typeface="Roboto Condensed"/>
              </a:rPr>
              <a:t>không</a:t>
            </a:r>
            <a:r>
              <a:rPr lang="en-US" sz="4299" dirty="0">
                <a:solidFill>
                  <a:srgbClr val="000000"/>
                </a:solidFill>
                <a:latin typeface="Roboto Condensed"/>
              </a:rPr>
              <a:t> </a:t>
            </a:r>
            <a:r>
              <a:rPr lang="en-US" sz="4299" dirty="0" err="1">
                <a:solidFill>
                  <a:srgbClr val="000000"/>
                </a:solidFill>
                <a:latin typeface="Roboto Condensed"/>
              </a:rPr>
              <a:t>gian</a:t>
            </a:r>
            <a:r>
              <a:rPr lang="en-US" sz="4299" dirty="0">
                <a:solidFill>
                  <a:srgbClr val="000000"/>
                </a:solidFill>
                <a:latin typeface="Roboto Condensed"/>
              </a:rPr>
              <a:t> </a:t>
            </a:r>
            <a:r>
              <a:rPr lang="en-US" sz="4299" dirty="0" err="1">
                <a:solidFill>
                  <a:srgbClr val="000000"/>
                </a:solidFill>
                <a:latin typeface="Roboto Condensed"/>
              </a:rPr>
              <a:t>im</a:t>
            </a:r>
            <a:r>
              <a:rPr lang="en-US" sz="4299" dirty="0">
                <a:solidFill>
                  <a:srgbClr val="000000"/>
                </a:solidFill>
                <a:latin typeface="Roboto Condensed"/>
              </a:rPr>
              <a:t> </a:t>
            </a:r>
            <a:r>
              <a:rPr lang="en-US" sz="4299" dirty="0" err="1">
                <a:solidFill>
                  <a:srgbClr val="000000"/>
                </a:solidFill>
                <a:latin typeface="Roboto Condensed"/>
              </a:rPr>
              <a:t>vắng</a:t>
            </a:r>
            <a:r>
              <a:rPr lang="en-US" sz="4299" dirty="0">
                <a:solidFill>
                  <a:srgbClr val="000000"/>
                </a:solidFill>
                <a:latin typeface="Roboto Condensed"/>
              </a:rPr>
              <a:t>, </a:t>
            </a:r>
            <a:r>
              <a:rPr lang="en-US" sz="4299" dirty="0" err="1">
                <a:solidFill>
                  <a:srgbClr val="000000"/>
                </a:solidFill>
                <a:latin typeface="Roboto Condensed"/>
              </a:rPr>
              <a:t>tĩnh</a:t>
            </a:r>
            <a:r>
              <a:rPr lang="en-US" sz="4299" dirty="0">
                <a:solidFill>
                  <a:srgbClr val="000000"/>
                </a:solidFill>
                <a:latin typeface="Roboto Condensed"/>
              </a:rPr>
              <a:t> </a:t>
            </a:r>
            <a:r>
              <a:rPr lang="en-US" sz="4299" dirty="0" err="1">
                <a:solidFill>
                  <a:srgbClr val="000000"/>
                </a:solidFill>
                <a:latin typeface="Roboto Condensed"/>
              </a:rPr>
              <a:t>lặng</a:t>
            </a:r>
            <a:r>
              <a:rPr lang="en-US" sz="4299" dirty="0">
                <a:solidFill>
                  <a:srgbClr val="000000"/>
                </a:solidFill>
                <a:latin typeface="Roboto Condensed"/>
              </a:rPr>
              <a:t> </a:t>
            </a:r>
            <a:r>
              <a:rPr lang="en-US" sz="4299" dirty="0" err="1">
                <a:solidFill>
                  <a:srgbClr val="000000"/>
                </a:solidFill>
                <a:latin typeface="Roboto Condensed"/>
              </a:rPr>
              <a:t>của</a:t>
            </a:r>
            <a:r>
              <a:rPr lang="en-US" sz="4299" dirty="0">
                <a:solidFill>
                  <a:srgbClr val="000000"/>
                </a:solidFill>
                <a:latin typeface="Roboto Condensed"/>
              </a:rPr>
              <a:t> </a:t>
            </a:r>
            <a:r>
              <a:rPr lang="en-US" sz="4299" dirty="0" err="1">
                <a:solidFill>
                  <a:srgbClr val="000000"/>
                </a:solidFill>
                <a:latin typeface="Roboto Condensed"/>
              </a:rPr>
              <a:t>núi</a:t>
            </a:r>
            <a:r>
              <a:rPr lang="en-US" sz="4299" dirty="0">
                <a:solidFill>
                  <a:srgbClr val="000000"/>
                </a:solidFill>
                <a:latin typeface="Roboto Condensed"/>
              </a:rPr>
              <a:t> </a:t>
            </a:r>
            <a:r>
              <a:rPr lang="en-US" sz="4299" dirty="0" err="1">
                <a:solidFill>
                  <a:srgbClr val="000000"/>
                </a:solidFill>
                <a:latin typeface="Roboto Condensed"/>
              </a:rPr>
              <a:t>rừng</a:t>
            </a:r>
            <a:r>
              <a:rPr lang="en-US" sz="4299" dirty="0">
                <a:solidFill>
                  <a:srgbClr val="000000"/>
                </a:solidFill>
                <a:latin typeface="Roboto Condensed"/>
              </a:rPr>
              <a:t> </a:t>
            </a:r>
            <a:r>
              <a:rPr lang="en-US" sz="4299" dirty="0" err="1">
                <a:solidFill>
                  <a:srgbClr val="000000"/>
                </a:solidFill>
                <a:latin typeface="Roboto Condensed"/>
              </a:rPr>
              <a:t>phương</a:t>
            </a:r>
            <a:r>
              <a:rPr lang="en-US" sz="4299" dirty="0">
                <a:solidFill>
                  <a:srgbClr val="000000"/>
                </a:solidFill>
                <a:latin typeface="Roboto Condensed"/>
              </a:rPr>
              <a:t> Nam.</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rot="-5400000">
            <a:off x="4851298" y="-849581"/>
            <a:ext cx="8914834" cy="11749369"/>
          </a:xfrm>
          <a:custGeom>
            <a:avLst/>
            <a:gdLst/>
            <a:ahLst/>
            <a:cxnLst/>
            <a:rect l="l" t="t" r="r" b="b"/>
            <a:pathLst>
              <a:path w="8914834" h="11749369">
                <a:moveTo>
                  <a:pt x="0" y="0"/>
                </a:moveTo>
                <a:lnTo>
                  <a:pt x="8914833" y="0"/>
                </a:lnTo>
                <a:lnTo>
                  <a:pt x="8914833" y="11749369"/>
                </a:lnTo>
                <a:lnTo>
                  <a:pt x="0" y="11749369"/>
                </a:lnTo>
                <a:lnTo>
                  <a:pt x="0" y="0"/>
                </a:lnTo>
                <a:close/>
              </a:path>
            </a:pathLst>
          </a:custGeom>
          <a:blipFill>
            <a:blip r:embed="rId3"/>
            <a:stretch>
              <a:fillRect/>
            </a:stretch>
          </a:blipFill>
        </p:spPr>
      </p:sp>
      <p:sp>
        <p:nvSpPr>
          <p:cNvPr id="4" name="Freeform 4"/>
          <p:cNvSpPr/>
          <p:nvPr/>
        </p:nvSpPr>
        <p:spPr>
          <a:xfrm rot="1488026">
            <a:off x="12670100" y="8372410"/>
            <a:ext cx="1977751" cy="2988360"/>
          </a:xfrm>
          <a:custGeom>
            <a:avLst/>
            <a:gdLst/>
            <a:ahLst/>
            <a:cxnLst/>
            <a:rect l="l" t="t" r="r" b="b"/>
            <a:pathLst>
              <a:path w="1977751" h="2988360">
                <a:moveTo>
                  <a:pt x="0" y="0"/>
                </a:moveTo>
                <a:lnTo>
                  <a:pt x="1977751" y="0"/>
                </a:lnTo>
                <a:lnTo>
                  <a:pt x="1977751" y="2988361"/>
                </a:lnTo>
                <a:lnTo>
                  <a:pt x="0" y="29883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4894065">
            <a:off x="14536411" y="5552860"/>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476397">
            <a:off x="12589890" y="902785"/>
            <a:ext cx="3124386" cy="1028207"/>
          </a:xfrm>
          <a:custGeom>
            <a:avLst/>
            <a:gdLst/>
            <a:ahLst/>
            <a:cxnLst/>
            <a:rect l="l" t="t" r="r" b="b"/>
            <a:pathLst>
              <a:path w="3124386" h="1028207">
                <a:moveTo>
                  <a:pt x="0" y="0"/>
                </a:moveTo>
                <a:lnTo>
                  <a:pt x="3124386" y="0"/>
                </a:lnTo>
                <a:lnTo>
                  <a:pt x="3124386" y="1028207"/>
                </a:lnTo>
                <a:lnTo>
                  <a:pt x="0" y="1028207"/>
                </a:lnTo>
                <a:lnTo>
                  <a:pt x="0" y="0"/>
                </a:lnTo>
                <a:close/>
              </a:path>
            </a:pathLst>
          </a:custGeom>
          <a:blipFill>
            <a:blip r:embed="rId8">
              <a:alphaModFix amt="79000"/>
              <a:extLst>
                <a:ext uri="{96DAC541-7B7A-43D3-8B79-37D633B846F1}">
                  <asvg:svgBlip xmlns:asvg="http://schemas.microsoft.com/office/drawing/2016/SVG/main" r:embed="rId9"/>
                </a:ext>
              </a:extLst>
            </a:blip>
            <a:stretch>
              <a:fillRect/>
            </a:stretch>
          </a:blipFill>
        </p:spPr>
      </p:sp>
      <p:sp>
        <p:nvSpPr>
          <p:cNvPr id="7" name="Freeform 7"/>
          <p:cNvSpPr/>
          <p:nvPr/>
        </p:nvSpPr>
        <p:spPr>
          <a:xfrm rot="981922">
            <a:off x="16409583" y="2980480"/>
            <a:ext cx="1236059" cy="1354247"/>
          </a:xfrm>
          <a:custGeom>
            <a:avLst/>
            <a:gdLst/>
            <a:ahLst/>
            <a:cxnLst/>
            <a:rect l="l" t="t" r="r" b="b"/>
            <a:pathLst>
              <a:path w="1236059" h="1354247">
                <a:moveTo>
                  <a:pt x="0" y="0"/>
                </a:moveTo>
                <a:lnTo>
                  <a:pt x="1236058" y="0"/>
                </a:lnTo>
                <a:lnTo>
                  <a:pt x="1236058" y="1354248"/>
                </a:lnTo>
                <a:lnTo>
                  <a:pt x="0" y="135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4607281" y="6012323"/>
            <a:ext cx="10051762" cy="2357595"/>
          </a:xfrm>
          <a:custGeom>
            <a:avLst/>
            <a:gdLst/>
            <a:ahLst/>
            <a:cxnLst/>
            <a:rect l="l" t="t" r="r" b="b"/>
            <a:pathLst>
              <a:path w="10051762" h="2357595">
                <a:moveTo>
                  <a:pt x="0" y="0"/>
                </a:moveTo>
                <a:lnTo>
                  <a:pt x="10051761" y="0"/>
                </a:lnTo>
                <a:lnTo>
                  <a:pt x="10051761" y="2357595"/>
                </a:lnTo>
                <a:lnTo>
                  <a:pt x="0" y="23575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4244572" y="5143500"/>
            <a:ext cx="714769" cy="2136537"/>
          </a:xfrm>
          <a:custGeom>
            <a:avLst/>
            <a:gdLst/>
            <a:ahLst/>
            <a:cxnLst/>
            <a:rect l="l" t="t" r="r" b="b"/>
            <a:pathLst>
              <a:path w="714769" h="2136537">
                <a:moveTo>
                  <a:pt x="0" y="0"/>
                </a:moveTo>
                <a:lnTo>
                  <a:pt x="714769" y="0"/>
                </a:lnTo>
                <a:lnTo>
                  <a:pt x="714769" y="2136537"/>
                </a:lnTo>
                <a:lnTo>
                  <a:pt x="0" y="21365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4395176" y="642610"/>
            <a:ext cx="9497648" cy="4784440"/>
          </a:xfrm>
          <a:custGeom>
            <a:avLst/>
            <a:gdLst/>
            <a:ahLst/>
            <a:cxnLst/>
            <a:rect l="l" t="t" r="r" b="b"/>
            <a:pathLst>
              <a:path w="9497648" h="4784440">
                <a:moveTo>
                  <a:pt x="0" y="0"/>
                </a:moveTo>
                <a:lnTo>
                  <a:pt x="9497648" y="0"/>
                </a:lnTo>
                <a:lnTo>
                  <a:pt x="9497648" y="4784440"/>
                </a:lnTo>
                <a:lnTo>
                  <a:pt x="0" y="4784440"/>
                </a:lnTo>
                <a:lnTo>
                  <a:pt x="0" y="0"/>
                </a:lnTo>
                <a:close/>
              </a:path>
            </a:pathLst>
          </a:custGeom>
          <a:blipFill>
            <a:blip r:embed="rId16"/>
            <a:stretch>
              <a:fillRect/>
            </a:stretch>
          </a:blipFill>
        </p:spPr>
      </p:sp>
      <p:sp>
        <p:nvSpPr>
          <p:cNvPr id="11" name="TextBox 11"/>
          <p:cNvSpPr txBox="1"/>
          <p:nvPr/>
        </p:nvSpPr>
        <p:spPr>
          <a:xfrm>
            <a:off x="4959341" y="6497301"/>
            <a:ext cx="9347642" cy="920117"/>
          </a:xfrm>
          <a:prstGeom prst="rect">
            <a:avLst/>
          </a:prstGeom>
        </p:spPr>
        <p:txBody>
          <a:bodyPr lIns="0" tIns="0" rIns="0" bIns="0" rtlCol="0" anchor="t">
            <a:spAutoFit/>
          </a:bodyPr>
          <a:lstStyle/>
          <a:p>
            <a:pPr algn="ctr">
              <a:lnSpc>
                <a:spcPts val="7559"/>
              </a:lnSpc>
              <a:spcBef>
                <a:spcPct val="0"/>
              </a:spcBef>
            </a:pPr>
            <a:r>
              <a:rPr lang="en-US" sz="5399">
                <a:solidFill>
                  <a:srgbClr val="5186CD"/>
                </a:solidFill>
                <a:latin typeface="Roboto Condensed Bold"/>
              </a:rPr>
              <a:t>ngoằn ngoèo</a:t>
            </a:r>
          </a:p>
        </p:txBody>
      </p:sp>
      <p:pic>
        <p:nvPicPr>
          <p:cNvPr id="12" name="Picture 12"/>
          <p:cNvPicPr>
            <a:picLocks noChangeAspect="1"/>
          </p:cNvPicPr>
          <p:nvPr/>
        </p:nvPicPr>
        <p:blipFill>
          <a:blip r:embed="rId17"/>
          <a:srcRect/>
          <a:stretch>
            <a:fillRect/>
          </a:stretch>
        </p:blipFill>
        <p:spPr>
          <a:xfrm rot="2008471">
            <a:off x="-1571977" y="-882561"/>
            <a:ext cx="5934063" cy="4598899"/>
          </a:xfrm>
          <a:prstGeom prst="rect">
            <a:avLst/>
          </a:prstGeom>
        </p:spPr>
      </p:pic>
      <p:sp>
        <p:nvSpPr>
          <p:cNvPr id="13" name="TextBox 13"/>
          <p:cNvSpPr txBox="1"/>
          <p:nvPr/>
        </p:nvSpPr>
        <p:spPr>
          <a:xfrm>
            <a:off x="236937" y="3433513"/>
            <a:ext cx="3375999" cy="6049007"/>
          </a:xfrm>
          <a:prstGeom prst="rect">
            <a:avLst/>
          </a:prstGeom>
        </p:spPr>
        <p:txBody>
          <a:bodyPr lIns="0" tIns="0" rIns="0" bIns="0" rtlCol="0" anchor="t">
            <a:spAutoFit/>
          </a:bodyPr>
          <a:lstStyle/>
          <a:p>
            <a:pPr algn="ctr">
              <a:lnSpc>
                <a:spcPts val="12040"/>
              </a:lnSpc>
            </a:pPr>
            <a:r>
              <a:rPr lang="en-US" sz="8600">
                <a:solidFill>
                  <a:srgbClr val="705C34"/>
                </a:solidFill>
                <a:latin typeface="#9Slide06 SVNLast Paradise"/>
              </a:rPr>
              <a:t>TRIỆU PHÚ NGÔN TỪ</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043914">
            <a:off x="438433" y="-1038179"/>
            <a:ext cx="16605712" cy="16515135"/>
          </a:xfrm>
          <a:custGeom>
            <a:avLst/>
            <a:gdLst/>
            <a:ahLst/>
            <a:cxnLst/>
            <a:rect l="l" t="t" r="r" b="b"/>
            <a:pathLst>
              <a:path w="16605712" h="16515135">
                <a:moveTo>
                  <a:pt x="0" y="0"/>
                </a:moveTo>
                <a:lnTo>
                  <a:pt x="16605712" y="0"/>
                </a:lnTo>
                <a:lnTo>
                  <a:pt x="16605712" y="16515136"/>
                </a:lnTo>
                <a:lnTo>
                  <a:pt x="0" y="165151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525968" y="1049264"/>
            <a:ext cx="1905094" cy="1621906"/>
            <a:chOff x="0" y="0"/>
            <a:chExt cx="2540126" cy="2162541"/>
          </a:xfrm>
        </p:grpSpPr>
        <p:sp>
          <p:nvSpPr>
            <p:cNvPr id="4" name="Freeform 4"/>
            <p:cNvSpPr/>
            <p:nvPr/>
          </p:nvSpPr>
          <p:spPr>
            <a:xfrm>
              <a:off x="0" y="373204"/>
              <a:ext cx="1408696" cy="1789336"/>
            </a:xfrm>
            <a:custGeom>
              <a:avLst/>
              <a:gdLst/>
              <a:ahLst/>
              <a:cxnLst/>
              <a:rect l="l" t="t" r="r" b="b"/>
              <a:pathLst>
                <a:path w="1408696" h="1789336">
                  <a:moveTo>
                    <a:pt x="0" y="0"/>
                  </a:moveTo>
                  <a:lnTo>
                    <a:pt x="1408696" y="0"/>
                  </a:lnTo>
                  <a:lnTo>
                    <a:pt x="1408696" y="1789337"/>
                  </a:lnTo>
                  <a:lnTo>
                    <a:pt x="0" y="17893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408696" y="0"/>
              <a:ext cx="1131430" cy="1437151"/>
            </a:xfrm>
            <a:custGeom>
              <a:avLst/>
              <a:gdLst/>
              <a:ahLst/>
              <a:cxnLst/>
              <a:rect l="l" t="t" r="r" b="b"/>
              <a:pathLst>
                <a:path w="1131430" h="1437151">
                  <a:moveTo>
                    <a:pt x="0" y="0"/>
                  </a:moveTo>
                  <a:lnTo>
                    <a:pt x="1131430" y="0"/>
                  </a:lnTo>
                  <a:lnTo>
                    <a:pt x="1131430" y="1437151"/>
                  </a:lnTo>
                  <a:lnTo>
                    <a:pt x="0" y="14371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6" name="TextBox 6"/>
          <p:cNvSpPr txBox="1"/>
          <p:nvPr/>
        </p:nvSpPr>
        <p:spPr>
          <a:xfrm>
            <a:off x="3325451" y="2674380"/>
            <a:ext cx="11344796" cy="1078230"/>
          </a:xfrm>
          <a:prstGeom prst="rect">
            <a:avLst/>
          </a:prstGeom>
        </p:spPr>
        <p:txBody>
          <a:bodyPr lIns="0" tIns="0" rIns="0" bIns="0" rtlCol="0" anchor="t">
            <a:spAutoFit/>
          </a:bodyPr>
          <a:lstStyle/>
          <a:p>
            <a:pPr algn="ctr">
              <a:lnSpc>
                <a:spcPts val="8820"/>
              </a:lnSpc>
              <a:spcBef>
                <a:spcPct val="0"/>
              </a:spcBef>
            </a:pPr>
            <a:r>
              <a:rPr lang="en-US" sz="6300">
                <a:solidFill>
                  <a:srgbClr val="FFFFFF"/>
                </a:solidFill>
                <a:latin typeface="Fraunces Bold"/>
              </a:rPr>
              <a:t>II. BIỆN PHÁP ĐẢO NGỮ</a:t>
            </a:r>
          </a:p>
        </p:txBody>
      </p:sp>
      <p:sp>
        <p:nvSpPr>
          <p:cNvPr id="7" name="TextBox 7"/>
          <p:cNvSpPr txBox="1"/>
          <p:nvPr/>
        </p:nvSpPr>
        <p:spPr>
          <a:xfrm>
            <a:off x="3057092" y="4578985"/>
            <a:ext cx="10831676" cy="1005205"/>
          </a:xfrm>
          <a:prstGeom prst="rect">
            <a:avLst/>
          </a:prstGeom>
        </p:spPr>
        <p:txBody>
          <a:bodyPr lIns="0" tIns="0" rIns="0" bIns="0" rtlCol="0" anchor="t">
            <a:spAutoFit/>
          </a:bodyPr>
          <a:lstStyle/>
          <a:p>
            <a:pPr algn="ctr">
              <a:lnSpc>
                <a:spcPts val="8119"/>
              </a:lnSpc>
              <a:spcBef>
                <a:spcPct val="0"/>
              </a:spcBef>
            </a:pPr>
            <a:r>
              <a:rPr lang="en-US" sz="5799" dirty="0">
                <a:solidFill>
                  <a:srgbClr val="FFFFFF"/>
                </a:solidFill>
                <a:latin typeface="#9Slide07 SVNUT Triumph Press"/>
              </a:rPr>
              <a:t>1. </a:t>
            </a:r>
            <a:r>
              <a:rPr lang="en-US" sz="5799" dirty="0" err="1">
                <a:solidFill>
                  <a:srgbClr val="FFFFFF"/>
                </a:solidFill>
                <a:latin typeface="#9Slide07 SVNUT Triumph Press"/>
              </a:rPr>
              <a:t>Biện</a:t>
            </a:r>
            <a:r>
              <a:rPr lang="en-US" sz="5799" dirty="0">
                <a:solidFill>
                  <a:srgbClr val="FFFFFF"/>
                </a:solidFill>
                <a:latin typeface="#9Slide07 SVNUT Triumph Press"/>
              </a:rPr>
              <a:t> </a:t>
            </a:r>
            <a:r>
              <a:rPr lang="en-US" sz="5799" dirty="0" err="1">
                <a:solidFill>
                  <a:srgbClr val="FFFFFF"/>
                </a:solidFill>
                <a:latin typeface="#9Slide07 SVNUT Triumph Press"/>
              </a:rPr>
              <a:t>pháp</a:t>
            </a:r>
            <a:r>
              <a:rPr lang="en-US" sz="5799" dirty="0">
                <a:solidFill>
                  <a:srgbClr val="FFFFFF"/>
                </a:solidFill>
                <a:latin typeface="#9Slide07 SVNUT Triumph Press"/>
              </a:rPr>
              <a:t> </a:t>
            </a:r>
            <a:r>
              <a:rPr lang="en-US" sz="5799" dirty="0" err="1">
                <a:solidFill>
                  <a:srgbClr val="FFFFFF"/>
                </a:solidFill>
                <a:latin typeface="#9Slide07 SVNUT Triumph Press"/>
              </a:rPr>
              <a:t>đảo</a:t>
            </a:r>
            <a:r>
              <a:rPr lang="en-US" sz="5799" dirty="0">
                <a:solidFill>
                  <a:srgbClr val="FFFFFF"/>
                </a:solidFill>
                <a:latin typeface="#9Slide07 SVNUT Triumph Press"/>
              </a:rPr>
              <a:t> </a:t>
            </a:r>
            <a:r>
              <a:rPr lang="en-US" sz="5799" dirty="0" err="1">
                <a:solidFill>
                  <a:srgbClr val="FFFFFF"/>
                </a:solidFill>
                <a:latin typeface="#9Slide07 SVNUT Triumph Press"/>
              </a:rPr>
              <a:t>ngữ</a:t>
            </a:r>
            <a:endParaRPr lang="en-US" sz="5799" dirty="0">
              <a:solidFill>
                <a:srgbClr val="FFFFFF"/>
              </a:solidFill>
              <a:latin typeface="#9Slide07 SVNUT Triumph Press"/>
            </a:endParaRPr>
          </a:p>
        </p:txBody>
      </p:sp>
      <p:sp>
        <p:nvSpPr>
          <p:cNvPr id="8" name="Freeform 8"/>
          <p:cNvSpPr/>
          <p:nvPr/>
        </p:nvSpPr>
        <p:spPr>
          <a:xfrm>
            <a:off x="13244318" y="6120861"/>
            <a:ext cx="5486061" cy="4598316"/>
          </a:xfrm>
          <a:custGeom>
            <a:avLst/>
            <a:gdLst/>
            <a:ahLst/>
            <a:cxnLst/>
            <a:rect l="l" t="t" r="r" b="b"/>
            <a:pathLst>
              <a:path w="5486061" h="4598316">
                <a:moveTo>
                  <a:pt x="0" y="0"/>
                </a:moveTo>
                <a:lnTo>
                  <a:pt x="5486061" y="0"/>
                </a:lnTo>
                <a:lnTo>
                  <a:pt x="5486061" y="4598316"/>
                </a:lnTo>
                <a:lnTo>
                  <a:pt x="0" y="4598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63722" y="5662690"/>
            <a:ext cx="3952471" cy="5032081"/>
          </a:xfrm>
          <a:custGeom>
            <a:avLst/>
            <a:gdLst/>
            <a:ahLst/>
            <a:cxnLst/>
            <a:rect l="l" t="t" r="r" b="b"/>
            <a:pathLst>
              <a:path w="3952471" h="5032081">
                <a:moveTo>
                  <a:pt x="0" y="0"/>
                </a:moveTo>
                <a:lnTo>
                  <a:pt x="3952471" y="0"/>
                </a:lnTo>
                <a:lnTo>
                  <a:pt x="3952471" y="5032081"/>
                </a:lnTo>
                <a:lnTo>
                  <a:pt x="0" y="50320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rot="3409289">
            <a:off x="15166944" y="2307416"/>
            <a:ext cx="4901744" cy="1648768"/>
          </a:xfrm>
          <a:custGeom>
            <a:avLst/>
            <a:gdLst/>
            <a:ahLst/>
            <a:cxnLst/>
            <a:rect l="l" t="t" r="r" b="b"/>
            <a:pathLst>
              <a:path w="4901744" h="1648768">
                <a:moveTo>
                  <a:pt x="0" y="0"/>
                </a:moveTo>
                <a:lnTo>
                  <a:pt x="4901744" y="0"/>
                </a:lnTo>
                <a:lnTo>
                  <a:pt x="4901744" y="1648768"/>
                </a:lnTo>
                <a:lnTo>
                  <a:pt x="0" y="16487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725124" y="7170473"/>
            <a:ext cx="3312386" cy="2541503"/>
          </a:xfrm>
          <a:custGeom>
            <a:avLst/>
            <a:gdLst/>
            <a:ahLst/>
            <a:cxnLst/>
            <a:rect l="l" t="t" r="r" b="b"/>
            <a:pathLst>
              <a:path w="3312386" h="2541503">
                <a:moveTo>
                  <a:pt x="0" y="0"/>
                </a:moveTo>
                <a:lnTo>
                  <a:pt x="3312386" y="0"/>
                </a:lnTo>
                <a:lnTo>
                  <a:pt x="3312386" y="2541503"/>
                </a:lnTo>
                <a:lnTo>
                  <a:pt x="0" y="25415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534021">
            <a:off x="-1327693" y="4255397"/>
            <a:ext cx="4712786" cy="7086897"/>
          </a:xfrm>
          <a:custGeom>
            <a:avLst/>
            <a:gdLst/>
            <a:ahLst/>
            <a:cxnLst/>
            <a:rect l="l" t="t" r="r" b="b"/>
            <a:pathLst>
              <a:path w="4712786" h="7086897">
                <a:moveTo>
                  <a:pt x="0" y="0"/>
                </a:moveTo>
                <a:lnTo>
                  <a:pt x="4712786" y="0"/>
                </a:lnTo>
                <a:lnTo>
                  <a:pt x="4712786" y="7086896"/>
                </a:lnTo>
                <a:lnTo>
                  <a:pt x="0" y="7086896"/>
                </a:lnTo>
                <a:lnTo>
                  <a:pt x="0" y="0"/>
                </a:lnTo>
                <a:close/>
              </a:path>
            </a:pathLst>
          </a:custGeom>
          <a:blipFill>
            <a:blip r:embed="rId7"/>
            <a:stretch>
              <a:fillRect/>
            </a:stretch>
          </a:blipFill>
        </p:spPr>
      </p:sp>
      <p:sp>
        <p:nvSpPr>
          <p:cNvPr id="6" name="TextBox 6"/>
          <p:cNvSpPr txBox="1"/>
          <p:nvPr/>
        </p:nvSpPr>
        <p:spPr>
          <a:xfrm>
            <a:off x="747729" y="368300"/>
            <a:ext cx="15977087"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a:solidFill>
                  <a:srgbClr val="6B4C31"/>
                </a:solidFill>
                <a:latin typeface="Roboto Condensed Bold"/>
              </a:rPr>
              <a:t>HS </a:t>
            </a:r>
            <a:r>
              <a:rPr lang="en-US" sz="3500" dirty="0" err="1">
                <a:solidFill>
                  <a:srgbClr val="6B4C31"/>
                </a:solidFill>
                <a:latin typeface="Roboto Condensed Bold"/>
              </a:rPr>
              <a:t>chuẩn</a:t>
            </a:r>
            <a:r>
              <a:rPr lang="en-US" sz="3500" dirty="0">
                <a:solidFill>
                  <a:srgbClr val="6B4C31"/>
                </a:solidFill>
                <a:latin typeface="Roboto Condensed Bold"/>
              </a:rPr>
              <a:t> </a:t>
            </a:r>
            <a:r>
              <a:rPr lang="en-US" sz="3500" dirty="0" err="1">
                <a:solidFill>
                  <a:srgbClr val="6B4C31"/>
                </a:solidFill>
                <a:latin typeface="Roboto Condensed Bold"/>
              </a:rPr>
              <a:t>bị</a:t>
            </a:r>
            <a:r>
              <a:rPr lang="en-US" sz="3500" dirty="0">
                <a:solidFill>
                  <a:srgbClr val="6B4C31"/>
                </a:solidFill>
                <a:latin typeface="Roboto Condensed Bold"/>
              </a:rPr>
              <a:t> ở </a:t>
            </a:r>
            <a:r>
              <a:rPr lang="en-US" sz="3500" dirty="0" err="1">
                <a:solidFill>
                  <a:srgbClr val="6B4C31"/>
                </a:solidFill>
                <a:latin typeface="Roboto Condensed Bold"/>
              </a:rPr>
              <a:t>nhà</a:t>
            </a:r>
            <a:r>
              <a:rPr lang="en-US" sz="3500" dirty="0">
                <a:solidFill>
                  <a:srgbClr val="6B4C31"/>
                </a:solidFill>
                <a:latin typeface="Roboto Condensed Bold"/>
              </a:rPr>
              <a:t> </a:t>
            </a:r>
            <a:r>
              <a:rPr lang="en-US" sz="3500" dirty="0" err="1">
                <a:solidFill>
                  <a:srgbClr val="6B4C31"/>
                </a:solidFill>
                <a:latin typeface="Roboto Condensed Bold"/>
              </a:rPr>
              <a:t>theo</a:t>
            </a:r>
            <a:r>
              <a:rPr lang="en-US" sz="3500" dirty="0">
                <a:solidFill>
                  <a:srgbClr val="6B4C31"/>
                </a:solidFill>
                <a:latin typeface="Roboto Condensed Bold"/>
              </a:rPr>
              <a:t> </a:t>
            </a:r>
            <a:r>
              <a:rPr lang="en-US" sz="3500" dirty="0" err="1">
                <a:solidFill>
                  <a:srgbClr val="6B4C31"/>
                </a:solidFill>
                <a:latin typeface="Roboto Condensed Bold"/>
              </a:rPr>
              <a:t>phiếu</a:t>
            </a:r>
            <a:r>
              <a:rPr lang="en-US" sz="3500" dirty="0">
                <a:solidFill>
                  <a:srgbClr val="6B4C31"/>
                </a:solidFill>
                <a:latin typeface="Roboto Condensed Bold"/>
              </a:rPr>
              <a:t> </a:t>
            </a:r>
            <a:r>
              <a:rPr lang="en-US" sz="3500" dirty="0" err="1">
                <a:solidFill>
                  <a:srgbClr val="6B4C31"/>
                </a:solidFill>
                <a:latin typeface="Roboto Condensed Bold"/>
              </a:rPr>
              <a:t>học</a:t>
            </a:r>
            <a:r>
              <a:rPr lang="en-US" sz="3500" dirty="0">
                <a:solidFill>
                  <a:srgbClr val="6B4C31"/>
                </a:solidFill>
                <a:latin typeface="Roboto Condensed Bold"/>
              </a:rPr>
              <a:t> </a:t>
            </a:r>
            <a:r>
              <a:rPr lang="en-US" sz="3500" dirty="0" err="1">
                <a:solidFill>
                  <a:srgbClr val="6B4C31"/>
                </a:solidFill>
                <a:latin typeface="Roboto Condensed Bold"/>
              </a:rPr>
              <a:t>tập</a:t>
            </a:r>
            <a:r>
              <a:rPr lang="en-US" sz="3500" dirty="0">
                <a:solidFill>
                  <a:srgbClr val="6B4C31"/>
                </a:solidFill>
                <a:latin typeface="Roboto Condensed Bold"/>
              </a:rPr>
              <a:t> </a:t>
            </a:r>
            <a:r>
              <a:rPr lang="en-US" sz="3500" dirty="0" err="1">
                <a:solidFill>
                  <a:srgbClr val="6B4C31"/>
                </a:solidFill>
                <a:latin typeface="Roboto Condensed Bold"/>
              </a:rPr>
              <a:t>dùng</a:t>
            </a:r>
            <a:r>
              <a:rPr lang="en-US" sz="3500" dirty="0">
                <a:solidFill>
                  <a:srgbClr val="6B4C31"/>
                </a:solidFill>
                <a:latin typeface="Roboto Condensed Bold"/>
              </a:rPr>
              <a:t> </a:t>
            </a:r>
            <a:r>
              <a:rPr lang="en-US" sz="3500" dirty="0" err="1">
                <a:solidFill>
                  <a:srgbClr val="6B4C31"/>
                </a:solidFill>
                <a:latin typeface="Roboto Condensed Bold"/>
              </a:rPr>
              <a:t>để</a:t>
            </a:r>
            <a:r>
              <a:rPr lang="en-US" sz="3500" dirty="0">
                <a:solidFill>
                  <a:srgbClr val="6B4C31"/>
                </a:solidFill>
                <a:latin typeface="Roboto Condensed Bold"/>
              </a:rPr>
              <a:t> </a:t>
            </a:r>
            <a:r>
              <a:rPr lang="en-US" sz="3500" dirty="0" err="1">
                <a:solidFill>
                  <a:srgbClr val="6B4C31"/>
                </a:solidFill>
                <a:latin typeface="Roboto Condensed Bold"/>
              </a:rPr>
              <a:t>khai</a:t>
            </a:r>
            <a:r>
              <a:rPr lang="en-US" sz="3500" dirty="0">
                <a:solidFill>
                  <a:srgbClr val="6B4C31"/>
                </a:solidFill>
                <a:latin typeface="Roboto Condensed Bold"/>
              </a:rPr>
              <a:t> </a:t>
            </a:r>
            <a:r>
              <a:rPr lang="en-US" sz="3500" dirty="0" err="1">
                <a:solidFill>
                  <a:srgbClr val="6B4C31"/>
                </a:solidFill>
                <a:latin typeface="Roboto Condensed Bold"/>
              </a:rPr>
              <a:t>thác</a:t>
            </a:r>
            <a:r>
              <a:rPr lang="en-US" sz="3500" dirty="0">
                <a:solidFill>
                  <a:srgbClr val="6B4C31"/>
                </a:solidFill>
                <a:latin typeface="Roboto Condensed Bold"/>
              </a:rPr>
              <a:t> </a:t>
            </a:r>
            <a:r>
              <a:rPr lang="en-US" sz="3500" dirty="0" err="1">
                <a:solidFill>
                  <a:srgbClr val="6B4C31"/>
                </a:solidFill>
                <a:latin typeface="Roboto Condensed Bold"/>
              </a:rPr>
              <a:t>bài</a:t>
            </a:r>
            <a:r>
              <a:rPr lang="en-US" sz="3500" dirty="0">
                <a:solidFill>
                  <a:srgbClr val="6B4C31"/>
                </a:solidFill>
                <a:latin typeface="Roboto Condensed Bold"/>
              </a:rPr>
              <a:t> </a:t>
            </a:r>
            <a:r>
              <a:rPr lang="en-US" sz="3500" dirty="0" err="1">
                <a:solidFill>
                  <a:srgbClr val="6B4C31"/>
                </a:solidFill>
                <a:latin typeface="Roboto Condensed Bold"/>
              </a:rPr>
              <a:t>học</a:t>
            </a:r>
            <a:r>
              <a:rPr lang="en-US" sz="3500" dirty="0">
                <a:solidFill>
                  <a:srgbClr val="6B4C31"/>
                </a:solidFill>
                <a:latin typeface="Roboto Condensed Bold"/>
              </a:rPr>
              <a:t>, </a:t>
            </a:r>
            <a:r>
              <a:rPr lang="en-US" sz="3500" dirty="0" err="1">
                <a:solidFill>
                  <a:srgbClr val="6B4C31"/>
                </a:solidFill>
                <a:latin typeface="Roboto Condensed Bold"/>
              </a:rPr>
              <a:t>trên</a:t>
            </a:r>
            <a:r>
              <a:rPr lang="en-US" sz="3500" dirty="0">
                <a:solidFill>
                  <a:srgbClr val="6B4C31"/>
                </a:solidFill>
                <a:latin typeface="Roboto Condensed Bold"/>
              </a:rPr>
              <a:t> </a:t>
            </a:r>
            <a:r>
              <a:rPr lang="en-US" sz="3500" dirty="0" err="1">
                <a:solidFill>
                  <a:srgbClr val="6B4C31"/>
                </a:solidFill>
                <a:latin typeface="Roboto Condensed Bold"/>
              </a:rPr>
              <a:t>lớp</a:t>
            </a:r>
            <a:r>
              <a:rPr lang="en-US" sz="3500" dirty="0">
                <a:solidFill>
                  <a:srgbClr val="6B4C31"/>
                </a:solidFill>
                <a:latin typeface="Roboto Condensed Bold"/>
              </a:rPr>
              <a:t> HS </a:t>
            </a:r>
            <a:r>
              <a:rPr lang="en-US" sz="3500" dirty="0" err="1">
                <a:solidFill>
                  <a:srgbClr val="6B4C31"/>
                </a:solidFill>
                <a:latin typeface="Roboto Condensed Bold"/>
              </a:rPr>
              <a:t>cùng</a:t>
            </a:r>
            <a:r>
              <a:rPr lang="en-US" sz="3500" dirty="0">
                <a:solidFill>
                  <a:srgbClr val="6B4C31"/>
                </a:solidFill>
                <a:latin typeface="Roboto Condensed Bold"/>
              </a:rPr>
              <a:t> GV </a:t>
            </a:r>
            <a:r>
              <a:rPr lang="en-US" sz="3500" dirty="0" err="1">
                <a:solidFill>
                  <a:srgbClr val="6B4C31"/>
                </a:solidFill>
                <a:latin typeface="Roboto Condensed Bold"/>
              </a:rPr>
              <a:t>trao</a:t>
            </a:r>
            <a:r>
              <a:rPr lang="en-US" sz="3500" dirty="0">
                <a:solidFill>
                  <a:srgbClr val="6B4C31"/>
                </a:solidFill>
                <a:latin typeface="Roboto Condensed Bold"/>
              </a:rPr>
              <a:t> </a:t>
            </a:r>
            <a:r>
              <a:rPr lang="en-US" sz="3500" dirty="0" err="1">
                <a:solidFill>
                  <a:srgbClr val="6B4C31"/>
                </a:solidFill>
                <a:latin typeface="Roboto Condensed Bold"/>
              </a:rPr>
              <a:t>đổi</a:t>
            </a:r>
            <a:r>
              <a:rPr lang="en-US" sz="3500" dirty="0">
                <a:solidFill>
                  <a:srgbClr val="6B4C31"/>
                </a:solidFill>
                <a:latin typeface="Roboto Condensed Bold"/>
              </a:rPr>
              <a:t> </a:t>
            </a:r>
            <a:r>
              <a:rPr lang="en-US" sz="3500" dirty="0" err="1">
                <a:solidFill>
                  <a:srgbClr val="6B4C31"/>
                </a:solidFill>
                <a:latin typeface="Roboto Condensed Bold"/>
              </a:rPr>
              <a:t>về</a:t>
            </a:r>
            <a:r>
              <a:rPr lang="en-US" sz="3500" dirty="0">
                <a:solidFill>
                  <a:srgbClr val="6B4C31"/>
                </a:solidFill>
                <a:latin typeface="Roboto Condensed Bold"/>
              </a:rPr>
              <a:t> </a:t>
            </a:r>
            <a:r>
              <a:rPr lang="en-US" sz="3500" dirty="0" err="1">
                <a:solidFill>
                  <a:srgbClr val="6B4C31"/>
                </a:solidFill>
                <a:latin typeface="Roboto Condensed Bold"/>
              </a:rPr>
              <a:t>các</a:t>
            </a:r>
            <a:r>
              <a:rPr lang="en-US" sz="3500" dirty="0">
                <a:solidFill>
                  <a:srgbClr val="6B4C31"/>
                </a:solidFill>
                <a:latin typeface="Roboto Condensed Bold"/>
              </a:rPr>
              <a:t> </a:t>
            </a:r>
            <a:r>
              <a:rPr lang="en-US" sz="3500" dirty="0" err="1">
                <a:solidFill>
                  <a:srgbClr val="6B4C31"/>
                </a:solidFill>
                <a:latin typeface="Roboto Condensed Bold"/>
              </a:rPr>
              <a:t>nội</a:t>
            </a:r>
            <a:r>
              <a:rPr lang="en-US" sz="3500" dirty="0">
                <a:solidFill>
                  <a:srgbClr val="6B4C31"/>
                </a:solidFill>
                <a:latin typeface="Roboto Condensed Bold"/>
              </a:rPr>
              <a:t> dung </a:t>
            </a:r>
            <a:r>
              <a:rPr lang="en-US" sz="3500" dirty="0" err="1">
                <a:solidFill>
                  <a:srgbClr val="6B4C31"/>
                </a:solidFill>
                <a:latin typeface="Roboto Condensed Bold"/>
              </a:rPr>
              <a:t>còn</a:t>
            </a:r>
            <a:r>
              <a:rPr lang="en-US" sz="3500" dirty="0">
                <a:solidFill>
                  <a:srgbClr val="6B4C31"/>
                </a:solidFill>
                <a:latin typeface="Roboto Condensed Bold"/>
              </a:rPr>
              <a:t> </a:t>
            </a:r>
            <a:r>
              <a:rPr lang="en-US" sz="3500" dirty="0" err="1">
                <a:solidFill>
                  <a:srgbClr val="6B4C31"/>
                </a:solidFill>
                <a:latin typeface="Roboto Condensed Bold"/>
              </a:rPr>
              <a:t>băn</a:t>
            </a:r>
            <a:r>
              <a:rPr lang="en-US" sz="3500" dirty="0">
                <a:solidFill>
                  <a:srgbClr val="6B4C31"/>
                </a:solidFill>
                <a:latin typeface="Roboto Condensed Bold"/>
              </a:rPr>
              <a:t> </a:t>
            </a:r>
            <a:r>
              <a:rPr lang="en-US" sz="3500" dirty="0" err="1">
                <a:solidFill>
                  <a:srgbClr val="6B4C31"/>
                </a:solidFill>
                <a:latin typeface="Roboto Condensed Bold"/>
              </a:rPr>
              <a:t>khoăn</a:t>
            </a:r>
            <a:r>
              <a:rPr lang="en-US" sz="3500" dirty="0">
                <a:solidFill>
                  <a:srgbClr val="6B4C31"/>
                </a:solidFill>
                <a:latin typeface="Roboto Condensed Bold"/>
              </a:rPr>
              <a:t> (</a:t>
            </a:r>
            <a:r>
              <a:rPr lang="en-US" sz="3500" dirty="0" err="1">
                <a:solidFill>
                  <a:srgbClr val="6B4C31"/>
                </a:solidFill>
                <a:latin typeface="Roboto Condensed Bold"/>
              </a:rPr>
              <a:t>nếu</a:t>
            </a:r>
            <a:r>
              <a:rPr lang="en-US" sz="3500" dirty="0">
                <a:solidFill>
                  <a:srgbClr val="6B4C31"/>
                </a:solidFill>
                <a:latin typeface="Roboto Condensed Bold"/>
              </a:rPr>
              <a:t> </a:t>
            </a:r>
            <a:r>
              <a:rPr lang="en-US" sz="3500" dirty="0" err="1">
                <a:solidFill>
                  <a:srgbClr val="6B4C31"/>
                </a:solidFill>
                <a:latin typeface="Roboto Condensed Bold"/>
              </a:rPr>
              <a:t>có</a:t>
            </a:r>
            <a:r>
              <a:rPr lang="en-US" sz="3500" dirty="0">
                <a:solidFill>
                  <a:srgbClr val="6B4C31"/>
                </a:solidFill>
                <a:latin typeface="Roboto Condensed Bold"/>
              </a:rPr>
              <a:t>).</a:t>
            </a:r>
          </a:p>
        </p:txBody>
      </p:sp>
      <p:sp>
        <p:nvSpPr>
          <p:cNvPr id="7" name="TextBox 7"/>
          <p:cNvSpPr txBox="1"/>
          <p:nvPr/>
        </p:nvSpPr>
        <p:spPr>
          <a:xfrm>
            <a:off x="8594141" y="1517650"/>
            <a:ext cx="7781627" cy="2473325"/>
          </a:xfrm>
          <a:prstGeom prst="rect">
            <a:avLst/>
          </a:prstGeom>
        </p:spPr>
        <p:txBody>
          <a:bodyPr lIns="0" tIns="0" rIns="0" bIns="0" rtlCol="0" anchor="t">
            <a:spAutoFit/>
          </a:bodyPr>
          <a:lstStyle/>
          <a:p>
            <a:pPr algn="ctr">
              <a:lnSpc>
                <a:spcPts val="4900"/>
              </a:lnSpc>
              <a:spcBef>
                <a:spcPct val="0"/>
              </a:spcBef>
            </a:pPr>
            <a:r>
              <a:rPr lang="en-US" sz="3500" dirty="0" err="1">
                <a:solidFill>
                  <a:srgbClr val="6B4C31"/>
                </a:solidFill>
                <a:latin typeface="Roboto Condensed Bold"/>
              </a:rPr>
              <a:t>Khai</a:t>
            </a:r>
            <a:r>
              <a:rPr lang="en-US" sz="3500" dirty="0">
                <a:solidFill>
                  <a:srgbClr val="6B4C31"/>
                </a:solidFill>
                <a:latin typeface="Roboto Condensed Bold"/>
              </a:rPr>
              <a:t> </a:t>
            </a:r>
            <a:r>
              <a:rPr lang="en-US" sz="3500" dirty="0" err="1">
                <a:solidFill>
                  <a:srgbClr val="6B4C31"/>
                </a:solidFill>
                <a:latin typeface="Roboto Condensed Bold"/>
              </a:rPr>
              <a:t>thác</a:t>
            </a:r>
            <a:r>
              <a:rPr lang="en-US" sz="3500" dirty="0">
                <a:solidFill>
                  <a:srgbClr val="6B4C31"/>
                </a:solidFill>
                <a:latin typeface="Roboto Condensed Bold"/>
              </a:rPr>
              <a:t> </a:t>
            </a:r>
            <a:r>
              <a:rPr lang="en-US" sz="3500" dirty="0" err="1">
                <a:solidFill>
                  <a:srgbClr val="6B4C31"/>
                </a:solidFill>
                <a:latin typeface="Roboto Condensed Bold"/>
              </a:rPr>
              <a:t>ví</a:t>
            </a:r>
            <a:r>
              <a:rPr lang="en-US" sz="3500" dirty="0">
                <a:solidFill>
                  <a:srgbClr val="6B4C31"/>
                </a:solidFill>
                <a:latin typeface="Roboto Condensed Bold"/>
              </a:rPr>
              <a:t> </a:t>
            </a:r>
            <a:r>
              <a:rPr lang="en-US" sz="3500" dirty="0" err="1">
                <a:solidFill>
                  <a:srgbClr val="6B4C31"/>
                </a:solidFill>
                <a:latin typeface="Roboto Condensed Bold"/>
              </a:rPr>
              <a:t>dụ</a:t>
            </a:r>
            <a:r>
              <a:rPr lang="en-US" sz="3500" dirty="0">
                <a:solidFill>
                  <a:srgbClr val="6B4C31"/>
                </a:solidFill>
                <a:latin typeface="Roboto Condensed Bold"/>
              </a:rPr>
              <a:t>: </a:t>
            </a:r>
          </a:p>
          <a:p>
            <a:pPr algn="ctr">
              <a:lnSpc>
                <a:spcPts val="4900"/>
              </a:lnSpc>
              <a:spcBef>
                <a:spcPct val="0"/>
              </a:spcBef>
            </a:pPr>
            <a:r>
              <a:rPr lang="en-US" sz="3500" dirty="0">
                <a:solidFill>
                  <a:srgbClr val="6B4C31"/>
                </a:solidFill>
                <a:latin typeface="Roboto Condensed Italics"/>
              </a:rPr>
              <a:t>“</a:t>
            </a:r>
            <a:r>
              <a:rPr lang="en-US" sz="3500" dirty="0" err="1">
                <a:solidFill>
                  <a:srgbClr val="6B4C31"/>
                </a:solidFill>
                <a:latin typeface="Roboto Condensed Italics"/>
              </a:rPr>
              <a:t>Tìm</a:t>
            </a:r>
            <a:r>
              <a:rPr lang="en-US" sz="3500" dirty="0">
                <a:solidFill>
                  <a:srgbClr val="6B4C31"/>
                </a:solidFill>
                <a:latin typeface="Roboto Condensed Italics"/>
              </a:rPr>
              <a:t> </a:t>
            </a:r>
            <a:r>
              <a:rPr lang="en-US" sz="3500" dirty="0" err="1">
                <a:solidFill>
                  <a:srgbClr val="6B4C31"/>
                </a:solidFill>
                <a:latin typeface="Roboto Condensed Italics"/>
              </a:rPr>
              <a:t>nơi</a:t>
            </a:r>
            <a:r>
              <a:rPr lang="en-US" sz="3500" dirty="0">
                <a:solidFill>
                  <a:srgbClr val="6B4C31"/>
                </a:solidFill>
                <a:latin typeface="Roboto Condensed Italics"/>
              </a:rPr>
              <a:t> </a:t>
            </a:r>
            <a:r>
              <a:rPr lang="en-US" sz="3500" dirty="0" err="1">
                <a:solidFill>
                  <a:srgbClr val="6B4C31"/>
                </a:solidFill>
                <a:latin typeface="Roboto Condensed Italics"/>
              </a:rPr>
              <a:t>thăm</a:t>
            </a:r>
            <a:r>
              <a:rPr lang="en-US" sz="3500" dirty="0">
                <a:solidFill>
                  <a:srgbClr val="6B4C31"/>
                </a:solidFill>
                <a:latin typeface="Roboto Condensed Italics"/>
              </a:rPr>
              <a:t> </a:t>
            </a:r>
            <a:r>
              <a:rPr lang="en-US" sz="3500" dirty="0" err="1">
                <a:solidFill>
                  <a:srgbClr val="6B4C31"/>
                </a:solidFill>
                <a:latin typeface="Roboto Condensed Italics"/>
              </a:rPr>
              <a:t>thẳm</a:t>
            </a:r>
            <a:r>
              <a:rPr lang="en-US" sz="3500" dirty="0">
                <a:solidFill>
                  <a:srgbClr val="6B4C31"/>
                </a:solidFill>
                <a:latin typeface="Roboto Condensed Italics"/>
              </a:rPr>
              <a:t> </a:t>
            </a:r>
            <a:r>
              <a:rPr lang="en-US" sz="3500" dirty="0" err="1">
                <a:solidFill>
                  <a:srgbClr val="6B4C31"/>
                </a:solidFill>
                <a:latin typeface="Roboto Condensed Italics"/>
              </a:rPr>
              <a:t>rừng</a:t>
            </a:r>
            <a:r>
              <a:rPr lang="en-US" sz="3500" dirty="0">
                <a:solidFill>
                  <a:srgbClr val="6B4C31"/>
                </a:solidFill>
                <a:latin typeface="Roboto Condensed Italics"/>
              </a:rPr>
              <a:t> </a:t>
            </a:r>
            <a:r>
              <a:rPr lang="en-US" sz="3500" dirty="0" err="1">
                <a:solidFill>
                  <a:srgbClr val="6B4C31"/>
                </a:solidFill>
                <a:latin typeface="Roboto Condensed Italics"/>
              </a:rPr>
              <a:t>sâu</a:t>
            </a:r>
            <a:endParaRPr lang="en-US" sz="3500" dirty="0">
              <a:solidFill>
                <a:srgbClr val="6B4C31"/>
              </a:solidFill>
              <a:latin typeface="Roboto Condensed Italics"/>
            </a:endParaRPr>
          </a:p>
          <a:p>
            <a:pPr algn="ctr">
              <a:lnSpc>
                <a:spcPts val="4900"/>
              </a:lnSpc>
              <a:spcBef>
                <a:spcPct val="0"/>
              </a:spcBef>
            </a:pPr>
            <a:r>
              <a:rPr lang="en-US" sz="3500" dirty="0" err="1">
                <a:solidFill>
                  <a:srgbClr val="6B4C31"/>
                </a:solidFill>
                <a:latin typeface="Roboto Condensed Italics"/>
              </a:rPr>
              <a:t>Bập</a:t>
            </a:r>
            <a:r>
              <a:rPr lang="en-US" sz="3500" dirty="0">
                <a:solidFill>
                  <a:srgbClr val="6B4C31"/>
                </a:solidFill>
                <a:latin typeface="Roboto Condensed Italics"/>
              </a:rPr>
              <a:t> </a:t>
            </a:r>
            <a:r>
              <a:rPr lang="en-US" sz="3500" dirty="0" err="1">
                <a:solidFill>
                  <a:srgbClr val="6B4C31"/>
                </a:solidFill>
                <a:latin typeface="Roboto Condensed Italics"/>
              </a:rPr>
              <a:t>bùng</a:t>
            </a:r>
            <a:r>
              <a:rPr lang="en-US" sz="3500" dirty="0">
                <a:solidFill>
                  <a:srgbClr val="6B4C31"/>
                </a:solidFill>
                <a:latin typeface="Roboto Condensed Italics"/>
              </a:rPr>
              <a:t> </a:t>
            </a:r>
            <a:r>
              <a:rPr lang="en-US" sz="3500" dirty="0" err="1">
                <a:solidFill>
                  <a:srgbClr val="6B4C31"/>
                </a:solidFill>
                <a:latin typeface="Roboto Condensed Italics"/>
              </a:rPr>
              <a:t>hoa</a:t>
            </a:r>
            <a:r>
              <a:rPr lang="en-US" sz="3500" dirty="0">
                <a:solidFill>
                  <a:srgbClr val="6B4C31"/>
                </a:solidFill>
                <a:latin typeface="Roboto Condensed Italics"/>
              </a:rPr>
              <a:t> </a:t>
            </a:r>
            <a:r>
              <a:rPr lang="en-US" sz="3500" dirty="0" err="1">
                <a:solidFill>
                  <a:srgbClr val="6B4C31"/>
                </a:solidFill>
                <a:latin typeface="Roboto Condensed Italics"/>
              </a:rPr>
              <a:t>chuối</a:t>
            </a:r>
            <a:r>
              <a:rPr lang="en-US" sz="3500" dirty="0">
                <a:solidFill>
                  <a:srgbClr val="6B4C31"/>
                </a:solidFill>
                <a:latin typeface="Roboto Condensed Italics"/>
              </a:rPr>
              <a:t>, </a:t>
            </a:r>
            <a:r>
              <a:rPr lang="en-US" sz="3500" dirty="0" err="1">
                <a:solidFill>
                  <a:srgbClr val="6B4C31"/>
                </a:solidFill>
                <a:latin typeface="Roboto Condensed Italics"/>
              </a:rPr>
              <a:t>trắng</a:t>
            </a:r>
            <a:r>
              <a:rPr lang="en-US" sz="3500" dirty="0">
                <a:solidFill>
                  <a:srgbClr val="6B4C31"/>
                </a:solidFill>
                <a:latin typeface="Roboto Condensed Italics"/>
              </a:rPr>
              <a:t> </a:t>
            </a:r>
            <a:r>
              <a:rPr lang="en-US" sz="3500" dirty="0" err="1">
                <a:solidFill>
                  <a:srgbClr val="6B4C31"/>
                </a:solidFill>
                <a:latin typeface="Roboto Condensed Italics"/>
              </a:rPr>
              <a:t>màu</a:t>
            </a:r>
            <a:r>
              <a:rPr lang="en-US" sz="3500" dirty="0">
                <a:solidFill>
                  <a:srgbClr val="6B4C31"/>
                </a:solidFill>
                <a:latin typeface="Roboto Condensed Italics"/>
              </a:rPr>
              <a:t> </a:t>
            </a:r>
            <a:r>
              <a:rPr lang="en-US" sz="3500" dirty="0" err="1">
                <a:solidFill>
                  <a:srgbClr val="6B4C31"/>
                </a:solidFill>
                <a:latin typeface="Roboto Condensed Italics"/>
              </a:rPr>
              <a:t>hoa</a:t>
            </a:r>
            <a:r>
              <a:rPr lang="en-US" sz="3500" dirty="0">
                <a:solidFill>
                  <a:srgbClr val="6B4C31"/>
                </a:solidFill>
                <a:latin typeface="Roboto Condensed Italics"/>
              </a:rPr>
              <a:t> ban.”</a:t>
            </a:r>
          </a:p>
          <a:p>
            <a:pPr algn="ctr">
              <a:lnSpc>
                <a:spcPts val="4900"/>
              </a:lnSpc>
              <a:spcBef>
                <a:spcPct val="0"/>
              </a:spcBef>
            </a:pPr>
            <a:r>
              <a:rPr lang="en-US" sz="3500" dirty="0">
                <a:solidFill>
                  <a:srgbClr val="6B4C31"/>
                </a:solidFill>
                <a:latin typeface="Roboto Condensed"/>
              </a:rPr>
              <a:t>(Nguyễn Đức </a:t>
            </a:r>
            <a:r>
              <a:rPr lang="en-US" sz="3500" dirty="0" err="1">
                <a:solidFill>
                  <a:srgbClr val="6B4C31"/>
                </a:solidFill>
                <a:latin typeface="Roboto Condensed"/>
              </a:rPr>
              <a:t>Mậu</a:t>
            </a:r>
            <a:r>
              <a:rPr lang="en-US" sz="3500" dirty="0">
                <a:solidFill>
                  <a:srgbClr val="6B4C31"/>
                </a:solidFill>
                <a:latin typeface="Roboto Condensed"/>
              </a:rPr>
              <a:t>, "Hành </a:t>
            </a:r>
            <a:r>
              <a:rPr lang="en-US" sz="3500" dirty="0" err="1">
                <a:solidFill>
                  <a:srgbClr val="6B4C31"/>
                </a:solidFill>
                <a:latin typeface="Roboto Condensed"/>
              </a:rPr>
              <a:t>trình</a:t>
            </a:r>
            <a:r>
              <a:rPr lang="en-US" sz="3500" dirty="0">
                <a:solidFill>
                  <a:srgbClr val="6B4C31"/>
                </a:solidFill>
                <a:latin typeface="Roboto Condensed"/>
              </a:rPr>
              <a:t> </a:t>
            </a:r>
            <a:r>
              <a:rPr lang="en-US" sz="3500" dirty="0" err="1">
                <a:solidFill>
                  <a:srgbClr val="6B4C31"/>
                </a:solidFill>
                <a:latin typeface="Roboto Condensed"/>
              </a:rPr>
              <a:t>của</a:t>
            </a:r>
            <a:r>
              <a:rPr lang="en-US" sz="3500" dirty="0">
                <a:solidFill>
                  <a:srgbClr val="6B4C31"/>
                </a:solidFill>
                <a:latin typeface="Roboto Condensed"/>
              </a:rPr>
              <a:t> </a:t>
            </a:r>
            <a:r>
              <a:rPr lang="en-US" sz="3500" dirty="0" err="1">
                <a:solidFill>
                  <a:srgbClr val="6B4C31"/>
                </a:solidFill>
                <a:latin typeface="Roboto Condensed"/>
              </a:rPr>
              <a:t>bầy</a:t>
            </a:r>
            <a:r>
              <a:rPr lang="en-US" sz="3500" dirty="0">
                <a:solidFill>
                  <a:srgbClr val="6B4C31"/>
                </a:solidFill>
                <a:latin typeface="Roboto Condensed"/>
              </a:rPr>
              <a:t> </a:t>
            </a:r>
            <a:r>
              <a:rPr lang="en-US" sz="3500" dirty="0" err="1">
                <a:solidFill>
                  <a:srgbClr val="6B4C31"/>
                </a:solidFill>
                <a:latin typeface="Roboto Condensed"/>
              </a:rPr>
              <a:t>ong</a:t>
            </a:r>
            <a:r>
              <a:rPr lang="en-US" sz="3500" dirty="0">
                <a:solidFill>
                  <a:srgbClr val="6B4C31"/>
                </a:solidFill>
                <a:latin typeface="Roboto Condensed"/>
              </a:rPr>
              <a:t>")</a:t>
            </a:r>
          </a:p>
        </p:txBody>
      </p:sp>
      <p:graphicFrame>
        <p:nvGraphicFramePr>
          <p:cNvPr id="8" name="Table 8"/>
          <p:cNvGraphicFramePr>
            <a:graphicFrameLocks noGrp="1"/>
          </p:cNvGraphicFramePr>
          <p:nvPr/>
        </p:nvGraphicFramePr>
        <p:xfrm>
          <a:off x="747729" y="4442986"/>
          <a:ext cx="17037510" cy="5454974"/>
        </p:xfrm>
        <a:graphic>
          <a:graphicData uri="http://schemas.openxmlformats.org/drawingml/2006/table">
            <a:tbl>
              <a:tblPr/>
              <a:tblGrid>
                <a:gridCol w="12489950">
                  <a:extLst>
                    <a:ext uri="{9D8B030D-6E8A-4147-A177-3AD203B41FA5}">
                      <a16:colId xmlns:a16="http://schemas.microsoft.com/office/drawing/2014/main" val="20000"/>
                    </a:ext>
                  </a:extLst>
                </a:gridCol>
                <a:gridCol w="4547560">
                  <a:extLst>
                    <a:ext uri="{9D8B030D-6E8A-4147-A177-3AD203B41FA5}">
                      <a16:colId xmlns:a16="http://schemas.microsoft.com/office/drawing/2014/main" val="20001"/>
                    </a:ext>
                  </a:extLst>
                </a:gridCol>
              </a:tblGrid>
              <a:tr h="997273">
                <a:tc>
                  <a:txBody>
                    <a:bodyPr/>
                    <a:lstStyle/>
                    <a:p>
                      <a:pPr algn="ctr">
                        <a:lnSpc>
                          <a:spcPts val="4079"/>
                        </a:lnSpc>
                        <a:defRPr/>
                      </a:pPr>
                      <a:r>
                        <a:rPr lang="en-US" sz="3400" dirty="0" err="1">
                          <a:solidFill>
                            <a:srgbClr val="FFFFFF"/>
                          </a:solidFill>
                          <a:latin typeface="Roboto Condensed Bold"/>
                        </a:rPr>
                        <a:t>Hướng</a:t>
                      </a:r>
                      <a:r>
                        <a:rPr lang="en-US" sz="3400" dirty="0">
                          <a:solidFill>
                            <a:srgbClr val="FFFFFF"/>
                          </a:solidFill>
                          <a:latin typeface="Roboto Condensed Bold"/>
                        </a:rPr>
                        <a:t> </a:t>
                      </a:r>
                      <a:r>
                        <a:rPr lang="en-US" sz="3400" dirty="0" err="1">
                          <a:solidFill>
                            <a:srgbClr val="FFFFFF"/>
                          </a:solidFill>
                          <a:latin typeface="Roboto Condensed Bold"/>
                        </a:rPr>
                        <a:t>dẫn</a:t>
                      </a:r>
                      <a:endParaRPr lang="en-US" sz="1100" dirty="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tc>
                  <a:txBody>
                    <a:bodyPr/>
                    <a:lstStyle/>
                    <a:p>
                      <a:pPr algn="ctr">
                        <a:lnSpc>
                          <a:spcPts val="4079"/>
                        </a:lnSpc>
                        <a:defRPr/>
                      </a:pPr>
                      <a:r>
                        <a:rPr lang="en-US" sz="3400">
                          <a:solidFill>
                            <a:srgbClr val="FFFFFF"/>
                          </a:solidFill>
                          <a:latin typeface="Roboto Condensed Bold"/>
                        </a:rPr>
                        <a:t>Trả lời</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extLst>
                  <a:ext uri="{0D108BD9-81ED-4DB2-BD59-A6C34878D82A}">
                    <a16:rowId xmlns:a16="http://schemas.microsoft.com/office/drawing/2014/main" val="10000"/>
                  </a:ext>
                </a:extLst>
              </a:tr>
              <a:tr h="1712472">
                <a:tc>
                  <a:txBody>
                    <a:bodyPr/>
                    <a:lstStyle/>
                    <a:p>
                      <a:pPr algn="just">
                        <a:lnSpc>
                          <a:spcPts val="4079"/>
                        </a:lnSpc>
                        <a:defRPr/>
                      </a:pPr>
                      <a:r>
                        <a:rPr lang="en-US" sz="3400">
                          <a:solidFill>
                            <a:srgbClr val="000000"/>
                          </a:solidFill>
                          <a:latin typeface="Roboto Condensed"/>
                        </a:rPr>
                        <a:t>Trong ví dụ, từ “thăm thẳm” được đặt trước cụm từ nào?</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just">
                        <a:lnSpc>
                          <a:spcPts val="4079"/>
                        </a:lnSpc>
                        <a:defRPr/>
                      </a:pPr>
                      <a:r>
                        <a:rPr lang="en-US" sz="3399">
                          <a:solidFill>
                            <a:srgbClr val="000000"/>
                          </a:solidFill>
                          <a:latin typeface="Roboto Condensed"/>
                        </a:rPr>
                        <a:t>  Rừng sâu</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r h="2745229">
                <a:tc>
                  <a:txBody>
                    <a:bodyPr/>
                    <a:lstStyle/>
                    <a:p>
                      <a:pPr algn="just">
                        <a:lnSpc>
                          <a:spcPts val="4079"/>
                        </a:lnSpc>
                        <a:defRPr/>
                      </a:pPr>
                      <a:r>
                        <a:rPr lang="en-US" sz="3400">
                          <a:solidFill>
                            <a:srgbClr val="000000"/>
                          </a:solidFill>
                          <a:latin typeface="Roboto Condensed"/>
                        </a:rPr>
                        <a:t>Việc đặt từ “thăm thẳm” lên trước như vậy có tác dụng ra sao đối với việc thể hiện nội dung ngữ liệu?</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just">
                        <a:lnSpc>
                          <a:spcPts val="4079"/>
                        </a:lnSpc>
                        <a:defRPr/>
                      </a:pPr>
                      <a:r>
                        <a:rPr lang="en-US" sz="3399" dirty="0">
                          <a:solidFill>
                            <a:srgbClr val="000000"/>
                          </a:solidFill>
                          <a:latin typeface="Roboto Condensed"/>
                        </a:rPr>
                        <a:t>  </a:t>
                      </a:r>
                      <a:r>
                        <a:rPr lang="en-US" sz="3399" dirty="0" err="1">
                          <a:solidFill>
                            <a:srgbClr val="000000"/>
                          </a:solidFill>
                          <a:latin typeface="Roboto Condensed"/>
                        </a:rPr>
                        <a:t>Nhấn</a:t>
                      </a:r>
                      <a:r>
                        <a:rPr lang="en-US" sz="3399" dirty="0">
                          <a:solidFill>
                            <a:srgbClr val="000000"/>
                          </a:solidFill>
                          <a:latin typeface="Roboto Condensed"/>
                        </a:rPr>
                        <a:t> </a:t>
                      </a:r>
                      <a:r>
                        <a:rPr lang="en-US" sz="3399" dirty="0" err="1">
                          <a:solidFill>
                            <a:srgbClr val="000000"/>
                          </a:solidFill>
                          <a:latin typeface="Roboto Condensed"/>
                        </a:rPr>
                        <a:t>mạnh</a:t>
                      </a:r>
                      <a:r>
                        <a:rPr lang="en-US" sz="3399" dirty="0">
                          <a:solidFill>
                            <a:srgbClr val="000000"/>
                          </a:solidFill>
                          <a:latin typeface="Roboto Condensed"/>
                        </a:rPr>
                        <a:t> </a:t>
                      </a:r>
                      <a:r>
                        <a:rPr lang="en-US" sz="3399" dirty="0" err="1">
                          <a:solidFill>
                            <a:srgbClr val="000000"/>
                          </a:solidFill>
                          <a:latin typeface="Roboto Condensed"/>
                        </a:rPr>
                        <a:t>đặc</a:t>
                      </a:r>
                      <a:r>
                        <a:rPr lang="en-US" sz="3399" dirty="0">
                          <a:solidFill>
                            <a:srgbClr val="000000"/>
                          </a:solidFill>
                          <a:latin typeface="Roboto Condensed"/>
                        </a:rPr>
                        <a:t> </a:t>
                      </a:r>
                      <a:r>
                        <a:rPr lang="en-US" sz="3399" dirty="0" err="1">
                          <a:solidFill>
                            <a:srgbClr val="000000"/>
                          </a:solidFill>
                          <a:latin typeface="Roboto Condensed"/>
                        </a:rPr>
                        <a:t>điểm</a:t>
                      </a:r>
                      <a:r>
                        <a:rPr lang="en-US" sz="3399" dirty="0">
                          <a:solidFill>
                            <a:srgbClr val="000000"/>
                          </a:solidFill>
                          <a:latin typeface="Roboto Condensed"/>
                        </a:rPr>
                        <a:t> </a:t>
                      </a:r>
                      <a:r>
                        <a:rPr lang="en-US" sz="3399" dirty="0" err="1">
                          <a:solidFill>
                            <a:srgbClr val="000000"/>
                          </a:solidFill>
                          <a:latin typeface="Roboto Condensed"/>
                        </a:rPr>
                        <a:t>núi</a:t>
                      </a:r>
                      <a:r>
                        <a:rPr lang="en-US" sz="3399" dirty="0">
                          <a:solidFill>
                            <a:srgbClr val="000000"/>
                          </a:solidFill>
                          <a:latin typeface="Roboto Condensed"/>
                        </a:rPr>
                        <a:t>    </a:t>
                      </a:r>
                      <a:r>
                        <a:rPr lang="en-US" sz="3399" dirty="0" err="1">
                          <a:solidFill>
                            <a:srgbClr val="000000"/>
                          </a:solidFill>
                          <a:latin typeface="Roboto Condensed"/>
                        </a:rPr>
                        <a:t>rừng</a:t>
                      </a:r>
                      <a:r>
                        <a:rPr lang="en-US" sz="3399" dirty="0">
                          <a:solidFill>
                            <a:srgbClr val="000000"/>
                          </a:solidFill>
                          <a:latin typeface="Roboto Condensed"/>
                        </a:rPr>
                        <a:t> </a:t>
                      </a:r>
                      <a:r>
                        <a:rPr lang="en-US" sz="3399" dirty="0" err="1">
                          <a:solidFill>
                            <a:srgbClr val="000000"/>
                          </a:solidFill>
                          <a:latin typeface="Roboto Condensed"/>
                        </a:rPr>
                        <a:t>xanh</a:t>
                      </a:r>
                      <a:r>
                        <a:rPr lang="en-US" sz="3399" dirty="0">
                          <a:solidFill>
                            <a:srgbClr val="000000"/>
                          </a:solidFill>
                          <a:latin typeface="Roboto Condensed"/>
                        </a:rPr>
                        <a:t> </a:t>
                      </a:r>
                      <a:r>
                        <a:rPr lang="en-US" sz="3399" dirty="0" err="1">
                          <a:solidFill>
                            <a:srgbClr val="000000"/>
                          </a:solidFill>
                          <a:latin typeface="Roboto Condensed"/>
                        </a:rPr>
                        <a:t>thẳm</a:t>
                      </a:r>
                      <a:r>
                        <a:rPr lang="en-US" sz="3399" dirty="0">
                          <a:solidFill>
                            <a:srgbClr val="000000"/>
                          </a:solidFill>
                          <a:latin typeface="Roboto Condensed"/>
                        </a:rPr>
                        <a:t>, </a:t>
                      </a:r>
                      <a:r>
                        <a:rPr lang="en-US" sz="3399" dirty="0" err="1">
                          <a:solidFill>
                            <a:srgbClr val="000000"/>
                          </a:solidFill>
                          <a:latin typeface="Roboto Condensed"/>
                        </a:rPr>
                        <a:t>sâu</a:t>
                      </a:r>
                      <a:r>
                        <a:rPr lang="en-US" sz="3399" dirty="0">
                          <a:solidFill>
                            <a:srgbClr val="000000"/>
                          </a:solidFill>
                          <a:latin typeface="Roboto Condensed"/>
                        </a:rPr>
                        <a:t> </a:t>
                      </a:r>
                      <a:r>
                        <a:rPr lang="en-US" sz="3399" dirty="0" err="1">
                          <a:solidFill>
                            <a:srgbClr val="000000"/>
                          </a:solidFill>
                          <a:latin typeface="Roboto Condensed"/>
                        </a:rPr>
                        <a:t>rộng</a:t>
                      </a:r>
                      <a:r>
                        <a:rPr lang="en-US" sz="3399" dirty="0">
                          <a:solidFill>
                            <a:srgbClr val="000000"/>
                          </a:solidFill>
                          <a:latin typeface="Roboto Condensed"/>
                        </a:rPr>
                        <a:t>, </a:t>
                      </a:r>
                      <a:r>
                        <a:rPr lang="en-US" sz="3399" dirty="0" err="1">
                          <a:solidFill>
                            <a:srgbClr val="000000"/>
                          </a:solidFill>
                          <a:latin typeface="Roboto Condensed"/>
                        </a:rPr>
                        <a:t>heo</a:t>
                      </a:r>
                      <a:r>
                        <a:rPr lang="en-US" sz="3399" dirty="0">
                          <a:solidFill>
                            <a:srgbClr val="000000"/>
                          </a:solidFill>
                          <a:latin typeface="Roboto Condensed"/>
                        </a:rPr>
                        <a:t> </a:t>
                      </a:r>
                      <a:r>
                        <a:rPr lang="en-US" sz="3399" dirty="0" err="1">
                          <a:solidFill>
                            <a:srgbClr val="000000"/>
                          </a:solidFill>
                          <a:latin typeface="Roboto Condensed"/>
                        </a:rPr>
                        <a:t>hút</a:t>
                      </a:r>
                      <a:endParaRPr lang="en-US" sz="1100" dirty="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2"/>
                  </a:ext>
                </a:extLst>
              </a:tr>
            </a:tbl>
          </a:graphicData>
        </a:graphic>
      </p:graphicFrame>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rot="3409289">
            <a:off x="15166944" y="2307416"/>
            <a:ext cx="4901744" cy="1648768"/>
          </a:xfrm>
          <a:custGeom>
            <a:avLst/>
            <a:gdLst/>
            <a:ahLst/>
            <a:cxnLst/>
            <a:rect l="l" t="t" r="r" b="b"/>
            <a:pathLst>
              <a:path w="4901744" h="1648768">
                <a:moveTo>
                  <a:pt x="0" y="0"/>
                </a:moveTo>
                <a:lnTo>
                  <a:pt x="4901744" y="0"/>
                </a:lnTo>
                <a:lnTo>
                  <a:pt x="4901744" y="1648768"/>
                </a:lnTo>
                <a:lnTo>
                  <a:pt x="0" y="16487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725124" y="7170473"/>
            <a:ext cx="3312386" cy="2541503"/>
          </a:xfrm>
          <a:custGeom>
            <a:avLst/>
            <a:gdLst/>
            <a:ahLst/>
            <a:cxnLst/>
            <a:rect l="l" t="t" r="r" b="b"/>
            <a:pathLst>
              <a:path w="3312386" h="2541503">
                <a:moveTo>
                  <a:pt x="0" y="0"/>
                </a:moveTo>
                <a:lnTo>
                  <a:pt x="3312386" y="0"/>
                </a:lnTo>
                <a:lnTo>
                  <a:pt x="3312386" y="2541503"/>
                </a:lnTo>
                <a:lnTo>
                  <a:pt x="0" y="25415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534021">
            <a:off x="-1327693" y="4255397"/>
            <a:ext cx="4712786" cy="7086897"/>
          </a:xfrm>
          <a:custGeom>
            <a:avLst/>
            <a:gdLst/>
            <a:ahLst/>
            <a:cxnLst/>
            <a:rect l="l" t="t" r="r" b="b"/>
            <a:pathLst>
              <a:path w="4712786" h="7086897">
                <a:moveTo>
                  <a:pt x="0" y="0"/>
                </a:moveTo>
                <a:lnTo>
                  <a:pt x="4712786" y="0"/>
                </a:lnTo>
                <a:lnTo>
                  <a:pt x="4712786" y="7086896"/>
                </a:lnTo>
                <a:lnTo>
                  <a:pt x="0" y="7086896"/>
                </a:lnTo>
                <a:lnTo>
                  <a:pt x="0" y="0"/>
                </a:lnTo>
                <a:close/>
              </a:path>
            </a:pathLst>
          </a:custGeom>
          <a:blipFill>
            <a:blip r:embed="rId7"/>
            <a:stretch>
              <a:fillRect/>
            </a:stretch>
          </a:blipFill>
        </p:spPr>
      </p:sp>
      <p:graphicFrame>
        <p:nvGraphicFramePr>
          <p:cNvPr id="6" name="Table 6"/>
          <p:cNvGraphicFramePr>
            <a:graphicFrameLocks noGrp="1"/>
          </p:cNvGraphicFramePr>
          <p:nvPr/>
        </p:nvGraphicFramePr>
        <p:xfrm>
          <a:off x="1937186" y="4386841"/>
          <a:ext cx="15100325" cy="4316717"/>
        </p:xfrm>
        <a:graphic>
          <a:graphicData uri="http://schemas.openxmlformats.org/drawingml/2006/table">
            <a:tbl>
              <a:tblPr/>
              <a:tblGrid>
                <a:gridCol w="10552030">
                  <a:extLst>
                    <a:ext uri="{9D8B030D-6E8A-4147-A177-3AD203B41FA5}">
                      <a16:colId xmlns:a16="http://schemas.microsoft.com/office/drawing/2014/main" val="20000"/>
                    </a:ext>
                  </a:extLst>
                </a:gridCol>
                <a:gridCol w="4548295">
                  <a:extLst>
                    <a:ext uri="{9D8B030D-6E8A-4147-A177-3AD203B41FA5}">
                      <a16:colId xmlns:a16="http://schemas.microsoft.com/office/drawing/2014/main" val="20001"/>
                    </a:ext>
                  </a:extLst>
                </a:gridCol>
              </a:tblGrid>
              <a:tr h="998311">
                <a:tc>
                  <a:txBody>
                    <a:bodyPr/>
                    <a:lstStyle/>
                    <a:p>
                      <a:pPr algn="ctr">
                        <a:lnSpc>
                          <a:spcPts val="4079"/>
                        </a:lnSpc>
                        <a:defRPr/>
                      </a:pPr>
                      <a:r>
                        <a:rPr lang="en-US" sz="3400">
                          <a:solidFill>
                            <a:srgbClr val="FFFFFF"/>
                          </a:solidFill>
                          <a:latin typeface="Roboto Condensed Bold"/>
                        </a:rPr>
                        <a:t>Hướng dẫn</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tc>
                  <a:txBody>
                    <a:bodyPr/>
                    <a:lstStyle/>
                    <a:p>
                      <a:pPr algn="ctr">
                        <a:lnSpc>
                          <a:spcPts val="4079"/>
                        </a:lnSpc>
                        <a:defRPr/>
                      </a:pPr>
                      <a:r>
                        <a:rPr lang="en-US" sz="3400">
                          <a:solidFill>
                            <a:srgbClr val="FFFFFF"/>
                          </a:solidFill>
                          <a:latin typeface="Roboto Condensed Bold"/>
                        </a:rPr>
                        <a:t>Trả lời</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extLst>
                  <a:ext uri="{0D108BD9-81ED-4DB2-BD59-A6C34878D82A}">
                    <a16:rowId xmlns:a16="http://schemas.microsoft.com/office/drawing/2014/main" val="10000"/>
                  </a:ext>
                </a:extLst>
              </a:tr>
              <a:tr h="1714255">
                <a:tc>
                  <a:txBody>
                    <a:bodyPr/>
                    <a:lstStyle/>
                    <a:p>
                      <a:pPr algn="just">
                        <a:lnSpc>
                          <a:spcPts val="4079"/>
                        </a:lnSpc>
                        <a:defRPr/>
                      </a:pPr>
                      <a:r>
                        <a:rPr lang="en-US" sz="3400" dirty="0">
                          <a:solidFill>
                            <a:srgbClr val="000000"/>
                          </a:solidFill>
                          <a:latin typeface="Roboto Condensed"/>
                        </a:rPr>
                        <a:t>Từ “</a:t>
                      </a:r>
                      <a:r>
                        <a:rPr lang="en-US" sz="3400" dirty="0" err="1">
                          <a:solidFill>
                            <a:srgbClr val="000000"/>
                          </a:solidFill>
                          <a:latin typeface="Roboto Condensed"/>
                        </a:rPr>
                        <a:t>bập</a:t>
                      </a:r>
                      <a:r>
                        <a:rPr lang="en-US" sz="3400" dirty="0">
                          <a:solidFill>
                            <a:srgbClr val="000000"/>
                          </a:solidFill>
                          <a:latin typeface="Roboto Condensed"/>
                        </a:rPr>
                        <a:t> </a:t>
                      </a:r>
                      <a:r>
                        <a:rPr lang="en-US" sz="3400" dirty="0" err="1">
                          <a:solidFill>
                            <a:srgbClr val="000000"/>
                          </a:solidFill>
                          <a:latin typeface="Roboto Condensed"/>
                        </a:rPr>
                        <a:t>bùng</a:t>
                      </a:r>
                      <a:r>
                        <a:rPr lang="en-US" sz="3400" dirty="0">
                          <a:solidFill>
                            <a:srgbClr val="000000"/>
                          </a:solidFill>
                          <a:latin typeface="Roboto Condensed"/>
                        </a:rPr>
                        <a:t>”, “</a:t>
                      </a:r>
                      <a:r>
                        <a:rPr lang="en-US" sz="3400" dirty="0" err="1">
                          <a:solidFill>
                            <a:srgbClr val="000000"/>
                          </a:solidFill>
                          <a:latin typeface="Roboto Condensed"/>
                        </a:rPr>
                        <a:t>trắng</a:t>
                      </a:r>
                      <a:r>
                        <a:rPr lang="en-US" sz="3400" dirty="0">
                          <a:solidFill>
                            <a:srgbClr val="000000"/>
                          </a:solidFill>
                          <a:latin typeface="Roboto Condensed"/>
                        </a:rPr>
                        <a:t>” </a:t>
                      </a:r>
                      <a:r>
                        <a:rPr lang="en-US" sz="3400" dirty="0" err="1">
                          <a:solidFill>
                            <a:srgbClr val="000000"/>
                          </a:solidFill>
                          <a:latin typeface="Roboto Condensed"/>
                        </a:rPr>
                        <a:t>được</a:t>
                      </a:r>
                      <a:r>
                        <a:rPr lang="en-US" sz="3400" dirty="0">
                          <a:solidFill>
                            <a:srgbClr val="000000"/>
                          </a:solidFill>
                          <a:latin typeface="Roboto Condensed"/>
                        </a:rPr>
                        <a:t> </a:t>
                      </a:r>
                      <a:r>
                        <a:rPr lang="en-US" sz="3400" dirty="0" err="1">
                          <a:solidFill>
                            <a:srgbClr val="000000"/>
                          </a:solidFill>
                          <a:latin typeface="Roboto Condensed"/>
                        </a:rPr>
                        <a:t>đảo</a:t>
                      </a:r>
                      <a:r>
                        <a:rPr lang="en-US" sz="3400" dirty="0">
                          <a:solidFill>
                            <a:srgbClr val="000000"/>
                          </a:solidFill>
                          <a:latin typeface="Roboto Condensed"/>
                        </a:rPr>
                        <a:t> </a:t>
                      </a:r>
                      <a:r>
                        <a:rPr lang="en-US" sz="3400" dirty="0" err="1">
                          <a:solidFill>
                            <a:srgbClr val="000000"/>
                          </a:solidFill>
                          <a:latin typeface="Roboto Condensed"/>
                        </a:rPr>
                        <a:t>lên</a:t>
                      </a:r>
                      <a:r>
                        <a:rPr lang="en-US" sz="3400" dirty="0">
                          <a:solidFill>
                            <a:srgbClr val="000000"/>
                          </a:solidFill>
                          <a:latin typeface="Roboto Condensed"/>
                        </a:rPr>
                        <a:t> </a:t>
                      </a:r>
                      <a:r>
                        <a:rPr lang="en-US" sz="3400" dirty="0" err="1">
                          <a:solidFill>
                            <a:srgbClr val="000000"/>
                          </a:solidFill>
                          <a:latin typeface="Roboto Condensed"/>
                        </a:rPr>
                        <a:t>trước</a:t>
                      </a:r>
                      <a:r>
                        <a:rPr lang="en-US" sz="3400" dirty="0">
                          <a:solidFill>
                            <a:srgbClr val="000000"/>
                          </a:solidFill>
                          <a:latin typeface="Roboto Condensed"/>
                        </a:rPr>
                        <a:t> </a:t>
                      </a:r>
                      <a:r>
                        <a:rPr lang="en-US" sz="3400" dirty="0" err="1">
                          <a:solidFill>
                            <a:srgbClr val="000000"/>
                          </a:solidFill>
                          <a:latin typeface="Roboto Condensed"/>
                        </a:rPr>
                        <a:t>từ</a:t>
                      </a:r>
                      <a:r>
                        <a:rPr lang="en-US" sz="3400" dirty="0">
                          <a:solidFill>
                            <a:srgbClr val="000000"/>
                          </a:solidFill>
                          <a:latin typeface="Roboto Condensed"/>
                        </a:rPr>
                        <a:t>/ </a:t>
                      </a:r>
                      <a:r>
                        <a:rPr lang="en-US" sz="3400" dirty="0" err="1">
                          <a:solidFill>
                            <a:srgbClr val="000000"/>
                          </a:solidFill>
                          <a:latin typeface="Roboto Condensed"/>
                        </a:rPr>
                        <a:t>cụm</a:t>
                      </a:r>
                      <a:r>
                        <a:rPr lang="en-US" sz="3400" dirty="0">
                          <a:solidFill>
                            <a:srgbClr val="000000"/>
                          </a:solidFill>
                          <a:latin typeface="Roboto Condensed"/>
                        </a:rPr>
                        <a:t> </a:t>
                      </a:r>
                      <a:r>
                        <a:rPr lang="en-US" sz="3400" dirty="0" err="1">
                          <a:solidFill>
                            <a:srgbClr val="000000"/>
                          </a:solidFill>
                          <a:latin typeface="Roboto Condensed"/>
                        </a:rPr>
                        <a:t>từ</a:t>
                      </a:r>
                      <a:r>
                        <a:rPr lang="en-US" sz="3400" dirty="0">
                          <a:solidFill>
                            <a:srgbClr val="000000"/>
                          </a:solidFill>
                          <a:latin typeface="Roboto Condensed"/>
                        </a:rPr>
                        <a:t> </a:t>
                      </a:r>
                      <a:r>
                        <a:rPr lang="en-US" sz="3400" dirty="0" err="1">
                          <a:solidFill>
                            <a:srgbClr val="000000"/>
                          </a:solidFill>
                          <a:latin typeface="Roboto Condensed"/>
                        </a:rPr>
                        <a:t>nào</a:t>
                      </a:r>
                      <a:r>
                        <a:rPr lang="en-US" sz="3400" dirty="0">
                          <a:solidFill>
                            <a:srgbClr val="000000"/>
                          </a:solidFill>
                          <a:latin typeface="Roboto Condensed"/>
                        </a:rPr>
                        <a:t>?</a:t>
                      </a:r>
                      <a:endParaRPr lang="en-US" sz="1100" dirty="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just">
                        <a:lnSpc>
                          <a:spcPts val="4079"/>
                        </a:lnSpc>
                        <a:defRPr/>
                      </a:pPr>
                      <a:r>
                        <a:rPr lang="en-US" sz="3399">
                          <a:solidFill>
                            <a:srgbClr val="000000"/>
                          </a:solidFill>
                          <a:latin typeface="Roboto Condensed"/>
                        </a:rPr>
                        <a:t>Hoa chuối, hoa ban</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r h="1604151">
                <a:tc>
                  <a:txBody>
                    <a:bodyPr/>
                    <a:lstStyle/>
                    <a:p>
                      <a:pPr algn="just">
                        <a:lnSpc>
                          <a:spcPts val="4079"/>
                        </a:lnSpc>
                        <a:defRPr/>
                      </a:pPr>
                      <a:r>
                        <a:rPr lang="en-US" sz="3400">
                          <a:solidFill>
                            <a:srgbClr val="000000"/>
                          </a:solidFill>
                          <a:latin typeface="Roboto Condensed"/>
                        </a:rPr>
                        <a:t>Hãy nêu vai trò ngữ pháp của từ “bập bùng”, “trắng” trong dòng thơ thứ hai.</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just">
                        <a:lnSpc>
                          <a:spcPts val="4079"/>
                        </a:lnSpc>
                        <a:defRPr/>
                      </a:pPr>
                      <a:r>
                        <a:rPr lang="en-US" sz="3399" dirty="0" err="1">
                          <a:solidFill>
                            <a:srgbClr val="000000"/>
                          </a:solidFill>
                          <a:latin typeface="Roboto Condensed"/>
                        </a:rPr>
                        <a:t>Vị</a:t>
                      </a:r>
                      <a:r>
                        <a:rPr lang="en-US" sz="3399" dirty="0">
                          <a:solidFill>
                            <a:srgbClr val="000000"/>
                          </a:solidFill>
                          <a:latin typeface="Roboto Condensed"/>
                        </a:rPr>
                        <a:t> </a:t>
                      </a:r>
                      <a:r>
                        <a:rPr lang="en-US" sz="3399" dirty="0" err="1">
                          <a:solidFill>
                            <a:srgbClr val="000000"/>
                          </a:solidFill>
                          <a:latin typeface="Roboto Condensed"/>
                        </a:rPr>
                        <a:t>ngữ</a:t>
                      </a:r>
                      <a:endParaRPr lang="en-US" sz="1100" dirty="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2"/>
                  </a:ext>
                </a:extLst>
              </a:tr>
            </a:tbl>
          </a:graphicData>
        </a:graphic>
      </p:graphicFrame>
      <p:sp>
        <p:nvSpPr>
          <p:cNvPr id="7" name="TextBox 7"/>
          <p:cNvSpPr txBox="1"/>
          <p:nvPr/>
        </p:nvSpPr>
        <p:spPr>
          <a:xfrm>
            <a:off x="747729" y="368300"/>
            <a:ext cx="15977087"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6B4C31"/>
                </a:solidFill>
                <a:latin typeface="Roboto Condensed Bold"/>
              </a:rPr>
              <a:t>HS chuẩn bị ở nhà theo phiếu học tập dùng để khai thác bài học, trên lớp HS cùng GV trao đổi về các nội dung còn băn khoăn (nếu có).</a:t>
            </a:r>
          </a:p>
        </p:txBody>
      </p:sp>
      <p:sp>
        <p:nvSpPr>
          <p:cNvPr id="8" name="TextBox 8"/>
          <p:cNvSpPr txBox="1"/>
          <p:nvPr/>
        </p:nvSpPr>
        <p:spPr>
          <a:xfrm>
            <a:off x="8594141" y="1517650"/>
            <a:ext cx="7781627" cy="2473325"/>
          </a:xfrm>
          <a:prstGeom prst="rect">
            <a:avLst/>
          </a:prstGeom>
        </p:spPr>
        <p:txBody>
          <a:bodyPr lIns="0" tIns="0" rIns="0" bIns="0" rtlCol="0" anchor="t">
            <a:spAutoFit/>
          </a:bodyPr>
          <a:lstStyle/>
          <a:p>
            <a:pPr algn="ctr">
              <a:lnSpc>
                <a:spcPts val="4900"/>
              </a:lnSpc>
              <a:spcBef>
                <a:spcPct val="0"/>
              </a:spcBef>
            </a:pPr>
            <a:r>
              <a:rPr lang="en-US" sz="3500">
                <a:solidFill>
                  <a:srgbClr val="6B4C31"/>
                </a:solidFill>
                <a:latin typeface="Roboto Condensed Bold"/>
              </a:rPr>
              <a:t>Khai thác ví dụ: </a:t>
            </a:r>
          </a:p>
          <a:p>
            <a:pPr algn="ctr">
              <a:lnSpc>
                <a:spcPts val="4900"/>
              </a:lnSpc>
              <a:spcBef>
                <a:spcPct val="0"/>
              </a:spcBef>
            </a:pPr>
            <a:r>
              <a:rPr lang="en-US" sz="3500">
                <a:solidFill>
                  <a:srgbClr val="6B4C31"/>
                </a:solidFill>
                <a:latin typeface="Roboto Condensed Italics"/>
              </a:rPr>
              <a:t>“Tìm nơi thăm thẳm rừng sâu</a:t>
            </a:r>
          </a:p>
          <a:p>
            <a:pPr algn="ctr">
              <a:lnSpc>
                <a:spcPts val="4900"/>
              </a:lnSpc>
              <a:spcBef>
                <a:spcPct val="0"/>
              </a:spcBef>
            </a:pPr>
            <a:r>
              <a:rPr lang="en-US" sz="3500">
                <a:solidFill>
                  <a:srgbClr val="6B4C31"/>
                </a:solidFill>
                <a:latin typeface="Roboto Condensed Italics"/>
              </a:rPr>
              <a:t>Bập bùng hoa chuối, trắng màu hoa ban.”</a:t>
            </a:r>
          </a:p>
          <a:p>
            <a:pPr algn="ctr">
              <a:lnSpc>
                <a:spcPts val="4900"/>
              </a:lnSpc>
              <a:spcBef>
                <a:spcPct val="0"/>
              </a:spcBef>
            </a:pPr>
            <a:r>
              <a:rPr lang="en-US" sz="3500">
                <a:solidFill>
                  <a:srgbClr val="6B4C31"/>
                </a:solidFill>
                <a:latin typeface="Roboto Condensed"/>
              </a:rPr>
              <a:t>(Nguyễn Đức Mậu, "Hành trình của bầy ong")</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rot="3409289">
            <a:off x="15166944" y="2307416"/>
            <a:ext cx="4901744" cy="1648768"/>
          </a:xfrm>
          <a:custGeom>
            <a:avLst/>
            <a:gdLst/>
            <a:ahLst/>
            <a:cxnLst/>
            <a:rect l="l" t="t" r="r" b="b"/>
            <a:pathLst>
              <a:path w="4901744" h="1648768">
                <a:moveTo>
                  <a:pt x="0" y="0"/>
                </a:moveTo>
                <a:lnTo>
                  <a:pt x="4901744" y="0"/>
                </a:lnTo>
                <a:lnTo>
                  <a:pt x="4901744" y="1648768"/>
                </a:lnTo>
                <a:lnTo>
                  <a:pt x="0" y="16487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725124" y="7170473"/>
            <a:ext cx="3312386" cy="2541503"/>
          </a:xfrm>
          <a:custGeom>
            <a:avLst/>
            <a:gdLst/>
            <a:ahLst/>
            <a:cxnLst/>
            <a:rect l="l" t="t" r="r" b="b"/>
            <a:pathLst>
              <a:path w="3312386" h="2541503">
                <a:moveTo>
                  <a:pt x="0" y="0"/>
                </a:moveTo>
                <a:lnTo>
                  <a:pt x="3312386" y="0"/>
                </a:lnTo>
                <a:lnTo>
                  <a:pt x="3312386" y="2541503"/>
                </a:lnTo>
                <a:lnTo>
                  <a:pt x="0" y="25415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534021">
            <a:off x="-1327693" y="4255397"/>
            <a:ext cx="4712786" cy="7086897"/>
          </a:xfrm>
          <a:custGeom>
            <a:avLst/>
            <a:gdLst/>
            <a:ahLst/>
            <a:cxnLst/>
            <a:rect l="l" t="t" r="r" b="b"/>
            <a:pathLst>
              <a:path w="4712786" h="7086897">
                <a:moveTo>
                  <a:pt x="0" y="0"/>
                </a:moveTo>
                <a:lnTo>
                  <a:pt x="4712786" y="0"/>
                </a:lnTo>
                <a:lnTo>
                  <a:pt x="4712786" y="7086896"/>
                </a:lnTo>
                <a:lnTo>
                  <a:pt x="0" y="7086896"/>
                </a:lnTo>
                <a:lnTo>
                  <a:pt x="0" y="0"/>
                </a:lnTo>
                <a:close/>
              </a:path>
            </a:pathLst>
          </a:custGeom>
          <a:blipFill>
            <a:blip r:embed="rId7"/>
            <a:stretch>
              <a:fillRect/>
            </a:stretch>
          </a:blipFill>
        </p:spPr>
      </p:sp>
      <p:graphicFrame>
        <p:nvGraphicFramePr>
          <p:cNvPr id="6" name="Table 6"/>
          <p:cNvGraphicFramePr>
            <a:graphicFrameLocks noGrp="1"/>
          </p:cNvGraphicFramePr>
          <p:nvPr/>
        </p:nvGraphicFramePr>
        <p:xfrm>
          <a:off x="1937186" y="4386841"/>
          <a:ext cx="15100325" cy="4443786"/>
        </p:xfrm>
        <a:graphic>
          <a:graphicData uri="http://schemas.openxmlformats.org/drawingml/2006/table">
            <a:tbl>
              <a:tblPr/>
              <a:tblGrid>
                <a:gridCol w="10552030">
                  <a:extLst>
                    <a:ext uri="{9D8B030D-6E8A-4147-A177-3AD203B41FA5}">
                      <a16:colId xmlns:a16="http://schemas.microsoft.com/office/drawing/2014/main" val="20000"/>
                    </a:ext>
                  </a:extLst>
                </a:gridCol>
                <a:gridCol w="4548295">
                  <a:extLst>
                    <a:ext uri="{9D8B030D-6E8A-4147-A177-3AD203B41FA5}">
                      <a16:colId xmlns:a16="http://schemas.microsoft.com/office/drawing/2014/main" val="20001"/>
                    </a:ext>
                  </a:extLst>
                </a:gridCol>
              </a:tblGrid>
              <a:tr h="998168">
                <a:tc>
                  <a:txBody>
                    <a:bodyPr/>
                    <a:lstStyle/>
                    <a:p>
                      <a:pPr algn="ctr">
                        <a:lnSpc>
                          <a:spcPts val="4079"/>
                        </a:lnSpc>
                        <a:defRPr/>
                      </a:pPr>
                      <a:r>
                        <a:rPr lang="en-US" sz="3400">
                          <a:solidFill>
                            <a:srgbClr val="FFFFFF"/>
                          </a:solidFill>
                          <a:latin typeface="Roboto Condensed Bold"/>
                        </a:rPr>
                        <a:t>Hướng dẫn</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tc>
                  <a:txBody>
                    <a:bodyPr/>
                    <a:lstStyle/>
                    <a:p>
                      <a:pPr algn="ctr">
                        <a:lnSpc>
                          <a:spcPts val="4079"/>
                        </a:lnSpc>
                        <a:defRPr/>
                      </a:pPr>
                      <a:r>
                        <a:rPr lang="en-US" sz="3400">
                          <a:solidFill>
                            <a:srgbClr val="FFFFFF"/>
                          </a:solidFill>
                          <a:latin typeface="Roboto Condensed Bold"/>
                        </a:rPr>
                        <a:t>Trả lời</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extLst>
                  <a:ext uri="{0D108BD9-81ED-4DB2-BD59-A6C34878D82A}">
                    <a16:rowId xmlns:a16="http://schemas.microsoft.com/office/drawing/2014/main" val="10000"/>
                  </a:ext>
                </a:extLst>
              </a:tr>
              <a:tr h="1722809">
                <a:tc>
                  <a:txBody>
                    <a:bodyPr/>
                    <a:lstStyle/>
                    <a:p>
                      <a:pPr algn="just">
                        <a:lnSpc>
                          <a:spcPts val="4079"/>
                        </a:lnSpc>
                        <a:defRPr/>
                      </a:pPr>
                      <a:r>
                        <a:rPr lang="en-US" sz="3400">
                          <a:solidFill>
                            <a:srgbClr val="000000"/>
                          </a:solidFill>
                          <a:latin typeface="Roboto Condensed"/>
                        </a:rPr>
                        <a:t>Việc đảo từ “bập bùng”, “trắng” như vậy có tác dụng ra sao trong việc thể hiện nội dung ngữ liệu?</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just">
                        <a:lnSpc>
                          <a:spcPts val="4079"/>
                        </a:lnSpc>
                        <a:defRPr/>
                      </a:pPr>
                      <a:r>
                        <a:rPr lang="en-US" sz="3399">
                          <a:solidFill>
                            <a:srgbClr val="000000"/>
                          </a:solidFill>
                          <a:latin typeface="Roboto Condensed"/>
                        </a:rPr>
                        <a:t>Nhấn mạnh trạng thái, sắc màu, vẻ đẹp của những loài hoa núi rừng</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r h="1722809">
                <a:tc gridSpan="2">
                  <a:txBody>
                    <a:bodyPr/>
                    <a:lstStyle/>
                    <a:p>
                      <a:pPr algn="just">
                        <a:lnSpc>
                          <a:spcPts val="4079"/>
                        </a:lnSpc>
                        <a:defRPr/>
                      </a:pPr>
                      <a:r>
                        <a:rPr lang="en-US" sz="3399" dirty="0">
                          <a:solidFill>
                            <a:srgbClr val="000000"/>
                          </a:solidFill>
                          <a:latin typeface="Roboto Condensed"/>
                        </a:rPr>
                        <a:t>=&gt; </a:t>
                      </a:r>
                      <a:r>
                        <a:rPr lang="en-US" sz="3399" dirty="0" err="1">
                          <a:solidFill>
                            <a:srgbClr val="000000"/>
                          </a:solidFill>
                          <a:latin typeface="Roboto Condensed"/>
                        </a:rPr>
                        <a:t>đảo</a:t>
                      </a:r>
                      <a:r>
                        <a:rPr lang="en-US" sz="3399" dirty="0">
                          <a:solidFill>
                            <a:srgbClr val="000000"/>
                          </a:solidFill>
                          <a:latin typeface="Roboto Condensed"/>
                        </a:rPr>
                        <a:t> </a:t>
                      </a:r>
                      <a:r>
                        <a:rPr lang="en-US" sz="3399" dirty="0" err="1">
                          <a:solidFill>
                            <a:srgbClr val="000000"/>
                          </a:solidFill>
                          <a:latin typeface="Roboto Condensed"/>
                        </a:rPr>
                        <a:t>các</a:t>
                      </a:r>
                      <a:r>
                        <a:rPr lang="en-US" sz="3399" dirty="0">
                          <a:solidFill>
                            <a:srgbClr val="000000"/>
                          </a:solidFill>
                          <a:latin typeface="Roboto Condensed"/>
                        </a:rPr>
                        <a:t> </a:t>
                      </a:r>
                      <a:r>
                        <a:rPr lang="en-US" sz="3399" dirty="0" err="1">
                          <a:solidFill>
                            <a:srgbClr val="000000"/>
                          </a:solidFill>
                          <a:latin typeface="Roboto Condensed"/>
                        </a:rPr>
                        <a:t>thành</a:t>
                      </a:r>
                      <a:r>
                        <a:rPr lang="en-US" sz="3399" dirty="0">
                          <a:solidFill>
                            <a:srgbClr val="000000"/>
                          </a:solidFill>
                          <a:latin typeface="Roboto Condensed"/>
                        </a:rPr>
                        <a:t> </a:t>
                      </a:r>
                      <a:r>
                        <a:rPr lang="en-US" sz="3399" dirty="0" err="1">
                          <a:solidFill>
                            <a:srgbClr val="000000"/>
                          </a:solidFill>
                          <a:latin typeface="Roboto Condensed"/>
                        </a:rPr>
                        <a:t>tố</a:t>
                      </a:r>
                      <a:r>
                        <a:rPr lang="en-US" sz="3399" dirty="0">
                          <a:solidFill>
                            <a:srgbClr val="000000"/>
                          </a:solidFill>
                          <a:latin typeface="Roboto Condensed"/>
                        </a:rPr>
                        <a:t> </a:t>
                      </a:r>
                      <a:r>
                        <a:rPr lang="en-US" sz="3399" dirty="0" err="1">
                          <a:solidFill>
                            <a:srgbClr val="000000"/>
                          </a:solidFill>
                          <a:latin typeface="Roboto Condensed"/>
                        </a:rPr>
                        <a:t>trong</a:t>
                      </a:r>
                      <a:r>
                        <a:rPr lang="en-US" sz="3399" dirty="0">
                          <a:solidFill>
                            <a:srgbClr val="000000"/>
                          </a:solidFill>
                          <a:latin typeface="Roboto Condensed"/>
                        </a:rPr>
                        <a:t> </a:t>
                      </a:r>
                      <a:r>
                        <a:rPr lang="en-US" sz="3399" dirty="0" err="1">
                          <a:solidFill>
                            <a:srgbClr val="000000"/>
                          </a:solidFill>
                          <a:latin typeface="Roboto Condensed"/>
                        </a:rPr>
                        <a:t>cụm</a:t>
                      </a:r>
                      <a:r>
                        <a:rPr lang="en-US" sz="3399" dirty="0">
                          <a:solidFill>
                            <a:srgbClr val="000000"/>
                          </a:solidFill>
                          <a:latin typeface="Roboto Condensed"/>
                        </a:rPr>
                        <a:t> </a:t>
                      </a:r>
                      <a:r>
                        <a:rPr lang="en-US" sz="3399" dirty="0" err="1">
                          <a:solidFill>
                            <a:srgbClr val="000000"/>
                          </a:solidFill>
                          <a:latin typeface="Roboto Condensed"/>
                        </a:rPr>
                        <a:t>từ</a:t>
                      </a:r>
                      <a:endParaRPr lang="en-US" sz="1100" dirty="0"/>
                    </a:p>
                    <a:p>
                      <a:pPr algn="just">
                        <a:lnSpc>
                          <a:spcPts val="4079"/>
                        </a:lnSpc>
                      </a:pPr>
                      <a:r>
                        <a:rPr lang="en-US" sz="3399" dirty="0">
                          <a:solidFill>
                            <a:srgbClr val="000000"/>
                          </a:solidFill>
                          <a:latin typeface="Roboto Condensed"/>
                        </a:rPr>
                        <a:t>=&gt; </a:t>
                      </a:r>
                      <a:r>
                        <a:rPr lang="en-US" sz="3399" dirty="0" err="1">
                          <a:solidFill>
                            <a:srgbClr val="000000"/>
                          </a:solidFill>
                          <a:latin typeface="Roboto Condensed"/>
                        </a:rPr>
                        <a:t>đảo</a:t>
                      </a:r>
                      <a:r>
                        <a:rPr lang="en-US" sz="3399" dirty="0">
                          <a:solidFill>
                            <a:srgbClr val="000000"/>
                          </a:solidFill>
                          <a:latin typeface="Roboto Condensed"/>
                        </a:rPr>
                        <a:t> </a:t>
                      </a:r>
                      <a:r>
                        <a:rPr lang="en-US" sz="3399" dirty="0" err="1">
                          <a:solidFill>
                            <a:srgbClr val="000000"/>
                          </a:solidFill>
                          <a:latin typeface="Roboto Condensed"/>
                        </a:rPr>
                        <a:t>các</a:t>
                      </a:r>
                      <a:r>
                        <a:rPr lang="en-US" sz="3399" dirty="0">
                          <a:solidFill>
                            <a:srgbClr val="000000"/>
                          </a:solidFill>
                          <a:latin typeface="Roboto Condensed"/>
                        </a:rPr>
                        <a:t> </a:t>
                      </a:r>
                      <a:r>
                        <a:rPr lang="en-US" sz="3399" dirty="0" err="1">
                          <a:solidFill>
                            <a:srgbClr val="000000"/>
                          </a:solidFill>
                          <a:latin typeface="Roboto Condensed"/>
                        </a:rPr>
                        <a:t>thành</a:t>
                      </a:r>
                      <a:r>
                        <a:rPr lang="en-US" sz="3399" dirty="0">
                          <a:solidFill>
                            <a:srgbClr val="000000"/>
                          </a:solidFill>
                          <a:latin typeface="Roboto Condensed"/>
                        </a:rPr>
                        <a:t> </a:t>
                      </a:r>
                      <a:r>
                        <a:rPr lang="en-US" sz="3399" dirty="0" err="1">
                          <a:solidFill>
                            <a:srgbClr val="000000"/>
                          </a:solidFill>
                          <a:latin typeface="Roboto Condensed"/>
                        </a:rPr>
                        <a:t>phần</a:t>
                      </a:r>
                      <a:r>
                        <a:rPr lang="en-US" sz="3399" dirty="0">
                          <a:solidFill>
                            <a:srgbClr val="000000"/>
                          </a:solidFill>
                          <a:latin typeface="Roboto Condensed"/>
                        </a:rPr>
                        <a:t> </a:t>
                      </a:r>
                      <a:r>
                        <a:rPr lang="en-US" sz="3399" dirty="0" err="1">
                          <a:solidFill>
                            <a:srgbClr val="000000"/>
                          </a:solidFill>
                          <a:latin typeface="Roboto Condensed"/>
                        </a:rPr>
                        <a:t>trong</a:t>
                      </a:r>
                      <a:r>
                        <a:rPr lang="en-US" sz="3399" dirty="0">
                          <a:solidFill>
                            <a:srgbClr val="000000"/>
                          </a:solidFill>
                          <a:latin typeface="Roboto Condensed"/>
                        </a:rPr>
                        <a:t> </a:t>
                      </a:r>
                      <a:r>
                        <a:rPr lang="en-US" sz="3399" dirty="0" err="1">
                          <a:solidFill>
                            <a:srgbClr val="000000"/>
                          </a:solidFill>
                          <a:latin typeface="Roboto Condensed"/>
                        </a:rPr>
                        <a:t>câu</a:t>
                      </a:r>
                      <a:endParaRPr lang="en-US" sz="3399" dirty="0">
                        <a:solidFill>
                          <a:srgbClr val="000000"/>
                        </a:solidFill>
                        <a:latin typeface="Roboto Condensed"/>
                      </a:endParaRPr>
                    </a:p>
                    <a:p>
                      <a:pPr algn="just">
                        <a:lnSpc>
                          <a:spcPts val="4079"/>
                        </a:lnSpc>
                      </a:pPr>
                      <a:r>
                        <a:rPr lang="en-US" sz="3400" dirty="0">
                          <a:solidFill>
                            <a:srgbClr val="000000"/>
                          </a:solidFill>
                          <a:latin typeface="Roboto Condensed"/>
                        </a:rPr>
                        <a:t>=&gt; </a:t>
                      </a:r>
                      <a:r>
                        <a:rPr lang="en-US" sz="3400" dirty="0" err="1">
                          <a:solidFill>
                            <a:srgbClr val="000000"/>
                          </a:solidFill>
                          <a:latin typeface="Roboto Condensed"/>
                        </a:rPr>
                        <a:t>Tác</a:t>
                      </a:r>
                      <a:r>
                        <a:rPr lang="en-US" sz="3400" dirty="0">
                          <a:solidFill>
                            <a:srgbClr val="000000"/>
                          </a:solidFill>
                          <a:latin typeface="Roboto Condensed"/>
                        </a:rPr>
                        <a:t> </a:t>
                      </a:r>
                      <a:r>
                        <a:rPr lang="en-US" sz="3400" dirty="0" err="1">
                          <a:solidFill>
                            <a:srgbClr val="000000"/>
                          </a:solidFill>
                          <a:latin typeface="Roboto Condensed"/>
                        </a:rPr>
                        <a:t>dụng</a:t>
                      </a:r>
                      <a:r>
                        <a:rPr lang="en-US" sz="3400" dirty="0">
                          <a:solidFill>
                            <a:srgbClr val="000000"/>
                          </a:solidFill>
                          <a:latin typeface="Roboto Condensed"/>
                        </a:rPr>
                        <a:t> </a:t>
                      </a:r>
                      <a:r>
                        <a:rPr lang="en-US" sz="3400" dirty="0" err="1">
                          <a:solidFill>
                            <a:srgbClr val="000000"/>
                          </a:solidFill>
                          <a:latin typeface="Roboto Condensed"/>
                        </a:rPr>
                        <a:t>chính</a:t>
                      </a:r>
                      <a:r>
                        <a:rPr lang="en-US" sz="3400" dirty="0">
                          <a:solidFill>
                            <a:srgbClr val="000000"/>
                          </a:solidFill>
                          <a:latin typeface="Roboto Condensed"/>
                        </a:rPr>
                        <a:t>: </a:t>
                      </a:r>
                      <a:r>
                        <a:rPr lang="en-US" sz="3400" dirty="0" err="1">
                          <a:solidFill>
                            <a:srgbClr val="000000"/>
                          </a:solidFill>
                          <a:latin typeface="Roboto Condensed"/>
                        </a:rPr>
                        <a:t>nhấn</a:t>
                      </a:r>
                      <a:r>
                        <a:rPr lang="en-US" sz="3400" dirty="0">
                          <a:solidFill>
                            <a:srgbClr val="000000"/>
                          </a:solidFill>
                          <a:latin typeface="Roboto Condensed"/>
                        </a:rPr>
                        <a:t> </a:t>
                      </a:r>
                      <a:r>
                        <a:rPr lang="en-US" sz="3400" dirty="0" err="1">
                          <a:solidFill>
                            <a:srgbClr val="000000"/>
                          </a:solidFill>
                          <a:latin typeface="Roboto Condensed"/>
                        </a:rPr>
                        <a:t>mạnh</a:t>
                      </a:r>
                      <a:r>
                        <a:rPr lang="en-US" sz="3400" dirty="0">
                          <a:solidFill>
                            <a:srgbClr val="000000"/>
                          </a:solidFill>
                          <a:latin typeface="Roboto Condensed"/>
                        </a:rPr>
                        <a:t> </a:t>
                      </a:r>
                      <a:r>
                        <a:rPr lang="en-US" sz="3400" dirty="0" err="1">
                          <a:solidFill>
                            <a:srgbClr val="000000"/>
                          </a:solidFill>
                          <a:latin typeface="Roboto Condensed"/>
                        </a:rPr>
                        <a:t>nội</a:t>
                      </a:r>
                      <a:r>
                        <a:rPr lang="en-US" sz="3400" dirty="0">
                          <a:solidFill>
                            <a:srgbClr val="000000"/>
                          </a:solidFill>
                          <a:latin typeface="Roboto Condensed"/>
                        </a:rPr>
                        <a:t> dung </a:t>
                      </a:r>
                      <a:r>
                        <a:rPr lang="en-US" sz="3400" dirty="0" err="1">
                          <a:solidFill>
                            <a:srgbClr val="000000"/>
                          </a:solidFill>
                          <a:latin typeface="Roboto Condensed"/>
                        </a:rPr>
                        <a:t>biểu</a:t>
                      </a:r>
                      <a:r>
                        <a:rPr lang="en-US" sz="3400" dirty="0">
                          <a:solidFill>
                            <a:srgbClr val="000000"/>
                          </a:solidFill>
                          <a:latin typeface="Roboto Condensed"/>
                        </a:rPr>
                        <a:t> </a:t>
                      </a:r>
                      <a:r>
                        <a:rPr lang="en-US" sz="3400" dirty="0" err="1">
                          <a:solidFill>
                            <a:srgbClr val="000000"/>
                          </a:solidFill>
                          <a:latin typeface="Roboto Condensed"/>
                        </a:rPr>
                        <a:t>đạt</a:t>
                      </a:r>
                      <a:r>
                        <a:rPr lang="en-US" sz="3400" dirty="0">
                          <a:solidFill>
                            <a:srgbClr val="000000"/>
                          </a:solidFill>
                          <a:latin typeface="Roboto Condensed"/>
                        </a:rPr>
                        <a:t> ở </a:t>
                      </a:r>
                      <a:r>
                        <a:rPr lang="en-US" sz="3400" dirty="0" err="1">
                          <a:solidFill>
                            <a:srgbClr val="000000"/>
                          </a:solidFill>
                          <a:latin typeface="Roboto Condensed"/>
                        </a:rPr>
                        <a:t>từ</a:t>
                      </a:r>
                      <a:r>
                        <a:rPr lang="en-US" sz="3400" dirty="0">
                          <a:solidFill>
                            <a:srgbClr val="000000"/>
                          </a:solidFill>
                          <a:latin typeface="Roboto Condensed"/>
                        </a:rPr>
                        <a:t> </a:t>
                      </a:r>
                      <a:r>
                        <a:rPr lang="en-US" sz="3400" dirty="0" err="1">
                          <a:solidFill>
                            <a:srgbClr val="000000"/>
                          </a:solidFill>
                          <a:latin typeface="Roboto Condensed"/>
                        </a:rPr>
                        <a:t>ngữ</a:t>
                      </a:r>
                      <a:r>
                        <a:rPr lang="en-US" sz="3400" dirty="0">
                          <a:solidFill>
                            <a:srgbClr val="000000"/>
                          </a:solidFill>
                          <a:latin typeface="Roboto Condensed"/>
                        </a:rPr>
                        <a:t> </a:t>
                      </a:r>
                      <a:r>
                        <a:rPr lang="en-US" sz="3400" dirty="0" err="1">
                          <a:solidFill>
                            <a:srgbClr val="000000"/>
                          </a:solidFill>
                          <a:latin typeface="Roboto Condensed"/>
                        </a:rPr>
                        <a:t>được</a:t>
                      </a:r>
                      <a:r>
                        <a:rPr lang="en-US" sz="3400" dirty="0">
                          <a:solidFill>
                            <a:srgbClr val="000000"/>
                          </a:solidFill>
                          <a:latin typeface="Roboto Condensed"/>
                        </a:rPr>
                        <a:t> </a:t>
                      </a:r>
                      <a:r>
                        <a:rPr lang="en-US" sz="3400" dirty="0" err="1">
                          <a:solidFill>
                            <a:srgbClr val="000000"/>
                          </a:solidFill>
                          <a:latin typeface="Roboto Condensed"/>
                        </a:rPr>
                        <a:t>đảo</a:t>
                      </a:r>
                      <a:r>
                        <a:rPr lang="en-US" sz="3400" dirty="0">
                          <a:solidFill>
                            <a:srgbClr val="000000"/>
                          </a:solidFill>
                          <a:latin typeface="Roboto Condensed"/>
                        </a:rPr>
                        <a:t> </a:t>
                      </a:r>
                      <a:r>
                        <a:rPr lang="en-US" sz="3400" dirty="0" err="1">
                          <a:solidFill>
                            <a:srgbClr val="000000"/>
                          </a:solidFill>
                          <a:latin typeface="Roboto Condensed"/>
                        </a:rPr>
                        <a:t>lên</a:t>
                      </a:r>
                      <a:r>
                        <a:rPr lang="en-US" sz="3400" dirty="0">
                          <a:solidFill>
                            <a:srgbClr val="000000"/>
                          </a:solidFill>
                          <a:latin typeface="Roboto Condensed"/>
                        </a:rPr>
                        <a:t> </a:t>
                      </a:r>
                      <a:r>
                        <a:rPr lang="en-US" sz="3400" dirty="0" err="1">
                          <a:solidFill>
                            <a:srgbClr val="000000"/>
                          </a:solidFill>
                          <a:latin typeface="Roboto Condensed"/>
                        </a:rPr>
                        <a:t>trước</a:t>
                      </a:r>
                      <a:r>
                        <a:rPr lang="en-US" sz="3400" dirty="0">
                          <a:solidFill>
                            <a:srgbClr val="000000"/>
                          </a:solidFill>
                          <a:latin typeface="Roboto Condensed"/>
                        </a:rPr>
                        <a:t>.</a:t>
                      </a:r>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hMerge="1">
                  <a:txBody>
                    <a:bodyPr/>
                    <a:lstStyle/>
                    <a:p>
                      <a:pPr algn="just">
                        <a:lnSpc>
                          <a:spcPts val="4079"/>
                        </a:lnSpc>
                        <a:defRPr/>
                      </a:pPr>
                      <a:r>
                        <a:rPr lang="en-US" sz="3399">
                          <a:solidFill>
                            <a:srgbClr val="000000"/>
                          </a:solidFill>
                          <a:latin typeface="Roboto Condensed"/>
                        </a:rPr>
                        <a:t>=&gt; đảo các thành tố trong cụm từ</a:t>
                      </a:r>
                      <a:endParaRPr lang="en-US" sz="1100"/>
                    </a:p>
                    <a:p>
                      <a:pPr algn="just">
                        <a:lnSpc>
                          <a:spcPts val="4079"/>
                        </a:lnSpc>
                      </a:pPr>
                      <a:r>
                        <a:rPr lang="en-US" sz="3399">
                          <a:solidFill>
                            <a:srgbClr val="000000"/>
                          </a:solidFill>
                          <a:latin typeface="Roboto Condensed"/>
                        </a:rPr>
                        <a:t>=&gt; đảo các thành phần trong câu</a:t>
                      </a:r>
                    </a:p>
                    <a:p>
                      <a:pPr algn="just">
                        <a:lnSpc>
                          <a:spcPts val="4079"/>
                        </a:lnSpc>
                      </a:pPr>
                      <a:r>
                        <a:rPr lang="en-US" sz="3400">
                          <a:solidFill>
                            <a:srgbClr val="000000"/>
                          </a:solidFill>
                          <a:latin typeface="Roboto Condensed"/>
                        </a:rPr>
                        <a:t>=&gt; Tác dụng chính: nhấn mạnh nội dung biểu đạt ở từ ngữ được đảo lên trước.</a:t>
                      </a:r>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2"/>
                  </a:ext>
                </a:extLst>
              </a:tr>
            </a:tbl>
          </a:graphicData>
        </a:graphic>
      </p:graphicFrame>
      <p:sp>
        <p:nvSpPr>
          <p:cNvPr id="7" name="TextBox 7"/>
          <p:cNvSpPr txBox="1"/>
          <p:nvPr/>
        </p:nvSpPr>
        <p:spPr>
          <a:xfrm>
            <a:off x="747729" y="368300"/>
            <a:ext cx="15977087"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6B4C31"/>
                </a:solidFill>
                <a:latin typeface="Roboto Condensed Bold"/>
              </a:rPr>
              <a:t>HS chuẩn bị ở nhà theo phiếu học tập dùng để khai thác bài học, trên lớp HS cùng GV trao đổi về các nội dung còn băn khoăn (nếu có).</a:t>
            </a:r>
          </a:p>
        </p:txBody>
      </p:sp>
      <p:sp>
        <p:nvSpPr>
          <p:cNvPr id="8" name="TextBox 8"/>
          <p:cNvSpPr txBox="1"/>
          <p:nvPr/>
        </p:nvSpPr>
        <p:spPr>
          <a:xfrm>
            <a:off x="8594141" y="1517650"/>
            <a:ext cx="7781627" cy="2473325"/>
          </a:xfrm>
          <a:prstGeom prst="rect">
            <a:avLst/>
          </a:prstGeom>
        </p:spPr>
        <p:txBody>
          <a:bodyPr lIns="0" tIns="0" rIns="0" bIns="0" rtlCol="0" anchor="t">
            <a:spAutoFit/>
          </a:bodyPr>
          <a:lstStyle/>
          <a:p>
            <a:pPr algn="ctr">
              <a:lnSpc>
                <a:spcPts val="4900"/>
              </a:lnSpc>
              <a:spcBef>
                <a:spcPct val="0"/>
              </a:spcBef>
            </a:pPr>
            <a:r>
              <a:rPr lang="en-US" sz="3500">
                <a:solidFill>
                  <a:srgbClr val="6B4C31"/>
                </a:solidFill>
                <a:latin typeface="Roboto Condensed Bold"/>
              </a:rPr>
              <a:t>Khai thác ví dụ: </a:t>
            </a:r>
          </a:p>
          <a:p>
            <a:pPr algn="ctr">
              <a:lnSpc>
                <a:spcPts val="4900"/>
              </a:lnSpc>
              <a:spcBef>
                <a:spcPct val="0"/>
              </a:spcBef>
            </a:pPr>
            <a:r>
              <a:rPr lang="en-US" sz="3500">
                <a:solidFill>
                  <a:srgbClr val="6B4C31"/>
                </a:solidFill>
                <a:latin typeface="Roboto Condensed Italics"/>
              </a:rPr>
              <a:t>“Tìm nơi thăm thẳm rừng sâu</a:t>
            </a:r>
          </a:p>
          <a:p>
            <a:pPr algn="ctr">
              <a:lnSpc>
                <a:spcPts val="4900"/>
              </a:lnSpc>
              <a:spcBef>
                <a:spcPct val="0"/>
              </a:spcBef>
            </a:pPr>
            <a:r>
              <a:rPr lang="en-US" sz="3500">
                <a:solidFill>
                  <a:srgbClr val="6B4C31"/>
                </a:solidFill>
                <a:latin typeface="Roboto Condensed Italics"/>
              </a:rPr>
              <a:t>Bập bùng hoa chuối, trắng màu hoa ban.”</a:t>
            </a:r>
          </a:p>
          <a:p>
            <a:pPr algn="ctr">
              <a:lnSpc>
                <a:spcPts val="4900"/>
              </a:lnSpc>
              <a:spcBef>
                <a:spcPct val="0"/>
              </a:spcBef>
            </a:pPr>
            <a:r>
              <a:rPr lang="en-US" sz="3500">
                <a:solidFill>
                  <a:srgbClr val="6B4C31"/>
                </a:solidFill>
                <a:latin typeface="Roboto Condensed"/>
              </a:rPr>
              <a:t>(Nguyễn Đức Mậu, "Hành trình của bầy ong")</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grpSp>
        <p:nvGrpSpPr>
          <p:cNvPr id="3" name="Group 3"/>
          <p:cNvGrpSpPr/>
          <p:nvPr/>
        </p:nvGrpSpPr>
        <p:grpSpPr>
          <a:xfrm>
            <a:off x="932516" y="530132"/>
            <a:ext cx="16728406" cy="9226736"/>
            <a:chOff x="0" y="0"/>
            <a:chExt cx="22304542" cy="12302315"/>
          </a:xfrm>
        </p:grpSpPr>
        <p:sp>
          <p:nvSpPr>
            <p:cNvPr id="4" name="Freeform 4"/>
            <p:cNvSpPr/>
            <p:nvPr/>
          </p:nvSpPr>
          <p:spPr>
            <a:xfrm rot="-5400000">
              <a:off x="-1802394" y="1802394"/>
              <a:ext cx="12262089" cy="8657302"/>
            </a:xfrm>
            <a:custGeom>
              <a:avLst/>
              <a:gdLst/>
              <a:ahLst/>
              <a:cxnLst/>
              <a:rect l="l" t="t" r="r" b="b"/>
              <a:pathLst>
                <a:path w="12262089" h="8657302">
                  <a:moveTo>
                    <a:pt x="0" y="0"/>
                  </a:moveTo>
                  <a:lnTo>
                    <a:pt x="12262090" y="0"/>
                  </a:lnTo>
                  <a:lnTo>
                    <a:pt x="12262090" y="8657302"/>
                  </a:lnTo>
                  <a:lnTo>
                    <a:pt x="0" y="8657302"/>
                  </a:lnTo>
                  <a:lnTo>
                    <a:pt x="0" y="0"/>
                  </a:lnTo>
                  <a:close/>
                </a:path>
              </a:pathLst>
            </a:custGeom>
            <a:blipFill>
              <a:blip r:embed="rId3"/>
              <a:stretch>
                <a:fillRect b="-86673"/>
              </a:stretch>
            </a:blipFill>
          </p:spPr>
        </p:sp>
        <p:sp>
          <p:nvSpPr>
            <p:cNvPr id="5" name="Freeform 5"/>
            <p:cNvSpPr/>
            <p:nvPr/>
          </p:nvSpPr>
          <p:spPr>
            <a:xfrm rot="-5400000">
              <a:off x="9336469" y="-665758"/>
              <a:ext cx="12262089" cy="13674057"/>
            </a:xfrm>
            <a:custGeom>
              <a:avLst/>
              <a:gdLst/>
              <a:ahLst/>
              <a:cxnLst/>
              <a:rect l="l" t="t" r="r" b="b"/>
              <a:pathLst>
                <a:path w="12262089" h="13674057">
                  <a:moveTo>
                    <a:pt x="0" y="0"/>
                  </a:moveTo>
                  <a:lnTo>
                    <a:pt x="12262089" y="0"/>
                  </a:lnTo>
                  <a:lnTo>
                    <a:pt x="12262089" y="13674057"/>
                  </a:lnTo>
                  <a:lnTo>
                    <a:pt x="0" y="13674057"/>
                  </a:lnTo>
                  <a:lnTo>
                    <a:pt x="0" y="0"/>
                  </a:lnTo>
                  <a:close/>
                </a:path>
              </a:pathLst>
            </a:custGeom>
            <a:blipFill>
              <a:blip r:embed="rId3"/>
              <a:stretch>
                <a:fillRect t="-18186"/>
              </a:stretch>
            </a:blipFill>
          </p:spPr>
        </p:sp>
      </p:grpSp>
      <p:sp>
        <p:nvSpPr>
          <p:cNvPr id="6" name="TextBox 6"/>
          <p:cNvSpPr txBox="1"/>
          <p:nvPr/>
        </p:nvSpPr>
        <p:spPr>
          <a:xfrm>
            <a:off x="3611531" y="895350"/>
            <a:ext cx="11064939" cy="1047717"/>
          </a:xfrm>
          <a:prstGeom prst="rect">
            <a:avLst/>
          </a:prstGeom>
        </p:spPr>
        <p:txBody>
          <a:bodyPr lIns="0" tIns="0" rIns="0" bIns="0" rtlCol="0" anchor="t">
            <a:spAutoFit/>
          </a:bodyPr>
          <a:lstStyle/>
          <a:p>
            <a:pPr algn="ctr">
              <a:lnSpc>
                <a:spcPts val="8400"/>
              </a:lnSpc>
            </a:pPr>
            <a:r>
              <a:rPr lang="en-US" sz="6000" dirty="0" err="1">
                <a:solidFill>
                  <a:srgbClr val="222222"/>
                </a:solidFill>
                <a:latin typeface="#9Slide06 SVNLast Paradise"/>
              </a:rPr>
              <a:t>Lưu</a:t>
            </a:r>
            <a:r>
              <a:rPr lang="en-US" sz="6000" dirty="0">
                <a:solidFill>
                  <a:srgbClr val="222222"/>
                </a:solidFill>
                <a:latin typeface="#9Slide06 SVNLast Paradise"/>
              </a:rPr>
              <a:t> ý</a:t>
            </a:r>
          </a:p>
        </p:txBody>
      </p:sp>
      <p:sp>
        <p:nvSpPr>
          <p:cNvPr id="7" name="Freeform 7"/>
          <p:cNvSpPr/>
          <p:nvPr/>
        </p:nvSpPr>
        <p:spPr>
          <a:xfrm>
            <a:off x="15087855" y="-1424661"/>
            <a:ext cx="4342890" cy="3909585"/>
          </a:xfrm>
          <a:custGeom>
            <a:avLst/>
            <a:gdLst/>
            <a:ahLst/>
            <a:cxnLst/>
            <a:rect l="l" t="t" r="r" b="b"/>
            <a:pathLst>
              <a:path w="4342890" h="3909585">
                <a:moveTo>
                  <a:pt x="0" y="0"/>
                </a:moveTo>
                <a:lnTo>
                  <a:pt x="4342890" y="0"/>
                </a:lnTo>
                <a:lnTo>
                  <a:pt x="4342890" y="3909586"/>
                </a:lnTo>
                <a:lnTo>
                  <a:pt x="0" y="3909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6757336">
            <a:off x="-2308159" y="2337257"/>
            <a:ext cx="6696561" cy="1004484"/>
          </a:xfrm>
          <a:custGeom>
            <a:avLst/>
            <a:gdLst/>
            <a:ahLst/>
            <a:cxnLst/>
            <a:rect l="l" t="t" r="r" b="b"/>
            <a:pathLst>
              <a:path w="6696561" h="1004484">
                <a:moveTo>
                  <a:pt x="0" y="0"/>
                </a:moveTo>
                <a:lnTo>
                  <a:pt x="6696561" y="0"/>
                </a:lnTo>
                <a:lnTo>
                  <a:pt x="6696561" y="1004484"/>
                </a:lnTo>
                <a:lnTo>
                  <a:pt x="0" y="1004484"/>
                </a:lnTo>
                <a:lnTo>
                  <a:pt x="0" y="0"/>
                </a:lnTo>
                <a:close/>
              </a:path>
            </a:pathLst>
          </a:custGeom>
          <a:blipFill>
            <a:blip r:embed="rId6"/>
            <a:stretch>
              <a:fillRect/>
            </a:stretch>
          </a:blipFill>
        </p:spPr>
      </p:sp>
      <p:sp>
        <p:nvSpPr>
          <p:cNvPr id="9" name="Freeform 9"/>
          <p:cNvSpPr/>
          <p:nvPr/>
        </p:nvSpPr>
        <p:spPr>
          <a:xfrm rot="-525922">
            <a:off x="14617469" y="6901427"/>
            <a:ext cx="6121747" cy="4713745"/>
          </a:xfrm>
          <a:custGeom>
            <a:avLst/>
            <a:gdLst/>
            <a:ahLst/>
            <a:cxnLst/>
            <a:rect l="l" t="t" r="r" b="b"/>
            <a:pathLst>
              <a:path w="6121747" h="4713745">
                <a:moveTo>
                  <a:pt x="0" y="0"/>
                </a:moveTo>
                <a:lnTo>
                  <a:pt x="6121747" y="0"/>
                </a:lnTo>
                <a:lnTo>
                  <a:pt x="6121747" y="4713746"/>
                </a:lnTo>
                <a:lnTo>
                  <a:pt x="0" y="4713746"/>
                </a:lnTo>
                <a:lnTo>
                  <a:pt x="0" y="0"/>
                </a:lnTo>
                <a:close/>
              </a:path>
            </a:pathLst>
          </a:custGeom>
          <a:blipFill>
            <a:blip r:embed="rId7"/>
            <a:stretch>
              <a:fillRect/>
            </a:stretch>
          </a:blipFill>
        </p:spPr>
      </p:sp>
      <p:sp>
        <p:nvSpPr>
          <p:cNvPr id="10" name="TextBox 10"/>
          <p:cNvSpPr txBox="1"/>
          <p:nvPr/>
        </p:nvSpPr>
        <p:spPr>
          <a:xfrm>
            <a:off x="2004134" y="2239453"/>
            <a:ext cx="14585170" cy="6149340"/>
          </a:xfrm>
          <a:prstGeom prst="rect">
            <a:avLst/>
          </a:prstGeom>
        </p:spPr>
        <p:txBody>
          <a:bodyPr lIns="0" tIns="0" rIns="0" bIns="0" rtlCol="0" anchor="t">
            <a:spAutoFit/>
          </a:bodyPr>
          <a:lstStyle/>
          <a:p>
            <a:pPr algn="just">
              <a:lnSpc>
                <a:spcPts val="5459"/>
              </a:lnSpc>
            </a:pPr>
            <a:r>
              <a:rPr lang="en-US" sz="3899" dirty="0">
                <a:solidFill>
                  <a:srgbClr val="222222"/>
                </a:solidFill>
                <a:latin typeface="Roboto Condensed"/>
              </a:rPr>
              <a:t>- BPTT </a:t>
            </a:r>
            <a:r>
              <a:rPr lang="en-US" sz="3899" dirty="0" err="1">
                <a:solidFill>
                  <a:srgbClr val="222222"/>
                </a:solidFill>
                <a:latin typeface="Roboto Condensed"/>
              </a:rPr>
              <a:t>đảo</a:t>
            </a:r>
            <a:r>
              <a:rPr lang="en-US" sz="3899" dirty="0">
                <a:solidFill>
                  <a:srgbClr val="222222"/>
                </a:solidFill>
                <a:latin typeface="Roboto Condensed"/>
              </a:rPr>
              <a:t> </a:t>
            </a:r>
            <a:r>
              <a:rPr lang="en-US" sz="3899" dirty="0" err="1">
                <a:solidFill>
                  <a:srgbClr val="222222"/>
                </a:solidFill>
                <a:latin typeface="Roboto Condensed"/>
              </a:rPr>
              <a:t>ngữ</a:t>
            </a:r>
            <a:r>
              <a:rPr lang="en-US" sz="3899" dirty="0">
                <a:solidFill>
                  <a:srgbClr val="222222"/>
                </a:solidFill>
                <a:latin typeface="Roboto Condensed"/>
              </a:rPr>
              <a:t> </a:t>
            </a:r>
            <a:r>
              <a:rPr lang="en-US" sz="3899" dirty="0" err="1">
                <a:solidFill>
                  <a:srgbClr val="222222"/>
                </a:solidFill>
                <a:latin typeface="Roboto Condensed"/>
              </a:rPr>
              <a:t>được</a:t>
            </a:r>
            <a:r>
              <a:rPr lang="en-US" sz="3899" dirty="0">
                <a:solidFill>
                  <a:srgbClr val="222222"/>
                </a:solidFill>
                <a:latin typeface="Roboto Condensed"/>
              </a:rPr>
              <a:t> tạo </a:t>
            </a:r>
            <a:r>
              <a:rPr lang="en-US" sz="3899" dirty="0" err="1">
                <a:solidFill>
                  <a:srgbClr val="222222"/>
                </a:solidFill>
                <a:latin typeface="Roboto Condensed"/>
              </a:rPr>
              <a:t>ra</a:t>
            </a:r>
            <a:r>
              <a:rPr lang="en-US" sz="3899" dirty="0">
                <a:solidFill>
                  <a:srgbClr val="222222"/>
                </a:solidFill>
                <a:latin typeface="Roboto Condensed"/>
              </a:rPr>
              <a:t> </a:t>
            </a:r>
            <a:r>
              <a:rPr lang="en-US" sz="3899" dirty="0" err="1">
                <a:solidFill>
                  <a:srgbClr val="222222"/>
                </a:solidFill>
                <a:latin typeface="Roboto Condensed"/>
              </a:rPr>
              <a:t>bằng</a:t>
            </a:r>
            <a:r>
              <a:rPr lang="en-US" sz="3899" dirty="0">
                <a:solidFill>
                  <a:srgbClr val="222222"/>
                </a:solidFill>
                <a:latin typeface="Roboto Condensed"/>
              </a:rPr>
              <a:t> </a:t>
            </a:r>
            <a:r>
              <a:rPr lang="en-US" sz="3899" dirty="0" err="1">
                <a:solidFill>
                  <a:srgbClr val="222222"/>
                </a:solidFill>
                <a:latin typeface="Roboto Condensed"/>
              </a:rPr>
              <a:t>cách</a:t>
            </a:r>
            <a:r>
              <a:rPr lang="en-US" sz="3899" dirty="0">
                <a:solidFill>
                  <a:srgbClr val="222222"/>
                </a:solidFill>
                <a:latin typeface="Roboto Condensed"/>
              </a:rPr>
              <a:t> </a:t>
            </a:r>
            <a:r>
              <a:rPr lang="en-US" sz="3899" dirty="0" err="1">
                <a:solidFill>
                  <a:srgbClr val="222222"/>
                </a:solidFill>
                <a:latin typeface="Roboto Condensed"/>
              </a:rPr>
              <a:t>thay</a:t>
            </a:r>
            <a:r>
              <a:rPr lang="en-US" sz="3899" dirty="0">
                <a:solidFill>
                  <a:srgbClr val="222222"/>
                </a:solidFill>
                <a:latin typeface="Roboto Condensed"/>
              </a:rPr>
              <a:t> </a:t>
            </a:r>
            <a:r>
              <a:rPr lang="en-US" sz="3899" dirty="0" err="1">
                <a:solidFill>
                  <a:srgbClr val="222222"/>
                </a:solidFill>
                <a:latin typeface="Roboto Condensed"/>
              </a:rPr>
              <a:t>đổi</a:t>
            </a:r>
            <a:r>
              <a:rPr lang="en-US" sz="3899" dirty="0">
                <a:solidFill>
                  <a:srgbClr val="222222"/>
                </a:solidFill>
                <a:latin typeface="Roboto Condensed"/>
              </a:rPr>
              <a:t> </a:t>
            </a:r>
            <a:r>
              <a:rPr lang="en-US" sz="3899" dirty="0" err="1">
                <a:solidFill>
                  <a:srgbClr val="222222"/>
                </a:solidFill>
                <a:latin typeface="Roboto Condensed"/>
              </a:rPr>
              <a:t>vị</a:t>
            </a:r>
            <a:r>
              <a:rPr lang="en-US" sz="3899" dirty="0">
                <a:solidFill>
                  <a:srgbClr val="222222"/>
                </a:solidFill>
                <a:latin typeface="Roboto Condensed"/>
              </a:rPr>
              <a:t> </a:t>
            </a:r>
            <a:r>
              <a:rPr lang="en-US" sz="3899" dirty="0" err="1">
                <a:solidFill>
                  <a:srgbClr val="222222"/>
                </a:solidFill>
                <a:latin typeface="Roboto Condensed"/>
              </a:rPr>
              <a:t>trí</a:t>
            </a:r>
            <a:r>
              <a:rPr lang="en-US" sz="3899" dirty="0">
                <a:solidFill>
                  <a:srgbClr val="222222"/>
                </a:solidFill>
                <a:latin typeface="Roboto Condensed"/>
              </a:rPr>
              <a:t> </a:t>
            </a:r>
            <a:r>
              <a:rPr lang="en-US" sz="3899" dirty="0" err="1">
                <a:solidFill>
                  <a:srgbClr val="222222"/>
                </a:solidFill>
                <a:latin typeface="Roboto Condensed"/>
              </a:rPr>
              <a:t>thông</a:t>
            </a:r>
            <a:r>
              <a:rPr lang="en-US" sz="3899" dirty="0">
                <a:solidFill>
                  <a:srgbClr val="222222"/>
                </a:solidFill>
                <a:latin typeface="Roboto Condensed"/>
              </a:rPr>
              <a:t> </a:t>
            </a:r>
            <a:r>
              <a:rPr lang="en-US" sz="3899" dirty="0" err="1">
                <a:solidFill>
                  <a:srgbClr val="222222"/>
                </a:solidFill>
                <a:latin typeface="Roboto Condensed"/>
              </a:rPr>
              <a:t>thường</a:t>
            </a:r>
            <a:r>
              <a:rPr lang="en-US" sz="3899" dirty="0">
                <a:solidFill>
                  <a:srgbClr val="222222"/>
                </a:solidFill>
                <a:latin typeface="Roboto Condensed"/>
              </a:rPr>
              <a:t> </a:t>
            </a:r>
            <a:r>
              <a:rPr lang="en-US" sz="3899" dirty="0" err="1">
                <a:solidFill>
                  <a:srgbClr val="222222"/>
                </a:solidFill>
                <a:latin typeface="Roboto Condensed"/>
              </a:rPr>
              <a:t>của</a:t>
            </a:r>
            <a:r>
              <a:rPr lang="en-US" sz="3899" dirty="0">
                <a:solidFill>
                  <a:srgbClr val="222222"/>
                </a:solidFill>
                <a:latin typeface="Roboto Condensed"/>
              </a:rPr>
              <a:t> </a:t>
            </a:r>
            <a:r>
              <a:rPr lang="en-US" sz="3899" dirty="0" err="1">
                <a:solidFill>
                  <a:srgbClr val="222222"/>
                </a:solidFill>
                <a:latin typeface="Roboto Condensed"/>
              </a:rPr>
              <a:t>các</a:t>
            </a:r>
            <a:r>
              <a:rPr lang="en-US" sz="3899" dirty="0">
                <a:solidFill>
                  <a:srgbClr val="222222"/>
                </a:solidFill>
                <a:latin typeface="Roboto Condensed"/>
              </a:rPr>
              <a:t> </a:t>
            </a:r>
            <a:r>
              <a:rPr lang="en-US" sz="3899" dirty="0" err="1">
                <a:solidFill>
                  <a:srgbClr val="222222"/>
                </a:solidFill>
                <a:latin typeface="Roboto Condensed"/>
              </a:rPr>
              <a:t>từ</a:t>
            </a:r>
            <a:r>
              <a:rPr lang="en-US" sz="3899" dirty="0">
                <a:solidFill>
                  <a:srgbClr val="222222"/>
                </a:solidFill>
                <a:latin typeface="Roboto Condensed"/>
              </a:rPr>
              <a:t> </a:t>
            </a:r>
            <a:r>
              <a:rPr lang="en-US" sz="3899" dirty="0" err="1">
                <a:solidFill>
                  <a:srgbClr val="222222"/>
                </a:solidFill>
                <a:latin typeface="Roboto Condensed"/>
              </a:rPr>
              <a:t>ngữ</a:t>
            </a:r>
            <a:r>
              <a:rPr lang="en-US" sz="3899" dirty="0">
                <a:solidFill>
                  <a:srgbClr val="222222"/>
                </a:solidFill>
                <a:latin typeface="Roboto Condensed"/>
              </a:rPr>
              <a:t> </a:t>
            </a:r>
            <a:r>
              <a:rPr lang="en-US" sz="3899" dirty="0" err="1">
                <a:solidFill>
                  <a:srgbClr val="222222"/>
                </a:solidFill>
                <a:latin typeface="Roboto Condensed"/>
              </a:rPr>
              <a:t>trong</a:t>
            </a:r>
            <a:r>
              <a:rPr lang="en-US" sz="3899" dirty="0">
                <a:solidFill>
                  <a:srgbClr val="222222"/>
                </a:solidFill>
                <a:latin typeface="Roboto Condensed"/>
              </a:rPr>
              <a:t> </a:t>
            </a:r>
            <a:r>
              <a:rPr lang="en-US" sz="3899" dirty="0" err="1">
                <a:solidFill>
                  <a:srgbClr val="222222"/>
                </a:solidFill>
                <a:latin typeface="Roboto Condensed"/>
              </a:rPr>
              <a:t>câu</a:t>
            </a:r>
            <a:r>
              <a:rPr lang="en-US" sz="3899" dirty="0">
                <a:solidFill>
                  <a:srgbClr val="222222"/>
                </a:solidFill>
                <a:latin typeface="Roboto Condensed"/>
              </a:rPr>
              <a:t> </a:t>
            </a:r>
            <a:r>
              <a:rPr lang="en-US" sz="3899" dirty="0" err="1">
                <a:solidFill>
                  <a:srgbClr val="222222"/>
                </a:solidFill>
                <a:latin typeface="Roboto Condensed"/>
              </a:rPr>
              <a:t>nhằm</a:t>
            </a:r>
            <a:r>
              <a:rPr lang="en-US" sz="3899" dirty="0">
                <a:solidFill>
                  <a:srgbClr val="222222"/>
                </a:solidFill>
                <a:latin typeface="Roboto Condensed"/>
              </a:rPr>
              <a:t> </a:t>
            </a:r>
            <a:r>
              <a:rPr lang="en-US" sz="3899" dirty="0" err="1">
                <a:solidFill>
                  <a:srgbClr val="222222"/>
                </a:solidFill>
                <a:latin typeface="Roboto Condensed"/>
              </a:rPr>
              <a:t>nhấn</a:t>
            </a:r>
            <a:r>
              <a:rPr lang="en-US" sz="3899" dirty="0">
                <a:solidFill>
                  <a:srgbClr val="222222"/>
                </a:solidFill>
                <a:latin typeface="Roboto Condensed"/>
              </a:rPr>
              <a:t> </a:t>
            </a:r>
            <a:r>
              <a:rPr lang="en-US" sz="3899" dirty="0" err="1">
                <a:solidFill>
                  <a:srgbClr val="222222"/>
                </a:solidFill>
                <a:latin typeface="Roboto Condensed"/>
              </a:rPr>
              <a:t>mạnh</a:t>
            </a:r>
            <a:r>
              <a:rPr lang="en-US" sz="3899" dirty="0">
                <a:solidFill>
                  <a:srgbClr val="222222"/>
                </a:solidFill>
                <a:latin typeface="Roboto Condensed"/>
              </a:rPr>
              <a:t> </a:t>
            </a:r>
            <a:r>
              <a:rPr lang="en-US" sz="3899" dirty="0" err="1">
                <a:solidFill>
                  <a:srgbClr val="222222"/>
                </a:solidFill>
                <a:latin typeface="Roboto Condensed"/>
              </a:rPr>
              <a:t>đặc</a:t>
            </a:r>
            <a:r>
              <a:rPr lang="en-US" sz="3899" dirty="0">
                <a:solidFill>
                  <a:srgbClr val="222222"/>
                </a:solidFill>
                <a:latin typeface="Roboto Condensed"/>
              </a:rPr>
              <a:t> </a:t>
            </a:r>
            <a:r>
              <a:rPr lang="en-US" sz="3899" dirty="0" err="1">
                <a:solidFill>
                  <a:srgbClr val="222222"/>
                </a:solidFill>
                <a:latin typeface="Roboto Condensed"/>
              </a:rPr>
              <a:t>điểm</a:t>
            </a:r>
            <a:r>
              <a:rPr lang="en-US" sz="3899" dirty="0">
                <a:solidFill>
                  <a:srgbClr val="222222"/>
                </a:solidFill>
                <a:latin typeface="Roboto Condensed"/>
              </a:rPr>
              <a:t> (</a:t>
            </a:r>
            <a:r>
              <a:rPr lang="en-US" sz="3899" dirty="0" err="1">
                <a:solidFill>
                  <a:srgbClr val="222222"/>
                </a:solidFill>
                <a:latin typeface="Roboto Condensed"/>
              </a:rPr>
              <a:t>màu</a:t>
            </a:r>
            <a:r>
              <a:rPr lang="en-US" sz="3899" dirty="0">
                <a:solidFill>
                  <a:srgbClr val="222222"/>
                </a:solidFill>
                <a:latin typeface="Roboto Condensed"/>
              </a:rPr>
              <a:t> </a:t>
            </a:r>
            <a:r>
              <a:rPr lang="en-US" sz="3899" dirty="0" err="1">
                <a:solidFill>
                  <a:srgbClr val="222222"/>
                </a:solidFill>
                <a:latin typeface="Roboto Condensed"/>
              </a:rPr>
              <a:t>sắc</a:t>
            </a:r>
            <a:r>
              <a:rPr lang="en-US" sz="3899" dirty="0">
                <a:solidFill>
                  <a:srgbClr val="222222"/>
                </a:solidFill>
                <a:latin typeface="Roboto Condensed"/>
              </a:rPr>
              <a:t>, </a:t>
            </a:r>
            <a:r>
              <a:rPr lang="en-US" sz="3899" dirty="0" err="1">
                <a:solidFill>
                  <a:srgbClr val="222222"/>
                </a:solidFill>
                <a:latin typeface="Roboto Condensed"/>
              </a:rPr>
              <a:t>đường</a:t>
            </a:r>
            <a:r>
              <a:rPr lang="en-US" sz="3899" dirty="0">
                <a:solidFill>
                  <a:srgbClr val="222222"/>
                </a:solidFill>
                <a:latin typeface="Roboto Condensed"/>
              </a:rPr>
              <a:t> </a:t>
            </a:r>
            <a:r>
              <a:rPr lang="en-US" sz="3899" dirty="0" err="1">
                <a:solidFill>
                  <a:srgbClr val="222222"/>
                </a:solidFill>
                <a:latin typeface="Roboto Condensed"/>
              </a:rPr>
              <a:t>nét</a:t>
            </a:r>
            <a:r>
              <a:rPr lang="en-US" sz="3899" dirty="0">
                <a:solidFill>
                  <a:srgbClr val="222222"/>
                </a:solidFill>
                <a:latin typeface="Roboto Condensed"/>
              </a:rPr>
              <a:t>,…), </a:t>
            </a:r>
            <a:r>
              <a:rPr lang="en-US" sz="3899" dirty="0" err="1">
                <a:solidFill>
                  <a:srgbClr val="222222"/>
                </a:solidFill>
                <a:latin typeface="Roboto Condensed"/>
              </a:rPr>
              <a:t>hoạt</a:t>
            </a:r>
            <a:r>
              <a:rPr lang="en-US" sz="3899" dirty="0">
                <a:solidFill>
                  <a:srgbClr val="222222"/>
                </a:solidFill>
                <a:latin typeface="Roboto Condensed"/>
              </a:rPr>
              <a:t> </a:t>
            </a:r>
            <a:r>
              <a:rPr lang="en-US" sz="3899" dirty="0" err="1">
                <a:solidFill>
                  <a:srgbClr val="222222"/>
                </a:solidFill>
                <a:latin typeface="Roboto Condensed"/>
              </a:rPr>
              <a:t>động</a:t>
            </a:r>
            <a:r>
              <a:rPr lang="en-US" sz="3899" dirty="0">
                <a:solidFill>
                  <a:srgbClr val="222222"/>
                </a:solidFill>
                <a:latin typeface="Roboto Condensed"/>
              </a:rPr>
              <a:t>, </a:t>
            </a:r>
            <a:r>
              <a:rPr lang="en-US" sz="3899" dirty="0" err="1">
                <a:solidFill>
                  <a:srgbClr val="222222"/>
                </a:solidFill>
                <a:latin typeface="Roboto Condensed"/>
              </a:rPr>
              <a:t>trạng</a:t>
            </a:r>
            <a:r>
              <a:rPr lang="en-US" sz="3899" dirty="0">
                <a:solidFill>
                  <a:srgbClr val="222222"/>
                </a:solidFill>
                <a:latin typeface="Roboto Condensed"/>
              </a:rPr>
              <a:t> </a:t>
            </a:r>
            <a:r>
              <a:rPr lang="en-US" sz="3899" dirty="0" err="1">
                <a:solidFill>
                  <a:srgbClr val="222222"/>
                </a:solidFill>
                <a:latin typeface="Roboto Condensed"/>
              </a:rPr>
              <a:t>thái</a:t>
            </a:r>
            <a:r>
              <a:rPr lang="en-US" sz="3899" dirty="0">
                <a:solidFill>
                  <a:srgbClr val="222222"/>
                </a:solidFill>
                <a:latin typeface="Roboto Condensed"/>
              </a:rPr>
              <a:t> </a:t>
            </a:r>
            <a:r>
              <a:rPr lang="en-US" sz="3899" dirty="0" err="1">
                <a:solidFill>
                  <a:srgbClr val="222222"/>
                </a:solidFill>
                <a:latin typeface="Roboto Condensed"/>
              </a:rPr>
              <a:t>của</a:t>
            </a:r>
            <a:r>
              <a:rPr lang="en-US" sz="3899" dirty="0">
                <a:solidFill>
                  <a:srgbClr val="222222"/>
                </a:solidFill>
                <a:latin typeface="Roboto Condensed"/>
              </a:rPr>
              <a:t> </a:t>
            </a:r>
            <a:r>
              <a:rPr lang="en-US" sz="3899" dirty="0" err="1">
                <a:solidFill>
                  <a:srgbClr val="222222"/>
                </a:solidFill>
                <a:latin typeface="Roboto Condensed"/>
              </a:rPr>
              <a:t>sự</a:t>
            </a:r>
            <a:r>
              <a:rPr lang="en-US" sz="3899" dirty="0">
                <a:solidFill>
                  <a:srgbClr val="222222"/>
                </a:solidFill>
                <a:latin typeface="Roboto Condensed"/>
              </a:rPr>
              <a:t> </a:t>
            </a:r>
            <a:r>
              <a:rPr lang="en-US" sz="3899" dirty="0" err="1">
                <a:solidFill>
                  <a:srgbClr val="222222"/>
                </a:solidFill>
                <a:latin typeface="Roboto Condensed"/>
              </a:rPr>
              <a:t>vật</a:t>
            </a:r>
            <a:r>
              <a:rPr lang="en-US" sz="3899" dirty="0">
                <a:solidFill>
                  <a:srgbClr val="222222"/>
                </a:solidFill>
                <a:latin typeface="Roboto Condensed"/>
              </a:rPr>
              <a:t>, </a:t>
            </a:r>
            <a:r>
              <a:rPr lang="en-US" sz="3899" dirty="0" err="1">
                <a:solidFill>
                  <a:srgbClr val="222222"/>
                </a:solidFill>
                <a:latin typeface="Roboto Condensed"/>
              </a:rPr>
              <a:t>hiện</a:t>
            </a:r>
            <a:r>
              <a:rPr lang="en-US" sz="3899" dirty="0">
                <a:solidFill>
                  <a:srgbClr val="222222"/>
                </a:solidFill>
                <a:latin typeface="Roboto Condensed"/>
              </a:rPr>
              <a:t> </a:t>
            </a:r>
            <a:r>
              <a:rPr lang="en-US" sz="3899" dirty="0" err="1">
                <a:solidFill>
                  <a:srgbClr val="222222"/>
                </a:solidFill>
                <a:latin typeface="Roboto Condensed"/>
              </a:rPr>
              <a:t>tượng</a:t>
            </a:r>
            <a:r>
              <a:rPr lang="en-US" sz="3899" dirty="0">
                <a:solidFill>
                  <a:srgbClr val="222222"/>
                </a:solidFill>
                <a:latin typeface="Roboto Condensed"/>
              </a:rPr>
              <a:t>, </a:t>
            </a:r>
            <a:r>
              <a:rPr lang="en-US" sz="3899" dirty="0" err="1">
                <a:solidFill>
                  <a:srgbClr val="222222"/>
                </a:solidFill>
                <a:latin typeface="Roboto Condensed"/>
              </a:rPr>
              <a:t>gợi</a:t>
            </a:r>
            <a:r>
              <a:rPr lang="en-US" sz="3899" dirty="0">
                <a:solidFill>
                  <a:srgbClr val="222222"/>
                </a:solidFill>
                <a:latin typeface="Roboto Condensed"/>
              </a:rPr>
              <a:t> </a:t>
            </a:r>
            <a:r>
              <a:rPr lang="en-US" sz="3899" dirty="0" err="1">
                <a:solidFill>
                  <a:srgbClr val="222222"/>
                </a:solidFill>
                <a:latin typeface="Roboto Condensed"/>
              </a:rPr>
              <a:t>ấn</a:t>
            </a:r>
            <a:r>
              <a:rPr lang="en-US" sz="3899" dirty="0">
                <a:solidFill>
                  <a:srgbClr val="222222"/>
                </a:solidFill>
                <a:latin typeface="Roboto Condensed"/>
              </a:rPr>
              <a:t> </a:t>
            </a:r>
            <a:r>
              <a:rPr lang="en-US" sz="3899" dirty="0" err="1">
                <a:solidFill>
                  <a:srgbClr val="222222"/>
                </a:solidFill>
                <a:latin typeface="Roboto Condensed"/>
              </a:rPr>
              <a:t>tượng</a:t>
            </a:r>
            <a:r>
              <a:rPr lang="en-US" sz="3899" dirty="0">
                <a:solidFill>
                  <a:srgbClr val="222222"/>
                </a:solidFill>
                <a:latin typeface="Roboto Condensed"/>
              </a:rPr>
              <a:t> </a:t>
            </a:r>
            <a:r>
              <a:rPr lang="en-US" sz="3899" dirty="0" err="1">
                <a:solidFill>
                  <a:srgbClr val="222222"/>
                </a:solidFill>
                <a:latin typeface="Roboto Condensed"/>
              </a:rPr>
              <a:t>rõ</a:t>
            </a:r>
            <a:r>
              <a:rPr lang="en-US" sz="3899" dirty="0">
                <a:solidFill>
                  <a:srgbClr val="222222"/>
                </a:solidFill>
                <a:latin typeface="Roboto Condensed"/>
              </a:rPr>
              <a:t> </a:t>
            </a:r>
            <a:r>
              <a:rPr lang="en-US" sz="3899" dirty="0" err="1">
                <a:solidFill>
                  <a:srgbClr val="222222"/>
                </a:solidFill>
                <a:latin typeface="Roboto Condensed"/>
              </a:rPr>
              <a:t>hơn</a:t>
            </a:r>
            <a:r>
              <a:rPr lang="en-US" sz="3899" dirty="0">
                <a:solidFill>
                  <a:srgbClr val="222222"/>
                </a:solidFill>
                <a:latin typeface="Roboto Condensed"/>
              </a:rPr>
              <a:t> </a:t>
            </a:r>
            <a:r>
              <a:rPr lang="en-US" sz="3899" dirty="0" err="1">
                <a:solidFill>
                  <a:srgbClr val="222222"/>
                </a:solidFill>
                <a:latin typeface="Roboto Condensed"/>
              </a:rPr>
              <a:t>hoặc</a:t>
            </a:r>
            <a:r>
              <a:rPr lang="en-US" sz="3899" dirty="0">
                <a:solidFill>
                  <a:srgbClr val="222222"/>
                </a:solidFill>
                <a:latin typeface="Roboto Condensed"/>
              </a:rPr>
              <a:t> </a:t>
            </a:r>
            <a:r>
              <a:rPr lang="en-US" sz="3899" dirty="0" err="1">
                <a:solidFill>
                  <a:srgbClr val="222222"/>
                </a:solidFill>
                <a:latin typeface="Roboto Condensed"/>
              </a:rPr>
              <a:t>bộc</a:t>
            </a:r>
            <a:r>
              <a:rPr lang="en-US" sz="3899" dirty="0">
                <a:solidFill>
                  <a:srgbClr val="222222"/>
                </a:solidFill>
                <a:latin typeface="Roboto Condensed"/>
              </a:rPr>
              <a:t> </a:t>
            </a:r>
            <a:r>
              <a:rPr lang="en-US" sz="3899" dirty="0" err="1">
                <a:solidFill>
                  <a:srgbClr val="222222"/>
                </a:solidFill>
                <a:latin typeface="Roboto Condensed"/>
              </a:rPr>
              <a:t>lộ</a:t>
            </a:r>
            <a:r>
              <a:rPr lang="en-US" sz="3899" dirty="0">
                <a:solidFill>
                  <a:srgbClr val="222222"/>
                </a:solidFill>
                <a:latin typeface="Roboto Condensed"/>
              </a:rPr>
              <a:t> </a:t>
            </a:r>
            <a:r>
              <a:rPr lang="en-US" sz="3899" dirty="0" err="1">
                <a:solidFill>
                  <a:srgbClr val="222222"/>
                </a:solidFill>
                <a:latin typeface="Roboto Condensed"/>
              </a:rPr>
              <a:t>cảm</a:t>
            </a:r>
            <a:r>
              <a:rPr lang="en-US" sz="3899" dirty="0">
                <a:solidFill>
                  <a:srgbClr val="222222"/>
                </a:solidFill>
                <a:latin typeface="Roboto Condensed"/>
              </a:rPr>
              <a:t> </a:t>
            </a:r>
            <a:r>
              <a:rPr lang="en-US" sz="3899" dirty="0" err="1">
                <a:solidFill>
                  <a:srgbClr val="222222"/>
                </a:solidFill>
                <a:latin typeface="Roboto Condensed"/>
              </a:rPr>
              <a:t>xúc</a:t>
            </a:r>
            <a:r>
              <a:rPr lang="en-US" sz="3899" dirty="0">
                <a:solidFill>
                  <a:srgbClr val="222222"/>
                </a:solidFill>
                <a:latin typeface="Roboto Condensed"/>
              </a:rPr>
              <a:t> </a:t>
            </a:r>
            <a:r>
              <a:rPr lang="en-US" sz="3899" dirty="0" err="1">
                <a:solidFill>
                  <a:srgbClr val="222222"/>
                </a:solidFill>
                <a:latin typeface="Roboto Condensed"/>
              </a:rPr>
              <a:t>của</a:t>
            </a:r>
            <a:r>
              <a:rPr lang="en-US" sz="3899" dirty="0">
                <a:solidFill>
                  <a:srgbClr val="222222"/>
                </a:solidFill>
                <a:latin typeface="Roboto Condensed"/>
              </a:rPr>
              <a:t> </a:t>
            </a:r>
            <a:r>
              <a:rPr lang="en-US" sz="3899" dirty="0" err="1">
                <a:solidFill>
                  <a:srgbClr val="222222"/>
                </a:solidFill>
                <a:latin typeface="Roboto Condensed"/>
              </a:rPr>
              <a:t>người</a:t>
            </a:r>
            <a:r>
              <a:rPr lang="en-US" sz="3899" dirty="0">
                <a:solidFill>
                  <a:srgbClr val="222222"/>
                </a:solidFill>
                <a:latin typeface="Roboto Condensed"/>
              </a:rPr>
              <a:t> </a:t>
            </a:r>
            <a:r>
              <a:rPr lang="en-US" sz="3899" dirty="0" err="1">
                <a:solidFill>
                  <a:srgbClr val="222222"/>
                </a:solidFill>
                <a:latin typeface="Roboto Condensed"/>
              </a:rPr>
              <a:t>viết</a:t>
            </a:r>
            <a:r>
              <a:rPr lang="en-US" sz="3899" dirty="0">
                <a:solidFill>
                  <a:srgbClr val="222222"/>
                </a:solidFill>
                <a:latin typeface="Roboto Condensed"/>
              </a:rPr>
              <a:t> (</a:t>
            </a:r>
            <a:r>
              <a:rPr lang="en-US" sz="3899" dirty="0" err="1">
                <a:solidFill>
                  <a:srgbClr val="222222"/>
                </a:solidFill>
                <a:latin typeface="Roboto Condensed"/>
              </a:rPr>
              <a:t>người</a:t>
            </a:r>
            <a:r>
              <a:rPr lang="en-US" sz="3899" dirty="0">
                <a:solidFill>
                  <a:srgbClr val="222222"/>
                </a:solidFill>
                <a:latin typeface="Roboto Condensed"/>
              </a:rPr>
              <a:t> </a:t>
            </a:r>
            <a:r>
              <a:rPr lang="en-US" sz="3899" dirty="0" err="1">
                <a:solidFill>
                  <a:srgbClr val="222222"/>
                </a:solidFill>
                <a:latin typeface="Roboto Condensed"/>
              </a:rPr>
              <a:t>nói</a:t>
            </a:r>
            <a:r>
              <a:rPr lang="en-US" sz="3899" dirty="0">
                <a:solidFill>
                  <a:srgbClr val="222222"/>
                </a:solidFill>
                <a:latin typeface="Roboto Condensed"/>
              </a:rPr>
              <a:t>)</a:t>
            </a:r>
          </a:p>
          <a:p>
            <a:pPr algn="just">
              <a:lnSpc>
                <a:spcPts val="5459"/>
              </a:lnSpc>
            </a:pPr>
            <a:r>
              <a:rPr lang="en-US" sz="3899" dirty="0">
                <a:solidFill>
                  <a:srgbClr val="222222"/>
                </a:solidFill>
                <a:latin typeface="Roboto Condensed"/>
              </a:rPr>
              <a:t>- </a:t>
            </a:r>
            <a:r>
              <a:rPr lang="en-US" sz="3899" dirty="0" err="1">
                <a:solidFill>
                  <a:srgbClr val="222222"/>
                </a:solidFill>
                <a:latin typeface="Roboto Condensed"/>
              </a:rPr>
              <a:t>Hình</a:t>
            </a:r>
            <a:r>
              <a:rPr lang="en-US" sz="3899" dirty="0">
                <a:solidFill>
                  <a:srgbClr val="222222"/>
                </a:solidFill>
                <a:latin typeface="Roboto Condensed"/>
              </a:rPr>
              <a:t> </a:t>
            </a:r>
            <a:r>
              <a:rPr lang="en-US" sz="3899" dirty="0" err="1">
                <a:solidFill>
                  <a:srgbClr val="222222"/>
                </a:solidFill>
                <a:latin typeface="Roboto Condensed"/>
              </a:rPr>
              <a:t>thức</a:t>
            </a:r>
            <a:r>
              <a:rPr lang="en-US" sz="3899" dirty="0">
                <a:solidFill>
                  <a:srgbClr val="222222"/>
                </a:solidFill>
                <a:latin typeface="Roboto Condensed"/>
              </a:rPr>
              <a:t> </a:t>
            </a:r>
            <a:r>
              <a:rPr lang="en-US" sz="3899" dirty="0" err="1">
                <a:solidFill>
                  <a:srgbClr val="222222"/>
                </a:solidFill>
                <a:latin typeface="Roboto Condensed"/>
              </a:rPr>
              <a:t>cơ</a:t>
            </a:r>
            <a:r>
              <a:rPr lang="en-US" sz="3899" dirty="0">
                <a:solidFill>
                  <a:srgbClr val="222222"/>
                </a:solidFill>
                <a:latin typeface="Roboto Condensed"/>
              </a:rPr>
              <a:t> </a:t>
            </a:r>
            <a:r>
              <a:rPr lang="en-US" sz="3899" dirty="0" err="1">
                <a:solidFill>
                  <a:srgbClr val="222222"/>
                </a:solidFill>
                <a:latin typeface="Roboto Condensed"/>
              </a:rPr>
              <a:t>bản</a:t>
            </a:r>
            <a:r>
              <a:rPr lang="en-US" sz="3899" dirty="0">
                <a:solidFill>
                  <a:srgbClr val="222222"/>
                </a:solidFill>
                <a:latin typeface="Roboto Condensed"/>
              </a:rPr>
              <a:t>: </a:t>
            </a:r>
          </a:p>
          <a:p>
            <a:pPr marL="842008" lvl="1" indent="-421004" algn="just">
              <a:lnSpc>
                <a:spcPts val="5459"/>
              </a:lnSpc>
              <a:buFont typeface="Arial"/>
              <a:buChar char="•"/>
            </a:pPr>
            <a:r>
              <a:rPr lang="en-US" sz="3899" dirty="0" err="1">
                <a:solidFill>
                  <a:srgbClr val="222222"/>
                </a:solidFill>
                <a:latin typeface="Roboto Condensed"/>
              </a:rPr>
              <a:t>đảo</a:t>
            </a:r>
            <a:r>
              <a:rPr lang="en-US" sz="3899" dirty="0">
                <a:solidFill>
                  <a:srgbClr val="222222"/>
                </a:solidFill>
                <a:latin typeface="Roboto Condensed"/>
              </a:rPr>
              <a:t> </a:t>
            </a:r>
            <a:r>
              <a:rPr lang="en-US" sz="3899" dirty="0" err="1">
                <a:solidFill>
                  <a:srgbClr val="222222"/>
                </a:solidFill>
                <a:latin typeface="Roboto Condensed"/>
              </a:rPr>
              <a:t>các</a:t>
            </a:r>
            <a:r>
              <a:rPr lang="en-US" sz="3899" dirty="0">
                <a:solidFill>
                  <a:srgbClr val="222222"/>
                </a:solidFill>
                <a:latin typeface="Roboto Condensed"/>
              </a:rPr>
              <a:t> </a:t>
            </a:r>
            <a:r>
              <a:rPr lang="en-US" sz="3899" dirty="0" err="1">
                <a:solidFill>
                  <a:srgbClr val="222222"/>
                </a:solidFill>
                <a:latin typeface="Roboto Condensed"/>
              </a:rPr>
              <a:t>thành</a:t>
            </a:r>
            <a:r>
              <a:rPr lang="en-US" sz="3899" dirty="0">
                <a:solidFill>
                  <a:srgbClr val="222222"/>
                </a:solidFill>
                <a:latin typeface="Roboto Condensed"/>
              </a:rPr>
              <a:t> </a:t>
            </a:r>
            <a:r>
              <a:rPr lang="en-US" sz="3899" dirty="0" err="1">
                <a:solidFill>
                  <a:srgbClr val="222222"/>
                </a:solidFill>
                <a:latin typeface="Roboto Condensed"/>
              </a:rPr>
              <a:t>tố</a:t>
            </a:r>
            <a:r>
              <a:rPr lang="en-US" sz="3899" dirty="0">
                <a:solidFill>
                  <a:srgbClr val="222222"/>
                </a:solidFill>
                <a:latin typeface="Roboto Condensed"/>
              </a:rPr>
              <a:t> </a:t>
            </a:r>
            <a:r>
              <a:rPr lang="en-US" sz="3899" dirty="0" err="1">
                <a:solidFill>
                  <a:srgbClr val="222222"/>
                </a:solidFill>
                <a:latin typeface="Roboto Condensed"/>
              </a:rPr>
              <a:t>trong</a:t>
            </a:r>
            <a:r>
              <a:rPr lang="en-US" sz="3899" dirty="0">
                <a:solidFill>
                  <a:srgbClr val="222222"/>
                </a:solidFill>
                <a:latin typeface="Roboto Condensed"/>
              </a:rPr>
              <a:t> </a:t>
            </a:r>
            <a:r>
              <a:rPr lang="en-US" sz="3899" dirty="0" err="1">
                <a:solidFill>
                  <a:srgbClr val="222222"/>
                </a:solidFill>
                <a:latin typeface="Roboto Condensed"/>
              </a:rPr>
              <a:t>cụm</a:t>
            </a:r>
            <a:r>
              <a:rPr lang="en-US" sz="3899" dirty="0">
                <a:solidFill>
                  <a:srgbClr val="222222"/>
                </a:solidFill>
                <a:latin typeface="Roboto Condensed"/>
              </a:rPr>
              <a:t> </a:t>
            </a:r>
            <a:r>
              <a:rPr lang="en-US" sz="3899" dirty="0" err="1">
                <a:solidFill>
                  <a:srgbClr val="222222"/>
                </a:solidFill>
                <a:latin typeface="Roboto Condensed"/>
              </a:rPr>
              <a:t>từ</a:t>
            </a:r>
            <a:endParaRPr lang="en-US" sz="3899" dirty="0">
              <a:solidFill>
                <a:srgbClr val="222222"/>
              </a:solidFill>
              <a:latin typeface="Roboto Condensed"/>
            </a:endParaRPr>
          </a:p>
          <a:p>
            <a:pPr marL="842008" lvl="1" indent="-421004" algn="just">
              <a:lnSpc>
                <a:spcPts val="5459"/>
              </a:lnSpc>
              <a:buFont typeface="Arial"/>
              <a:buChar char="•"/>
            </a:pPr>
            <a:r>
              <a:rPr lang="en-US" sz="3899" dirty="0" err="1">
                <a:solidFill>
                  <a:srgbClr val="222222"/>
                </a:solidFill>
                <a:latin typeface="Roboto Condensed"/>
              </a:rPr>
              <a:t>đảo</a:t>
            </a:r>
            <a:r>
              <a:rPr lang="en-US" sz="3899" dirty="0">
                <a:solidFill>
                  <a:srgbClr val="222222"/>
                </a:solidFill>
                <a:latin typeface="Roboto Condensed"/>
              </a:rPr>
              <a:t> </a:t>
            </a:r>
            <a:r>
              <a:rPr lang="en-US" sz="3899" dirty="0" err="1">
                <a:solidFill>
                  <a:srgbClr val="222222"/>
                </a:solidFill>
                <a:latin typeface="Roboto Condensed"/>
              </a:rPr>
              <a:t>các</a:t>
            </a:r>
            <a:r>
              <a:rPr lang="en-US" sz="3899" dirty="0">
                <a:solidFill>
                  <a:srgbClr val="222222"/>
                </a:solidFill>
                <a:latin typeface="Roboto Condensed"/>
              </a:rPr>
              <a:t> </a:t>
            </a:r>
            <a:r>
              <a:rPr lang="en-US" sz="3899" dirty="0" err="1">
                <a:solidFill>
                  <a:srgbClr val="222222"/>
                </a:solidFill>
                <a:latin typeface="Roboto Condensed"/>
              </a:rPr>
              <a:t>thành</a:t>
            </a:r>
            <a:r>
              <a:rPr lang="en-US" sz="3899" dirty="0">
                <a:solidFill>
                  <a:srgbClr val="222222"/>
                </a:solidFill>
                <a:latin typeface="Roboto Condensed"/>
              </a:rPr>
              <a:t> </a:t>
            </a:r>
            <a:r>
              <a:rPr lang="en-US" sz="3899" dirty="0" err="1">
                <a:solidFill>
                  <a:srgbClr val="222222"/>
                </a:solidFill>
                <a:latin typeface="Roboto Condensed"/>
              </a:rPr>
              <a:t>phần</a:t>
            </a:r>
            <a:r>
              <a:rPr lang="en-US" sz="3899" dirty="0">
                <a:solidFill>
                  <a:srgbClr val="222222"/>
                </a:solidFill>
                <a:latin typeface="Roboto Condensed"/>
              </a:rPr>
              <a:t> </a:t>
            </a:r>
            <a:r>
              <a:rPr lang="en-US" sz="3899" dirty="0" err="1">
                <a:solidFill>
                  <a:srgbClr val="222222"/>
                </a:solidFill>
                <a:latin typeface="Roboto Condensed"/>
              </a:rPr>
              <a:t>trong</a:t>
            </a:r>
            <a:r>
              <a:rPr lang="en-US" sz="3899" dirty="0">
                <a:solidFill>
                  <a:srgbClr val="222222"/>
                </a:solidFill>
                <a:latin typeface="Roboto Condensed"/>
              </a:rPr>
              <a:t> </a:t>
            </a:r>
            <a:r>
              <a:rPr lang="en-US" sz="3899" dirty="0" err="1">
                <a:solidFill>
                  <a:srgbClr val="222222"/>
                </a:solidFill>
                <a:latin typeface="Roboto Condensed"/>
              </a:rPr>
              <a:t>câu</a:t>
            </a:r>
            <a:endParaRPr lang="en-US" sz="3899" dirty="0">
              <a:solidFill>
                <a:srgbClr val="222222"/>
              </a:solidFill>
              <a:latin typeface="Roboto Condensed"/>
            </a:endParaRPr>
          </a:p>
          <a:p>
            <a:pPr algn="just">
              <a:lnSpc>
                <a:spcPts val="5459"/>
              </a:lnSpc>
              <a:spcBef>
                <a:spcPct val="0"/>
              </a:spcBef>
            </a:pPr>
            <a:r>
              <a:rPr lang="en-US" sz="3899" dirty="0">
                <a:solidFill>
                  <a:srgbClr val="222222"/>
                </a:solidFill>
                <a:latin typeface="Roboto Condensed"/>
              </a:rPr>
              <a:t>- </a:t>
            </a:r>
            <a:r>
              <a:rPr lang="en-US" sz="3899" dirty="0" err="1">
                <a:solidFill>
                  <a:srgbClr val="222222"/>
                </a:solidFill>
                <a:latin typeface="Roboto Condensed"/>
              </a:rPr>
              <a:t>Tác</a:t>
            </a:r>
            <a:r>
              <a:rPr lang="en-US" sz="3899" dirty="0">
                <a:solidFill>
                  <a:srgbClr val="222222"/>
                </a:solidFill>
                <a:latin typeface="Roboto Condensed"/>
              </a:rPr>
              <a:t> </a:t>
            </a:r>
            <a:r>
              <a:rPr lang="en-US" sz="3899" dirty="0" err="1">
                <a:solidFill>
                  <a:srgbClr val="222222"/>
                </a:solidFill>
                <a:latin typeface="Roboto Condensed"/>
              </a:rPr>
              <a:t>dụng</a:t>
            </a:r>
            <a:r>
              <a:rPr lang="en-US" sz="3899" dirty="0">
                <a:solidFill>
                  <a:srgbClr val="222222"/>
                </a:solidFill>
                <a:latin typeface="Roboto Condensed"/>
              </a:rPr>
              <a:t> </a:t>
            </a:r>
            <a:r>
              <a:rPr lang="en-US" sz="3899" dirty="0" err="1">
                <a:solidFill>
                  <a:srgbClr val="222222"/>
                </a:solidFill>
                <a:latin typeface="Roboto Condensed"/>
              </a:rPr>
              <a:t>chính</a:t>
            </a:r>
            <a:r>
              <a:rPr lang="en-US" sz="3899" dirty="0">
                <a:solidFill>
                  <a:srgbClr val="222222"/>
                </a:solidFill>
                <a:latin typeface="Roboto Condensed"/>
              </a:rPr>
              <a:t>: </a:t>
            </a:r>
            <a:r>
              <a:rPr lang="en-US" sz="3899" dirty="0" err="1">
                <a:solidFill>
                  <a:srgbClr val="222222"/>
                </a:solidFill>
                <a:latin typeface="Roboto Condensed"/>
              </a:rPr>
              <a:t>nhấn</a:t>
            </a:r>
            <a:r>
              <a:rPr lang="en-US" sz="3899" dirty="0">
                <a:solidFill>
                  <a:srgbClr val="222222"/>
                </a:solidFill>
                <a:latin typeface="Roboto Condensed"/>
              </a:rPr>
              <a:t> </a:t>
            </a:r>
            <a:r>
              <a:rPr lang="en-US" sz="3899" dirty="0" err="1">
                <a:solidFill>
                  <a:srgbClr val="222222"/>
                </a:solidFill>
                <a:latin typeface="Roboto Condensed"/>
              </a:rPr>
              <a:t>mạnh</a:t>
            </a:r>
            <a:r>
              <a:rPr lang="en-US" sz="3899" dirty="0">
                <a:solidFill>
                  <a:srgbClr val="222222"/>
                </a:solidFill>
                <a:latin typeface="Roboto Condensed"/>
              </a:rPr>
              <a:t> </a:t>
            </a:r>
            <a:r>
              <a:rPr lang="en-US" sz="3899" dirty="0" err="1">
                <a:solidFill>
                  <a:srgbClr val="222222"/>
                </a:solidFill>
                <a:latin typeface="Roboto Condensed"/>
              </a:rPr>
              <a:t>nội</a:t>
            </a:r>
            <a:r>
              <a:rPr lang="en-US" sz="3899" dirty="0">
                <a:solidFill>
                  <a:srgbClr val="222222"/>
                </a:solidFill>
                <a:latin typeface="Roboto Condensed"/>
              </a:rPr>
              <a:t> dung </a:t>
            </a:r>
            <a:r>
              <a:rPr lang="en-US" sz="3899" dirty="0" err="1">
                <a:solidFill>
                  <a:srgbClr val="222222"/>
                </a:solidFill>
                <a:latin typeface="Roboto Condensed"/>
              </a:rPr>
              <a:t>biểu</a:t>
            </a:r>
            <a:r>
              <a:rPr lang="en-US" sz="3899" dirty="0">
                <a:solidFill>
                  <a:srgbClr val="222222"/>
                </a:solidFill>
                <a:latin typeface="Roboto Condensed"/>
              </a:rPr>
              <a:t> </a:t>
            </a:r>
            <a:r>
              <a:rPr lang="en-US" sz="3899" dirty="0" err="1">
                <a:solidFill>
                  <a:srgbClr val="222222"/>
                </a:solidFill>
                <a:latin typeface="Roboto Condensed"/>
              </a:rPr>
              <a:t>đạt</a:t>
            </a:r>
            <a:r>
              <a:rPr lang="en-US" sz="3899" dirty="0">
                <a:solidFill>
                  <a:srgbClr val="222222"/>
                </a:solidFill>
                <a:latin typeface="Roboto Condensed"/>
              </a:rPr>
              <a:t> ở </a:t>
            </a:r>
            <a:r>
              <a:rPr lang="en-US" sz="3899" dirty="0" err="1">
                <a:solidFill>
                  <a:srgbClr val="222222"/>
                </a:solidFill>
                <a:latin typeface="Roboto Condensed"/>
              </a:rPr>
              <a:t>từ</a:t>
            </a:r>
            <a:r>
              <a:rPr lang="en-US" sz="3899" dirty="0">
                <a:solidFill>
                  <a:srgbClr val="222222"/>
                </a:solidFill>
                <a:latin typeface="Roboto Condensed"/>
              </a:rPr>
              <a:t> </a:t>
            </a:r>
            <a:r>
              <a:rPr lang="en-US" sz="3899" dirty="0" err="1">
                <a:solidFill>
                  <a:srgbClr val="222222"/>
                </a:solidFill>
                <a:latin typeface="Roboto Condensed"/>
              </a:rPr>
              <a:t>ngữ</a:t>
            </a:r>
            <a:r>
              <a:rPr lang="en-US" sz="3899" dirty="0">
                <a:solidFill>
                  <a:srgbClr val="222222"/>
                </a:solidFill>
                <a:latin typeface="Roboto Condensed"/>
              </a:rPr>
              <a:t> </a:t>
            </a:r>
            <a:r>
              <a:rPr lang="en-US" sz="3899" dirty="0" err="1">
                <a:solidFill>
                  <a:srgbClr val="222222"/>
                </a:solidFill>
                <a:latin typeface="Roboto Condensed"/>
              </a:rPr>
              <a:t>được</a:t>
            </a:r>
            <a:r>
              <a:rPr lang="en-US" sz="3899" dirty="0">
                <a:solidFill>
                  <a:srgbClr val="222222"/>
                </a:solidFill>
                <a:latin typeface="Roboto Condensed"/>
              </a:rPr>
              <a:t> </a:t>
            </a:r>
            <a:r>
              <a:rPr lang="en-US" sz="3899" dirty="0" err="1">
                <a:solidFill>
                  <a:srgbClr val="222222"/>
                </a:solidFill>
                <a:latin typeface="Roboto Condensed"/>
              </a:rPr>
              <a:t>đảo</a:t>
            </a:r>
            <a:r>
              <a:rPr lang="en-US" sz="3899" dirty="0">
                <a:solidFill>
                  <a:srgbClr val="222222"/>
                </a:solidFill>
                <a:latin typeface="Roboto Condensed"/>
              </a:rPr>
              <a:t> </a:t>
            </a:r>
            <a:r>
              <a:rPr lang="en-US" sz="3899" dirty="0" err="1">
                <a:solidFill>
                  <a:srgbClr val="222222"/>
                </a:solidFill>
                <a:latin typeface="Roboto Condensed"/>
              </a:rPr>
              <a:t>lên</a:t>
            </a:r>
            <a:r>
              <a:rPr lang="en-US" sz="3899" dirty="0">
                <a:solidFill>
                  <a:srgbClr val="222222"/>
                </a:solidFill>
                <a:latin typeface="Roboto Condensed"/>
              </a:rPr>
              <a:t> </a:t>
            </a:r>
            <a:r>
              <a:rPr lang="en-US" sz="3899" dirty="0" err="1">
                <a:solidFill>
                  <a:srgbClr val="222222"/>
                </a:solidFill>
                <a:latin typeface="Roboto Condensed"/>
              </a:rPr>
              <a:t>trước</a:t>
            </a:r>
            <a:r>
              <a:rPr lang="en-US" sz="3899" dirty="0">
                <a:solidFill>
                  <a:srgbClr val="222222"/>
                </a:solidFill>
                <a:latin typeface="Roboto Condensed"/>
              </a:rPr>
              <a:t>.</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barn(inVertical)">
                                      <p:cBhvr>
                                        <p:cTn id="19" dur="500"/>
                                        <p:tgtEl>
                                          <p:spTgt spid="10">
                                            <p:txEl>
                                              <p:pRg st="1" end="1"/>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barn(inVertical)">
                                      <p:cBhvr>
                                        <p:cTn id="25" dur="500"/>
                                        <p:tgtEl>
                                          <p:spTgt spid="1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barn(inVertical)">
                                      <p:cBhvr>
                                        <p:cTn id="30"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a:off x="-830675" y="-1658646"/>
            <a:ext cx="3718750" cy="4114800"/>
          </a:xfrm>
          <a:custGeom>
            <a:avLst/>
            <a:gdLst/>
            <a:ahLst/>
            <a:cxnLst/>
            <a:rect l="l" t="t" r="r" b="b"/>
            <a:pathLst>
              <a:path w="3718750" h="4114800">
                <a:moveTo>
                  <a:pt x="0" y="0"/>
                </a:moveTo>
                <a:lnTo>
                  <a:pt x="3718750" y="0"/>
                </a:lnTo>
                <a:lnTo>
                  <a:pt x="37187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757916" y="1190567"/>
            <a:ext cx="7186182" cy="9096433"/>
          </a:xfrm>
          <a:custGeom>
            <a:avLst/>
            <a:gdLst/>
            <a:ahLst/>
            <a:cxnLst/>
            <a:rect l="l" t="t" r="r" b="b"/>
            <a:pathLst>
              <a:path w="7186182" h="9096433">
                <a:moveTo>
                  <a:pt x="0" y="0"/>
                </a:moveTo>
                <a:lnTo>
                  <a:pt x="7186182" y="0"/>
                </a:lnTo>
                <a:lnTo>
                  <a:pt x="7186182" y="9096433"/>
                </a:lnTo>
                <a:lnTo>
                  <a:pt x="0" y="9096433"/>
                </a:lnTo>
                <a:lnTo>
                  <a:pt x="0" y="0"/>
                </a:lnTo>
                <a:close/>
              </a:path>
            </a:pathLst>
          </a:custGeom>
          <a:blipFill>
            <a:blip r:embed="rId5"/>
            <a:stretch>
              <a:fillRect/>
            </a:stretch>
          </a:blipFill>
        </p:spPr>
      </p:sp>
      <p:sp>
        <p:nvSpPr>
          <p:cNvPr id="5" name="Freeform 5"/>
          <p:cNvSpPr/>
          <p:nvPr/>
        </p:nvSpPr>
        <p:spPr>
          <a:xfrm>
            <a:off x="2982229" y="3418179"/>
            <a:ext cx="7437739" cy="6396455"/>
          </a:xfrm>
          <a:custGeom>
            <a:avLst/>
            <a:gdLst/>
            <a:ahLst/>
            <a:cxnLst/>
            <a:rect l="l" t="t" r="r" b="b"/>
            <a:pathLst>
              <a:path w="7437739" h="6396455">
                <a:moveTo>
                  <a:pt x="0" y="0"/>
                </a:moveTo>
                <a:lnTo>
                  <a:pt x="7437738" y="0"/>
                </a:lnTo>
                <a:lnTo>
                  <a:pt x="7437738" y="6396455"/>
                </a:lnTo>
                <a:lnTo>
                  <a:pt x="0" y="63964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4152915" y="5048250"/>
            <a:ext cx="4650966" cy="2407287"/>
          </a:xfrm>
          <a:prstGeom prst="rect">
            <a:avLst/>
          </a:prstGeom>
        </p:spPr>
        <p:txBody>
          <a:bodyPr lIns="0" tIns="0" rIns="0" bIns="0" rtlCol="0" anchor="t">
            <a:spAutoFit/>
          </a:bodyPr>
          <a:lstStyle/>
          <a:p>
            <a:pPr algn="ctr">
              <a:lnSpc>
                <a:spcPts val="6439"/>
              </a:lnSpc>
              <a:spcBef>
                <a:spcPct val="0"/>
              </a:spcBef>
            </a:pPr>
            <a:r>
              <a:rPr lang="en-US" sz="4599" dirty="0" err="1">
                <a:solidFill>
                  <a:srgbClr val="FFFFFF"/>
                </a:solidFill>
                <a:latin typeface="Roboto Condensed"/>
              </a:rPr>
              <a:t>Nhận</a:t>
            </a:r>
            <a:r>
              <a:rPr lang="en-US" sz="4599" dirty="0">
                <a:solidFill>
                  <a:srgbClr val="FFFFFF"/>
                </a:solidFill>
                <a:latin typeface="Roboto Condensed"/>
              </a:rPr>
              <a:t> </a:t>
            </a:r>
            <a:r>
              <a:rPr lang="en-US" sz="4599" dirty="0" err="1">
                <a:solidFill>
                  <a:srgbClr val="FFFFFF"/>
                </a:solidFill>
                <a:latin typeface="Roboto Condensed"/>
              </a:rPr>
              <a:t>diện</a:t>
            </a:r>
            <a:r>
              <a:rPr lang="en-US" sz="4599" dirty="0">
                <a:solidFill>
                  <a:srgbClr val="FFFFFF"/>
                </a:solidFill>
                <a:latin typeface="Roboto Condensed"/>
              </a:rPr>
              <a:t> </a:t>
            </a:r>
            <a:r>
              <a:rPr lang="en-US" sz="4599" dirty="0" err="1">
                <a:solidFill>
                  <a:srgbClr val="FFFFFF"/>
                </a:solidFill>
                <a:latin typeface="Roboto Condensed"/>
              </a:rPr>
              <a:t>vị</a:t>
            </a:r>
            <a:r>
              <a:rPr lang="en-US" sz="4599" dirty="0">
                <a:solidFill>
                  <a:srgbClr val="FFFFFF"/>
                </a:solidFill>
                <a:latin typeface="Roboto Condensed"/>
              </a:rPr>
              <a:t> </a:t>
            </a:r>
            <a:r>
              <a:rPr lang="en-US" sz="4599" dirty="0" err="1">
                <a:solidFill>
                  <a:srgbClr val="FFFFFF"/>
                </a:solidFill>
                <a:latin typeface="Roboto Condensed"/>
              </a:rPr>
              <a:t>trí</a:t>
            </a:r>
            <a:r>
              <a:rPr lang="en-US" sz="4599" dirty="0">
                <a:solidFill>
                  <a:srgbClr val="FFFFFF"/>
                </a:solidFill>
                <a:latin typeface="Roboto Condensed"/>
              </a:rPr>
              <a:t> </a:t>
            </a:r>
            <a:r>
              <a:rPr lang="en-US" sz="4599" dirty="0" err="1">
                <a:solidFill>
                  <a:srgbClr val="FFFFFF"/>
                </a:solidFill>
                <a:latin typeface="Roboto Condensed"/>
              </a:rPr>
              <a:t>có</a:t>
            </a:r>
            <a:r>
              <a:rPr lang="en-US" sz="4599" dirty="0">
                <a:solidFill>
                  <a:srgbClr val="FFFFFF"/>
                </a:solidFill>
                <a:latin typeface="Roboto Condensed"/>
              </a:rPr>
              <a:t> </a:t>
            </a:r>
            <a:r>
              <a:rPr lang="en-US" sz="4599" dirty="0" err="1">
                <a:solidFill>
                  <a:srgbClr val="FFFFFF"/>
                </a:solidFill>
                <a:latin typeface="Roboto Condensed"/>
              </a:rPr>
              <a:t>đảo</a:t>
            </a:r>
            <a:r>
              <a:rPr lang="en-US" sz="4599" dirty="0">
                <a:solidFill>
                  <a:srgbClr val="FFFFFF"/>
                </a:solidFill>
                <a:latin typeface="Roboto Condensed"/>
              </a:rPr>
              <a:t> </a:t>
            </a:r>
            <a:r>
              <a:rPr lang="en-US" sz="4599" dirty="0" err="1">
                <a:solidFill>
                  <a:srgbClr val="FFFFFF"/>
                </a:solidFill>
                <a:latin typeface="Roboto Condensed"/>
              </a:rPr>
              <a:t>ngữ</a:t>
            </a:r>
            <a:r>
              <a:rPr lang="en-US" sz="4599" dirty="0">
                <a:solidFill>
                  <a:srgbClr val="FFFFFF"/>
                </a:solidFill>
                <a:latin typeface="Roboto Condensed"/>
              </a:rPr>
              <a:t> </a:t>
            </a:r>
            <a:r>
              <a:rPr lang="en-US" sz="4599" dirty="0" err="1">
                <a:solidFill>
                  <a:srgbClr val="FFFFFF"/>
                </a:solidFill>
                <a:latin typeface="Roboto Condensed"/>
              </a:rPr>
              <a:t>trong</a:t>
            </a:r>
            <a:r>
              <a:rPr lang="en-US" sz="4599" dirty="0">
                <a:solidFill>
                  <a:srgbClr val="FFFFFF"/>
                </a:solidFill>
                <a:latin typeface="Roboto Condensed"/>
              </a:rPr>
              <a:t> </a:t>
            </a:r>
            <a:r>
              <a:rPr lang="en-US" sz="4599" dirty="0" err="1">
                <a:solidFill>
                  <a:srgbClr val="FFFFFF"/>
                </a:solidFill>
                <a:latin typeface="Roboto Condensed"/>
              </a:rPr>
              <a:t>các</a:t>
            </a:r>
            <a:r>
              <a:rPr lang="en-US" sz="4599" dirty="0">
                <a:solidFill>
                  <a:srgbClr val="FFFFFF"/>
                </a:solidFill>
                <a:latin typeface="Roboto Condensed"/>
              </a:rPr>
              <a:t> </a:t>
            </a:r>
            <a:r>
              <a:rPr lang="en-US" sz="4599" dirty="0" err="1">
                <a:solidFill>
                  <a:srgbClr val="FFFFFF"/>
                </a:solidFill>
                <a:latin typeface="Roboto Condensed"/>
              </a:rPr>
              <a:t>ví</a:t>
            </a:r>
            <a:r>
              <a:rPr lang="en-US" sz="4599" dirty="0">
                <a:solidFill>
                  <a:srgbClr val="FFFFFF"/>
                </a:solidFill>
                <a:latin typeface="Roboto Condensed"/>
              </a:rPr>
              <a:t> </a:t>
            </a:r>
            <a:r>
              <a:rPr lang="en-US" sz="4599" dirty="0" err="1">
                <a:solidFill>
                  <a:srgbClr val="FFFFFF"/>
                </a:solidFill>
                <a:latin typeface="Roboto Condensed"/>
              </a:rPr>
              <a:t>dụ</a:t>
            </a:r>
            <a:r>
              <a:rPr lang="en-US" sz="4599" dirty="0">
                <a:solidFill>
                  <a:srgbClr val="FFFFFF"/>
                </a:solidFill>
                <a:latin typeface="Roboto Condensed"/>
              </a:rPr>
              <a:t> </a:t>
            </a:r>
          </a:p>
        </p:txBody>
      </p:sp>
      <p:sp>
        <p:nvSpPr>
          <p:cNvPr id="7" name="TextBox 7"/>
          <p:cNvSpPr txBox="1"/>
          <p:nvPr/>
        </p:nvSpPr>
        <p:spPr>
          <a:xfrm>
            <a:off x="2170656" y="2637129"/>
            <a:ext cx="9060885" cy="771525"/>
          </a:xfrm>
          <a:prstGeom prst="rect">
            <a:avLst/>
          </a:prstGeom>
        </p:spPr>
        <p:txBody>
          <a:bodyPr lIns="0" tIns="0" rIns="0" bIns="0" rtlCol="0" anchor="t">
            <a:spAutoFit/>
          </a:bodyPr>
          <a:lstStyle/>
          <a:p>
            <a:pPr algn="just">
              <a:lnSpc>
                <a:spcPts val="6299"/>
              </a:lnSpc>
              <a:spcBef>
                <a:spcPct val="0"/>
              </a:spcBef>
            </a:pPr>
            <a:r>
              <a:rPr lang="en-US" sz="4499" dirty="0">
                <a:solidFill>
                  <a:srgbClr val="C67E50"/>
                </a:solidFill>
                <a:latin typeface="Roboto Condensed Bold"/>
              </a:rPr>
              <a:t>2.1. </a:t>
            </a:r>
            <a:r>
              <a:rPr lang="en-US" sz="4499" dirty="0" err="1">
                <a:solidFill>
                  <a:srgbClr val="C67E50"/>
                </a:solidFill>
                <a:latin typeface="Roboto Condensed Bold"/>
              </a:rPr>
              <a:t>Nhận</a:t>
            </a:r>
            <a:r>
              <a:rPr lang="en-US" sz="4499" dirty="0">
                <a:solidFill>
                  <a:srgbClr val="C67E50"/>
                </a:solidFill>
                <a:latin typeface="Roboto Condensed Bold"/>
              </a:rPr>
              <a:t> </a:t>
            </a:r>
            <a:r>
              <a:rPr lang="en-US" sz="4499" dirty="0" err="1">
                <a:solidFill>
                  <a:srgbClr val="C67E50"/>
                </a:solidFill>
                <a:latin typeface="Roboto Condensed Bold"/>
              </a:rPr>
              <a:t>diện</a:t>
            </a:r>
            <a:r>
              <a:rPr lang="en-US" sz="4499" dirty="0">
                <a:solidFill>
                  <a:srgbClr val="C67E50"/>
                </a:solidFill>
                <a:latin typeface="Roboto Condensed Bold"/>
              </a:rPr>
              <a:t> </a:t>
            </a:r>
            <a:r>
              <a:rPr lang="en-US" sz="4499" dirty="0" err="1">
                <a:solidFill>
                  <a:srgbClr val="C67E50"/>
                </a:solidFill>
                <a:latin typeface="Roboto Condensed Bold"/>
              </a:rPr>
              <a:t>đảo</a:t>
            </a:r>
            <a:r>
              <a:rPr lang="en-US" sz="4499" dirty="0">
                <a:solidFill>
                  <a:srgbClr val="C67E50"/>
                </a:solidFill>
                <a:latin typeface="Roboto Condensed Bold"/>
              </a:rPr>
              <a:t> </a:t>
            </a:r>
            <a:r>
              <a:rPr lang="en-US" sz="4499" dirty="0" err="1">
                <a:solidFill>
                  <a:srgbClr val="C67E50"/>
                </a:solidFill>
                <a:latin typeface="Roboto Condensed Bold"/>
              </a:rPr>
              <a:t>ngữ</a:t>
            </a:r>
            <a:r>
              <a:rPr lang="en-US" sz="4499" dirty="0">
                <a:solidFill>
                  <a:srgbClr val="C67E50"/>
                </a:solidFill>
                <a:latin typeface="Roboto Condensed Bold"/>
              </a:rPr>
              <a:t> (BT </a:t>
            </a:r>
            <a:r>
              <a:rPr lang="en-US" sz="4499" dirty="0" err="1">
                <a:solidFill>
                  <a:srgbClr val="C67E50"/>
                </a:solidFill>
                <a:latin typeface="Roboto Condensed Bold"/>
              </a:rPr>
              <a:t>ngoài</a:t>
            </a:r>
            <a:r>
              <a:rPr lang="en-US" sz="4499" dirty="0">
                <a:solidFill>
                  <a:srgbClr val="C67E50"/>
                </a:solidFill>
                <a:latin typeface="Roboto Condensed Bold"/>
              </a:rPr>
              <a:t>)</a:t>
            </a:r>
          </a:p>
        </p:txBody>
      </p:sp>
      <p:sp>
        <p:nvSpPr>
          <p:cNvPr id="8" name="TextBox 8"/>
          <p:cNvSpPr txBox="1"/>
          <p:nvPr/>
        </p:nvSpPr>
        <p:spPr>
          <a:xfrm>
            <a:off x="1028700" y="284454"/>
            <a:ext cx="11344796" cy="1028699"/>
          </a:xfrm>
          <a:prstGeom prst="rect">
            <a:avLst/>
          </a:prstGeom>
        </p:spPr>
        <p:txBody>
          <a:bodyPr lIns="0" tIns="0" rIns="0" bIns="0" rtlCol="0" anchor="t">
            <a:spAutoFit/>
          </a:bodyPr>
          <a:lstStyle/>
          <a:p>
            <a:pPr algn="ctr">
              <a:lnSpc>
                <a:spcPts val="8400"/>
              </a:lnSpc>
              <a:spcBef>
                <a:spcPct val="0"/>
              </a:spcBef>
            </a:pPr>
            <a:r>
              <a:rPr lang="en-US" sz="6000">
                <a:solidFill>
                  <a:srgbClr val="9A401B"/>
                </a:solidFill>
                <a:latin typeface="Fraunces Bold"/>
              </a:rPr>
              <a:t>II. BIỆN PHÁP ĐẢO NGỮ</a:t>
            </a:r>
          </a:p>
        </p:txBody>
      </p:sp>
      <p:sp>
        <p:nvSpPr>
          <p:cNvPr id="9" name="TextBox 9"/>
          <p:cNvSpPr txBox="1"/>
          <p:nvPr/>
        </p:nvSpPr>
        <p:spPr>
          <a:xfrm>
            <a:off x="1450691" y="1609063"/>
            <a:ext cx="10055413" cy="847090"/>
          </a:xfrm>
          <a:prstGeom prst="rect">
            <a:avLst/>
          </a:prstGeom>
        </p:spPr>
        <p:txBody>
          <a:bodyPr lIns="0" tIns="0" rIns="0" bIns="0" rtlCol="0" anchor="t">
            <a:spAutoFit/>
          </a:bodyPr>
          <a:lstStyle/>
          <a:p>
            <a:pPr algn="ctr">
              <a:lnSpc>
                <a:spcPts val="6859"/>
              </a:lnSpc>
              <a:spcBef>
                <a:spcPct val="0"/>
              </a:spcBef>
            </a:pPr>
            <a:r>
              <a:rPr lang="en-US" sz="4899" dirty="0">
                <a:solidFill>
                  <a:srgbClr val="687B50"/>
                </a:solidFill>
                <a:latin typeface="#9Slide07 SVNUT Triumph Press"/>
              </a:rPr>
              <a:t>2. Thực hành </a:t>
            </a:r>
            <a:r>
              <a:rPr lang="en-US" sz="4899" dirty="0" err="1">
                <a:solidFill>
                  <a:srgbClr val="687B50"/>
                </a:solidFill>
                <a:latin typeface="#9Slide07 SVNUT Triumph Press"/>
              </a:rPr>
              <a:t>sử</a:t>
            </a:r>
            <a:r>
              <a:rPr lang="en-US" sz="4899" dirty="0">
                <a:solidFill>
                  <a:srgbClr val="687B50"/>
                </a:solidFill>
                <a:latin typeface="#9Slide07 SVNUT Triumph Press"/>
              </a:rPr>
              <a:t> </a:t>
            </a:r>
            <a:r>
              <a:rPr lang="en-US" sz="4899" dirty="0" err="1">
                <a:solidFill>
                  <a:srgbClr val="687B50"/>
                </a:solidFill>
                <a:latin typeface="#9Slide07 SVNUT Triumph Press"/>
              </a:rPr>
              <a:t>dụng</a:t>
            </a:r>
            <a:r>
              <a:rPr lang="en-US" sz="4899" dirty="0">
                <a:solidFill>
                  <a:srgbClr val="687B50"/>
                </a:solidFill>
                <a:latin typeface="#9Slide07 SVNUT Triumph Press"/>
              </a:rPr>
              <a:t> </a:t>
            </a:r>
            <a:r>
              <a:rPr lang="en-US" sz="4899" dirty="0" err="1">
                <a:solidFill>
                  <a:srgbClr val="687B50"/>
                </a:solidFill>
                <a:latin typeface="#9Slide07 SVNUT Triumph Press"/>
              </a:rPr>
              <a:t>đảo</a:t>
            </a:r>
            <a:r>
              <a:rPr lang="en-US" sz="4899" dirty="0">
                <a:solidFill>
                  <a:srgbClr val="687B50"/>
                </a:solidFill>
                <a:latin typeface="#9Slide07 SVNUT Triumph Press"/>
              </a:rPr>
              <a:t> </a:t>
            </a:r>
            <a:r>
              <a:rPr lang="en-US" sz="4899" dirty="0" err="1">
                <a:solidFill>
                  <a:srgbClr val="687B50"/>
                </a:solidFill>
                <a:latin typeface="#9Slide07 SVNUT Triumph Press"/>
              </a:rPr>
              <a:t>ngữ</a:t>
            </a:r>
            <a:endParaRPr lang="en-US" sz="4899" dirty="0">
              <a:solidFill>
                <a:srgbClr val="687B50"/>
              </a:solidFill>
              <a:latin typeface="#9Slide07 SVNUT Triumph Press"/>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a:off x="-830675" y="-1028700"/>
            <a:ext cx="3718750" cy="4114800"/>
          </a:xfrm>
          <a:custGeom>
            <a:avLst/>
            <a:gdLst/>
            <a:ahLst/>
            <a:cxnLst/>
            <a:rect l="l" t="t" r="r" b="b"/>
            <a:pathLst>
              <a:path w="3718750" h="4114800">
                <a:moveTo>
                  <a:pt x="0" y="0"/>
                </a:moveTo>
                <a:lnTo>
                  <a:pt x="3718750" y="0"/>
                </a:lnTo>
                <a:lnTo>
                  <a:pt x="37187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757916" y="1190567"/>
            <a:ext cx="7186182" cy="9096433"/>
          </a:xfrm>
          <a:custGeom>
            <a:avLst/>
            <a:gdLst/>
            <a:ahLst/>
            <a:cxnLst/>
            <a:rect l="l" t="t" r="r" b="b"/>
            <a:pathLst>
              <a:path w="7186182" h="9096433">
                <a:moveTo>
                  <a:pt x="0" y="0"/>
                </a:moveTo>
                <a:lnTo>
                  <a:pt x="7186182" y="0"/>
                </a:lnTo>
                <a:lnTo>
                  <a:pt x="7186182" y="9096433"/>
                </a:lnTo>
                <a:lnTo>
                  <a:pt x="0" y="9096433"/>
                </a:lnTo>
                <a:lnTo>
                  <a:pt x="0" y="0"/>
                </a:lnTo>
                <a:close/>
              </a:path>
            </a:pathLst>
          </a:custGeom>
          <a:blipFill>
            <a:blip r:embed="rId5"/>
            <a:stretch>
              <a:fillRect/>
            </a:stretch>
          </a:blipFill>
        </p:spPr>
      </p:sp>
      <p:sp>
        <p:nvSpPr>
          <p:cNvPr id="5" name="Freeform 5"/>
          <p:cNvSpPr/>
          <p:nvPr/>
        </p:nvSpPr>
        <p:spPr>
          <a:xfrm>
            <a:off x="551232" y="0"/>
            <a:ext cx="9394126" cy="8078949"/>
          </a:xfrm>
          <a:custGeom>
            <a:avLst/>
            <a:gdLst/>
            <a:ahLst/>
            <a:cxnLst/>
            <a:rect l="l" t="t" r="r" b="b"/>
            <a:pathLst>
              <a:path w="9394126" h="8078949">
                <a:moveTo>
                  <a:pt x="0" y="0"/>
                </a:moveTo>
                <a:lnTo>
                  <a:pt x="9394127" y="0"/>
                </a:lnTo>
                <a:lnTo>
                  <a:pt x="9394127" y="8078949"/>
                </a:lnTo>
                <a:lnTo>
                  <a:pt x="0" y="80789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2129015" y="2166388"/>
            <a:ext cx="6238560" cy="3604262"/>
          </a:xfrm>
          <a:prstGeom prst="rect">
            <a:avLst/>
          </a:prstGeom>
        </p:spPr>
        <p:txBody>
          <a:bodyPr lIns="0" tIns="0" rIns="0" bIns="0" rtlCol="0" anchor="t">
            <a:spAutoFit/>
          </a:bodyPr>
          <a:lstStyle/>
          <a:p>
            <a:pPr algn="ctr">
              <a:lnSpc>
                <a:spcPts val="7839"/>
              </a:lnSpc>
            </a:pPr>
            <a:r>
              <a:rPr lang="en-US" sz="5599" dirty="0">
                <a:solidFill>
                  <a:srgbClr val="AB5762"/>
                </a:solidFill>
                <a:latin typeface="#9Slide05 VL Fadilla 1"/>
              </a:rPr>
              <a:t>“</a:t>
            </a:r>
            <a:r>
              <a:rPr lang="en-US" sz="5599" dirty="0" err="1">
                <a:solidFill>
                  <a:srgbClr val="AB5762"/>
                </a:solidFill>
                <a:latin typeface="#9Slide05 VL Fadilla 1"/>
              </a:rPr>
              <a:t>Ơi</a:t>
            </a:r>
            <a:r>
              <a:rPr lang="en-US" sz="5599" dirty="0">
                <a:solidFill>
                  <a:srgbClr val="AB5762"/>
                </a:solidFill>
                <a:latin typeface="#9Slide05 VL Fadilla 1"/>
              </a:rPr>
              <a:t> con </a:t>
            </a:r>
            <a:r>
              <a:rPr lang="en-US" sz="5599" dirty="0" err="1">
                <a:solidFill>
                  <a:srgbClr val="AB5762"/>
                </a:solidFill>
                <a:latin typeface="#9Slide05 VL Fadilla 1"/>
              </a:rPr>
              <a:t>chim</a:t>
            </a:r>
            <a:r>
              <a:rPr lang="en-US" sz="5599" dirty="0">
                <a:solidFill>
                  <a:srgbClr val="AB5762"/>
                </a:solidFill>
                <a:latin typeface="#9Slide05 VL Fadilla 1"/>
              </a:rPr>
              <a:t> </a:t>
            </a:r>
            <a:r>
              <a:rPr lang="en-US" sz="5599" dirty="0" err="1">
                <a:solidFill>
                  <a:srgbClr val="AB5762"/>
                </a:solidFill>
                <a:latin typeface="#9Slide05 VL Fadilla 1"/>
              </a:rPr>
              <a:t>chiền</a:t>
            </a:r>
            <a:r>
              <a:rPr lang="en-US" sz="5599" dirty="0">
                <a:solidFill>
                  <a:srgbClr val="AB5762"/>
                </a:solidFill>
                <a:latin typeface="#9Slide05 VL Fadilla 1"/>
              </a:rPr>
              <a:t> </a:t>
            </a:r>
            <a:r>
              <a:rPr lang="en-US" sz="5599" dirty="0" err="1">
                <a:solidFill>
                  <a:srgbClr val="AB5762"/>
                </a:solidFill>
                <a:latin typeface="#9Slide05 VL Fadilla 1"/>
              </a:rPr>
              <a:t>chiện</a:t>
            </a:r>
            <a:r>
              <a:rPr lang="en-US" sz="5599" dirty="0">
                <a:solidFill>
                  <a:srgbClr val="AB5762"/>
                </a:solidFill>
                <a:latin typeface="#9Slide05 VL Fadilla 1"/>
              </a:rPr>
              <a:t>/</a:t>
            </a:r>
          </a:p>
          <a:p>
            <a:pPr algn="ctr">
              <a:lnSpc>
                <a:spcPts val="7839"/>
              </a:lnSpc>
            </a:pPr>
            <a:r>
              <a:rPr lang="en-US" sz="5599" dirty="0" err="1">
                <a:solidFill>
                  <a:srgbClr val="AB5762"/>
                </a:solidFill>
                <a:latin typeface="#9Slide05 VL Fadilla 1"/>
              </a:rPr>
              <a:t>Hót</a:t>
            </a:r>
            <a:r>
              <a:rPr lang="en-US" sz="5599" dirty="0">
                <a:solidFill>
                  <a:srgbClr val="AB5762"/>
                </a:solidFill>
                <a:latin typeface="#9Slide05 VL Fadilla 1"/>
              </a:rPr>
              <a:t> chi </a:t>
            </a:r>
            <a:r>
              <a:rPr lang="en-US" sz="5599" dirty="0" err="1">
                <a:solidFill>
                  <a:srgbClr val="AB5762"/>
                </a:solidFill>
                <a:latin typeface="#9Slide05 VL Fadilla 1"/>
              </a:rPr>
              <a:t>mà</a:t>
            </a:r>
            <a:r>
              <a:rPr lang="en-US" sz="5599" dirty="0">
                <a:solidFill>
                  <a:srgbClr val="AB5762"/>
                </a:solidFill>
                <a:latin typeface="#9Slide05 VL Fadilla 1"/>
              </a:rPr>
              <a:t> vang </a:t>
            </a:r>
            <a:r>
              <a:rPr lang="en-US" sz="5599" dirty="0" err="1">
                <a:solidFill>
                  <a:srgbClr val="AB5762"/>
                </a:solidFill>
                <a:latin typeface="#9Slide05 VL Fadilla 1"/>
              </a:rPr>
              <a:t>trời</a:t>
            </a:r>
            <a:r>
              <a:rPr lang="en-US" sz="5599" dirty="0">
                <a:solidFill>
                  <a:srgbClr val="AB5762"/>
                </a:solidFill>
                <a:latin typeface="#9Slide05 VL Fadilla 1"/>
              </a:rPr>
              <a:t>”</a:t>
            </a:r>
          </a:p>
          <a:p>
            <a:pPr algn="ctr">
              <a:lnSpc>
                <a:spcPts val="6439"/>
              </a:lnSpc>
            </a:pPr>
            <a:r>
              <a:rPr lang="en-US" sz="4599" dirty="0">
                <a:solidFill>
                  <a:srgbClr val="AB5762"/>
                </a:solidFill>
                <a:latin typeface="Roboto Condensed"/>
              </a:rPr>
              <a:t>(Thanh </a:t>
            </a:r>
            <a:r>
              <a:rPr lang="en-US" sz="4599" dirty="0" err="1">
                <a:solidFill>
                  <a:srgbClr val="AB5762"/>
                </a:solidFill>
                <a:latin typeface="Roboto Condensed"/>
              </a:rPr>
              <a:t>Hải</a:t>
            </a:r>
            <a:r>
              <a:rPr lang="en-US" sz="4599" dirty="0">
                <a:solidFill>
                  <a:srgbClr val="AB5762"/>
                </a:solidFill>
                <a:latin typeface="Roboto Condensed"/>
              </a:rPr>
              <a:t>)</a:t>
            </a:r>
          </a:p>
          <a:p>
            <a:pPr algn="ctr">
              <a:lnSpc>
                <a:spcPts val="6439"/>
              </a:lnSpc>
              <a:spcBef>
                <a:spcPct val="0"/>
              </a:spcBef>
            </a:pPr>
            <a:endParaRPr lang="en-US" sz="4599" dirty="0">
              <a:solidFill>
                <a:srgbClr val="AB5762"/>
              </a:solidFill>
              <a:latin typeface="Roboto Condensed"/>
            </a:endParaRPr>
          </a:p>
        </p:txBody>
      </p:sp>
      <p:sp>
        <p:nvSpPr>
          <p:cNvPr id="7" name="TextBox 7"/>
          <p:cNvSpPr txBox="1"/>
          <p:nvPr/>
        </p:nvSpPr>
        <p:spPr>
          <a:xfrm>
            <a:off x="5248296" y="8168428"/>
            <a:ext cx="6238560" cy="1073788"/>
          </a:xfrm>
          <a:prstGeom prst="rect">
            <a:avLst/>
          </a:prstGeom>
        </p:spPr>
        <p:txBody>
          <a:bodyPr lIns="0" tIns="0" rIns="0" bIns="0" rtlCol="0" anchor="t">
            <a:spAutoFit/>
          </a:bodyPr>
          <a:lstStyle/>
          <a:p>
            <a:pPr algn="just">
              <a:lnSpc>
                <a:spcPts val="8539"/>
              </a:lnSpc>
              <a:spcBef>
                <a:spcPct val="0"/>
              </a:spcBef>
            </a:pPr>
            <a:r>
              <a:rPr lang="en-US" sz="6099" dirty="0" err="1">
                <a:solidFill>
                  <a:srgbClr val="AB5762"/>
                </a:solidFill>
                <a:latin typeface="#9Slide05 VL Fadilla 1"/>
              </a:rPr>
              <a:t>Ơi</a:t>
            </a:r>
            <a:r>
              <a:rPr lang="en-US" sz="6099" dirty="0">
                <a:solidFill>
                  <a:srgbClr val="AB5762"/>
                </a:solidFill>
                <a:latin typeface="#9Slide05 VL Fadilla 1"/>
              </a:rPr>
              <a:t> con </a:t>
            </a:r>
            <a:r>
              <a:rPr lang="en-US" sz="6099" dirty="0" err="1">
                <a:solidFill>
                  <a:srgbClr val="AB5762"/>
                </a:solidFill>
                <a:latin typeface="#9Slide05 VL Fadilla 1"/>
              </a:rPr>
              <a:t>chim</a:t>
            </a:r>
            <a:r>
              <a:rPr lang="en-US" sz="6099" dirty="0">
                <a:solidFill>
                  <a:srgbClr val="AB5762"/>
                </a:solidFill>
                <a:latin typeface="#9Slide05 VL Fadilla 1"/>
              </a:rPr>
              <a:t> </a:t>
            </a:r>
            <a:r>
              <a:rPr lang="en-US" sz="6099" dirty="0" err="1">
                <a:solidFill>
                  <a:srgbClr val="AB5762"/>
                </a:solidFill>
                <a:latin typeface="#9Slide05 VL Fadilla 1"/>
              </a:rPr>
              <a:t>chiền</a:t>
            </a:r>
            <a:r>
              <a:rPr lang="en-US" sz="6099" dirty="0">
                <a:solidFill>
                  <a:srgbClr val="AB5762"/>
                </a:solidFill>
                <a:latin typeface="#9Slide05 VL Fadilla 1"/>
              </a:rPr>
              <a:t> </a:t>
            </a:r>
            <a:r>
              <a:rPr lang="en-US" sz="6099" dirty="0" err="1">
                <a:solidFill>
                  <a:srgbClr val="AB5762"/>
                </a:solidFill>
                <a:latin typeface="#9Slide05 VL Fadilla 1"/>
              </a:rPr>
              <a:t>chiện</a:t>
            </a:r>
            <a:endParaRPr lang="en-US" sz="6099" dirty="0">
              <a:solidFill>
                <a:srgbClr val="AB5762"/>
              </a:solidFill>
              <a:latin typeface="#9Slide05 VL Fadilla 1"/>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a:off x="-830675" y="-1028700"/>
            <a:ext cx="3718750" cy="4114800"/>
          </a:xfrm>
          <a:custGeom>
            <a:avLst/>
            <a:gdLst/>
            <a:ahLst/>
            <a:cxnLst/>
            <a:rect l="l" t="t" r="r" b="b"/>
            <a:pathLst>
              <a:path w="3718750" h="4114800">
                <a:moveTo>
                  <a:pt x="0" y="0"/>
                </a:moveTo>
                <a:lnTo>
                  <a:pt x="3718750" y="0"/>
                </a:lnTo>
                <a:lnTo>
                  <a:pt x="37187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757916" y="1190567"/>
            <a:ext cx="7186182" cy="9096433"/>
          </a:xfrm>
          <a:custGeom>
            <a:avLst/>
            <a:gdLst/>
            <a:ahLst/>
            <a:cxnLst/>
            <a:rect l="l" t="t" r="r" b="b"/>
            <a:pathLst>
              <a:path w="7186182" h="9096433">
                <a:moveTo>
                  <a:pt x="0" y="0"/>
                </a:moveTo>
                <a:lnTo>
                  <a:pt x="7186182" y="0"/>
                </a:lnTo>
                <a:lnTo>
                  <a:pt x="7186182" y="9096433"/>
                </a:lnTo>
                <a:lnTo>
                  <a:pt x="0" y="9096433"/>
                </a:lnTo>
                <a:lnTo>
                  <a:pt x="0" y="0"/>
                </a:lnTo>
                <a:close/>
              </a:path>
            </a:pathLst>
          </a:custGeom>
          <a:blipFill>
            <a:blip r:embed="rId5"/>
            <a:stretch>
              <a:fillRect/>
            </a:stretch>
          </a:blipFill>
        </p:spPr>
      </p:sp>
      <p:sp>
        <p:nvSpPr>
          <p:cNvPr id="5" name="Freeform 5"/>
          <p:cNvSpPr/>
          <p:nvPr/>
        </p:nvSpPr>
        <p:spPr>
          <a:xfrm>
            <a:off x="551232" y="0"/>
            <a:ext cx="9394126" cy="8078949"/>
          </a:xfrm>
          <a:custGeom>
            <a:avLst/>
            <a:gdLst/>
            <a:ahLst/>
            <a:cxnLst/>
            <a:rect l="l" t="t" r="r" b="b"/>
            <a:pathLst>
              <a:path w="9394126" h="8078949">
                <a:moveTo>
                  <a:pt x="0" y="0"/>
                </a:moveTo>
                <a:lnTo>
                  <a:pt x="9394127" y="0"/>
                </a:lnTo>
                <a:lnTo>
                  <a:pt x="9394127" y="8078949"/>
                </a:lnTo>
                <a:lnTo>
                  <a:pt x="0" y="80789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1905383" y="2017299"/>
            <a:ext cx="6685825" cy="3493135"/>
          </a:xfrm>
          <a:prstGeom prst="rect">
            <a:avLst/>
          </a:prstGeom>
        </p:spPr>
        <p:txBody>
          <a:bodyPr lIns="0" tIns="0" rIns="0" bIns="0" rtlCol="0" anchor="t">
            <a:spAutoFit/>
          </a:bodyPr>
          <a:lstStyle/>
          <a:p>
            <a:pPr algn="ctr">
              <a:lnSpc>
                <a:spcPts val="7279"/>
              </a:lnSpc>
            </a:pPr>
            <a:r>
              <a:rPr lang="en-US" sz="5199" dirty="0">
                <a:solidFill>
                  <a:srgbClr val="AB5762"/>
                </a:solidFill>
                <a:latin typeface="#9Slide05 VL Fadilla 1"/>
              </a:rPr>
              <a:t>“</a:t>
            </a:r>
            <a:r>
              <a:rPr lang="en-US" sz="5199" dirty="0" err="1">
                <a:solidFill>
                  <a:srgbClr val="AB5762"/>
                </a:solidFill>
                <a:latin typeface="#9Slide05 VL Fadilla 1"/>
              </a:rPr>
              <a:t>Đẹp</a:t>
            </a:r>
            <a:r>
              <a:rPr lang="en-US" sz="5199" dirty="0">
                <a:solidFill>
                  <a:srgbClr val="AB5762"/>
                </a:solidFill>
                <a:latin typeface="#9Slide05 VL Fadilla 1"/>
              </a:rPr>
              <a:t> </a:t>
            </a:r>
            <a:r>
              <a:rPr lang="en-US" sz="5199" dirty="0" err="1">
                <a:solidFill>
                  <a:srgbClr val="AB5762"/>
                </a:solidFill>
                <a:latin typeface="#9Slide05 VL Fadilla 1"/>
              </a:rPr>
              <a:t>vô</a:t>
            </a:r>
            <a:r>
              <a:rPr lang="en-US" sz="5199" dirty="0">
                <a:solidFill>
                  <a:srgbClr val="AB5762"/>
                </a:solidFill>
                <a:latin typeface="#9Slide05 VL Fadilla 1"/>
              </a:rPr>
              <a:t> </a:t>
            </a:r>
            <a:r>
              <a:rPr lang="en-US" sz="5199" dirty="0" err="1">
                <a:solidFill>
                  <a:srgbClr val="AB5762"/>
                </a:solidFill>
                <a:latin typeface="#9Slide05 VL Fadilla 1"/>
              </a:rPr>
              <a:t>cùng</a:t>
            </a:r>
            <a:r>
              <a:rPr lang="en-US" sz="5199" dirty="0">
                <a:solidFill>
                  <a:srgbClr val="AB5762"/>
                </a:solidFill>
                <a:latin typeface="#9Slide05 VL Fadilla 1"/>
              </a:rPr>
              <a:t> </a:t>
            </a:r>
            <a:r>
              <a:rPr lang="en-US" sz="5199" dirty="0" err="1">
                <a:solidFill>
                  <a:srgbClr val="AB5762"/>
                </a:solidFill>
                <a:latin typeface="#9Slide05 VL Fadilla 1"/>
              </a:rPr>
              <a:t>Tổ</a:t>
            </a:r>
            <a:r>
              <a:rPr lang="en-US" sz="5199" dirty="0">
                <a:solidFill>
                  <a:srgbClr val="AB5762"/>
                </a:solidFill>
                <a:latin typeface="#9Slide05 VL Fadilla 1"/>
              </a:rPr>
              <a:t> </a:t>
            </a:r>
            <a:r>
              <a:rPr lang="en-US" sz="5199" dirty="0" err="1">
                <a:solidFill>
                  <a:srgbClr val="AB5762"/>
                </a:solidFill>
                <a:latin typeface="#9Slide05 VL Fadilla 1"/>
              </a:rPr>
              <a:t>quốc</a:t>
            </a:r>
            <a:r>
              <a:rPr lang="en-US" sz="5199" dirty="0">
                <a:solidFill>
                  <a:srgbClr val="AB5762"/>
                </a:solidFill>
                <a:latin typeface="#9Slide05 VL Fadilla 1"/>
              </a:rPr>
              <a:t> ta </a:t>
            </a:r>
            <a:r>
              <a:rPr lang="en-US" sz="5199" dirty="0" err="1">
                <a:solidFill>
                  <a:srgbClr val="AB5762"/>
                </a:solidFill>
                <a:latin typeface="#9Slide05 VL Fadilla 1"/>
              </a:rPr>
              <a:t>ơi</a:t>
            </a:r>
            <a:r>
              <a:rPr lang="en-US" sz="5199" dirty="0">
                <a:solidFill>
                  <a:srgbClr val="AB5762"/>
                </a:solidFill>
                <a:latin typeface="#9Slide05 VL Fadilla 1"/>
              </a:rPr>
              <a:t>!/ </a:t>
            </a:r>
            <a:r>
              <a:rPr lang="en-US" sz="5199" dirty="0" err="1">
                <a:solidFill>
                  <a:srgbClr val="AB5762"/>
                </a:solidFill>
                <a:latin typeface="#9Slide05 VL Fadilla 1"/>
              </a:rPr>
              <a:t>Rừng</a:t>
            </a:r>
            <a:r>
              <a:rPr lang="en-US" sz="5199" dirty="0">
                <a:solidFill>
                  <a:srgbClr val="AB5762"/>
                </a:solidFill>
                <a:latin typeface="#9Slide05 VL Fadilla 1"/>
              </a:rPr>
              <a:t> </a:t>
            </a:r>
            <a:r>
              <a:rPr lang="en-US" sz="5199" dirty="0" err="1">
                <a:solidFill>
                  <a:srgbClr val="AB5762"/>
                </a:solidFill>
                <a:latin typeface="#9Slide05 VL Fadilla 1"/>
              </a:rPr>
              <a:t>cọ</a:t>
            </a:r>
            <a:r>
              <a:rPr lang="en-US" sz="5199" dirty="0">
                <a:solidFill>
                  <a:srgbClr val="AB5762"/>
                </a:solidFill>
                <a:latin typeface="#9Slide05 VL Fadilla 1"/>
              </a:rPr>
              <a:t> </a:t>
            </a:r>
            <a:r>
              <a:rPr lang="en-US" sz="5199" dirty="0" err="1">
                <a:solidFill>
                  <a:srgbClr val="AB5762"/>
                </a:solidFill>
                <a:latin typeface="#9Slide05 VL Fadilla 1"/>
              </a:rPr>
              <a:t>đồi</a:t>
            </a:r>
            <a:r>
              <a:rPr lang="en-US" sz="5199" dirty="0">
                <a:solidFill>
                  <a:srgbClr val="AB5762"/>
                </a:solidFill>
                <a:latin typeface="#9Slide05 VL Fadilla 1"/>
              </a:rPr>
              <a:t> </a:t>
            </a:r>
            <a:r>
              <a:rPr lang="en-US" sz="5199" dirty="0" err="1">
                <a:solidFill>
                  <a:srgbClr val="AB5762"/>
                </a:solidFill>
                <a:latin typeface="#9Slide05 VL Fadilla 1"/>
              </a:rPr>
              <a:t>chè</a:t>
            </a:r>
            <a:r>
              <a:rPr lang="en-US" sz="5199" dirty="0">
                <a:solidFill>
                  <a:srgbClr val="AB5762"/>
                </a:solidFill>
                <a:latin typeface="#9Slide05 VL Fadilla 1"/>
              </a:rPr>
              <a:t> </a:t>
            </a:r>
            <a:r>
              <a:rPr lang="en-US" sz="5199" dirty="0" err="1">
                <a:solidFill>
                  <a:srgbClr val="AB5762"/>
                </a:solidFill>
                <a:latin typeface="#9Slide05 VL Fadilla 1"/>
              </a:rPr>
              <a:t>đồng</a:t>
            </a:r>
            <a:r>
              <a:rPr lang="en-US" sz="5199" dirty="0">
                <a:solidFill>
                  <a:srgbClr val="AB5762"/>
                </a:solidFill>
                <a:latin typeface="#9Slide05 VL Fadilla 1"/>
              </a:rPr>
              <a:t> </a:t>
            </a:r>
            <a:r>
              <a:rPr lang="en-US" sz="5199" dirty="0" err="1">
                <a:solidFill>
                  <a:srgbClr val="AB5762"/>
                </a:solidFill>
                <a:latin typeface="#9Slide05 VL Fadilla 1"/>
              </a:rPr>
              <a:t>xanh</a:t>
            </a:r>
            <a:r>
              <a:rPr lang="en-US" sz="5199" dirty="0">
                <a:solidFill>
                  <a:srgbClr val="AB5762"/>
                </a:solidFill>
                <a:latin typeface="#9Slide05 VL Fadilla 1"/>
              </a:rPr>
              <a:t> </a:t>
            </a:r>
            <a:r>
              <a:rPr lang="en-US" sz="5199" dirty="0" err="1">
                <a:solidFill>
                  <a:srgbClr val="AB5762"/>
                </a:solidFill>
                <a:latin typeface="#9Slide05 VL Fadilla 1"/>
              </a:rPr>
              <a:t>ngào</a:t>
            </a:r>
            <a:r>
              <a:rPr lang="en-US" sz="5199" dirty="0">
                <a:solidFill>
                  <a:srgbClr val="AB5762"/>
                </a:solidFill>
                <a:latin typeface="#9Slide05 VL Fadilla 1"/>
              </a:rPr>
              <a:t> </a:t>
            </a:r>
            <a:r>
              <a:rPr lang="en-US" sz="5199" dirty="0" err="1">
                <a:solidFill>
                  <a:srgbClr val="AB5762"/>
                </a:solidFill>
                <a:latin typeface="#9Slide05 VL Fadilla 1"/>
              </a:rPr>
              <a:t>ngạt</a:t>
            </a:r>
            <a:r>
              <a:rPr lang="en-US" sz="5199" dirty="0">
                <a:solidFill>
                  <a:srgbClr val="AB5762"/>
                </a:solidFill>
                <a:latin typeface="#9Slide05 VL Fadilla 1"/>
              </a:rPr>
              <a:t>”</a:t>
            </a:r>
          </a:p>
          <a:p>
            <a:pPr algn="ctr">
              <a:lnSpc>
                <a:spcPts val="5599"/>
              </a:lnSpc>
              <a:spcBef>
                <a:spcPct val="0"/>
              </a:spcBef>
            </a:pPr>
            <a:r>
              <a:rPr lang="en-US" sz="3999" dirty="0">
                <a:solidFill>
                  <a:srgbClr val="AB5762"/>
                </a:solidFill>
                <a:latin typeface="Roboto Condensed"/>
              </a:rPr>
              <a:t>(</a:t>
            </a:r>
            <a:r>
              <a:rPr lang="en-US" sz="3999" dirty="0" err="1">
                <a:solidFill>
                  <a:srgbClr val="AB5762"/>
                </a:solidFill>
                <a:latin typeface="Roboto Condensed"/>
              </a:rPr>
              <a:t>Tố</a:t>
            </a:r>
            <a:r>
              <a:rPr lang="en-US" sz="3999" dirty="0">
                <a:solidFill>
                  <a:srgbClr val="AB5762"/>
                </a:solidFill>
                <a:latin typeface="Roboto Condensed"/>
              </a:rPr>
              <a:t> </a:t>
            </a:r>
            <a:r>
              <a:rPr lang="en-US" sz="3999" dirty="0" err="1">
                <a:solidFill>
                  <a:srgbClr val="AB5762"/>
                </a:solidFill>
                <a:latin typeface="Roboto Condensed"/>
              </a:rPr>
              <a:t>Hữu</a:t>
            </a:r>
            <a:r>
              <a:rPr lang="en-US" sz="3999" dirty="0">
                <a:solidFill>
                  <a:srgbClr val="AB5762"/>
                </a:solidFill>
                <a:latin typeface="Roboto Condensed"/>
              </a:rPr>
              <a:t>)</a:t>
            </a:r>
          </a:p>
        </p:txBody>
      </p:sp>
      <p:sp>
        <p:nvSpPr>
          <p:cNvPr id="7" name="TextBox 7"/>
          <p:cNvSpPr txBox="1"/>
          <p:nvPr/>
        </p:nvSpPr>
        <p:spPr>
          <a:xfrm>
            <a:off x="3757413" y="8187478"/>
            <a:ext cx="7729443" cy="998222"/>
          </a:xfrm>
          <a:prstGeom prst="rect">
            <a:avLst/>
          </a:prstGeom>
        </p:spPr>
        <p:txBody>
          <a:bodyPr lIns="0" tIns="0" rIns="0" bIns="0" rtlCol="0" anchor="t">
            <a:spAutoFit/>
          </a:bodyPr>
          <a:lstStyle/>
          <a:p>
            <a:pPr algn="just">
              <a:lnSpc>
                <a:spcPts val="7979"/>
              </a:lnSpc>
              <a:spcBef>
                <a:spcPct val="0"/>
              </a:spcBef>
            </a:pPr>
            <a:r>
              <a:rPr lang="en-US" sz="5699" dirty="0" err="1">
                <a:solidFill>
                  <a:srgbClr val="AB5762"/>
                </a:solidFill>
                <a:latin typeface="#9Slide05 VL Fadilla 1"/>
              </a:rPr>
              <a:t>Đẹp</a:t>
            </a:r>
            <a:r>
              <a:rPr lang="en-US" sz="5699" dirty="0">
                <a:solidFill>
                  <a:srgbClr val="AB5762"/>
                </a:solidFill>
                <a:latin typeface="#9Slide05 VL Fadilla 1"/>
              </a:rPr>
              <a:t> </a:t>
            </a:r>
            <a:r>
              <a:rPr lang="en-US" sz="5699" dirty="0" err="1">
                <a:solidFill>
                  <a:srgbClr val="AB5762"/>
                </a:solidFill>
                <a:latin typeface="#9Slide05 VL Fadilla 1"/>
              </a:rPr>
              <a:t>vô</a:t>
            </a:r>
            <a:r>
              <a:rPr lang="en-US" sz="5699" dirty="0">
                <a:solidFill>
                  <a:srgbClr val="AB5762"/>
                </a:solidFill>
                <a:latin typeface="#9Slide05 VL Fadilla 1"/>
              </a:rPr>
              <a:t> </a:t>
            </a:r>
            <a:r>
              <a:rPr lang="en-US" sz="5699" dirty="0" err="1">
                <a:solidFill>
                  <a:srgbClr val="AB5762"/>
                </a:solidFill>
                <a:latin typeface="#9Slide05 VL Fadilla 1"/>
              </a:rPr>
              <a:t>cùng</a:t>
            </a:r>
            <a:r>
              <a:rPr lang="en-US" sz="5699" dirty="0">
                <a:solidFill>
                  <a:srgbClr val="AB5762"/>
                </a:solidFill>
                <a:latin typeface="#9Slide05 VL Fadilla 1"/>
              </a:rPr>
              <a:t> </a:t>
            </a:r>
            <a:r>
              <a:rPr lang="en-US" sz="5699" dirty="0" err="1">
                <a:solidFill>
                  <a:srgbClr val="AB5762"/>
                </a:solidFill>
                <a:latin typeface="#9Slide05 VL Fadilla 1"/>
              </a:rPr>
              <a:t>Tổ</a:t>
            </a:r>
            <a:r>
              <a:rPr lang="en-US" sz="5699" dirty="0">
                <a:solidFill>
                  <a:srgbClr val="AB5762"/>
                </a:solidFill>
                <a:latin typeface="#9Slide05 VL Fadilla 1"/>
              </a:rPr>
              <a:t> </a:t>
            </a:r>
            <a:r>
              <a:rPr lang="en-US" sz="5699" dirty="0" err="1">
                <a:solidFill>
                  <a:srgbClr val="AB5762"/>
                </a:solidFill>
                <a:latin typeface="#9Slide05 VL Fadilla 1"/>
              </a:rPr>
              <a:t>quốc</a:t>
            </a:r>
            <a:r>
              <a:rPr lang="en-US" sz="5699" dirty="0">
                <a:solidFill>
                  <a:srgbClr val="AB5762"/>
                </a:solidFill>
                <a:latin typeface="#9Slide05 VL Fadilla 1"/>
              </a:rPr>
              <a:t> ta </a:t>
            </a:r>
            <a:r>
              <a:rPr lang="en-US" sz="5699" dirty="0" err="1">
                <a:solidFill>
                  <a:srgbClr val="AB5762"/>
                </a:solidFill>
                <a:latin typeface="#9Slide05 VL Fadilla 1"/>
              </a:rPr>
              <a:t>ơi</a:t>
            </a:r>
            <a:r>
              <a:rPr lang="en-US" sz="5699" dirty="0">
                <a:solidFill>
                  <a:srgbClr val="AB5762"/>
                </a:solidFill>
                <a:latin typeface="#9Slide05 VL Fadilla 1"/>
              </a:rPr>
              <a:t>!</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a:off x="-830675" y="-1028700"/>
            <a:ext cx="3718750" cy="4114800"/>
          </a:xfrm>
          <a:custGeom>
            <a:avLst/>
            <a:gdLst/>
            <a:ahLst/>
            <a:cxnLst/>
            <a:rect l="l" t="t" r="r" b="b"/>
            <a:pathLst>
              <a:path w="3718750" h="4114800">
                <a:moveTo>
                  <a:pt x="0" y="0"/>
                </a:moveTo>
                <a:lnTo>
                  <a:pt x="3718750" y="0"/>
                </a:lnTo>
                <a:lnTo>
                  <a:pt x="37187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757916" y="1190567"/>
            <a:ext cx="7186182" cy="9096433"/>
          </a:xfrm>
          <a:custGeom>
            <a:avLst/>
            <a:gdLst/>
            <a:ahLst/>
            <a:cxnLst/>
            <a:rect l="l" t="t" r="r" b="b"/>
            <a:pathLst>
              <a:path w="7186182" h="9096433">
                <a:moveTo>
                  <a:pt x="0" y="0"/>
                </a:moveTo>
                <a:lnTo>
                  <a:pt x="7186182" y="0"/>
                </a:lnTo>
                <a:lnTo>
                  <a:pt x="7186182" y="9096433"/>
                </a:lnTo>
                <a:lnTo>
                  <a:pt x="0" y="9096433"/>
                </a:lnTo>
                <a:lnTo>
                  <a:pt x="0" y="0"/>
                </a:lnTo>
                <a:close/>
              </a:path>
            </a:pathLst>
          </a:custGeom>
          <a:blipFill>
            <a:blip r:embed="rId5"/>
            <a:stretch>
              <a:fillRect/>
            </a:stretch>
          </a:blipFill>
        </p:spPr>
      </p:sp>
      <p:sp>
        <p:nvSpPr>
          <p:cNvPr id="5" name="Freeform 5"/>
          <p:cNvSpPr/>
          <p:nvPr/>
        </p:nvSpPr>
        <p:spPr>
          <a:xfrm>
            <a:off x="1082535" y="-203490"/>
            <a:ext cx="9675381" cy="8320828"/>
          </a:xfrm>
          <a:custGeom>
            <a:avLst/>
            <a:gdLst/>
            <a:ahLst/>
            <a:cxnLst/>
            <a:rect l="l" t="t" r="r" b="b"/>
            <a:pathLst>
              <a:path w="9675381" h="8320828">
                <a:moveTo>
                  <a:pt x="0" y="0"/>
                </a:moveTo>
                <a:lnTo>
                  <a:pt x="9675381" y="0"/>
                </a:lnTo>
                <a:lnTo>
                  <a:pt x="9675381" y="8320827"/>
                </a:lnTo>
                <a:lnTo>
                  <a:pt x="0" y="83208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2023233" y="2364344"/>
            <a:ext cx="7780948" cy="3070860"/>
          </a:xfrm>
          <a:prstGeom prst="rect">
            <a:avLst/>
          </a:prstGeom>
        </p:spPr>
        <p:txBody>
          <a:bodyPr lIns="0" tIns="0" rIns="0" bIns="0" rtlCol="0" anchor="t">
            <a:spAutoFit/>
          </a:bodyPr>
          <a:lstStyle/>
          <a:p>
            <a:pPr algn="ctr">
              <a:lnSpc>
                <a:spcPts val="6579"/>
              </a:lnSpc>
            </a:pPr>
            <a:r>
              <a:rPr lang="en-US" sz="4699" dirty="0">
                <a:solidFill>
                  <a:srgbClr val="AB5762"/>
                </a:solidFill>
                <a:latin typeface="#9Slide05 VL Fadilla 1"/>
              </a:rPr>
              <a:t>“</a:t>
            </a:r>
            <a:r>
              <a:rPr lang="en-US" sz="4699" dirty="0" err="1">
                <a:solidFill>
                  <a:srgbClr val="AB5762"/>
                </a:solidFill>
                <a:latin typeface="#9Slide05 VL Fadilla 1"/>
              </a:rPr>
              <a:t>Đã</a:t>
            </a:r>
            <a:r>
              <a:rPr lang="en-US" sz="4699" dirty="0">
                <a:solidFill>
                  <a:srgbClr val="AB5762"/>
                </a:solidFill>
                <a:latin typeface="#9Slide05 VL Fadilla 1"/>
              </a:rPr>
              <a:t> tan </a:t>
            </a:r>
            <a:r>
              <a:rPr lang="en-US" sz="4699" dirty="0" err="1">
                <a:solidFill>
                  <a:srgbClr val="AB5762"/>
                </a:solidFill>
                <a:latin typeface="#9Slide05 VL Fadilla 1"/>
              </a:rPr>
              <a:t>tác</a:t>
            </a:r>
            <a:r>
              <a:rPr lang="en-US" sz="4699" dirty="0">
                <a:solidFill>
                  <a:srgbClr val="AB5762"/>
                </a:solidFill>
                <a:latin typeface="#9Slide05 VL Fadilla 1"/>
              </a:rPr>
              <a:t> </a:t>
            </a:r>
            <a:r>
              <a:rPr lang="en-US" sz="4699" dirty="0" err="1">
                <a:solidFill>
                  <a:srgbClr val="AB5762"/>
                </a:solidFill>
                <a:latin typeface="#9Slide05 VL Fadilla 1"/>
              </a:rPr>
              <a:t>những</a:t>
            </a:r>
            <a:r>
              <a:rPr lang="en-US" sz="4699" dirty="0">
                <a:solidFill>
                  <a:srgbClr val="AB5762"/>
                </a:solidFill>
                <a:latin typeface="#9Slide05 VL Fadilla 1"/>
              </a:rPr>
              <a:t> </a:t>
            </a:r>
            <a:r>
              <a:rPr lang="en-US" sz="4699" dirty="0" err="1">
                <a:solidFill>
                  <a:srgbClr val="AB5762"/>
                </a:solidFill>
                <a:latin typeface="#9Slide05 VL Fadilla 1"/>
              </a:rPr>
              <a:t>bóng</a:t>
            </a:r>
            <a:r>
              <a:rPr lang="en-US" sz="4699" dirty="0">
                <a:solidFill>
                  <a:srgbClr val="AB5762"/>
                </a:solidFill>
                <a:latin typeface="#9Slide05 VL Fadilla 1"/>
              </a:rPr>
              <a:t> </a:t>
            </a:r>
            <a:r>
              <a:rPr lang="en-US" sz="4699" dirty="0" err="1">
                <a:solidFill>
                  <a:srgbClr val="AB5762"/>
                </a:solidFill>
                <a:latin typeface="#9Slide05 VL Fadilla 1"/>
              </a:rPr>
              <a:t>thù</a:t>
            </a:r>
            <a:r>
              <a:rPr lang="en-US" sz="4699" dirty="0">
                <a:solidFill>
                  <a:srgbClr val="AB5762"/>
                </a:solidFill>
                <a:latin typeface="#9Slide05 VL Fadilla 1"/>
              </a:rPr>
              <a:t> </a:t>
            </a:r>
            <a:r>
              <a:rPr lang="en-US" sz="4699" dirty="0" err="1">
                <a:solidFill>
                  <a:srgbClr val="AB5762"/>
                </a:solidFill>
                <a:latin typeface="#9Slide05 VL Fadilla 1"/>
              </a:rPr>
              <a:t>hắc</a:t>
            </a:r>
            <a:r>
              <a:rPr lang="en-US" sz="4699" dirty="0">
                <a:solidFill>
                  <a:srgbClr val="AB5762"/>
                </a:solidFill>
                <a:latin typeface="#9Slide05 VL Fadilla 1"/>
              </a:rPr>
              <a:t> </a:t>
            </a:r>
            <a:r>
              <a:rPr lang="en-US" sz="4699" dirty="0" err="1">
                <a:solidFill>
                  <a:srgbClr val="AB5762"/>
                </a:solidFill>
                <a:latin typeface="#9Slide05 VL Fadilla 1"/>
              </a:rPr>
              <a:t>ám</a:t>
            </a:r>
            <a:r>
              <a:rPr lang="en-US" sz="4699" dirty="0">
                <a:solidFill>
                  <a:srgbClr val="AB5762"/>
                </a:solidFill>
                <a:latin typeface="#9Slide05 VL Fadilla 1"/>
              </a:rPr>
              <a:t>/</a:t>
            </a:r>
          </a:p>
          <a:p>
            <a:pPr algn="ctr">
              <a:lnSpc>
                <a:spcPts val="6579"/>
              </a:lnSpc>
            </a:pPr>
            <a:r>
              <a:rPr lang="en-US" sz="4699" dirty="0">
                <a:solidFill>
                  <a:srgbClr val="AB5762"/>
                </a:solidFill>
                <a:latin typeface="#9Slide05 VL Fadilla 1"/>
              </a:rPr>
              <a:t> </a:t>
            </a:r>
            <a:r>
              <a:rPr lang="en-US" sz="4699" dirty="0" err="1">
                <a:solidFill>
                  <a:srgbClr val="AB5762"/>
                </a:solidFill>
                <a:latin typeface="#9Slide05 VL Fadilla 1"/>
              </a:rPr>
              <a:t>Đã</a:t>
            </a:r>
            <a:r>
              <a:rPr lang="en-US" sz="4699" dirty="0">
                <a:solidFill>
                  <a:srgbClr val="AB5762"/>
                </a:solidFill>
                <a:latin typeface="#9Slide05 VL Fadilla 1"/>
              </a:rPr>
              <a:t> </a:t>
            </a:r>
            <a:r>
              <a:rPr lang="en-US" sz="4699" dirty="0" err="1">
                <a:solidFill>
                  <a:srgbClr val="AB5762"/>
                </a:solidFill>
                <a:latin typeface="#9Slide05 VL Fadilla 1"/>
              </a:rPr>
              <a:t>sáng</a:t>
            </a:r>
            <a:r>
              <a:rPr lang="en-US" sz="4699" dirty="0">
                <a:solidFill>
                  <a:srgbClr val="AB5762"/>
                </a:solidFill>
                <a:latin typeface="#9Slide05 VL Fadilla 1"/>
              </a:rPr>
              <a:t> </a:t>
            </a:r>
            <a:r>
              <a:rPr lang="en-US" sz="4699" dirty="0" err="1">
                <a:solidFill>
                  <a:srgbClr val="AB5762"/>
                </a:solidFill>
                <a:latin typeface="#9Slide05 VL Fadilla 1"/>
              </a:rPr>
              <a:t>lại</a:t>
            </a:r>
            <a:r>
              <a:rPr lang="en-US" sz="4699" dirty="0">
                <a:solidFill>
                  <a:srgbClr val="AB5762"/>
                </a:solidFill>
                <a:latin typeface="#9Slide05 VL Fadilla 1"/>
              </a:rPr>
              <a:t> </a:t>
            </a:r>
            <a:r>
              <a:rPr lang="en-US" sz="4699" dirty="0" err="1">
                <a:solidFill>
                  <a:srgbClr val="AB5762"/>
                </a:solidFill>
                <a:latin typeface="#9Slide05 VL Fadilla 1"/>
              </a:rPr>
              <a:t>trời</a:t>
            </a:r>
            <a:r>
              <a:rPr lang="en-US" sz="4699" dirty="0">
                <a:solidFill>
                  <a:srgbClr val="AB5762"/>
                </a:solidFill>
                <a:latin typeface="#9Slide05 VL Fadilla 1"/>
              </a:rPr>
              <a:t> </a:t>
            </a:r>
            <a:r>
              <a:rPr lang="en-US" sz="4699" dirty="0" err="1">
                <a:solidFill>
                  <a:srgbClr val="AB5762"/>
                </a:solidFill>
                <a:latin typeface="#9Slide05 VL Fadilla 1"/>
              </a:rPr>
              <a:t>thu</a:t>
            </a:r>
            <a:r>
              <a:rPr lang="en-US" sz="4699" dirty="0">
                <a:solidFill>
                  <a:srgbClr val="AB5762"/>
                </a:solidFill>
                <a:latin typeface="#9Slide05 VL Fadilla 1"/>
              </a:rPr>
              <a:t> </a:t>
            </a:r>
            <a:r>
              <a:rPr lang="en-US" sz="4699" dirty="0" err="1">
                <a:solidFill>
                  <a:srgbClr val="AB5762"/>
                </a:solidFill>
                <a:latin typeface="#9Slide05 VL Fadilla 1"/>
              </a:rPr>
              <a:t>tháng</a:t>
            </a:r>
            <a:r>
              <a:rPr lang="en-US" sz="4699" dirty="0">
                <a:solidFill>
                  <a:srgbClr val="AB5762"/>
                </a:solidFill>
                <a:latin typeface="#9Slide05 VL Fadilla 1"/>
              </a:rPr>
              <a:t> </a:t>
            </a:r>
            <a:r>
              <a:rPr lang="en-US" sz="4699" dirty="0" err="1">
                <a:solidFill>
                  <a:srgbClr val="AB5762"/>
                </a:solidFill>
                <a:latin typeface="#9Slide05 VL Fadilla 1"/>
              </a:rPr>
              <a:t>Tám</a:t>
            </a:r>
            <a:r>
              <a:rPr lang="en-US" sz="4699" dirty="0">
                <a:solidFill>
                  <a:srgbClr val="AB5762"/>
                </a:solidFill>
                <a:latin typeface="#9Slide05 VL Fadilla 1"/>
              </a:rPr>
              <a:t>”</a:t>
            </a:r>
          </a:p>
          <a:p>
            <a:pPr algn="ctr">
              <a:lnSpc>
                <a:spcPts val="5599"/>
              </a:lnSpc>
            </a:pPr>
            <a:r>
              <a:rPr lang="en-US" sz="3999" dirty="0">
                <a:solidFill>
                  <a:srgbClr val="AB5762"/>
                </a:solidFill>
                <a:latin typeface="Roboto Condensed"/>
              </a:rPr>
              <a:t>(</a:t>
            </a:r>
            <a:r>
              <a:rPr lang="en-US" sz="3999" dirty="0" err="1">
                <a:solidFill>
                  <a:srgbClr val="AB5762"/>
                </a:solidFill>
                <a:latin typeface="Roboto Condensed"/>
              </a:rPr>
              <a:t>Tố</a:t>
            </a:r>
            <a:r>
              <a:rPr lang="en-US" sz="3999" dirty="0">
                <a:solidFill>
                  <a:srgbClr val="AB5762"/>
                </a:solidFill>
                <a:latin typeface="Roboto Condensed"/>
              </a:rPr>
              <a:t> </a:t>
            </a:r>
            <a:r>
              <a:rPr lang="en-US" sz="3999" dirty="0" err="1">
                <a:solidFill>
                  <a:srgbClr val="AB5762"/>
                </a:solidFill>
                <a:latin typeface="Roboto Condensed"/>
              </a:rPr>
              <a:t>Hữu</a:t>
            </a:r>
            <a:r>
              <a:rPr lang="en-US" sz="3999" dirty="0">
                <a:solidFill>
                  <a:srgbClr val="AB5762"/>
                </a:solidFill>
                <a:latin typeface="Roboto Condensed"/>
              </a:rPr>
              <a:t>)</a:t>
            </a:r>
          </a:p>
          <a:p>
            <a:pPr algn="ctr">
              <a:lnSpc>
                <a:spcPts val="5599"/>
              </a:lnSpc>
              <a:spcBef>
                <a:spcPct val="0"/>
              </a:spcBef>
            </a:pPr>
            <a:endParaRPr lang="en-US" sz="3999" dirty="0">
              <a:solidFill>
                <a:srgbClr val="AB5762"/>
              </a:solidFill>
              <a:latin typeface="Roboto Condensed"/>
            </a:endParaRPr>
          </a:p>
        </p:txBody>
      </p:sp>
      <p:sp>
        <p:nvSpPr>
          <p:cNvPr id="7" name="TextBox 7"/>
          <p:cNvSpPr txBox="1"/>
          <p:nvPr/>
        </p:nvSpPr>
        <p:spPr>
          <a:xfrm>
            <a:off x="2291592" y="8339454"/>
            <a:ext cx="9463623" cy="1723392"/>
          </a:xfrm>
          <a:prstGeom prst="rect">
            <a:avLst/>
          </a:prstGeom>
        </p:spPr>
        <p:txBody>
          <a:bodyPr lIns="0" tIns="0" rIns="0" bIns="0" rtlCol="0" anchor="t">
            <a:spAutoFit/>
          </a:bodyPr>
          <a:lstStyle/>
          <a:p>
            <a:pPr algn="just">
              <a:lnSpc>
                <a:spcPts val="6859"/>
              </a:lnSpc>
            </a:pPr>
            <a:r>
              <a:rPr lang="en-US" sz="4899" dirty="0" err="1">
                <a:solidFill>
                  <a:srgbClr val="AB5762"/>
                </a:solidFill>
                <a:latin typeface="#9Slide05 VL Fadilla 1"/>
              </a:rPr>
              <a:t>Đã</a:t>
            </a:r>
            <a:r>
              <a:rPr lang="en-US" sz="4899" dirty="0">
                <a:solidFill>
                  <a:srgbClr val="AB5762"/>
                </a:solidFill>
                <a:latin typeface="#9Slide05 VL Fadilla 1"/>
              </a:rPr>
              <a:t> tan </a:t>
            </a:r>
            <a:r>
              <a:rPr lang="en-US" sz="4899" dirty="0" err="1">
                <a:solidFill>
                  <a:srgbClr val="AB5762"/>
                </a:solidFill>
                <a:latin typeface="#9Slide05 VL Fadilla 1"/>
              </a:rPr>
              <a:t>tác</a:t>
            </a:r>
            <a:r>
              <a:rPr lang="en-US" sz="4899" dirty="0">
                <a:solidFill>
                  <a:srgbClr val="AB5762"/>
                </a:solidFill>
                <a:latin typeface="#9Slide05 VL Fadilla 1"/>
              </a:rPr>
              <a:t> </a:t>
            </a:r>
            <a:r>
              <a:rPr lang="en-US" sz="4899" dirty="0" err="1">
                <a:solidFill>
                  <a:srgbClr val="AB5762"/>
                </a:solidFill>
                <a:latin typeface="#9Slide05 VL Fadilla 1"/>
              </a:rPr>
              <a:t>những</a:t>
            </a:r>
            <a:r>
              <a:rPr lang="en-US" sz="4899" dirty="0">
                <a:solidFill>
                  <a:srgbClr val="AB5762"/>
                </a:solidFill>
                <a:latin typeface="#9Slide05 VL Fadilla 1"/>
              </a:rPr>
              <a:t> </a:t>
            </a:r>
            <a:r>
              <a:rPr lang="en-US" sz="4899" dirty="0" err="1">
                <a:solidFill>
                  <a:srgbClr val="AB5762"/>
                </a:solidFill>
                <a:latin typeface="#9Slide05 VL Fadilla 1"/>
              </a:rPr>
              <a:t>bóng</a:t>
            </a:r>
            <a:r>
              <a:rPr lang="en-US" sz="4899" dirty="0">
                <a:solidFill>
                  <a:srgbClr val="AB5762"/>
                </a:solidFill>
                <a:latin typeface="#9Slide05 VL Fadilla 1"/>
              </a:rPr>
              <a:t> </a:t>
            </a:r>
            <a:r>
              <a:rPr lang="en-US" sz="4899" dirty="0" err="1">
                <a:solidFill>
                  <a:srgbClr val="AB5762"/>
                </a:solidFill>
                <a:latin typeface="#9Slide05 VL Fadilla 1"/>
              </a:rPr>
              <a:t>thù</a:t>
            </a:r>
            <a:r>
              <a:rPr lang="en-US" sz="4899" dirty="0">
                <a:solidFill>
                  <a:srgbClr val="AB5762"/>
                </a:solidFill>
                <a:latin typeface="#9Slide05 VL Fadilla 1"/>
              </a:rPr>
              <a:t> </a:t>
            </a:r>
            <a:r>
              <a:rPr lang="en-US" sz="4899" dirty="0" err="1">
                <a:solidFill>
                  <a:srgbClr val="AB5762"/>
                </a:solidFill>
                <a:latin typeface="#9Slide05 VL Fadilla 1"/>
              </a:rPr>
              <a:t>hắc</a:t>
            </a:r>
            <a:r>
              <a:rPr lang="en-US" sz="4899" dirty="0">
                <a:solidFill>
                  <a:srgbClr val="AB5762"/>
                </a:solidFill>
                <a:latin typeface="#9Slide05 VL Fadilla 1"/>
              </a:rPr>
              <a:t> </a:t>
            </a:r>
            <a:r>
              <a:rPr lang="en-US" sz="4899" dirty="0" err="1">
                <a:solidFill>
                  <a:srgbClr val="AB5762"/>
                </a:solidFill>
                <a:latin typeface="#9Slide05 VL Fadilla 1"/>
              </a:rPr>
              <a:t>ám</a:t>
            </a:r>
            <a:endParaRPr lang="en-US" sz="4899" dirty="0">
              <a:solidFill>
                <a:srgbClr val="AB5762"/>
              </a:solidFill>
              <a:latin typeface="#9Slide05 VL Fadilla 1"/>
            </a:endParaRPr>
          </a:p>
          <a:p>
            <a:pPr algn="just">
              <a:lnSpc>
                <a:spcPts val="6859"/>
              </a:lnSpc>
              <a:spcBef>
                <a:spcPct val="0"/>
              </a:spcBef>
            </a:pPr>
            <a:r>
              <a:rPr lang="en-US" sz="4899" dirty="0" err="1">
                <a:solidFill>
                  <a:srgbClr val="AB5762"/>
                </a:solidFill>
                <a:latin typeface="#9Slide05 VL Fadilla 1"/>
              </a:rPr>
              <a:t>Đã</a:t>
            </a:r>
            <a:r>
              <a:rPr lang="en-US" sz="4899" dirty="0">
                <a:solidFill>
                  <a:srgbClr val="AB5762"/>
                </a:solidFill>
                <a:latin typeface="#9Slide05 VL Fadilla 1"/>
              </a:rPr>
              <a:t> </a:t>
            </a:r>
            <a:r>
              <a:rPr lang="en-US" sz="4899" dirty="0" err="1">
                <a:solidFill>
                  <a:srgbClr val="AB5762"/>
                </a:solidFill>
                <a:latin typeface="#9Slide05 VL Fadilla 1"/>
              </a:rPr>
              <a:t>sáng</a:t>
            </a:r>
            <a:r>
              <a:rPr lang="en-US" sz="4899" dirty="0">
                <a:solidFill>
                  <a:srgbClr val="AB5762"/>
                </a:solidFill>
                <a:latin typeface="#9Slide05 VL Fadilla 1"/>
              </a:rPr>
              <a:t> </a:t>
            </a:r>
            <a:r>
              <a:rPr lang="en-US" sz="4899" dirty="0" err="1">
                <a:solidFill>
                  <a:srgbClr val="AB5762"/>
                </a:solidFill>
                <a:latin typeface="#9Slide05 VL Fadilla 1"/>
              </a:rPr>
              <a:t>lại</a:t>
            </a:r>
            <a:r>
              <a:rPr lang="en-US" sz="4899" dirty="0">
                <a:solidFill>
                  <a:srgbClr val="AB5762"/>
                </a:solidFill>
                <a:latin typeface="#9Slide05 VL Fadilla 1"/>
              </a:rPr>
              <a:t> </a:t>
            </a:r>
            <a:r>
              <a:rPr lang="en-US" sz="4899" dirty="0" err="1">
                <a:solidFill>
                  <a:srgbClr val="AB5762"/>
                </a:solidFill>
                <a:latin typeface="#9Slide05 VL Fadilla 1"/>
              </a:rPr>
              <a:t>trời</a:t>
            </a:r>
            <a:r>
              <a:rPr lang="en-US" sz="4899" dirty="0">
                <a:solidFill>
                  <a:srgbClr val="AB5762"/>
                </a:solidFill>
                <a:latin typeface="#9Slide05 VL Fadilla 1"/>
              </a:rPr>
              <a:t> </a:t>
            </a:r>
            <a:r>
              <a:rPr lang="en-US" sz="4899" dirty="0" err="1">
                <a:solidFill>
                  <a:srgbClr val="AB5762"/>
                </a:solidFill>
                <a:latin typeface="#9Slide05 VL Fadilla 1"/>
              </a:rPr>
              <a:t>thu</a:t>
            </a:r>
            <a:r>
              <a:rPr lang="en-US" sz="4899" dirty="0">
                <a:solidFill>
                  <a:srgbClr val="AB5762"/>
                </a:solidFill>
                <a:latin typeface="#9Slide05 VL Fadilla 1"/>
              </a:rPr>
              <a:t> </a:t>
            </a:r>
            <a:r>
              <a:rPr lang="en-US" sz="4899" dirty="0" err="1">
                <a:solidFill>
                  <a:srgbClr val="AB5762"/>
                </a:solidFill>
                <a:latin typeface="#9Slide05 VL Fadilla 1"/>
              </a:rPr>
              <a:t>tháng</a:t>
            </a:r>
            <a:r>
              <a:rPr lang="en-US" sz="4899" dirty="0">
                <a:solidFill>
                  <a:srgbClr val="AB5762"/>
                </a:solidFill>
                <a:latin typeface="#9Slide05 VL Fadilla 1"/>
              </a:rPr>
              <a:t> </a:t>
            </a:r>
            <a:r>
              <a:rPr lang="en-US" sz="4899" dirty="0" err="1">
                <a:solidFill>
                  <a:srgbClr val="AB5762"/>
                </a:solidFill>
                <a:latin typeface="#9Slide05 VL Fadilla 1"/>
              </a:rPr>
              <a:t>Tám</a:t>
            </a:r>
            <a:endParaRPr lang="en-US" sz="4899" dirty="0">
              <a:solidFill>
                <a:srgbClr val="AB5762"/>
              </a:solidFill>
              <a:latin typeface="#9Slide05 VL Fadilla 1"/>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a:off x="-830675" y="-1028700"/>
            <a:ext cx="3718750" cy="4114800"/>
          </a:xfrm>
          <a:custGeom>
            <a:avLst/>
            <a:gdLst/>
            <a:ahLst/>
            <a:cxnLst/>
            <a:rect l="l" t="t" r="r" b="b"/>
            <a:pathLst>
              <a:path w="3718750" h="4114800">
                <a:moveTo>
                  <a:pt x="0" y="0"/>
                </a:moveTo>
                <a:lnTo>
                  <a:pt x="3718750" y="0"/>
                </a:lnTo>
                <a:lnTo>
                  <a:pt x="37187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757916" y="1190567"/>
            <a:ext cx="7186182" cy="9096433"/>
          </a:xfrm>
          <a:custGeom>
            <a:avLst/>
            <a:gdLst/>
            <a:ahLst/>
            <a:cxnLst/>
            <a:rect l="l" t="t" r="r" b="b"/>
            <a:pathLst>
              <a:path w="7186182" h="9096433">
                <a:moveTo>
                  <a:pt x="0" y="0"/>
                </a:moveTo>
                <a:lnTo>
                  <a:pt x="7186182" y="0"/>
                </a:lnTo>
                <a:lnTo>
                  <a:pt x="7186182" y="9096433"/>
                </a:lnTo>
                <a:lnTo>
                  <a:pt x="0" y="9096433"/>
                </a:lnTo>
                <a:lnTo>
                  <a:pt x="0" y="0"/>
                </a:lnTo>
                <a:close/>
              </a:path>
            </a:pathLst>
          </a:custGeom>
          <a:blipFill>
            <a:blip r:embed="rId5"/>
            <a:stretch>
              <a:fillRect/>
            </a:stretch>
          </a:blipFill>
        </p:spPr>
      </p:sp>
      <p:sp>
        <p:nvSpPr>
          <p:cNvPr id="5" name="Freeform 5"/>
          <p:cNvSpPr/>
          <p:nvPr/>
        </p:nvSpPr>
        <p:spPr>
          <a:xfrm>
            <a:off x="551232" y="0"/>
            <a:ext cx="9394126" cy="8078949"/>
          </a:xfrm>
          <a:custGeom>
            <a:avLst/>
            <a:gdLst/>
            <a:ahLst/>
            <a:cxnLst/>
            <a:rect l="l" t="t" r="r" b="b"/>
            <a:pathLst>
              <a:path w="9394126" h="8078949">
                <a:moveTo>
                  <a:pt x="0" y="0"/>
                </a:moveTo>
                <a:lnTo>
                  <a:pt x="9394127" y="0"/>
                </a:lnTo>
                <a:lnTo>
                  <a:pt x="9394127" y="8078949"/>
                </a:lnTo>
                <a:lnTo>
                  <a:pt x="0" y="80789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2129015" y="1449309"/>
            <a:ext cx="6238560" cy="5046980"/>
          </a:xfrm>
          <a:prstGeom prst="rect">
            <a:avLst/>
          </a:prstGeom>
        </p:spPr>
        <p:txBody>
          <a:bodyPr lIns="0" tIns="0" rIns="0" bIns="0" rtlCol="0" anchor="t">
            <a:spAutoFit/>
          </a:bodyPr>
          <a:lstStyle/>
          <a:p>
            <a:pPr algn="ctr">
              <a:lnSpc>
                <a:spcPts val="7139"/>
              </a:lnSpc>
            </a:pPr>
            <a:r>
              <a:rPr lang="en-US" sz="5099" dirty="0">
                <a:solidFill>
                  <a:srgbClr val="AB5762"/>
                </a:solidFill>
                <a:latin typeface="#9Slide05 VL Fadilla 1"/>
              </a:rPr>
              <a:t>“Trong </a:t>
            </a:r>
            <a:r>
              <a:rPr lang="en-US" sz="5099" dirty="0" err="1">
                <a:solidFill>
                  <a:srgbClr val="AB5762"/>
                </a:solidFill>
                <a:latin typeface="#9Slide05 VL Fadilla 1"/>
              </a:rPr>
              <a:t>xanh</a:t>
            </a:r>
            <a:r>
              <a:rPr lang="en-US" sz="5099" dirty="0">
                <a:solidFill>
                  <a:srgbClr val="AB5762"/>
                </a:solidFill>
                <a:latin typeface="#9Slide05 VL Fadilla 1"/>
              </a:rPr>
              <a:t> </a:t>
            </a:r>
            <a:r>
              <a:rPr lang="en-US" sz="5099" dirty="0" err="1">
                <a:solidFill>
                  <a:srgbClr val="AB5762"/>
                </a:solidFill>
                <a:latin typeface="#9Slide05 VL Fadilla 1"/>
              </a:rPr>
              <a:t>ánh</a:t>
            </a:r>
            <a:r>
              <a:rPr lang="en-US" sz="5099" dirty="0">
                <a:solidFill>
                  <a:srgbClr val="AB5762"/>
                </a:solidFill>
                <a:latin typeface="#9Slide05 VL Fadilla 1"/>
              </a:rPr>
              <a:t> </a:t>
            </a:r>
            <a:r>
              <a:rPr lang="en-US" sz="5099" dirty="0" err="1">
                <a:solidFill>
                  <a:srgbClr val="AB5762"/>
                </a:solidFill>
                <a:latin typeface="#9Slide05 VL Fadilla 1"/>
              </a:rPr>
              <a:t>mắt</a:t>
            </a:r>
            <a:endParaRPr lang="en-US" sz="5099" dirty="0">
              <a:solidFill>
                <a:srgbClr val="AB5762"/>
              </a:solidFill>
              <a:latin typeface="#9Slide05 VL Fadilla 1"/>
            </a:endParaRPr>
          </a:p>
          <a:p>
            <a:pPr algn="ctr">
              <a:lnSpc>
                <a:spcPts val="7139"/>
              </a:lnSpc>
            </a:pPr>
            <a:r>
              <a:rPr lang="en-US" sz="5099" dirty="0">
                <a:solidFill>
                  <a:srgbClr val="AB5762"/>
                </a:solidFill>
                <a:latin typeface="#9Slide05 VL Fadilla 1"/>
              </a:rPr>
              <a:t>Trong </a:t>
            </a:r>
            <a:r>
              <a:rPr lang="en-US" sz="5099" dirty="0" err="1">
                <a:solidFill>
                  <a:srgbClr val="AB5762"/>
                </a:solidFill>
                <a:latin typeface="#9Slide05 VL Fadilla 1"/>
              </a:rPr>
              <a:t>vắt</a:t>
            </a:r>
            <a:r>
              <a:rPr lang="en-US" sz="5099" dirty="0">
                <a:solidFill>
                  <a:srgbClr val="AB5762"/>
                </a:solidFill>
                <a:latin typeface="#9Slide05 VL Fadilla 1"/>
              </a:rPr>
              <a:t> </a:t>
            </a:r>
            <a:r>
              <a:rPr lang="en-US" sz="5099" dirty="0" err="1">
                <a:solidFill>
                  <a:srgbClr val="AB5762"/>
                </a:solidFill>
                <a:latin typeface="#9Slide05 VL Fadilla 1"/>
              </a:rPr>
              <a:t>nhãn</a:t>
            </a:r>
            <a:r>
              <a:rPr lang="en-US" sz="5099" dirty="0">
                <a:solidFill>
                  <a:srgbClr val="AB5762"/>
                </a:solidFill>
                <a:latin typeface="#9Slide05 VL Fadilla 1"/>
              </a:rPr>
              <a:t> </a:t>
            </a:r>
            <a:r>
              <a:rPr lang="en-US" sz="5099" dirty="0" err="1">
                <a:solidFill>
                  <a:srgbClr val="AB5762"/>
                </a:solidFill>
                <a:latin typeface="#9Slide05 VL Fadilla 1"/>
              </a:rPr>
              <a:t>lồng</a:t>
            </a:r>
            <a:endParaRPr lang="en-US" sz="5099" dirty="0">
              <a:solidFill>
                <a:srgbClr val="AB5762"/>
              </a:solidFill>
              <a:latin typeface="#9Slide05 VL Fadilla 1"/>
            </a:endParaRPr>
          </a:p>
          <a:p>
            <a:pPr algn="ctr">
              <a:lnSpc>
                <a:spcPts val="7139"/>
              </a:lnSpc>
            </a:pPr>
            <a:r>
              <a:rPr lang="en-US" sz="5099" dirty="0" err="1">
                <a:solidFill>
                  <a:srgbClr val="AB5762"/>
                </a:solidFill>
                <a:latin typeface="#9Slide05 VL Fadilla 1"/>
              </a:rPr>
              <a:t>Chim</a:t>
            </a:r>
            <a:r>
              <a:rPr lang="en-US" sz="5099" dirty="0">
                <a:solidFill>
                  <a:srgbClr val="AB5762"/>
                </a:solidFill>
                <a:latin typeface="#9Slide05 VL Fadilla 1"/>
              </a:rPr>
              <a:t> </a:t>
            </a:r>
            <a:r>
              <a:rPr lang="en-US" sz="5099" dirty="0" err="1">
                <a:solidFill>
                  <a:srgbClr val="AB5762"/>
                </a:solidFill>
                <a:latin typeface="#9Slide05 VL Fadilla 1"/>
              </a:rPr>
              <a:t>ăn</a:t>
            </a:r>
            <a:r>
              <a:rPr lang="en-US" sz="5099" dirty="0">
                <a:solidFill>
                  <a:srgbClr val="AB5762"/>
                </a:solidFill>
                <a:latin typeface="#9Slide05 VL Fadilla 1"/>
              </a:rPr>
              <a:t> </a:t>
            </a:r>
            <a:r>
              <a:rPr lang="en-US" sz="5099" dirty="0" err="1">
                <a:solidFill>
                  <a:srgbClr val="AB5762"/>
                </a:solidFill>
                <a:latin typeface="#9Slide05 VL Fadilla 1"/>
              </a:rPr>
              <a:t>nhãn</a:t>
            </a:r>
            <a:r>
              <a:rPr lang="en-US" sz="5099" dirty="0">
                <a:solidFill>
                  <a:srgbClr val="AB5762"/>
                </a:solidFill>
                <a:latin typeface="#9Slide05 VL Fadilla 1"/>
              </a:rPr>
              <a:t> </a:t>
            </a:r>
            <a:r>
              <a:rPr lang="en-US" sz="5099" dirty="0" err="1">
                <a:solidFill>
                  <a:srgbClr val="AB5762"/>
                </a:solidFill>
                <a:latin typeface="#9Slide05 VL Fadilla 1"/>
              </a:rPr>
              <a:t>ngọt</a:t>
            </a:r>
            <a:endParaRPr lang="en-US" sz="5099" dirty="0">
              <a:solidFill>
                <a:srgbClr val="AB5762"/>
              </a:solidFill>
              <a:latin typeface="#9Slide05 VL Fadilla 1"/>
            </a:endParaRPr>
          </a:p>
          <a:p>
            <a:pPr algn="ctr">
              <a:lnSpc>
                <a:spcPts val="7139"/>
              </a:lnSpc>
            </a:pPr>
            <a:r>
              <a:rPr lang="en-US" sz="5099" dirty="0" err="1">
                <a:solidFill>
                  <a:srgbClr val="AB5762"/>
                </a:solidFill>
                <a:latin typeface="#9Slide05 VL Fadilla 1"/>
              </a:rPr>
              <a:t>Bồi</a:t>
            </a:r>
            <a:r>
              <a:rPr lang="en-US" sz="5099" dirty="0">
                <a:solidFill>
                  <a:srgbClr val="AB5762"/>
                </a:solidFill>
                <a:latin typeface="#9Slide05 VL Fadilla 1"/>
              </a:rPr>
              <a:t> </a:t>
            </a:r>
            <a:r>
              <a:rPr lang="en-US" sz="5099" dirty="0" err="1">
                <a:solidFill>
                  <a:srgbClr val="AB5762"/>
                </a:solidFill>
                <a:latin typeface="#9Slide05 VL Fadilla 1"/>
              </a:rPr>
              <a:t>hồi</a:t>
            </a:r>
            <a:r>
              <a:rPr lang="en-US" sz="5099" dirty="0">
                <a:solidFill>
                  <a:srgbClr val="AB5762"/>
                </a:solidFill>
                <a:latin typeface="#9Slide05 VL Fadilla 1"/>
              </a:rPr>
              <a:t> </a:t>
            </a:r>
            <a:r>
              <a:rPr lang="en-US" sz="5099" dirty="0" err="1">
                <a:solidFill>
                  <a:srgbClr val="AB5762"/>
                </a:solidFill>
                <a:latin typeface="#9Slide05 VL Fadilla 1"/>
              </a:rPr>
              <a:t>nhớ</a:t>
            </a:r>
            <a:r>
              <a:rPr lang="en-US" sz="5099" dirty="0">
                <a:solidFill>
                  <a:srgbClr val="AB5762"/>
                </a:solidFill>
                <a:latin typeface="#9Slide05 VL Fadilla 1"/>
              </a:rPr>
              <a:t> </a:t>
            </a:r>
            <a:r>
              <a:rPr lang="en-US" sz="5099" dirty="0" err="1">
                <a:solidFill>
                  <a:srgbClr val="AB5762"/>
                </a:solidFill>
                <a:latin typeface="#9Slide05 VL Fadilla 1"/>
              </a:rPr>
              <a:t>ông</a:t>
            </a:r>
            <a:r>
              <a:rPr lang="en-US" sz="5099" dirty="0">
                <a:solidFill>
                  <a:srgbClr val="AB5762"/>
                </a:solidFill>
                <a:latin typeface="#9Slide05 VL Fadilla 1"/>
              </a:rPr>
              <a:t>!”</a:t>
            </a:r>
          </a:p>
          <a:p>
            <a:pPr algn="ctr">
              <a:lnSpc>
                <a:spcPts val="5599"/>
              </a:lnSpc>
            </a:pPr>
            <a:r>
              <a:rPr lang="en-US" sz="3999" dirty="0">
                <a:solidFill>
                  <a:srgbClr val="AB5762"/>
                </a:solidFill>
                <a:latin typeface="Roboto Condensed"/>
              </a:rPr>
              <a:t>(Trần Kim Dũng)</a:t>
            </a:r>
          </a:p>
          <a:p>
            <a:pPr algn="ctr">
              <a:lnSpc>
                <a:spcPts val="5599"/>
              </a:lnSpc>
              <a:spcBef>
                <a:spcPct val="0"/>
              </a:spcBef>
            </a:pPr>
            <a:endParaRPr lang="en-US" sz="3999" dirty="0">
              <a:solidFill>
                <a:srgbClr val="AB5762"/>
              </a:solidFill>
              <a:latin typeface="Roboto Condensed"/>
            </a:endParaRPr>
          </a:p>
        </p:txBody>
      </p:sp>
      <p:sp>
        <p:nvSpPr>
          <p:cNvPr id="7" name="TextBox 7"/>
          <p:cNvSpPr txBox="1"/>
          <p:nvPr/>
        </p:nvSpPr>
        <p:spPr>
          <a:xfrm>
            <a:off x="2888075" y="7945599"/>
            <a:ext cx="9463623" cy="1849122"/>
          </a:xfrm>
          <a:prstGeom prst="rect">
            <a:avLst/>
          </a:prstGeom>
        </p:spPr>
        <p:txBody>
          <a:bodyPr lIns="0" tIns="0" rIns="0" bIns="0" rtlCol="0" anchor="t">
            <a:spAutoFit/>
          </a:bodyPr>
          <a:lstStyle/>
          <a:p>
            <a:pPr algn="just">
              <a:lnSpc>
                <a:spcPts val="7279"/>
              </a:lnSpc>
            </a:pPr>
            <a:r>
              <a:rPr lang="en-US" sz="5199" dirty="0">
                <a:solidFill>
                  <a:srgbClr val="AB5762"/>
                </a:solidFill>
                <a:latin typeface="#9Slide05 VL Fadilla 1"/>
              </a:rPr>
              <a:t>Trong </a:t>
            </a:r>
            <a:r>
              <a:rPr lang="en-US" sz="5199" dirty="0" err="1">
                <a:solidFill>
                  <a:srgbClr val="AB5762"/>
                </a:solidFill>
                <a:latin typeface="#9Slide05 VL Fadilla 1"/>
              </a:rPr>
              <a:t>xanh</a:t>
            </a:r>
            <a:r>
              <a:rPr lang="en-US" sz="5199" dirty="0">
                <a:solidFill>
                  <a:srgbClr val="AB5762"/>
                </a:solidFill>
                <a:latin typeface="#9Slide05 VL Fadilla 1"/>
              </a:rPr>
              <a:t> </a:t>
            </a:r>
            <a:r>
              <a:rPr lang="en-US" sz="5199" dirty="0" err="1">
                <a:solidFill>
                  <a:srgbClr val="AB5762"/>
                </a:solidFill>
                <a:latin typeface="#9Slide05 VL Fadilla 1"/>
              </a:rPr>
              <a:t>ánh</a:t>
            </a:r>
            <a:r>
              <a:rPr lang="en-US" sz="5199" dirty="0">
                <a:solidFill>
                  <a:srgbClr val="AB5762"/>
                </a:solidFill>
                <a:latin typeface="#9Slide05 VL Fadilla 1"/>
              </a:rPr>
              <a:t> </a:t>
            </a:r>
            <a:r>
              <a:rPr lang="en-US" sz="5199" dirty="0" err="1">
                <a:solidFill>
                  <a:srgbClr val="AB5762"/>
                </a:solidFill>
                <a:latin typeface="#9Slide05 VL Fadilla 1"/>
              </a:rPr>
              <a:t>mắt</a:t>
            </a:r>
            <a:endParaRPr lang="en-US" sz="5199" dirty="0">
              <a:solidFill>
                <a:srgbClr val="AB5762"/>
              </a:solidFill>
              <a:latin typeface="#9Slide05 VL Fadilla 1"/>
            </a:endParaRPr>
          </a:p>
          <a:p>
            <a:pPr algn="just">
              <a:lnSpc>
                <a:spcPts val="7279"/>
              </a:lnSpc>
              <a:spcBef>
                <a:spcPct val="0"/>
              </a:spcBef>
            </a:pPr>
            <a:r>
              <a:rPr lang="en-US" sz="5199" dirty="0">
                <a:solidFill>
                  <a:srgbClr val="AB5762"/>
                </a:solidFill>
                <a:latin typeface="#9Slide05 VL Fadilla 1"/>
              </a:rPr>
              <a:t>Trong </a:t>
            </a:r>
            <a:r>
              <a:rPr lang="en-US" sz="5199" dirty="0" err="1">
                <a:solidFill>
                  <a:srgbClr val="AB5762"/>
                </a:solidFill>
                <a:latin typeface="#9Slide05 VL Fadilla 1"/>
              </a:rPr>
              <a:t>vắt</a:t>
            </a:r>
            <a:r>
              <a:rPr lang="en-US" sz="5199" dirty="0">
                <a:solidFill>
                  <a:srgbClr val="AB5762"/>
                </a:solidFill>
                <a:latin typeface="#9Slide05 VL Fadilla 1"/>
              </a:rPr>
              <a:t> </a:t>
            </a:r>
            <a:r>
              <a:rPr lang="en-US" sz="5199" dirty="0" err="1">
                <a:solidFill>
                  <a:srgbClr val="AB5762"/>
                </a:solidFill>
                <a:latin typeface="#9Slide05 VL Fadilla 1"/>
              </a:rPr>
              <a:t>nhãn</a:t>
            </a:r>
            <a:r>
              <a:rPr lang="en-US" sz="5199" dirty="0">
                <a:solidFill>
                  <a:srgbClr val="AB5762"/>
                </a:solidFill>
                <a:latin typeface="#9Slide05 VL Fadilla 1"/>
              </a:rPr>
              <a:t> </a:t>
            </a:r>
            <a:r>
              <a:rPr lang="en-US" sz="5199" dirty="0" err="1">
                <a:solidFill>
                  <a:srgbClr val="AB5762"/>
                </a:solidFill>
                <a:latin typeface="#9Slide05 VL Fadilla 1"/>
              </a:rPr>
              <a:t>lồng</a:t>
            </a:r>
            <a:endParaRPr lang="en-US" sz="5199" dirty="0">
              <a:solidFill>
                <a:srgbClr val="AB5762"/>
              </a:solidFill>
              <a:latin typeface="#9Slide05 VL Fadilla 1"/>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rot="-5400000">
            <a:off x="4851298" y="-849581"/>
            <a:ext cx="8914834" cy="11749369"/>
          </a:xfrm>
          <a:custGeom>
            <a:avLst/>
            <a:gdLst/>
            <a:ahLst/>
            <a:cxnLst/>
            <a:rect l="l" t="t" r="r" b="b"/>
            <a:pathLst>
              <a:path w="8914834" h="11749369">
                <a:moveTo>
                  <a:pt x="0" y="0"/>
                </a:moveTo>
                <a:lnTo>
                  <a:pt x="8914833" y="0"/>
                </a:lnTo>
                <a:lnTo>
                  <a:pt x="8914833" y="11749369"/>
                </a:lnTo>
                <a:lnTo>
                  <a:pt x="0" y="11749369"/>
                </a:lnTo>
                <a:lnTo>
                  <a:pt x="0" y="0"/>
                </a:lnTo>
                <a:close/>
              </a:path>
            </a:pathLst>
          </a:custGeom>
          <a:blipFill>
            <a:blip r:embed="rId3"/>
            <a:stretch>
              <a:fillRect/>
            </a:stretch>
          </a:blipFill>
        </p:spPr>
      </p:sp>
      <p:sp>
        <p:nvSpPr>
          <p:cNvPr id="4" name="Freeform 4"/>
          <p:cNvSpPr/>
          <p:nvPr/>
        </p:nvSpPr>
        <p:spPr>
          <a:xfrm rot="1488026">
            <a:off x="12670100" y="8372410"/>
            <a:ext cx="1977751" cy="2988360"/>
          </a:xfrm>
          <a:custGeom>
            <a:avLst/>
            <a:gdLst/>
            <a:ahLst/>
            <a:cxnLst/>
            <a:rect l="l" t="t" r="r" b="b"/>
            <a:pathLst>
              <a:path w="1977751" h="2988360">
                <a:moveTo>
                  <a:pt x="0" y="0"/>
                </a:moveTo>
                <a:lnTo>
                  <a:pt x="1977751" y="0"/>
                </a:lnTo>
                <a:lnTo>
                  <a:pt x="1977751" y="2988361"/>
                </a:lnTo>
                <a:lnTo>
                  <a:pt x="0" y="29883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4894065">
            <a:off x="14536411" y="5552860"/>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476397">
            <a:off x="12589890" y="902785"/>
            <a:ext cx="3124386" cy="1028207"/>
          </a:xfrm>
          <a:custGeom>
            <a:avLst/>
            <a:gdLst/>
            <a:ahLst/>
            <a:cxnLst/>
            <a:rect l="l" t="t" r="r" b="b"/>
            <a:pathLst>
              <a:path w="3124386" h="1028207">
                <a:moveTo>
                  <a:pt x="0" y="0"/>
                </a:moveTo>
                <a:lnTo>
                  <a:pt x="3124386" y="0"/>
                </a:lnTo>
                <a:lnTo>
                  <a:pt x="3124386" y="1028207"/>
                </a:lnTo>
                <a:lnTo>
                  <a:pt x="0" y="1028207"/>
                </a:lnTo>
                <a:lnTo>
                  <a:pt x="0" y="0"/>
                </a:lnTo>
                <a:close/>
              </a:path>
            </a:pathLst>
          </a:custGeom>
          <a:blipFill>
            <a:blip r:embed="rId8">
              <a:alphaModFix amt="79000"/>
              <a:extLst>
                <a:ext uri="{96DAC541-7B7A-43D3-8B79-37D633B846F1}">
                  <asvg:svgBlip xmlns:asvg="http://schemas.microsoft.com/office/drawing/2016/SVG/main" r:embed="rId9"/>
                </a:ext>
              </a:extLst>
            </a:blip>
            <a:stretch>
              <a:fillRect/>
            </a:stretch>
          </a:blipFill>
        </p:spPr>
      </p:sp>
      <p:sp>
        <p:nvSpPr>
          <p:cNvPr id="7" name="Freeform 7"/>
          <p:cNvSpPr/>
          <p:nvPr/>
        </p:nvSpPr>
        <p:spPr>
          <a:xfrm rot="981922">
            <a:off x="16409583" y="2980480"/>
            <a:ext cx="1236059" cy="1354247"/>
          </a:xfrm>
          <a:custGeom>
            <a:avLst/>
            <a:gdLst/>
            <a:ahLst/>
            <a:cxnLst/>
            <a:rect l="l" t="t" r="r" b="b"/>
            <a:pathLst>
              <a:path w="1236059" h="1354247">
                <a:moveTo>
                  <a:pt x="0" y="0"/>
                </a:moveTo>
                <a:lnTo>
                  <a:pt x="1236058" y="0"/>
                </a:lnTo>
                <a:lnTo>
                  <a:pt x="1236058" y="1354248"/>
                </a:lnTo>
                <a:lnTo>
                  <a:pt x="0" y="135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4607281" y="6012323"/>
            <a:ext cx="10051762" cy="2357595"/>
          </a:xfrm>
          <a:custGeom>
            <a:avLst/>
            <a:gdLst/>
            <a:ahLst/>
            <a:cxnLst/>
            <a:rect l="l" t="t" r="r" b="b"/>
            <a:pathLst>
              <a:path w="10051762" h="2357595">
                <a:moveTo>
                  <a:pt x="0" y="0"/>
                </a:moveTo>
                <a:lnTo>
                  <a:pt x="10051761" y="0"/>
                </a:lnTo>
                <a:lnTo>
                  <a:pt x="10051761" y="2357595"/>
                </a:lnTo>
                <a:lnTo>
                  <a:pt x="0" y="23575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4244572" y="5143500"/>
            <a:ext cx="714769" cy="2136537"/>
          </a:xfrm>
          <a:custGeom>
            <a:avLst/>
            <a:gdLst/>
            <a:ahLst/>
            <a:cxnLst/>
            <a:rect l="l" t="t" r="r" b="b"/>
            <a:pathLst>
              <a:path w="714769" h="2136537">
                <a:moveTo>
                  <a:pt x="0" y="0"/>
                </a:moveTo>
                <a:lnTo>
                  <a:pt x="714769" y="0"/>
                </a:lnTo>
                <a:lnTo>
                  <a:pt x="714769" y="2136537"/>
                </a:lnTo>
                <a:lnTo>
                  <a:pt x="0" y="21365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7019990" y="821516"/>
            <a:ext cx="5288381" cy="4693438"/>
          </a:xfrm>
          <a:custGeom>
            <a:avLst/>
            <a:gdLst/>
            <a:ahLst/>
            <a:cxnLst/>
            <a:rect l="l" t="t" r="r" b="b"/>
            <a:pathLst>
              <a:path w="5288381" h="4693438">
                <a:moveTo>
                  <a:pt x="0" y="0"/>
                </a:moveTo>
                <a:lnTo>
                  <a:pt x="5288382" y="0"/>
                </a:lnTo>
                <a:lnTo>
                  <a:pt x="5288382" y="4693438"/>
                </a:lnTo>
                <a:lnTo>
                  <a:pt x="0" y="469343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TextBox 11"/>
          <p:cNvSpPr txBox="1"/>
          <p:nvPr/>
        </p:nvSpPr>
        <p:spPr>
          <a:xfrm>
            <a:off x="4959341" y="6497301"/>
            <a:ext cx="9347642" cy="920117"/>
          </a:xfrm>
          <a:prstGeom prst="rect">
            <a:avLst/>
          </a:prstGeom>
        </p:spPr>
        <p:txBody>
          <a:bodyPr lIns="0" tIns="0" rIns="0" bIns="0" rtlCol="0" anchor="t">
            <a:spAutoFit/>
          </a:bodyPr>
          <a:lstStyle/>
          <a:p>
            <a:pPr algn="ctr">
              <a:lnSpc>
                <a:spcPts val="7559"/>
              </a:lnSpc>
              <a:spcBef>
                <a:spcPct val="0"/>
              </a:spcBef>
            </a:pPr>
            <a:r>
              <a:rPr lang="en-US" sz="5399">
                <a:solidFill>
                  <a:srgbClr val="5186CD"/>
                </a:solidFill>
                <a:latin typeface="Roboto Condensed Bold"/>
              </a:rPr>
              <a:t>lom khom</a:t>
            </a:r>
          </a:p>
        </p:txBody>
      </p:sp>
      <p:pic>
        <p:nvPicPr>
          <p:cNvPr id="12" name="Picture 12"/>
          <p:cNvPicPr>
            <a:picLocks noChangeAspect="1"/>
          </p:cNvPicPr>
          <p:nvPr/>
        </p:nvPicPr>
        <p:blipFill>
          <a:blip r:embed="rId18"/>
          <a:srcRect/>
          <a:stretch>
            <a:fillRect/>
          </a:stretch>
        </p:blipFill>
        <p:spPr>
          <a:xfrm rot="2008471">
            <a:off x="-1571977" y="-882561"/>
            <a:ext cx="5934063" cy="4598899"/>
          </a:xfrm>
          <a:prstGeom prst="rect">
            <a:avLst/>
          </a:prstGeom>
        </p:spPr>
      </p:pic>
      <p:sp>
        <p:nvSpPr>
          <p:cNvPr id="13" name="TextBox 13"/>
          <p:cNvSpPr txBox="1"/>
          <p:nvPr/>
        </p:nvSpPr>
        <p:spPr>
          <a:xfrm>
            <a:off x="236937" y="3433513"/>
            <a:ext cx="3375999" cy="6049007"/>
          </a:xfrm>
          <a:prstGeom prst="rect">
            <a:avLst/>
          </a:prstGeom>
        </p:spPr>
        <p:txBody>
          <a:bodyPr lIns="0" tIns="0" rIns="0" bIns="0" rtlCol="0" anchor="t">
            <a:spAutoFit/>
          </a:bodyPr>
          <a:lstStyle/>
          <a:p>
            <a:pPr algn="ctr">
              <a:lnSpc>
                <a:spcPts val="12040"/>
              </a:lnSpc>
            </a:pPr>
            <a:r>
              <a:rPr lang="en-US" sz="8600">
                <a:solidFill>
                  <a:srgbClr val="705C34"/>
                </a:solidFill>
                <a:latin typeface="#9Slide06 SVNLast Paradise"/>
              </a:rPr>
              <a:t>TRIỆU PHÚ NGÔN TỪ</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a:off x="-830675" y="-1658646"/>
            <a:ext cx="3718750" cy="4114800"/>
          </a:xfrm>
          <a:custGeom>
            <a:avLst/>
            <a:gdLst/>
            <a:ahLst/>
            <a:cxnLst/>
            <a:rect l="l" t="t" r="r" b="b"/>
            <a:pathLst>
              <a:path w="3718750" h="4114800">
                <a:moveTo>
                  <a:pt x="0" y="0"/>
                </a:moveTo>
                <a:lnTo>
                  <a:pt x="3718750" y="0"/>
                </a:lnTo>
                <a:lnTo>
                  <a:pt x="37187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608792" y="1190567"/>
            <a:ext cx="7186182" cy="9096433"/>
          </a:xfrm>
          <a:custGeom>
            <a:avLst/>
            <a:gdLst/>
            <a:ahLst/>
            <a:cxnLst/>
            <a:rect l="l" t="t" r="r" b="b"/>
            <a:pathLst>
              <a:path w="7186182" h="9096433">
                <a:moveTo>
                  <a:pt x="0" y="0"/>
                </a:moveTo>
                <a:lnTo>
                  <a:pt x="7186181" y="0"/>
                </a:lnTo>
                <a:lnTo>
                  <a:pt x="7186181" y="9096433"/>
                </a:lnTo>
                <a:lnTo>
                  <a:pt x="0" y="9096433"/>
                </a:lnTo>
                <a:lnTo>
                  <a:pt x="0" y="0"/>
                </a:lnTo>
                <a:close/>
              </a:path>
            </a:pathLst>
          </a:custGeom>
          <a:blipFill>
            <a:blip r:embed="rId5"/>
            <a:stretch>
              <a:fillRect/>
            </a:stretch>
          </a:blipFill>
        </p:spPr>
      </p:sp>
      <p:sp>
        <p:nvSpPr>
          <p:cNvPr id="5" name="TextBox 5"/>
          <p:cNvSpPr txBox="1"/>
          <p:nvPr/>
        </p:nvSpPr>
        <p:spPr>
          <a:xfrm>
            <a:off x="530907" y="3443167"/>
            <a:ext cx="14007674" cy="6517641"/>
          </a:xfrm>
          <a:prstGeom prst="rect">
            <a:avLst/>
          </a:prstGeom>
        </p:spPr>
        <p:txBody>
          <a:bodyPr lIns="0" tIns="0" rIns="0" bIns="0" rtlCol="0" anchor="t">
            <a:spAutoFit/>
          </a:bodyPr>
          <a:lstStyle/>
          <a:p>
            <a:pPr algn="just">
              <a:lnSpc>
                <a:spcPts val="6159"/>
              </a:lnSpc>
            </a:pPr>
            <a:r>
              <a:rPr lang="en-US" sz="4399" dirty="0" err="1">
                <a:solidFill>
                  <a:srgbClr val="AB5762"/>
                </a:solidFill>
                <a:latin typeface="Roboto Condensed Bold"/>
              </a:rPr>
              <a:t>Bài</a:t>
            </a:r>
            <a:r>
              <a:rPr lang="en-US" sz="4399" dirty="0">
                <a:solidFill>
                  <a:srgbClr val="AB5762"/>
                </a:solidFill>
                <a:latin typeface="Roboto Condensed Bold"/>
              </a:rPr>
              <a:t> 1: </a:t>
            </a:r>
            <a:r>
              <a:rPr lang="en-US" sz="4399" dirty="0" err="1">
                <a:solidFill>
                  <a:srgbClr val="AB5762"/>
                </a:solidFill>
                <a:latin typeface="Roboto Condensed"/>
              </a:rPr>
              <a:t>Đọc</a:t>
            </a:r>
            <a:r>
              <a:rPr lang="en-US" sz="4399" dirty="0">
                <a:solidFill>
                  <a:srgbClr val="AB5762"/>
                </a:solidFill>
                <a:latin typeface="Roboto Condensed"/>
              </a:rPr>
              <a:t> </a:t>
            </a:r>
            <a:r>
              <a:rPr lang="en-US" sz="4399" dirty="0" err="1">
                <a:solidFill>
                  <a:srgbClr val="AB5762"/>
                </a:solidFill>
                <a:latin typeface="Roboto Condensed"/>
              </a:rPr>
              <a:t>đoạn</a:t>
            </a:r>
            <a:r>
              <a:rPr lang="en-US" sz="4399" dirty="0">
                <a:solidFill>
                  <a:srgbClr val="AB5762"/>
                </a:solidFill>
                <a:latin typeface="Roboto Condensed"/>
              </a:rPr>
              <a:t> </a:t>
            </a:r>
            <a:r>
              <a:rPr lang="en-US" sz="4399" dirty="0" err="1">
                <a:solidFill>
                  <a:srgbClr val="AB5762"/>
                </a:solidFill>
                <a:latin typeface="Roboto Condensed"/>
              </a:rPr>
              <a:t>thơ</a:t>
            </a:r>
            <a:r>
              <a:rPr lang="en-US" sz="4399" dirty="0">
                <a:solidFill>
                  <a:srgbClr val="AB5762"/>
                </a:solidFill>
                <a:latin typeface="Roboto Condensed"/>
              </a:rPr>
              <a:t> </a:t>
            </a:r>
            <a:r>
              <a:rPr lang="en-US" sz="4399" dirty="0" err="1">
                <a:solidFill>
                  <a:srgbClr val="AB5762"/>
                </a:solidFill>
                <a:latin typeface="Roboto Condensed"/>
              </a:rPr>
              <a:t>sau</a:t>
            </a:r>
            <a:r>
              <a:rPr lang="en-US" sz="4399" dirty="0">
                <a:solidFill>
                  <a:srgbClr val="AB5762"/>
                </a:solidFill>
                <a:latin typeface="Roboto Condensed"/>
              </a:rPr>
              <a:t> và </a:t>
            </a:r>
            <a:r>
              <a:rPr lang="en-US" sz="4399" dirty="0" err="1">
                <a:solidFill>
                  <a:srgbClr val="AB5762"/>
                </a:solidFill>
                <a:latin typeface="Roboto Condensed"/>
              </a:rPr>
              <a:t>thực</a:t>
            </a:r>
            <a:r>
              <a:rPr lang="en-US" sz="4399" dirty="0">
                <a:solidFill>
                  <a:srgbClr val="AB5762"/>
                </a:solidFill>
                <a:latin typeface="Roboto Condensed"/>
              </a:rPr>
              <a:t> </a:t>
            </a:r>
            <a:r>
              <a:rPr lang="en-US" sz="4399" dirty="0" err="1">
                <a:solidFill>
                  <a:srgbClr val="AB5762"/>
                </a:solidFill>
                <a:latin typeface="Roboto Condensed"/>
              </a:rPr>
              <a:t>hiện</a:t>
            </a:r>
            <a:r>
              <a:rPr lang="en-US" sz="4399" dirty="0">
                <a:solidFill>
                  <a:srgbClr val="AB5762"/>
                </a:solidFill>
                <a:latin typeface="Roboto Condensed"/>
              </a:rPr>
              <a:t> </a:t>
            </a:r>
            <a:r>
              <a:rPr lang="en-US" sz="4399" dirty="0" err="1">
                <a:solidFill>
                  <a:srgbClr val="AB5762"/>
                </a:solidFill>
                <a:latin typeface="Roboto Condensed"/>
              </a:rPr>
              <a:t>các</a:t>
            </a:r>
            <a:r>
              <a:rPr lang="en-US" sz="4399" dirty="0">
                <a:solidFill>
                  <a:srgbClr val="AB5762"/>
                </a:solidFill>
                <a:latin typeface="Roboto Condensed"/>
              </a:rPr>
              <a:t> </a:t>
            </a:r>
            <a:r>
              <a:rPr lang="en-US" sz="4399" dirty="0" err="1">
                <a:solidFill>
                  <a:srgbClr val="AB5762"/>
                </a:solidFill>
                <a:latin typeface="Roboto Condensed"/>
              </a:rPr>
              <a:t>yêu</a:t>
            </a:r>
            <a:r>
              <a:rPr lang="en-US" sz="4399" dirty="0">
                <a:solidFill>
                  <a:srgbClr val="AB5762"/>
                </a:solidFill>
                <a:latin typeface="Roboto Condensed"/>
              </a:rPr>
              <a:t> </a:t>
            </a:r>
            <a:r>
              <a:rPr lang="en-US" sz="4399" dirty="0" err="1">
                <a:solidFill>
                  <a:srgbClr val="AB5762"/>
                </a:solidFill>
                <a:latin typeface="Roboto Condensed"/>
              </a:rPr>
              <a:t>cầu</a:t>
            </a:r>
            <a:r>
              <a:rPr lang="en-US" sz="4399" dirty="0">
                <a:solidFill>
                  <a:srgbClr val="AB5762"/>
                </a:solidFill>
                <a:latin typeface="Roboto Condensed"/>
              </a:rPr>
              <a:t> </a:t>
            </a:r>
            <a:r>
              <a:rPr lang="en-US" sz="4399" dirty="0" err="1">
                <a:solidFill>
                  <a:srgbClr val="AB5762"/>
                </a:solidFill>
                <a:latin typeface="Roboto Condensed"/>
              </a:rPr>
              <a:t>nêu</a:t>
            </a:r>
            <a:r>
              <a:rPr lang="en-US" sz="4399" dirty="0">
                <a:solidFill>
                  <a:srgbClr val="AB5762"/>
                </a:solidFill>
                <a:latin typeface="Roboto Condensed"/>
              </a:rPr>
              <a:t> ở </a:t>
            </a:r>
            <a:r>
              <a:rPr lang="en-US" sz="4399" dirty="0" err="1">
                <a:solidFill>
                  <a:srgbClr val="AB5762"/>
                </a:solidFill>
                <a:latin typeface="Roboto Condensed"/>
              </a:rPr>
              <a:t>dưới</a:t>
            </a:r>
            <a:r>
              <a:rPr lang="en-US" sz="4399" dirty="0">
                <a:solidFill>
                  <a:srgbClr val="AB5762"/>
                </a:solidFill>
                <a:latin typeface="Roboto Condensed"/>
              </a:rPr>
              <a:t>:</a:t>
            </a:r>
          </a:p>
          <a:p>
            <a:pPr algn="just">
              <a:lnSpc>
                <a:spcPts val="8259"/>
              </a:lnSpc>
            </a:pPr>
            <a:r>
              <a:rPr lang="en-US" sz="5899" dirty="0">
                <a:solidFill>
                  <a:srgbClr val="AB5762"/>
                </a:solidFill>
                <a:latin typeface="#9Slide05 VL Fadilla 1"/>
              </a:rPr>
              <a:t>“Lom </a:t>
            </a:r>
            <a:r>
              <a:rPr lang="en-US" sz="5899" dirty="0" err="1">
                <a:solidFill>
                  <a:srgbClr val="AB5762"/>
                </a:solidFill>
                <a:latin typeface="#9Slide05 VL Fadilla 1"/>
              </a:rPr>
              <a:t>khom</a:t>
            </a:r>
            <a:r>
              <a:rPr lang="en-US" sz="5899" dirty="0">
                <a:solidFill>
                  <a:srgbClr val="AB5762"/>
                </a:solidFill>
                <a:latin typeface="#9Slide05 VL Fadilla 1"/>
              </a:rPr>
              <a:t> </a:t>
            </a:r>
            <a:r>
              <a:rPr lang="en-US" sz="5899" dirty="0" err="1">
                <a:solidFill>
                  <a:srgbClr val="AB5762"/>
                </a:solidFill>
                <a:latin typeface="#9Slide05 VL Fadilla 1"/>
              </a:rPr>
              <a:t>dưới</a:t>
            </a:r>
            <a:r>
              <a:rPr lang="en-US" sz="5899" dirty="0">
                <a:solidFill>
                  <a:srgbClr val="AB5762"/>
                </a:solidFill>
                <a:latin typeface="#9Slide05 VL Fadilla 1"/>
              </a:rPr>
              <a:t> </a:t>
            </a:r>
            <a:r>
              <a:rPr lang="en-US" sz="5899" dirty="0" err="1">
                <a:solidFill>
                  <a:srgbClr val="AB5762"/>
                </a:solidFill>
                <a:latin typeface="#9Slide05 VL Fadilla 1"/>
              </a:rPr>
              <a:t>núi</a:t>
            </a:r>
            <a:r>
              <a:rPr lang="en-US" sz="5899" dirty="0">
                <a:solidFill>
                  <a:srgbClr val="AB5762"/>
                </a:solidFill>
                <a:latin typeface="#9Slide05 VL Fadilla 1"/>
              </a:rPr>
              <a:t>, </a:t>
            </a:r>
            <a:r>
              <a:rPr lang="en-US" sz="5899" dirty="0" err="1">
                <a:solidFill>
                  <a:srgbClr val="AB5762"/>
                </a:solidFill>
                <a:latin typeface="#9Slide05 VL Fadilla 1"/>
              </a:rPr>
              <a:t>tiều</a:t>
            </a:r>
            <a:r>
              <a:rPr lang="en-US" sz="5899" dirty="0">
                <a:solidFill>
                  <a:srgbClr val="AB5762"/>
                </a:solidFill>
                <a:latin typeface="#9Slide05 VL Fadilla 1"/>
              </a:rPr>
              <a:t> </a:t>
            </a:r>
            <a:r>
              <a:rPr lang="en-US" sz="5899" dirty="0" err="1">
                <a:solidFill>
                  <a:srgbClr val="AB5762"/>
                </a:solidFill>
                <a:latin typeface="#9Slide05 VL Fadilla 1"/>
              </a:rPr>
              <a:t>vài</a:t>
            </a:r>
            <a:r>
              <a:rPr lang="en-US" sz="5899" dirty="0">
                <a:solidFill>
                  <a:srgbClr val="AB5762"/>
                </a:solidFill>
                <a:latin typeface="#9Slide05 VL Fadilla 1"/>
              </a:rPr>
              <a:t> </a:t>
            </a:r>
            <a:r>
              <a:rPr lang="en-US" sz="5899" dirty="0" err="1">
                <a:solidFill>
                  <a:srgbClr val="AB5762"/>
                </a:solidFill>
                <a:latin typeface="#9Slide05 VL Fadilla 1"/>
              </a:rPr>
              <a:t>chú</a:t>
            </a:r>
            <a:endParaRPr lang="en-US" sz="5899" dirty="0">
              <a:solidFill>
                <a:srgbClr val="AB5762"/>
              </a:solidFill>
              <a:latin typeface="#9Slide05 VL Fadilla 1"/>
            </a:endParaRPr>
          </a:p>
          <a:p>
            <a:pPr algn="just">
              <a:lnSpc>
                <a:spcPts val="8259"/>
              </a:lnSpc>
            </a:pPr>
            <a:r>
              <a:rPr lang="en-US" sz="5899" dirty="0" err="1">
                <a:solidFill>
                  <a:srgbClr val="AB5762"/>
                </a:solidFill>
                <a:latin typeface="#9Slide05 VL Fadilla 1"/>
              </a:rPr>
              <a:t>Lác</a:t>
            </a:r>
            <a:r>
              <a:rPr lang="en-US" sz="5899" dirty="0">
                <a:solidFill>
                  <a:srgbClr val="AB5762"/>
                </a:solidFill>
                <a:latin typeface="#9Slide05 VL Fadilla 1"/>
              </a:rPr>
              <a:t> </a:t>
            </a:r>
            <a:r>
              <a:rPr lang="en-US" sz="5899" dirty="0" err="1">
                <a:solidFill>
                  <a:srgbClr val="AB5762"/>
                </a:solidFill>
                <a:latin typeface="#9Slide05 VL Fadilla 1"/>
              </a:rPr>
              <a:t>đác</a:t>
            </a:r>
            <a:r>
              <a:rPr lang="en-US" sz="5899" dirty="0">
                <a:solidFill>
                  <a:srgbClr val="AB5762"/>
                </a:solidFill>
                <a:latin typeface="#9Slide05 VL Fadilla 1"/>
              </a:rPr>
              <a:t> </a:t>
            </a:r>
            <a:r>
              <a:rPr lang="en-US" sz="5899" dirty="0" err="1">
                <a:solidFill>
                  <a:srgbClr val="AB5762"/>
                </a:solidFill>
                <a:latin typeface="#9Slide05 VL Fadilla 1"/>
              </a:rPr>
              <a:t>bên</a:t>
            </a:r>
            <a:r>
              <a:rPr lang="en-US" sz="5899" dirty="0">
                <a:solidFill>
                  <a:srgbClr val="AB5762"/>
                </a:solidFill>
                <a:latin typeface="#9Slide05 VL Fadilla 1"/>
              </a:rPr>
              <a:t> </a:t>
            </a:r>
            <a:r>
              <a:rPr lang="en-US" sz="5899" dirty="0" err="1">
                <a:solidFill>
                  <a:srgbClr val="AB5762"/>
                </a:solidFill>
                <a:latin typeface="#9Slide05 VL Fadilla 1"/>
              </a:rPr>
              <a:t>sông</a:t>
            </a:r>
            <a:r>
              <a:rPr lang="en-US" sz="5899" dirty="0">
                <a:solidFill>
                  <a:srgbClr val="AB5762"/>
                </a:solidFill>
                <a:latin typeface="#9Slide05 VL Fadilla 1"/>
              </a:rPr>
              <a:t>, </a:t>
            </a:r>
            <a:r>
              <a:rPr lang="en-US" sz="5899" dirty="0" err="1">
                <a:solidFill>
                  <a:srgbClr val="AB5762"/>
                </a:solidFill>
                <a:latin typeface="#9Slide05 VL Fadilla 1"/>
              </a:rPr>
              <a:t>chợ</a:t>
            </a:r>
            <a:r>
              <a:rPr lang="en-US" sz="5899" dirty="0">
                <a:solidFill>
                  <a:srgbClr val="AB5762"/>
                </a:solidFill>
                <a:latin typeface="#9Slide05 VL Fadilla 1"/>
              </a:rPr>
              <a:t> </a:t>
            </a:r>
            <a:r>
              <a:rPr lang="en-US" sz="5899" dirty="0" err="1">
                <a:solidFill>
                  <a:srgbClr val="AB5762"/>
                </a:solidFill>
                <a:latin typeface="#9Slide05 VL Fadilla 1"/>
              </a:rPr>
              <a:t>mấy</a:t>
            </a:r>
            <a:r>
              <a:rPr lang="en-US" sz="5899" dirty="0">
                <a:solidFill>
                  <a:srgbClr val="AB5762"/>
                </a:solidFill>
                <a:latin typeface="#9Slide05 VL Fadilla 1"/>
              </a:rPr>
              <a:t> </a:t>
            </a:r>
            <a:r>
              <a:rPr lang="en-US" sz="5899" dirty="0" err="1">
                <a:solidFill>
                  <a:srgbClr val="AB5762"/>
                </a:solidFill>
                <a:latin typeface="#9Slide05 VL Fadilla 1"/>
              </a:rPr>
              <a:t>nhà</a:t>
            </a:r>
            <a:r>
              <a:rPr lang="en-US" sz="5899" dirty="0">
                <a:solidFill>
                  <a:srgbClr val="AB5762"/>
                </a:solidFill>
                <a:latin typeface="#9Slide05 VL Fadilla 1"/>
              </a:rPr>
              <a:t>.</a:t>
            </a:r>
          </a:p>
          <a:p>
            <a:pPr algn="just">
              <a:lnSpc>
                <a:spcPts val="8259"/>
              </a:lnSpc>
            </a:pPr>
            <a:r>
              <a:rPr lang="en-US" sz="5899" dirty="0" err="1">
                <a:solidFill>
                  <a:srgbClr val="AB5762"/>
                </a:solidFill>
                <a:latin typeface="#9Slide05 VL Fadilla 1"/>
              </a:rPr>
              <a:t>Nhớ</a:t>
            </a:r>
            <a:r>
              <a:rPr lang="en-US" sz="5899" dirty="0">
                <a:solidFill>
                  <a:srgbClr val="AB5762"/>
                </a:solidFill>
                <a:latin typeface="#9Slide05 VL Fadilla 1"/>
              </a:rPr>
              <a:t> </a:t>
            </a:r>
            <a:r>
              <a:rPr lang="en-US" sz="5899" dirty="0" err="1">
                <a:solidFill>
                  <a:srgbClr val="AB5762"/>
                </a:solidFill>
                <a:latin typeface="#9Slide05 VL Fadilla 1"/>
              </a:rPr>
              <a:t>nước</a:t>
            </a:r>
            <a:r>
              <a:rPr lang="en-US" sz="5899" dirty="0">
                <a:solidFill>
                  <a:srgbClr val="AB5762"/>
                </a:solidFill>
                <a:latin typeface="#9Slide05 VL Fadilla 1"/>
              </a:rPr>
              <a:t> </a:t>
            </a:r>
            <a:r>
              <a:rPr lang="en-US" sz="5899" dirty="0" err="1">
                <a:solidFill>
                  <a:srgbClr val="AB5762"/>
                </a:solidFill>
                <a:latin typeface="#9Slide05 VL Fadilla 1"/>
              </a:rPr>
              <a:t>đau</a:t>
            </a:r>
            <a:r>
              <a:rPr lang="en-US" sz="5899" dirty="0">
                <a:solidFill>
                  <a:srgbClr val="AB5762"/>
                </a:solidFill>
                <a:latin typeface="#9Slide05 VL Fadilla 1"/>
              </a:rPr>
              <a:t> </a:t>
            </a:r>
            <a:r>
              <a:rPr lang="en-US" sz="5899" dirty="0" err="1">
                <a:solidFill>
                  <a:srgbClr val="AB5762"/>
                </a:solidFill>
                <a:latin typeface="#9Slide05 VL Fadilla 1"/>
              </a:rPr>
              <a:t>lòng</a:t>
            </a:r>
            <a:r>
              <a:rPr lang="en-US" sz="5899" dirty="0">
                <a:solidFill>
                  <a:srgbClr val="AB5762"/>
                </a:solidFill>
                <a:latin typeface="#9Slide05 VL Fadilla 1"/>
              </a:rPr>
              <a:t> con </a:t>
            </a:r>
            <a:r>
              <a:rPr lang="en-US" sz="5899" dirty="0" err="1">
                <a:solidFill>
                  <a:srgbClr val="AB5762"/>
                </a:solidFill>
                <a:latin typeface="#9Slide05 VL Fadilla 1"/>
              </a:rPr>
              <a:t>quốc</a:t>
            </a:r>
            <a:r>
              <a:rPr lang="en-US" sz="5899" dirty="0">
                <a:solidFill>
                  <a:srgbClr val="AB5762"/>
                </a:solidFill>
                <a:latin typeface="#9Slide05 VL Fadilla 1"/>
              </a:rPr>
              <a:t> </a:t>
            </a:r>
            <a:r>
              <a:rPr lang="en-US" sz="5899" dirty="0" err="1">
                <a:solidFill>
                  <a:srgbClr val="AB5762"/>
                </a:solidFill>
                <a:latin typeface="#9Slide05 VL Fadilla 1"/>
              </a:rPr>
              <a:t>quốc</a:t>
            </a:r>
            <a:r>
              <a:rPr lang="en-US" sz="5899" dirty="0">
                <a:solidFill>
                  <a:srgbClr val="AB5762"/>
                </a:solidFill>
                <a:latin typeface="#9Slide05 VL Fadilla 1"/>
              </a:rPr>
              <a:t>,</a:t>
            </a:r>
          </a:p>
          <a:p>
            <a:pPr algn="just">
              <a:lnSpc>
                <a:spcPts val="8259"/>
              </a:lnSpc>
            </a:pPr>
            <a:r>
              <a:rPr lang="en-US" sz="5899" dirty="0" err="1">
                <a:solidFill>
                  <a:srgbClr val="AB5762"/>
                </a:solidFill>
                <a:latin typeface="#9Slide05 VL Fadilla 1"/>
              </a:rPr>
              <a:t>Thương</a:t>
            </a:r>
            <a:r>
              <a:rPr lang="en-US" sz="5899" dirty="0">
                <a:solidFill>
                  <a:srgbClr val="AB5762"/>
                </a:solidFill>
                <a:latin typeface="#9Slide05 VL Fadilla 1"/>
              </a:rPr>
              <a:t> </a:t>
            </a:r>
            <a:r>
              <a:rPr lang="en-US" sz="5899" dirty="0" err="1">
                <a:solidFill>
                  <a:srgbClr val="AB5762"/>
                </a:solidFill>
                <a:latin typeface="#9Slide05 VL Fadilla 1"/>
              </a:rPr>
              <a:t>nhà</a:t>
            </a:r>
            <a:r>
              <a:rPr lang="en-US" sz="5899" dirty="0">
                <a:solidFill>
                  <a:srgbClr val="AB5762"/>
                </a:solidFill>
                <a:latin typeface="#9Slide05 VL Fadilla 1"/>
              </a:rPr>
              <a:t> </a:t>
            </a:r>
            <a:r>
              <a:rPr lang="en-US" sz="5899" dirty="0" err="1">
                <a:solidFill>
                  <a:srgbClr val="AB5762"/>
                </a:solidFill>
                <a:latin typeface="#9Slide05 VL Fadilla 1"/>
              </a:rPr>
              <a:t>mỏi</a:t>
            </a:r>
            <a:r>
              <a:rPr lang="en-US" sz="5899" dirty="0">
                <a:solidFill>
                  <a:srgbClr val="AB5762"/>
                </a:solidFill>
                <a:latin typeface="#9Slide05 VL Fadilla 1"/>
              </a:rPr>
              <a:t> </a:t>
            </a:r>
            <a:r>
              <a:rPr lang="en-US" sz="5899" dirty="0" err="1">
                <a:solidFill>
                  <a:srgbClr val="AB5762"/>
                </a:solidFill>
                <a:latin typeface="#9Slide05 VL Fadilla 1"/>
              </a:rPr>
              <a:t>miệng</a:t>
            </a:r>
            <a:r>
              <a:rPr lang="en-US" sz="5899" dirty="0">
                <a:solidFill>
                  <a:srgbClr val="AB5762"/>
                </a:solidFill>
                <a:latin typeface="#9Slide05 VL Fadilla 1"/>
              </a:rPr>
              <a:t> </a:t>
            </a:r>
            <a:r>
              <a:rPr lang="en-US" sz="5899" dirty="0" err="1">
                <a:solidFill>
                  <a:srgbClr val="AB5762"/>
                </a:solidFill>
                <a:latin typeface="#9Slide05 VL Fadilla 1"/>
              </a:rPr>
              <a:t>cái</a:t>
            </a:r>
            <a:r>
              <a:rPr lang="en-US" sz="5899" dirty="0">
                <a:solidFill>
                  <a:srgbClr val="AB5762"/>
                </a:solidFill>
                <a:latin typeface="#9Slide05 VL Fadilla 1"/>
              </a:rPr>
              <a:t> </a:t>
            </a:r>
            <a:r>
              <a:rPr lang="en-US" sz="5899" dirty="0" err="1">
                <a:solidFill>
                  <a:srgbClr val="AB5762"/>
                </a:solidFill>
                <a:latin typeface="#9Slide05 VL Fadilla 1"/>
              </a:rPr>
              <a:t>gia</a:t>
            </a:r>
            <a:r>
              <a:rPr lang="en-US" sz="5899" dirty="0">
                <a:solidFill>
                  <a:srgbClr val="AB5762"/>
                </a:solidFill>
                <a:latin typeface="#9Slide05 VL Fadilla 1"/>
              </a:rPr>
              <a:t> </a:t>
            </a:r>
            <a:r>
              <a:rPr lang="en-US" sz="5899" dirty="0" err="1">
                <a:solidFill>
                  <a:srgbClr val="AB5762"/>
                </a:solidFill>
                <a:latin typeface="#9Slide05 VL Fadilla 1"/>
              </a:rPr>
              <a:t>gia</a:t>
            </a:r>
            <a:r>
              <a:rPr lang="en-US" sz="5899" dirty="0">
                <a:solidFill>
                  <a:srgbClr val="AB5762"/>
                </a:solidFill>
                <a:latin typeface="#9Slide05 VL Fadilla 1"/>
              </a:rPr>
              <a:t>.”</a:t>
            </a:r>
          </a:p>
          <a:p>
            <a:pPr algn="just">
              <a:lnSpc>
                <a:spcPts val="6159"/>
              </a:lnSpc>
            </a:pPr>
            <a:r>
              <a:rPr lang="en-US" sz="4399" dirty="0">
                <a:solidFill>
                  <a:srgbClr val="AB5762"/>
                </a:solidFill>
                <a:latin typeface="Roboto Condensed"/>
              </a:rPr>
              <a:t>(</a:t>
            </a:r>
            <a:r>
              <a:rPr lang="en-US" sz="4399" dirty="0" err="1">
                <a:solidFill>
                  <a:srgbClr val="AB5762"/>
                </a:solidFill>
                <a:latin typeface="Roboto Condensed"/>
              </a:rPr>
              <a:t>Bà</a:t>
            </a:r>
            <a:r>
              <a:rPr lang="en-US" sz="4399" dirty="0">
                <a:solidFill>
                  <a:srgbClr val="AB5762"/>
                </a:solidFill>
                <a:latin typeface="Roboto Condensed"/>
              </a:rPr>
              <a:t> </a:t>
            </a:r>
            <a:r>
              <a:rPr lang="en-US" sz="4399" dirty="0" err="1">
                <a:solidFill>
                  <a:srgbClr val="AB5762"/>
                </a:solidFill>
                <a:latin typeface="Roboto Condensed"/>
              </a:rPr>
              <a:t>Huyện</a:t>
            </a:r>
            <a:r>
              <a:rPr lang="en-US" sz="4399" dirty="0">
                <a:solidFill>
                  <a:srgbClr val="AB5762"/>
                </a:solidFill>
                <a:latin typeface="Roboto Condensed"/>
              </a:rPr>
              <a:t> Thanh Quan, "Qua </a:t>
            </a:r>
            <a:r>
              <a:rPr lang="en-US" sz="4399" dirty="0" err="1">
                <a:solidFill>
                  <a:srgbClr val="AB5762"/>
                </a:solidFill>
                <a:latin typeface="Roboto Condensed"/>
              </a:rPr>
              <a:t>Đèo</a:t>
            </a:r>
            <a:r>
              <a:rPr lang="en-US" sz="4399" dirty="0">
                <a:solidFill>
                  <a:srgbClr val="AB5762"/>
                </a:solidFill>
                <a:latin typeface="Roboto Condensed"/>
              </a:rPr>
              <a:t> </a:t>
            </a:r>
            <a:r>
              <a:rPr lang="en-US" sz="4399" dirty="0" err="1">
                <a:solidFill>
                  <a:srgbClr val="AB5762"/>
                </a:solidFill>
                <a:latin typeface="Roboto Condensed"/>
              </a:rPr>
              <a:t>Ngang</a:t>
            </a:r>
            <a:r>
              <a:rPr lang="en-US" sz="4399" dirty="0">
                <a:solidFill>
                  <a:srgbClr val="AB5762"/>
                </a:solidFill>
                <a:latin typeface="Roboto Condensed"/>
              </a:rPr>
              <a:t>")</a:t>
            </a:r>
          </a:p>
          <a:p>
            <a:pPr algn="just">
              <a:lnSpc>
                <a:spcPts val="6159"/>
              </a:lnSpc>
              <a:spcBef>
                <a:spcPct val="0"/>
              </a:spcBef>
            </a:pPr>
            <a:endParaRPr lang="en-US" sz="4399" dirty="0">
              <a:solidFill>
                <a:srgbClr val="AB5762"/>
              </a:solidFill>
              <a:latin typeface="Roboto Condensed"/>
            </a:endParaRPr>
          </a:p>
        </p:txBody>
      </p:sp>
      <p:sp>
        <p:nvSpPr>
          <p:cNvPr id="6" name="TextBox 6"/>
          <p:cNvSpPr txBox="1"/>
          <p:nvPr/>
        </p:nvSpPr>
        <p:spPr>
          <a:xfrm>
            <a:off x="2170656" y="2226609"/>
            <a:ext cx="9060885" cy="771525"/>
          </a:xfrm>
          <a:prstGeom prst="rect">
            <a:avLst/>
          </a:prstGeom>
        </p:spPr>
        <p:txBody>
          <a:bodyPr lIns="0" tIns="0" rIns="0" bIns="0" rtlCol="0" anchor="t">
            <a:spAutoFit/>
          </a:bodyPr>
          <a:lstStyle/>
          <a:p>
            <a:pPr algn="just">
              <a:lnSpc>
                <a:spcPts val="6299"/>
              </a:lnSpc>
              <a:spcBef>
                <a:spcPct val="0"/>
              </a:spcBef>
            </a:pPr>
            <a:r>
              <a:rPr lang="en-US" sz="4499" dirty="0">
                <a:solidFill>
                  <a:srgbClr val="C67E50"/>
                </a:solidFill>
                <a:latin typeface="Roboto Condensed Bold"/>
              </a:rPr>
              <a:t>2.2. BT </a:t>
            </a:r>
            <a:r>
              <a:rPr lang="en-US" sz="4499" dirty="0" err="1">
                <a:solidFill>
                  <a:srgbClr val="C67E50"/>
                </a:solidFill>
                <a:latin typeface="Roboto Condensed Bold"/>
              </a:rPr>
              <a:t>trong</a:t>
            </a:r>
            <a:r>
              <a:rPr lang="en-US" sz="4499" dirty="0">
                <a:solidFill>
                  <a:srgbClr val="C67E50"/>
                </a:solidFill>
                <a:latin typeface="Roboto Condensed Bold"/>
              </a:rPr>
              <a:t> SGK</a:t>
            </a:r>
          </a:p>
        </p:txBody>
      </p:sp>
      <p:sp>
        <p:nvSpPr>
          <p:cNvPr id="7" name="TextBox 7"/>
          <p:cNvSpPr txBox="1"/>
          <p:nvPr/>
        </p:nvSpPr>
        <p:spPr>
          <a:xfrm>
            <a:off x="1028700" y="131452"/>
            <a:ext cx="11344796" cy="1028699"/>
          </a:xfrm>
          <a:prstGeom prst="rect">
            <a:avLst/>
          </a:prstGeom>
        </p:spPr>
        <p:txBody>
          <a:bodyPr lIns="0" tIns="0" rIns="0" bIns="0" rtlCol="0" anchor="t">
            <a:spAutoFit/>
          </a:bodyPr>
          <a:lstStyle/>
          <a:p>
            <a:pPr algn="ctr">
              <a:lnSpc>
                <a:spcPts val="8400"/>
              </a:lnSpc>
              <a:spcBef>
                <a:spcPct val="0"/>
              </a:spcBef>
            </a:pPr>
            <a:r>
              <a:rPr lang="en-US" sz="6000" dirty="0">
                <a:solidFill>
                  <a:srgbClr val="9A401B"/>
                </a:solidFill>
                <a:latin typeface="Fraunces Bold"/>
              </a:rPr>
              <a:t>II. BIỆN PHÁP ĐẢO NGỮ</a:t>
            </a:r>
          </a:p>
        </p:txBody>
      </p:sp>
      <p:sp>
        <p:nvSpPr>
          <p:cNvPr id="8" name="TextBox 8"/>
          <p:cNvSpPr txBox="1"/>
          <p:nvPr/>
        </p:nvSpPr>
        <p:spPr>
          <a:xfrm>
            <a:off x="1894817" y="1340475"/>
            <a:ext cx="9713975" cy="847090"/>
          </a:xfrm>
          <a:prstGeom prst="rect">
            <a:avLst/>
          </a:prstGeom>
        </p:spPr>
        <p:txBody>
          <a:bodyPr lIns="0" tIns="0" rIns="0" bIns="0" rtlCol="0" anchor="t">
            <a:spAutoFit/>
          </a:bodyPr>
          <a:lstStyle/>
          <a:p>
            <a:pPr algn="ctr">
              <a:lnSpc>
                <a:spcPts val="6859"/>
              </a:lnSpc>
              <a:spcBef>
                <a:spcPct val="0"/>
              </a:spcBef>
            </a:pPr>
            <a:r>
              <a:rPr lang="en-US" sz="4899" dirty="0">
                <a:solidFill>
                  <a:srgbClr val="687B50"/>
                </a:solidFill>
                <a:latin typeface="#9Slide07 SVNUT Triumph Press"/>
              </a:rPr>
              <a:t>2. Thực hành </a:t>
            </a:r>
            <a:r>
              <a:rPr lang="en-US" sz="4899" dirty="0" err="1">
                <a:solidFill>
                  <a:srgbClr val="687B50"/>
                </a:solidFill>
                <a:latin typeface="#9Slide07 SVNUT Triumph Press"/>
              </a:rPr>
              <a:t>sử</a:t>
            </a:r>
            <a:r>
              <a:rPr lang="en-US" sz="4899" dirty="0">
                <a:solidFill>
                  <a:srgbClr val="687B50"/>
                </a:solidFill>
                <a:latin typeface="#9Slide07 SVNUT Triumph Press"/>
              </a:rPr>
              <a:t> </a:t>
            </a:r>
            <a:r>
              <a:rPr lang="en-US" sz="4899" dirty="0" err="1">
                <a:solidFill>
                  <a:srgbClr val="687B50"/>
                </a:solidFill>
                <a:latin typeface="#9Slide07 SVNUT Triumph Press"/>
              </a:rPr>
              <a:t>dụng</a:t>
            </a:r>
            <a:r>
              <a:rPr lang="en-US" sz="4899" dirty="0">
                <a:solidFill>
                  <a:srgbClr val="687B50"/>
                </a:solidFill>
                <a:latin typeface="#9Slide07 SVNUT Triumph Press"/>
              </a:rPr>
              <a:t> </a:t>
            </a:r>
            <a:r>
              <a:rPr lang="en-US" sz="4899" dirty="0" err="1">
                <a:solidFill>
                  <a:srgbClr val="687B50"/>
                </a:solidFill>
                <a:latin typeface="#9Slide07 SVNUT Triumph Press"/>
              </a:rPr>
              <a:t>đảo</a:t>
            </a:r>
            <a:r>
              <a:rPr lang="en-US" sz="4899" dirty="0">
                <a:solidFill>
                  <a:srgbClr val="687B50"/>
                </a:solidFill>
                <a:latin typeface="#9Slide07 SVNUT Triumph Press"/>
              </a:rPr>
              <a:t> </a:t>
            </a:r>
            <a:r>
              <a:rPr lang="en-US" sz="4899" dirty="0" err="1">
                <a:solidFill>
                  <a:srgbClr val="687B50"/>
                </a:solidFill>
                <a:latin typeface="#9Slide07 SVNUT Triumph Press"/>
              </a:rPr>
              <a:t>ngữ</a:t>
            </a:r>
            <a:endParaRPr lang="en-US" sz="4899" dirty="0">
              <a:solidFill>
                <a:srgbClr val="687B50"/>
              </a:solidFill>
              <a:latin typeface="#9Slide07 SVNUT Triumph Press"/>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a:off x="-830675" y="-1658646"/>
            <a:ext cx="3718750" cy="4114800"/>
          </a:xfrm>
          <a:custGeom>
            <a:avLst/>
            <a:gdLst/>
            <a:ahLst/>
            <a:cxnLst/>
            <a:rect l="l" t="t" r="r" b="b"/>
            <a:pathLst>
              <a:path w="3718750" h="4114800">
                <a:moveTo>
                  <a:pt x="0" y="0"/>
                </a:moveTo>
                <a:lnTo>
                  <a:pt x="3718750" y="0"/>
                </a:lnTo>
                <a:lnTo>
                  <a:pt x="37187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4" name="Table 4"/>
          <p:cNvGraphicFramePr>
            <a:graphicFrameLocks noGrp="1"/>
          </p:cNvGraphicFramePr>
          <p:nvPr/>
        </p:nvGraphicFramePr>
        <p:xfrm>
          <a:off x="1654871" y="2456154"/>
          <a:ext cx="12843829" cy="4772025"/>
        </p:xfrm>
        <a:graphic>
          <a:graphicData uri="http://schemas.openxmlformats.org/drawingml/2006/table">
            <a:tbl>
              <a:tblPr/>
              <a:tblGrid>
                <a:gridCol w="2418788">
                  <a:extLst>
                    <a:ext uri="{9D8B030D-6E8A-4147-A177-3AD203B41FA5}">
                      <a16:colId xmlns:a16="http://schemas.microsoft.com/office/drawing/2014/main" val="20000"/>
                    </a:ext>
                  </a:extLst>
                </a:gridCol>
                <a:gridCol w="10425041">
                  <a:extLst>
                    <a:ext uri="{9D8B030D-6E8A-4147-A177-3AD203B41FA5}">
                      <a16:colId xmlns:a16="http://schemas.microsoft.com/office/drawing/2014/main" val="20001"/>
                    </a:ext>
                  </a:extLst>
                </a:gridCol>
              </a:tblGrid>
              <a:tr h="4772025">
                <a:tc>
                  <a:txBody>
                    <a:bodyPr/>
                    <a:lstStyle/>
                    <a:p>
                      <a:pPr algn="ctr">
                        <a:lnSpc>
                          <a:spcPts val="4900"/>
                        </a:lnSpc>
                        <a:defRPr/>
                      </a:pPr>
                      <a:r>
                        <a:rPr lang="en-US" sz="3500" dirty="0">
                          <a:solidFill>
                            <a:srgbClr val="000000"/>
                          </a:solidFill>
                          <a:latin typeface="Roboto Condensed Bold"/>
                        </a:rPr>
                        <a:t>a. </a:t>
                      </a:r>
                      <a:r>
                        <a:rPr lang="en-US" sz="3500" dirty="0" err="1">
                          <a:solidFill>
                            <a:srgbClr val="000000"/>
                          </a:solidFill>
                          <a:latin typeface="Roboto Condensed Bold"/>
                        </a:rPr>
                        <a:t>Chỉ</a:t>
                      </a:r>
                      <a:r>
                        <a:rPr lang="en-US" sz="3500" dirty="0">
                          <a:solidFill>
                            <a:srgbClr val="000000"/>
                          </a:solidFill>
                          <a:latin typeface="Roboto Condensed Bold"/>
                        </a:rPr>
                        <a:t> </a:t>
                      </a:r>
                      <a:r>
                        <a:rPr lang="en-US" sz="3500" dirty="0" err="1">
                          <a:solidFill>
                            <a:srgbClr val="000000"/>
                          </a:solidFill>
                          <a:latin typeface="Roboto Condensed Bold"/>
                        </a:rPr>
                        <a:t>ra</a:t>
                      </a:r>
                      <a:r>
                        <a:rPr lang="en-US" sz="3500" dirty="0">
                          <a:solidFill>
                            <a:srgbClr val="000000"/>
                          </a:solidFill>
                          <a:latin typeface="Roboto Condensed Bold"/>
                        </a:rPr>
                        <a:t> </a:t>
                      </a:r>
                      <a:r>
                        <a:rPr lang="en-US" sz="3500" dirty="0" err="1">
                          <a:solidFill>
                            <a:srgbClr val="000000"/>
                          </a:solidFill>
                          <a:latin typeface="Roboto Condensed Bold"/>
                        </a:rPr>
                        <a:t>các</a:t>
                      </a:r>
                      <a:r>
                        <a:rPr lang="en-US" sz="3500" dirty="0">
                          <a:solidFill>
                            <a:srgbClr val="000000"/>
                          </a:solidFill>
                          <a:latin typeface="Roboto Condensed Bold"/>
                        </a:rPr>
                        <a:t> </a:t>
                      </a:r>
                      <a:r>
                        <a:rPr lang="en-US" sz="3500" dirty="0" err="1">
                          <a:solidFill>
                            <a:srgbClr val="000000"/>
                          </a:solidFill>
                          <a:latin typeface="Roboto Condensed Bold"/>
                        </a:rPr>
                        <a:t>câu</a:t>
                      </a:r>
                      <a:r>
                        <a:rPr lang="en-US" sz="3500" dirty="0">
                          <a:solidFill>
                            <a:srgbClr val="000000"/>
                          </a:solidFill>
                          <a:latin typeface="Roboto Condensed Bold"/>
                        </a:rPr>
                        <a:t> </a:t>
                      </a:r>
                      <a:r>
                        <a:rPr lang="en-US" sz="3500" dirty="0" err="1">
                          <a:solidFill>
                            <a:srgbClr val="000000"/>
                          </a:solidFill>
                          <a:latin typeface="Roboto Condensed Bold"/>
                        </a:rPr>
                        <a:t>thơ</a:t>
                      </a:r>
                      <a:r>
                        <a:rPr lang="en-US" sz="3500" dirty="0">
                          <a:solidFill>
                            <a:srgbClr val="000000"/>
                          </a:solidFill>
                          <a:latin typeface="Roboto Condensed Bold"/>
                        </a:rPr>
                        <a:t> </a:t>
                      </a:r>
                      <a:r>
                        <a:rPr lang="en-US" sz="3500" dirty="0" err="1">
                          <a:solidFill>
                            <a:srgbClr val="000000"/>
                          </a:solidFill>
                          <a:latin typeface="Roboto Condensed Bold"/>
                        </a:rPr>
                        <a:t>sử</a:t>
                      </a:r>
                      <a:r>
                        <a:rPr lang="en-US" sz="3500" dirty="0">
                          <a:solidFill>
                            <a:srgbClr val="000000"/>
                          </a:solidFill>
                          <a:latin typeface="Roboto Condensed Bold"/>
                        </a:rPr>
                        <a:t> </a:t>
                      </a:r>
                      <a:r>
                        <a:rPr lang="en-US" sz="3500" dirty="0" err="1">
                          <a:solidFill>
                            <a:srgbClr val="000000"/>
                          </a:solidFill>
                          <a:latin typeface="Roboto Condensed Bold"/>
                        </a:rPr>
                        <a:t>dụng</a:t>
                      </a:r>
                      <a:r>
                        <a:rPr lang="en-US" sz="3500" dirty="0">
                          <a:solidFill>
                            <a:srgbClr val="000000"/>
                          </a:solidFill>
                          <a:latin typeface="Roboto Condensed Bold"/>
                        </a:rPr>
                        <a:t> BPTT </a:t>
                      </a:r>
                      <a:r>
                        <a:rPr lang="en-US" sz="3500" dirty="0" err="1">
                          <a:solidFill>
                            <a:srgbClr val="000000"/>
                          </a:solidFill>
                          <a:latin typeface="Roboto Condensed Bold"/>
                        </a:rPr>
                        <a:t>đảo</a:t>
                      </a:r>
                      <a:r>
                        <a:rPr lang="en-US" sz="3500" dirty="0">
                          <a:solidFill>
                            <a:srgbClr val="000000"/>
                          </a:solidFill>
                          <a:latin typeface="Roboto Condensed Bold"/>
                        </a:rPr>
                        <a:t> </a:t>
                      </a:r>
                      <a:r>
                        <a:rPr lang="en-US" sz="3500" dirty="0" err="1">
                          <a:solidFill>
                            <a:srgbClr val="000000"/>
                          </a:solidFill>
                          <a:latin typeface="Roboto Condensed Bold"/>
                        </a:rPr>
                        <a:t>ngữ</a:t>
                      </a:r>
                      <a:r>
                        <a:rPr lang="en-US" sz="3500" dirty="0">
                          <a:solidFill>
                            <a:srgbClr val="000000"/>
                          </a:solidFill>
                          <a:latin typeface="Roboto Condensed Bold"/>
                        </a:rPr>
                        <a:t> </a:t>
                      </a:r>
                      <a:r>
                        <a:rPr lang="en-US" sz="3500" dirty="0" err="1">
                          <a:solidFill>
                            <a:srgbClr val="000000"/>
                          </a:solidFill>
                          <a:latin typeface="Roboto Condensed Bold"/>
                        </a:rPr>
                        <a:t>trong</a:t>
                      </a:r>
                      <a:r>
                        <a:rPr lang="en-US" sz="3500" dirty="0">
                          <a:solidFill>
                            <a:srgbClr val="000000"/>
                          </a:solidFill>
                          <a:latin typeface="Roboto Condensed Bold"/>
                        </a:rPr>
                        <a:t> </a:t>
                      </a:r>
                      <a:r>
                        <a:rPr lang="en-US" sz="3500" dirty="0" err="1">
                          <a:solidFill>
                            <a:srgbClr val="000000"/>
                          </a:solidFill>
                          <a:latin typeface="Roboto Condensed Bold"/>
                        </a:rPr>
                        <a:t>đoạn</a:t>
                      </a:r>
                      <a:r>
                        <a:rPr lang="en-US" sz="3500" dirty="0">
                          <a:solidFill>
                            <a:srgbClr val="000000"/>
                          </a:solidFill>
                          <a:latin typeface="Roboto Condensed Bold"/>
                        </a:rPr>
                        <a:t> </a:t>
                      </a:r>
                      <a:r>
                        <a:rPr lang="en-US" sz="3500" dirty="0" err="1">
                          <a:solidFill>
                            <a:srgbClr val="000000"/>
                          </a:solidFill>
                          <a:latin typeface="Roboto Condensed Bold"/>
                        </a:rPr>
                        <a:t>thơ</a:t>
                      </a:r>
                      <a:r>
                        <a:rPr lang="en-US" sz="3500" dirty="0">
                          <a:solidFill>
                            <a:srgbClr val="000000"/>
                          </a:solidFill>
                          <a:latin typeface="Roboto Condensed Bold"/>
                        </a:rPr>
                        <a:t>.</a:t>
                      </a:r>
                      <a:endParaRPr lang="en-US" sz="1100" dirty="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tc>
                  <a:txBody>
                    <a:bodyPr/>
                    <a:lstStyle/>
                    <a:p>
                      <a:pPr algn="ctr">
                        <a:lnSpc>
                          <a:spcPts val="7699"/>
                        </a:lnSpc>
                        <a:defRPr/>
                      </a:pPr>
                      <a:r>
                        <a:rPr lang="en-US" sz="5499" dirty="0">
                          <a:solidFill>
                            <a:srgbClr val="000000"/>
                          </a:solidFill>
                          <a:latin typeface="#9Slide05 VL Fadilla 2"/>
                        </a:rPr>
                        <a:t>Lom </a:t>
                      </a:r>
                      <a:r>
                        <a:rPr lang="en-US" sz="5499" dirty="0" err="1">
                          <a:solidFill>
                            <a:srgbClr val="000000"/>
                          </a:solidFill>
                          <a:latin typeface="#9Slide05 VL Fadilla 2"/>
                        </a:rPr>
                        <a:t>khom</a:t>
                      </a:r>
                      <a:r>
                        <a:rPr lang="en-US" sz="5499" dirty="0">
                          <a:solidFill>
                            <a:srgbClr val="000000"/>
                          </a:solidFill>
                          <a:latin typeface="#9Slide05 VL Fadilla 2"/>
                        </a:rPr>
                        <a:t> </a:t>
                      </a:r>
                      <a:r>
                        <a:rPr lang="en-US" sz="5499" dirty="0" err="1">
                          <a:solidFill>
                            <a:srgbClr val="000000"/>
                          </a:solidFill>
                          <a:latin typeface="#9Slide05 VL Fadilla 2"/>
                        </a:rPr>
                        <a:t>dưới</a:t>
                      </a:r>
                      <a:r>
                        <a:rPr lang="en-US" sz="5499" dirty="0">
                          <a:solidFill>
                            <a:srgbClr val="000000"/>
                          </a:solidFill>
                          <a:latin typeface="#9Slide05 VL Fadilla 2"/>
                        </a:rPr>
                        <a:t> </a:t>
                      </a:r>
                      <a:r>
                        <a:rPr lang="en-US" sz="5499" dirty="0" err="1">
                          <a:solidFill>
                            <a:srgbClr val="000000"/>
                          </a:solidFill>
                          <a:latin typeface="#9Slide05 VL Fadilla 2"/>
                        </a:rPr>
                        <a:t>núi</a:t>
                      </a:r>
                      <a:r>
                        <a:rPr lang="en-US" sz="5499" dirty="0">
                          <a:solidFill>
                            <a:srgbClr val="000000"/>
                          </a:solidFill>
                          <a:latin typeface="#9Slide05 VL Fadilla 2"/>
                        </a:rPr>
                        <a:t>, </a:t>
                      </a:r>
                      <a:r>
                        <a:rPr lang="en-US" sz="5499" dirty="0" err="1">
                          <a:solidFill>
                            <a:srgbClr val="000000"/>
                          </a:solidFill>
                          <a:latin typeface="#9Slide05 VL Fadilla 2"/>
                        </a:rPr>
                        <a:t>tiều</a:t>
                      </a:r>
                      <a:r>
                        <a:rPr lang="en-US" sz="5499" dirty="0">
                          <a:solidFill>
                            <a:srgbClr val="000000"/>
                          </a:solidFill>
                          <a:latin typeface="#9Slide05 VL Fadilla 2"/>
                        </a:rPr>
                        <a:t> </a:t>
                      </a:r>
                      <a:r>
                        <a:rPr lang="en-US" sz="5499" dirty="0" err="1">
                          <a:solidFill>
                            <a:srgbClr val="000000"/>
                          </a:solidFill>
                          <a:latin typeface="#9Slide05 VL Fadilla 2"/>
                        </a:rPr>
                        <a:t>vài</a:t>
                      </a:r>
                      <a:r>
                        <a:rPr lang="en-US" sz="5499" dirty="0">
                          <a:solidFill>
                            <a:srgbClr val="000000"/>
                          </a:solidFill>
                          <a:latin typeface="#9Slide05 VL Fadilla 2"/>
                        </a:rPr>
                        <a:t> </a:t>
                      </a:r>
                      <a:r>
                        <a:rPr lang="en-US" sz="5499" dirty="0" err="1">
                          <a:solidFill>
                            <a:srgbClr val="000000"/>
                          </a:solidFill>
                          <a:latin typeface="#9Slide05 VL Fadilla 2"/>
                        </a:rPr>
                        <a:t>chú</a:t>
                      </a:r>
                      <a:endParaRPr lang="en-US" sz="1100" dirty="0"/>
                    </a:p>
                    <a:p>
                      <a:pPr algn="ctr">
                        <a:lnSpc>
                          <a:spcPts val="7699"/>
                        </a:lnSpc>
                      </a:pPr>
                      <a:r>
                        <a:rPr lang="en-US" sz="5499" dirty="0" err="1">
                          <a:solidFill>
                            <a:srgbClr val="000000"/>
                          </a:solidFill>
                          <a:latin typeface="#9Slide05 VL Fadilla 2"/>
                        </a:rPr>
                        <a:t>Lác</a:t>
                      </a:r>
                      <a:r>
                        <a:rPr lang="en-US" sz="5499" dirty="0">
                          <a:solidFill>
                            <a:srgbClr val="000000"/>
                          </a:solidFill>
                          <a:latin typeface="#9Slide05 VL Fadilla 2"/>
                        </a:rPr>
                        <a:t> </a:t>
                      </a:r>
                      <a:r>
                        <a:rPr lang="en-US" sz="5499" dirty="0" err="1">
                          <a:solidFill>
                            <a:srgbClr val="000000"/>
                          </a:solidFill>
                          <a:latin typeface="#9Slide05 VL Fadilla 2"/>
                        </a:rPr>
                        <a:t>đác</a:t>
                      </a:r>
                      <a:r>
                        <a:rPr lang="en-US" sz="5499" dirty="0">
                          <a:solidFill>
                            <a:srgbClr val="000000"/>
                          </a:solidFill>
                          <a:latin typeface="#9Slide05 VL Fadilla 2"/>
                        </a:rPr>
                        <a:t> </a:t>
                      </a:r>
                      <a:r>
                        <a:rPr lang="en-US" sz="5499" dirty="0" err="1">
                          <a:solidFill>
                            <a:srgbClr val="000000"/>
                          </a:solidFill>
                          <a:latin typeface="#9Slide05 VL Fadilla 2"/>
                        </a:rPr>
                        <a:t>bên</a:t>
                      </a:r>
                      <a:r>
                        <a:rPr lang="en-US" sz="5499" dirty="0">
                          <a:solidFill>
                            <a:srgbClr val="000000"/>
                          </a:solidFill>
                          <a:latin typeface="#9Slide05 VL Fadilla 2"/>
                        </a:rPr>
                        <a:t> </a:t>
                      </a:r>
                      <a:r>
                        <a:rPr lang="en-US" sz="5499" dirty="0" err="1">
                          <a:solidFill>
                            <a:srgbClr val="000000"/>
                          </a:solidFill>
                          <a:latin typeface="#9Slide05 VL Fadilla 2"/>
                        </a:rPr>
                        <a:t>sông</a:t>
                      </a:r>
                      <a:r>
                        <a:rPr lang="en-US" sz="5499" dirty="0">
                          <a:solidFill>
                            <a:srgbClr val="000000"/>
                          </a:solidFill>
                          <a:latin typeface="#9Slide05 VL Fadilla 2"/>
                        </a:rPr>
                        <a:t>, </a:t>
                      </a:r>
                      <a:r>
                        <a:rPr lang="en-US" sz="5499" dirty="0" err="1">
                          <a:solidFill>
                            <a:srgbClr val="000000"/>
                          </a:solidFill>
                          <a:latin typeface="#9Slide05 VL Fadilla 2"/>
                        </a:rPr>
                        <a:t>chợ</a:t>
                      </a:r>
                      <a:r>
                        <a:rPr lang="en-US" sz="5499" dirty="0">
                          <a:solidFill>
                            <a:srgbClr val="000000"/>
                          </a:solidFill>
                          <a:latin typeface="#9Slide05 VL Fadilla 2"/>
                        </a:rPr>
                        <a:t> </a:t>
                      </a:r>
                      <a:r>
                        <a:rPr lang="en-US" sz="5499" dirty="0" err="1">
                          <a:solidFill>
                            <a:srgbClr val="000000"/>
                          </a:solidFill>
                          <a:latin typeface="#9Slide05 VL Fadilla 2"/>
                        </a:rPr>
                        <a:t>mấy</a:t>
                      </a:r>
                      <a:r>
                        <a:rPr lang="en-US" sz="5499" dirty="0">
                          <a:solidFill>
                            <a:srgbClr val="000000"/>
                          </a:solidFill>
                          <a:latin typeface="#9Slide05 VL Fadilla 2"/>
                        </a:rPr>
                        <a:t> </a:t>
                      </a:r>
                      <a:r>
                        <a:rPr lang="en-US" sz="5499" dirty="0" err="1">
                          <a:solidFill>
                            <a:srgbClr val="000000"/>
                          </a:solidFill>
                          <a:latin typeface="#9Slide05 VL Fadilla 2"/>
                        </a:rPr>
                        <a:t>nhà</a:t>
                      </a:r>
                      <a:r>
                        <a:rPr lang="en-US" sz="5499" dirty="0">
                          <a:solidFill>
                            <a:srgbClr val="000000"/>
                          </a:solidFill>
                          <a:latin typeface="#9Slide05 VL Fadilla 2"/>
                        </a:rPr>
                        <a:t>.</a:t>
                      </a:r>
                    </a:p>
                    <a:p>
                      <a:pPr algn="ctr">
                        <a:lnSpc>
                          <a:spcPts val="7699"/>
                        </a:lnSpc>
                      </a:pPr>
                      <a:r>
                        <a:rPr lang="en-US" sz="5499" dirty="0" err="1">
                          <a:solidFill>
                            <a:srgbClr val="000000"/>
                          </a:solidFill>
                          <a:latin typeface="#9Slide05 VL Fadilla 2"/>
                        </a:rPr>
                        <a:t>Nhớ</a:t>
                      </a:r>
                      <a:r>
                        <a:rPr lang="en-US" sz="5499" dirty="0">
                          <a:solidFill>
                            <a:srgbClr val="000000"/>
                          </a:solidFill>
                          <a:latin typeface="#9Slide05 VL Fadilla 2"/>
                        </a:rPr>
                        <a:t> </a:t>
                      </a:r>
                      <a:r>
                        <a:rPr lang="en-US" sz="5499" dirty="0" err="1">
                          <a:solidFill>
                            <a:srgbClr val="000000"/>
                          </a:solidFill>
                          <a:latin typeface="#9Slide05 VL Fadilla 2"/>
                        </a:rPr>
                        <a:t>nước</a:t>
                      </a:r>
                      <a:r>
                        <a:rPr lang="en-US" sz="5499" dirty="0">
                          <a:solidFill>
                            <a:srgbClr val="000000"/>
                          </a:solidFill>
                          <a:latin typeface="#9Slide05 VL Fadilla 2"/>
                        </a:rPr>
                        <a:t> </a:t>
                      </a:r>
                      <a:r>
                        <a:rPr lang="en-US" sz="5499" dirty="0" err="1">
                          <a:solidFill>
                            <a:srgbClr val="000000"/>
                          </a:solidFill>
                          <a:latin typeface="#9Slide05 VL Fadilla 2"/>
                        </a:rPr>
                        <a:t>đau</a:t>
                      </a:r>
                      <a:r>
                        <a:rPr lang="en-US" sz="5499" dirty="0">
                          <a:solidFill>
                            <a:srgbClr val="000000"/>
                          </a:solidFill>
                          <a:latin typeface="#9Slide05 VL Fadilla 2"/>
                        </a:rPr>
                        <a:t> </a:t>
                      </a:r>
                      <a:r>
                        <a:rPr lang="en-US" sz="5499" dirty="0" err="1">
                          <a:solidFill>
                            <a:srgbClr val="000000"/>
                          </a:solidFill>
                          <a:latin typeface="#9Slide05 VL Fadilla 2"/>
                        </a:rPr>
                        <a:t>lòng</a:t>
                      </a:r>
                      <a:r>
                        <a:rPr lang="en-US" sz="5499" dirty="0">
                          <a:solidFill>
                            <a:srgbClr val="000000"/>
                          </a:solidFill>
                          <a:latin typeface="#9Slide05 VL Fadilla 2"/>
                        </a:rPr>
                        <a:t> con </a:t>
                      </a:r>
                      <a:r>
                        <a:rPr lang="en-US" sz="5499" dirty="0" err="1">
                          <a:solidFill>
                            <a:srgbClr val="000000"/>
                          </a:solidFill>
                          <a:latin typeface="#9Slide05 VL Fadilla 2"/>
                        </a:rPr>
                        <a:t>quốc</a:t>
                      </a:r>
                      <a:r>
                        <a:rPr lang="en-US" sz="5499" dirty="0">
                          <a:solidFill>
                            <a:srgbClr val="000000"/>
                          </a:solidFill>
                          <a:latin typeface="#9Slide05 VL Fadilla 2"/>
                        </a:rPr>
                        <a:t> </a:t>
                      </a:r>
                      <a:r>
                        <a:rPr lang="en-US" sz="5499" dirty="0" err="1">
                          <a:solidFill>
                            <a:srgbClr val="000000"/>
                          </a:solidFill>
                          <a:latin typeface="#9Slide05 VL Fadilla 2"/>
                        </a:rPr>
                        <a:t>quốc</a:t>
                      </a:r>
                      <a:r>
                        <a:rPr lang="en-US" sz="5499" dirty="0">
                          <a:solidFill>
                            <a:srgbClr val="000000"/>
                          </a:solidFill>
                          <a:latin typeface="#9Slide05 VL Fadilla 2"/>
                        </a:rPr>
                        <a:t>,</a:t>
                      </a:r>
                    </a:p>
                    <a:p>
                      <a:pPr algn="ctr">
                        <a:lnSpc>
                          <a:spcPts val="7699"/>
                        </a:lnSpc>
                      </a:pPr>
                      <a:r>
                        <a:rPr lang="en-US" sz="5499" dirty="0" err="1">
                          <a:solidFill>
                            <a:srgbClr val="000000"/>
                          </a:solidFill>
                          <a:latin typeface="#9Slide05 VL Fadilla 2"/>
                        </a:rPr>
                        <a:t>Thương</a:t>
                      </a:r>
                      <a:r>
                        <a:rPr lang="en-US" sz="5499" dirty="0">
                          <a:solidFill>
                            <a:srgbClr val="000000"/>
                          </a:solidFill>
                          <a:latin typeface="#9Slide05 VL Fadilla 2"/>
                        </a:rPr>
                        <a:t> </a:t>
                      </a:r>
                      <a:r>
                        <a:rPr lang="en-US" sz="5499" dirty="0" err="1">
                          <a:solidFill>
                            <a:srgbClr val="000000"/>
                          </a:solidFill>
                          <a:latin typeface="#9Slide05 VL Fadilla 2"/>
                        </a:rPr>
                        <a:t>nhà</a:t>
                      </a:r>
                      <a:r>
                        <a:rPr lang="en-US" sz="5499" dirty="0">
                          <a:solidFill>
                            <a:srgbClr val="000000"/>
                          </a:solidFill>
                          <a:latin typeface="#9Slide05 VL Fadilla 2"/>
                        </a:rPr>
                        <a:t> </a:t>
                      </a:r>
                      <a:r>
                        <a:rPr lang="en-US" sz="5499" dirty="0" err="1">
                          <a:solidFill>
                            <a:srgbClr val="000000"/>
                          </a:solidFill>
                          <a:latin typeface="#9Slide05 VL Fadilla 2"/>
                        </a:rPr>
                        <a:t>mỏi</a:t>
                      </a:r>
                      <a:r>
                        <a:rPr lang="en-US" sz="5499" dirty="0">
                          <a:solidFill>
                            <a:srgbClr val="000000"/>
                          </a:solidFill>
                          <a:latin typeface="#9Slide05 VL Fadilla 2"/>
                        </a:rPr>
                        <a:t> </a:t>
                      </a:r>
                      <a:r>
                        <a:rPr lang="en-US" sz="5499" dirty="0" err="1">
                          <a:solidFill>
                            <a:srgbClr val="000000"/>
                          </a:solidFill>
                          <a:latin typeface="#9Slide05 VL Fadilla 2"/>
                        </a:rPr>
                        <a:t>miệng</a:t>
                      </a:r>
                      <a:r>
                        <a:rPr lang="en-US" sz="5499" dirty="0">
                          <a:solidFill>
                            <a:srgbClr val="000000"/>
                          </a:solidFill>
                          <a:latin typeface="#9Slide05 VL Fadilla 2"/>
                        </a:rPr>
                        <a:t> </a:t>
                      </a:r>
                      <a:r>
                        <a:rPr lang="en-US" sz="5499" dirty="0" err="1">
                          <a:solidFill>
                            <a:srgbClr val="000000"/>
                          </a:solidFill>
                          <a:latin typeface="#9Slide05 VL Fadilla 2"/>
                        </a:rPr>
                        <a:t>cái</a:t>
                      </a:r>
                      <a:r>
                        <a:rPr lang="en-US" sz="5499" dirty="0">
                          <a:solidFill>
                            <a:srgbClr val="000000"/>
                          </a:solidFill>
                          <a:latin typeface="#9Slide05 VL Fadilla 2"/>
                        </a:rPr>
                        <a:t> </a:t>
                      </a:r>
                      <a:r>
                        <a:rPr lang="en-US" sz="5499" dirty="0" err="1">
                          <a:solidFill>
                            <a:srgbClr val="000000"/>
                          </a:solidFill>
                          <a:latin typeface="#9Slide05 VL Fadilla 2"/>
                        </a:rPr>
                        <a:t>gia</a:t>
                      </a:r>
                      <a:r>
                        <a:rPr lang="en-US" sz="5499" dirty="0">
                          <a:solidFill>
                            <a:srgbClr val="000000"/>
                          </a:solidFill>
                          <a:latin typeface="#9Slide05 VL Fadilla 2"/>
                        </a:rPr>
                        <a:t> </a:t>
                      </a:r>
                      <a:r>
                        <a:rPr lang="en-US" sz="5499" dirty="0" err="1">
                          <a:solidFill>
                            <a:srgbClr val="000000"/>
                          </a:solidFill>
                          <a:latin typeface="#9Slide05 VL Fadilla 2"/>
                        </a:rPr>
                        <a:t>gia</a:t>
                      </a:r>
                      <a:endParaRPr lang="en-US" sz="5499" dirty="0">
                        <a:solidFill>
                          <a:srgbClr val="000000"/>
                        </a:solidFill>
                        <a:latin typeface="#9Slide05 VL Fadilla 2"/>
                      </a:endParaRP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bl>
          </a:graphicData>
        </a:graphic>
      </p:graphicFrame>
      <p:sp>
        <p:nvSpPr>
          <p:cNvPr id="5" name="TextBox 5"/>
          <p:cNvSpPr txBox="1"/>
          <p:nvPr/>
        </p:nvSpPr>
        <p:spPr>
          <a:xfrm>
            <a:off x="1654871" y="1237754"/>
            <a:ext cx="10793401" cy="764541"/>
          </a:xfrm>
          <a:prstGeom prst="rect">
            <a:avLst/>
          </a:prstGeom>
        </p:spPr>
        <p:txBody>
          <a:bodyPr lIns="0" tIns="0" rIns="0" bIns="0" rtlCol="0" anchor="t">
            <a:spAutoFit/>
          </a:bodyPr>
          <a:lstStyle/>
          <a:p>
            <a:pPr algn="just">
              <a:lnSpc>
                <a:spcPts val="6159"/>
              </a:lnSpc>
              <a:spcBef>
                <a:spcPct val="0"/>
              </a:spcBef>
            </a:pPr>
            <a:r>
              <a:rPr lang="en-US" sz="4399">
                <a:solidFill>
                  <a:srgbClr val="AB5762"/>
                </a:solidFill>
                <a:latin typeface="Roboto Condensed Bold"/>
              </a:rPr>
              <a:t>Bài 1: </a:t>
            </a:r>
          </a:p>
        </p:txBody>
      </p:sp>
      <p:sp>
        <p:nvSpPr>
          <p:cNvPr id="6" name="Freeform 6"/>
          <p:cNvSpPr/>
          <p:nvPr/>
        </p:nvSpPr>
        <p:spPr>
          <a:xfrm>
            <a:off x="12448271" y="1667650"/>
            <a:ext cx="7186182" cy="9096433"/>
          </a:xfrm>
          <a:custGeom>
            <a:avLst/>
            <a:gdLst/>
            <a:ahLst/>
            <a:cxnLst/>
            <a:rect l="l" t="t" r="r" b="b"/>
            <a:pathLst>
              <a:path w="7186182" h="9096433">
                <a:moveTo>
                  <a:pt x="0" y="0"/>
                </a:moveTo>
                <a:lnTo>
                  <a:pt x="7186182" y="0"/>
                </a:lnTo>
                <a:lnTo>
                  <a:pt x="7186182" y="9096432"/>
                </a:lnTo>
                <a:lnTo>
                  <a:pt x="0" y="9096432"/>
                </a:lnTo>
                <a:lnTo>
                  <a:pt x="0" y="0"/>
                </a:lnTo>
                <a:close/>
              </a:path>
            </a:pathLst>
          </a:custGeom>
          <a:blipFill>
            <a:blip r:embed="rId5"/>
            <a:stretch>
              <a:fillRect/>
            </a:stretch>
          </a:blipFill>
        </p:spPr>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a:off x="-830675" y="-1479741"/>
            <a:ext cx="3718750" cy="4114800"/>
          </a:xfrm>
          <a:custGeom>
            <a:avLst/>
            <a:gdLst/>
            <a:ahLst/>
            <a:cxnLst/>
            <a:rect l="l" t="t" r="r" b="b"/>
            <a:pathLst>
              <a:path w="3718750" h="4114800">
                <a:moveTo>
                  <a:pt x="0" y="0"/>
                </a:moveTo>
                <a:lnTo>
                  <a:pt x="3718750" y="0"/>
                </a:lnTo>
                <a:lnTo>
                  <a:pt x="37187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4" name="Table 4"/>
          <p:cNvGraphicFramePr>
            <a:graphicFrameLocks noGrp="1"/>
          </p:cNvGraphicFramePr>
          <p:nvPr/>
        </p:nvGraphicFramePr>
        <p:xfrm>
          <a:off x="1028700" y="2204367"/>
          <a:ext cx="14662705" cy="6629400"/>
        </p:xfrm>
        <a:graphic>
          <a:graphicData uri="http://schemas.openxmlformats.org/drawingml/2006/table">
            <a:tbl>
              <a:tblPr/>
              <a:tblGrid>
                <a:gridCol w="2535119">
                  <a:extLst>
                    <a:ext uri="{9D8B030D-6E8A-4147-A177-3AD203B41FA5}">
                      <a16:colId xmlns:a16="http://schemas.microsoft.com/office/drawing/2014/main" val="20000"/>
                    </a:ext>
                  </a:extLst>
                </a:gridCol>
                <a:gridCol w="12127586">
                  <a:extLst>
                    <a:ext uri="{9D8B030D-6E8A-4147-A177-3AD203B41FA5}">
                      <a16:colId xmlns:a16="http://schemas.microsoft.com/office/drawing/2014/main" val="20001"/>
                    </a:ext>
                  </a:extLst>
                </a:gridCol>
              </a:tblGrid>
              <a:tr h="6629400">
                <a:tc>
                  <a:txBody>
                    <a:bodyPr/>
                    <a:lstStyle/>
                    <a:p>
                      <a:pPr algn="ctr">
                        <a:lnSpc>
                          <a:spcPts val="4759"/>
                        </a:lnSpc>
                        <a:defRPr/>
                      </a:pPr>
                      <a:r>
                        <a:rPr lang="en-US" sz="3399">
                          <a:solidFill>
                            <a:srgbClr val="000000"/>
                          </a:solidFill>
                          <a:latin typeface="Roboto Condensed Bold"/>
                        </a:rPr>
                        <a:t>b. Phân tích tác dụng của biện pháp tu từ đảo ngữ trong từng câu thơ.</a:t>
                      </a:r>
                      <a:endParaRPr lang="en-US" sz="1100"/>
                    </a:p>
                    <a:p>
                      <a:pPr algn="ctr">
                        <a:lnSpc>
                          <a:spcPts val="4759"/>
                        </a:lnSpc>
                      </a:pP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tc>
                  <a:txBody>
                    <a:bodyPr/>
                    <a:lstStyle/>
                    <a:p>
                      <a:pPr algn="just">
                        <a:lnSpc>
                          <a:spcPts val="4900"/>
                        </a:lnSpc>
                        <a:defRPr/>
                      </a:pPr>
                      <a:r>
                        <a:rPr lang="en-US" sz="3500">
                          <a:solidFill>
                            <a:srgbClr val="000000"/>
                          </a:solidFill>
                          <a:latin typeface="Roboto Condensed"/>
                        </a:rPr>
                        <a:t> - Nghệ thuật đảo ngữ nhấn mạnh vào dáng “lom khom” của những chú tiều, cái “lác đác” của mấy ngôi nhà ven sông kết hợp các từ chỉ số lượng ít ỏi “vài”, “mấy” khiến cho hình bóng con người đã nhỏ lại càng nhỏ hơn, cuộc sống đã hiu quạnh lại càng hiu quạnh hơn. </a:t>
                      </a:r>
                      <a:endParaRPr lang="en-US" sz="1100"/>
                    </a:p>
                    <a:p>
                      <a:pPr algn="just">
                        <a:lnSpc>
                          <a:spcPts val="4900"/>
                        </a:lnSpc>
                      </a:pPr>
                      <a:r>
                        <a:rPr lang="en-US" sz="3500">
                          <a:solidFill>
                            <a:srgbClr val="000000"/>
                          </a:solidFill>
                          <a:latin typeface="Roboto Condensed"/>
                        </a:rPr>
                        <a:t>- Nghệ thuật đảo ngữ “nhớ nước”, “thương nhà” nhấn mạnh vào tiếng kêu của con quốc và cái gia gia. Những âm thanh của cuốc kêu cũng chính là nỗi lòng của Bà Huyện Thanh Quan. Chữ vừa ghi âm thanh nhưng đồng thời còn bộc lộ tâm trạng, ý tứ của tác giả, qua đó làm nổi bật tâm trạng, nỗi niềm của nữ sĩ. </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bl>
          </a:graphicData>
        </a:graphic>
      </p:graphicFrame>
      <p:sp>
        <p:nvSpPr>
          <p:cNvPr id="5" name="TextBox 5"/>
          <p:cNvSpPr txBox="1"/>
          <p:nvPr/>
        </p:nvSpPr>
        <p:spPr>
          <a:xfrm>
            <a:off x="1028700" y="1151197"/>
            <a:ext cx="10793401" cy="764541"/>
          </a:xfrm>
          <a:prstGeom prst="rect">
            <a:avLst/>
          </a:prstGeom>
        </p:spPr>
        <p:txBody>
          <a:bodyPr lIns="0" tIns="0" rIns="0" bIns="0" rtlCol="0" anchor="t">
            <a:spAutoFit/>
          </a:bodyPr>
          <a:lstStyle/>
          <a:p>
            <a:pPr algn="just">
              <a:lnSpc>
                <a:spcPts val="6159"/>
              </a:lnSpc>
              <a:spcBef>
                <a:spcPct val="0"/>
              </a:spcBef>
            </a:pPr>
            <a:r>
              <a:rPr lang="en-US" sz="4399" dirty="0" err="1">
                <a:solidFill>
                  <a:srgbClr val="AB5762"/>
                </a:solidFill>
                <a:latin typeface="Roboto Condensed Bold"/>
              </a:rPr>
              <a:t>Bài</a:t>
            </a:r>
            <a:r>
              <a:rPr lang="en-US" sz="4399" dirty="0">
                <a:solidFill>
                  <a:srgbClr val="AB5762"/>
                </a:solidFill>
                <a:latin typeface="Roboto Condensed Bold"/>
              </a:rPr>
              <a:t> 1: </a:t>
            </a:r>
          </a:p>
        </p:txBody>
      </p:sp>
      <p:sp>
        <p:nvSpPr>
          <p:cNvPr id="6" name="Freeform 6"/>
          <p:cNvSpPr/>
          <p:nvPr/>
        </p:nvSpPr>
        <p:spPr>
          <a:xfrm>
            <a:off x="14286514" y="1915738"/>
            <a:ext cx="7186182" cy="9096433"/>
          </a:xfrm>
          <a:custGeom>
            <a:avLst/>
            <a:gdLst/>
            <a:ahLst/>
            <a:cxnLst/>
            <a:rect l="l" t="t" r="r" b="b"/>
            <a:pathLst>
              <a:path w="7186182" h="9096433">
                <a:moveTo>
                  <a:pt x="0" y="0"/>
                </a:moveTo>
                <a:lnTo>
                  <a:pt x="7186181" y="0"/>
                </a:lnTo>
                <a:lnTo>
                  <a:pt x="7186181" y="9096433"/>
                </a:lnTo>
                <a:lnTo>
                  <a:pt x="0" y="9096433"/>
                </a:lnTo>
                <a:lnTo>
                  <a:pt x="0" y="0"/>
                </a:lnTo>
                <a:close/>
              </a:path>
            </a:pathLst>
          </a:custGeom>
          <a:blipFill>
            <a:blip r:embed="rId5"/>
            <a:stretch>
              <a:fillRect/>
            </a:stretch>
          </a:blipFill>
        </p:spPr>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a:off x="-9564622" y="424331"/>
            <a:ext cx="12900788" cy="12783509"/>
          </a:xfrm>
          <a:custGeom>
            <a:avLst/>
            <a:gdLst/>
            <a:ahLst/>
            <a:cxnLst/>
            <a:rect l="l" t="t" r="r" b="b"/>
            <a:pathLst>
              <a:path w="12900788" h="12783509">
                <a:moveTo>
                  <a:pt x="0" y="0"/>
                </a:moveTo>
                <a:lnTo>
                  <a:pt x="12900789" y="0"/>
                </a:lnTo>
                <a:lnTo>
                  <a:pt x="12900789" y="12783509"/>
                </a:lnTo>
                <a:lnTo>
                  <a:pt x="0" y="12783509"/>
                </a:lnTo>
                <a:lnTo>
                  <a:pt x="0" y="0"/>
                </a:lnTo>
                <a:close/>
              </a:path>
            </a:pathLst>
          </a:custGeom>
          <a:blipFill>
            <a:blip r:embed="rId3">
              <a:alphaModFix amt="72000"/>
              <a:extLst>
                <a:ext uri="{96DAC541-7B7A-43D3-8B79-37D633B846F1}">
                  <asvg:svgBlip xmlns:asvg="http://schemas.microsoft.com/office/drawing/2016/SVG/main" r:embed="rId4"/>
                </a:ext>
              </a:extLst>
            </a:blip>
            <a:stretch>
              <a:fillRect/>
            </a:stretch>
          </a:blipFill>
        </p:spPr>
      </p:sp>
      <p:sp>
        <p:nvSpPr>
          <p:cNvPr id="4" name="Freeform 4"/>
          <p:cNvSpPr/>
          <p:nvPr/>
        </p:nvSpPr>
        <p:spPr>
          <a:xfrm>
            <a:off x="-2682373" y="4474515"/>
            <a:ext cx="8302245" cy="8229600"/>
          </a:xfrm>
          <a:custGeom>
            <a:avLst/>
            <a:gdLst/>
            <a:ahLst/>
            <a:cxnLst/>
            <a:rect l="l" t="t" r="r" b="b"/>
            <a:pathLst>
              <a:path w="8302245" h="8229600">
                <a:moveTo>
                  <a:pt x="0" y="0"/>
                </a:moveTo>
                <a:lnTo>
                  <a:pt x="8302244" y="0"/>
                </a:lnTo>
                <a:lnTo>
                  <a:pt x="8302244" y="8229600"/>
                </a:lnTo>
                <a:lnTo>
                  <a:pt x="0" y="8229600"/>
                </a:lnTo>
                <a:lnTo>
                  <a:pt x="0" y="0"/>
                </a:lnTo>
                <a:close/>
              </a:path>
            </a:pathLst>
          </a:custGeom>
          <a:blipFill>
            <a:blip r:embed="rId5"/>
            <a:stretch>
              <a:fillRect/>
            </a:stretch>
          </a:blipFill>
        </p:spPr>
      </p:sp>
      <p:sp>
        <p:nvSpPr>
          <p:cNvPr id="5" name="Freeform 5"/>
          <p:cNvSpPr/>
          <p:nvPr/>
        </p:nvSpPr>
        <p:spPr>
          <a:xfrm>
            <a:off x="16375863" y="8343649"/>
            <a:ext cx="2116758" cy="3318948"/>
          </a:xfrm>
          <a:custGeom>
            <a:avLst/>
            <a:gdLst/>
            <a:ahLst/>
            <a:cxnLst/>
            <a:rect l="l" t="t" r="r" b="b"/>
            <a:pathLst>
              <a:path w="2116758" h="3318948">
                <a:moveTo>
                  <a:pt x="0" y="0"/>
                </a:moveTo>
                <a:lnTo>
                  <a:pt x="2116758" y="0"/>
                </a:lnTo>
                <a:lnTo>
                  <a:pt x="2116758" y="3318948"/>
                </a:lnTo>
                <a:lnTo>
                  <a:pt x="0" y="3318948"/>
                </a:lnTo>
                <a:lnTo>
                  <a:pt x="0" y="0"/>
                </a:lnTo>
                <a:close/>
              </a:path>
            </a:pathLst>
          </a:custGeom>
          <a:blipFill>
            <a:blip r:embed="rId6"/>
            <a:stretch>
              <a:fillRect/>
            </a:stretch>
          </a:blipFill>
        </p:spPr>
      </p:sp>
      <p:sp>
        <p:nvSpPr>
          <p:cNvPr id="6" name="Freeform 6"/>
          <p:cNvSpPr/>
          <p:nvPr/>
        </p:nvSpPr>
        <p:spPr>
          <a:xfrm>
            <a:off x="3891103" y="8089119"/>
            <a:ext cx="2584917" cy="3573478"/>
          </a:xfrm>
          <a:custGeom>
            <a:avLst/>
            <a:gdLst/>
            <a:ahLst/>
            <a:cxnLst/>
            <a:rect l="l" t="t" r="r" b="b"/>
            <a:pathLst>
              <a:path w="2584917" h="3573478">
                <a:moveTo>
                  <a:pt x="0" y="0"/>
                </a:moveTo>
                <a:lnTo>
                  <a:pt x="2584917" y="0"/>
                </a:lnTo>
                <a:lnTo>
                  <a:pt x="2584917" y="3573478"/>
                </a:lnTo>
                <a:lnTo>
                  <a:pt x="0" y="3573478"/>
                </a:lnTo>
                <a:lnTo>
                  <a:pt x="0" y="0"/>
                </a:lnTo>
                <a:close/>
              </a:path>
            </a:pathLst>
          </a:custGeom>
          <a:blipFill>
            <a:blip r:embed="rId7"/>
            <a:stretch>
              <a:fillRect/>
            </a:stretch>
          </a:blipFill>
        </p:spPr>
      </p:sp>
      <p:sp>
        <p:nvSpPr>
          <p:cNvPr id="7" name="TextBox 7"/>
          <p:cNvSpPr txBox="1"/>
          <p:nvPr/>
        </p:nvSpPr>
        <p:spPr>
          <a:xfrm>
            <a:off x="3891103" y="586672"/>
            <a:ext cx="11991288" cy="1384301"/>
          </a:xfrm>
          <a:prstGeom prst="rect">
            <a:avLst/>
          </a:prstGeom>
        </p:spPr>
        <p:txBody>
          <a:bodyPr lIns="0" tIns="0" rIns="0" bIns="0" rtlCol="0" anchor="t">
            <a:spAutoFit/>
          </a:bodyPr>
          <a:lstStyle/>
          <a:p>
            <a:pPr algn="just">
              <a:lnSpc>
                <a:spcPts val="5599"/>
              </a:lnSpc>
              <a:spcBef>
                <a:spcPct val="0"/>
              </a:spcBef>
            </a:pPr>
            <a:r>
              <a:rPr lang="en-US" sz="3999" dirty="0" err="1">
                <a:solidFill>
                  <a:srgbClr val="C67E50"/>
                </a:solidFill>
                <a:latin typeface="Roboto Condensed Bold"/>
              </a:rPr>
              <a:t>Bài</a:t>
            </a:r>
            <a:r>
              <a:rPr lang="en-US" sz="3999" dirty="0">
                <a:solidFill>
                  <a:srgbClr val="C67E50"/>
                </a:solidFill>
                <a:latin typeface="Roboto Condensed Bold"/>
              </a:rPr>
              <a:t> 2: </a:t>
            </a:r>
            <a:r>
              <a:rPr lang="en-US" sz="3999" dirty="0" err="1">
                <a:solidFill>
                  <a:srgbClr val="C67E50"/>
                </a:solidFill>
                <a:latin typeface="Roboto Condensed Bold"/>
              </a:rPr>
              <a:t>Chỉ</a:t>
            </a:r>
            <a:r>
              <a:rPr lang="en-US" sz="3999" dirty="0">
                <a:solidFill>
                  <a:srgbClr val="C67E50"/>
                </a:solidFill>
                <a:latin typeface="Roboto Condensed Bold"/>
              </a:rPr>
              <a:t> </a:t>
            </a:r>
            <a:r>
              <a:rPr lang="en-US" sz="3999" dirty="0" err="1">
                <a:solidFill>
                  <a:srgbClr val="C67E50"/>
                </a:solidFill>
                <a:latin typeface="Roboto Condensed Bold"/>
              </a:rPr>
              <a:t>ra</a:t>
            </a:r>
            <a:r>
              <a:rPr lang="en-US" sz="3999" dirty="0">
                <a:solidFill>
                  <a:srgbClr val="C67E50"/>
                </a:solidFill>
                <a:latin typeface="Roboto Condensed Bold"/>
              </a:rPr>
              <a:t> </a:t>
            </a:r>
            <a:r>
              <a:rPr lang="en-US" sz="3999" dirty="0" err="1">
                <a:solidFill>
                  <a:srgbClr val="C67E50"/>
                </a:solidFill>
                <a:latin typeface="Roboto Condensed Bold"/>
              </a:rPr>
              <a:t>câu</a:t>
            </a:r>
            <a:r>
              <a:rPr lang="en-US" sz="3999" dirty="0">
                <a:solidFill>
                  <a:srgbClr val="C67E50"/>
                </a:solidFill>
                <a:latin typeface="Roboto Condensed Bold"/>
              </a:rPr>
              <a:t> </a:t>
            </a:r>
            <a:r>
              <a:rPr lang="en-US" sz="3999" dirty="0" err="1">
                <a:solidFill>
                  <a:srgbClr val="C67E50"/>
                </a:solidFill>
                <a:latin typeface="Roboto Condensed Bold"/>
              </a:rPr>
              <a:t>thơ</a:t>
            </a:r>
            <a:r>
              <a:rPr lang="en-US" sz="3999" dirty="0">
                <a:solidFill>
                  <a:srgbClr val="C67E50"/>
                </a:solidFill>
                <a:latin typeface="Roboto Condensed Bold"/>
              </a:rPr>
              <a:t>, </a:t>
            </a:r>
            <a:r>
              <a:rPr lang="en-US" sz="3999" dirty="0" err="1">
                <a:solidFill>
                  <a:srgbClr val="C67E50"/>
                </a:solidFill>
                <a:latin typeface="Roboto Condensed Bold"/>
              </a:rPr>
              <a:t>câu</a:t>
            </a:r>
            <a:r>
              <a:rPr lang="en-US" sz="3999" dirty="0">
                <a:solidFill>
                  <a:srgbClr val="C67E50"/>
                </a:solidFill>
                <a:latin typeface="Roboto Condensed Bold"/>
              </a:rPr>
              <a:t> </a:t>
            </a:r>
            <a:r>
              <a:rPr lang="en-US" sz="3999" dirty="0" err="1">
                <a:solidFill>
                  <a:srgbClr val="C67E50"/>
                </a:solidFill>
                <a:latin typeface="Roboto Condensed Bold"/>
              </a:rPr>
              <a:t>văn</a:t>
            </a:r>
            <a:r>
              <a:rPr lang="en-US" sz="3999" dirty="0">
                <a:solidFill>
                  <a:srgbClr val="C67E50"/>
                </a:solidFill>
                <a:latin typeface="Roboto Condensed Bold"/>
              </a:rPr>
              <a:t> </a:t>
            </a:r>
            <a:r>
              <a:rPr lang="en-US" sz="3999" dirty="0" err="1">
                <a:solidFill>
                  <a:srgbClr val="C67E50"/>
                </a:solidFill>
                <a:latin typeface="Roboto Condensed Bold"/>
              </a:rPr>
              <a:t>có</a:t>
            </a:r>
            <a:r>
              <a:rPr lang="en-US" sz="3999" dirty="0">
                <a:solidFill>
                  <a:srgbClr val="C67E50"/>
                </a:solidFill>
                <a:latin typeface="Roboto Condensed Bold"/>
              </a:rPr>
              <a:t> </a:t>
            </a:r>
            <a:r>
              <a:rPr lang="en-US" sz="3999" dirty="0" err="1">
                <a:solidFill>
                  <a:srgbClr val="C67E50"/>
                </a:solidFill>
                <a:latin typeface="Roboto Condensed Bold"/>
              </a:rPr>
              <a:t>sử</a:t>
            </a:r>
            <a:r>
              <a:rPr lang="en-US" sz="3999" dirty="0">
                <a:solidFill>
                  <a:srgbClr val="C67E50"/>
                </a:solidFill>
                <a:latin typeface="Roboto Condensed Bold"/>
              </a:rPr>
              <a:t> </a:t>
            </a:r>
            <a:r>
              <a:rPr lang="en-US" sz="3999" dirty="0" err="1">
                <a:solidFill>
                  <a:srgbClr val="C67E50"/>
                </a:solidFill>
                <a:latin typeface="Roboto Condensed Bold"/>
              </a:rPr>
              <a:t>dụng</a:t>
            </a:r>
            <a:r>
              <a:rPr lang="en-US" sz="3999" dirty="0">
                <a:solidFill>
                  <a:srgbClr val="C67E50"/>
                </a:solidFill>
                <a:latin typeface="Roboto Condensed Bold"/>
              </a:rPr>
              <a:t> </a:t>
            </a:r>
            <a:r>
              <a:rPr lang="en-US" sz="3999" dirty="0" err="1">
                <a:solidFill>
                  <a:srgbClr val="C67E50"/>
                </a:solidFill>
                <a:latin typeface="Roboto Condensed Bold"/>
              </a:rPr>
              <a:t>biện</a:t>
            </a:r>
            <a:r>
              <a:rPr lang="en-US" sz="3999" dirty="0">
                <a:solidFill>
                  <a:srgbClr val="C67E50"/>
                </a:solidFill>
                <a:latin typeface="Roboto Condensed Bold"/>
              </a:rPr>
              <a:t> </a:t>
            </a:r>
            <a:r>
              <a:rPr lang="en-US" sz="3999" dirty="0" err="1">
                <a:solidFill>
                  <a:srgbClr val="C67E50"/>
                </a:solidFill>
                <a:latin typeface="Roboto Condensed Bold"/>
              </a:rPr>
              <a:t>pháp</a:t>
            </a:r>
            <a:r>
              <a:rPr lang="en-US" sz="3999" dirty="0">
                <a:solidFill>
                  <a:srgbClr val="C67E50"/>
                </a:solidFill>
                <a:latin typeface="Roboto Condensed Bold"/>
              </a:rPr>
              <a:t> </a:t>
            </a:r>
            <a:r>
              <a:rPr lang="en-US" sz="3999" dirty="0" err="1">
                <a:solidFill>
                  <a:srgbClr val="C67E50"/>
                </a:solidFill>
                <a:latin typeface="Roboto Condensed Bold"/>
              </a:rPr>
              <a:t>tu</a:t>
            </a:r>
            <a:r>
              <a:rPr lang="en-US" sz="3999" dirty="0">
                <a:solidFill>
                  <a:srgbClr val="C67E50"/>
                </a:solidFill>
                <a:latin typeface="Roboto Condensed Bold"/>
              </a:rPr>
              <a:t> </a:t>
            </a:r>
            <a:r>
              <a:rPr lang="en-US" sz="3999" dirty="0" err="1">
                <a:solidFill>
                  <a:srgbClr val="C67E50"/>
                </a:solidFill>
                <a:latin typeface="Roboto Condensed Bold"/>
              </a:rPr>
              <a:t>từ</a:t>
            </a:r>
            <a:r>
              <a:rPr lang="en-US" sz="3999" dirty="0">
                <a:solidFill>
                  <a:srgbClr val="C67E50"/>
                </a:solidFill>
                <a:latin typeface="Roboto Condensed Bold"/>
              </a:rPr>
              <a:t> </a:t>
            </a:r>
            <a:r>
              <a:rPr lang="en-US" sz="3999" dirty="0" err="1">
                <a:solidFill>
                  <a:srgbClr val="C67E50"/>
                </a:solidFill>
                <a:latin typeface="Roboto Condensed Bold"/>
              </a:rPr>
              <a:t>đảo</a:t>
            </a:r>
            <a:r>
              <a:rPr lang="en-US" sz="3999" dirty="0">
                <a:solidFill>
                  <a:srgbClr val="C67E50"/>
                </a:solidFill>
                <a:latin typeface="Roboto Condensed Bold"/>
              </a:rPr>
              <a:t> </a:t>
            </a:r>
            <a:r>
              <a:rPr lang="en-US" sz="3999" dirty="0" err="1">
                <a:solidFill>
                  <a:srgbClr val="C67E50"/>
                </a:solidFill>
                <a:latin typeface="Roboto Condensed Bold"/>
              </a:rPr>
              <a:t>ngữ</a:t>
            </a:r>
            <a:r>
              <a:rPr lang="en-US" sz="3999" dirty="0">
                <a:solidFill>
                  <a:srgbClr val="C67E50"/>
                </a:solidFill>
                <a:latin typeface="Roboto Condensed Bold"/>
              </a:rPr>
              <a:t> </a:t>
            </a:r>
            <a:r>
              <a:rPr lang="en-US" sz="3999" dirty="0" err="1">
                <a:solidFill>
                  <a:srgbClr val="C67E50"/>
                </a:solidFill>
                <a:latin typeface="Roboto Condensed Bold"/>
              </a:rPr>
              <a:t>trong</a:t>
            </a:r>
            <a:r>
              <a:rPr lang="en-US" sz="3999" dirty="0">
                <a:solidFill>
                  <a:srgbClr val="C67E50"/>
                </a:solidFill>
                <a:latin typeface="Roboto Condensed Bold"/>
              </a:rPr>
              <a:t> </a:t>
            </a:r>
            <a:r>
              <a:rPr lang="en-US" sz="3999" dirty="0" err="1">
                <a:solidFill>
                  <a:srgbClr val="C67E50"/>
                </a:solidFill>
                <a:latin typeface="Roboto Condensed Bold"/>
              </a:rPr>
              <a:t>các</a:t>
            </a:r>
            <a:r>
              <a:rPr lang="en-US" sz="3999" dirty="0">
                <a:solidFill>
                  <a:srgbClr val="C67E50"/>
                </a:solidFill>
                <a:latin typeface="Roboto Condensed Bold"/>
              </a:rPr>
              <a:t> </a:t>
            </a:r>
            <a:r>
              <a:rPr lang="en-US" sz="3999" dirty="0" err="1">
                <a:solidFill>
                  <a:srgbClr val="C67E50"/>
                </a:solidFill>
                <a:latin typeface="Roboto Condensed Bold"/>
              </a:rPr>
              <a:t>trường</a:t>
            </a:r>
            <a:r>
              <a:rPr lang="en-US" sz="3999" dirty="0">
                <a:solidFill>
                  <a:srgbClr val="C67E50"/>
                </a:solidFill>
                <a:latin typeface="Roboto Condensed Bold"/>
              </a:rPr>
              <a:t> </a:t>
            </a:r>
            <a:r>
              <a:rPr lang="en-US" sz="3999" dirty="0" err="1">
                <a:solidFill>
                  <a:srgbClr val="C67E50"/>
                </a:solidFill>
                <a:latin typeface="Roboto Condensed Bold"/>
              </a:rPr>
              <a:t>hợp</a:t>
            </a:r>
            <a:r>
              <a:rPr lang="en-US" sz="3999" dirty="0">
                <a:solidFill>
                  <a:srgbClr val="C67E50"/>
                </a:solidFill>
                <a:latin typeface="Roboto Condensed Bold"/>
              </a:rPr>
              <a:t> </a:t>
            </a:r>
            <a:r>
              <a:rPr lang="en-US" sz="3999" dirty="0" err="1">
                <a:solidFill>
                  <a:srgbClr val="C67E50"/>
                </a:solidFill>
                <a:latin typeface="Roboto Condensed Bold"/>
              </a:rPr>
              <a:t>sau</a:t>
            </a:r>
            <a:endParaRPr lang="en-US" sz="3999" dirty="0">
              <a:solidFill>
                <a:srgbClr val="C67E50"/>
              </a:solidFill>
              <a:latin typeface="Roboto Condensed Bold"/>
            </a:endParaRPr>
          </a:p>
        </p:txBody>
      </p:sp>
      <p:graphicFrame>
        <p:nvGraphicFramePr>
          <p:cNvPr id="8" name="Table 8"/>
          <p:cNvGraphicFramePr>
            <a:graphicFrameLocks noGrp="1"/>
          </p:cNvGraphicFramePr>
          <p:nvPr/>
        </p:nvGraphicFramePr>
        <p:xfrm>
          <a:off x="2728215" y="2522525"/>
          <a:ext cx="14901085" cy="4669497"/>
        </p:xfrm>
        <a:graphic>
          <a:graphicData uri="http://schemas.openxmlformats.org/drawingml/2006/table">
            <a:tbl>
              <a:tblPr/>
              <a:tblGrid>
                <a:gridCol w="7361065">
                  <a:extLst>
                    <a:ext uri="{9D8B030D-6E8A-4147-A177-3AD203B41FA5}">
                      <a16:colId xmlns:a16="http://schemas.microsoft.com/office/drawing/2014/main" val="20000"/>
                    </a:ext>
                  </a:extLst>
                </a:gridCol>
                <a:gridCol w="7540020">
                  <a:extLst>
                    <a:ext uri="{9D8B030D-6E8A-4147-A177-3AD203B41FA5}">
                      <a16:colId xmlns:a16="http://schemas.microsoft.com/office/drawing/2014/main" val="20001"/>
                    </a:ext>
                  </a:extLst>
                </a:gridCol>
              </a:tblGrid>
              <a:tr h="2335920">
                <a:tc>
                  <a:txBody>
                    <a:bodyPr/>
                    <a:lstStyle/>
                    <a:p>
                      <a:pPr algn="just">
                        <a:lnSpc>
                          <a:spcPts val="4759"/>
                        </a:lnSpc>
                        <a:defRPr/>
                      </a:pPr>
                      <a:r>
                        <a:rPr lang="en-US" sz="3399" dirty="0">
                          <a:solidFill>
                            <a:srgbClr val="000000"/>
                          </a:solidFill>
                          <a:latin typeface="Roboto Condensed"/>
                        </a:rPr>
                        <a:t>a. </a:t>
                      </a:r>
                      <a:r>
                        <a:rPr lang="en-US" sz="3399" dirty="0" err="1">
                          <a:solidFill>
                            <a:srgbClr val="000000"/>
                          </a:solidFill>
                          <a:latin typeface="Roboto Condensed"/>
                        </a:rPr>
                        <a:t>Lặn</a:t>
                      </a:r>
                      <a:r>
                        <a:rPr lang="en-US" sz="3399" dirty="0">
                          <a:solidFill>
                            <a:srgbClr val="000000"/>
                          </a:solidFill>
                          <a:latin typeface="Roboto Condensed"/>
                        </a:rPr>
                        <a:t> </a:t>
                      </a:r>
                      <a:r>
                        <a:rPr lang="en-US" sz="3399" dirty="0" err="1">
                          <a:solidFill>
                            <a:srgbClr val="000000"/>
                          </a:solidFill>
                          <a:latin typeface="Roboto Condensed"/>
                        </a:rPr>
                        <a:t>lội</a:t>
                      </a:r>
                      <a:r>
                        <a:rPr lang="en-US" sz="3399" dirty="0">
                          <a:solidFill>
                            <a:srgbClr val="000000"/>
                          </a:solidFill>
                          <a:latin typeface="Roboto Condensed"/>
                        </a:rPr>
                        <a:t> </a:t>
                      </a:r>
                      <a:r>
                        <a:rPr lang="en-US" sz="3399" dirty="0" err="1">
                          <a:solidFill>
                            <a:srgbClr val="000000"/>
                          </a:solidFill>
                          <a:latin typeface="Roboto Condensed"/>
                        </a:rPr>
                        <a:t>thân</a:t>
                      </a:r>
                      <a:r>
                        <a:rPr lang="en-US" sz="3399" dirty="0">
                          <a:solidFill>
                            <a:srgbClr val="000000"/>
                          </a:solidFill>
                          <a:latin typeface="Roboto Condensed"/>
                        </a:rPr>
                        <a:t> </a:t>
                      </a:r>
                      <a:r>
                        <a:rPr lang="en-US" sz="3399" dirty="0" err="1">
                          <a:solidFill>
                            <a:srgbClr val="000000"/>
                          </a:solidFill>
                          <a:latin typeface="Roboto Condensed"/>
                        </a:rPr>
                        <a:t>cò</a:t>
                      </a:r>
                      <a:r>
                        <a:rPr lang="en-US" sz="3399" dirty="0">
                          <a:solidFill>
                            <a:srgbClr val="000000"/>
                          </a:solidFill>
                          <a:latin typeface="Roboto Condensed"/>
                        </a:rPr>
                        <a:t> </a:t>
                      </a:r>
                      <a:r>
                        <a:rPr lang="en-US" sz="3399" dirty="0" err="1">
                          <a:solidFill>
                            <a:srgbClr val="000000"/>
                          </a:solidFill>
                          <a:latin typeface="Roboto Condensed"/>
                        </a:rPr>
                        <a:t>khi</a:t>
                      </a:r>
                      <a:r>
                        <a:rPr lang="en-US" sz="3399" dirty="0">
                          <a:solidFill>
                            <a:srgbClr val="000000"/>
                          </a:solidFill>
                          <a:latin typeface="Roboto Condensed"/>
                        </a:rPr>
                        <a:t> </a:t>
                      </a:r>
                      <a:r>
                        <a:rPr lang="en-US" sz="3399" dirty="0" err="1">
                          <a:solidFill>
                            <a:srgbClr val="000000"/>
                          </a:solidFill>
                          <a:latin typeface="Roboto Condensed"/>
                        </a:rPr>
                        <a:t>quãng</a:t>
                      </a:r>
                      <a:r>
                        <a:rPr lang="en-US" sz="3399" dirty="0">
                          <a:solidFill>
                            <a:srgbClr val="000000"/>
                          </a:solidFill>
                          <a:latin typeface="Roboto Condensed"/>
                        </a:rPr>
                        <a:t> </a:t>
                      </a:r>
                      <a:r>
                        <a:rPr lang="en-US" sz="3399" dirty="0" err="1">
                          <a:solidFill>
                            <a:srgbClr val="000000"/>
                          </a:solidFill>
                          <a:latin typeface="Roboto Condensed"/>
                        </a:rPr>
                        <a:t>vắng</a:t>
                      </a:r>
                      <a:endParaRPr lang="en-US" sz="1100" dirty="0"/>
                    </a:p>
                    <a:p>
                      <a:pPr algn="just">
                        <a:lnSpc>
                          <a:spcPts val="4759"/>
                        </a:lnSpc>
                      </a:pPr>
                      <a:r>
                        <a:rPr lang="en-US" sz="3399" dirty="0" err="1">
                          <a:solidFill>
                            <a:srgbClr val="000000"/>
                          </a:solidFill>
                          <a:latin typeface="Roboto Condensed"/>
                        </a:rPr>
                        <a:t>Eo</a:t>
                      </a:r>
                      <a:r>
                        <a:rPr lang="en-US" sz="3399" dirty="0">
                          <a:solidFill>
                            <a:srgbClr val="000000"/>
                          </a:solidFill>
                          <a:latin typeface="Roboto Condensed"/>
                        </a:rPr>
                        <a:t> </a:t>
                      </a:r>
                      <a:r>
                        <a:rPr lang="en-US" sz="3399" dirty="0" err="1">
                          <a:solidFill>
                            <a:srgbClr val="000000"/>
                          </a:solidFill>
                          <a:latin typeface="Roboto Condensed"/>
                        </a:rPr>
                        <a:t>sèo</a:t>
                      </a:r>
                      <a:r>
                        <a:rPr lang="en-US" sz="3399" dirty="0">
                          <a:solidFill>
                            <a:srgbClr val="000000"/>
                          </a:solidFill>
                          <a:latin typeface="Roboto Condensed"/>
                        </a:rPr>
                        <a:t> </a:t>
                      </a:r>
                      <a:r>
                        <a:rPr lang="en-US" sz="3399" dirty="0" err="1">
                          <a:solidFill>
                            <a:srgbClr val="000000"/>
                          </a:solidFill>
                          <a:latin typeface="Roboto Condensed"/>
                        </a:rPr>
                        <a:t>mặt</a:t>
                      </a:r>
                      <a:r>
                        <a:rPr lang="en-US" sz="3399" dirty="0">
                          <a:solidFill>
                            <a:srgbClr val="000000"/>
                          </a:solidFill>
                          <a:latin typeface="Roboto Condensed"/>
                        </a:rPr>
                        <a:t> </a:t>
                      </a:r>
                      <a:r>
                        <a:rPr lang="en-US" sz="3399" dirty="0" err="1">
                          <a:solidFill>
                            <a:srgbClr val="000000"/>
                          </a:solidFill>
                          <a:latin typeface="Roboto Condensed"/>
                        </a:rPr>
                        <a:t>nước</a:t>
                      </a:r>
                      <a:r>
                        <a:rPr lang="en-US" sz="3399" dirty="0">
                          <a:solidFill>
                            <a:srgbClr val="000000"/>
                          </a:solidFill>
                          <a:latin typeface="Roboto Condensed"/>
                        </a:rPr>
                        <a:t> </a:t>
                      </a:r>
                      <a:r>
                        <a:rPr lang="en-US" sz="3399" dirty="0" err="1">
                          <a:solidFill>
                            <a:srgbClr val="000000"/>
                          </a:solidFill>
                          <a:latin typeface="Roboto Condensed"/>
                        </a:rPr>
                        <a:t>buổi</a:t>
                      </a:r>
                      <a:r>
                        <a:rPr lang="en-US" sz="3399" dirty="0">
                          <a:solidFill>
                            <a:srgbClr val="000000"/>
                          </a:solidFill>
                          <a:latin typeface="Roboto Condensed"/>
                        </a:rPr>
                        <a:t> </a:t>
                      </a:r>
                      <a:r>
                        <a:rPr lang="en-US" sz="3399" dirty="0" err="1">
                          <a:solidFill>
                            <a:srgbClr val="000000"/>
                          </a:solidFill>
                          <a:latin typeface="Roboto Condensed"/>
                        </a:rPr>
                        <a:t>đò</a:t>
                      </a:r>
                      <a:r>
                        <a:rPr lang="en-US" sz="3399" dirty="0">
                          <a:solidFill>
                            <a:srgbClr val="000000"/>
                          </a:solidFill>
                          <a:latin typeface="Roboto Condensed"/>
                        </a:rPr>
                        <a:t> </a:t>
                      </a:r>
                      <a:r>
                        <a:rPr lang="en-US" sz="3399" dirty="0" err="1">
                          <a:solidFill>
                            <a:srgbClr val="000000"/>
                          </a:solidFill>
                          <a:latin typeface="Roboto Condensed"/>
                        </a:rPr>
                        <a:t>đông</a:t>
                      </a:r>
                      <a:endParaRPr lang="en-US" sz="3399" dirty="0">
                        <a:solidFill>
                          <a:srgbClr val="000000"/>
                        </a:solidFill>
                        <a:latin typeface="Roboto Condensed"/>
                      </a:endParaRPr>
                    </a:p>
                    <a:p>
                      <a:pPr algn="r">
                        <a:lnSpc>
                          <a:spcPts val="4759"/>
                        </a:lnSpc>
                      </a:pPr>
                      <a:r>
                        <a:rPr lang="en-US" sz="3399" dirty="0">
                          <a:solidFill>
                            <a:srgbClr val="000000"/>
                          </a:solidFill>
                          <a:latin typeface="Roboto Condensed"/>
                        </a:rPr>
                        <a:t>(Trần </a:t>
                      </a:r>
                      <a:r>
                        <a:rPr lang="en-US" sz="3399" dirty="0" err="1">
                          <a:solidFill>
                            <a:srgbClr val="000000"/>
                          </a:solidFill>
                          <a:latin typeface="Roboto Condensed"/>
                        </a:rPr>
                        <a:t>Tế</a:t>
                      </a:r>
                      <a:r>
                        <a:rPr lang="en-US" sz="3399" dirty="0">
                          <a:solidFill>
                            <a:srgbClr val="000000"/>
                          </a:solidFill>
                          <a:latin typeface="Roboto Condensed"/>
                        </a:rPr>
                        <a:t> </a:t>
                      </a:r>
                      <a:r>
                        <a:rPr lang="en-US" sz="3399" dirty="0" err="1">
                          <a:solidFill>
                            <a:srgbClr val="000000"/>
                          </a:solidFill>
                          <a:latin typeface="Roboto Condensed"/>
                        </a:rPr>
                        <a:t>Xương</a:t>
                      </a:r>
                      <a:r>
                        <a:rPr lang="en-US" sz="3399" dirty="0">
                          <a:solidFill>
                            <a:srgbClr val="000000"/>
                          </a:solidFill>
                          <a:latin typeface="Roboto Condensed"/>
                        </a:rPr>
                        <a:t>, </a:t>
                      </a:r>
                      <a:r>
                        <a:rPr lang="en-US" sz="3399" dirty="0" err="1">
                          <a:solidFill>
                            <a:srgbClr val="000000"/>
                          </a:solidFill>
                          <a:latin typeface="Roboto Condensed Italics"/>
                        </a:rPr>
                        <a:t>Thương</a:t>
                      </a:r>
                      <a:r>
                        <a:rPr lang="en-US" sz="3399" dirty="0">
                          <a:solidFill>
                            <a:srgbClr val="000000"/>
                          </a:solidFill>
                          <a:latin typeface="Roboto Condensed Italics"/>
                        </a:rPr>
                        <a:t> </a:t>
                      </a:r>
                      <a:r>
                        <a:rPr lang="en-US" sz="3399" dirty="0" err="1">
                          <a:solidFill>
                            <a:srgbClr val="000000"/>
                          </a:solidFill>
                          <a:latin typeface="Roboto Condensed Italics"/>
                        </a:rPr>
                        <a:t>vợ</a:t>
                      </a:r>
                      <a:r>
                        <a:rPr lang="en-US" sz="3399" dirty="0">
                          <a:solidFill>
                            <a:srgbClr val="000000"/>
                          </a:solidFill>
                          <a:latin typeface="Roboto Condensed"/>
                        </a:rPr>
                        <a:t>)</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tc>
                  <a:txBody>
                    <a:bodyPr/>
                    <a:lstStyle/>
                    <a:p>
                      <a:pPr algn="l">
                        <a:lnSpc>
                          <a:spcPts val="4759"/>
                        </a:lnSpc>
                        <a:defRPr/>
                      </a:pPr>
                      <a:r>
                        <a:rPr lang="en-US" sz="3399">
                          <a:solidFill>
                            <a:srgbClr val="000000"/>
                          </a:solidFill>
                          <a:latin typeface="Roboto Condensed Bold"/>
                        </a:rPr>
                        <a:t>Lặn lội thân cò </a:t>
                      </a:r>
                      <a:r>
                        <a:rPr lang="en-US" sz="3399">
                          <a:solidFill>
                            <a:srgbClr val="000000"/>
                          </a:solidFill>
                          <a:latin typeface="Roboto Condensed"/>
                        </a:rPr>
                        <a:t>khi quãng vắng</a:t>
                      </a:r>
                      <a:endParaRPr lang="en-US" sz="1100"/>
                    </a:p>
                    <a:p>
                      <a:pPr>
                        <a:lnSpc>
                          <a:spcPts val="4759"/>
                        </a:lnSpc>
                      </a:pPr>
                      <a:r>
                        <a:rPr lang="en-US" sz="3399">
                          <a:solidFill>
                            <a:srgbClr val="000000"/>
                          </a:solidFill>
                          <a:latin typeface="Roboto Condensed Bold"/>
                        </a:rPr>
                        <a:t>Eo sèo mặt nước</a:t>
                      </a:r>
                      <a:r>
                        <a:rPr lang="en-US" sz="3399">
                          <a:solidFill>
                            <a:srgbClr val="000000"/>
                          </a:solidFill>
                          <a:latin typeface="Roboto Condensed"/>
                        </a:rPr>
                        <a:t> buổi đò đông.</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r h="2333577">
                <a:tc>
                  <a:txBody>
                    <a:bodyPr/>
                    <a:lstStyle/>
                    <a:p>
                      <a:pPr algn="just">
                        <a:lnSpc>
                          <a:spcPts val="4759"/>
                        </a:lnSpc>
                        <a:defRPr/>
                      </a:pPr>
                      <a:r>
                        <a:rPr lang="en-US" sz="3399">
                          <a:solidFill>
                            <a:srgbClr val="000000"/>
                          </a:solidFill>
                          <a:latin typeface="Roboto Condensed"/>
                        </a:rPr>
                        <a:t>b. Xóm làng xanh mát bóng cây,</a:t>
                      </a:r>
                      <a:endParaRPr lang="en-US" sz="1100"/>
                    </a:p>
                    <a:p>
                      <a:pPr algn="just">
                        <a:lnSpc>
                          <a:spcPts val="4759"/>
                        </a:lnSpc>
                      </a:pPr>
                      <a:r>
                        <a:rPr lang="en-US" sz="3399">
                          <a:solidFill>
                            <a:srgbClr val="000000"/>
                          </a:solidFill>
                          <a:latin typeface="Roboto Condensed"/>
                        </a:rPr>
                        <a:t>Sông xa trắng cánh buồm bay lưng trời.</a:t>
                      </a:r>
                    </a:p>
                    <a:p>
                      <a:pPr algn="r">
                        <a:lnSpc>
                          <a:spcPts val="4759"/>
                        </a:lnSpc>
                      </a:pPr>
                      <a:r>
                        <a:rPr lang="en-US" sz="3399">
                          <a:solidFill>
                            <a:srgbClr val="000000"/>
                          </a:solidFill>
                          <a:latin typeface="Roboto Condensed"/>
                        </a:rPr>
                        <a:t>(Trần Đăng Khoa, </a:t>
                      </a:r>
                      <a:r>
                        <a:rPr lang="en-US" sz="3399">
                          <a:solidFill>
                            <a:srgbClr val="000000"/>
                          </a:solidFill>
                          <a:latin typeface="Roboto Condensed Italics"/>
                        </a:rPr>
                        <a:t>Quê em</a:t>
                      </a:r>
                      <a:r>
                        <a:rPr lang="en-US" sz="3399">
                          <a:solidFill>
                            <a:srgbClr val="000000"/>
                          </a:solidFill>
                          <a:latin typeface="Roboto Condensed"/>
                        </a:rPr>
                        <a:t>)</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tc>
                  <a:txBody>
                    <a:bodyPr/>
                    <a:lstStyle/>
                    <a:p>
                      <a:pPr algn="just">
                        <a:lnSpc>
                          <a:spcPts val="4759"/>
                        </a:lnSpc>
                        <a:defRPr/>
                      </a:pPr>
                      <a:r>
                        <a:rPr lang="en-US" sz="3399" dirty="0" err="1">
                          <a:solidFill>
                            <a:srgbClr val="000000"/>
                          </a:solidFill>
                          <a:latin typeface="Roboto Condensed"/>
                        </a:rPr>
                        <a:t>Xóm</a:t>
                      </a:r>
                      <a:r>
                        <a:rPr lang="en-US" sz="3399" dirty="0">
                          <a:solidFill>
                            <a:srgbClr val="000000"/>
                          </a:solidFill>
                          <a:latin typeface="Roboto Condensed"/>
                        </a:rPr>
                        <a:t> </a:t>
                      </a:r>
                      <a:r>
                        <a:rPr lang="en-US" sz="3399" dirty="0" err="1">
                          <a:solidFill>
                            <a:srgbClr val="000000"/>
                          </a:solidFill>
                          <a:latin typeface="Roboto Condensed"/>
                        </a:rPr>
                        <a:t>làng</a:t>
                      </a:r>
                      <a:r>
                        <a:rPr lang="en-US" sz="3399" dirty="0">
                          <a:solidFill>
                            <a:srgbClr val="000000"/>
                          </a:solidFill>
                          <a:latin typeface="Roboto Condensed"/>
                        </a:rPr>
                        <a:t> </a:t>
                      </a:r>
                      <a:r>
                        <a:rPr lang="en-US" sz="3399" dirty="0" err="1">
                          <a:solidFill>
                            <a:srgbClr val="000000"/>
                          </a:solidFill>
                          <a:latin typeface="Roboto Condensed Bold"/>
                        </a:rPr>
                        <a:t>xanh</a:t>
                      </a:r>
                      <a:r>
                        <a:rPr lang="en-US" sz="3399" dirty="0">
                          <a:solidFill>
                            <a:srgbClr val="000000"/>
                          </a:solidFill>
                          <a:latin typeface="Roboto Condensed Bold"/>
                        </a:rPr>
                        <a:t> </a:t>
                      </a:r>
                      <a:r>
                        <a:rPr lang="en-US" sz="3399" dirty="0" err="1">
                          <a:solidFill>
                            <a:srgbClr val="000000"/>
                          </a:solidFill>
                          <a:latin typeface="Roboto Condensed Bold"/>
                        </a:rPr>
                        <a:t>mát</a:t>
                      </a:r>
                      <a:r>
                        <a:rPr lang="en-US" sz="3399" dirty="0">
                          <a:solidFill>
                            <a:srgbClr val="000000"/>
                          </a:solidFill>
                          <a:latin typeface="Roboto Condensed Bold"/>
                        </a:rPr>
                        <a:t> </a:t>
                      </a:r>
                      <a:r>
                        <a:rPr lang="en-US" sz="3399" dirty="0" err="1">
                          <a:solidFill>
                            <a:srgbClr val="000000"/>
                          </a:solidFill>
                          <a:latin typeface="Roboto Condensed Bold"/>
                        </a:rPr>
                        <a:t>bóng</a:t>
                      </a:r>
                      <a:r>
                        <a:rPr lang="en-US" sz="3399" dirty="0">
                          <a:solidFill>
                            <a:srgbClr val="000000"/>
                          </a:solidFill>
                          <a:latin typeface="Roboto Condensed Bold"/>
                        </a:rPr>
                        <a:t> </a:t>
                      </a:r>
                      <a:r>
                        <a:rPr lang="en-US" sz="3399" dirty="0" err="1">
                          <a:solidFill>
                            <a:srgbClr val="000000"/>
                          </a:solidFill>
                          <a:latin typeface="Roboto Condensed Bold"/>
                        </a:rPr>
                        <a:t>cây</a:t>
                      </a:r>
                      <a:endParaRPr lang="en-US" sz="1100" dirty="0"/>
                    </a:p>
                    <a:p>
                      <a:pPr algn="just">
                        <a:lnSpc>
                          <a:spcPts val="4759"/>
                        </a:lnSpc>
                      </a:pPr>
                      <a:r>
                        <a:rPr lang="en-US" sz="3399" dirty="0" err="1">
                          <a:solidFill>
                            <a:srgbClr val="000000"/>
                          </a:solidFill>
                          <a:latin typeface="Roboto Condensed"/>
                        </a:rPr>
                        <a:t>Sông</a:t>
                      </a:r>
                      <a:r>
                        <a:rPr lang="en-US" sz="3399" dirty="0">
                          <a:solidFill>
                            <a:srgbClr val="000000"/>
                          </a:solidFill>
                          <a:latin typeface="Roboto Condensed"/>
                        </a:rPr>
                        <a:t> </a:t>
                      </a:r>
                      <a:r>
                        <a:rPr lang="en-US" sz="3399" dirty="0" err="1">
                          <a:solidFill>
                            <a:srgbClr val="000000"/>
                          </a:solidFill>
                          <a:latin typeface="Roboto Condensed"/>
                        </a:rPr>
                        <a:t>xa</a:t>
                      </a:r>
                      <a:r>
                        <a:rPr lang="en-US" sz="3399" dirty="0">
                          <a:solidFill>
                            <a:srgbClr val="000000"/>
                          </a:solidFill>
                          <a:latin typeface="Roboto Condensed"/>
                        </a:rPr>
                        <a:t> </a:t>
                      </a:r>
                      <a:r>
                        <a:rPr lang="en-US" sz="3399" dirty="0" err="1">
                          <a:solidFill>
                            <a:srgbClr val="000000"/>
                          </a:solidFill>
                          <a:latin typeface="Roboto Condensed Bold"/>
                        </a:rPr>
                        <a:t>trắng</a:t>
                      </a:r>
                      <a:r>
                        <a:rPr lang="en-US" sz="3399" dirty="0">
                          <a:solidFill>
                            <a:srgbClr val="000000"/>
                          </a:solidFill>
                          <a:latin typeface="Roboto Condensed Bold"/>
                        </a:rPr>
                        <a:t> </a:t>
                      </a:r>
                      <a:r>
                        <a:rPr lang="en-US" sz="3399" dirty="0" err="1">
                          <a:solidFill>
                            <a:srgbClr val="000000"/>
                          </a:solidFill>
                          <a:latin typeface="Roboto Condensed Bold"/>
                        </a:rPr>
                        <a:t>cánh</a:t>
                      </a:r>
                      <a:r>
                        <a:rPr lang="en-US" sz="3399" dirty="0">
                          <a:solidFill>
                            <a:srgbClr val="000000"/>
                          </a:solidFill>
                          <a:latin typeface="Roboto Condensed Bold"/>
                        </a:rPr>
                        <a:t> </a:t>
                      </a:r>
                      <a:r>
                        <a:rPr lang="en-US" sz="3399" dirty="0" err="1">
                          <a:solidFill>
                            <a:srgbClr val="000000"/>
                          </a:solidFill>
                          <a:latin typeface="Roboto Condensed Bold"/>
                        </a:rPr>
                        <a:t>buồm</a:t>
                      </a:r>
                      <a:r>
                        <a:rPr lang="en-US" sz="3399" dirty="0">
                          <a:solidFill>
                            <a:srgbClr val="000000"/>
                          </a:solidFill>
                          <a:latin typeface="Roboto Condensed Bold"/>
                        </a:rPr>
                        <a:t> bay </a:t>
                      </a:r>
                      <a:r>
                        <a:rPr lang="en-US" sz="3399" dirty="0" err="1">
                          <a:solidFill>
                            <a:srgbClr val="000000"/>
                          </a:solidFill>
                          <a:latin typeface="Roboto Condensed"/>
                        </a:rPr>
                        <a:t>lưng</a:t>
                      </a:r>
                      <a:r>
                        <a:rPr lang="en-US" sz="3399" dirty="0">
                          <a:solidFill>
                            <a:srgbClr val="000000"/>
                          </a:solidFill>
                          <a:latin typeface="Roboto Condensed"/>
                        </a:rPr>
                        <a:t> </a:t>
                      </a:r>
                      <a:r>
                        <a:rPr lang="en-US" sz="3399" dirty="0" err="1">
                          <a:solidFill>
                            <a:srgbClr val="000000"/>
                          </a:solidFill>
                          <a:latin typeface="Roboto Condensed"/>
                        </a:rPr>
                        <a:t>trời</a:t>
                      </a:r>
                      <a:endParaRPr lang="en-US" sz="3399" dirty="0">
                        <a:solidFill>
                          <a:srgbClr val="000000"/>
                        </a:solidFill>
                        <a:latin typeface="Roboto Condensed"/>
                      </a:endParaRP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extLst>
                  <a:ext uri="{0D108BD9-81ED-4DB2-BD59-A6C34878D82A}">
                    <a16:rowId xmlns:a16="http://schemas.microsoft.com/office/drawing/2014/main" val="10001"/>
                  </a:ext>
                </a:extLst>
              </a:tr>
            </a:tbl>
          </a:graphicData>
        </a:graphic>
      </p:graphicFrame>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a:off x="-9564622" y="424331"/>
            <a:ext cx="12900788" cy="12783509"/>
          </a:xfrm>
          <a:custGeom>
            <a:avLst/>
            <a:gdLst/>
            <a:ahLst/>
            <a:cxnLst/>
            <a:rect l="l" t="t" r="r" b="b"/>
            <a:pathLst>
              <a:path w="12900788" h="12783509">
                <a:moveTo>
                  <a:pt x="0" y="0"/>
                </a:moveTo>
                <a:lnTo>
                  <a:pt x="12900789" y="0"/>
                </a:lnTo>
                <a:lnTo>
                  <a:pt x="12900789" y="12783509"/>
                </a:lnTo>
                <a:lnTo>
                  <a:pt x="0" y="12783509"/>
                </a:lnTo>
                <a:lnTo>
                  <a:pt x="0" y="0"/>
                </a:lnTo>
                <a:close/>
              </a:path>
            </a:pathLst>
          </a:custGeom>
          <a:blipFill>
            <a:blip r:embed="rId3">
              <a:alphaModFix amt="72000"/>
              <a:extLst>
                <a:ext uri="{96DAC541-7B7A-43D3-8B79-37D633B846F1}">
                  <asvg:svgBlip xmlns:asvg="http://schemas.microsoft.com/office/drawing/2016/SVG/main" r:embed="rId4"/>
                </a:ext>
              </a:extLst>
            </a:blip>
            <a:stretch>
              <a:fillRect/>
            </a:stretch>
          </a:blipFill>
        </p:spPr>
      </p:sp>
      <p:sp>
        <p:nvSpPr>
          <p:cNvPr id="4" name="Freeform 4"/>
          <p:cNvSpPr/>
          <p:nvPr/>
        </p:nvSpPr>
        <p:spPr>
          <a:xfrm>
            <a:off x="-2682373" y="4474515"/>
            <a:ext cx="8302245" cy="8229600"/>
          </a:xfrm>
          <a:custGeom>
            <a:avLst/>
            <a:gdLst/>
            <a:ahLst/>
            <a:cxnLst/>
            <a:rect l="l" t="t" r="r" b="b"/>
            <a:pathLst>
              <a:path w="8302245" h="8229600">
                <a:moveTo>
                  <a:pt x="0" y="0"/>
                </a:moveTo>
                <a:lnTo>
                  <a:pt x="8302244" y="0"/>
                </a:lnTo>
                <a:lnTo>
                  <a:pt x="8302244" y="8229600"/>
                </a:lnTo>
                <a:lnTo>
                  <a:pt x="0" y="8229600"/>
                </a:lnTo>
                <a:lnTo>
                  <a:pt x="0" y="0"/>
                </a:lnTo>
                <a:close/>
              </a:path>
            </a:pathLst>
          </a:custGeom>
          <a:blipFill>
            <a:blip r:embed="rId5"/>
            <a:stretch>
              <a:fillRect/>
            </a:stretch>
          </a:blipFill>
        </p:spPr>
      </p:sp>
      <p:sp>
        <p:nvSpPr>
          <p:cNvPr id="5" name="Freeform 5"/>
          <p:cNvSpPr/>
          <p:nvPr/>
        </p:nvSpPr>
        <p:spPr>
          <a:xfrm>
            <a:off x="16375863" y="8343649"/>
            <a:ext cx="2116758" cy="3318948"/>
          </a:xfrm>
          <a:custGeom>
            <a:avLst/>
            <a:gdLst/>
            <a:ahLst/>
            <a:cxnLst/>
            <a:rect l="l" t="t" r="r" b="b"/>
            <a:pathLst>
              <a:path w="2116758" h="3318948">
                <a:moveTo>
                  <a:pt x="0" y="0"/>
                </a:moveTo>
                <a:lnTo>
                  <a:pt x="2116758" y="0"/>
                </a:lnTo>
                <a:lnTo>
                  <a:pt x="2116758" y="3318948"/>
                </a:lnTo>
                <a:lnTo>
                  <a:pt x="0" y="3318948"/>
                </a:lnTo>
                <a:lnTo>
                  <a:pt x="0" y="0"/>
                </a:lnTo>
                <a:close/>
              </a:path>
            </a:pathLst>
          </a:custGeom>
          <a:blipFill>
            <a:blip r:embed="rId6"/>
            <a:stretch>
              <a:fillRect/>
            </a:stretch>
          </a:blipFill>
        </p:spPr>
      </p:sp>
      <p:sp>
        <p:nvSpPr>
          <p:cNvPr id="6" name="Freeform 6"/>
          <p:cNvSpPr/>
          <p:nvPr/>
        </p:nvSpPr>
        <p:spPr>
          <a:xfrm>
            <a:off x="3891103" y="8089119"/>
            <a:ext cx="2584917" cy="3573478"/>
          </a:xfrm>
          <a:custGeom>
            <a:avLst/>
            <a:gdLst/>
            <a:ahLst/>
            <a:cxnLst/>
            <a:rect l="l" t="t" r="r" b="b"/>
            <a:pathLst>
              <a:path w="2584917" h="3573478">
                <a:moveTo>
                  <a:pt x="0" y="0"/>
                </a:moveTo>
                <a:lnTo>
                  <a:pt x="2584917" y="0"/>
                </a:lnTo>
                <a:lnTo>
                  <a:pt x="2584917" y="3573478"/>
                </a:lnTo>
                <a:lnTo>
                  <a:pt x="0" y="3573478"/>
                </a:lnTo>
                <a:lnTo>
                  <a:pt x="0" y="0"/>
                </a:lnTo>
                <a:close/>
              </a:path>
            </a:pathLst>
          </a:custGeom>
          <a:blipFill>
            <a:blip r:embed="rId7"/>
            <a:stretch>
              <a:fillRect/>
            </a:stretch>
          </a:blipFill>
        </p:spPr>
      </p:sp>
      <p:graphicFrame>
        <p:nvGraphicFramePr>
          <p:cNvPr id="7" name="Table 7"/>
          <p:cNvGraphicFramePr>
            <a:graphicFrameLocks noGrp="1"/>
          </p:cNvGraphicFramePr>
          <p:nvPr/>
        </p:nvGraphicFramePr>
        <p:xfrm>
          <a:off x="4176930" y="3704974"/>
          <a:ext cx="13082370" cy="4638675"/>
        </p:xfrm>
        <a:graphic>
          <a:graphicData uri="http://schemas.openxmlformats.org/drawingml/2006/table">
            <a:tbl>
              <a:tblPr/>
              <a:tblGrid>
                <a:gridCol w="6194269">
                  <a:extLst>
                    <a:ext uri="{9D8B030D-6E8A-4147-A177-3AD203B41FA5}">
                      <a16:colId xmlns:a16="http://schemas.microsoft.com/office/drawing/2014/main" val="20000"/>
                    </a:ext>
                  </a:extLst>
                </a:gridCol>
                <a:gridCol w="6888101">
                  <a:extLst>
                    <a:ext uri="{9D8B030D-6E8A-4147-A177-3AD203B41FA5}">
                      <a16:colId xmlns:a16="http://schemas.microsoft.com/office/drawing/2014/main" val="20001"/>
                    </a:ext>
                  </a:extLst>
                </a:gridCol>
              </a:tblGrid>
              <a:tr h="4638675">
                <a:tc>
                  <a:txBody>
                    <a:bodyPr/>
                    <a:lstStyle/>
                    <a:p>
                      <a:pPr algn="just">
                        <a:lnSpc>
                          <a:spcPts val="4759"/>
                        </a:lnSpc>
                        <a:defRPr/>
                      </a:pPr>
                      <a:r>
                        <a:rPr lang="en-US" sz="3399" dirty="0">
                          <a:solidFill>
                            <a:srgbClr val="000000"/>
                          </a:solidFill>
                          <a:latin typeface="Roboto Condensed"/>
                        </a:rPr>
                        <a:t>c. </a:t>
                      </a:r>
                      <a:r>
                        <a:rPr lang="en-US" sz="3399" dirty="0" err="1">
                          <a:solidFill>
                            <a:srgbClr val="000000"/>
                          </a:solidFill>
                          <a:latin typeface="Roboto Condensed"/>
                        </a:rPr>
                        <a:t>Chị</a:t>
                      </a:r>
                      <a:r>
                        <a:rPr lang="en-US" sz="3399" dirty="0">
                          <a:solidFill>
                            <a:srgbClr val="000000"/>
                          </a:solidFill>
                          <a:latin typeface="Roboto Condensed"/>
                        </a:rPr>
                        <a:t> </a:t>
                      </a:r>
                      <a:r>
                        <a:rPr lang="en-US" sz="3399" dirty="0" err="1">
                          <a:solidFill>
                            <a:srgbClr val="000000"/>
                          </a:solidFill>
                          <a:latin typeface="Roboto Condensed"/>
                        </a:rPr>
                        <a:t>Dậu</a:t>
                      </a:r>
                      <a:r>
                        <a:rPr lang="en-US" sz="3399" dirty="0">
                          <a:solidFill>
                            <a:srgbClr val="000000"/>
                          </a:solidFill>
                          <a:latin typeface="Roboto Condensed"/>
                        </a:rPr>
                        <a:t> </a:t>
                      </a:r>
                      <a:r>
                        <a:rPr lang="en-US" sz="3399" dirty="0" err="1">
                          <a:solidFill>
                            <a:srgbClr val="000000"/>
                          </a:solidFill>
                          <a:latin typeface="Roboto Condensed"/>
                        </a:rPr>
                        <a:t>về</a:t>
                      </a:r>
                      <a:r>
                        <a:rPr lang="en-US" sz="3399" dirty="0">
                          <a:solidFill>
                            <a:srgbClr val="000000"/>
                          </a:solidFill>
                          <a:latin typeface="Roboto Condensed"/>
                        </a:rPr>
                        <a:t> </a:t>
                      </a:r>
                      <a:r>
                        <a:rPr lang="en-US" sz="3399" dirty="0" err="1">
                          <a:solidFill>
                            <a:srgbClr val="000000"/>
                          </a:solidFill>
                          <a:latin typeface="Roboto Condensed"/>
                        </a:rPr>
                        <a:t>đến</a:t>
                      </a:r>
                      <a:r>
                        <a:rPr lang="en-US" sz="3399" dirty="0">
                          <a:solidFill>
                            <a:srgbClr val="000000"/>
                          </a:solidFill>
                          <a:latin typeface="Roboto Condensed"/>
                        </a:rPr>
                        <a:t> </a:t>
                      </a:r>
                      <a:r>
                        <a:rPr lang="en-US" sz="3399" dirty="0" err="1">
                          <a:solidFill>
                            <a:srgbClr val="000000"/>
                          </a:solidFill>
                          <a:latin typeface="Roboto Condensed"/>
                        </a:rPr>
                        <a:t>đầu</a:t>
                      </a:r>
                      <a:r>
                        <a:rPr lang="en-US" sz="3399" dirty="0">
                          <a:solidFill>
                            <a:srgbClr val="000000"/>
                          </a:solidFill>
                          <a:latin typeface="Roboto Condensed"/>
                        </a:rPr>
                        <a:t> </a:t>
                      </a:r>
                      <a:r>
                        <a:rPr lang="en-US" sz="3399" dirty="0" err="1">
                          <a:solidFill>
                            <a:srgbClr val="000000"/>
                          </a:solidFill>
                          <a:latin typeface="Roboto Condensed"/>
                        </a:rPr>
                        <a:t>nhà</a:t>
                      </a:r>
                      <a:r>
                        <a:rPr lang="en-US" sz="3399" dirty="0">
                          <a:solidFill>
                            <a:srgbClr val="000000"/>
                          </a:solidFill>
                          <a:latin typeface="Roboto Condensed"/>
                        </a:rPr>
                        <a:t> </a:t>
                      </a:r>
                      <a:r>
                        <a:rPr lang="en-US" sz="3399" dirty="0" err="1">
                          <a:solidFill>
                            <a:srgbClr val="000000"/>
                          </a:solidFill>
                          <a:latin typeface="Roboto Condensed"/>
                        </a:rPr>
                        <a:t>đã</a:t>
                      </a:r>
                      <a:r>
                        <a:rPr lang="en-US" sz="3399" dirty="0">
                          <a:solidFill>
                            <a:srgbClr val="000000"/>
                          </a:solidFill>
                          <a:latin typeface="Roboto Condensed"/>
                        </a:rPr>
                        <a:t> </a:t>
                      </a:r>
                      <a:r>
                        <a:rPr lang="en-US" sz="3399" dirty="0" err="1">
                          <a:solidFill>
                            <a:srgbClr val="000000"/>
                          </a:solidFill>
                          <a:latin typeface="Roboto Condensed"/>
                        </a:rPr>
                        <a:t>nghe</a:t>
                      </a:r>
                      <a:r>
                        <a:rPr lang="en-US" sz="3399" dirty="0">
                          <a:solidFill>
                            <a:srgbClr val="000000"/>
                          </a:solidFill>
                          <a:latin typeface="Roboto Condensed"/>
                        </a:rPr>
                        <a:t> </a:t>
                      </a:r>
                      <a:r>
                        <a:rPr lang="en-US" sz="3399" dirty="0" err="1">
                          <a:solidFill>
                            <a:srgbClr val="000000"/>
                          </a:solidFill>
                          <a:latin typeface="Roboto Condensed"/>
                        </a:rPr>
                        <a:t>tiếng</a:t>
                      </a:r>
                      <a:r>
                        <a:rPr lang="en-US" sz="3399" dirty="0">
                          <a:solidFill>
                            <a:srgbClr val="000000"/>
                          </a:solidFill>
                          <a:latin typeface="Roboto Condensed"/>
                        </a:rPr>
                        <a:t> </a:t>
                      </a:r>
                      <a:r>
                        <a:rPr lang="en-US" sz="3399" dirty="0" err="1">
                          <a:solidFill>
                            <a:srgbClr val="000000"/>
                          </a:solidFill>
                          <a:latin typeface="Roboto Condensed"/>
                        </a:rPr>
                        <a:t>khóc</a:t>
                      </a:r>
                      <a:r>
                        <a:rPr lang="en-US" sz="3399" dirty="0">
                          <a:solidFill>
                            <a:srgbClr val="000000"/>
                          </a:solidFill>
                          <a:latin typeface="Roboto Condensed"/>
                        </a:rPr>
                        <a:t> </a:t>
                      </a:r>
                      <a:r>
                        <a:rPr lang="en-US" sz="3399" dirty="0" err="1">
                          <a:solidFill>
                            <a:srgbClr val="000000"/>
                          </a:solidFill>
                          <a:latin typeface="Roboto Condensed"/>
                        </a:rPr>
                        <a:t>khàn</a:t>
                      </a:r>
                      <a:r>
                        <a:rPr lang="en-US" sz="3399" dirty="0">
                          <a:solidFill>
                            <a:srgbClr val="000000"/>
                          </a:solidFill>
                          <a:latin typeface="Roboto Condensed"/>
                        </a:rPr>
                        <a:t> </a:t>
                      </a:r>
                      <a:r>
                        <a:rPr lang="en-US" sz="3399" dirty="0" err="1">
                          <a:solidFill>
                            <a:srgbClr val="000000"/>
                          </a:solidFill>
                          <a:latin typeface="Roboto Condensed"/>
                        </a:rPr>
                        <a:t>khàn</a:t>
                      </a:r>
                      <a:r>
                        <a:rPr lang="en-US" sz="3399" dirty="0">
                          <a:solidFill>
                            <a:srgbClr val="000000"/>
                          </a:solidFill>
                          <a:latin typeface="Roboto Condensed"/>
                        </a:rPr>
                        <a:t> </a:t>
                      </a:r>
                      <a:r>
                        <a:rPr lang="en-US" sz="3399" dirty="0" err="1">
                          <a:solidFill>
                            <a:srgbClr val="000000"/>
                          </a:solidFill>
                          <a:latin typeface="Roboto Condensed"/>
                        </a:rPr>
                        <a:t>của</a:t>
                      </a:r>
                      <a:r>
                        <a:rPr lang="en-US" sz="3399" dirty="0">
                          <a:solidFill>
                            <a:srgbClr val="000000"/>
                          </a:solidFill>
                          <a:latin typeface="Roboto Condensed"/>
                        </a:rPr>
                        <a:t> </a:t>
                      </a:r>
                      <a:r>
                        <a:rPr lang="en-US" sz="3399" dirty="0" err="1">
                          <a:solidFill>
                            <a:srgbClr val="000000"/>
                          </a:solidFill>
                          <a:latin typeface="Roboto Condensed"/>
                        </a:rPr>
                        <a:t>hai</a:t>
                      </a:r>
                      <a:r>
                        <a:rPr lang="en-US" sz="3399" dirty="0">
                          <a:solidFill>
                            <a:srgbClr val="000000"/>
                          </a:solidFill>
                          <a:latin typeface="Roboto Condensed"/>
                        </a:rPr>
                        <a:t> </a:t>
                      </a:r>
                      <a:r>
                        <a:rPr lang="en-US" sz="3399" dirty="0" err="1">
                          <a:solidFill>
                            <a:srgbClr val="000000"/>
                          </a:solidFill>
                          <a:latin typeface="Roboto Condensed"/>
                        </a:rPr>
                        <a:t>đứa</a:t>
                      </a:r>
                      <a:r>
                        <a:rPr lang="en-US" sz="3399" dirty="0">
                          <a:solidFill>
                            <a:srgbClr val="000000"/>
                          </a:solidFill>
                          <a:latin typeface="Roboto Condensed"/>
                        </a:rPr>
                        <a:t> </a:t>
                      </a:r>
                      <a:r>
                        <a:rPr lang="en-US" sz="3399" dirty="0" err="1">
                          <a:solidFill>
                            <a:srgbClr val="000000"/>
                          </a:solidFill>
                          <a:latin typeface="Roboto Condensed"/>
                        </a:rPr>
                        <a:t>trẻ</a:t>
                      </a:r>
                      <a:r>
                        <a:rPr lang="en-US" sz="3399" dirty="0">
                          <a:solidFill>
                            <a:srgbClr val="000000"/>
                          </a:solidFill>
                          <a:latin typeface="Roboto Condensed"/>
                        </a:rPr>
                        <a:t>. </a:t>
                      </a:r>
                      <a:r>
                        <a:rPr lang="en-US" sz="3399" dirty="0" err="1">
                          <a:solidFill>
                            <a:srgbClr val="000000"/>
                          </a:solidFill>
                          <a:latin typeface="Roboto Condensed"/>
                        </a:rPr>
                        <a:t>Sấp</a:t>
                      </a:r>
                      <a:r>
                        <a:rPr lang="en-US" sz="3399" dirty="0">
                          <a:solidFill>
                            <a:srgbClr val="000000"/>
                          </a:solidFill>
                          <a:latin typeface="Roboto Condensed"/>
                        </a:rPr>
                        <a:t> </a:t>
                      </a:r>
                      <a:r>
                        <a:rPr lang="en-US" sz="3399" dirty="0" err="1">
                          <a:solidFill>
                            <a:srgbClr val="000000"/>
                          </a:solidFill>
                          <a:latin typeface="Roboto Condensed"/>
                        </a:rPr>
                        <a:t>ngửa</a:t>
                      </a:r>
                      <a:r>
                        <a:rPr lang="en-US" sz="3399" dirty="0">
                          <a:solidFill>
                            <a:srgbClr val="000000"/>
                          </a:solidFill>
                          <a:latin typeface="Roboto Condensed"/>
                        </a:rPr>
                        <a:t>, </a:t>
                      </a:r>
                      <a:r>
                        <a:rPr lang="en-US" sz="3399" dirty="0" err="1">
                          <a:solidFill>
                            <a:srgbClr val="000000"/>
                          </a:solidFill>
                          <a:latin typeface="Roboto Condensed"/>
                        </a:rPr>
                        <a:t>chị</a:t>
                      </a:r>
                      <a:r>
                        <a:rPr lang="en-US" sz="3399" dirty="0">
                          <a:solidFill>
                            <a:srgbClr val="000000"/>
                          </a:solidFill>
                          <a:latin typeface="Roboto Condensed"/>
                        </a:rPr>
                        <a:t> </a:t>
                      </a:r>
                      <a:r>
                        <a:rPr lang="en-US" sz="3399" dirty="0" err="1">
                          <a:solidFill>
                            <a:srgbClr val="000000"/>
                          </a:solidFill>
                          <a:latin typeface="Roboto Condensed"/>
                        </a:rPr>
                        <a:t>chạy</a:t>
                      </a:r>
                      <a:r>
                        <a:rPr lang="en-US" sz="3399" dirty="0">
                          <a:solidFill>
                            <a:srgbClr val="000000"/>
                          </a:solidFill>
                          <a:latin typeface="Roboto Condensed"/>
                        </a:rPr>
                        <a:t> </a:t>
                      </a:r>
                      <a:r>
                        <a:rPr lang="en-US" sz="3399" dirty="0" err="1">
                          <a:solidFill>
                            <a:srgbClr val="000000"/>
                          </a:solidFill>
                          <a:latin typeface="Roboto Condensed"/>
                        </a:rPr>
                        <a:t>vào</a:t>
                      </a:r>
                      <a:r>
                        <a:rPr lang="en-US" sz="3399" dirty="0">
                          <a:solidFill>
                            <a:srgbClr val="000000"/>
                          </a:solidFill>
                          <a:latin typeface="Roboto Condensed"/>
                        </a:rPr>
                        <a:t> </a:t>
                      </a:r>
                      <a:r>
                        <a:rPr lang="en-US" sz="3399" dirty="0" err="1">
                          <a:solidFill>
                            <a:srgbClr val="000000"/>
                          </a:solidFill>
                          <a:latin typeface="Roboto Condensed"/>
                        </a:rPr>
                        <a:t>cổng</a:t>
                      </a:r>
                      <a:r>
                        <a:rPr lang="en-US" sz="3399" dirty="0">
                          <a:solidFill>
                            <a:srgbClr val="000000"/>
                          </a:solidFill>
                          <a:latin typeface="Roboto Condensed"/>
                        </a:rPr>
                        <a:t>, </a:t>
                      </a:r>
                      <a:r>
                        <a:rPr lang="en-US" sz="3399" dirty="0" err="1">
                          <a:solidFill>
                            <a:srgbClr val="000000"/>
                          </a:solidFill>
                          <a:latin typeface="Roboto Condensed"/>
                        </a:rPr>
                        <a:t>quẳng</a:t>
                      </a:r>
                      <a:r>
                        <a:rPr lang="en-US" sz="3399" dirty="0">
                          <a:solidFill>
                            <a:srgbClr val="000000"/>
                          </a:solidFill>
                          <a:latin typeface="Roboto Condensed"/>
                        </a:rPr>
                        <a:t> </a:t>
                      </a:r>
                      <a:r>
                        <a:rPr lang="en-US" sz="3399" dirty="0" err="1">
                          <a:solidFill>
                            <a:srgbClr val="000000"/>
                          </a:solidFill>
                          <a:latin typeface="Roboto Condensed"/>
                        </a:rPr>
                        <a:t>cả</a:t>
                      </a:r>
                      <a:r>
                        <a:rPr lang="en-US" sz="3399" dirty="0">
                          <a:solidFill>
                            <a:srgbClr val="000000"/>
                          </a:solidFill>
                          <a:latin typeface="Roboto Condensed"/>
                        </a:rPr>
                        <a:t> </a:t>
                      </a:r>
                      <a:r>
                        <a:rPr lang="en-US" sz="3399" dirty="0" err="1">
                          <a:solidFill>
                            <a:srgbClr val="000000"/>
                          </a:solidFill>
                          <a:latin typeface="Roboto Condensed"/>
                        </a:rPr>
                        <a:t>rổ</a:t>
                      </a:r>
                      <a:r>
                        <a:rPr lang="en-US" sz="3399" dirty="0">
                          <a:solidFill>
                            <a:srgbClr val="000000"/>
                          </a:solidFill>
                          <a:latin typeface="Roboto Condensed"/>
                        </a:rPr>
                        <a:t> </a:t>
                      </a:r>
                      <a:r>
                        <a:rPr lang="en-US" sz="3399" dirty="0" err="1">
                          <a:solidFill>
                            <a:srgbClr val="000000"/>
                          </a:solidFill>
                          <a:latin typeface="Roboto Condensed"/>
                        </a:rPr>
                        <a:t>mẹt</a:t>
                      </a:r>
                      <a:r>
                        <a:rPr lang="en-US" sz="3399" dirty="0">
                          <a:solidFill>
                            <a:srgbClr val="000000"/>
                          </a:solidFill>
                          <a:latin typeface="Roboto Condensed"/>
                        </a:rPr>
                        <a:t>, </a:t>
                      </a:r>
                      <a:r>
                        <a:rPr lang="en-US" sz="3399" dirty="0" err="1">
                          <a:solidFill>
                            <a:srgbClr val="000000"/>
                          </a:solidFill>
                          <a:latin typeface="Roboto Condensed"/>
                        </a:rPr>
                        <a:t>mê</a:t>
                      </a:r>
                      <a:r>
                        <a:rPr lang="en-US" sz="3399" dirty="0">
                          <a:solidFill>
                            <a:srgbClr val="000000"/>
                          </a:solidFill>
                          <a:latin typeface="Roboto Condensed"/>
                        </a:rPr>
                        <a:t> </a:t>
                      </a:r>
                      <a:r>
                        <a:rPr lang="en-US" sz="3399" dirty="0" err="1">
                          <a:solidFill>
                            <a:srgbClr val="000000"/>
                          </a:solidFill>
                          <a:latin typeface="Roboto Condensed"/>
                        </a:rPr>
                        <a:t>nón</a:t>
                      </a:r>
                      <a:r>
                        <a:rPr lang="en-US" sz="3399" dirty="0">
                          <a:solidFill>
                            <a:srgbClr val="000000"/>
                          </a:solidFill>
                          <a:latin typeface="Roboto Condensed"/>
                        </a:rPr>
                        <a:t> </a:t>
                      </a:r>
                      <a:r>
                        <a:rPr lang="en-US" sz="3399" dirty="0" err="1">
                          <a:solidFill>
                            <a:srgbClr val="000000"/>
                          </a:solidFill>
                          <a:latin typeface="Roboto Condensed"/>
                        </a:rPr>
                        <a:t>xuống</a:t>
                      </a:r>
                      <a:r>
                        <a:rPr lang="en-US" sz="3399" dirty="0">
                          <a:solidFill>
                            <a:srgbClr val="000000"/>
                          </a:solidFill>
                          <a:latin typeface="Roboto Condensed"/>
                        </a:rPr>
                        <a:t> </a:t>
                      </a:r>
                      <a:r>
                        <a:rPr lang="en-US" sz="3399" dirty="0" err="1">
                          <a:solidFill>
                            <a:srgbClr val="000000"/>
                          </a:solidFill>
                          <a:latin typeface="Roboto Condensed"/>
                        </a:rPr>
                        <a:t>sân</a:t>
                      </a:r>
                      <a:r>
                        <a:rPr lang="en-US" sz="3399" dirty="0">
                          <a:solidFill>
                            <a:srgbClr val="000000"/>
                          </a:solidFill>
                          <a:latin typeface="Roboto Condensed"/>
                        </a:rPr>
                        <a:t>, </a:t>
                      </a:r>
                      <a:r>
                        <a:rPr lang="en-US" sz="3399" dirty="0" err="1">
                          <a:solidFill>
                            <a:srgbClr val="000000"/>
                          </a:solidFill>
                          <a:latin typeface="Roboto Condensed"/>
                        </a:rPr>
                        <a:t>rồi</a:t>
                      </a:r>
                      <a:r>
                        <a:rPr lang="en-US" sz="3399" dirty="0">
                          <a:solidFill>
                            <a:srgbClr val="000000"/>
                          </a:solidFill>
                          <a:latin typeface="Roboto Condensed"/>
                        </a:rPr>
                        <a:t> </a:t>
                      </a:r>
                      <a:r>
                        <a:rPr lang="en-US" sz="3399" dirty="0" err="1">
                          <a:solidFill>
                            <a:srgbClr val="000000"/>
                          </a:solidFill>
                          <a:latin typeface="Roboto Condensed"/>
                        </a:rPr>
                        <a:t>vội</a:t>
                      </a:r>
                      <a:r>
                        <a:rPr lang="en-US" sz="3399" dirty="0">
                          <a:solidFill>
                            <a:srgbClr val="000000"/>
                          </a:solidFill>
                          <a:latin typeface="Roboto Condensed"/>
                        </a:rPr>
                        <a:t> </a:t>
                      </a:r>
                      <a:r>
                        <a:rPr lang="en-US" sz="3399" dirty="0" err="1">
                          <a:solidFill>
                            <a:srgbClr val="000000"/>
                          </a:solidFill>
                          <a:latin typeface="Roboto Condensed"/>
                        </a:rPr>
                        <a:t>vàng</a:t>
                      </a:r>
                      <a:r>
                        <a:rPr lang="en-US" sz="3399" dirty="0">
                          <a:solidFill>
                            <a:srgbClr val="000000"/>
                          </a:solidFill>
                          <a:latin typeface="Roboto Condensed"/>
                        </a:rPr>
                        <a:t> </a:t>
                      </a:r>
                      <a:r>
                        <a:rPr lang="en-US" sz="3399" dirty="0" err="1">
                          <a:solidFill>
                            <a:srgbClr val="000000"/>
                          </a:solidFill>
                          <a:latin typeface="Roboto Condensed"/>
                        </a:rPr>
                        <a:t>chị</a:t>
                      </a:r>
                      <a:r>
                        <a:rPr lang="en-US" sz="3399" dirty="0">
                          <a:solidFill>
                            <a:srgbClr val="000000"/>
                          </a:solidFill>
                          <a:latin typeface="Roboto Condensed"/>
                        </a:rPr>
                        <a:t> </a:t>
                      </a:r>
                      <a:r>
                        <a:rPr lang="en-US" sz="3399" dirty="0" err="1">
                          <a:solidFill>
                            <a:srgbClr val="000000"/>
                          </a:solidFill>
                          <a:latin typeface="Roboto Condensed"/>
                        </a:rPr>
                        <a:t>vào</a:t>
                      </a:r>
                      <a:r>
                        <a:rPr lang="en-US" sz="3399" dirty="0">
                          <a:solidFill>
                            <a:srgbClr val="000000"/>
                          </a:solidFill>
                          <a:latin typeface="Roboto Condensed"/>
                        </a:rPr>
                        <a:t> </a:t>
                      </a:r>
                      <a:r>
                        <a:rPr lang="en-US" sz="3399" dirty="0" err="1">
                          <a:solidFill>
                            <a:srgbClr val="000000"/>
                          </a:solidFill>
                          <a:latin typeface="Roboto Condensed"/>
                        </a:rPr>
                        <a:t>trong</a:t>
                      </a:r>
                      <a:r>
                        <a:rPr lang="en-US" sz="3399" dirty="0">
                          <a:solidFill>
                            <a:srgbClr val="000000"/>
                          </a:solidFill>
                          <a:latin typeface="Roboto Condensed"/>
                        </a:rPr>
                        <a:t> </a:t>
                      </a:r>
                      <a:r>
                        <a:rPr lang="en-US" sz="3399" dirty="0" err="1">
                          <a:solidFill>
                            <a:srgbClr val="000000"/>
                          </a:solidFill>
                          <a:latin typeface="Roboto Condensed"/>
                        </a:rPr>
                        <a:t>nhà</a:t>
                      </a:r>
                      <a:r>
                        <a:rPr lang="en-US" sz="3399" dirty="0">
                          <a:solidFill>
                            <a:srgbClr val="000000"/>
                          </a:solidFill>
                          <a:latin typeface="Roboto Condensed"/>
                        </a:rPr>
                        <a:t>.</a:t>
                      </a:r>
                      <a:endParaRPr lang="en-US" sz="1100" dirty="0"/>
                    </a:p>
                    <a:p>
                      <a:pPr algn="r">
                        <a:lnSpc>
                          <a:spcPts val="4759"/>
                        </a:lnSpc>
                      </a:pPr>
                      <a:r>
                        <a:rPr lang="en-US" sz="3399" dirty="0">
                          <a:solidFill>
                            <a:srgbClr val="000000"/>
                          </a:solidFill>
                          <a:latin typeface="Roboto Condensed"/>
                        </a:rPr>
                        <a:t>(Ngô </a:t>
                      </a:r>
                      <a:r>
                        <a:rPr lang="en-US" sz="3399" dirty="0" err="1">
                          <a:solidFill>
                            <a:srgbClr val="000000"/>
                          </a:solidFill>
                          <a:latin typeface="Roboto Condensed"/>
                        </a:rPr>
                        <a:t>Tất</a:t>
                      </a:r>
                      <a:r>
                        <a:rPr lang="en-US" sz="3399" dirty="0">
                          <a:solidFill>
                            <a:srgbClr val="000000"/>
                          </a:solidFill>
                          <a:latin typeface="Roboto Condensed"/>
                        </a:rPr>
                        <a:t> </a:t>
                      </a:r>
                      <a:r>
                        <a:rPr lang="en-US" sz="3399" dirty="0" err="1">
                          <a:solidFill>
                            <a:srgbClr val="000000"/>
                          </a:solidFill>
                          <a:latin typeface="Roboto Condensed"/>
                        </a:rPr>
                        <a:t>Tố</a:t>
                      </a:r>
                      <a:r>
                        <a:rPr lang="en-US" sz="3399" dirty="0">
                          <a:solidFill>
                            <a:srgbClr val="000000"/>
                          </a:solidFill>
                          <a:latin typeface="Roboto Condensed"/>
                        </a:rPr>
                        <a:t>, </a:t>
                      </a:r>
                      <a:r>
                        <a:rPr lang="en-US" sz="3399" dirty="0" err="1">
                          <a:solidFill>
                            <a:srgbClr val="000000"/>
                          </a:solidFill>
                          <a:latin typeface="Roboto Condensed Italics"/>
                        </a:rPr>
                        <a:t>Tắt</a:t>
                      </a:r>
                      <a:r>
                        <a:rPr lang="en-US" sz="3399" dirty="0">
                          <a:solidFill>
                            <a:srgbClr val="000000"/>
                          </a:solidFill>
                          <a:latin typeface="Roboto Condensed Italics"/>
                        </a:rPr>
                        <a:t> </a:t>
                      </a:r>
                      <a:r>
                        <a:rPr lang="en-US" sz="3399" dirty="0" err="1">
                          <a:solidFill>
                            <a:srgbClr val="000000"/>
                          </a:solidFill>
                          <a:latin typeface="Roboto Condensed Italics"/>
                        </a:rPr>
                        <a:t>đèn</a:t>
                      </a:r>
                      <a:r>
                        <a:rPr lang="en-US" sz="3399" dirty="0">
                          <a:solidFill>
                            <a:srgbClr val="000000"/>
                          </a:solidFill>
                          <a:latin typeface="Roboto Condensed"/>
                        </a:rPr>
                        <a:t>)</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tc>
                  <a:txBody>
                    <a:bodyPr/>
                    <a:lstStyle/>
                    <a:p>
                      <a:pPr algn="just">
                        <a:lnSpc>
                          <a:spcPts val="4759"/>
                        </a:lnSpc>
                        <a:defRPr/>
                      </a:pPr>
                      <a:r>
                        <a:rPr lang="en-US" sz="3399" dirty="0" err="1">
                          <a:solidFill>
                            <a:srgbClr val="000000"/>
                          </a:solidFill>
                          <a:latin typeface="Roboto Condensed Bold"/>
                        </a:rPr>
                        <a:t>Sấp</a:t>
                      </a:r>
                      <a:r>
                        <a:rPr lang="en-US" sz="3399" dirty="0">
                          <a:solidFill>
                            <a:srgbClr val="000000"/>
                          </a:solidFill>
                          <a:latin typeface="Roboto Condensed Bold"/>
                        </a:rPr>
                        <a:t> </a:t>
                      </a:r>
                      <a:r>
                        <a:rPr lang="en-US" sz="3399" dirty="0" err="1">
                          <a:solidFill>
                            <a:srgbClr val="000000"/>
                          </a:solidFill>
                          <a:latin typeface="Roboto Condensed Bold"/>
                        </a:rPr>
                        <a:t>ngửa</a:t>
                      </a:r>
                      <a:r>
                        <a:rPr lang="en-US" sz="3399" dirty="0">
                          <a:solidFill>
                            <a:srgbClr val="000000"/>
                          </a:solidFill>
                          <a:latin typeface="Roboto Condensed Bold"/>
                        </a:rPr>
                        <a:t>, </a:t>
                      </a:r>
                      <a:r>
                        <a:rPr lang="en-US" sz="3399" dirty="0" err="1">
                          <a:solidFill>
                            <a:srgbClr val="000000"/>
                          </a:solidFill>
                          <a:latin typeface="Roboto Condensed Bold"/>
                        </a:rPr>
                        <a:t>chị</a:t>
                      </a:r>
                      <a:r>
                        <a:rPr lang="en-US" sz="3399" dirty="0">
                          <a:solidFill>
                            <a:srgbClr val="000000"/>
                          </a:solidFill>
                          <a:latin typeface="Roboto Condensed Bold"/>
                        </a:rPr>
                        <a:t> </a:t>
                      </a:r>
                      <a:r>
                        <a:rPr lang="en-US" sz="3399" dirty="0" err="1">
                          <a:solidFill>
                            <a:srgbClr val="000000"/>
                          </a:solidFill>
                          <a:latin typeface="Roboto Condensed Bold"/>
                        </a:rPr>
                        <a:t>chạy</a:t>
                      </a:r>
                      <a:r>
                        <a:rPr lang="en-US" sz="3399" dirty="0">
                          <a:solidFill>
                            <a:srgbClr val="000000"/>
                          </a:solidFill>
                          <a:latin typeface="Roboto Condensed Bold"/>
                        </a:rPr>
                        <a:t> </a:t>
                      </a:r>
                      <a:r>
                        <a:rPr lang="en-US" sz="3399" dirty="0" err="1">
                          <a:solidFill>
                            <a:srgbClr val="000000"/>
                          </a:solidFill>
                          <a:latin typeface="Roboto Condensed Bold"/>
                        </a:rPr>
                        <a:t>vào</a:t>
                      </a:r>
                      <a:r>
                        <a:rPr lang="en-US" sz="3399" dirty="0">
                          <a:solidFill>
                            <a:srgbClr val="000000"/>
                          </a:solidFill>
                          <a:latin typeface="Roboto Condensed Bold"/>
                        </a:rPr>
                        <a:t> </a:t>
                      </a:r>
                      <a:r>
                        <a:rPr lang="en-US" sz="3399" dirty="0" err="1">
                          <a:solidFill>
                            <a:srgbClr val="000000"/>
                          </a:solidFill>
                          <a:latin typeface="Roboto Condensed Bold"/>
                        </a:rPr>
                        <a:t>cổng</a:t>
                      </a:r>
                      <a:r>
                        <a:rPr lang="en-US" sz="3399" dirty="0">
                          <a:solidFill>
                            <a:srgbClr val="000000"/>
                          </a:solidFill>
                          <a:latin typeface="Roboto Condensed Bold"/>
                        </a:rPr>
                        <a:t>,</a:t>
                      </a:r>
                      <a:r>
                        <a:rPr lang="en-US" sz="3399" dirty="0">
                          <a:solidFill>
                            <a:srgbClr val="000000"/>
                          </a:solidFill>
                          <a:latin typeface="Roboto Condensed"/>
                        </a:rPr>
                        <a:t> </a:t>
                      </a:r>
                      <a:r>
                        <a:rPr lang="en-US" sz="3399" dirty="0" err="1">
                          <a:solidFill>
                            <a:srgbClr val="000000"/>
                          </a:solidFill>
                          <a:latin typeface="Roboto Condensed"/>
                        </a:rPr>
                        <a:t>quẳng</a:t>
                      </a:r>
                      <a:r>
                        <a:rPr lang="en-US" sz="3399" dirty="0">
                          <a:solidFill>
                            <a:srgbClr val="000000"/>
                          </a:solidFill>
                          <a:latin typeface="Roboto Condensed"/>
                        </a:rPr>
                        <a:t> </a:t>
                      </a:r>
                      <a:r>
                        <a:rPr lang="en-US" sz="3399" dirty="0" err="1">
                          <a:solidFill>
                            <a:srgbClr val="000000"/>
                          </a:solidFill>
                          <a:latin typeface="Roboto Condensed"/>
                        </a:rPr>
                        <a:t>cả</a:t>
                      </a:r>
                      <a:r>
                        <a:rPr lang="en-US" sz="3399" dirty="0">
                          <a:solidFill>
                            <a:srgbClr val="000000"/>
                          </a:solidFill>
                          <a:latin typeface="Roboto Condensed"/>
                        </a:rPr>
                        <a:t> </a:t>
                      </a:r>
                      <a:r>
                        <a:rPr lang="en-US" sz="3399" dirty="0" err="1">
                          <a:solidFill>
                            <a:srgbClr val="000000"/>
                          </a:solidFill>
                          <a:latin typeface="Roboto Condensed"/>
                        </a:rPr>
                        <a:t>rổ</a:t>
                      </a:r>
                      <a:r>
                        <a:rPr lang="en-US" sz="3399" dirty="0">
                          <a:solidFill>
                            <a:srgbClr val="000000"/>
                          </a:solidFill>
                          <a:latin typeface="Roboto Condensed"/>
                        </a:rPr>
                        <a:t> </a:t>
                      </a:r>
                      <a:r>
                        <a:rPr lang="en-US" sz="3399" dirty="0" err="1">
                          <a:solidFill>
                            <a:srgbClr val="000000"/>
                          </a:solidFill>
                          <a:latin typeface="Roboto Condensed"/>
                        </a:rPr>
                        <a:t>mẹt</a:t>
                      </a:r>
                      <a:r>
                        <a:rPr lang="en-US" sz="3399" dirty="0">
                          <a:solidFill>
                            <a:srgbClr val="000000"/>
                          </a:solidFill>
                          <a:latin typeface="Roboto Condensed"/>
                        </a:rPr>
                        <a:t>, </a:t>
                      </a:r>
                      <a:r>
                        <a:rPr lang="en-US" sz="3399" dirty="0" err="1">
                          <a:solidFill>
                            <a:srgbClr val="000000"/>
                          </a:solidFill>
                          <a:latin typeface="Roboto Condensed"/>
                        </a:rPr>
                        <a:t>mê</a:t>
                      </a:r>
                      <a:r>
                        <a:rPr lang="en-US" sz="3399" dirty="0">
                          <a:solidFill>
                            <a:srgbClr val="000000"/>
                          </a:solidFill>
                          <a:latin typeface="Roboto Condensed"/>
                        </a:rPr>
                        <a:t> </a:t>
                      </a:r>
                      <a:r>
                        <a:rPr lang="en-US" sz="3399" dirty="0" err="1">
                          <a:solidFill>
                            <a:srgbClr val="000000"/>
                          </a:solidFill>
                          <a:latin typeface="Roboto Condensed"/>
                        </a:rPr>
                        <a:t>nón</a:t>
                      </a:r>
                      <a:r>
                        <a:rPr lang="en-US" sz="3399" dirty="0">
                          <a:solidFill>
                            <a:srgbClr val="000000"/>
                          </a:solidFill>
                          <a:latin typeface="Roboto Condensed"/>
                        </a:rPr>
                        <a:t> </a:t>
                      </a:r>
                      <a:r>
                        <a:rPr lang="en-US" sz="3399" dirty="0" err="1">
                          <a:solidFill>
                            <a:srgbClr val="000000"/>
                          </a:solidFill>
                          <a:latin typeface="Roboto Condensed"/>
                        </a:rPr>
                        <a:t>xuống</a:t>
                      </a:r>
                      <a:r>
                        <a:rPr lang="en-US" sz="3399" dirty="0">
                          <a:solidFill>
                            <a:srgbClr val="000000"/>
                          </a:solidFill>
                          <a:latin typeface="Roboto Condensed"/>
                        </a:rPr>
                        <a:t> </a:t>
                      </a:r>
                      <a:r>
                        <a:rPr lang="en-US" sz="3399" dirty="0" err="1">
                          <a:solidFill>
                            <a:srgbClr val="000000"/>
                          </a:solidFill>
                          <a:latin typeface="Roboto Condensed"/>
                        </a:rPr>
                        <a:t>sân</a:t>
                      </a:r>
                      <a:r>
                        <a:rPr lang="en-US" sz="3399" dirty="0">
                          <a:solidFill>
                            <a:srgbClr val="000000"/>
                          </a:solidFill>
                          <a:latin typeface="Roboto Condensed"/>
                        </a:rPr>
                        <a:t>, </a:t>
                      </a:r>
                      <a:r>
                        <a:rPr lang="en-US" sz="3399" dirty="0" err="1">
                          <a:solidFill>
                            <a:srgbClr val="000000"/>
                          </a:solidFill>
                          <a:latin typeface="Roboto Condensed"/>
                        </a:rPr>
                        <a:t>rồi</a:t>
                      </a:r>
                      <a:r>
                        <a:rPr lang="en-US" sz="3399" dirty="0">
                          <a:solidFill>
                            <a:srgbClr val="000000"/>
                          </a:solidFill>
                          <a:latin typeface="Roboto Condensed"/>
                        </a:rPr>
                        <a:t> </a:t>
                      </a:r>
                      <a:r>
                        <a:rPr lang="en-US" sz="3399" dirty="0" err="1">
                          <a:solidFill>
                            <a:srgbClr val="000000"/>
                          </a:solidFill>
                          <a:latin typeface="Roboto Condensed Bold"/>
                        </a:rPr>
                        <a:t>vội</a:t>
                      </a:r>
                      <a:r>
                        <a:rPr lang="en-US" sz="3399" dirty="0">
                          <a:solidFill>
                            <a:srgbClr val="000000"/>
                          </a:solidFill>
                          <a:latin typeface="Roboto Condensed Bold"/>
                        </a:rPr>
                        <a:t> </a:t>
                      </a:r>
                      <a:r>
                        <a:rPr lang="en-US" sz="3399" dirty="0" err="1">
                          <a:solidFill>
                            <a:srgbClr val="000000"/>
                          </a:solidFill>
                          <a:latin typeface="Roboto Condensed Bold"/>
                        </a:rPr>
                        <a:t>vàng</a:t>
                      </a:r>
                      <a:r>
                        <a:rPr lang="en-US" sz="3399" dirty="0">
                          <a:solidFill>
                            <a:srgbClr val="000000"/>
                          </a:solidFill>
                          <a:latin typeface="Roboto Condensed Bold"/>
                        </a:rPr>
                        <a:t> </a:t>
                      </a:r>
                      <a:r>
                        <a:rPr lang="en-US" sz="3399" dirty="0" err="1">
                          <a:solidFill>
                            <a:srgbClr val="000000"/>
                          </a:solidFill>
                          <a:latin typeface="Roboto Condensed Bold"/>
                        </a:rPr>
                        <a:t>chị</a:t>
                      </a:r>
                      <a:r>
                        <a:rPr lang="en-US" sz="3399" dirty="0">
                          <a:solidFill>
                            <a:srgbClr val="000000"/>
                          </a:solidFill>
                          <a:latin typeface="Roboto Condensed Bold"/>
                        </a:rPr>
                        <a:t> </a:t>
                      </a:r>
                      <a:r>
                        <a:rPr lang="en-US" sz="3399" dirty="0" err="1">
                          <a:solidFill>
                            <a:srgbClr val="000000"/>
                          </a:solidFill>
                          <a:latin typeface="Roboto Condensed Bold"/>
                        </a:rPr>
                        <a:t>vào</a:t>
                      </a:r>
                      <a:r>
                        <a:rPr lang="en-US" sz="3399" dirty="0">
                          <a:solidFill>
                            <a:srgbClr val="000000"/>
                          </a:solidFill>
                          <a:latin typeface="Roboto Condensed Bold"/>
                        </a:rPr>
                        <a:t> </a:t>
                      </a:r>
                      <a:r>
                        <a:rPr lang="en-US" sz="3399" dirty="0" err="1">
                          <a:solidFill>
                            <a:srgbClr val="000000"/>
                          </a:solidFill>
                          <a:latin typeface="Roboto Condensed Bold"/>
                        </a:rPr>
                        <a:t>trong</a:t>
                      </a:r>
                      <a:r>
                        <a:rPr lang="en-US" sz="3399" dirty="0">
                          <a:solidFill>
                            <a:srgbClr val="000000"/>
                          </a:solidFill>
                          <a:latin typeface="Roboto Condensed Bold"/>
                        </a:rPr>
                        <a:t> </a:t>
                      </a:r>
                      <a:r>
                        <a:rPr lang="en-US" sz="3399" dirty="0" err="1">
                          <a:solidFill>
                            <a:srgbClr val="000000"/>
                          </a:solidFill>
                          <a:latin typeface="Roboto Condensed Bold"/>
                        </a:rPr>
                        <a:t>nhà</a:t>
                      </a:r>
                      <a:r>
                        <a:rPr lang="en-US" sz="3399" dirty="0">
                          <a:solidFill>
                            <a:srgbClr val="000000"/>
                          </a:solidFill>
                          <a:latin typeface="Roboto Condensed"/>
                        </a:rPr>
                        <a:t>.</a:t>
                      </a:r>
                      <a:endParaRPr lang="en-US" sz="1100" dirty="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bl>
          </a:graphicData>
        </a:graphic>
      </p:graphicFrame>
      <p:sp>
        <p:nvSpPr>
          <p:cNvPr id="8" name="TextBox 8"/>
          <p:cNvSpPr txBox="1"/>
          <p:nvPr/>
        </p:nvSpPr>
        <p:spPr>
          <a:xfrm>
            <a:off x="4176930" y="1391749"/>
            <a:ext cx="11991288" cy="1384301"/>
          </a:xfrm>
          <a:prstGeom prst="rect">
            <a:avLst/>
          </a:prstGeom>
        </p:spPr>
        <p:txBody>
          <a:bodyPr lIns="0" tIns="0" rIns="0" bIns="0" rtlCol="0" anchor="t">
            <a:spAutoFit/>
          </a:bodyPr>
          <a:lstStyle/>
          <a:p>
            <a:pPr algn="just">
              <a:lnSpc>
                <a:spcPts val="5599"/>
              </a:lnSpc>
              <a:spcBef>
                <a:spcPct val="0"/>
              </a:spcBef>
            </a:pPr>
            <a:r>
              <a:rPr lang="en-US" sz="3999">
                <a:solidFill>
                  <a:srgbClr val="C67E50"/>
                </a:solidFill>
                <a:latin typeface="Roboto Condensed Bold"/>
              </a:rPr>
              <a:t>Bài 2: Chỉ ra câu thơ, câu văn có sử dụng biện pháp tu từ đảo ngữ trong các trường hợp sau</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a:off x="-9564622" y="424331"/>
            <a:ext cx="12900788" cy="12783509"/>
          </a:xfrm>
          <a:custGeom>
            <a:avLst/>
            <a:gdLst/>
            <a:ahLst/>
            <a:cxnLst/>
            <a:rect l="l" t="t" r="r" b="b"/>
            <a:pathLst>
              <a:path w="12900788" h="12783509">
                <a:moveTo>
                  <a:pt x="0" y="0"/>
                </a:moveTo>
                <a:lnTo>
                  <a:pt x="12900789" y="0"/>
                </a:lnTo>
                <a:lnTo>
                  <a:pt x="12900789" y="12783509"/>
                </a:lnTo>
                <a:lnTo>
                  <a:pt x="0" y="12783509"/>
                </a:lnTo>
                <a:lnTo>
                  <a:pt x="0" y="0"/>
                </a:lnTo>
                <a:close/>
              </a:path>
            </a:pathLst>
          </a:custGeom>
          <a:blipFill>
            <a:blip r:embed="rId3">
              <a:alphaModFix amt="72000"/>
              <a:extLst>
                <a:ext uri="{96DAC541-7B7A-43D3-8B79-37D633B846F1}">
                  <asvg:svgBlip xmlns:asvg="http://schemas.microsoft.com/office/drawing/2016/SVG/main" r:embed="rId4"/>
                </a:ext>
              </a:extLst>
            </a:blip>
            <a:stretch>
              <a:fillRect/>
            </a:stretch>
          </a:blipFill>
        </p:spPr>
      </p:sp>
      <p:sp>
        <p:nvSpPr>
          <p:cNvPr id="4" name="Freeform 4"/>
          <p:cNvSpPr/>
          <p:nvPr/>
        </p:nvSpPr>
        <p:spPr>
          <a:xfrm>
            <a:off x="-2682373" y="4474515"/>
            <a:ext cx="8302245" cy="8229600"/>
          </a:xfrm>
          <a:custGeom>
            <a:avLst/>
            <a:gdLst/>
            <a:ahLst/>
            <a:cxnLst/>
            <a:rect l="l" t="t" r="r" b="b"/>
            <a:pathLst>
              <a:path w="8302245" h="8229600">
                <a:moveTo>
                  <a:pt x="0" y="0"/>
                </a:moveTo>
                <a:lnTo>
                  <a:pt x="8302244" y="0"/>
                </a:lnTo>
                <a:lnTo>
                  <a:pt x="8302244" y="8229600"/>
                </a:lnTo>
                <a:lnTo>
                  <a:pt x="0" y="8229600"/>
                </a:lnTo>
                <a:lnTo>
                  <a:pt x="0" y="0"/>
                </a:lnTo>
                <a:close/>
              </a:path>
            </a:pathLst>
          </a:custGeom>
          <a:blipFill>
            <a:blip r:embed="rId5"/>
            <a:stretch>
              <a:fillRect/>
            </a:stretch>
          </a:blipFill>
        </p:spPr>
      </p:sp>
      <p:sp>
        <p:nvSpPr>
          <p:cNvPr id="5" name="Freeform 5"/>
          <p:cNvSpPr/>
          <p:nvPr/>
        </p:nvSpPr>
        <p:spPr>
          <a:xfrm>
            <a:off x="16375863" y="8343649"/>
            <a:ext cx="2116758" cy="3318948"/>
          </a:xfrm>
          <a:custGeom>
            <a:avLst/>
            <a:gdLst/>
            <a:ahLst/>
            <a:cxnLst/>
            <a:rect l="l" t="t" r="r" b="b"/>
            <a:pathLst>
              <a:path w="2116758" h="3318948">
                <a:moveTo>
                  <a:pt x="0" y="0"/>
                </a:moveTo>
                <a:lnTo>
                  <a:pt x="2116758" y="0"/>
                </a:lnTo>
                <a:lnTo>
                  <a:pt x="2116758" y="3318948"/>
                </a:lnTo>
                <a:lnTo>
                  <a:pt x="0" y="3318948"/>
                </a:lnTo>
                <a:lnTo>
                  <a:pt x="0" y="0"/>
                </a:lnTo>
                <a:close/>
              </a:path>
            </a:pathLst>
          </a:custGeom>
          <a:blipFill>
            <a:blip r:embed="rId6"/>
            <a:stretch>
              <a:fillRect/>
            </a:stretch>
          </a:blipFill>
        </p:spPr>
      </p:sp>
      <p:sp>
        <p:nvSpPr>
          <p:cNvPr id="6" name="Freeform 6"/>
          <p:cNvSpPr/>
          <p:nvPr/>
        </p:nvSpPr>
        <p:spPr>
          <a:xfrm>
            <a:off x="3891103" y="8089119"/>
            <a:ext cx="2584917" cy="3573478"/>
          </a:xfrm>
          <a:custGeom>
            <a:avLst/>
            <a:gdLst/>
            <a:ahLst/>
            <a:cxnLst/>
            <a:rect l="l" t="t" r="r" b="b"/>
            <a:pathLst>
              <a:path w="2584917" h="3573478">
                <a:moveTo>
                  <a:pt x="0" y="0"/>
                </a:moveTo>
                <a:lnTo>
                  <a:pt x="2584917" y="0"/>
                </a:lnTo>
                <a:lnTo>
                  <a:pt x="2584917" y="3573478"/>
                </a:lnTo>
                <a:lnTo>
                  <a:pt x="0" y="3573478"/>
                </a:lnTo>
                <a:lnTo>
                  <a:pt x="0" y="0"/>
                </a:lnTo>
                <a:close/>
              </a:path>
            </a:pathLst>
          </a:custGeom>
          <a:blipFill>
            <a:blip r:embed="rId7"/>
            <a:stretch>
              <a:fillRect/>
            </a:stretch>
          </a:blipFill>
        </p:spPr>
      </p:sp>
      <p:sp>
        <p:nvSpPr>
          <p:cNvPr id="7" name="TextBox 7"/>
          <p:cNvSpPr txBox="1"/>
          <p:nvPr/>
        </p:nvSpPr>
        <p:spPr>
          <a:xfrm>
            <a:off x="2579218" y="1662531"/>
            <a:ext cx="17872284" cy="662940"/>
          </a:xfrm>
          <a:prstGeom prst="rect">
            <a:avLst/>
          </a:prstGeom>
        </p:spPr>
        <p:txBody>
          <a:bodyPr lIns="0" tIns="0" rIns="0" bIns="0" rtlCol="0" anchor="t">
            <a:spAutoFit/>
          </a:bodyPr>
          <a:lstStyle/>
          <a:p>
            <a:pPr algn="just">
              <a:lnSpc>
                <a:spcPts val="5459"/>
              </a:lnSpc>
              <a:spcBef>
                <a:spcPct val="0"/>
              </a:spcBef>
            </a:pPr>
            <a:r>
              <a:rPr lang="en-US" sz="3900" dirty="0" err="1">
                <a:solidFill>
                  <a:srgbClr val="C67E50"/>
                </a:solidFill>
                <a:latin typeface="Roboto Condensed Bold"/>
              </a:rPr>
              <a:t>Bài</a:t>
            </a:r>
            <a:r>
              <a:rPr lang="en-US" sz="3900" dirty="0">
                <a:solidFill>
                  <a:srgbClr val="C67E50"/>
                </a:solidFill>
                <a:latin typeface="Roboto Condensed Bold"/>
              </a:rPr>
              <a:t> 3: </a:t>
            </a:r>
            <a:r>
              <a:rPr lang="en-US" sz="3900" dirty="0" err="1">
                <a:solidFill>
                  <a:srgbClr val="C67E50"/>
                </a:solidFill>
                <a:latin typeface="Roboto Condensed Bold"/>
              </a:rPr>
              <a:t>Nêu</a:t>
            </a:r>
            <a:r>
              <a:rPr lang="en-US" sz="3900" dirty="0">
                <a:solidFill>
                  <a:srgbClr val="C67E50"/>
                </a:solidFill>
                <a:latin typeface="Roboto Condensed Bold"/>
              </a:rPr>
              <a:t> </a:t>
            </a:r>
            <a:r>
              <a:rPr lang="en-US" sz="3900" dirty="0" err="1">
                <a:solidFill>
                  <a:srgbClr val="C67E50"/>
                </a:solidFill>
                <a:latin typeface="Roboto Condensed Bold"/>
              </a:rPr>
              <a:t>tác</a:t>
            </a:r>
            <a:r>
              <a:rPr lang="en-US" sz="3900" dirty="0">
                <a:solidFill>
                  <a:srgbClr val="C67E50"/>
                </a:solidFill>
                <a:latin typeface="Roboto Condensed Bold"/>
              </a:rPr>
              <a:t> </a:t>
            </a:r>
            <a:r>
              <a:rPr lang="en-US" sz="3900" dirty="0" err="1">
                <a:solidFill>
                  <a:srgbClr val="C67E50"/>
                </a:solidFill>
                <a:latin typeface="Roboto Condensed Bold"/>
              </a:rPr>
              <a:t>dụng</a:t>
            </a:r>
            <a:r>
              <a:rPr lang="en-US" sz="3900" dirty="0">
                <a:solidFill>
                  <a:srgbClr val="C67E50"/>
                </a:solidFill>
                <a:latin typeface="Roboto Condensed Bold"/>
              </a:rPr>
              <a:t> </a:t>
            </a:r>
            <a:r>
              <a:rPr lang="en-US" sz="3900" dirty="0" err="1">
                <a:solidFill>
                  <a:srgbClr val="C67E50"/>
                </a:solidFill>
                <a:latin typeface="Roboto Condensed Bold"/>
              </a:rPr>
              <a:t>của</a:t>
            </a:r>
            <a:r>
              <a:rPr lang="en-US" sz="3900" dirty="0">
                <a:solidFill>
                  <a:srgbClr val="C67E50"/>
                </a:solidFill>
                <a:latin typeface="Roboto Condensed Bold"/>
              </a:rPr>
              <a:t> </a:t>
            </a:r>
            <a:r>
              <a:rPr lang="en-US" sz="3900" dirty="0" err="1">
                <a:solidFill>
                  <a:srgbClr val="C67E50"/>
                </a:solidFill>
                <a:latin typeface="Roboto Condensed Bold"/>
              </a:rPr>
              <a:t>biện</a:t>
            </a:r>
            <a:r>
              <a:rPr lang="en-US" sz="3900" dirty="0">
                <a:solidFill>
                  <a:srgbClr val="C67E50"/>
                </a:solidFill>
                <a:latin typeface="Roboto Condensed Bold"/>
              </a:rPr>
              <a:t> </a:t>
            </a:r>
            <a:r>
              <a:rPr lang="en-US" sz="3900" dirty="0" err="1">
                <a:solidFill>
                  <a:srgbClr val="C67E50"/>
                </a:solidFill>
                <a:latin typeface="Roboto Condensed Bold"/>
              </a:rPr>
              <a:t>pháp</a:t>
            </a:r>
            <a:r>
              <a:rPr lang="en-US" sz="3900" dirty="0">
                <a:solidFill>
                  <a:srgbClr val="C67E50"/>
                </a:solidFill>
                <a:latin typeface="Roboto Condensed Bold"/>
              </a:rPr>
              <a:t> </a:t>
            </a:r>
            <a:r>
              <a:rPr lang="en-US" sz="3900" dirty="0" err="1">
                <a:solidFill>
                  <a:srgbClr val="C67E50"/>
                </a:solidFill>
                <a:latin typeface="Roboto Condensed Bold"/>
              </a:rPr>
              <a:t>tu</a:t>
            </a:r>
            <a:r>
              <a:rPr lang="en-US" sz="3900" dirty="0">
                <a:solidFill>
                  <a:srgbClr val="C67E50"/>
                </a:solidFill>
                <a:latin typeface="Roboto Condensed Bold"/>
              </a:rPr>
              <a:t> </a:t>
            </a:r>
            <a:r>
              <a:rPr lang="en-US" sz="3900" dirty="0" err="1">
                <a:solidFill>
                  <a:srgbClr val="C67E50"/>
                </a:solidFill>
                <a:latin typeface="Roboto Condensed Bold"/>
              </a:rPr>
              <a:t>từ</a:t>
            </a:r>
            <a:r>
              <a:rPr lang="en-US" sz="3900" dirty="0">
                <a:solidFill>
                  <a:srgbClr val="C67E50"/>
                </a:solidFill>
                <a:latin typeface="Roboto Condensed Bold"/>
              </a:rPr>
              <a:t> </a:t>
            </a:r>
            <a:r>
              <a:rPr lang="en-US" sz="3900" dirty="0" err="1">
                <a:solidFill>
                  <a:srgbClr val="C67E50"/>
                </a:solidFill>
                <a:latin typeface="Roboto Condensed Bold"/>
              </a:rPr>
              <a:t>đảo</a:t>
            </a:r>
            <a:r>
              <a:rPr lang="en-US" sz="3900" dirty="0">
                <a:solidFill>
                  <a:srgbClr val="C67E50"/>
                </a:solidFill>
                <a:latin typeface="Roboto Condensed Bold"/>
              </a:rPr>
              <a:t> </a:t>
            </a:r>
            <a:r>
              <a:rPr lang="en-US" sz="3900" dirty="0" err="1">
                <a:solidFill>
                  <a:srgbClr val="C67E50"/>
                </a:solidFill>
                <a:latin typeface="Roboto Condensed Bold"/>
              </a:rPr>
              <a:t>ngữ</a:t>
            </a:r>
            <a:r>
              <a:rPr lang="en-US" sz="3900" dirty="0">
                <a:solidFill>
                  <a:srgbClr val="C67E50"/>
                </a:solidFill>
                <a:latin typeface="Roboto Condensed Bold"/>
              </a:rPr>
              <a:t> </a:t>
            </a:r>
            <a:r>
              <a:rPr lang="en-US" sz="3900" dirty="0" err="1">
                <a:solidFill>
                  <a:srgbClr val="C67E50"/>
                </a:solidFill>
                <a:latin typeface="Roboto Condensed Bold"/>
              </a:rPr>
              <a:t>trong</a:t>
            </a:r>
            <a:r>
              <a:rPr lang="en-US" sz="3900" dirty="0">
                <a:solidFill>
                  <a:srgbClr val="C67E50"/>
                </a:solidFill>
                <a:latin typeface="Roboto Condensed Bold"/>
              </a:rPr>
              <a:t> </a:t>
            </a:r>
            <a:r>
              <a:rPr lang="en-US" sz="3900" dirty="0" err="1">
                <a:solidFill>
                  <a:srgbClr val="C67E50"/>
                </a:solidFill>
                <a:latin typeface="Roboto Condensed Bold"/>
              </a:rPr>
              <a:t>các</a:t>
            </a:r>
            <a:r>
              <a:rPr lang="en-US" sz="3900" dirty="0">
                <a:solidFill>
                  <a:srgbClr val="C67E50"/>
                </a:solidFill>
                <a:latin typeface="Roboto Condensed Bold"/>
              </a:rPr>
              <a:t> </a:t>
            </a:r>
            <a:r>
              <a:rPr lang="en-US" sz="3900" dirty="0" err="1">
                <a:solidFill>
                  <a:srgbClr val="C67E50"/>
                </a:solidFill>
                <a:latin typeface="Roboto Condensed Bold"/>
              </a:rPr>
              <a:t>đoạn</a:t>
            </a:r>
            <a:r>
              <a:rPr lang="en-US" sz="3900" dirty="0">
                <a:solidFill>
                  <a:srgbClr val="C67E50"/>
                </a:solidFill>
                <a:latin typeface="Roboto Condensed Bold"/>
              </a:rPr>
              <a:t> </a:t>
            </a:r>
            <a:r>
              <a:rPr lang="en-US" sz="3900" dirty="0" err="1">
                <a:solidFill>
                  <a:srgbClr val="C67E50"/>
                </a:solidFill>
                <a:latin typeface="Roboto Condensed Bold"/>
              </a:rPr>
              <a:t>thơ</a:t>
            </a:r>
            <a:r>
              <a:rPr lang="en-US" sz="3900" dirty="0">
                <a:solidFill>
                  <a:srgbClr val="C67E50"/>
                </a:solidFill>
                <a:latin typeface="Roboto Condensed Bold"/>
              </a:rPr>
              <a:t> </a:t>
            </a:r>
            <a:r>
              <a:rPr lang="en-US" sz="3900" dirty="0" err="1">
                <a:solidFill>
                  <a:srgbClr val="C67E50"/>
                </a:solidFill>
                <a:latin typeface="Roboto Condensed Bold"/>
              </a:rPr>
              <a:t>sau</a:t>
            </a:r>
            <a:r>
              <a:rPr lang="en-US" sz="3900" dirty="0">
                <a:solidFill>
                  <a:srgbClr val="C67E50"/>
                </a:solidFill>
                <a:latin typeface="Roboto Condensed Bold"/>
              </a:rPr>
              <a:t>:</a:t>
            </a:r>
          </a:p>
        </p:txBody>
      </p:sp>
      <p:graphicFrame>
        <p:nvGraphicFramePr>
          <p:cNvPr id="8" name="Table 8"/>
          <p:cNvGraphicFramePr>
            <a:graphicFrameLocks noGrp="1"/>
          </p:cNvGraphicFramePr>
          <p:nvPr/>
        </p:nvGraphicFramePr>
        <p:xfrm>
          <a:off x="2980260" y="3439896"/>
          <a:ext cx="14453982" cy="2914650"/>
        </p:xfrm>
        <a:graphic>
          <a:graphicData uri="http://schemas.openxmlformats.org/drawingml/2006/table">
            <a:tbl>
              <a:tblPr/>
              <a:tblGrid>
                <a:gridCol w="6563294">
                  <a:extLst>
                    <a:ext uri="{9D8B030D-6E8A-4147-A177-3AD203B41FA5}">
                      <a16:colId xmlns:a16="http://schemas.microsoft.com/office/drawing/2014/main" val="20000"/>
                    </a:ext>
                  </a:extLst>
                </a:gridCol>
                <a:gridCol w="7890688">
                  <a:extLst>
                    <a:ext uri="{9D8B030D-6E8A-4147-A177-3AD203B41FA5}">
                      <a16:colId xmlns:a16="http://schemas.microsoft.com/office/drawing/2014/main" val="20001"/>
                    </a:ext>
                  </a:extLst>
                </a:gridCol>
              </a:tblGrid>
              <a:tr h="2914650">
                <a:tc>
                  <a:txBody>
                    <a:bodyPr/>
                    <a:lstStyle/>
                    <a:p>
                      <a:pPr algn="just">
                        <a:lnSpc>
                          <a:spcPts val="4900"/>
                        </a:lnSpc>
                        <a:defRPr/>
                      </a:pPr>
                      <a:r>
                        <a:rPr lang="en-US" sz="3500" dirty="0">
                          <a:solidFill>
                            <a:srgbClr val="000000"/>
                          </a:solidFill>
                          <a:latin typeface="Roboto Condensed Bold"/>
                        </a:rPr>
                        <a:t>a. </a:t>
                      </a:r>
                      <a:r>
                        <a:rPr lang="en-US" sz="3500" dirty="0" err="1">
                          <a:solidFill>
                            <a:srgbClr val="000000"/>
                          </a:solidFill>
                          <a:latin typeface="Roboto Condensed Bold"/>
                        </a:rPr>
                        <a:t>Bỏ</a:t>
                      </a:r>
                      <a:r>
                        <a:rPr lang="en-US" sz="3500" dirty="0">
                          <a:solidFill>
                            <a:srgbClr val="000000"/>
                          </a:solidFill>
                          <a:latin typeface="Roboto Condensed Bold"/>
                        </a:rPr>
                        <a:t> </a:t>
                      </a:r>
                      <a:r>
                        <a:rPr lang="en-US" sz="3500" dirty="0" err="1">
                          <a:solidFill>
                            <a:srgbClr val="000000"/>
                          </a:solidFill>
                          <a:latin typeface="Roboto Condensed Bold"/>
                        </a:rPr>
                        <a:t>nhà</a:t>
                      </a:r>
                      <a:r>
                        <a:rPr lang="en-US" sz="3500" dirty="0">
                          <a:solidFill>
                            <a:srgbClr val="000000"/>
                          </a:solidFill>
                          <a:latin typeface="Roboto Condensed Bold"/>
                        </a:rPr>
                        <a:t> </a:t>
                      </a:r>
                      <a:r>
                        <a:rPr lang="en-US" sz="3500" dirty="0" err="1">
                          <a:solidFill>
                            <a:srgbClr val="000000"/>
                          </a:solidFill>
                          <a:latin typeface="Roboto Condensed Bold"/>
                        </a:rPr>
                        <a:t>lũ</a:t>
                      </a:r>
                      <a:r>
                        <a:rPr lang="en-US" sz="3500" dirty="0">
                          <a:solidFill>
                            <a:srgbClr val="000000"/>
                          </a:solidFill>
                          <a:latin typeface="Roboto Condensed Bold"/>
                        </a:rPr>
                        <a:t> </a:t>
                      </a:r>
                      <a:r>
                        <a:rPr lang="en-US" sz="3500" dirty="0" err="1">
                          <a:solidFill>
                            <a:srgbClr val="000000"/>
                          </a:solidFill>
                          <a:latin typeface="Roboto Condensed Bold"/>
                        </a:rPr>
                        <a:t>trẻ</a:t>
                      </a:r>
                      <a:r>
                        <a:rPr lang="en-US" sz="3500" dirty="0">
                          <a:solidFill>
                            <a:srgbClr val="000000"/>
                          </a:solidFill>
                          <a:latin typeface="Roboto Condensed Bold"/>
                        </a:rPr>
                        <a:t> </a:t>
                      </a:r>
                      <a:r>
                        <a:rPr lang="en-US" sz="3500" dirty="0" err="1">
                          <a:solidFill>
                            <a:srgbClr val="000000"/>
                          </a:solidFill>
                          <a:latin typeface="Roboto Condensed Bold"/>
                        </a:rPr>
                        <a:t>lơ</a:t>
                      </a:r>
                      <a:r>
                        <a:rPr lang="en-US" sz="3500" dirty="0">
                          <a:solidFill>
                            <a:srgbClr val="000000"/>
                          </a:solidFill>
                          <a:latin typeface="Roboto Condensed Bold"/>
                        </a:rPr>
                        <a:t> </a:t>
                      </a:r>
                      <a:r>
                        <a:rPr lang="en-US" sz="3500" dirty="0" err="1">
                          <a:solidFill>
                            <a:srgbClr val="000000"/>
                          </a:solidFill>
                          <a:latin typeface="Roboto Condensed Bold"/>
                        </a:rPr>
                        <a:t>xơ</a:t>
                      </a:r>
                      <a:r>
                        <a:rPr lang="en-US" sz="3500" dirty="0">
                          <a:solidFill>
                            <a:srgbClr val="000000"/>
                          </a:solidFill>
                          <a:latin typeface="Roboto Condensed Bold"/>
                        </a:rPr>
                        <a:t> </a:t>
                      </a:r>
                      <a:r>
                        <a:rPr lang="en-US" sz="3500" dirty="0" err="1">
                          <a:solidFill>
                            <a:srgbClr val="000000"/>
                          </a:solidFill>
                          <a:latin typeface="Roboto Condensed Bold"/>
                        </a:rPr>
                        <a:t>chạy</a:t>
                      </a:r>
                      <a:endParaRPr lang="en-US" sz="1100" dirty="0"/>
                    </a:p>
                    <a:p>
                      <a:pPr algn="just">
                        <a:lnSpc>
                          <a:spcPts val="4900"/>
                        </a:lnSpc>
                      </a:pPr>
                      <a:r>
                        <a:rPr lang="en-US" sz="3500" dirty="0" err="1">
                          <a:solidFill>
                            <a:srgbClr val="000000"/>
                          </a:solidFill>
                          <a:latin typeface="Roboto Condensed Bold"/>
                        </a:rPr>
                        <a:t>Mất</a:t>
                      </a:r>
                      <a:r>
                        <a:rPr lang="en-US" sz="3500" dirty="0">
                          <a:solidFill>
                            <a:srgbClr val="000000"/>
                          </a:solidFill>
                          <a:latin typeface="Roboto Condensed Bold"/>
                        </a:rPr>
                        <a:t> ổ </a:t>
                      </a:r>
                      <a:r>
                        <a:rPr lang="en-US" sz="3500" dirty="0" err="1">
                          <a:solidFill>
                            <a:srgbClr val="000000"/>
                          </a:solidFill>
                          <a:latin typeface="Roboto Condensed Bold"/>
                        </a:rPr>
                        <a:t>bầy</a:t>
                      </a:r>
                      <a:r>
                        <a:rPr lang="en-US" sz="3500" dirty="0">
                          <a:solidFill>
                            <a:srgbClr val="000000"/>
                          </a:solidFill>
                          <a:latin typeface="Roboto Condensed Bold"/>
                        </a:rPr>
                        <a:t> </a:t>
                      </a:r>
                      <a:r>
                        <a:rPr lang="en-US" sz="3500" dirty="0" err="1">
                          <a:solidFill>
                            <a:srgbClr val="000000"/>
                          </a:solidFill>
                          <a:latin typeface="Roboto Condensed Bold"/>
                        </a:rPr>
                        <a:t>chim</a:t>
                      </a:r>
                      <a:r>
                        <a:rPr lang="en-US" sz="3500" dirty="0">
                          <a:solidFill>
                            <a:srgbClr val="000000"/>
                          </a:solidFill>
                          <a:latin typeface="Roboto Condensed Bold"/>
                        </a:rPr>
                        <a:t> </a:t>
                      </a:r>
                      <a:r>
                        <a:rPr lang="en-US" sz="3500" dirty="0" err="1">
                          <a:solidFill>
                            <a:srgbClr val="000000"/>
                          </a:solidFill>
                          <a:latin typeface="Roboto Condensed Bold"/>
                        </a:rPr>
                        <a:t>dáo</a:t>
                      </a:r>
                      <a:r>
                        <a:rPr lang="en-US" sz="3500" dirty="0">
                          <a:solidFill>
                            <a:srgbClr val="000000"/>
                          </a:solidFill>
                          <a:latin typeface="Roboto Condensed Bold"/>
                        </a:rPr>
                        <a:t> </a:t>
                      </a:r>
                      <a:r>
                        <a:rPr lang="en-US" sz="3500" dirty="0" err="1">
                          <a:solidFill>
                            <a:srgbClr val="000000"/>
                          </a:solidFill>
                          <a:latin typeface="Roboto Condensed Bold"/>
                        </a:rPr>
                        <a:t>dác</a:t>
                      </a:r>
                      <a:r>
                        <a:rPr lang="en-US" sz="3500" dirty="0">
                          <a:solidFill>
                            <a:srgbClr val="000000"/>
                          </a:solidFill>
                          <a:latin typeface="Roboto Condensed Bold"/>
                        </a:rPr>
                        <a:t> bay.</a:t>
                      </a:r>
                    </a:p>
                    <a:p>
                      <a:pPr algn="r">
                        <a:lnSpc>
                          <a:spcPts val="4900"/>
                        </a:lnSpc>
                      </a:pPr>
                      <a:r>
                        <a:rPr lang="en-US" sz="3500" dirty="0">
                          <a:solidFill>
                            <a:srgbClr val="000000"/>
                          </a:solidFill>
                          <a:latin typeface="Roboto Condensed Bold"/>
                        </a:rPr>
                        <a:t>(Nguyễn Đình </a:t>
                      </a:r>
                      <a:r>
                        <a:rPr lang="en-US" sz="3500" dirty="0" err="1">
                          <a:solidFill>
                            <a:srgbClr val="000000"/>
                          </a:solidFill>
                          <a:latin typeface="Roboto Condensed Bold"/>
                        </a:rPr>
                        <a:t>Chiểu</a:t>
                      </a:r>
                      <a:r>
                        <a:rPr lang="en-US" sz="3500" dirty="0">
                          <a:solidFill>
                            <a:srgbClr val="000000"/>
                          </a:solidFill>
                          <a:latin typeface="Roboto Condensed Bold"/>
                        </a:rPr>
                        <a:t>, </a:t>
                      </a:r>
                      <a:r>
                        <a:rPr lang="en-US" sz="3500" dirty="0" err="1">
                          <a:solidFill>
                            <a:srgbClr val="000000"/>
                          </a:solidFill>
                          <a:latin typeface="Roboto Condensed Bold Italics"/>
                        </a:rPr>
                        <a:t>Chạy</a:t>
                      </a:r>
                      <a:r>
                        <a:rPr lang="en-US" sz="3500" dirty="0">
                          <a:solidFill>
                            <a:srgbClr val="000000"/>
                          </a:solidFill>
                          <a:latin typeface="Roboto Condensed Bold Italics"/>
                        </a:rPr>
                        <a:t> </a:t>
                      </a:r>
                      <a:r>
                        <a:rPr lang="en-US" sz="3500" dirty="0" err="1">
                          <a:solidFill>
                            <a:srgbClr val="000000"/>
                          </a:solidFill>
                          <a:latin typeface="Roboto Condensed Bold Italics"/>
                        </a:rPr>
                        <a:t>giặc</a:t>
                      </a:r>
                      <a:r>
                        <a:rPr lang="en-US" sz="3500" dirty="0">
                          <a:solidFill>
                            <a:srgbClr val="000000"/>
                          </a:solidFill>
                          <a:latin typeface="Roboto Condensed Bold Italics"/>
                        </a:rPr>
                        <a:t>)</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tc>
                  <a:txBody>
                    <a:bodyPr/>
                    <a:lstStyle/>
                    <a:p>
                      <a:pPr algn="just">
                        <a:lnSpc>
                          <a:spcPts val="4900"/>
                        </a:lnSpc>
                        <a:defRPr/>
                      </a:pPr>
                      <a:r>
                        <a:rPr lang="en-US" sz="3500" dirty="0" err="1">
                          <a:solidFill>
                            <a:srgbClr val="000000"/>
                          </a:solidFill>
                          <a:latin typeface="Roboto Condensed"/>
                        </a:rPr>
                        <a:t>Nhấn</a:t>
                      </a:r>
                      <a:r>
                        <a:rPr lang="en-US" sz="3500" dirty="0">
                          <a:solidFill>
                            <a:srgbClr val="000000"/>
                          </a:solidFill>
                          <a:latin typeface="Roboto Condensed"/>
                        </a:rPr>
                        <a:t> </a:t>
                      </a:r>
                      <a:r>
                        <a:rPr lang="en-US" sz="3500" dirty="0" err="1">
                          <a:solidFill>
                            <a:srgbClr val="000000"/>
                          </a:solidFill>
                          <a:latin typeface="Roboto Condensed"/>
                        </a:rPr>
                        <a:t>mạnh</a:t>
                      </a:r>
                      <a:r>
                        <a:rPr lang="en-US" sz="3500" dirty="0">
                          <a:solidFill>
                            <a:srgbClr val="000000"/>
                          </a:solidFill>
                          <a:latin typeface="Roboto Condensed"/>
                        </a:rPr>
                        <a:t> </a:t>
                      </a:r>
                      <a:r>
                        <a:rPr lang="en-US" sz="3500" dirty="0" err="1">
                          <a:solidFill>
                            <a:srgbClr val="000000"/>
                          </a:solidFill>
                          <a:latin typeface="Roboto Condensed"/>
                        </a:rPr>
                        <a:t>khung</a:t>
                      </a:r>
                      <a:r>
                        <a:rPr lang="en-US" sz="3500" dirty="0">
                          <a:solidFill>
                            <a:srgbClr val="000000"/>
                          </a:solidFill>
                          <a:latin typeface="Roboto Condensed"/>
                        </a:rPr>
                        <a:t> </a:t>
                      </a:r>
                      <a:r>
                        <a:rPr lang="en-US" sz="3500" dirty="0" err="1">
                          <a:solidFill>
                            <a:srgbClr val="000000"/>
                          </a:solidFill>
                          <a:latin typeface="Roboto Condensed"/>
                        </a:rPr>
                        <a:t>cảnh</a:t>
                      </a:r>
                      <a:r>
                        <a:rPr lang="en-US" sz="3500" dirty="0">
                          <a:solidFill>
                            <a:srgbClr val="000000"/>
                          </a:solidFill>
                          <a:latin typeface="Roboto Condensed"/>
                        </a:rPr>
                        <a:t> </a:t>
                      </a:r>
                      <a:r>
                        <a:rPr lang="en-US" sz="3500" dirty="0" err="1">
                          <a:solidFill>
                            <a:srgbClr val="000000"/>
                          </a:solidFill>
                          <a:latin typeface="Roboto Condensed"/>
                        </a:rPr>
                        <a:t>chạy</a:t>
                      </a:r>
                      <a:r>
                        <a:rPr lang="en-US" sz="3500" dirty="0">
                          <a:solidFill>
                            <a:srgbClr val="000000"/>
                          </a:solidFill>
                          <a:latin typeface="Roboto Condensed"/>
                        </a:rPr>
                        <a:t> </a:t>
                      </a:r>
                      <a:r>
                        <a:rPr lang="en-US" sz="3500" dirty="0" err="1">
                          <a:solidFill>
                            <a:srgbClr val="000000"/>
                          </a:solidFill>
                          <a:latin typeface="Roboto Condensed"/>
                        </a:rPr>
                        <a:t>giặc</a:t>
                      </a:r>
                      <a:r>
                        <a:rPr lang="en-US" sz="3500" dirty="0">
                          <a:solidFill>
                            <a:srgbClr val="000000"/>
                          </a:solidFill>
                          <a:latin typeface="Roboto Condensed"/>
                        </a:rPr>
                        <a:t>. </a:t>
                      </a:r>
                      <a:r>
                        <a:rPr lang="en-US" sz="3500" dirty="0" err="1">
                          <a:solidFill>
                            <a:srgbClr val="000000"/>
                          </a:solidFill>
                          <a:latin typeface="Roboto Condensed"/>
                        </a:rPr>
                        <a:t>Những</a:t>
                      </a:r>
                      <a:r>
                        <a:rPr lang="en-US" sz="3500" dirty="0">
                          <a:solidFill>
                            <a:srgbClr val="000000"/>
                          </a:solidFill>
                          <a:latin typeface="Roboto Condensed"/>
                        </a:rPr>
                        <a:t> </a:t>
                      </a:r>
                      <a:r>
                        <a:rPr lang="en-US" sz="3500" dirty="0" err="1">
                          <a:solidFill>
                            <a:srgbClr val="000000"/>
                          </a:solidFill>
                          <a:latin typeface="Roboto Condensed"/>
                        </a:rPr>
                        <a:t>đứa</a:t>
                      </a:r>
                      <a:r>
                        <a:rPr lang="en-US" sz="3500" dirty="0">
                          <a:solidFill>
                            <a:srgbClr val="000000"/>
                          </a:solidFill>
                          <a:latin typeface="Roboto Condensed"/>
                        </a:rPr>
                        <a:t> </a:t>
                      </a:r>
                      <a:r>
                        <a:rPr lang="en-US" sz="3500" dirty="0" err="1">
                          <a:solidFill>
                            <a:srgbClr val="000000"/>
                          </a:solidFill>
                          <a:latin typeface="Roboto Condensed"/>
                        </a:rPr>
                        <a:t>trẻ</a:t>
                      </a:r>
                      <a:r>
                        <a:rPr lang="en-US" sz="3500" dirty="0">
                          <a:solidFill>
                            <a:srgbClr val="000000"/>
                          </a:solidFill>
                          <a:latin typeface="Roboto Condensed"/>
                        </a:rPr>
                        <a:t> </a:t>
                      </a:r>
                      <a:r>
                        <a:rPr lang="en-US" sz="3500" dirty="0" err="1">
                          <a:solidFill>
                            <a:srgbClr val="000000"/>
                          </a:solidFill>
                          <a:latin typeface="Roboto Condensed"/>
                        </a:rPr>
                        <a:t>phải</a:t>
                      </a:r>
                      <a:r>
                        <a:rPr lang="en-US" sz="3500" dirty="0">
                          <a:solidFill>
                            <a:srgbClr val="000000"/>
                          </a:solidFill>
                          <a:latin typeface="Roboto Condensed"/>
                        </a:rPr>
                        <a:t> </a:t>
                      </a:r>
                      <a:r>
                        <a:rPr lang="en-US" sz="3500" dirty="0" err="1">
                          <a:solidFill>
                            <a:srgbClr val="000000"/>
                          </a:solidFill>
                          <a:latin typeface="Roboto Condensed"/>
                        </a:rPr>
                        <a:t>bỏ</a:t>
                      </a:r>
                      <a:r>
                        <a:rPr lang="en-US" sz="3500" dirty="0">
                          <a:solidFill>
                            <a:srgbClr val="000000"/>
                          </a:solidFill>
                          <a:latin typeface="Roboto Condensed"/>
                        </a:rPr>
                        <a:t> </a:t>
                      </a:r>
                      <a:r>
                        <a:rPr lang="en-US" sz="3500" dirty="0" err="1">
                          <a:solidFill>
                            <a:srgbClr val="000000"/>
                          </a:solidFill>
                          <a:latin typeface="Roboto Condensed"/>
                        </a:rPr>
                        <a:t>nhà</a:t>
                      </a:r>
                      <a:r>
                        <a:rPr lang="en-US" sz="3500" dirty="0">
                          <a:solidFill>
                            <a:srgbClr val="000000"/>
                          </a:solidFill>
                          <a:latin typeface="Roboto Condensed"/>
                        </a:rPr>
                        <a:t>, </a:t>
                      </a:r>
                      <a:r>
                        <a:rPr lang="en-US" sz="3500" dirty="0" err="1">
                          <a:solidFill>
                            <a:srgbClr val="000000"/>
                          </a:solidFill>
                          <a:latin typeface="Roboto Condensed"/>
                        </a:rPr>
                        <a:t>chạy</a:t>
                      </a:r>
                      <a:r>
                        <a:rPr lang="en-US" sz="3500" dirty="0">
                          <a:solidFill>
                            <a:srgbClr val="000000"/>
                          </a:solidFill>
                          <a:latin typeface="Roboto Condensed"/>
                        </a:rPr>
                        <a:t> </a:t>
                      </a:r>
                      <a:r>
                        <a:rPr lang="en-US" sz="3500" dirty="0" err="1">
                          <a:solidFill>
                            <a:srgbClr val="000000"/>
                          </a:solidFill>
                          <a:latin typeface="Roboto Condensed"/>
                        </a:rPr>
                        <a:t>lơ</a:t>
                      </a:r>
                      <a:r>
                        <a:rPr lang="en-US" sz="3500" dirty="0">
                          <a:solidFill>
                            <a:srgbClr val="000000"/>
                          </a:solidFill>
                          <a:latin typeface="Roboto Condensed"/>
                        </a:rPr>
                        <a:t> </a:t>
                      </a:r>
                      <a:r>
                        <a:rPr lang="en-US" sz="3500" dirty="0" err="1">
                          <a:solidFill>
                            <a:srgbClr val="000000"/>
                          </a:solidFill>
                          <a:latin typeface="Roboto Condensed"/>
                        </a:rPr>
                        <a:t>xơ</a:t>
                      </a:r>
                      <a:r>
                        <a:rPr lang="en-US" sz="3500" dirty="0">
                          <a:solidFill>
                            <a:srgbClr val="000000"/>
                          </a:solidFill>
                          <a:latin typeface="Roboto Condensed"/>
                        </a:rPr>
                        <a:t>. </a:t>
                      </a:r>
                      <a:r>
                        <a:rPr lang="en-US" sz="3500" dirty="0" err="1">
                          <a:solidFill>
                            <a:srgbClr val="000000"/>
                          </a:solidFill>
                          <a:latin typeface="Roboto Condensed"/>
                        </a:rPr>
                        <a:t>Bầy</a:t>
                      </a:r>
                      <a:r>
                        <a:rPr lang="en-US" sz="3500" dirty="0">
                          <a:solidFill>
                            <a:srgbClr val="000000"/>
                          </a:solidFill>
                          <a:latin typeface="Roboto Condensed"/>
                        </a:rPr>
                        <a:t> </a:t>
                      </a:r>
                      <a:r>
                        <a:rPr lang="en-US" sz="3500" dirty="0" err="1">
                          <a:solidFill>
                            <a:srgbClr val="000000"/>
                          </a:solidFill>
                          <a:latin typeface="Roboto Condensed"/>
                        </a:rPr>
                        <a:t>chim</a:t>
                      </a:r>
                      <a:r>
                        <a:rPr lang="en-US" sz="3500" dirty="0">
                          <a:solidFill>
                            <a:srgbClr val="000000"/>
                          </a:solidFill>
                          <a:latin typeface="Roboto Condensed"/>
                        </a:rPr>
                        <a:t> </a:t>
                      </a:r>
                      <a:r>
                        <a:rPr lang="en-US" sz="3500" dirty="0" err="1">
                          <a:solidFill>
                            <a:srgbClr val="000000"/>
                          </a:solidFill>
                          <a:latin typeface="Roboto Condensed"/>
                        </a:rPr>
                        <a:t>bị</a:t>
                      </a:r>
                      <a:r>
                        <a:rPr lang="en-US" sz="3500" dirty="0">
                          <a:solidFill>
                            <a:srgbClr val="000000"/>
                          </a:solidFill>
                          <a:latin typeface="Roboto Condensed"/>
                        </a:rPr>
                        <a:t> </a:t>
                      </a:r>
                      <a:r>
                        <a:rPr lang="en-US" sz="3500" dirty="0" err="1">
                          <a:solidFill>
                            <a:srgbClr val="000000"/>
                          </a:solidFill>
                          <a:latin typeface="Roboto Condensed"/>
                        </a:rPr>
                        <a:t>mất</a:t>
                      </a:r>
                      <a:r>
                        <a:rPr lang="en-US" sz="3500" dirty="0">
                          <a:solidFill>
                            <a:srgbClr val="000000"/>
                          </a:solidFill>
                          <a:latin typeface="Roboto Condensed"/>
                        </a:rPr>
                        <a:t> ổ </a:t>
                      </a:r>
                      <a:r>
                        <a:rPr lang="en-US" sz="3500" dirty="0" err="1">
                          <a:solidFill>
                            <a:srgbClr val="000000"/>
                          </a:solidFill>
                          <a:latin typeface="Roboto Condensed"/>
                        </a:rPr>
                        <a:t>dáo</a:t>
                      </a:r>
                      <a:r>
                        <a:rPr lang="en-US" sz="3500" dirty="0">
                          <a:solidFill>
                            <a:srgbClr val="000000"/>
                          </a:solidFill>
                          <a:latin typeface="Roboto Condensed"/>
                        </a:rPr>
                        <a:t> </a:t>
                      </a:r>
                      <a:r>
                        <a:rPr lang="en-US" sz="3500" dirty="0" err="1">
                          <a:solidFill>
                            <a:srgbClr val="000000"/>
                          </a:solidFill>
                          <a:latin typeface="Roboto Condensed"/>
                        </a:rPr>
                        <a:t>dác</a:t>
                      </a:r>
                      <a:r>
                        <a:rPr lang="en-US" sz="3500" dirty="0">
                          <a:solidFill>
                            <a:srgbClr val="000000"/>
                          </a:solidFill>
                          <a:latin typeface="Roboto Condensed"/>
                        </a:rPr>
                        <a:t> bay. </a:t>
                      </a:r>
                      <a:r>
                        <a:rPr lang="en-US" sz="3500" dirty="0" err="1">
                          <a:solidFill>
                            <a:srgbClr val="000000"/>
                          </a:solidFill>
                          <a:latin typeface="Roboto Condensed"/>
                        </a:rPr>
                        <a:t>Một</a:t>
                      </a:r>
                      <a:r>
                        <a:rPr lang="en-US" sz="3500" dirty="0">
                          <a:solidFill>
                            <a:srgbClr val="000000"/>
                          </a:solidFill>
                          <a:latin typeface="Roboto Condensed"/>
                        </a:rPr>
                        <a:t> </a:t>
                      </a:r>
                      <a:r>
                        <a:rPr lang="en-US" sz="3500" dirty="0" err="1">
                          <a:solidFill>
                            <a:srgbClr val="000000"/>
                          </a:solidFill>
                          <a:latin typeface="Roboto Condensed"/>
                        </a:rPr>
                        <a:t>khung</a:t>
                      </a:r>
                      <a:r>
                        <a:rPr lang="en-US" sz="3500" dirty="0">
                          <a:solidFill>
                            <a:srgbClr val="000000"/>
                          </a:solidFill>
                          <a:latin typeface="Roboto Condensed"/>
                        </a:rPr>
                        <a:t> </a:t>
                      </a:r>
                      <a:r>
                        <a:rPr lang="en-US" sz="3500" dirty="0" err="1">
                          <a:solidFill>
                            <a:srgbClr val="000000"/>
                          </a:solidFill>
                          <a:latin typeface="Roboto Condensed"/>
                        </a:rPr>
                        <a:t>cảnh</a:t>
                      </a:r>
                      <a:r>
                        <a:rPr lang="en-US" sz="3500" dirty="0">
                          <a:solidFill>
                            <a:srgbClr val="000000"/>
                          </a:solidFill>
                          <a:latin typeface="Roboto Condensed"/>
                        </a:rPr>
                        <a:t> </a:t>
                      </a:r>
                      <a:r>
                        <a:rPr lang="en-US" sz="3500" dirty="0" err="1">
                          <a:solidFill>
                            <a:srgbClr val="000000"/>
                          </a:solidFill>
                          <a:latin typeface="Roboto Condensed"/>
                        </a:rPr>
                        <a:t>hỗn</a:t>
                      </a:r>
                      <a:r>
                        <a:rPr lang="en-US" sz="3500" dirty="0">
                          <a:solidFill>
                            <a:srgbClr val="000000"/>
                          </a:solidFill>
                          <a:latin typeface="Roboto Condensed"/>
                        </a:rPr>
                        <a:t> </a:t>
                      </a:r>
                      <a:r>
                        <a:rPr lang="en-US" sz="3500" dirty="0" err="1">
                          <a:solidFill>
                            <a:srgbClr val="000000"/>
                          </a:solidFill>
                          <a:latin typeface="Roboto Condensed"/>
                        </a:rPr>
                        <a:t>loạn</a:t>
                      </a:r>
                      <a:r>
                        <a:rPr lang="en-US" sz="3500" dirty="0">
                          <a:solidFill>
                            <a:srgbClr val="000000"/>
                          </a:solidFill>
                          <a:latin typeface="Roboto Condensed"/>
                        </a:rPr>
                        <a:t>, </a:t>
                      </a:r>
                      <a:r>
                        <a:rPr lang="en-US" sz="3500" dirty="0" err="1">
                          <a:solidFill>
                            <a:srgbClr val="000000"/>
                          </a:solidFill>
                          <a:latin typeface="Roboto Condensed"/>
                        </a:rPr>
                        <a:t>xơ</a:t>
                      </a:r>
                      <a:r>
                        <a:rPr lang="en-US" sz="3500" dirty="0">
                          <a:solidFill>
                            <a:srgbClr val="000000"/>
                          </a:solidFill>
                          <a:latin typeface="Roboto Condensed"/>
                        </a:rPr>
                        <a:t> </a:t>
                      </a:r>
                      <a:r>
                        <a:rPr lang="en-US" sz="3500" dirty="0" err="1">
                          <a:solidFill>
                            <a:srgbClr val="000000"/>
                          </a:solidFill>
                          <a:latin typeface="Roboto Condensed"/>
                        </a:rPr>
                        <a:t>xác</a:t>
                      </a:r>
                      <a:r>
                        <a:rPr lang="en-US" sz="3500" dirty="0">
                          <a:solidFill>
                            <a:srgbClr val="000000"/>
                          </a:solidFill>
                          <a:latin typeface="Roboto Condensed"/>
                        </a:rPr>
                        <a:t>, tan </a:t>
                      </a:r>
                      <a:r>
                        <a:rPr lang="en-US" sz="3500" dirty="0" err="1">
                          <a:solidFill>
                            <a:srgbClr val="000000"/>
                          </a:solidFill>
                          <a:latin typeface="Roboto Condensed"/>
                        </a:rPr>
                        <a:t>thương</a:t>
                      </a:r>
                      <a:r>
                        <a:rPr lang="en-US" sz="3500" dirty="0">
                          <a:solidFill>
                            <a:srgbClr val="000000"/>
                          </a:solidFill>
                          <a:latin typeface="Roboto Condensed"/>
                        </a:rPr>
                        <a:t>.</a:t>
                      </a:r>
                      <a:endParaRPr lang="en-US" sz="1100" dirty="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bl>
          </a:graphicData>
        </a:graphic>
      </p:graphicFrame>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a:off x="-9564622" y="424331"/>
            <a:ext cx="12900788" cy="12783509"/>
          </a:xfrm>
          <a:custGeom>
            <a:avLst/>
            <a:gdLst/>
            <a:ahLst/>
            <a:cxnLst/>
            <a:rect l="l" t="t" r="r" b="b"/>
            <a:pathLst>
              <a:path w="12900788" h="12783509">
                <a:moveTo>
                  <a:pt x="0" y="0"/>
                </a:moveTo>
                <a:lnTo>
                  <a:pt x="12900789" y="0"/>
                </a:lnTo>
                <a:lnTo>
                  <a:pt x="12900789" y="12783509"/>
                </a:lnTo>
                <a:lnTo>
                  <a:pt x="0" y="12783509"/>
                </a:lnTo>
                <a:lnTo>
                  <a:pt x="0" y="0"/>
                </a:lnTo>
                <a:close/>
              </a:path>
            </a:pathLst>
          </a:custGeom>
          <a:blipFill>
            <a:blip r:embed="rId3">
              <a:alphaModFix amt="72000"/>
              <a:extLst>
                <a:ext uri="{96DAC541-7B7A-43D3-8B79-37D633B846F1}">
                  <asvg:svgBlip xmlns:asvg="http://schemas.microsoft.com/office/drawing/2016/SVG/main" r:embed="rId4"/>
                </a:ext>
              </a:extLst>
            </a:blip>
            <a:stretch>
              <a:fillRect/>
            </a:stretch>
          </a:blipFill>
        </p:spPr>
      </p:sp>
      <p:sp>
        <p:nvSpPr>
          <p:cNvPr id="4" name="Freeform 4"/>
          <p:cNvSpPr/>
          <p:nvPr/>
        </p:nvSpPr>
        <p:spPr>
          <a:xfrm>
            <a:off x="-2682373" y="4474515"/>
            <a:ext cx="8302245" cy="8229600"/>
          </a:xfrm>
          <a:custGeom>
            <a:avLst/>
            <a:gdLst/>
            <a:ahLst/>
            <a:cxnLst/>
            <a:rect l="l" t="t" r="r" b="b"/>
            <a:pathLst>
              <a:path w="8302245" h="8229600">
                <a:moveTo>
                  <a:pt x="0" y="0"/>
                </a:moveTo>
                <a:lnTo>
                  <a:pt x="8302244" y="0"/>
                </a:lnTo>
                <a:lnTo>
                  <a:pt x="8302244" y="8229600"/>
                </a:lnTo>
                <a:lnTo>
                  <a:pt x="0" y="8229600"/>
                </a:lnTo>
                <a:lnTo>
                  <a:pt x="0" y="0"/>
                </a:lnTo>
                <a:close/>
              </a:path>
            </a:pathLst>
          </a:custGeom>
          <a:blipFill>
            <a:blip r:embed="rId5"/>
            <a:stretch>
              <a:fillRect/>
            </a:stretch>
          </a:blipFill>
        </p:spPr>
      </p:sp>
      <p:sp>
        <p:nvSpPr>
          <p:cNvPr id="5" name="Freeform 5"/>
          <p:cNvSpPr/>
          <p:nvPr/>
        </p:nvSpPr>
        <p:spPr>
          <a:xfrm>
            <a:off x="16375863" y="8343649"/>
            <a:ext cx="2116758" cy="3318948"/>
          </a:xfrm>
          <a:custGeom>
            <a:avLst/>
            <a:gdLst/>
            <a:ahLst/>
            <a:cxnLst/>
            <a:rect l="l" t="t" r="r" b="b"/>
            <a:pathLst>
              <a:path w="2116758" h="3318948">
                <a:moveTo>
                  <a:pt x="0" y="0"/>
                </a:moveTo>
                <a:lnTo>
                  <a:pt x="2116758" y="0"/>
                </a:lnTo>
                <a:lnTo>
                  <a:pt x="2116758" y="3318948"/>
                </a:lnTo>
                <a:lnTo>
                  <a:pt x="0" y="3318948"/>
                </a:lnTo>
                <a:lnTo>
                  <a:pt x="0" y="0"/>
                </a:lnTo>
                <a:close/>
              </a:path>
            </a:pathLst>
          </a:custGeom>
          <a:blipFill>
            <a:blip r:embed="rId6"/>
            <a:stretch>
              <a:fillRect/>
            </a:stretch>
          </a:blipFill>
        </p:spPr>
      </p:sp>
      <p:sp>
        <p:nvSpPr>
          <p:cNvPr id="6" name="Freeform 6"/>
          <p:cNvSpPr/>
          <p:nvPr/>
        </p:nvSpPr>
        <p:spPr>
          <a:xfrm>
            <a:off x="3891103" y="8089119"/>
            <a:ext cx="2584917" cy="3573478"/>
          </a:xfrm>
          <a:custGeom>
            <a:avLst/>
            <a:gdLst/>
            <a:ahLst/>
            <a:cxnLst/>
            <a:rect l="l" t="t" r="r" b="b"/>
            <a:pathLst>
              <a:path w="2584917" h="3573478">
                <a:moveTo>
                  <a:pt x="0" y="0"/>
                </a:moveTo>
                <a:lnTo>
                  <a:pt x="2584917" y="0"/>
                </a:lnTo>
                <a:lnTo>
                  <a:pt x="2584917" y="3573478"/>
                </a:lnTo>
                <a:lnTo>
                  <a:pt x="0" y="3573478"/>
                </a:lnTo>
                <a:lnTo>
                  <a:pt x="0" y="0"/>
                </a:lnTo>
                <a:close/>
              </a:path>
            </a:pathLst>
          </a:custGeom>
          <a:blipFill>
            <a:blip r:embed="rId7"/>
            <a:stretch>
              <a:fillRect/>
            </a:stretch>
          </a:blipFill>
        </p:spPr>
      </p:sp>
      <p:sp>
        <p:nvSpPr>
          <p:cNvPr id="7" name="TextBox 7"/>
          <p:cNvSpPr txBox="1"/>
          <p:nvPr/>
        </p:nvSpPr>
        <p:spPr>
          <a:xfrm>
            <a:off x="2503178" y="659130"/>
            <a:ext cx="17872284" cy="662940"/>
          </a:xfrm>
          <a:prstGeom prst="rect">
            <a:avLst/>
          </a:prstGeom>
        </p:spPr>
        <p:txBody>
          <a:bodyPr lIns="0" tIns="0" rIns="0" bIns="0" rtlCol="0" anchor="t">
            <a:spAutoFit/>
          </a:bodyPr>
          <a:lstStyle/>
          <a:p>
            <a:pPr algn="just">
              <a:lnSpc>
                <a:spcPts val="5459"/>
              </a:lnSpc>
              <a:spcBef>
                <a:spcPct val="0"/>
              </a:spcBef>
            </a:pPr>
            <a:r>
              <a:rPr lang="en-US" sz="3900">
                <a:solidFill>
                  <a:srgbClr val="C67E50"/>
                </a:solidFill>
                <a:latin typeface="Roboto Condensed Bold"/>
              </a:rPr>
              <a:t>Bài 3: Nêu tác dụng của biện pháp tu từ đảo ngữ trong các đoạn thơ sau:</a:t>
            </a:r>
          </a:p>
        </p:txBody>
      </p:sp>
      <p:graphicFrame>
        <p:nvGraphicFramePr>
          <p:cNvPr id="8" name="Table 8"/>
          <p:cNvGraphicFramePr>
            <a:graphicFrameLocks noGrp="1"/>
          </p:cNvGraphicFramePr>
          <p:nvPr/>
        </p:nvGraphicFramePr>
        <p:xfrm>
          <a:off x="2503178" y="1978831"/>
          <a:ext cx="14756123" cy="7258050"/>
        </p:xfrm>
        <a:graphic>
          <a:graphicData uri="http://schemas.openxmlformats.org/drawingml/2006/table">
            <a:tbl>
              <a:tblPr/>
              <a:tblGrid>
                <a:gridCol w="7845324">
                  <a:extLst>
                    <a:ext uri="{9D8B030D-6E8A-4147-A177-3AD203B41FA5}">
                      <a16:colId xmlns:a16="http://schemas.microsoft.com/office/drawing/2014/main" val="20000"/>
                    </a:ext>
                  </a:extLst>
                </a:gridCol>
                <a:gridCol w="6910799">
                  <a:extLst>
                    <a:ext uri="{9D8B030D-6E8A-4147-A177-3AD203B41FA5}">
                      <a16:colId xmlns:a16="http://schemas.microsoft.com/office/drawing/2014/main" val="20001"/>
                    </a:ext>
                  </a:extLst>
                </a:gridCol>
              </a:tblGrid>
              <a:tr h="3629025">
                <a:tc>
                  <a:txBody>
                    <a:bodyPr/>
                    <a:lstStyle/>
                    <a:p>
                      <a:pPr algn="just">
                        <a:lnSpc>
                          <a:spcPts val="4900"/>
                        </a:lnSpc>
                        <a:defRPr/>
                      </a:pPr>
                      <a:r>
                        <a:rPr lang="en-US" sz="3500" dirty="0">
                          <a:solidFill>
                            <a:srgbClr val="000000"/>
                          </a:solidFill>
                          <a:latin typeface="Roboto Condensed Bold"/>
                        </a:rPr>
                        <a:t>b. Con </a:t>
                      </a:r>
                      <a:r>
                        <a:rPr lang="en-US" sz="3500" dirty="0" err="1">
                          <a:solidFill>
                            <a:srgbClr val="000000"/>
                          </a:solidFill>
                          <a:latin typeface="Roboto Condensed Bold"/>
                        </a:rPr>
                        <a:t>đê</a:t>
                      </a:r>
                      <a:r>
                        <a:rPr lang="en-US" sz="3500" dirty="0">
                          <a:solidFill>
                            <a:srgbClr val="000000"/>
                          </a:solidFill>
                          <a:latin typeface="Roboto Condensed Bold"/>
                        </a:rPr>
                        <a:t> </a:t>
                      </a:r>
                      <a:r>
                        <a:rPr lang="en-US" sz="3500" dirty="0" err="1">
                          <a:solidFill>
                            <a:srgbClr val="000000"/>
                          </a:solidFill>
                          <a:latin typeface="Roboto Condensed Bold"/>
                        </a:rPr>
                        <a:t>cát</a:t>
                      </a:r>
                      <a:r>
                        <a:rPr lang="en-US" sz="3500" dirty="0">
                          <a:solidFill>
                            <a:srgbClr val="000000"/>
                          </a:solidFill>
                          <a:latin typeface="Roboto Condensed Bold"/>
                        </a:rPr>
                        <a:t> </a:t>
                      </a:r>
                      <a:r>
                        <a:rPr lang="en-US" sz="3500" dirty="0" err="1">
                          <a:solidFill>
                            <a:srgbClr val="000000"/>
                          </a:solidFill>
                          <a:latin typeface="Roboto Condensed Bold"/>
                        </a:rPr>
                        <a:t>đỏ</a:t>
                      </a:r>
                      <a:r>
                        <a:rPr lang="en-US" sz="3500" dirty="0">
                          <a:solidFill>
                            <a:srgbClr val="000000"/>
                          </a:solidFill>
                          <a:latin typeface="Roboto Condensed Bold"/>
                        </a:rPr>
                        <a:t> </a:t>
                      </a:r>
                      <a:r>
                        <a:rPr lang="en-US" sz="3500" dirty="0" err="1">
                          <a:solidFill>
                            <a:srgbClr val="000000"/>
                          </a:solidFill>
                          <a:latin typeface="Roboto Condensed Bold"/>
                        </a:rPr>
                        <a:t>cỏ</a:t>
                      </a:r>
                      <a:r>
                        <a:rPr lang="en-US" sz="3500" dirty="0">
                          <a:solidFill>
                            <a:srgbClr val="000000"/>
                          </a:solidFill>
                          <a:latin typeface="Roboto Condensed Bold"/>
                        </a:rPr>
                        <a:t> </a:t>
                      </a:r>
                      <a:r>
                        <a:rPr lang="en-US" sz="3500" dirty="0" err="1">
                          <a:solidFill>
                            <a:srgbClr val="000000"/>
                          </a:solidFill>
                          <a:latin typeface="Roboto Condensed Bold"/>
                        </a:rPr>
                        <a:t>viền</a:t>
                      </a:r>
                      <a:endParaRPr lang="en-US" sz="1100" dirty="0"/>
                    </a:p>
                    <a:p>
                      <a:pPr algn="just">
                        <a:lnSpc>
                          <a:spcPts val="4900"/>
                        </a:lnSpc>
                      </a:pPr>
                      <a:r>
                        <a:rPr lang="en-US" sz="3500" dirty="0" err="1">
                          <a:solidFill>
                            <a:srgbClr val="000000"/>
                          </a:solidFill>
                          <a:latin typeface="Roboto Condensed Bold"/>
                        </a:rPr>
                        <a:t>Leng</a:t>
                      </a:r>
                      <a:r>
                        <a:rPr lang="en-US" sz="3500" dirty="0">
                          <a:solidFill>
                            <a:srgbClr val="000000"/>
                          </a:solidFill>
                          <a:latin typeface="Roboto Condensed Bold"/>
                        </a:rPr>
                        <a:t> </a:t>
                      </a:r>
                      <a:r>
                        <a:rPr lang="en-US" sz="3500" dirty="0" err="1">
                          <a:solidFill>
                            <a:srgbClr val="000000"/>
                          </a:solidFill>
                          <a:latin typeface="Roboto Condensed Bold"/>
                        </a:rPr>
                        <a:t>keng</a:t>
                      </a:r>
                      <a:r>
                        <a:rPr lang="en-US" sz="3500" dirty="0">
                          <a:solidFill>
                            <a:srgbClr val="000000"/>
                          </a:solidFill>
                          <a:latin typeface="Roboto Condensed Bold"/>
                        </a:rPr>
                        <a:t> </a:t>
                      </a:r>
                      <a:r>
                        <a:rPr lang="en-US" sz="3500" dirty="0" err="1">
                          <a:solidFill>
                            <a:srgbClr val="000000"/>
                          </a:solidFill>
                          <a:latin typeface="Roboto Condensed Bold"/>
                        </a:rPr>
                        <a:t>nhạc</a:t>
                      </a:r>
                      <a:r>
                        <a:rPr lang="en-US" sz="3500" dirty="0">
                          <a:solidFill>
                            <a:srgbClr val="000000"/>
                          </a:solidFill>
                          <a:latin typeface="Roboto Condensed Bold"/>
                        </a:rPr>
                        <a:t> </a:t>
                      </a:r>
                      <a:r>
                        <a:rPr lang="en-US" sz="3500" dirty="0" err="1">
                          <a:solidFill>
                            <a:srgbClr val="000000"/>
                          </a:solidFill>
                          <a:latin typeface="Roboto Condensed Bold"/>
                        </a:rPr>
                        <a:t>ngựa</a:t>
                      </a:r>
                      <a:r>
                        <a:rPr lang="en-US" sz="3500" dirty="0">
                          <a:solidFill>
                            <a:srgbClr val="000000"/>
                          </a:solidFill>
                          <a:latin typeface="Roboto Condensed Bold"/>
                        </a:rPr>
                        <a:t> </a:t>
                      </a:r>
                      <a:r>
                        <a:rPr lang="en-US" sz="3500" dirty="0" err="1">
                          <a:solidFill>
                            <a:srgbClr val="000000"/>
                          </a:solidFill>
                          <a:latin typeface="Roboto Condensed Bold"/>
                        </a:rPr>
                        <a:t>ngược</a:t>
                      </a:r>
                      <a:r>
                        <a:rPr lang="en-US" sz="3500" dirty="0">
                          <a:solidFill>
                            <a:srgbClr val="000000"/>
                          </a:solidFill>
                          <a:latin typeface="Roboto Condensed Bold"/>
                        </a:rPr>
                        <a:t> </a:t>
                      </a:r>
                      <a:r>
                        <a:rPr lang="en-US" sz="3500" dirty="0" err="1">
                          <a:solidFill>
                            <a:srgbClr val="000000"/>
                          </a:solidFill>
                          <a:latin typeface="Roboto Condensed Bold"/>
                        </a:rPr>
                        <a:t>lên</a:t>
                      </a:r>
                      <a:r>
                        <a:rPr lang="en-US" sz="3500" dirty="0">
                          <a:solidFill>
                            <a:srgbClr val="000000"/>
                          </a:solidFill>
                          <a:latin typeface="Roboto Condensed Bold"/>
                        </a:rPr>
                        <a:t> </a:t>
                      </a:r>
                      <a:r>
                        <a:rPr lang="en-US" sz="3500" dirty="0" err="1">
                          <a:solidFill>
                            <a:srgbClr val="000000"/>
                          </a:solidFill>
                          <a:latin typeface="Roboto Condensed Bold"/>
                        </a:rPr>
                        <a:t>chợ</a:t>
                      </a:r>
                      <a:r>
                        <a:rPr lang="en-US" sz="3500" dirty="0">
                          <a:solidFill>
                            <a:srgbClr val="000000"/>
                          </a:solidFill>
                          <a:latin typeface="Roboto Condensed Bold"/>
                        </a:rPr>
                        <a:t> </a:t>
                      </a:r>
                      <a:r>
                        <a:rPr lang="en-US" sz="3500" dirty="0" err="1">
                          <a:solidFill>
                            <a:srgbClr val="000000"/>
                          </a:solidFill>
                          <a:latin typeface="Roboto Condensed Bold"/>
                        </a:rPr>
                        <a:t>Gò</a:t>
                      </a:r>
                      <a:r>
                        <a:rPr lang="en-US" sz="3500" dirty="0">
                          <a:solidFill>
                            <a:srgbClr val="000000"/>
                          </a:solidFill>
                          <a:latin typeface="Roboto Condensed Bold"/>
                        </a:rPr>
                        <a:t>.</a:t>
                      </a:r>
                    </a:p>
                    <a:p>
                      <a:pPr algn="r">
                        <a:lnSpc>
                          <a:spcPts val="4900"/>
                        </a:lnSpc>
                      </a:pPr>
                      <a:r>
                        <a:rPr lang="en-US" sz="3500" dirty="0">
                          <a:solidFill>
                            <a:srgbClr val="000000"/>
                          </a:solidFill>
                          <a:latin typeface="Roboto Condensed Bold"/>
                        </a:rPr>
                        <a:t>(Hoàng </a:t>
                      </a:r>
                      <a:r>
                        <a:rPr lang="en-US" sz="3500" dirty="0" err="1">
                          <a:solidFill>
                            <a:srgbClr val="000000"/>
                          </a:solidFill>
                          <a:latin typeface="Roboto Condensed Bold"/>
                        </a:rPr>
                        <a:t>Tố</a:t>
                      </a:r>
                      <a:r>
                        <a:rPr lang="en-US" sz="3500" dirty="0">
                          <a:solidFill>
                            <a:srgbClr val="000000"/>
                          </a:solidFill>
                          <a:latin typeface="Roboto Condensed Bold"/>
                        </a:rPr>
                        <a:t> Nguyên, </a:t>
                      </a:r>
                      <a:r>
                        <a:rPr lang="en-US" sz="3500" dirty="0" err="1">
                          <a:solidFill>
                            <a:srgbClr val="000000"/>
                          </a:solidFill>
                          <a:latin typeface="Roboto Condensed Bold Italics"/>
                        </a:rPr>
                        <a:t>Gò</a:t>
                      </a:r>
                      <a:r>
                        <a:rPr lang="en-US" sz="3500" dirty="0">
                          <a:solidFill>
                            <a:srgbClr val="000000"/>
                          </a:solidFill>
                          <a:latin typeface="Roboto Condensed Bold Italics"/>
                        </a:rPr>
                        <a:t> Me</a:t>
                      </a:r>
                      <a:r>
                        <a:rPr lang="en-US" sz="3500" dirty="0">
                          <a:solidFill>
                            <a:srgbClr val="000000"/>
                          </a:solidFill>
                          <a:latin typeface="Roboto Condensed Bold"/>
                        </a:rPr>
                        <a:t>)</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tc>
                  <a:txBody>
                    <a:bodyPr/>
                    <a:lstStyle/>
                    <a:p>
                      <a:pPr algn="just">
                        <a:lnSpc>
                          <a:spcPts val="4900"/>
                        </a:lnSpc>
                        <a:defRPr/>
                      </a:pPr>
                      <a:r>
                        <a:rPr lang="en-US" sz="3500">
                          <a:solidFill>
                            <a:srgbClr val="000000"/>
                          </a:solidFill>
                          <a:latin typeface="Roboto Condensed"/>
                        </a:rPr>
                        <a:t>Nhấn mạnh bức tranh thiên nhiên Gò Me sinh động, tươi mát, tràn ngập sức sống với thiên nhiên trù phú, và sự bình yên, thư thả với các hình ảnh bình dị.</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r h="3629025">
                <a:tc>
                  <a:txBody>
                    <a:bodyPr/>
                    <a:lstStyle/>
                    <a:p>
                      <a:pPr algn="just">
                        <a:lnSpc>
                          <a:spcPts val="4900"/>
                        </a:lnSpc>
                        <a:defRPr/>
                      </a:pPr>
                      <a:r>
                        <a:rPr lang="en-US" sz="3500">
                          <a:solidFill>
                            <a:srgbClr val="000000"/>
                          </a:solidFill>
                          <a:latin typeface="Roboto Condensed Bold"/>
                        </a:rPr>
                        <a:t>c. Ngày hôm sau ồn ào trên bến đỗ</a:t>
                      </a:r>
                      <a:endParaRPr lang="en-US" sz="1100"/>
                    </a:p>
                    <a:p>
                      <a:pPr algn="just">
                        <a:lnSpc>
                          <a:spcPts val="4900"/>
                        </a:lnSpc>
                      </a:pPr>
                      <a:r>
                        <a:rPr lang="en-US" sz="3500">
                          <a:solidFill>
                            <a:srgbClr val="000000"/>
                          </a:solidFill>
                          <a:latin typeface="Roboto Condensed Bold"/>
                        </a:rPr>
                        <a:t>Khắp dân làng tấp nập đón ghe về.</a:t>
                      </a:r>
                    </a:p>
                    <a:p>
                      <a:pPr algn="r">
                        <a:lnSpc>
                          <a:spcPts val="4900"/>
                        </a:lnSpc>
                      </a:pPr>
                      <a:r>
                        <a:rPr lang="en-US" sz="3500">
                          <a:solidFill>
                            <a:srgbClr val="000000"/>
                          </a:solidFill>
                          <a:latin typeface="Roboto Condensed Bold"/>
                        </a:rPr>
                        <a:t>(Tế Hanh, </a:t>
                      </a:r>
                      <a:r>
                        <a:rPr lang="en-US" sz="3500">
                          <a:solidFill>
                            <a:srgbClr val="000000"/>
                          </a:solidFill>
                          <a:latin typeface="Roboto Condensed Bold Italics"/>
                        </a:rPr>
                        <a:t>Quê hương</a:t>
                      </a:r>
                      <a:r>
                        <a:rPr lang="en-US" sz="3500">
                          <a:solidFill>
                            <a:srgbClr val="000000"/>
                          </a:solidFill>
                          <a:latin typeface="Roboto Condensed Bold"/>
                        </a:rPr>
                        <a:t>)</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tc>
                  <a:txBody>
                    <a:bodyPr/>
                    <a:lstStyle/>
                    <a:p>
                      <a:pPr algn="just">
                        <a:lnSpc>
                          <a:spcPts val="4900"/>
                        </a:lnSpc>
                        <a:defRPr/>
                      </a:pPr>
                      <a:r>
                        <a:rPr lang="en-US" sz="3500" dirty="0" err="1">
                          <a:solidFill>
                            <a:srgbClr val="000000"/>
                          </a:solidFill>
                          <a:latin typeface="Roboto Condensed"/>
                        </a:rPr>
                        <a:t>Nhấn</a:t>
                      </a:r>
                      <a:r>
                        <a:rPr lang="en-US" sz="3500" dirty="0">
                          <a:solidFill>
                            <a:srgbClr val="000000"/>
                          </a:solidFill>
                          <a:latin typeface="Roboto Condensed"/>
                        </a:rPr>
                        <a:t> </a:t>
                      </a:r>
                      <a:r>
                        <a:rPr lang="en-US" sz="3500" dirty="0" err="1">
                          <a:solidFill>
                            <a:srgbClr val="000000"/>
                          </a:solidFill>
                          <a:latin typeface="Roboto Condensed"/>
                        </a:rPr>
                        <a:t>mạnh</a:t>
                      </a:r>
                      <a:r>
                        <a:rPr lang="en-US" sz="3500" dirty="0">
                          <a:solidFill>
                            <a:srgbClr val="000000"/>
                          </a:solidFill>
                          <a:latin typeface="Roboto Condensed"/>
                        </a:rPr>
                        <a:t> </a:t>
                      </a:r>
                      <a:r>
                        <a:rPr lang="en-US" sz="3500" dirty="0" err="1">
                          <a:solidFill>
                            <a:srgbClr val="000000"/>
                          </a:solidFill>
                          <a:latin typeface="Roboto Condensed"/>
                        </a:rPr>
                        <a:t>cảnh</a:t>
                      </a:r>
                      <a:r>
                        <a:rPr lang="en-US" sz="3500" dirty="0">
                          <a:solidFill>
                            <a:srgbClr val="000000"/>
                          </a:solidFill>
                          <a:latin typeface="Roboto Condensed"/>
                        </a:rPr>
                        <a:t> </a:t>
                      </a:r>
                      <a:r>
                        <a:rPr lang="en-US" sz="3500" dirty="0" err="1">
                          <a:solidFill>
                            <a:srgbClr val="000000"/>
                          </a:solidFill>
                          <a:latin typeface="Roboto Condensed"/>
                        </a:rPr>
                        <a:t>ồn</a:t>
                      </a:r>
                      <a:r>
                        <a:rPr lang="en-US" sz="3500" dirty="0">
                          <a:solidFill>
                            <a:srgbClr val="000000"/>
                          </a:solidFill>
                          <a:latin typeface="Roboto Condensed"/>
                        </a:rPr>
                        <a:t> </a:t>
                      </a:r>
                      <a:r>
                        <a:rPr lang="en-US" sz="3500" dirty="0" err="1">
                          <a:solidFill>
                            <a:srgbClr val="000000"/>
                          </a:solidFill>
                          <a:latin typeface="Roboto Condensed"/>
                        </a:rPr>
                        <a:t>ào</a:t>
                      </a:r>
                      <a:r>
                        <a:rPr lang="en-US" sz="3500" dirty="0">
                          <a:solidFill>
                            <a:srgbClr val="000000"/>
                          </a:solidFill>
                          <a:latin typeface="Roboto Condensed"/>
                        </a:rPr>
                        <a:t>, </a:t>
                      </a:r>
                      <a:r>
                        <a:rPr lang="en-US" sz="3500" dirty="0" err="1">
                          <a:solidFill>
                            <a:srgbClr val="000000"/>
                          </a:solidFill>
                          <a:latin typeface="Roboto Condensed"/>
                        </a:rPr>
                        <a:t>tấp</a:t>
                      </a:r>
                      <a:r>
                        <a:rPr lang="en-US" sz="3500" dirty="0">
                          <a:solidFill>
                            <a:srgbClr val="000000"/>
                          </a:solidFill>
                          <a:latin typeface="Roboto Condensed"/>
                        </a:rPr>
                        <a:t> </a:t>
                      </a:r>
                      <a:r>
                        <a:rPr lang="en-US" sz="3500" dirty="0" err="1">
                          <a:solidFill>
                            <a:srgbClr val="000000"/>
                          </a:solidFill>
                          <a:latin typeface="Roboto Condensed"/>
                        </a:rPr>
                        <a:t>nập</a:t>
                      </a:r>
                      <a:r>
                        <a:rPr lang="en-US" sz="3500" dirty="0">
                          <a:solidFill>
                            <a:srgbClr val="000000"/>
                          </a:solidFill>
                          <a:latin typeface="Roboto Condensed"/>
                        </a:rPr>
                        <a:t> </a:t>
                      </a:r>
                      <a:r>
                        <a:rPr lang="en-US" sz="3500" dirty="0" err="1">
                          <a:solidFill>
                            <a:srgbClr val="000000"/>
                          </a:solidFill>
                          <a:latin typeface="Roboto Condensed"/>
                        </a:rPr>
                        <a:t>trên</a:t>
                      </a:r>
                      <a:r>
                        <a:rPr lang="en-US" sz="3500" dirty="0">
                          <a:solidFill>
                            <a:srgbClr val="000000"/>
                          </a:solidFill>
                          <a:latin typeface="Roboto Condensed"/>
                        </a:rPr>
                        <a:t> </a:t>
                      </a:r>
                      <a:r>
                        <a:rPr lang="en-US" sz="3500" dirty="0" err="1">
                          <a:solidFill>
                            <a:srgbClr val="000000"/>
                          </a:solidFill>
                          <a:latin typeface="Roboto Condensed"/>
                        </a:rPr>
                        <a:t>bến</a:t>
                      </a:r>
                      <a:r>
                        <a:rPr lang="en-US" sz="3500" dirty="0">
                          <a:solidFill>
                            <a:srgbClr val="000000"/>
                          </a:solidFill>
                          <a:latin typeface="Roboto Condensed"/>
                        </a:rPr>
                        <a:t> </a:t>
                      </a:r>
                      <a:r>
                        <a:rPr lang="en-US" sz="3500" dirty="0" err="1">
                          <a:solidFill>
                            <a:srgbClr val="000000"/>
                          </a:solidFill>
                          <a:latin typeface="Roboto Condensed"/>
                        </a:rPr>
                        <a:t>khi</a:t>
                      </a:r>
                      <a:r>
                        <a:rPr lang="en-US" sz="3500" dirty="0">
                          <a:solidFill>
                            <a:srgbClr val="000000"/>
                          </a:solidFill>
                          <a:latin typeface="Roboto Condensed"/>
                        </a:rPr>
                        <a:t> </a:t>
                      </a:r>
                      <a:r>
                        <a:rPr lang="en-US" sz="3500" dirty="0" err="1">
                          <a:solidFill>
                            <a:srgbClr val="000000"/>
                          </a:solidFill>
                          <a:latin typeface="Roboto Condensed"/>
                        </a:rPr>
                        <a:t>đón</a:t>
                      </a:r>
                      <a:r>
                        <a:rPr lang="en-US" sz="3500" dirty="0">
                          <a:solidFill>
                            <a:srgbClr val="000000"/>
                          </a:solidFill>
                          <a:latin typeface="Roboto Condensed"/>
                        </a:rPr>
                        <a:t> </a:t>
                      </a:r>
                      <a:r>
                        <a:rPr lang="en-US" sz="3500" dirty="0" err="1">
                          <a:solidFill>
                            <a:srgbClr val="000000"/>
                          </a:solidFill>
                          <a:latin typeface="Roboto Condensed"/>
                        </a:rPr>
                        <a:t>thuyền</a:t>
                      </a:r>
                      <a:r>
                        <a:rPr lang="en-US" sz="3500" dirty="0">
                          <a:solidFill>
                            <a:srgbClr val="000000"/>
                          </a:solidFill>
                          <a:latin typeface="Roboto Condensed"/>
                        </a:rPr>
                        <a:t> </a:t>
                      </a:r>
                      <a:r>
                        <a:rPr lang="en-US" sz="3500" dirty="0" err="1">
                          <a:solidFill>
                            <a:srgbClr val="000000"/>
                          </a:solidFill>
                          <a:latin typeface="Roboto Condensed"/>
                        </a:rPr>
                        <a:t>về</a:t>
                      </a:r>
                      <a:r>
                        <a:rPr lang="en-US" sz="3500" dirty="0">
                          <a:solidFill>
                            <a:srgbClr val="000000"/>
                          </a:solidFill>
                          <a:latin typeface="Roboto Condensed"/>
                        </a:rPr>
                        <a:t> và </a:t>
                      </a:r>
                      <a:r>
                        <a:rPr lang="en-US" sz="3500" dirty="0" err="1">
                          <a:solidFill>
                            <a:srgbClr val="000000"/>
                          </a:solidFill>
                          <a:latin typeface="Roboto Condensed"/>
                        </a:rPr>
                        <a:t>niềm</a:t>
                      </a:r>
                      <a:r>
                        <a:rPr lang="en-US" sz="3500" dirty="0">
                          <a:solidFill>
                            <a:srgbClr val="000000"/>
                          </a:solidFill>
                          <a:latin typeface="Roboto Condensed"/>
                        </a:rPr>
                        <a:t> </a:t>
                      </a:r>
                      <a:r>
                        <a:rPr lang="en-US" sz="3500" dirty="0" err="1">
                          <a:solidFill>
                            <a:srgbClr val="000000"/>
                          </a:solidFill>
                          <a:latin typeface="Roboto Condensed"/>
                        </a:rPr>
                        <a:t>vui</a:t>
                      </a:r>
                      <a:r>
                        <a:rPr lang="en-US" sz="3500" dirty="0">
                          <a:solidFill>
                            <a:srgbClr val="000000"/>
                          </a:solidFill>
                          <a:latin typeface="Roboto Condensed"/>
                        </a:rPr>
                        <a:t> </a:t>
                      </a:r>
                      <a:r>
                        <a:rPr lang="en-US" sz="3500" dirty="0" err="1">
                          <a:solidFill>
                            <a:srgbClr val="000000"/>
                          </a:solidFill>
                          <a:latin typeface="Roboto Condensed"/>
                        </a:rPr>
                        <a:t>trước</a:t>
                      </a:r>
                      <a:r>
                        <a:rPr lang="en-US" sz="3500" dirty="0">
                          <a:solidFill>
                            <a:srgbClr val="000000"/>
                          </a:solidFill>
                          <a:latin typeface="Roboto Condensed"/>
                        </a:rPr>
                        <a:t> </a:t>
                      </a:r>
                      <a:r>
                        <a:rPr lang="en-US" sz="3500" dirty="0" err="1">
                          <a:solidFill>
                            <a:srgbClr val="000000"/>
                          </a:solidFill>
                          <a:latin typeface="Roboto Condensed"/>
                        </a:rPr>
                        <a:t>những</a:t>
                      </a:r>
                      <a:r>
                        <a:rPr lang="en-US" sz="3500" dirty="0">
                          <a:solidFill>
                            <a:srgbClr val="000000"/>
                          </a:solidFill>
                          <a:latin typeface="Roboto Condensed"/>
                        </a:rPr>
                        <a:t> </a:t>
                      </a:r>
                      <a:r>
                        <a:rPr lang="en-US" sz="3500" dirty="0" err="1">
                          <a:solidFill>
                            <a:srgbClr val="000000"/>
                          </a:solidFill>
                          <a:latin typeface="Roboto Condensed"/>
                        </a:rPr>
                        <a:t>thành</a:t>
                      </a:r>
                      <a:r>
                        <a:rPr lang="en-US" sz="3500" dirty="0">
                          <a:solidFill>
                            <a:srgbClr val="000000"/>
                          </a:solidFill>
                          <a:latin typeface="Roboto Condensed"/>
                        </a:rPr>
                        <a:t> </a:t>
                      </a:r>
                      <a:r>
                        <a:rPr lang="en-US" sz="3500" dirty="0" err="1">
                          <a:solidFill>
                            <a:srgbClr val="000000"/>
                          </a:solidFill>
                          <a:latin typeface="Roboto Condensed"/>
                        </a:rPr>
                        <a:t>quả</a:t>
                      </a:r>
                      <a:r>
                        <a:rPr lang="en-US" sz="3500" dirty="0">
                          <a:solidFill>
                            <a:srgbClr val="000000"/>
                          </a:solidFill>
                          <a:latin typeface="Roboto Condensed"/>
                        </a:rPr>
                        <a:t> </a:t>
                      </a:r>
                      <a:r>
                        <a:rPr lang="en-US" sz="3500" dirty="0" err="1">
                          <a:solidFill>
                            <a:srgbClr val="000000"/>
                          </a:solidFill>
                          <a:latin typeface="Roboto Condensed"/>
                        </a:rPr>
                        <a:t>lao</a:t>
                      </a:r>
                      <a:r>
                        <a:rPr lang="en-US" sz="3500" dirty="0">
                          <a:solidFill>
                            <a:srgbClr val="000000"/>
                          </a:solidFill>
                          <a:latin typeface="Roboto Condensed"/>
                        </a:rPr>
                        <a:t> </a:t>
                      </a:r>
                      <a:r>
                        <a:rPr lang="en-US" sz="3500" dirty="0" err="1">
                          <a:solidFill>
                            <a:srgbClr val="000000"/>
                          </a:solidFill>
                          <a:latin typeface="Roboto Condensed"/>
                        </a:rPr>
                        <a:t>động</a:t>
                      </a:r>
                      <a:r>
                        <a:rPr lang="en-US" sz="3500" dirty="0">
                          <a:solidFill>
                            <a:srgbClr val="000000"/>
                          </a:solidFill>
                          <a:latin typeface="Roboto Condensed"/>
                        </a:rPr>
                        <a:t>, </a:t>
                      </a:r>
                      <a:r>
                        <a:rPr lang="en-US" sz="3500" dirty="0" err="1">
                          <a:solidFill>
                            <a:srgbClr val="000000"/>
                          </a:solidFill>
                          <a:latin typeface="Roboto Condensed"/>
                        </a:rPr>
                        <a:t>gợi</a:t>
                      </a:r>
                      <a:r>
                        <a:rPr lang="en-US" sz="3500" dirty="0">
                          <a:solidFill>
                            <a:srgbClr val="000000"/>
                          </a:solidFill>
                          <a:latin typeface="Roboto Condensed"/>
                        </a:rPr>
                        <a:t> </a:t>
                      </a:r>
                      <a:r>
                        <a:rPr lang="en-US" sz="3500" dirty="0" err="1">
                          <a:solidFill>
                            <a:srgbClr val="000000"/>
                          </a:solidFill>
                          <a:latin typeface="Roboto Condensed"/>
                        </a:rPr>
                        <a:t>ra</a:t>
                      </a:r>
                      <a:r>
                        <a:rPr lang="en-US" sz="3500" dirty="0">
                          <a:solidFill>
                            <a:srgbClr val="000000"/>
                          </a:solidFill>
                          <a:latin typeface="Roboto Condensed"/>
                        </a:rPr>
                        <a:t> </a:t>
                      </a:r>
                      <a:r>
                        <a:rPr lang="en-US" sz="3500" dirty="0" err="1">
                          <a:solidFill>
                            <a:srgbClr val="000000"/>
                          </a:solidFill>
                          <a:latin typeface="Roboto Condensed"/>
                        </a:rPr>
                        <a:t>một</a:t>
                      </a:r>
                      <a:r>
                        <a:rPr lang="en-US" sz="3500" dirty="0">
                          <a:solidFill>
                            <a:srgbClr val="000000"/>
                          </a:solidFill>
                          <a:latin typeface="Roboto Condensed"/>
                        </a:rPr>
                        <a:t> </a:t>
                      </a:r>
                      <a:r>
                        <a:rPr lang="en-US" sz="3500" dirty="0" err="1">
                          <a:solidFill>
                            <a:srgbClr val="000000"/>
                          </a:solidFill>
                          <a:latin typeface="Roboto Condensed"/>
                        </a:rPr>
                        <a:t>sức</a:t>
                      </a:r>
                      <a:r>
                        <a:rPr lang="en-US" sz="3500" dirty="0">
                          <a:solidFill>
                            <a:srgbClr val="000000"/>
                          </a:solidFill>
                          <a:latin typeface="Roboto Condensed"/>
                        </a:rPr>
                        <a:t> </a:t>
                      </a:r>
                      <a:r>
                        <a:rPr lang="en-US" sz="3500" dirty="0" err="1">
                          <a:solidFill>
                            <a:srgbClr val="000000"/>
                          </a:solidFill>
                          <a:latin typeface="Roboto Condensed"/>
                        </a:rPr>
                        <a:t>sống</a:t>
                      </a:r>
                      <a:r>
                        <a:rPr lang="en-US" sz="3500" dirty="0">
                          <a:solidFill>
                            <a:srgbClr val="000000"/>
                          </a:solidFill>
                          <a:latin typeface="Roboto Condensed"/>
                        </a:rPr>
                        <a:t>, </a:t>
                      </a:r>
                      <a:r>
                        <a:rPr lang="en-US" sz="3500" dirty="0" err="1">
                          <a:solidFill>
                            <a:srgbClr val="000000"/>
                          </a:solidFill>
                          <a:latin typeface="Roboto Condensed"/>
                        </a:rPr>
                        <a:t>nhịp</a:t>
                      </a:r>
                      <a:r>
                        <a:rPr lang="en-US" sz="3500" dirty="0">
                          <a:solidFill>
                            <a:srgbClr val="000000"/>
                          </a:solidFill>
                          <a:latin typeface="Roboto Condensed"/>
                        </a:rPr>
                        <a:t> </a:t>
                      </a:r>
                      <a:r>
                        <a:rPr lang="en-US" sz="3500" dirty="0" err="1">
                          <a:solidFill>
                            <a:srgbClr val="000000"/>
                          </a:solidFill>
                          <a:latin typeface="Roboto Condensed"/>
                        </a:rPr>
                        <a:t>sống</a:t>
                      </a:r>
                      <a:r>
                        <a:rPr lang="en-US" sz="3500" dirty="0">
                          <a:solidFill>
                            <a:srgbClr val="000000"/>
                          </a:solidFill>
                          <a:latin typeface="Roboto Condensed"/>
                        </a:rPr>
                        <a:t> </a:t>
                      </a:r>
                      <a:r>
                        <a:rPr lang="en-US" sz="3500" dirty="0" err="1">
                          <a:solidFill>
                            <a:srgbClr val="000000"/>
                          </a:solidFill>
                          <a:latin typeface="Roboto Condensed"/>
                        </a:rPr>
                        <a:t>náo</a:t>
                      </a:r>
                      <a:r>
                        <a:rPr lang="en-US" sz="3500" dirty="0">
                          <a:solidFill>
                            <a:srgbClr val="000000"/>
                          </a:solidFill>
                          <a:latin typeface="Roboto Condensed"/>
                        </a:rPr>
                        <a:t> </a:t>
                      </a:r>
                      <a:r>
                        <a:rPr lang="en-US" sz="3500" dirty="0" err="1">
                          <a:solidFill>
                            <a:srgbClr val="000000"/>
                          </a:solidFill>
                          <a:latin typeface="Roboto Condensed"/>
                        </a:rPr>
                        <a:t>nhiệt</a:t>
                      </a:r>
                      <a:r>
                        <a:rPr lang="en-US" sz="3500" dirty="0">
                          <a:solidFill>
                            <a:srgbClr val="000000"/>
                          </a:solidFill>
                          <a:latin typeface="Roboto Condensed"/>
                        </a:rPr>
                        <a:t>.</a:t>
                      </a:r>
                      <a:endParaRPr lang="en-US" sz="1100" dirty="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extLst>
                  <a:ext uri="{0D108BD9-81ED-4DB2-BD59-A6C34878D82A}">
                    <a16:rowId xmlns:a16="http://schemas.microsoft.com/office/drawing/2014/main" val="10001"/>
                  </a:ext>
                </a:extLst>
              </a:tr>
            </a:tbl>
          </a:graphicData>
        </a:graphic>
      </p:graphicFrame>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043914">
            <a:off x="438433" y="-1038179"/>
            <a:ext cx="16605712" cy="16515135"/>
          </a:xfrm>
          <a:custGeom>
            <a:avLst/>
            <a:gdLst/>
            <a:ahLst/>
            <a:cxnLst/>
            <a:rect l="l" t="t" r="r" b="b"/>
            <a:pathLst>
              <a:path w="16605712" h="16515135">
                <a:moveTo>
                  <a:pt x="0" y="0"/>
                </a:moveTo>
                <a:lnTo>
                  <a:pt x="16605712" y="0"/>
                </a:lnTo>
                <a:lnTo>
                  <a:pt x="16605712" y="16515136"/>
                </a:lnTo>
                <a:lnTo>
                  <a:pt x="0" y="165151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525968" y="1049264"/>
            <a:ext cx="1905094" cy="1621906"/>
            <a:chOff x="0" y="0"/>
            <a:chExt cx="2540126" cy="2162541"/>
          </a:xfrm>
        </p:grpSpPr>
        <p:sp>
          <p:nvSpPr>
            <p:cNvPr id="4" name="Freeform 4"/>
            <p:cNvSpPr/>
            <p:nvPr/>
          </p:nvSpPr>
          <p:spPr>
            <a:xfrm>
              <a:off x="0" y="373204"/>
              <a:ext cx="1408696" cy="1789336"/>
            </a:xfrm>
            <a:custGeom>
              <a:avLst/>
              <a:gdLst/>
              <a:ahLst/>
              <a:cxnLst/>
              <a:rect l="l" t="t" r="r" b="b"/>
              <a:pathLst>
                <a:path w="1408696" h="1789336">
                  <a:moveTo>
                    <a:pt x="0" y="0"/>
                  </a:moveTo>
                  <a:lnTo>
                    <a:pt x="1408696" y="0"/>
                  </a:lnTo>
                  <a:lnTo>
                    <a:pt x="1408696" y="1789337"/>
                  </a:lnTo>
                  <a:lnTo>
                    <a:pt x="0" y="17893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408696" y="0"/>
              <a:ext cx="1131430" cy="1437151"/>
            </a:xfrm>
            <a:custGeom>
              <a:avLst/>
              <a:gdLst/>
              <a:ahLst/>
              <a:cxnLst/>
              <a:rect l="l" t="t" r="r" b="b"/>
              <a:pathLst>
                <a:path w="1131430" h="1437151">
                  <a:moveTo>
                    <a:pt x="0" y="0"/>
                  </a:moveTo>
                  <a:lnTo>
                    <a:pt x="1131430" y="0"/>
                  </a:lnTo>
                  <a:lnTo>
                    <a:pt x="1131430" y="1437151"/>
                  </a:lnTo>
                  <a:lnTo>
                    <a:pt x="0" y="14371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6" name="TextBox 6"/>
          <p:cNvSpPr txBox="1"/>
          <p:nvPr/>
        </p:nvSpPr>
        <p:spPr>
          <a:xfrm>
            <a:off x="2812331" y="2826108"/>
            <a:ext cx="11344796" cy="1177290"/>
          </a:xfrm>
          <a:prstGeom prst="rect">
            <a:avLst/>
          </a:prstGeom>
        </p:spPr>
        <p:txBody>
          <a:bodyPr lIns="0" tIns="0" rIns="0" bIns="0" rtlCol="0" anchor="t">
            <a:spAutoFit/>
          </a:bodyPr>
          <a:lstStyle/>
          <a:p>
            <a:pPr algn="ctr">
              <a:lnSpc>
                <a:spcPts val="9660"/>
              </a:lnSpc>
              <a:spcBef>
                <a:spcPct val="0"/>
              </a:spcBef>
            </a:pPr>
            <a:r>
              <a:rPr lang="en-US" sz="6900">
                <a:solidFill>
                  <a:srgbClr val="FFFFFF"/>
                </a:solidFill>
                <a:latin typeface="Fraunces Bold"/>
              </a:rPr>
              <a:t>III. VIẾT NGẮN</a:t>
            </a:r>
          </a:p>
        </p:txBody>
      </p:sp>
      <p:sp>
        <p:nvSpPr>
          <p:cNvPr id="7" name="TextBox 7"/>
          <p:cNvSpPr txBox="1"/>
          <p:nvPr/>
        </p:nvSpPr>
        <p:spPr>
          <a:xfrm>
            <a:off x="3325451" y="5115655"/>
            <a:ext cx="10831676" cy="1005205"/>
          </a:xfrm>
          <a:prstGeom prst="rect">
            <a:avLst/>
          </a:prstGeom>
        </p:spPr>
        <p:txBody>
          <a:bodyPr lIns="0" tIns="0" rIns="0" bIns="0" rtlCol="0" anchor="t">
            <a:spAutoFit/>
          </a:bodyPr>
          <a:lstStyle/>
          <a:p>
            <a:pPr algn="ctr">
              <a:lnSpc>
                <a:spcPts val="8119"/>
              </a:lnSpc>
              <a:spcBef>
                <a:spcPct val="0"/>
              </a:spcBef>
            </a:pPr>
            <a:r>
              <a:rPr lang="en-US" sz="5799" dirty="0">
                <a:solidFill>
                  <a:srgbClr val="FFFFFF"/>
                </a:solidFill>
                <a:latin typeface="Roboto Condensed Bold"/>
              </a:rPr>
              <a:t>NÉT ĐẸP CỔ ĐIỂN – XƯA VÀ NAY</a:t>
            </a:r>
          </a:p>
        </p:txBody>
      </p:sp>
      <p:sp>
        <p:nvSpPr>
          <p:cNvPr id="8" name="Freeform 8"/>
          <p:cNvSpPr/>
          <p:nvPr/>
        </p:nvSpPr>
        <p:spPr>
          <a:xfrm>
            <a:off x="13244318" y="6120861"/>
            <a:ext cx="5486061" cy="4598316"/>
          </a:xfrm>
          <a:custGeom>
            <a:avLst/>
            <a:gdLst/>
            <a:ahLst/>
            <a:cxnLst/>
            <a:rect l="l" t="t" r="r" b="b"/>
            <a:pathLst>
              <a:path w="5486061" h="4598316">
                <a:moveTo>
                  <a:pt x="0" y="0"/>
                </a:moveTo>
                <a:lnTo>
                  <a:pt x="5486061" y="0"/>
                </a:lnTo>
                <a:lnTo>
                  <a:pt x="5486061" y="4598316"/>
                </a:lnTo>
                <a:lnTo>
                  <a:pt x="0" y="4598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63722" y="5662690"/>
            <a:ext cx="3952471" cy="5032081"/>
          </a:xfrm>
          <a:custGeom>
            <a:avLst/>
            <a:gdLst/>
            <a:ahLst/>
            <a:cxnLst/>
            <a:rect l="l" t="t" r="r" b="b"/>
            <a:pathLst>
              <a:path w="3952471" h="5032081">
                <a:moveTo>
                  <a:pt x="0" y="0"/>
                </a:moveTo>
                <a:lnTo>
                  <a:pt x="3952471" y="0"/>
                </a:lnTo>
                <a:lnTo>
                  <a:pt x="3952471" y="5032081"/>
                </a:lnTo>
                <a:lnTo>
                  <a:pt x="0" y="50320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a:off x="-6263676" y="-397427"/>
            <a:ext cx="12900788" cy="12783509"/>
          </a:xfrm>
          <a:custGeom>
            <a:avLst/>
            <a:gdLst/>
            <a:ahLst/>
            <a:cxnLst/>
            <a:rect l="l" t="t" r="r" b="b"/>
            <a:pathLst>
              <a:path w="12900788" h="12783509">
                <a:moveTo>
                  <a:pt x="0" y="0"/>
                </a:moveTo>
                <a:lnTo>
                  <a:pt x="12900789" y="0"/>
                </a:lnTo>
                <a:lnTo>
                  <a:pt x="12900789" y="12783509"/>
                </a:lnTo>
                <a:lnTo>
                  <a:pt x="0" y="12783509"/>
                </a:lnTo>
                <a:lnTo>
                  <a:pt x="0" y="0"/>
                </a:lnTo>
                <a:close/>
              </a:path>
            </a:pathLst>
          </a:custGeom>
          <a:blipFill>
            <a:blip r:embed="rId3">
              <a:alphaModFix amt="72000"/>
              <a:extLst>
                <a:ext uri="{96DAC541-7B7A-43D3-8B79-37D633B846F1}">
                  <asvg:svgBlip xmlns:asvg="http://schemas.microsoft.com/office/drawing/2016/SVG/main" r:embed="rId4"/>
                </a:ext>
              </a:extLst>
            </a:blip>
            <a:stretch>
              <a:fillRect/>
            </a:stretch>
          </a:blipFill>
        </p:spPr>
      </p:sp>
      <p:sp>
        <p:nvSpPr>
          <p:cNvPr id="4" name="Freeform 4"/>
          <p:cNvSpPr/>
          <p:nvPr/>
        </p:nvSpPr>
        <p:spPr>
          <a:xfrm>
            <a:off x="-2227070" y="2691245"/>
            <a:ext cx="8302245" cy="8229600"/>
          </a:xfrm>
          <a:custGeom>
            <a:avLst/>
            <a:gdLst/>
            <a:ahLst/>
            <a:cxnLst/>
            <a:rect l="l" t="t" r="r" b="b"/>
            <a:pathLst>
              <a:path w="8302245" h="8229600">
                <a:moveTo>
                  <a:pt x="0" y="0"/>
                </a:moveTo>
                <a:lnTo>
                  <a:pt x="8302244" y="0"/>
                </a:lnTo>
                <a:lnTo>
                  <a:pt x="8302244" y="8229600"/>
                </a:lnTo>
                <a:lnTo>
                  <a:pt x="0" y="8229600"/>
                </a:lnTo>
                <a:lnTo>
                  <a:pt x="0" y="0"/>
                </a:lnTo>
                <a:close/>
              </a:path>
            </a:pathLst>
          </a:custGeom>
          <a:blipFill>
            <a:blip r:embed="rId5"/>
            <a:stretch>
              <a:fillRect/>
            </a:stretch>
          </a:blipFill>
        </p:spPr>
      </p:sp>
      <p:sp>
        <p:nvSpPr>
          <p:cNvPr id="5" name="TextBox 5"/>
          <p:cNvSpPr txBox="1"/>
          <p:nvPr/>
        </p:nvSpPr>
        <p:spPr>
          <a:xfrm>
            <a:off x="6476020" y="310441"/>
            <a:ext cx="10958222" cy="5433061"/>
          </a:xfrm>
          <a:prstGeom prst="rect">
            <a:avLst/>
          </a:prstGeom>
        </p:spPr>
        <p:txBody>
          <a:bodyPr lIns="0" tIns="0" rIns="0" bIns="0" rtlCol="0" anchor="t">
            <a:spAutoFit/>
          </a:bodyPr>
          <a:lstStyle/>
          <a:p>
            <a:pPr algn="just">
              <a:lnSpc>
                <a:spcPts val="7139"/>
              </a:lnSpc>
              <a:spcBef>
                <a:spcPct val="0"/>
              </a:spcBef>
            </a:pPr>
            <a:r>
              <a:rPr lang="en-US" sz="5099" dirty="0" err="1">
                <a:solidFill>
                  <a:srgbClr val="AB5762"/>
                </a:solidFill>
                <a:latin typeface="#9Slide05 VL Fadilla 1"/>
              </a:rPr>
              <a:t>Những</a:t>
            </a:r>
            <a:r>
              <a:rPr lang="en-US" sz="5099" dirty="0">
                <a:solidFill>
                  <a:srgbClr val="AB5762"/>
                </a:solidFill>
                <a:latin typeface="#9Slide05 VL Fadilla 1"/>
              </a:rPr>
              <a:t> </a:t>
            </a:r>
            <a:r>
              <a:rPr lang="en-US" sz="5099" dirty="0" err="1">
                <a:solidFill>
                  <a:srgbClr val="AB5762"/>
                </a:solidFill>
                <a:latin typeface="#9Slide05 VL Fadilla 1"/>
              </a:rPr>
              <a:t>nét</a:t>
            </a:r>
            <a:r>
              <a:rPr lang="en-US" sz="5099" dirty="0">
                <a:solidFill>
                  <a:srgbClr val="AB5762"/>
                </a:solidFill>
                <a:latin typeface="#9Slide05 VL Fadilla 1"/>
              </a:rPr>
              <a:t> </a:t>
            </a:r>
            <a:r>
              <a:rPr lang="en-US" sz="5099" dirty="0" err="1">
                <a:solidFill>
                  <a:srgbClr val="AB5762"/>
                </a:solidFill>
                <a:latin typeface="#9Slide05 VL Fadilla 1"/>
              </a:rPr>
              <a:t>đẹp</a:t>
            </a:r>
            <a:r>
              <a:rPr lang="en-US" sz="5099" dirty="0">
                <a:solidFill>
                  <a:srgbClr val="AB5762"/>
                </a:solidFill>
                <a:latin typeface="#9Slide05 VL Fadilla 1"/>
              </a:rPr>
              <a:t> </a:t>
            </a:r>
            <a:r>
              <a:rPr lang="en-US" sz="5099" dirty="0" err="1">
                <a:solidFill>
                  <a:srgbClr val="AB5762"/>
                </a:solidFill>
                <a:latin typeface="#9Slide05 VL Fadilla 1"/>
              </a:rPr>
              <a:t>cổ</a:t>
            </a:r>
            <a:r>
              <a:rPr lang="en-US" sz="5099" dirty="0">
                <a:solidFill>
                  <a:srgbClr val="AB5762"/>
                </a:solidFill>
                <a:latin typeface="#9Slide05 VL Fadilla 1"/>
              </a:rPr>
              <a:t> </a:t>
            </a:r>
            <a:r>
              <a:rPr lang="en-US" sz="5099" dirty="0" err="1">
                <a:solidFill>
                  <a:srgbClr val="AB5762"/>
                </a:solidFill>
                <a:latin typeface="#9Slide05 VL Fadilla 1"/>
              </a:rPr>
              <a:t>điển</a:t>
            </a:r>
            <a:r>
              <a:rPr lang="en-US" sz="5099" dirty="0">
                <a:solidFill>
                  <a:srgbClr val="AB5762"/>
                </a:solidFill>
                <a:latin typeface="#9Slide05 VL Fadilla 1"/>
              </a:rPr>
              <a:t> </a:t>
            </a:r>
            <a:r>
              <a:rPr lang="en-US" sz="5099" dirty="0" err="1">
                <a:solidFill>
                  <a:srgbClr val="AB5762"/>
                </a:solidFill>
                <a:latin typeface="#9Slide05 VL Fadilla 1"/>
              </a:rPr>
              <a:t>không</a:t>
            </a:r>
            <a:r>
              <a:rPr lang="en-US" sz="5099" dirty="0">
                <a:solidFill>
                  <a:srgbClr val="AB5762"/>
                </a:solidFill>
                <a:latin typeface="#9Slide05 VL Fadilla 1"/>
              </a:rPr>
              <a:t> </a:t>
            </a:r>
            <a:r>
              <a:rPr lang="en-US" sz="5099" dirty="0" err="1">
                <a:solidFill>
                  <a:srgbClr val="AB5762"/>
                </a:solidFill>
                <a:latin typeface="#9Slide05 VL Fadilla 1"/>
              </a:rPr>
              <a:t>chỉ</a:t>
            </a:r>
            <a:r>
              <a:rPr lang="en-US" sz="5099" dirty="0">
                <a:solidFill>
                  <a:srgbClr val="AB5762"/>
                </a:solidFill>
                <a:latin typeface="#9Slide05 VL Fadilla 1"/>
              </a:rPr>
              <a:t> </a:t>
            </a:r>
            <a:r>
              <a:rPr lang="en-US" sz="5099" dirty="0" err="1">
                <a:solidFill>
                  <a:srgbClr val="AB5762"/>
                </a:solidFill>
                <a:latin typeface="#9Slide05 VL Fadilla 1"/>
              </a:rPr>
              <a:t>hiện</a:t>
            </a:r>
            <a:r>
              <a:rPr lang="en-US" sz="5099" dirty="0">
                <a:solidFill>
                  <a:srgbClr val="AB5762"/>
                </a:solidFill>
                <a:latin typeface="#9Slide05 VL Fadilla 1"/>
              </a:rPr>
              <a:t> </a:t>
            </a:r>
            <a:r>
              <a:rPr lang="en-US" sz="5099" dirty="0" err="1">
                <a:solidFill>
                  <a:srgbClr val="AB5762"/>
                </a:solidFill>
                <a:latin typeface="#9Slide05 VL Fadilla 1"/>
              </a:rPr>
              <a:t>hữu</a:t>
            </a:r>
            <a:r>
              <a:rPr lang="en-US" sz="5099" dirty="0">
                <a:solidFill>
                  <a:srgbClr val="AB5762"/>
                </a:solidFill>
                <a:latin typeface="#9Slide05 VL Fadilla 1"/>
              </a:rPr>
              <a:t> qua </a:t>
            </a:r>
            <a:r>
              <a:rPr lang="en-US" sz="5099" dirty="0" err="1">
                <a:solidFill>
                  <a:srgbClr val="AB5762"/>
                </a:solidFill>
                <a:latin typeface="#9Slide05 VL Fadilla 1"/>
              </a:rPr>
              <a:t>những</a:t>
            </a:r>
            <a:r>
              <a:rPr lang="en-US" sz="5099" dirty="0">
                <a:solidFill>
                  <a:srgbClr val="AB5762"/>
                </a:solidFill>
                <a:latin typeface="#9Slide05 VL Fadilla 1"/>
              </a:rPr>
              <a:t> </a:t>
            </a:r>
            <a:r>
              <a:rPr lang="en-US" sz="5099" dirty="0" err="1">
                <a:solidFill>
                  <a:srgbClr val="AB5762"/>
                </a:solidFill>
                <a:latin typeface="#9Slide05 VL Fadilla 1"/>
              </a:rPr>
              <a:t>sáng</a:t>
            </a:r>
            <a:r>
              <a:rPr lang="en-US" sz="5099" dirty="0">
                <a:solidFill>
                  <a:srgbClr val="AB5762"/>
                </a:solidFill>
                <a:latin typeface="#9Slide05 VL Fadilla 1"/>
              </a:rPr>
              <a:t> </a:t>
            </a:r>
            <a:r>
              <a:rPr lang="en-US" sz="5099" dirty="0" err="1">
                <a:solidFill>
                  <a:srgbClr val="AB5762"/>
                </a:solidFill>
                <a:latin typeface="#9Slide05 VL Fadilla 1"/>
              </a:rPr>
              <a:t>tác</a:t>
            </a:r>
            <a:r>
              <a:rPr lang="en-US" sz="5099" dirty="0">
                <a:solidFill>
                  <a:srgbClr val="AB5762"/>
                </a:solidFill>
                <a:latin typeface="#9Slide05 VL Fadilla 1"/>
              </a:rPr>
              <a:t> </a:t>
            </a:r>
            <a:r>
              <a:rPr lang="en-US" sz="5099" dirty="0" err="1">
                <a:solidFill>
                  <a:srgbClr val="AB5762"/>
                </a:solidFill>
                <a:latin typeface="#9Slide05 VL Fadilla 1"/>
              </a:rPr>
              <a:t>thơ</a:t>
            </a:r>
            <a:r>
              <a:rPr lang="en-US" sz="5099" dirty="0">
                <a:solidFill>
                  <a:srgbClr val="AB5762"/>
                </a:solidFill>
                <a:latin typeface="#9Slide05 VL Fadilla 1"/>
              </a:rPr>
              <a:t> </a:t>
            </a:r>
            <a:r>
              <a:rPr lang="en-US" sz="5099" dirty="0" err="1">
                <a:solidFill>
                  <a:srgbClr val="AB5762"/>
                </a:solidFill>
                <a:latin typeface="#9Slide05 VL Fadilla 1"/>
              </a:rPr>
              <a:t>văn</a:t>
            </a:r>
            <a:r>
              <a:rPr lang="en-US" sz="5099" dirty="0">
                <a:solidFill>
                  <a:srgbClr val="AB5762"/>
                </a:solidFill>
                <a:latin typeface="#9Slide05 VL Fadilla 1"/>
              </a:rPr>
              <a:t>; </a:t>
            </a:r>
            <a:r>
              <a:rPr lang="en-US" sz="5099" dirty="0" err="1">
                <a:solidFill>
                  <a:srgbClr val="AB5762"/>
                </a:solidFill>
                <a:latin typeface="#9Slide05 VL Fadilla 1"/>
              </a:rPr>
              <a:t>nét</a:t>
            </a:r>
            <a:r>
              <a:rPr lang="en-US" sz="5099" dirty="0">
                <a:solidFill>
                  <a:srgbClr val="AB5762"/>
                </a:solidFill>
                <a:latin typeface="#9Slide05 VL Fadilla 1"/>
              </a:rPr>
              <a:t> </a:t>
            </a:r>
            <a:r>
              <a:rPr lang="en-US" sz="5099" dirty="0" err="1">
                <a:solidFill>
                  <a:srgbClr val="AB5762"/>
                </a:solidFill>
                <a:latin typeface="#9Slide05 VL Fadilla 1"/>
              </a:rPr>
              <a:t>đẹp</a:t>
            </a:r>
            <a:r>
              <a:rPr lang="en-US" sz="5099" dirty="0">
                <a:solidFill>
                  <a:srgbClr val="AB5762"/>
                </a:solidFill>
                <a:latin typeface="#9Slide05 VL Fadilla 1"/>
              </a:rPr>
              <a:t> </a:t>
            </a:r>
            <a:r>
              <a:rPr lang="en-US" sz="5099" dirty="0" err="1">
                <a:solidFill>
                  <a:srgbClr val="AB5762"/>
                </a:solidFill>
                <a:latin typeface="#9Slide05 VL Fadilla 1"/>
              </a:rPr>
              <a:t>ấy</a:t>
            </a:r>
            <a:r>
              <a:rPr lang="en-US" sz="5099" dirty="0">
                <a:solidFill>
                  <a:srgbClr val="AB5762"/>
                </a:solidFill>
                <a:latin typeface="#9Slide05 VL Fadilla 1"/>
              </a:rPr>
              <a:t> </a:t>
            </a:r>
            <a:r>
              <a:rPr lang="en-US" sz="5099" dirty="0" err="1">
                <a:solidFill>
                  <a:srgbClr val="AB5762"/>
                </a:solidFill>
                <a:latin typeface="#9Slide05 VL Fadilla 1"/>
              </a:rPr>
              <a:t>còn</a:t>
            </a:r>
            <a:r>
              <a:rPr lang="en-US" sz="5099" dirty="0">
                <a:solidFill>
                  <a:srgbClr val="AB5762"/>
                </a:solidFill>
                <a:latin typeface="#9Slide05 VL Fadilla 1"/>
              </a:rPr>
              <a:t> </a:t>
            </a:r>
            <a:r>
              <a:rPr lang="en-US" sz="5099" dirty="0" err="1">
                <a:solidFill>
                  <a:srgbClr val="AB5762"/>
                </a:solidFill>
                <a:latin typeface="#9Slide05 VL Fadilla 1"/>
              </a:rPr>
              <a:t>có</a:t>
            </a:r>
            <a:r>
              <a:rPr lang="en-US" sz="5099" dirty="0">
                <a:solidFill>
                  <a:srgbClr val="AB5762"/>
                </a:solidFill>
                <a:latin typeface="#9Slide05 VL Fadilla 1"/>
              </a:rPr>
              <a:t> </a:t>
            </a:r>
            <a:r>
              <a:rPr lang="en-US" sz="5099" dirty="0" err="1">
                <a:solidFill>
                  <a:srgbClr val="AB5762"/>
                </a:solidFill>
                <a:latin typeface="#9Slide05 VL Fadilla 1"/>
              </a:rPr>
              <a:t>thể</a:t>
            </a:r>
            <a:r>
              <a:rPr lang="en-US" sz="5099" dirty="0">
                <a:solidFill>
                  <a:srgbClr val="AB5762"/>
                </a:solidFill>
                <a:latin typeface="#9Slide05 VL Fadilla 1"/>
              </a:rPr>
              <a:t> </a:t>
            </a:r>
            <a:r>
              <a:rPr lang="en-US" sz="5099" dirty="0" err="1">
                <a:solidFill>
                  <a:srgbClr val="AB5762"/>
                </a:solidFill>
                <a:latin typeface="#9Slide05 VL Fadilla 1"/>
              </a:rPr>
              <a:t>được</a:t>
            </a:r>
            <a:r>
              <a:rPr lang="en-US" sz="5099" dirty="0">
                <a:solidFill>
                  <a:srgbClr val="AB5762"/>
                </a:solidFill>
                <a:latin typeface="#9Slide05 VL Fadilla 1"/>
              </a:rPr>
              <a:t> </a:t>
            </a:r>
            <a:r>
              <a:rPr lang="en-US" sz="5099" dirty="0" err="1">
                <a:solidFill>
                  <a:srgbClr val="AB5762"/>
                </a:solidFill>
                <a:latin typeface="#9Slide05 VL Fadilla 1"/>
              </a:rPr>
              <a:t>thể</a:t>
            </a:r>
            <a:r>
              <a:rPr lang="en-US" sz="5099" dirty="0">
                <a:solidFill>
                  <a:srgbClr val="AB5762"/>
                </a:solidFill>
                <a:latin typeface="#9Slide05 VL Fadilla 1"/>
              </a:rPr>
              <a:t> </a:t>
            </a:r>
            <a:r>
              <a:rPr lang="en-US" sz="5099" dirty="0" err="1">
                <a:solidFill>
                  <a:srgbClr val="AB5762"/>
                </a:solidFill>
                <a:latin typeface="#9Slide05 VL Fadilla 1"/>
              </a:rPr>
              <a:t>hiện</a:t>
            </a:r>
            <a:r>
              <a:rPr lang="en-US" sz="5099" dirty="0">
                <a:solidFill>
                  <a:srgbClr val="AB5762"/>
                </a:solidFill>
                <a:latin typeface="#9Slide05 VL Fadilla 1"/>
              </a:rPr>
              <a:t> qua </a:t>
            </a:r>
            <a:r>
              <a:rPr lang="en-US" sz="5099" dirty="0" err="1">
                <a:solidFill>
                  <a:srgbClr val="AB5762"/>
                </a:solidFill>
                <a:latin typeface="#9Slide05 VL Fadilla 1"/>
              </a:rPr>
              <a:t>trang</a:t>
            </a:r>
            <a:r>
              <a:rPr lang="en-US" sz="5099" dirty="0">
                <a:solidFill>
                  <a:srgbClr val="AB5762"/>
                </a:solidFill>
                <a:latin typeface="#9Slide05 VL Fadilla 1"/>
              </a:rPr>
              <a:t> </a:t>
            </a:r>
            <a:r>
              <a:rPr lang="en-US" sz="5099" dirty="0" err="1">
                <a:solidFill>
                  <a:srgbClr val="AB5762"/>
                </a:solidFill>
                <a:latin typeface="#9Slide05 VL Fadilla 1"/>
              </a:rPr>
              <a:t>phụ</a:t>
            </a:r>
            <a:r>
              <a:rPr lang="en-US" sz="5099" dirty="0">
                <a:solidFill>
                  <a:srgbClr val="AB5762"/>
                </a:solidFill>
                <a:latin typeface="#9Slide05 VL Fadilla 1"/>
              </a:rPr>
              <a:t>, </a:t>
            </a:r>
            <a:r>
              <a:rPr lang="en-US" sz="5099" dirty="0" err="1">
                <a:solidFill>
                  <a:srgbClr val="AB5762"/>
                </a:solidFill>
                <a:latin typeface="#9Slide05 VL Fadilla 1"/>
              </a:rPr>
              <a:t>lối</a:t>
            </a:r>
            <a:r>
              <a:rPr lang="en-US" sz="5099" dirty="0">
                <a:solidFill>
                  <a:srgbClr val="AB5762"/>
                </a:solidFill>
                <a:latin typeface="#9Slide05 VL Fadilla 1"/>
              </a:rPr>
              <a:t> </a:t>
            </a:r>
            <a:r>
              <a:rPr lang="en-US" sz="5099" dirty="0" err="1">
                <a:solidFill>
                  <a:srgbClr val="AB5762"/>
                </a:solidFill>
                <a:latin typeface="#9Slide05 VL Fadilla 1"/>
              </a:rPr>
              <a:t>sống</a:t>
            </a:r>
            <a:r>
              <a:rPr lang="en-US" sz="5099" dirty="0">
                <a:solidFill>
                  <a:srgbClr val="AB5762"/>
                </a:solidFill>
                <a:latin typeface="#9Slide05 VL Fadilla 1"/>
              </a:rPr>
              <a:t>, </a:t>
            </a:r>
            <a:r>
              <a:rPr lang="en-US" sz="5099" dirty="0" err="1">
                <a:solidFill>
                  <a:srgbClr val="AB5762"/>
                </a:solidFill>
                <a:latin typeface="#9Slide05 VL Fadilla 1"/>
              </a:rPr>
              <a:t>thói</a:t>
            </a:r>
            <a:r>
              <a:rPr lang="en-US" sz="5099" dirty="0">
                <a:solidFill>
                  <a:srgbClr val="AB5762"/>
                </a:solidFill>
                <a:latin typeface="#9Slide05 VL Fadilla 1"/>
              </a:rPr>
              <a:t> </a:t>
            </a:r>
            <a:r>
              <a:rPr lang="en-US" sz="5099" dirty="0" err="1">
                <a:solidFill>
                  <a:srgbClr val="AB5762"/>
                </a:solidFill>
                <a:latin typeface="#9Slide05 VL Fadilla 1"/>
              </a:rPr>
              <a:t>quen</a:t>
            </a:r>
            <a:r>
              <a:rPr lang="en-US" sz="5099" dirty="0">
                <a:solidFill>
                  <a:srgbClr val="AB5762"/>
                </a:solidFill>
                <a:latin typeface="#9Slide05 VL Fadilla 1"/>
              </a:rPr>
              <a:t> </a:t>
            </a:r>
            <a:r>
              <a:rPr lang="en-US" sz="5099" dirty="0" err="1">
                <a:solidFill>
                  <a:srgbClr val="AB5762"/>
                </a:solidFill>
                <a:latin typeface="#9Slide05 VL Fadilla 1"/>
              </a:rPr>
              <a:t>của</a:t>
            </a:r>
            <a:r>
              <a:rPr lang="en-US" sz="5099" dirty="0">
                <a:solidFill>
                  <a:srgbClr val="AB5762"/>
                </a:solidFill>
                <a:latin typeface="#9Slide05 VL Fadilla 1"/>
              </a:rPr>
              <a:t> con </a:t>
            </a:r>
            <a:r>
              <a:rPr lang="en-US" sz="5099" dirty="0" err="1">
                <a:solidFill>
                  <a:srgbClr val="AB5762"/>
                </a:solidFill>
                <a:latin typeface="#9Slide05 VL Fadilla 1"/>
              </a:rPr>
              <a:t>người</a:t>
            </a:r>
            <a:r>
              <a:rPr lang="en-US" sz="5099" dirty="0">
                <a:solidFill>
                  <a:srgbClr val="AB5762"/>
                </a:solidFill>
                <a:latin typeface="#9Slide05 VL Fadilla 1"/>
              </a:rPr>
              <a:t>. </a:t>
            </a:r>
            <a:r>
              <a:rPr lang="en-US" sz="5099" dirty="0" err="1">
                <a:solidFill>
                  <a:srgbClr val="AB5762"/>
                </a:solidFill>
                <a:latin typeface="#9Slide05 VL Fadilla 1"/>
              </a:rPr>
              <a:t>Nhưng</a:t>
            </a:r>
            <a:r>
              <a:rPr lang="en-US" sz="5099" dirty="0">
                <a:solidFill>
                  <a:srgbClr val="AB5762"/>
                </a:solidFill>
                <a:latin typeface="#9Slide05 VL Fadilla 1"/>
              </a:rPr>
              <a:t> </a:t>
            </a:r>
            <a:r>
              <a:rPr lang="en-US" sz="5099" dirty="0" err="1">
                <a:solidFill>
                  <a:srgbClr val="AB5762"/>
                </a:solidFill>
                <a:latin typeface="#9Slide05 VL Fadilla 1"/>
              </a:rPr>
              <a:t>thật</a:t>
            </a:r>
            <a:r>
              <a:rPr lang="en-US" sz="5099" dirty="0">
                <a:solidFill>
                  <a:srgbClr val="AB5762"/>
                </a:solidFill>
                <a:latin typeface="#9Slide05 VL Fadilla 1"/>
              </a:rPr>
              <a:t> </a:t>
            </a:r>
            <a:r>
              <a:rPr lang="en-US" sz="5099" dirty="0" err="1">
                <a:solidFill>
                  <a:srgbClr val="AB5762"/>
                </a:solidFill>
                <a:latin typeface="#9Slide05 VL Fadilla 1"/>
              </a:rPr>
              <a:t>tiếc</a:t>
            </a:r>
            <a:r>
              <a:rPr lang="en-US" sz="5099" dirty="0">
                <a:solidFill>
                  <a:srgbClr val="AB5762"/>
                </a:solidFill>
                <a:latin typeface="#9Slide05 VL Fadilla 1"/>
              </a:rPr>
              <a:t> </a:t>
            </a:r>
            <a:r>
              <a:rPr lang="en-US" sz="5099" dirty="0" err="1">
                <a:solidFill>
                  <a:srgbClr val="AB5762"/>
                </a:solidFill>
                <a:latin typeface="#9Slide05 VL Fadilla 1"/>
              </a:rPr>
              <a:t>vì</a:t>
            </a:r>
            <a:r>
              <a:rPr lang="en-US" sz="5099" dirty="0">
                <a:solidFill>
                  <a:srgbClr val="AB5762"/>
                </a:solidFill>
                <a:latin typeface="#9Slide05 VL Fadilla 1"/>
              </a:rPr>
              <a:t> </a:t>
            </a:r>
            <a:r>
              <a:rPr lang="en-US" sz="5099" dirty="0" err="1">
                <a:solidFill>
                  <a:srgbClr val="AB5762"/>
                </a:solidFill>
                <a:latin typeface="#9Slide05 VL Fadilla 1"/>
              </a:rPr>
              <a:t>giới</a:t>
            </a:r>
            <a:r>
              <a:rPr lang="en-US" sz="5099" dirty="0">
                <a:solidFill>
                  <a:srgbClr val="AB5762"/>
                </a:solidFill>
                <a:latin typeface="#9Slide05 VL Fadilla 1"/>
              </a:rPr>
              <a:t> </a:t>
            </a:r>
            <a:r>
              <a:rPr lang="en-US" sz="5099" dirty="0" err="1">
                <a:solidFill>
                  <a:srgbClr val="AB5762"/>
                </a:solidFill>
                <a:latin typeface="#9Slide05 VL Fadilla 1"/>
              </a:rPr>
              <a:t>trẻ</a:t>
            </a:r>
            <a:r>
              <a:rPr lang="en-US" sz="5099" dirty="0">
                <a:solidFill>
                  <a:srgbClr val="AB5762"/>
                </a:solidFill>
                <a:latin typeface="#9Slide05 VL Fadilla 1"/>
              </a:rPr>
              <a:t> </a:t>
            </a:r>
            <a:r>
              <a:rPr lang="en-US" sz="5099" dirty="0" err="1">
                <a:solidFill>
                  <a:srgbClr val="AB5762"/>
                </a:solidFill>
                <a:latin typeface="#9Slide05 VL Fadilla 1"/>
              </a:rPr>
              <a:t>lại</a:t>
            </a:r>
            <a:r>
              <a:rPr lang="en-US" sz="5099" dirty="0">
                <a:solidFill>
                  <a:srgbClr val="AB5762"/>
                </a:solidFill>
                <a:latin typeface="#9Slide05 VL Fadilla 1"/>
              </a:rPr>
              <a:t> </a:t>
            </a:r>
            <a:r>
              <a:rPr lang="en-US" sz="5099" dirty="0" err="1">
                <a:solidFill>
                  <a:srgbClr val="AB5762"/>
                </a:solidFill>
                <a:latin typeface="#9Slide05 VL Fadilla 1"/>
              </a:rPr>
              <a:t>vô</a:t>
            </a:r>
            <a:r>
              <a:rPr lang="en-US" sz="5099" dirty="0">
                <a:solidFill>
                  <a:srgbClr val="AB5762"/>
                </a:solidFill>
                <a:latin typeface="#9Slide05 VL Fadilla 1"/>
              </a:rPr>
              <a:t> </a:t>
            </a:r>
            <a:r>
              <a:rPr lang="en-US" sz="5099" dirty="0" err="1">
                <a:solidFill>
                  <a:srgbClr val="AB5762"/>
                </a:solidFill>
                <a:latin typeface="#9Slide05 VL Fadilla 1"/>
              </a:rPr>
              <a:t>tình</a:t>
            </a:r>
            <a:r>
              <a:rPr lang="en-US" sz="5099" dirty="0">
                <a:solidFill>
                  <a:srgbClr val="AB5762"/>
                </a:solidFill>
                <a:latin typeface="#9Slide05 VL Fadilla 1"/>
              </a:rPr>
              <a:t> hay </a:t>
            </a:r>
            <a:r>
              <a:rPr lang="en-US" sz="5099" dirty="0" err="1">
                <a:solidFill>
                  <a:srgbClr val="AB5762"/>
                </a:solidFill>
                <a:latin typeface="#9Slide05 VL Fadilla 1"/>
              </a:rPr>
              <a:t>cố</a:t>
            </a:r>
            <a:r>
              <a:rPr lang="en-US" sz="5099" dirty="0">
                <a:solidFill>
                  <a:srgbClr val="AB5762"/>
                </a:solidFill>
                <a:latin typeface="#9Slide05 VL Fadilla 1"/>
              </a:rPr>
              <a:t> ý </a:t>
            </a:r>
            <a:r>
              <a:rPr lang="en-US" sz="5099" dirty="0" err="1">
                <a:solidFill>
                  <a:srgbClr val="AB5762"/>
                </a:solidFill>
                <a:latin typeface="#9Slide05 VL Fadilla 1"/>
              </a:rPr>
              <a:t>lãng</a:t>
            </a:r>
            <a:r>
              <a:rPr lang="en-US" sz="5099" dirty="0">
                <a:solidFill>
                  <a:srgbClr val="AB5762"/>
                </a:solidFill>
                <a:latin typeface="#9Slide05 VL Fadilla 1"/>
              </a:rPr>
              <a:t> </a:t>
            </a:r>
            <a:r>
              <a:rPr lang="en-US" sz="5099" dirty="0" err="1">
                <a:solidFill>
                  <a:srgbClr val="AB5762"/>
                </a:solidFill>
                <a:latin typeface="#9Slide05 VL Fadilla 1"/>
              </a:rPr>
              <a:t>quên</a:t>
            </a:r>
            <a:r>
              <a:rPr lang="en-US" sz="5099" dirty="0">
                <a:solidFill>
                  <a:srgbClr val="AB5762"/>
                </a:solidFill>
                <a:latin typeface="#9Slide05 VL Fadilla 1"/>
              </a:rPr>
              <a:t> </a:t>
            </a:r>
            <a:r>
              <a:rPr lang="en-US" sz="5099" dirty="0" err="1">
                <a:solidFill>
                  <a:srgbClr val="AB5762"/>
                </a:solidFill>
                <a:latin typeface="#9Slide05 VL Fadilla 1"/>
              </a:rPr>
              <a:t>những</a:t>
            </a:r>
            <a:r>
              <a:rPr lang="en-US" sz="5099" dirty="0">
                <a:solidFill>
                  <a:srgbClr val="AB5762"/>
                </a:solidFill>
                <a:latin typeface="#9Slide05 VL Fadilla 1"/>
              </a:rPr>
              <a:t> </a:t>
            </a:r>
            <a:r>
              <a:rPr lang="en-US" sz="5099" dirty="0" err="1">
                <a:solidFill>
                  <a:srgbClr val="AB5762"/>
                </a:solidFill>
                <a:latin typeface="#9Slide05 VL Fadilla 1"/>
              </a:rPr>
              <a:t>nét</a:t>
            </a:r>
            <a:r>
              <a:rPr lang="en-US" sz="5099" dirty="0">
                <a:solidFill>
                  <a:srgbClr val="AB5762"/>
                </a:solidFill>
                <a:latin typeface="#9Slide05 VL Fadilla 1"/>
              </a:rPr>
              <a:t> </a:t>
            </a:r>
            <a:r>
              <a:rPr lang="en-US" sz="5099" dirty="0" err="1">
                <a:solidFill>
                  <a:srgbClr val="AB5762"/>
                </a:solidFill>
                <a:latin typeface="#9Slide05 VL Fadilla 1"/>
              </a:rPr>
              <a:t>đẹp</a:t>
            </a:r>
            <a:r>
              <a:rPr lang="en-US" sz="5099" dirty="0">
                <a:solidFill>
                  <a:srgbClr val="AB5762"/>
                </a:solidFill>
                <a:latin typeface="#9Slide05 VL Fadilla 1"/>
              </a:rPr>
              <a:t> </a:t>
            </a:r>
            <a:r>
              <a:rPr lang="en-US" sz="5099" dirty="0" err="1">
                <a:solidFill>
                  <a:srgbClr val="AB5762"/>
                </a:solidFill>
                <a:latin typeface="#9Slide05 VL Fadilla 1"/>
              </a:rPr>
              <a:t>xưa</a:t>
            </a:r>
            <a:r>
              <a:rPr lang="en-US" sz="5099" dirty="0">
                <a:solidFill>
                  <a:srgbClr val="AB5762"/>
                </a:solidFill>
                <a:latin typeface="#9Slide05 VL Fadilla 1"/>
              </a:rPr>
              <a:t> </a:t>
            </a:r>
            <a:r>
              <a:rPr lang="en-US" sz="5099" dirty="0" err="1">
                <a:solidFill>
                  <a:srgbClr val="AB5762"/>
                </a:solidFill>
                <a:latin typeface="#9Slide05 VL Fadilla 1"/>
              </a:rPr>
              <a:t>cũ</a:t>
            </a:r>
            <a:r>
              <a:rPr lang="en-US" sz="5099" dirty="0">
                <a:solidFill>
                  <a:srgbClr val="AB5762"/>
                </a:solidFill>
                <a:latin typeface="#9Slide05 VL Fadilla 1"/>
              </a:rPr>
              <a:t> </a:t>
            </a:r>
            <a:r>
              <a:rPr lang="en-US" sz="5099" dirty="0" err="1">
                <a:solidFill>
                  <a:srgbClr val="AB5762"/>
                </a:solidFill>
                <a:latin typeface="#9Slide05 VL Fadilla 1"/>
              </a:rPr>
              <a:t>của</a:t>
            </a:r>
            <a:r>
              <a:rPr lang="en-US" sz="5099" dirty="0">
                <a:solidFill>
                  <a:srgbClr val="AB5762"/>
                </a:solidFill>
                <a:latin typeface="#9Slide05 VL Fadilla 1"/>
              </a:rPr>
              <a:t> cha </a:t>
            </a:r>
            <a:r>
              <a:rPr lang="en-US" sz="5099" dirty="0" err="1">
                <a:solidFill>
                  <a:srgbClr val="AB5762"/>
                </a:solidFill>
                <a:latin typeface="#9Slide05 VL Fadilla 1"/>
              </a:rPr>
              <a:t>ông</a:t>
            </a:r>
            <a:r>
              <a:rPr lang="en-US" sz="5099" dirty="0">
                <a:solidFill>
                  <a:srgbClr val="AB5762"/>
                </a:solidFill>
                <a:latin typeface="#9Slide05 VL Fadilla 1"/>
              </a:rPr>
              <a:t>.</a:t>
            </a:r>
          </a:p>
        </p:txBody>
      </p:sp>
      <p:sp>
        <p:nvSpPr>
          <p:cNvPr id="6" name="Freeform 6"/>
          <p:cNvSpPr/>
          <p:nvPr/>
        </p:nvSpPr>
        <p:spPr>
          <a:xfrm>
            <a:off x="15839145" y="9067134"/>
            <a:ext cx="2116758" cy="3318948"/>
          </a:xfrm>
          <a:custGeom>
            <a:avLst/>
            <a:gdLst/>
            <a:ahLst/>
            <a:cxnLst/>
            <a:rect l="l" t="t" r="r" b="b"/>
            <a:pathLst>
              <a:path w="2116758" h="3318948">
                <a:moveTo>
                  <a:pt x="0" y="0"/>
                </a:moveTo>
                <a:lnTo>
                  <a:pt x="2116758" y="0"/>
                </a:lnTo>
                <a:lnTo>
                  <a:pt x="2116758" y="3318948"/>
                </a:lnTo>
                <a:lnTo>
                  <a:pt x="0" y="3318948"/>
                </a:lnTo>
                <a:lnTo>
                  <a:pt x="0" y="0"/>
                </a:lnTo>
                <a:close/>
              </a:path>
            </a:pathLst>
          </a:custGeom>
          <a:blipFill>
            <a:blip r:embed="rId6"/>
            <a:stretch>
              <a:fillRect/>
            </a:stretch>
          </a:blipFill>
        </p:spPr>
      </p:sp>
      <p:sp>
        <p:nvSpPr>
          <p:cNvPr id="7" name="Freeform 7"/>
          <p:cNvSpPr/>
          <p:nvPr/>
        </p:nvSpPr>
        <p:spPr>
          <a:xfrm>
            <a:off x="3891103" y="8089119"/>
            <a:ext cx="2584917" cy="3573478"/>
          </a:xfrm>
          <a:custGeom>
            <a:avLst/>
            <a:gdLst/>
            <a:ahLst/>
            <a:cxnLst/>
            <a:rect l="l" t="t" r="r" b="b"/>
            <a:pathLst>
              <a:path w="2584917" h="3573478">
                <a:moveTo>
                  <a:pt x="0" y="0"/>
                </a:moveTo>
                <a:lnTo>
                  <a:pt x="2584917" y="0"/>
                </a:lnTo>
                <a:lnTo>
                  <a:pt x="2584917" y="3573478"/>
                </a:lnTo>
                <a:lnTo>
                  <a:pt x="0" y="3573478"/>
                </a:lnTo>
                <a:lnTo>
                  <a:pt x="0" y="0"/>
                </a:lnTo>
                <a:close/>
              </a:path>
            </a:pathLst>
          </a:custGeom>
          <a:blipFill>
            <a:blip r:embed="rId7"/>
            <a:stretch>
              <a:fillRect/>
            </a:stretch>
          </a:blipFill>
        </p:spPr>
      </p:sp>
      <p:sp>
        <p:nvSpPr>
          <p:cNvPr id="8" name="TextBox 8"/>
          <p:cNvSpPr txBox="1"/>
          <p:nvPr/>
        </p:nvSpPr>
        <p:spPr>
          <a:xfrm>
            <a:off x="6373430" y="5841928"/>
            <a:ext cx="11163401" cy="3114921"/>
          </a:xfrm>
          <a:prstGeom prst="rect">
            <a:avLst/>
          </a:prstGeom>
        </p:spPr>
        <p:txBody>
          <a:bodyPr lIns="0" tIns="0" rIns="0" bIns="0" rtlCol="0" anchor="t">
            <a:spAutoFit/>
          </a:bodyPr>
          <a:lstStyle/>
          <a:p>
            <a:pPr algn="ctr">
              <a:lnSpc>
                <a:spcPts val="6292"/>
              </a:lnSpc>
            </a:pPr>
            <a:r>
              <a:rPr lang="en-US" sz="3932" dirty="0" err="1">
                <a:solidFill>
                  <a:srgbClr val="AB5762"/>
                </a:solidFill>
                <a:latin typeface="Roboto Condensed"/>
              </a:rPr>
              <a:t>Hãy</a:t>
            </a:r>
            <a:r>
              <a:rPr lang="en-US" sz="3932" dirty="0">
                <a:solidFill>
                  <a:srgbClr val="AB5762"/>
                </a:solidFill>
                <a:latin typeface="Roboto Condensed"/>
              </a:rPr>
              <a:t> </a:t>
            </a:r>
            <a:r>
              <a:rPr lang="en-US" sz="3932" dirty="0" err="1">
                <a:solidFill>
                  <a:srgbClr val="AB5762"/>
                </a:solidFill>
                <a:latin typeface="Roboto Condensed"/>
              </a:rPr>
              <a:t>viết</a:t>
            </a:r>
            <a:r>
              <a:rPr lang="en-US" sz="3932" dirty="0">
                <a:solidFill>
                  <a:srgbClr val="AB5762"/>
                </a:solidFill>
                <a:latin typeface="Roboto Condensed"/>
              </a:rPr>
              <a:t> </a:t>
            </a:r>
            <a:r>
              <a:rPr lang="en-US" sz="3932" dirty="0" err="1">
                <a:solidFill>
                  <a:srgbClr val="AB5762"/>
                </a:solidFill>
                <a:latin typeface="Roboto Condensed"/>
              </a:rPr>
              <a:t>đoạn</a:t>
            </a:r>
            <a:r>
              <a:rPr lang="en-US" sz="3932" dirty="0">
                <a:solidFill>
                  <a:srgbClr val="AB5762"/>
                </a:solidFill>
                <a:latin typeface="Roboto Condensed"/>
              </a:rPr>
              <a:t> </a:t>
            </a:r>
            <a:r>
              <a:rPr lang="en-US" sz="3932" dirty="0" err="1">
                <a:solidFill>
                  <a:srgbClr val="AB5762"/>
                </a:solidFill>
                <a:latin typeface="Roboto Condensed"/>
              </a:rPr>
              <a:t>văn</a:t>
            </a:r>
            <a:r>
              <a:rPr lang="en-US" sz="3932" dirty="0">
                <a:solidFill>
                  <a:srgbClr val="AB5762"/>
                </a:solidFill>
                <a:latin typeface="Roboto Condensed"/>
              </a:rPr>
              <a:t> </a:t>
            </a:r>
            <a:r>
              <a:rPr lang="en-US" sz="3932" dirty="0" err="1">
                <a:solidFill>
                  <a:srgbClr val="AB5762"/>
                </a:solidFill>
                <a:latin typeface="Roboto Condensed"/>
              </a:rPr>
              <a:t>khoảng</a:t>
            </a:r>
            <a:r>
              <a:rPr lang="en-US" sz="3932" dirty="0">
                <a:solidFill>
                  <a:srgbClr val="AB5762"/>
                </a:solidFill>
                <a:latin typeface="Roboto Condensed"/>
              </a:rPr>
              <a:t> 8 – 10 </a:t>
            </a:r>
            <a:r>
              <a:rPr lang="en-US" sz="3932" dirty="0" err="1">
                <a:solidFill>
                  <a:srgbClr val="AB5762"/>
                </a:solidFill>
                <a:latin typeface="Roboto Condensed"/>
              </a:rPr>
              <a:t>câu</a:t>
            </a:r>
            <a:r>
              <a:rPr lang="en-US" sz="3932" dirty="0">
                <a:solidFill>
                  <a:srgbClr val="AB5762"/>
                </a:solidFill>
                <a:latin typeface="Roboto Condensed"/>
              </a:rPr>
              <a:t> chia </a:t>
            </a:r>
            <a:r>
              <a:rPr lang="en-US" sz="3932" dirty="0" err="1">
                <a:solidFill>
                  <a:srgbClr val="AB5762"/>
                </a:solidFill>
                <a:latin typeface="Roboto Condensed"/>
              </a:rPr>
              <a:t>sẻ</a:t>
            </a:r>
            <a:r>
              <a:rPr lang="en-US" sz="3932" dirty="0">
                <a:solidFill>
                  <a:srgbClr val="AB5762"/>
                </a:solidFill>
                <a:latin typeface="Roboto Condensed"/>
              </a:rPr>
              <a:t> </a:t>
            </a:r>
            <a:r>
              <a:rPr lang="en-US" sz="3932" dirty="0" err="1">
                <a:solidFill>
                  <a:srgbClr val="AB5762"/>
                </a:solidFill>
                <a:latin typeface="Roboto Condensed"/>
              </a:rPr>
              <a:t>những</a:t>
            </a:r>
            <a:r>
              <a:rPr lang="en-US" sz="3932" dirty="0">
                <a:solidFill>
                  <a:srgbClr val="AB5762"/>
                </a:solidFill>
                <a:latin typeface="Roboto Condensed"/>
              </a:rPr>
              <a:t> </a:t>
            </a:r>
            <a:r>
              <a:rPr lang="en-US" sz="3932" dirty="0" err="1">
                <a:solidFill>
                  <a:srgbClr val="AB5762"/>
                </a:solidFill>
                <a:latin typeface="Roboto Condensed"/>
              </a:rPr>
              <a:t>cách</a:t>
            </a:r>
            <a:r>
              <a:rPr lang="en-US" sz="3932" dirty="0">
                <a:solidFill>
                  <a:srgbClr val="AB5762"/>
                </a:solidFill>
                <a:latin typeface="Roboto Condensed"/>
              </a:rPr>
              <a:t> </a:t>
            </a:r>
            <a:r>
              <a:rPr lang="en-US" sz="3932" dirty="0" err="1">
                <a:solidFill>
                  <a:srgbClr val="AB5762"/>
                </a:solidFill>
                <a:latin typeface="Roboto Condensed"/>
              </a:rPr>
              <a:t>mà</a:t>
            </a:r>
            <a:r>
              <a:rPr lang="en-US" sz="3932" dirty="0">
                <a:solidFill>
                  <a:srgbClr val="AB5762"/>
                </a:solidFill>
                <a:latin typeface="Roboto Condensed"/>
              </a:rPr>
              <a:t> </a:t>
            </a:r>
            <a:r>
              <a:rPr lang="en-US" sz="3932" dirty="0" err="1">
                <a:solidFill>
                  <a:srgbClr val="AB5762"/>
                </a:solidFill>
                <a:latin typeface="Roboto Condensed"/>
              </a:rPr>
              <a:t>thế</a:t>
            </a:r>
            <a:r>
              <a:rPr lang="en-US" sz="3932" dirty="0">
                <a:solidFill>
                  <a:srgbClr val="AB5762"/>
                </a:solidFill>
                <a:latin typeface="Roboto Condensed"/>
              </a:rPr>
              <a:t> </a:t>
            </a:r>
            <a:r>
              <a:rPr lang="en-US" sz="3932" dirty="0" err="1">
                <a:solidFill>
                  <a:srgbClr val="AB5762"/>
                </a:solidFill>
                <a:latin typeface="Roboto Condensed"/>
              </a:rPr>
              <a:t>hệ</a:t>
            </a:r>
            <a:r>
              <a:rPr lang="en-US" sz="3932" dirty="0">
                <a:solidFill>
                  <a:srgbClr val="AB5762"/>
                </a:solidFill>
                <a:latin typeface="Roboto Condensed"/>
              </a:rPr>
              <a:t> </a:t>
            </a:r>
            <a:r>
              <a:rPr lang="en-US" sz="3932" dirty="0" err="1">
                <a:solidFill>
                  <a:srgbClr val="AB5762"/>
                </a:solidFill>
                <a:latin typeface="Roboto Condensed"/>
              </a:rPr>
              <a:t>trẻ</a:t>
            </a:r>
            <a:r>
              <a:rPr lang="en-US" sz="3932" dirty="0">
                <a:solidFill>
                  <a:srgbClr val="AB5762"/>
                </a:solidFill>
                <a:latin typeface="Roboto Condensed"/>
              </a:rPr>
              <a:t> </a:t>
            </a:r>
            <a:r>
              <a:rPr lang="en-US" sz="3932" dirty="0" err="1">
                <a:solidFill>
                  <a:srgbClr val="AB5762"/>
                </a:solidFill>
                <a:latin typeface="Roboto Condensed"/>
              </a:rPr>
              <a:t>có</a:t>
            </a:r>
            <a:r>
              <a:rPr lang="en-US" sz="3932" dirty="0">
                <a:solidFill>
                  <a:srgbClr val="AB5762"/>
                </a:solidFill>
                <a:latin typeface="Roboto Condensed"/>
              </a:rPr>
              <a:t> </a:t>
            </a:r>
            <a:r>
              <a:rPr lang="en-US" sz="3932" dirty="0" err="1">
                <a:solidFill>
                  <a:srgbClr val="AB5762"/>
                </a:solidFill>
                <a:latin typeface="Roboto Condensed"/>
              </a:rPr>
              <a:t>thể</a:t>
            </a:r>
            <a:r>
              <a:rPr lang="en-US" sz="3932" dirty="0">
                <a:solidFill>
                  <a:srgbClr val="AB5762"/>
                </a:solidFill>
                <a:latin typeface="Roboto Condensed"/>
              </a:rPr>
              <a:t> </a:t>
            </a:r>
            <a:r>
              <a:rPr lang="en-US" sz="3932" dirty="0" err="1">
                <a:solidFill>
                  <a:srgbClr val="AB5762"/>
                </a:solidFill>
                <a:latin typeface="Roboto Condensed"/>
              </a:rPr>
              <a:t>làm</a:t>
            </a:r>
            <a:r>
              <a:rPr lang="en-US" sz="3932" dirty="0">
                <a:solidFill>
                  <a:srgbClr val="AB5762"/>
                </a:solidFill>
                <a:latin typeface="Roboto Condensed"/>
              </a:rPr>
              <a:t> </a:t>
            </a:r>
            <a:r>
              <a:rPr lang="en-US" sz="3932" dirty="0" err="1">
                <a:solidFill>
                  <a:srgbClr val="AB5762"/>
                </a:solidFill>
                <a:latin typeface="Roboto Condensed"/>
              </a:rPr>
              <a:t>để</a:t>
            </a:r>
            <a:r>
              <a:rPr lang="en-US" sz="3932" dirty="0">
                <a:solidFill>
                  <a:srgbClr val="AB5762"/>
                </a:solidFill>
                <a:latin typeface="Roboto Condensed"/>
              </a:rPr>
              <a:t> </a:t>
            </a:r>
            <a:r>
              <a:rPr lang="en-US" sz="3932" dirty="0" err="1">
                <a:solidFill>
                  <a:srgbClr val="AB5762"/>
                </a:solidFill>
                <a:latin typeface="Roboto Condensed"/>
              </a:rPr>
              <a:t>giữ</a:t>
            </a:r>
            <a:r>
              <a:rPr lang="en-US" sz="3932" dirty="0">
                <a:solidFill>
                  <a:srgbClr val="AB5762"/>
                </a:solidFill>
                <a:latin typeface="Roboto Condensed"/>
              </a:rPr>
              <a:t> </a:t>
            </a:r>
            <a:r>
              <a:rPr lang="en-US" sz="3932" dirty="0" err="1">
                <a:solidFill>
                  <a:srgbClr val="AB5762"/>
                </a:solidFill>
                <a:latin typeface="Roboto Condensed"/>
              </a:rPr>
              <a:t>gìn</a:t>
            </a:r>
            <a:r>
              <a:rPr lang="en-US" sz="3932" dirty="0">
                <a:solidFill>
                  <a:srgbClr val="AB5762"/>
                </a:solidFill>
                <a:latin typeface="Roboto Condensed"/>
              </a:rPr>
              <a:t> và </a:t>
            </a:r>
            <a:r>
              <a:rPr lang="en-US" sz="3932" dirty="0" err="1">
                <a:solidFill>
                  <a:srgbClr val="AB5762"/>
                </a:solidFill>
                <a:latin typeface="Roboto Condensed"/>
              </a:rPr>
              <a:t>phát</a:t>
            </a:r>
            <a:r>
              <a:rPr lang="en-US" sz="3932" dirty="0">
                <a:solidFill>
                  <a:srgbClr val="AB5762"/>
                </a:solidFill>
                <a:latin typeface="Roboto Condensed"/>
              </a:rPr>
              <a:t> </a:t>
            </a:r>
            <a:r>
              <a:rPr lang="en-US" sz="3932" dirty="0" err="1">
                <a:solidFill>
                  <a:srgbClr val="AB5762"/>
                </a:solidFill>
                <a:latin typeface="Roboto Condensed"/>
              </a:rPr>
              <a:t>huy</a:t>
            </a:r>
            <a:r>
              <a:rPr lang="en-US" sz="3932" dirty="0">
                <a:solidFill>
                  <a:srgbClr val="AB5762"/>
                </a:solidFill>
                <a:latin typeface="Roboto Condensed"/>
              </a:rPr>
              <a:t> </a:t>
            </a:r>
            <a:r>
              <a:rPr lang="en-US" sz="3932" dirty="0" err="1">
                <a:solidFill>
                  <a:srgbClr val="AB5762"/>
                </a:solidFill>
                <a:latin typeface="Roboto Condensed"/>
              </a:rPr>
              <a:t>những</a:t>
            </a:r>
            <a:r>
              <a:rPr lang="en-US" sz="3932" dirty="0">
                <a:solidFill>
                  <a:srgbClr val="AB5762"/>
                </a:solidFill>
                <a:latin typeface="Roboto Condensed"/>
              </a:rPr>
              <a:t> </a:t>
            </a:r>
            <a:r>
              <a:rPr lang="en-US" sz="3932" dirty="0" err="1">
                <a:solidFill>
                  <a:srgbClr val="AB5762"/>
                </a:solidFill>
                <a:latin typeface="Roboto Condensed"/>
              </a:rPr>
              <a:t>nét</a:t>
            </a:r>
            <a:r>
              <a:rPr lang="en-US" sz="3932" dirty="0">
                <a:solidFill>
                  <a:srgbClr val="AB5762"/>
                </a:solidFill>
                <a:latin typeface="Roboto Condensed"/>
              </a:rPr>
              <a:t> </a:t>
            </a:r>
            <a:r>
              <a:rPr lang="en-US" sz="3932" dirty="0" err="1">
                <a:solidFill>
                  <a:srgbClr val="AB5762"/>
                </a:solidFill>
                <a:latin typeface="Roboto Condensed"/>
              </a:rPr>
              <a:t>đẹp</a:t>
            </a:r>
            <a:r>
              <a:rPr lang="en-US" sz="3932" dirty="0">
                <a:solidFill>
                  <a:srgbClr val="AB5762"/>
                </a:solidFill>
                <a:latin typeface="Roboto Condensed"/>
              </a:rPr>
              <a:t> </a:t>
            </a:r>
            <a:r>
              <a:rPr lang="en-US" sz="3932" dirty="0" err="1">
                <a:solidFill>
                  <a:srgbClr val="AB5762"/>
                </a:solidFill>
                <a:latin typeface="Roboto Condensed"/>
              </a:rPr>
              <a:t>của</a:t>
            </a:r>
            <a:r>
              <a:rPr lang="en-US" sz="3932" dirty="0">
                <a:solidFill>
                  <a:srgbClr val="AB5762"/>
                </a:solidFill>
                <a:latin typeface="Roboto Condensed"/>
              </a:rPr>
              <a:t> cha </a:t>
            </a:r>
            <a:r>
              <a:rPr lang="en-US" sz="3932" dirty="0" err="1">
                <a:solidFill>
                  <a:srgbClr val="AB5762"/>
                </a:solidFill>
                <a:latin typeface="Roboto Condensed"/>
              </a:rPr>
              <a:t>ông</a:t>
            </a:r>
            <a:r>
              <a:rPr lang="en-US" sz="3932" dirty="0">
                <a:solidFill>
                  <a:srgbClr val="AB5762"/>
                </a:solidFill>
                <a:latin typeface="Roboto Condensed"/>
              </a:rPr>
              <a:t>. </a:t>
            </a:r>
            <a:r>
              <a:rPr lang="en-US" sz="3932" dirty="0" err="1">
                <a:solidFill>
                  <a:srgbClr val="AB5762"/>
                </a:solidFill>
                <a:latin typeface="Roboto Condensed"/>
              </a:rPr>
              <a:t>Đoạn</a:t>
            </a:r>
            <a:r>
              <a:rPr lang="en-US" sz="3932" dirty="0">
                <a:solidFill>
                  <a:srgbClr val="AB5762"/>
                </a:solidFill>
                <a:latin typeface="Roboto Condensed"/>
              </a:rPr>
              <a:t> </a:t>
            </a:r>
            <a:r>
              <a:rPr lang="en-US" sz="3932" dirty="0" err="1">
                <a:solidFill>
                  <a:srgbClr val="AB5762"/>
                </a:solidFill>
                <a:latin typeface="Roboto Condensed"/>
              </a:rPr>
              <a:t>văn</a:t>
            </a:r>
            <a:r>
              <a:rPr lang="en-US" sz="3932" dirty="0">
                <a:solidFill>
                  <a:srgbClr val="AB5762"/>
                </a:solidFill>
                <a:latin typeface="Roboto Condensed"/>
              </a:rPr>
              <a:t> </a:t>
            </a:r>
            <a:r>
              <a:rPr lang="en-US" sz="3932" dirty="0" err="1">
                <a:solidFill>
                  <a:srgbClr val="AB5762"/>
                </a:solidFill>
                <a:latin typeface="Roboto Condensed"/>
              </a:rPr>
              <a:t>có</a:t>
            </a:r>
            <a:r>
              <a:rPr lang="en-US" sz="3932" dirty="0">
                <a:solidFill>
                  <a:srgbClr val="AB5762"/>
                </a:solidFill>
                <a:latin typeface="Roboto Condensed"/>
              </a:rPr>
              <a:t> </a:t>
            </a:r>
            <a:r>
              <a:rPr lang="en-US" sz="3932" dirty="0" err="1">
                <a:solidFill>
                  <a:srgbClr val="AB5762"/>
                </a:solidFill>
                <a:latin typeface="Roboto Condensed"/>
              </a:rPr>
              <a:t>sử</a:t>
            </a:r>
            <a:r>
              <a:rPr lang="en-US" sz="3932" dirty="0">
                <a:solidFill>
                  <a:srgbClr val="AB5762"/>
                </a:solidFill>
                <a:latin typeface="Roboto Condensed"/>
              </a:rPr>
              <a:t> </a:t>
            </a:r>
            <a:r>
              <a:rPr lang="en-US" sz="3932" dirty="0" err="1">
                <a:solidFill>
                  <a:srgbClr val="AB5762"/>
                </a:solidFill>
                <a:latin typeface="Roboto Condensed"/>
              </a:rPr>
              <a:t>dụng</a:t>
            </a:r>
            <a:r>
              <a:rPr lang="en-US" sz="3932" dirty="0">
                <a:solidFill>
                  <a:srgbClr val="AB5762"/>
                </a:solidFill>
                <a:latin typeface="Roboto Condensed"/>
              </a:rPr>
              <a:t> 01 </a:t>
            </a:r>
            <a:r>
              <a:rPr lang="en-US" sz="3932" dirty="0" err="1">
                <a:solidFill>
                  <a:srgbClr val="AB5762"/>
                </a:solidFill>
                <a:latin typeface="Roboto Condensed"/>
              </a:rPr>
              <a:t>từ</a:t>
            </a:r>
            <a:r>
              <a:rPr lang="en-US" sz="3932" dirty="0">
                <a:solidFill>
                  <a:srgbClr val="AB5762"/>
                </a:solidFill>
                <a:latin typeface="Roboto Condensed"/>
              </a:rPr>
              <a:t> </a:t>
            </a:r>
            <a:r>
              <a:rPr lang="en-US" sz="3932" dirty="0" err="1">
                <a:solidFill>
                  <a:srgbClr val="AB5762"/>
                </a:solidFill>
                <a:latin typeface="Roboto Condensed"/>
              </a:rPr>
              <a:t>tượng</a:t>
            </a:r>
            <a:r>
              <a:rPr lang="en-US" sz="3932" dirty="0">
                <a:solidFill>
                  <a:srgbClr val="AB5762"/>
                </a:solidFill>
                <a:latin typeface="Roboto Condensed"/>
              </a:rPr>
              <a:t> </a:t>
            </a:r>
            <a:r>
              <a:rPr lang="en-US" sz="3932" dirty="0" err="1">
                <a:solidFill>
                  <a:srgbClr val="AB5762"/>
                </a:solidFill>
                <a:latin typeface="Roboto Condensed"/>
              </a:rPr>
              <a:t>hình</a:t>
            </a:r>
            <a:r>
              <a:rPr lang="en-US" sz="3932" dirty="0">
                <a:solidFill>
                  <a:srgbClr val="AB5762"/>
                </a:solidFill>
                <a:latin typeface="Roboto Condensed"/>
              </a:rPr>
              <a:t>/ </a:t>
            </a:r>
            <a:r>
              <a:rPr lang="en-US" sz="3932" dirty="0" err="1">
                <a:solidFill>
                  <a:srgbClr val="AB5762"/>
                </a:solidFill>
                <a:latin typeface="Roboto Condensed"/>
              </a:rPr>
              <a:t>từ</a:t>
            </a:r>
            <a:r>
              <a:rPr lang="en-US" sz="3932" dirty="0">
                <a:solidFill>
                  <a:srgbClr val="AB5762"/>
                </a:solidFill>
                <a:latin typeface="Roboto Condensed"/>
              </a:rPr>
              <a:t> </a:t>
            </a:r>
            <a:r>
              <a:rPr lang="en-US" sz="3932" dirty="0" err="1">
                <a:solidFill>
                  <a:srgbClr val="AB5762"/>
                </a:solidFill>
                <a:latin typeface="Roboto Condensed"/>
              </a:rPr>
              <a:t>tượng</a:t>
            </a:r>
            <a:r>
              <a:rPr lang="en-US" sz="3932" dirty="0">
                <a:solidFill>
                  <a:srgbClr val="AB5762"/>
                </a:solidFill>
                <a:latin typeface="Roboto Condensed"/>
              </a:rPr>
              <a:t> </a:t>
            </a:r>
            <a:r>
              <a:rPr lang="en-US" sz="3932" dirty="0" err="1">
                <a:solidFill>
                  <a:srgbClr val="AB5762"/>
                </a:solidFill>
                <a:latin typeface="Roboto Condensed"/>
              </a:rPr>
              <a:t>thanh</a:t>
            </a:r>
            <a:r>
              <a:rPr lang="en-US" sz="3932" dirty="0">
                <a:solidFill>
                  <a:srgbClr val="AB5762"/>
                </a:solidFill>
                <a:latin typeface="Roboto Condensed"/>
              </a:rPr>
              <a:t> </a:t>
            </a:r>
            <a:r>
              <a:rPr lang="en-US" sz="3932" dirty="0" err="1">
                <a:solidFill>
                  <a:srgbClr val="AB5762"/>
                </a:solidFill>
                <a:latin typeface="Roboto Condensed"/>
              </a:rPr>
              <a:t>hoặc</a:t>
            </a:r>
            <a:r>
              <a:rPr lang="en-US" sz="3932" dirty="0">
                <a:solidFill>
                  <a:srgbClr val="AB5762"/>
                </a:solidFill>
                <a:latin typeface="Roboto Condensed"/>
              </a:rPr>
              <a:t> 01 </a:t>
            </a:r>
            <a:r>
              <a:rPr lang="en-US" sz="3932" dirty="0" err="1">
                <a:solidFill>
                  <a:srgbClr val="AB5762"/>
                </a:solidFill>
                <a:latin typeface="Roboto Condensed"/>
              </a:rPr>
              <a:t>biện</a:t>
            </a:r>
            <a:r>
              <a:rPr lang="en-US" sz="3932" dirty="0">
                <a:solidFill>
                  <a:srgbClr val="AB5762"/>
                </a:solidFill>
                <a:latin typeface="Roboto Condensed"/>
              </a:rPr>
              <a:t> </a:t>
            </a:r>
            <a:r>
              <a:rPr lang="en-US" sz="3932" dirty="0" err="1">
                <a:solidFill>
                  <a:srgbClr val="AB5762"/>
                </a:solidFill>
                <a:latin typeface="Roboto Condensed"/>
              </a:rPr>
              <a:t>pháp</a:t>
            </a:r>
            <a:r>
              <a:rPr lang="en-US" sz="3932" dirty="0">
                <a:solidFill>
                  <a:srgbClr val="AB5762"/>
                </a:solidFill>
                <a:latin typeface="Roboto Condensed"/>
              </a:rPr>
              <a:t> </a:t>
            </a:r>
            <a:r>
              <a:rPr lang="en-US" sz="3932" dirty="0" err="1">
                <a:solidFill>
                  <a:srgbClr val="AB5762"/>
                </a:solidFill>
                <a:latin typeface="Roboto Condensed"/>
              </a:rPr>
              <a:t>đảo</a:t>
            </a:r>
            <a:r>
              <a:rPr lang="en-US" sz="3932" dirty="0">
                <a:solidFill>
                  <a:srgbClr val="AB5762"/>
                </a:solidFill>
                <a:latin typeface="Roboto Condensed"/>
              </a:rPr>
              <a:t> </a:t>
            </a:r>
            <a:r>
              <a:rPr lang="en-US" sz="3932" dirty="0" err="1">
                <a:solidFill>
                  <a:srgbClr val="AB5762"/>
                </a:solidFill>
                <a:latin typeface="Roboto Condensed"/>
              </a:rPr>
              <a:t>ngữ</a:t>
            </a:r>
            <a:r>
              <a:rPr lang="en-US" sz="3932" dirty="0">
                <a:solidFill>
                  <a:srgbClr val="AB5762"/>
                </a:solidFill>
                <a:latin typeface="Roboto Condensed"/>
              </a:rPr>
              <a:t>.</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rot="-4768867">
            <a:off x="15358434" y="-1552404"/>
            <a:ext cx="3304707" cy="4808436"/>
          </a:xfrm>
          <a:custGeom>
            <a:avLst/>
            <a:gdLst/>
            <a:ahLst/>
            <a:cxnLst/>
            <a:rect l="l" t="t" r="r" b="b"/>
            <a:pathLst>
              <a:path w="3304707" h="4808436">
                <a:moveTo>
                  <a:pt x="0" y="0"/>
                </a:moveTo>
                <a:lnTo>
                  <a:pt x="3304706" y="0"/>
                </a:lnTo>
                <a:lnTo>
                  <a:pt x="3304706" y="4808436"/>
                </a:lnTo>
                <a:lnTo>
                  <a:pt x="0" y="4808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6757336">
            <a:off x="-2664207" y="1569930"/>
            <a:ext cx="6696561" cy="1004484"/>
          </a:xfrm>
          <a:custGeom>
            <a:avLst/>
            <a:gdLst/>
            <a:ahLst/>
            <a:cxnLst/>
            <a:rect l="l" t="t" r="r" b="b"/>
            <a:pathLst>
              <a:path w="6696561" h="1004484">
                <a:moveTo>
                  <a:pt x="0" y="0"/>
                </a:moveTo>
                <a:lnTo>
                  <a:pt x="6696561" y="0"/>
                </a:lnTo>
                <a:lnTo>
                  <a:pt x="6696561" y="1004484"/>
                </a:lnTo>
                <a:lnTo>
                  <a:pt x="0" y="1004484"/>
                </a:lnTo>
                <a:lnTo>
                  <a:pt x="0" y="0"/>
                </a:lnTo>
                <a:close/>
              </a:path>
            </a:pathLst>
          </a:custGeom>
          <a:blipFill>
            <a:blip r:embed="rId5"/>
            <a:stretch>
              <a:fillRect/>
            </a:stretch>
          </a:blipFill>
        </p:spPr>
      </p:sp>
      <p:sp>
        <p:nvSpPr>
          <p:cNvPr id="5" name="Freeform 5"/>
          <p:cNvSpPr/>
          <p:nvPr/>
        </p:nvSpPr>
        <p:spPr>
          <a:xfrm rot="1534021">
            <a:off x="-846351" y="7199401"/>
            <a:ext cx="3060849" cy="4602781"/>
          </a:xfrm>
          <a:custGeom>
            <a:avLst/>
            <a:gdLst/>
            <a:ahLst/>
            <a:cxnLst/>
            <a:rect l="l" t="t" r="r" b="b"/>
            <a:pathLst>
              <a:path w="3060849" h="4602781">
                <a:moveTo>
                  <a:pt x="0" y="0"/>
                </a:moveTo>
                <a:lnTo>
                  <a:pt x="3060850" y="0"/>
                </a:lnTo>
                <a:lnTo>
                  <a:pt x="3060850" y="4602781"/>
                </a:lnTo>
                <a:lnTo>
                  <a:pt x="0" y="4602781"/>
                </a:lnTo>
                <a:lnTo>
                  <a:pt x="0" y="0"/>
                </a:lnTo>
                <a:close/>
              </a:path>
            </a:pathLst>
          </a:custGeom>
          <a:blipFill>
            <a:blip r:embed="rId6"/>
            <a:stretch>
              <a:fillRect/>
            </a:stretch>
          </a:blipFill>
        </p:spPr>
      </p:sp>
      <p:sp>
        <p:nvSpPr>
          <p:cNvPr id="6" name="Freeform 6"/>
          <p:cNvSpPr/>
          <p:nvPr/>
        </p:nvSpPr>
        <p:spPr>
          <a:xfrm>
            <a:off x="14003780" y="6764270"/>
            <a:ext cx="4092356" cy="4114800"/>
          </a:xfrm>
          <a:custGeom>
            <a:avLst/>
            <a:gdLst/>
            <a:ahLst/>
            <a:cxnLst/>
            <a:rect l="l" t="t" r="r" b="b"/>
            <a:pathLst>
              <a:path w="4092356" h="4114800">
                <a:moveTo>
                  <a:pt x="0" y="0"/>
                </a:moveTo>
                <a:lnTo>
                  <a:pt x="4092356" y="0"/>
                </a:lnTo>
                <a:lnTo>
                  <a:pt x="409235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7"/>
          <p:cNvPicPr>
            <a:picLocks noChangeAspect="1"/>
          </p:cNvPicPr>
          <p:nvPr/>
        </p:nvPicPr>
        <p:blipFill>
          <a:blip r:embed="rId9"/>
          <a:srcRect/>
          <a:stretch>
            <a:fillRect/>
          </a:stretch>
        </p:blipFill>
        <p:spPr>
          <a:xfrm>
            <a:off x="4459069" y="7894227"/>
            <a:ext cx="1240912" cy="784877"/>
          </a:xfrm>
          <a:prstGeom prst="rect">
            <a:avLst/>
          </a:prstGeom>
        </p:spPr>
      </p:pic>
      <p:sp>
        <p:nvSpPr>
          <p:cNvPr id="8" name="TextBox 8"/>
          <p:cNvSpPr txBox="1"/>
          <p:nvPr/>
        </p:nvSpPr>
        <p:spPr>
          <a:xfrm>
            <a:off x="5901448" y="952500"/>
            <a:ext cx="6371835" cy="695961"/>
          </a:xfrm>
          <a:prstGeom prst="rect">
            <a:avLst/>
          </a:prstGeom>
        </p:spPr>
        <p:txBody>
          <a:bodyPr lIns="0" tIns="0" rIns="0" bIns="0" rtlCol="0" anchor="t">
            <a:spAutoFit/>
          </a:bodyPr>
          <a:lstStyle/>
          <a:p>
            <a:pPr algn="just">
              <a:lnSpc>
                <a:spcPts val="5739"/>
              </a:lnSpc>
              <a:spcBef>
                <a:spcPct val="0"/>
              </a:spcBef>
            </a:pPr>
            <a:r>
              <a:rPr lang="en-US" sz="4099">
                <a:solidFill>
                  <a:srgbClr val="AB5762"/>
                </a:solidFill>
                <a:latin typeface="Roboto Condensed"/>
              </a:rPr>
              <a:t>Giới thiệu hiện trạng vấn đề</a:t>
            </a:r>
          </a:p>
        </p:txBody>
      </p:sp>
      <p:sp>
        <p:nvSpPr>
          <p:cNvPr id="9" name="TextBox 9"/>
          <p:cNvSpPr txBox="1"/>
          <p:nvPr/>
        </p:nvSpPr>
        <p:spPr>
          <a:xfrm>
            <a:off x="2281025" y="722270"/>
            <a:ext cx="4356088" cy="1464946"/>
          </a:xfrm>
          <a:prstGeom prst="rect">
            <a:avLst/>
          </a:prstGeom>
        </p:spPr>
        <p:txBody>
          <a:bodyPr lIns="0" tIns="0" rIns="0" bIns="0" rtlCol="0" anchor="t">
            <a:spAutoFit/>
          </a:bodyPr>
          <a:lstStyle/>
          <a:p>
            <a:pPr algn="just">
              <a:lnSpc>
                <a:spcPts val="5879"/>
              </a:lnSpc>
            </a:pPr>
            <a:r>
              <a:rPr lang="en-US" sz="4199" dirty="0" err="1">
                <a:solidFill>
                  <a:srgbClr val="C67E50"/>
                </a:solidFill>
                <a:latin typeface="Roboto Condensed Bold"/>
              </a:rPr>
              <a:t>Mở</a:t>
            </a:r>
            <a:r>
              <a:rPr lang="en-US" sz="4199" dirty="0">
                <a:solidFill>
                  <a:srgbClr val="C67E50"/>
                </a:solidFill>
                <a:latin typeface="Roboto Condensed Bold"/>
              </a:rPr>
              <a:t> </a:t>
            </a:r>
            <a:r>
              <a:rPr lang="en-US" sz="4199" dirty="0" err="1">
                <a:solidFill>
                  <a:srgbClr val="C67E50"/>
                </a:solidFill>
                <a:latin typeface="Roboto Condensed Bold"/>
              </a:rPr>
              <a:t>đoạn</a:t>
            </a:r>
            <a:endParaRPr lang="en-US" sz="4199" dirty="0">
              <a:solidFill>
                <a:srgbClr val="C67E50"/>
              </a:solidFill>
              <a:latin typeface="Roboto Condensed Bold"/>
            </a:endParaRPr>
          </a:p>
          <a:p>
            <a:pPr algn="just">
              <a:lnSpc>
                <a:spcPts val="5879"/>
              </a:lnSpc>
              <a:spcBef>
                <a:spcPct val="0"/>
              </a:spcBef>
            </a:pPr>
            <a:r>
              <a:rPr lang="en-US" sz="4199" dirty="0">
                <a:solidFill>
                  <a:srgbClr val="C67E50"/>
                </a:solidFill>
                <a:latin typeface="Roboto Condensed Bold"/>
              </a:rPr>
              <a:t>(1 </a:t>
            </a:r>
            <a:r>
              <a:rPr lang="en-US" sz="4199" dirty="0" err="1">
                <a:solidFill>
                  <a:srgbClr val="C67E50"/>
                </a:solidFill>
                <a:latin typeface="Roboto Condensed Bold"/>
              </a:rPr>
              <a:t>câu</a:t>
            </a:r>
            <a:r>
              <a:rPr lang="en-US" sz="4199" dirty="0">
                <a:solidFill>
                  <a:srgbClr val="C67E50"/>
                </a:solidFill>
                <a:latin typeface="Roboto Condensed Bold"/>
              </a:rPr>
              <a:t>)</a:t>
            </a:r>
          </a:p>
        </p:txBody>
      </p:sp>
      <p:sp>
        <p:nvSpPr>
          <p:cNvPr id="10" name="TextBox 10"/>
          <p:cNvSpPr txBox="1"/>
          <p:nvPr/>
        </p:nvSpPr>
        <p:spPr>
          <a:xfrm>
            <a:off x="2281025" y="3464709"/>
            <a:ext cx="4356088" cy="1464946"/>
          </a:xfrm>
          <a:prstGeom prst="rect">
            <a:avLst/>
          </a:prstGeom>
        </p:spPr>
        <p:txBody>
          <a:bodyPr lIns="0" tIns="0" rIns="0" bIns="0" rtlCol="0" anchor="t">
            <a:spAutoFit/>
          </a:bodyPr>
          <a:lstStyle/>
          <a:p>
            <a:pPr algn="just">
              <a:lnSpc>
                <a:spcPts val="5879"/>
              </a:lnSpc>
            </a:pPr>
            <a:r>
              <a:rPr lang="en-US" sz="4199" dirty="0" err="1">
                <a:solidFill>
                  <a:srgbClr val="C67E50"/>
                </a:solidFill>
                <a:latin typeface="Roboto Condensed Bold"/>
              </a:rPr>
              <a:t>Thân</a:t>
            </a:r>
            <a:r>
              <a:rPr lang="en-US" sz="4199" dirty="0">
                <a:solidFill>
                  <a:srgbClr val="C67E50"/>
                </a:solidFill>
                <a:latin typeface="Roboto Condensed Bold"/>
              </a:rPr>
              <a:t> </a:t>
            </a:r>
            <a:r>
              <a:rPr lang="en-US" sz="4199" dirty="0" err="1">
                <a:solidFill>
                  <a:srgbClr val="C67E50"/>
                </a:solidFill>
                <a:latin typeface="Roboto Condensed Bold"/>
              </a:rPr>
              <a:t>đoạn</a:t>
            </a:r>
            <a:endParaRPr lang="en-US" sz="4199" dirty="0">
              <a:solidFill>
                <a:srgbClr val="C67E50"/>
              </a:solidFill>
              <a:latin typeface="Roboto Condensed Bold"/>
            </a:endParaRPr>
          </a:p>
          <a:p>
            <a:pPr algn="just">
              <a:lnSpc>
                <a:spcPts val="5879"/>
              </a:lnSpc>
              <a:spcBef>
                <a:spcPct val="0"/>
              </a:spcBef>
            </a:pPr>
            <a:r>
              <a:rPr lang="en-US" sz="4199" dirty="0">
                <a:solidFill>
                  <a:srgbClr val="C67E50"/>
                </a:solidFill>
                <a:latin typeface="Roboto Condensed Bold"/>
              </a:rPr>
              <a:t>(3-5 </a:t>
            </a:r>
            <a:r>
              <a:rPr lang="en-US" sz="4199" dirty="0" err="1">
                <a:solidFill>
                  <a:srgbClr val="C67E50"/>
                </a:solidFill>
                <a:latin typeface="Roboto Condensed Bold"/>
              </a:rPr>
              <a:t>câu</a:t>
            </a:r>
            <a:r>
              <a:rPr lang="en-US" sz="4199" dirty="0">
                <a:solidFill>
                  <a:srgbClr val="C67E50"/>
                </a:solidFill>
                <a:latin typeface="Roboto Condensed Bold"/>
              </a:rPr>
              <a:t>)</a:t>
            </a:r>
          </a:p>
        </p:txBody>
      </p:sp>
      <p:sp>
        <p:nvSpPr>
          <p:cNvPr id="11" name="TextBox 11"/>
          <p:cNvSpPr txBox="1"/>
          <p:nvPr/>
        </p:nvSpPr>
        <p:spPr>
          <a:xfrm>
            <a:off x="5901448" y="2915313"/>
            <a:ext cx="11747423" cy="3591561"/>
          </a:xfrm>
          <a:prstGeom prst="rect">
            <a:avLst/>
          </a:prstGeom>
        </p:spPr>
        <p:txBody>
          <a:bodyPr lIns="0" tIns="0" rIns="0" bIns="0" rtlCol="0" anchor="t">
            <a:spAutoFit/>
          </a:bodyPr>
          <a:lstStyle/>
          <a:p>
            <a:pPr algn="just">
              <a:lnSpc>
                <a:spcPts val="5739"/>
              </a:lnSpc>
              <a:spcBef>
                <a:spcPct val="0"/>
              </a:spcBef>
            </a:pPr>
            <a:r>
              <a:rPr lang="en-US" sz="4099">
                <a:solidFill>
                  <a:srgbClr val="AB5762"/>
                </a:solidFill>
                <a:latin typeface="Roboto Condensed"/>
              </a:rPr>
              <a:t>Chia sẻ những cách thế hệ trẻ có thể làm để giữ gìn và phát huy những nét đẹp của cha ông: Đọc những sáng tác văn học xưa kia, làm video giới thiệu văn hóa Việt, hướng dẫn du khách tìm hiểu về đặc trưng vẻ đẹp phong cách – con người Việt Nam,...</a:t>
            </a:r>
          </a:p>
        </p:txBody>
      </p:sp>
      <p:sp>
        <p:nvSpPr>
          <p:cNvPr id="12" name="TextBox 12"/>
          <p:cNvSpPr txBox="1"/>
          <p:nvPr/>
        </p:nvSpPr>
        <p:spPr>
          <a:xfrm>
            <a:off x="5901448" y="7520854"/>
            <a:ext cx="8102332" cy="1419861"/>
          </a:xfrm>
          <a:prstGeom prst="rect">
            <a:avLst/>
          </a:prstGeom>
        </p:spPr>
        <p:txBody>
          <a:bodyPr lIns="0" tIns="0" rIns="0" bIns="0" rtlCol="0" anchor="t">
            <a:spAutoFit/>
          </a:bodyPr>
          <a:lstStyle/>
          <a:p>
            <a:pPr algn="just">
              <a:lnSpc>
                <a:spcPts val="5739"/>
              </a:lnSpc>
              <a:spcBef>
                <a:spcPct val="0"/>
              </a:spcBef>
            </a:pPr>
            <a:r>
              <a:rPr lang="en-US" sz="4099">
                <a:solidFill>
                  <a:srgbClr val="AB5762"/>
                </a:solidFill>
                <a:latin typeface="Roboto Condensed"/>
              </a:rPr>
              <a:t>Ý nghĩa, giá trị của những nét đẹp xưa đối với sự phát triển ngày nay.</a:t>
            </a:r>
          </a:p>
        </p:txBody>
      </p:sp>
      <p:sp>
        <p:nvSpPr>
          <p:cNvPr id="13" name="TextBox 13"/>
          <p:cNvSpPr txBox="1"/>
          <p:nvPr/>
        </p:nvSpPr>
        <p:spPr>
          <a:xfrm>
            <a:off x="2435604" y="7511329"/>
            <a:ext cx="2268853" cy="1464946"/>
          </a:xfrm>
          <a:prstGeom prst="rect">
            <a:avLst/>
          </a:prstGeom>
        </p:spPr>
        <p:txBody>
          <a:bodyPr lIns="0" tIns="0" rIns="0" bIns="0" rtlCol="0" anchor="t">
            <a:spAutoFit/>
          </a:bodyPr>
          <a:lstStyle/>
          <a:p>
            <a:pPr algn="just">
              <a:lnSpc>
                <a:spcPts val="5879"/>
              </a:lnSpc>
            </a:pPr>
            <a:r>
              <a:rPr lang="en-US" sz="4199" dirty="0" err="1">
                <a:solidFill>
                  <a:srgbClr val="C67E50"/>
                </a:solidFill>
                <a:latin typeface="Roboto Condensed Bold"/>
              </a:rPr>
              <a:t>Kết</a:t>
            </a:r>
            <a:r>
              <a:rPr lang="en-US" sz="4199" dirty="0">
                <a:solidFill>
                  <a:srgbClr val="C67E50"/>
                </a:solidFill>
                <a:latin typeface="Roboto Condensed Bold"/>
              </a:rPr>
              <a:t> </a:t>
            </a:r>
            <a:r>
              <a:rPr lang="en-US" sz="4199" dirty="0" err="1">
                <a:solidFill>
                  <a:srgbClr val="C67E50"/>
                </a:solidFill>
                <a:latin typeface="Roboto Condensed Bold"/>
              </a:rPr>
              <a:t>đoạn</a:t>
            </a:r>
            <a:endParaRPr lang="en-US" sz="4199" dirty="0">
              <a:solidFill>
                <a:srgbClr val="C67E50"/>
              </a:solidFill>
              <a:latin typeface="Roboto Condensed Bold"/>
            </a:endParaRPr>
          </a:p>
          <a:p>
            <a:pPr algn="just">
              <a:lnSpc>
                <a:spcPts val="5879"/>
              </a:lnSpc>
              <a:spcBef>
                <a:spcPct val="0"/>
              </a:spcBef>
            </a:pPr>
            <a:r>
              <a:rPr lang="en-US" sz="4199" dirty="0">
                <a:solidFill>
                  <a:srgbClr val="C67E50"/>
                </a:solidFill>
                <a:latin typeface="Roboto Condensed Bold"/>
              </a:rPr>
              <a:t>(1 </a:t>
            </a:r>
            <a:r>
              <a:rPr lang="en-US" sz="4199" dirty="0" err="1">
                <a:solidFill>
                  <a:srgbClr val="C67E50"/>
                </a:solidFill>
                <a:latin typeface="Roboto Condensed Bold"/>
              </a:rPr>
              <a:t>câu</a:t>
            </a:r>
            <a:r>
              <a:rPr lang="en-US" sz="4199" dirty="0">
                <a:solidFill>
                  <a:srgbClr val="C67E50"/>
                </a:solidFill>
                <a:latin typeface="Roboto Condensed Bold"/>
              </a:rPr>
              <a:t>)</a:t>
            </a:r>
          </a:p>
        </p:txBody>
      </p:sp>
      <p:pic>
        <p:nvPicPr>
          <p:cNvPr id="14" name="Picture 14"/>
          <p:cNvPicPr>
            <a:picLocks noChangeAspect="1"/>
          </p:cNvPicPr>
          <p:nvPr/>
        </p:nvPicPr>
        <p:blipFill>
          <a:blip r:embed="rId9"/>
          <a:srcRect/>
          <a:stretch>
            <a:fillRect/>
          </a:stretch>
        </p:blipFill>
        <p:spPr>
          <a:xfrm>
            <a:off x="4459069" y="3550434"/>
            <a:ext cx="1240912" cy="784877"/>
          </a:xfrm>
          <a:prstGeom prst="rect">
            <a:avLst/>
          </a:prstGeom>
        </p:spPr>
      </p:pic>
      <p:pic>
        <p:nvPicPr>
          <p:cNvPr id="15" name="Picture 15"/>
          <p:cNvPicPr>
            <a:picLocks noChangeAspect="1"/>
          </p:cNvPicPr>
          <p:nvPr/>
        </p:nvPicPr>
        <p:blipFill>
          <a:blip r:embed="rId9"/>
          <a:srcRect/>
          <a:stretch>
            <a:fillRect/>
          </a:stretch>
        </p:blipFill>
        <p:spPr>
          <a:xfrm>
            <a:off x="4459069" y="1105168"/>
            <a:ext cx="1240912" cy="784877"/>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par>
                                <p:cTn id="39" presetID="16" presetClass="entr" presetSubtype="21"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rot="-5400000">
            <a:off x="5073791" y="-832264"/>
            <a:ext cx="8914834" cy="11749369"/>
          </a:xfrm>
          <a:custGeom>
            <a:avLst/>
            <a:gdLst/>
            <a:ahLst/>
            <a:cxnLst/>
            <a:rect l="l" t="t" r="r" b="b"/>
            <a:pathLst>
              <a:path w="8914834" h="11749369">
                <a:moveTo>
                  <a:pt x="0" y="0"/>
                </a:moveTo>
                <a:lnTo>
                  <a:pt x="8914834" y="0"/>
                </a:lnTo>
                <a:lnTo>
                  <a:pt x="8914834" y="11749369"/>
                </a:lnTo>
                <a:lnTo>
                  <a:pt x="0" y="11749369"/>
                </a:lnTo>
                <a:lnTo>
                  <a:pt x="0" y="0"/>
                </a:lnTo>
                <a:close/>
              </a:path>
            </a:pathLst>
          </a:custGeom>
          <a:blipFill>
            <a:blip r:embed="rId3"/>
            <a:stretch>
              <a:fillRect/>
            </a:stretch>
          </a:blipFill>
        </p:spPr>
      </p:sp>
      <p:sp>
        <p:nvSpPr>
          <p:cNvPr id="4" name="Freeform 4"/>
          <p:cNvSpPr/>
          <p:nvPr/>
        </p:nvSpPr>
        <p:spPr>
          <a:xfrm rot="1488026">
            <a:off x="12670100" y="8372410"/>
            <a:ext cx="1977751" cy="2988360"/>
          </a:xfrm>
          <a:custGeom>
            <a:avLst/>
            <a:gdLst/>
            <a:ahLst/>
            <a:cxnLst/>
            <a:rect l="l" t="t" r="r" b="b"/>
            <a:pathLst>
              <a:path w="1977751" h="2988360">
                <a:moveTo>
                  <a:pt x="0" y="0"/>
                </a:moveTo>
                <a:lnTo>
                  <a:pt x="1977751" y="0"/>
                </a:lnTo>
                <a:lnTo>
                  <a:pt x="1977751" y="2988361"/>
                </a:lnTo>
                <a:lnTo>
                  <a:pt x="0" y="29883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4894065">
            <a:off x="14536411" y="5552860"/>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476397">
            <a:off x="13096849" y="514596"/>
            <a:ext cx="3124386" cy="1028207"/>
          </a:xfrm>
          <a:custGeom>
            <a:avLst/>
            <a:gdLst/>
            <a:ahLst/>
            <a:cxnLst/>
            <a:rect l="l" t="t" r="r" b="b"/>
            <a:pathLst>
              <a:path w="3124386" h="1028207">
                <a:moveTo>
                  <a:pt x="0" y="0"/>
                </a:moveTo>
                <a:lnTo>
                  <a:pt x="3124386" y="0"/>
                </a:lnTo>
                <a:lnTo>
                  <a:pt x="3124386" y="1028208"/>
                </a:lnTo>
                <a:lnTo>
                  <a:pt x="0" y="1028208"/>
                </a:lnTo>
                <a:lnTo>
                  <a:pt x="0" y="0"/>
                </a:lnTo>
                <a:close/>
              </a:path>
            </a:pathLst>
          </a:custGeom>
          <a:blipFill>
            <a:blip r:embed="rId8">
              <a:alphaModFix amt="79000"/>
              <a:extLst>
                <a:ext uri="{96DAC541-7B7A-43D3-8B79-37D633B846F1}">
                  <asvg:svgBlip xmlns:asvg="http://schemas.microsoft.com/office/drawing/2016/SVG/main" r:embed="rId9"/>
                </a:ext>
              </a:extLst>
            </a:blip>
            <a:stretch>
              <a:fillRect/>
            </a:stretch>
          </a:blipFill>
        </p:spPr>
      </p:sp>
      <p:sp>
        <p:nvSpPr>
          <p:cNvPr id="7" name="Freeform 7"/>
          <p:cNvSpPr/>
          <p:nvPr/>
        </p:nvSpPr>
        <p:spPr>
          <a:xfrm rot="981922">
            <a:off x="16409583" y="2980480"/>
            <a:ext cx="1236059" cy="1354247"/>
          </a:xfrm>
          <a:custGeom>
            <a:avLst/>
            <a:gdLst/>
            <a:ahLst/>
            <a:cxnLst/>
            <a:rect l="l" t="t" r="r" b="b"/>
            <a:pathLst>
              <a:path w="1236059" h="1354247">
                <a:moveTo>
                  <a:pt x="0" y="0"/>
                </a:moveTo>
                <a:lnTo>
                  <a:pt x="1236058" y="0"/>
                </a:lnTo>
                <a:lnTo>
                  <a:pt x="1236058" y="1354248"/>
                </a:lnTo>
                <a:lnTo>
                  <a:pt x="0" y="135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4931774" y="6814810"/>
            <a:ext cx="10051762" cy="2357595"/>
          </a:xfrm>
          <a:custGeom>
            <a:avLst/>
            <a:gdLst/>
            <a:ahLst/>
            <a:cxnLst/>
            <a:rect l="l" t="t" r="r" b="b"/>
            <a:pathLst>
              <a:path w="10051762" h="2357595">
                <a:moveTo>
                  <a:pt x="0" y="0"/>
                </a:moveTo>
                <a:lnTo>
                  <a:pt x="10051762" y="0"/>
                </a:lnTo>
                <a:lnTo>
                  <a:pt x="10051762" y="2357595"/>
                </a:lnTo>
                <a:lnTo>
                  <a:pt x="0" y="23575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4931774" y="4075231"/>
            <a:ext cx="714769" cy="2136537"/>
          </a:xfrm>
          <a:custGeom>
            <a:avLst/>
            <a:gdLst/>
            <a:ahLst/>
            <a:cxnLst/>
            <a:rect l="l" t="t" r="r" b="b"/>
            <a:pathLst>
              <a:path w="714769" h="2136537">
                <a:moveTo>
                  <a:pt x="0" y="0"/>
                </a:moveTo>
                <a:lnTo>
                  <a:pt x="714769" y="0"/>
                </a:lnTo>
                <a:lnTo>
                  <a:pt x="714769" y="2136538"/>
                </a:lnTo>
                <a:lnTo>
                  <a:pt x="0" y="213653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0" name="Picture 10"/>
          <p:cNvPicPr>
            <a:picLocks noChangeAspect="1"/>
          </p:cNvPicPr>
          <p:nvPr/>
        </p:nvPicPr>
        <p:blipFill>
          <a:blip r:embed="rId16"/>
          <a:srcRect/>
          <a:stretch>
            <a:fillRect/>
          </a:stretch>
        </p:blipFill>
        <p:spPr>
          <a:xfrm>
            <a:off x="5646543" y="-134181"/>
            <a:ext cx="7324344" cy="8229600"/>
          </a:xfrm>
          <a:prstGeom prst="rect">
            <a:avLst/>
          </a:prstGeom>
        </p:spPr>
      </p:pic>
      <p:sp>
        <p:nvSpPr>
          <p:cNvPr id="11" name="TextBox 11"/>
          <p:cNvSpPr txBox="1"/>
          <p:nvPr/>
        </p:nvSpPr>
        <p:spPr>
          <a:xfrm>
            <a:off x="5283834" y="7299788"/>
            <a:ext cx="9347642" cy="920117"/>
          </a:xfrm>
          <a:prstGeom prst="rect">
            <a:avLst/>
          </a:prstGeom>
        </p:spPr>
        <p:txBody>
          <a:bodyPr lIns="0" tIns="0" rIns="0" bIns="0" rtlCol="0" anchor="t">
            <a:spAutoFit/>
          </a:bodyPr>
          <a:lstStyle/>
          <a:p>
            <a:pPr algn="ctr">
              <a:lnSpc>
                <a:spcPts val="7559"/>
              </a:lnSpc>
              <a:spcBef>
                <a:spcPct val="0"/>
              </a:spcBef>
            </a:pPr>
            <a:r>
              <a:rPr lang="en-US" sz="5399">
                <a:solidFill>
                  <a:srgbClr val="5186CD"/>
                </a:solidFill>
                <a:latin typeface="Roboto Condensed Bold"/>
              </a:rPr>
              <a:t>rào rào</a:t>
            </a:r>
          </a:p>
        </p:txBody>
      </p:sp>
      <p:pic>
        <p:nvPicPr>
          <p:cNvPr id="12" name="Picture 12"/>
          <p:cNvPicPr>
            <a:picLocks noChangeAspect="1"/>
          </p:cNvPicPr>
          <p:nvPr/>
        </p:nvPicPr>
        <p:blipFill>
          <a:blip r:embed="rId17"/>
          <a:srcRect/>
          <a:stretch>
            <a:fillRect/>
          </a:stretch>
        </p:blipFill>
        <p:spPr>
          <a:xfrm rot="2008471">
            <a:off x="-1571977" y="-882561"/>
            <a:ext cx="5934063" cy="4598899"/>
          </a:xfrm>
          <a:prstGeom prst="rect">
            <a:avLst/>
          </a:prstGeom>
        </p:spPr>
      </p:pic>
      <p:sp>
        <p:nvSpPr>
          <p:cNvPr id="13" name="TextBox 13"/>
          <p:cNvSpPr txBox="1"/>
          <p:nvPr/>
        </p:nvSpPr>
        <p:spPr>
          <a:xfrm>
            <a:off x="236937" y="3433513"/>
            <a:ext cx="3375999" cy="6049007"/>
          </a:xfrm>
          <a:prstGeom prst="rect">
            <a:avLst/>
          </a:prstGeom>
        </p:spPr>
        <p:txBody>
          <a:bodyPr lIns="0" tIns="0" rIns="0" bIns="0" rtlCol="0" anchor="t">
            <a:spAutoFit/>
          </a:bodyPr>
          <a:lstStyle/>
          <a:p>
            <a:pPr algn="ctr">
              <a:lnSpc>
                <a:spcPts val="12040"/>
              </a:lnSpc>
            </a:pPr>
            <a:r>
              <a:rPr lang="en-US" sz="8600">
                <a:solidFill>
                  <a:srgbClr val="705C34"/>
                </a:solidFill>
                <a:latin typeface="#9Slide06 SVNLast Paradise"/>
              </a:rPr>
              <a:t>TRIỆU PHÚ NGÔN TỪ</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rot="-1343084">
            <a:off x="4052990" y="6902637"/>
            <a:ext cx="1977751" cy="2988360"/>
          </a:xfrm>
          <a:custGeom>
            <a:avLst/>
            <a:gdLst/>
            <a:ahLst/>
            <a:cxnLst/>
            <a:rect l="l" t="t" r="r" b="b"/>
            <a:pathLst>
              <a:path w="1977751" h="2988360">
                <a:moveTo>
                  <a:pt x="0" y="0"/>
                </a:moveTo>
                <a:lnTo>
                  <a:pt x="1977751" y="0"/>
                </a:lnTo>
                <a:lnTo>
                  <a:pt x="1977751" y="2988360"/>
                </a:lnTo>
                <a:lnTo>
                  <a:pt x="0" y="29883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67127">
            <a:off x="3251211" y="-1719829"/>
            <a:ext cx="12223130" cy="12456693"/>
          </a:xfrm>
          <a:custGeom>
            <a:avLst/>
            <a:gdLst/>
            <a:ahLst/>
            <a:cxnLst/>
            <a:rect l="l" t="t" r="r" b="b"/>
            <a:pathLst>
              <a:path w="12223130" h="12456693">
                <a:moveTo>
                  <a:pt x="0" y="0"/>
                </a:moveTo>
                <a:lnTo>
                  <a:pt x="12223131" y="0"/>
                </a:lnTo>
                <a:lnTo>
                  <a:pt x="12223131" y="12456693"/>
                </a:lnTo>
                <a:lnTo>
                  <a:pt x="0" y="12456693"/>
                </a:lnTo>
                <a:lnTo>
                  <a:pt x="0" y="0"/>
                </a:lnTo>
                <a:close/>
              </a:path>
            </a:pathLst>
          </a:custGeom>
          <a:blipFill>
            <a:blip r:embed="rId5"/>
            <a:stretch>
              <a:fillRect/>
            </a:stretch>
          </a:blipFill>
        </p:spPr>
      </p:sp>
      <p:sp>
        <p:nvSpPr>
          <p:cNvPr id="5" name="Freeform 5"/>
          <p:cNvSpPr/>
          <p:nvPr/>
        </p:nvSpPr>
        <p:spPr>
          <a:xfrm>
            <a:off x="-1421688" y="6916574"/>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4768867">
            <a:off x="15358434" y="-1552404"/>
            <a:ext cx="3304707" cy="4808436"/>
          </a:xfrm>
          <a:custGeom>
            <a:avLst/>
            <a:gdLst/>
            <a:ahLst/>
            <a:cxnLst/>
            <a:rect l="l" t="t" r="r" b="b"/>
            <a:pathLst>
              <a:path w="3304707" h="4808436">
                <a:moveTo>
                  <a:pt x="0" y="0"/>
                </a:moveTo>
                <a:lnTo>
                  <a:pt x="3304706" y="0"/>
                </a:lnTo>
                <a:lnTo>
                  <a:pt x="3304706" y="4808436"/>
                </a:lnTo>
                <a:lnTo>
                  <a:pt x="0" y="48084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210334" y="3862633"/>
            <a:ext cx="1490848" cy="1633400"/>
          </a:xfrm>
          <a:custGeom>
            <a:avLst/>
            <a:gdLst/>
            <a:ahLst/>
            <a:cxnLst/>
            <a:rect l="l" t="t" r="r" b="b"/>
            <a:pathLst>
              <a:path w="1490848" h="1633400">
                <a:moveTo>
                  <a:pt x="0" y="0"/>
                </a:moveTo>
                <a:lnTo>
                  <a:pt x="1490849" y="0"/>
                </a:lnTo>
                <a:lnTo>
                  <a:pt x="1490849" y="1633400"/>
                </a:lnTo>
                <a:lnTo>
                  <a:pt x="0" y="1633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5104556" y="2668818"/>
            <a:ext cx="1089628" cy="1193815"/>
          </a:xfrm>
          <a:custGeom>
            <a:avLst/>
            <a:gdLst/>
            <a:ahLst/>
            <a:cxnLst/>
            <a:rect l="l" t="t" r="r" b="b"/>
            <a:pathLst>
              <a:path w="1089628" h="1193815">
                <a:moveTo>
                  <a:pt x="0" y="0"/>
                </a:moveTo>
                <a:lnTo>
                  <a:pt x="1089628" y="0"/>
                </a:lnTo>
                <a:lnTo>
                  <a:pt x="1089628" y="1193815"/>
                </a:lnTo>
                <a:lnTo>
                  <a:pt x="0" y="11938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3496272" y="3101993"/>
            <a:ext cx="11295456" cy="1406524"/>
          </a:xfrm>
          <a:prstGeom prst="rect">
            <a:avLst/>
          </a:prstGeom>
        </p:spPr>
        <p:txBody>
          <a:bodyPr lIns="0" tIns="0" rIns="0" bIns="0" rtlCol="0" anchor="t">
            <a:spAutoFit/>
          </a:bodyPr>
          <a:lstStyle/>
          <a:p>
            <a:pPr algn="ctr">
              <a:lnSpc>
                <a:spcPts val="9999"/>
              </a:lnSpc>
            </a:pPr>
            <a:r>
              <a:rPr lang="en-US" sz="9999">
                <a:solidFill>
                  <a:srgbClr val="000000"/>
                </a:solidFill>
                <a:latin typeface="#9Slide05 SVNBistro Script"/>
              </a:rPr>
              <a:t>Xin chào và hẹn gặp lại !</a:t>
            </a:r>
          </a:p>
        </p:txBody>
      </p:sp>
      <p:sp>
        <p:nvSpPr>
          <p:cNvPr id="10" name="Freeform 10"/>
          <p:cNvSpPr/>
          <p:nvPr/>
        </p:nvSpPr>
        <p:spPr>
          <a:xfrm rot="3545134">
            <a:off x="12493873" y="1950739"/>
            <a:ext cx="1254892" cy="658818"/>
          </a:xfrm>
          <a:custGeom>
            <a:avLst/>
            <a:gdLst/>
            <a:ahLst/>
            <a:cxnLst/>
            <a:rect l="l" t="t" r="r" b="b"/>
            <a:pathLst>
              <a:path w="1254892" h="658818">
                <a:moveTo>
                  <a:pt x="0" y="0"/>
                </a:moveTo>
                <a:lnTo>
                  <a:pt x="1254892" y="0"/>
                </a:lnTo>
                <a:lnTo>
                  <a:pt x="1254892" y="658818"/>
                </a:lnTo>
                <a:lnTo>
                  <a:pt x="0" y="6588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14189760" y="5672370"/>
            <a:ext cx="4008847" cy="6028341"/>
          </a:xfrm>
          <a:custGeom>
            <a:avLst/>
            <a:gdLst/>
            <a:ahLst/>
            <a:cxnLst/>
            <a:rect l="l" t="t" r="r" b="b"/>
            <a:pathLst>
              <a:path w="4008847" h="6028341">
                <a:moveTo>
                  <a:pt x="0" y="0"/>
                </a:moveTo>
                <a:lnTo>
                  <a:pt x="4008847" y="0"/>
                </a:lnTo>
                <a:lnTo>
                  <a:pt x="4008847" y="6028341"/>
                </a:lnTo>
                <a:lnTo>
                  <a:pt x="0" y="6028341"/>
                </a:lnTo>
                <a:lnTo>
                  <a:pt x="0" y="0"/>
                </a:lnTo>
                <a:close/>
              </a:path>
            </a:pathLst>
          </a:custGeom>
          <a:blipFill>
            <a:blip r:embed="rId14"/>
            <a:stretch>
              <a:fillRect/>
            </a:stretch>
          </a:blipFill>
        </p:spPr>
      </p:sp>
      <p:sp>
        <p:nvSpPr>
          <p:cNvPr id="12" name="Freeform 12"/>
          <p:cNvSpPr/>
          <p:nvPr/>
        </p:nvSpPr>
        <p:spPr>
          <a:xfrm rot="6757336">
            <a:off x="-2664207" y="1569930"/>
            <a:ext cx="6696561" cy="1004484"/>
          </a:xfrm>
          <a:custGeom>
            <a:avLst/>
            <a:gdLst/>
            <a:ahLst/>
            <a:cxnLst/>
            <a:rect l="l" t="t" r="r" b="b"/>
            <a:pathLst>
              <a:path w="6696561" h="1004484">
                <a:moveTo>
                  <a:pt x="0" y="0"/>
                </a:moveTo>
                <a:lnTo>
                  <a:pt x="6696561" y="0"/>
                </a:lnTo>
                <a:lnTo>
                  <a:pt x="6696561" y="1004484"/>
                </a:lnTo>
                <a:lnTo>
                  <a:pt x="0" y="1004484"/>
                </a:lnTo>
                <a:lnTo>
                  <a:pt x="0" y="0"/>
                </a:lnTo>
                <a:close/>
              </a:path>
            </a:pathLst>
          </a:custGeom>
          <a:blipFill>
            <a:blip r:embed="rId15"/>
            <a:stretch>
              <a:fillRect/>
            </a:stretch>
          </a:blipFill>
        </p:spPr>
      </p:sp>
      <p:sp>
        <p:nvSpPr>
          <p:cNvPr id="13" name="Freeform 13"/>
          <p:cNvSpPr/>
          <p:nvPr/>
        </p:nvSpPr>
        <p:spPr>
          <a:xfrm>
            <a:off x="7890064" y="4679333"/>
            <a:ext cx="3185981" cy="2842690"/>
          </a:xfrm>
          <a:custGeom>
            <a:avLst/>
            <a:gdLst/>
            <a:ahLst/>
            <a:cxnLst/>
            <a:rect l="l" t="t" r="r" b="b"/>
            <a:pathLst>
              <a:path w="3185981" h="2842690">
                <a:moveTo>
                  <a:pt x="0" y="0"/>
                </a:moveTo>
                <a:lnTo>
                  <a:pt x="3185981" y="0"/>
                </a:lnTo>
                <a:lnTo>
                  <a:pt x="3185981" y="2842690"/>
                </a:lnTo>
                <a:lnTo>
                  <a:pt x="0" y="2842690"/>
                </a:lnTo>
                <a:lnTo>
                  <a:pt x="0" y="0"/>
                </a:lnTo>
                <a:close/>
              </a:path>
            </a:pathLst>
          </a:custGeom>
          <a:blipFill>
            <a:blip r:embed="rId16"/>
            <a:stretch>
              <a:fillRect/>
            </a:stretch>
          </a:blipFill>
        </p:spPr>
      </p:sp>
    </p:spTree>
  </p:cSld>
  <p:clrMapOvr>
    <a:masterClrMapping/>
  </p:clrMapOvr>
  <p:transition spd="slow">
    <p:wheel spokes="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rot="-5400000">
            <a:off x="4851298" y="-849581"/>
            <a:ext cx="8914834" cy="11749369"/>
          </a:xfrm>
          <a:custGeom>
            <a:avLst/>
            <a:gdLst/>
            <a:ahLst/>
            <a:cxnLst/>
            <a:rect l="l" t="t" r="r" b="b"/>
            <a:pathLst>
              <a:path w="8914834" h="11749369">
                <a:moveTo>
                  <a:pt x="0" y="0"/>
                </a:moveTo>
                <a:lnTo>
                  <a:pt x="8914833" y="0"/>
                </a:lnTo>
                <a:lnTo>
                  <a:pt x="8914833" y="11749369"/>
                </a:lnTo>
                <a:lnTo>
                  <a:pt x="0" y="11749369"/>
                </a:lnTo>
                <a:lnTo>
                  <a:pt x="0" y="0"/>
                </a:lnTo>
                <a:close/>
              </a:path>
            </a:pathLst>
          </a:custGeom>
          <a:blipFill>
            <a:blip r:embed="rId3"/>
            <a:stretch>
              <a:fillRect/>
            </a:stretch>
          </a:blipFill>
        </p:spPr>
      </p:sp>
      <p:sp>
        <p:nvSpPr>
          <p:cNvPr id="4" name="Freeform 4"/>
          <p:cNvSpPr/>
          <p:nvPr/>
        </p:nvSpPr>
        <p:spPr>
          <a:xfrm rot="1488026">
            <a:off x="12670100" y="8372410"/>
            <a:ext cx="1977751" cy="2988360"/>
          </a:xfrm>
          <a:custGeom>
            <a:avLst/>
            <a:gdLst/>
            <a:ahLst/>
            <a:cxnLst/>
            <a:rect l="l" t="t" r="r" b="b"/>
            <a:pathLst>
              <a:path w="1977751" h="2988360">
                <a:moveTo>
                  <a:pt x="0" y="0"/>
                </a:moveTo>
                <a:lnTo>
                  <a:pt x="1977751" y="0"/>
                </a:lnTo>
                <a:lnTo>
                  <a:pt x="1977751" y="2988361"/>
                </a:lnTo>
                <a:lnTo>
                  <a:pt x="0" y="29883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4894065">
            <a:off x="14536411" y="5552860"/>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476397">
            <a:off x="12589890" y="902785"/>
            <a:ext cx="3124386" cy="1028207"/>
          </a:xfrm>
          <a:custGeom>
            <a:avLst/>
            <a:gdLst/>
            <a:ahLst/>
            <a:cxnLst/>
            <a:rect l="l" t="t" r="r" b="b"/>
            <a:pathLst>
              <a:path w="3124386" h="1028207">
                <a:moveTo>
                  <a:pt x="0" y="0"/>
                </a:moveTo>
                <a:lnTo>
                  <a:pt x="3124386" y="0"/>
                </a:lnTo>
                <a:lnTo>
                  <a:pt x="3124386" y="1028207"/>
                </a:lnTo>
                <a:lnTo>
                  <a:pt x="0" y="1028207"/>
                </a:lnTo>
                <a:lnTo>
                  <a:pt x="0" y="0"/>
                </a:lnTo>
                <a:close/>
              </a:path>
            </a:pathLst>
          </a:custGeom>
          <a:blipFill>
            <a:blip r:embed="rId8">
              <a:alphaModFix amt="79000"/>
              <a:extLst>
                <a:ext uri="{96DAC541-7B7A-43D3-8B79-37D633B846F1}">
                  <asvg:svgBlip xmlns:asvg="http://schemas.microsoft.com/office/drawing/2016/SVG/main" r:embed="rId9"/>
                </a:ext>
              </a:extLst>
            </a:blip>
            <a:stretch>
              <a:fillRect/>
            </a:stretch>
          </a:blipFill>
        </p:spPr>
      </p:sp>
      <p:sp>
        <p:nvSpPr>
          <p:cNvPr id="7" name="Freeform 7"/>
          <p:cNvSpPr/>
          <p:nvPr/>
        </p:nvSpPr>
        <p:spPr>
          <a:xfrm rot="981922">
            <a:off x="16409583" y="2980480"/>
            <a:ext cx="1236059" cy="1354247"/>
          </a:xfrm>
          <a:custGeom>
            <a:avLst/>
            <a:gdLst/>
            <a:ahLst/>
            <a:cxnLst/>
            <a:rect l="l" t="t" r="r" b="b"/>
            <a:pathLst>
              <a:path w="1236059" h="1354247">
                <a:moveTo>
                  <a:pt x="0" y="0"/>
                </a:moveTo>
                <a:lnTo>
                  <a:pt x="1236058" y="0"/>
                </a:lnTo>
                <a:lnTo>
                  <a:pt x="1236058" y="1354248"/>
                </a:lnTo>
                <a:lnTo>
                  <a:pt x="0" y="135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4282834" y="6431462"/>
            <a:ext cx="10051762" cy="2357595"/>
          </a:xfrm>
          <a:custGeom>
            <a:avLst/>
            <a:gdLst/>
            <a:ahLst/>
            <a:cxnLst/>
            <a:rect l="l" t="t" r="r" b="b"/>
            <a:pathLst>
              <a:path w="10051762" h="2357595">
                <a:moveTo>
                  <a:pt x="0" y="0"/>
                </a:moveTo>
                <a:lnTo>
                  <a:pt x="10051762" y="0"/>
                </a:lnTo>
                <a:lnTo>
                  <a:pt x="10051762" y="2357595"/>
                </a:lnTo>
                <a:lnTo>
                  <a:pt x="0" y="23575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4244572" y="5143500"/>
            <a:ext cx="714769" cy="2136537"/>
          </a:xfrm>
          <a:custGeom>
            <a:avLst/>
            <a:gdLst/>
            <a:ahLst/>
            <a:cxnLst/>
            <a:rect l="l" t="t" r="r" b="b"/>
            <a:pathLst>
              <a:path w="714769" h="2136537">
                <a:moveTo>
                  <a:pt x="0" y="0"/>
                </a:moveTo>
                <a:lnTo>
                  <a:pt x="714769" y="0"/>
                </a:lnTo>
                <a:lnTo>
                  <a:pt x="714769" y="2136537"/>
                </a:lnTo>
                <a:lnTo>
                  <a:pt x="0" y="21365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6766613" y="886537"/>
            <a:ext cx="4754773" cy="5544925"/>
          </a:xfrm>
          <a:custGeom>
            <a:avLst/>
            <a:gdLst/>
            <a:ahLst/>
            <a:cxnLst/>
            <a:rect l="l" t="t" r="r" b="b"/>
            <a:pathLst>
              <a:path w="4754773" h="5544925">
                <a:moveTo>
                  <a:pt x="0" y="0"/>
                </a:moveTo>
                <a:lnTo>
                  <a:pt x="4754774" y="0"/>
                </a:lnTo>
                <a:lnTo>
                  <a:pt x="4754774" y="5544925"/>
                </a:lnTo>
                <a:lnTo>
                  <a:pt x="0" y="554492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TextBox 11"/>
          <p:cNvSpPr txBox="1"/>
          <p:nvPr/>
        </p:nvSpPr>
        <p:spPr>
          <a:xfrm>
            <a:off x="4804441" y="6785850"/>
            <a:ext cx="9347642" cy="920117"/>
          </a:xfrm>
          <a:prstGeom prst="rect">
            <a:avLst/>
          </a:prstGeom>
        </p:spPr>
        <p:txBody>
          <a:bodyPr lIns="0" tIns="0" rIns="0" bIns="0" rtlCol="0" anchor="t">
            <a:spAutoFit/>
          </a:bodyPr>
          <a:lstStyle/>
          <a:p>
            <a:pPr algn="ctr">
              <a:lnSpc>
                <a:spcPts val="7559"/>
              </a:lnSpc>
              <a:spcBef>
                <a:spcPct val="0"/>
              </a:spcBef>
            </a:pPr>
            <a:r>
              <a:rPr lang="en-US" sz="5399">
                <a:solidFill>
                  <a:srgbClr val="5186CD"/>
                </a:solidFill>
                <a:latin typeface="Roboto Condensed Bold"/>
              </a:rPr>
              <a:t>tích tắc</a:t>
            </a:r>
          </a:p>
        </p:txBody>
      </p:sp>
      <p:pic>
        <p:nvPicPr>
          <p:cNvPr id="12" name="Picture 12"/>
          <p:cNvPicPr>
            <a:picLocks noChangeAspect="1"/>
          </p:cNvPicPr>
          <p:nvPr/>
        </p:nvPicPr>
        <p:blipFill>
          <a:blip r:embed="rId18"/>
          <a:srcRect/>
          <a:stretch>
            <a:fillRect/>
          </a:stretch>
        </p:blipFill>
        <p:spPr>
          <a:xfrm rot="2008471">
            <a:off x="-1571977" y="-882561"/>
            <a:ext cx="5934063" cy="4598899"/>
          </a:xfrm>
          <a:prstGeom prst="rect">
            <a:avLst/>
          </a:prstGeom>
        </p:spPr>
      </p:pic>
      <p:sp>
        <p:nvSpPr>
          <p:cNvPr id="13" name="TextBox 13"/>
          <p:cNvSpPr txBox="1"/>
          <p:nvPr/>
        </p:nvSpPr>
        <p:spPr>
          <a:xfrm>
            <a:off x="236937" y="3433513"/>
            <a:ext cx="3375999" cy="6049007"/>
          </a:xfrm>
          <a:prstGeom prst="rect">
            <a:avLst/>
          </a:prstGeom>
        </p:spPr>
        <p:txBody>
          <a:bodyPr lIns="0" tIns="0" rIns="0" bIns="0" rtlCol="0" anchor="t">
            <a:spAutoFit/>
          </a:bodyPr>
          <a:lstStyle/>
          <a:p>
            <a:pPr algn="ctr">
              <a:lnSpc>
                <a:spcPts val="12040"/>
              </a:lnSpc>
            </a:pPr>
            <a:r>
              <a:rPr lang="en-US" sz="8600">
                <a:solidFill>
                  <a:srgbClr val="705C34"/>
                </a:solidFill>
                <a:latin typeface="#9Slide06 SVNLast Paradise"/>
              </a:rPr>
              <a:t>TRIỆU PHÚ NGÔN TỪ</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rot="-5400000">
            <a:off x="4851298" y="-849581"/>
            <a:ext cx="8914834" cy="11749369"/>
          </a:xfrm>
          <a:custGeom>
            <a:avLst/>
            <a:gdLst/>
            <a:ahLst/>
            <a:cxnLst/>
            <a:rect l="l" t="t" r="r" b="b"/>
            <a:pathLst>
              <a:path w="8914834" h="11749369">
                <a:moveTo>
                  <a:pt x="0" y="0"/>
                </a:moveTo>
                <a:lnTo>
                  <a:pt x="8914833" y="0"/>
                </a:lnTo>
                <a:lnTo>
                  <a:pt x="8914833" y="11749369"/>
                </a:lnTo>
                <a:lnTo>
                  <a:pt x="0" y="11749369"/>
                </a:lnTo>
                <a:lnTo>
                  <a:pt x="0" y="0"/>
                </a:lnTo>
                <a:close/>
              </a:path>
            </a:pathLst>
          </a:custGeom>
          <a:blipFill>
            <a:blip r:embed="rId3"/>
            <a:stretch>
              <a:fillRect/>
            </a:stretch>
          </a:blipFill>
        </p:spPr>
      </p:sp>
      <p:sp>
        <p:nvSpPr>
          <p:cNvPr id="4" name="Freeform 4"/>
          <p:cNvSpPr/>
          <p:nvPr/>
        </p:nvSpPr>
        <p:spPr>
          <a:xfrm rot="1488026">
            <a:off x="12670100" y="8372410"/>
            <a:ext cx="1977751" cy="2988360"/>
          </a:xfrm>
          <a:custGeom>
            <a:avLst/>
            <a:gdLst/>
            <a:ahLst/>
            <a:cxnLst/>
            <a:rect l="l" t="t" r="r" b="b"/>
            <a:pathLst>
              <a:path w="1977751" h="2988360">
                <a:moveTo>
                  <a:pt x="0" y="0"/>
                </a:moveTo>
                <a:lnTo>
                  <a:pt x="1977751" y="0"/>
                </a:lnTo>
                <a:lnTo>
                  <a:pt x="1977751" y="2988361"/>
                </a:lnTo>
                <a:lnTo>
                  <a:pt x="0" y="29883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4894065">
            <a:off x="14536411" y="5552860"/>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476397">
            <a:off x="12589890" y="902785"/>
            <a:ext cx="3124386" cy="1028207"/>
          </a:xfrm>
          <a:custGeom>
            <a:avLst/>
            <a:gdLst/>
            <a:ahLst/>
            <a:cxnLst/>
            <a:rect l="l" t="t" r="r" b="b"/>
            <a:pathLst>
              <a:path w="3124386" h="1028207">
                <a:moveTo>
                  <a:pt x="0" y="0"/>
                </a:moveTo>
                <a:lnTo>
                  <a:pt x="3124386" y="0"/>
                </a:lnTo>
                <a:lnTo>
                  <a:pt x="3124386" y="1028207"/>
                </a:lnTo>
                <a:lnTo>
                  <a:pt x="0" y="1028207"/>
                </a:lnTo>
                <a:lnTo>
                  <a:pt x="0" y="0"/>
                </a:lnTo>
                <a:close/>
              </a:path>
            </a:pathLst>
          </a:custGeom>
          <a:blipFill>
            <a:blip r:embed="rId8">
              <a:alphaModFix amt="79000"/>
              <a:extLst>
                <a:ext uri="{96DAC541-7B7A-43D3-8B79-37D633B846F1}">
                  <asvg:svgBlip xmlns:asvg="http://schemas.microsoft.com/office/drawing/2016/SVG/main" r:embed="rId9"/>
                </a:ext>
              </a:extLst>
            </a:blip>
            <a:stretch>
              <a:fillRect/>
            </a:stretch>
          </a:blipFill>
        </p:spPr>
      </p:sp>
      <p:sp>
        <p:nvSpPr>
          <p:cNvPr id="7" name="Freeform 7"/>
          <p:cNvSpPr/>
          <p:nvPr/>
        </p:nvSpPr>
        <p:spPr>
          <a:xfrm rot="981922">
            <a:off x="16409583" y="2980480"/>
            <a:ext cx="1236059" cy="1354247"/>
          </a:xfrm>
          <a:custGeom>
            <a:avLst/>
            <a:gdLst/>
            <a:ahLst/>
            <a:cxnLst/>
            <a:rect l="l" t="t" r="r" b="b"/>
            <a:pathLst>
              <a:path w="1236059" h="1354247">
                <a:moveTo>
                  <a:pt x="0" y="0"/>
                </a:moveTo>
                <a:lnTo>
                  <a:pt x="1236058" y="0"/>
                </a:lnTo>
                <a:lnTo>
                  <a:pt x="1236058" y="1354248"/>
                </a:lnTo>
                <a:lnTo>
                  <a:pt x="0" y="135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4607281" y="6012323"/>
            <a:ext cx="10051762" cy="2357595"/>
          </a:xfrm>
          <a:custGeom>
            <a:avLst/>
            <a:gdLst/>
            <a:ahLst/>
            <a:cxnLst/>
            <a:rect l="l" t="t" r="r" b="b"/>
            <a:pathLst>
              <a:path w="10051762" h="2357595">
                <a:moveTo>
                  <a:pt x="0" y="0"/>
                </a:moveTo>
                <a:lnTo>
                  <a:pt x="10051761" y="0"/>
                </a:lnTo>
                <a:lnTo>
                  <a:pt x="10051761" y="2357595"/>
                </a:lnTo>
                <a:lnTo>
                  <a:pt x="0" y="23575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4244572" y="5143500"/>
            <a:ext cx="714769" cy="2136537"/>
          </a:xfrm>
          <a:custGeom>
            <a:avLst/>
            <a:gdLst/>
            <a:ahLst/>
            <a:cxnLst/>
            <a:rect l="l" t="t" r="r" b="b"/>
            <a:pathLst>
              <a:path w="714769" h="2136537">
                <a:moveTo>
                  <a:pt x="0" y="0"/>
                </a:moveTo>
                <a:lnTo>
                  <a:pt x="714769" y="0"/>
                </a:lnTo>
                <a:lnTo>
                  <a:pt x="714769" y="2136537"/>
                </a:lnTo>
                <a:lnTo>
                  <a:pt x="0" y="21365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5332023" y="567687"/>
            <a:ext cx="7306830" cy="5397921"/>
          </a:xfrm>
          <a:custGeom>
            <a:avLst/>
            <a:gdLst/>
            <a:ahLst/>
            <a:cxnLst/>
            <a:rect l="l" t="t" r="r" b="b"/>
            <a:pathLst>
              <a:path w="7306830" h="5397921">
                <a:moveTo>
                  <a:pt x="0" y="0"/>
                </a:moveTo>
                <a:lnTo>
                  <a:pt x="7306831" y="0"/>
                </a:lnTo>
                <a:lnTo>
                  <a:pt x="7306831" y="5397921"/>
                </a:lnTo>
                <a:lnTo>
                  <a:pt x="0" y="539792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TextBox 11"/>
          <p:cNvSpPr txBox="1"/>
          <p:nvPr/>
        </p:nvSpPr>
        <p:spPr>
          <a:xfrm>
            <a:off x="4959341" y="6497301"/>
            <a:ext cx="9347642" cy="920117"/>
          </a:xfrm>
          <a:prstGeom prst="rect">
            <a:avLst/>
          </a:prstGeom>
        </p:spPr>
        <p:txBody>
          <a:bodyPr lIns="0" tIns="0" rIns="0" bIns="0" rtlCol="0" anchor="t">
            <a:spAutoFit/>
          </a:bodyPr>
          <a:lstStyle/>
          <a:p>
            <a:pPr algn="ctr">
              <a:lnSpc>
                <a:spcPts val="7559"/>
              </a:lnSpc>
              <a:spcBef>
                <a:spcPct val="0"/>
              </a:spcBef>
            </a:pPr>
            <a:r>
              <a:rPr lang="en-US" sz="5399">
                <a:solidFill>
                  <a:srgbClr val="5F2C17"/>
                </a:solidFill>
                <a:latin typeface="Roboto Condensed Bold"/>
              </a:rPr>
              <a:t>gâu gâu</a:t>
            </a:r>
          </a:p>
        </p:txBody>
      </p:sp>
      <p:pic>
        <p:nvPicPr>
          <p:cNvPr id="12" name="Picture 12"/>
          <p:cNvPicPr>
            <a:picLocks noChangeAspect="1"/>
          </p:cNvPicPr>
          <p:nvPr/>
        </p:nvPicPr>
        <p:blipFill>
          <a:blip r:embed="rId18"/>
          <a:srcRect/>
          <a:stretch>
            <a:fillRect/>
          </a:stretch>
        </p:blipFill>
        <p:spPr>
          <a:xfrm rot="2008471">
            <a:off x="-1571977" y="-882561"/>
            <a:ext cx="5934063" cy="4598899"/>
          </a:xfrm>
          <a:prstGeom prst="rect">
            <a:avLst/>
          </a:prstGeom>
        </p:spPr>
      </p:pic>
      <p:sp>
        <p:nvSpPr>
          <p:cNvPr id="13" name="TextBox 13"/>
          <p:cNvSpPr txBox="1"/>
          <p:nvPr/>
        </p:nvSpPr>
        <p:spPr>
          <a:xfrm>
            <a:off x="236937" y="3433513"/>
            <a:ext cx="3375999" cy="6049007"/>
          </a:xfrm>
          <a:prstGeom prst="rect">
            <a:avLst/>
          </a:prstGeom>
        </p:spPr>
        <p:txBody>
          <a:bodyPr lIns="0" tIns="0" rIns="0" bIns="0" rtlCol="0" anchor="t">
            <a:spAutoFit/>
          </a:bodyPr>
          <a:lstStyle/>
          <a:p>
            <a:pPr algn="ctr">
              <a:lnSpc>
                <a:spcPts val="12040"/>
              </a:lnSpc>
            </a:pPr>
            <a:r>
              <a:rPr lang="en-US" sz="8600">
                <a:solidFill>
                  <a:srgbClr val="705C34"/>
                </a:solidFill>
                <a:latin typeface="#9Slide06 SVNLast Paradise"/>
              </a:rPr>
              <a:t>TRIỆU PHÚ NGÔN TỪ</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rot="-5400000">
            <a:off x="4851298" y="-849581"/>
            <a:ext cx="8914834" cy="11749369"/>
          </a:xfrm>
          <a:custGeom>
            <a:avLst/>
            <a:gdLst/>
            <a:ahLst/>
            <a:cxnLst/>
            <a:rect l="l" t="t" r="r" b="b"/>
            <a:pathLst>
              <a:path w="8914834" h="11749369">
                <a:moveTo>
                  <a:pt x="0" y="0"/>
                </a:moveTo>
                <a:lnTo>
                  <a:pt x="8914833" y="0"/>
                </a:lnTo>
                <a:lnTo>
                  <a:pt x="8914833" y="11749369"/>
                </a:lnTo>
                <a:lnTo>
                  <a:pt x="0" y="11749369"/>
                </a:lnTo>
                <a:lnTo>
                  <a:pt x="0" y="0"/>
                </a:lnTo>
                <a:close/>
              </a:path>
            </a:pathLst>
          </a:custGeom>
          <a:blipFill>
            <a:blip r:embed="rId3"/>
            <a:stretch>
              <a:fillRect/>
            </a:stretch>
          </a:blipFill>
        </p:spPr>
      </p:sp>
      <p:sp>
        <p:nvSpPr>
          <p:cNvPr id="4" name="Freeform 4"/>
          <p:cNvSpPr/>
          <p:nvPr/>
        </p:nvSpPr>
        <p:spPr>
          <a:xfrm rot="1488026">
            <a:off x="12670100" y="8372410"/>
            <a:ext cx="1977751" cy="2988360"/>
          </a:xfrm>
          <a:custGeom>
            <a:avLst/>
            <a:gdLst/>
            <a:ahLst/>
            <a:cxnLst/>
            <a:rect l="l" t="t" r="r" b="b"/>
            <a:pathLst>
              <a:path w="1977751" h="2988360">
                <a:moveTo>
                  <a:pt x="0" y="0"/>
                </a:moveTo>
                <a:lnTo>
                  <a:pt x="1977751" y="0"/>
                </a:lnTo>
                <a:lnTo>
                  <a:pt x="1977751" y="2988361"/>
                </a:lnTo>
                <a:lnTo>
                  <a:pt x="0" y="29883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4894065">
            <a:off x="14536411" y="5552860"/>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476397">
            <a:off x="12589890" y="902785"/>
            <a:ext cx="3124386" cy="1028207"/>
          </a:xfrm>
          <a:custGeom>
            <a:avLst/>
            <a:gdLst/>
            <a:ahLst/>
            <a:cxnLst/>
            <a:rect l="l" t="t" r="r" b="b"/>
            <a:pathLst>
              <a:path w="3124386" h="1028207">
                <a:moveTo>
                  <a:pt x="0" y="0"/>
                </a:moveTo>
                <a:lnTo>
                  <a:pt x="3124386" y="0"/>
                </a:lnTo>
                <a:lnTo>
                  <a:pt x="3124386" y="1028207"/>
                </a:lnTo>
                <a:lnTo>
                  <a:pt x="0" y="1028207"/>
                </a:lnTo>
                <a:lnTo>
                  <a:pt x="0" y="0"/>
                </a:lnTo>
                <a:close/>
              </a:path>
            </a:pathLst>
          </a:custGeom>
          <a:blipFill>
            <a:blip r:embed="rId8">
              <a:alphaModFix amt="79000"/>
              <a:extLst>
                <a:ext uri="{96DAC541-7B7A-43D3-8B79-37D633B846F1}">
                  <asvg:svgBlip xmlns:asvg="http://schemas.microsoft.com/office/drawing/2016/SVG/main" r:embed="rId9"/>
                </a:ext>
              </a:extLst>
            </a:blip>
            <a:stretch>
              <a:fillRect/>
            </a:stretch>
          </a:blipFill>
        </p:spPr>
      </p:sp>
      <p:sp>
        <p:nvSpPr>
          <p:cNvPr id="7" name="Freeform 7"/>
          <p:cNvSpPr/>
          <p:nvPr/>
        </p:nvSpPr>
        <p:spPr>
          <a:xfrm rot="981922">
            <a:off x="16409583" y="2980480"/>
            <a:ext cx="1236059" cy="1354247"/>
          </a:xfrm>
          <a:custGeom>
            <a:avLst/>
            <a:gdLst/>
            <a:ahLst/>
            <a:cxnLst/>
            <a:rect l="l" t="t" r="r" b="b"/>
            <a:pathLst>
              <a:path w="1236059" h="1354247">
                <a:moveTo>
                  <a:pt x="0" y="0"/>
                </a:moveTo>
                <a:lnTo>
                  <a:pt x="1236058" y="0"/>
                </a:lnTo>
                <a:lnTo>
                  <a:pt x="1236058" y="1354248"/>
                </a:lnTo>
                <a:lnTo>
                  <a:pt x="0" y="1354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4607281" y="6012323"/>
            <a:ext cx="10051762" cy="2357595"/>
          </a:xfrm>
          <a:custGeom>
            <a:avLst/>
            <a:gdLst/>
            <a:ahLst/>
            <a:cxnLst/>
            <a:rect l="l" t="t" r="r" b="b"/>
            <a:pathLst>
              <a:path w="10051762" h="2357595">
                <a:moveTo>
                  <a:pt x="0" y="0"/>
                </a:moveTo>
                <a:lnTo>
                  <a:pt x="10051761" y="0"/>
                </a:lnTo>
                <a:lnTo>
                  <a:pt x="10051761" y="2357595"/>
                </a:lnTo>
                <a:lnTo>
                  <a:pt x="0" y="23575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4244572" y="5143500"/>
            <a:ext cx="714769" cy="2136537"/>
          </a:xfrm>
          <a:custGeom>
            <a:avLst/>
            <a:gdLst/>
            <a:ahLst/>
            <a:cxnLst/>
            <a:rect l="l" t="t" r="r" b="b"/>
            <a:pathLst>
              <a:path w="714769" h="2136537">
                <a:moveTo>
                  <a:pt x="0" y="0"/>
                </a:moveTo>
                <a:lnTo>
                  <a:pt x="714769" y="0"/>
                </a:lnTo>
                <a:lnTo>
                  <a:pt x="714769" y="2136537"/>
                </a:lnTo>
                <a:lnTo>
                  <a:pt x="0" y="21365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0" name="Picture 10"/>
          <p:cNvPicPr>
            <a:picLocks noChangeAspect="1"/>
          </p:cNvPicPr>
          <p:nvPr/>
        </p:nvPicPr>
        <p:blipFill>
          <a:blip r:embed="rId16"/>
          <a:srcRect/>
          <a:stretch>
            <a:fillRect/>
          </a:stretch>
        </p:blipFill>
        <p:spPr>
          <a:xfrm>
            <a:off x="7238552" y="438947"/>
            <a:ext cx="3121091" cy="5573376"/>
          </a:xfrm>
          <a:prstGeom prst="rect">
            <a:avLst/>
          </a:prstGeom>
        </p:spPr>
      </p:pic>
      <p:sp>
        <p:nvSpPr>
          <p:cNvPr id="11" name="TextBox 11"/>
          <p:cNvSpPr txBox="1"/>
          <p:nvPr/>
        </p:nvSpPr>
        <p:spPr>
          <a:xfrm>
            <a:off x="4959341" y="6497301"/>
            <a:ext cx="9347642" cy="920117"/>
          </a:xfrm>
          <a:prstGeom prst="rect">
            <a:avLst/>
          </a:prstGeom>
        </p:spPr>
        <p:txBody>
          <a:bodyPr lIns="0" tIns="0" rIns="0" bIns="0" rtlCol="0" anchor="t">
            <a:spAutoFit/>
          </a:bodyPr>
          <a:lstStyle/>
          <a:p>
            <a:pPr algn="ctr">
              <a:lnSpc>
                <a:spcPts val="7559"/>
              </a:lnSpc>
              <a:spcBef>
                <a:spcPct val="0"/>
              </a:spcBef>
            </a:pPr>
            <a:r>
              <a:rPr lang="en-US" sz="5399">
                <a:solidFill>
                  <a:srgbClr val="5186CD"/>
                </a:solidFill>
                <a:latin typeface="Roboto Condensed Bold"/>
              </a:rPr>
              <a:t>đùng đoàng</a:t>
            </a:r>
          </a:p>
        </p:txBody>
      </p:sp>
      <p:pic>
        <p:nvPicPr>
          <p:cNvPr id="12" name="Picture 12"/>
          <p:cNvPicPr>
            <a:picLocks noChangeAspect="1"/>
          </p:cNvPicPr>
          <p:nvPr/>
        </p:nvPicPr>
        <p:blipFill>
          <a:blip r:embed="rId17"/>
          <a:srcRect/>
          <a:stretch>
            <a:fillRect/>
          </a:stretch>
        </p:blipFill>
        <p:spPr>
          <a:xfrm rot="2008471">
            <a:off x="-1571977" y="-882561"/>
            <a:ext cx="5934063" cy="4598899"/>
          </a:xfrm>
          <a:prstGeom prst="rect">
            <a:avLst/>
          </a:prstGeom>
        </p:spPr>
      </p:pic>
      <p:sp>
        <p:nvSpPr>
          <p:cNvPr id="13" name="TextBox 13"/>
          <p:cNvSpPr txBox="1"/>
          <p:nvPr/>
        </p:nvSpPr>
        <p:spPr>
          <a:xfrm>
            <a:off x="236937" y="3433513"/>
            <a:ext cx="3375999" cy="6049007"/>
          </a:xfrm>
          <a:prstGeom prst="rect">
            <a:avLst/>
          </a:prstGeom>
        </p:spPr>
        <p:txBody>
          <a:bodyPr lIns="0" tIns="0" rIns="0" bIns="0" rtlCol="0" anchor="t">
            <a:spAutoFit/>
          </a:bodyPr>
          <a:lstStyle/>
          <a:p>
            <a:pPr algn="ctr">
              <a:lnSpc>
                <a:spcPts val="12040"/>
              </a:lnSpc>
            </a:pPr>
            <a:r>
              <a:rPr lang="en-US" sz="8600">
                <a:solidFill>
                  <a:srgbClr val="705C34"/>
                </a:solidFill>
                <a:latin typeface="#9Slide06 SVNLast Paradise"/>
              </a:rPr>
              <a:t>TRIỆU PHÚ NGÔN TỪ</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17911" t="21875" r="-17911" b="21875"/>
          <a:stretch>
            <a:fillRect/>
          </a:stretch>
        </p:blipFill>
        <p:spPr>
          <a:xfrm>
            <a:off x="0" y="0"/>
            <a:ext cx="18288000" cy="10287000"/>
          </a:xfrm>
          <a:prstGeom prst="rect">
            <a:avLst/>
          </a:prstGeom>
        </p:spPr>
      </p:pic>
      <p:sp>
        <p:nvSpPr>
          <p:cNvPr id="3" name="Freeform 3"/>
          <p:cNvSpPr/>
          <p:nvPr/>
        </p:nvSpPr>
        <p:spPr>
          <a:xfrm rot="405972">
            <a:off x="15698240" y="5798716"/>
            <a:ext cx="2008914" cy="3035448"/>
          </a:xfrm>
          <a:custGeom>
            <a:avLst/>
            <a:gdLst/>
            <a:ahLst/>
            <a:cxnLst/>
            <a:rect l="l" t="t" r="r" b="b"/>
            <a:pathLst>
              <a:path w="2008914" h="3035448">
                <a:moveTo>
                  <a:pt x="0" y="0"/>
                </a:moveTo>
                <a:lnTo>
                  <a:pt x="2008914" y="0"/>
                </a:lnTo>
                <a:lnTo>
                  <a:pt x="2008914" y="3035448"/>
                </a:lnTo>
                <a:lnTo>
                  <a:pt x="0" y="3035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808809">
            <a:off x="686150" y="3050039"/>
            <a:ext cx="2060074" cy="3112749"/>
          </a:xfrm>
          <a:custGeom>
            <a:avLst/>
            <a:gdLst/>
            <a:ahLst/>
            <a:cxnLst/>
            <a:rect l="l" t="t" r="r" b="b"/>
            <a:pathLst>
              <a:path w="2060074" h="3112749">
                <a:moveTo>
                  <a:pt x="0" y="0"/>
                </a:moveTo>
                <a:lnTo>
                  <a:pt x="2060074" y="0"/>
                </a:lnTo>
                <a:lnTo>
                  <a:pt x="2060074" y="3112749"/>
                </a:lnTo>
                <a:lnTo>
                  <a:pt x="0" y="3112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495854" y="757496"/>
            <a:ext cx="15296291" cy="8938851"/>
            <a:chOff x="0" y="0"/>
            <a:chExt cx="20395055" cy="11918469"/>
          </a:xfrm>
        </p:grpSpPr>
        <p:sp>
          <p:nvSpPr>
            <p:cNvPr id="6" name="Freeform 6"/>
            <p:cNvSpPr/>
            <p:nvPr/>
          </p:nvSpPr>
          <p:spPr>
            <a:xfrm rot="5400000">
              <a:off x="1886705" y="-1886705"/>
              <a:ext cx="11867669" cy="15641079"/>
            </a:xfrm>
            <a:custGeom>
              <a:avLst/>
              <a:gdLst/>
              <a:ahLst/>
              <a:cxnLst/>
              <a:rect l="l" t="t" r="r" b="b"/>
              <a:pathLst>
                <a:path w="11867669" h="15641079">
                  <a:moveTo>
                    <a:pt x="0" y="0"/>
                  </a:moveTo>
                  <a:lnTo>
                    <a:pt x="11867669" y="0"/>
                  </a:lnTo>
                  <a:lnTo>
                    <a:pt x="11867669" y="15641079"/>
                  </a:lnTo>
                  <a:lnTo>
                    <a:pt x="0" y="15641079"/>
                  </a:lnTo>
                  <a:lnTo>
                    <a:pt x="0" y="0"/>
                  </a:lnTo>
                  <a:close/>
                </a:path>
              </a:pathLst>
            </a:custGeom>
            <a:blipFill>
              <a:blip r:embed="rId5"/>
              <a:stretch>
                <a:fillRect/>
              </a:stretch>
            </a:blipFill>
          </p:spPr>
        </p:sp>
        <p:sp>
          <p:nvSpPr>
            <p:cNvPr id="7" name="Freeform 7"/>
            <p:cNvSpPr/>
            <p:nvPr/>
          </p:nvSpPr>
          <p:spPr>
            <a:xfrm rot="5400000">
              <a:off x="10110255" y="1633669"/>
              <a:ext cx="11867669" cy="8701931"/>
            </a:xfrm>
            <a:custGeom>
              <a:avLst/>
              <a:gdLst/>
              <a:ahLst/>
              <a:cxnLst/>
              <a:rect l="l" t="t" r="r" b="b"/>
              <a:pathLst>
                <a:path w="11867669" h="8701931">
                  <a:moveTo>
                    <a:pt x="0" y="0"/>
                  </a:moveTo>
                  <a:lnTo>
                    <a:pt x="11867669" y="0"/>
                  </a:lnTo>
                  <a:lnTo>
                    <a:pt x="11867669" y="8701931"/>
                  </a:lnTo>
                  <a:lnTo>
                    <a:pt x="0" y="8701931"/>
                  </a:lnTo>
                  <a:lnTo>
                    <a:pt x="0" y="0"/>
                  </a:lnTo>
                  <a:close/>
                </a:path>
              </a:pathLst>
            </a:custGeom>
            <a:blipFill>
              <a:blip r:embed="rId5"/>
              <a:stretch>
                <a:fillRect b="-79742"/>
              </a:stretch>
            </a:blipFill>
          </p:spPr>
        </p:sp>
      </p:grpSp>
      <p:sp>
        <p:nvSpPr>
          <p:cNvPr id="8" name="Freeform 8"/>
          <p:cNvSpPr/>
          <p:nvPr/>
        </p:nvSpPr>
        <p:spPr>
          <a:xfrm rot="6273377">
            <a:off x="-1247604" y="6454325"/>
            <a:ext cx="4057347" cy="5903547"/>
          </a:xfrm>
          <a:custGeom>
            <a:avLst/>
            <a:gdLst/>
            <a:ahLst/>
            <a:cxnLst/>
            <a:rect l="l" t="t" r="r" b="b"/>
            <a:pathLst>
              <a:path w="4057347" h="5903547">
                <a:moveTo>
                  <a:pt x="0" y="0"/>
                </a:moveTo>
                <a:lnTo>
                  <a:pt x="4057347" y="0"/>
                </a:lnTo>
                <a:lnTo>
                  <a:pt x="4057347" y="5903547"/>
                </a:lnTo>
                <a:lnTo>
                  <a:pt x="0" y="5903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1249076">
            <a:off x="15836100" y="728726"/>
            <a:ext cx="1912092" cy="2094921"/>
          </a:xfrm>
          <a:custGeom>
            <a:avLst/>
            <a:gdLst/>
            <a:ahLst/>
            <a:cxnLst/>
            <a:rect l="l" t="t" r="r" b="b"/>
            <a:pathLst>
              <a:path w="1912092" h="2094921">
                <a:moveTo>
                  <a:pt x="0" y="0"/>
                </a:moveTo>
                <a:lnTo>
                  <a:pt x="1912092" y="0"/>
                </a:lnTo>
                <a:lnTo>
                  <a:pt x="1912092" y="2094921"/>
                </a:lnTo>
                <a:lnTo>
                  <a:pt x="0" y="2094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1565822">
            <a:off x="13375825" y="8989314"/>
            <a:ext cx="5557121" cy="833568"/>
          </a:xfrm>
          <a:custGeom>
            <a:avLst/>
            <a:gdLst/>
            <a:ahLst/>
            <a:cxnLst/>
            <a:rect l="l" t="t" r="r" b="b"/>
            <a:pathLst>
              <a:path w="5557121" h="833568">
                <a:moveTo>
                  <a:pt x="0" y="0"/>
                </a:moveTo>
                <a:lnTo>
                  <a:pt x="5557121" y="0"/>
                </a:lnTo>
                <a:lnTo>
                  <a:pt x="5557121" y="833569"/>
                </a:lnTo>
                <a:lnTo>
                  <a:pt x="0" y="833569"/>
                </a:lnTo>
                <a:lnTo>
                  <a:pt x="0" y="0"/>
                </a:lnTo>
                <a:close/>
              </a:path>
            </a:pathLst>
          </a:custGeom>
          <a:blipFill>
            <a:blip r:embed="rId10"/>
            <a:stretch>
              <a:fillRect/>
            </a:stretch>
          </a:blipFill>
        </p:spPr>
      </p:sp>
      <p:sp>
        <p:nvSpPr>
          <p:cNvPr id="11" name="Freeform 11"/>
          <p:cNvSpPr/>
          <p:nvPr/>
        </p:nvSpPr>
        <p:spPr>
          <a:xfrm rot="-2178549">
            <a:off x="889151" y="1162551"/>
            <a:ext cx="3257669" cy="1072069"/>
          </a:xfrm>
          <a:custGeom>
            <a:avLst/>
            <a:gdLst/>
            <a:ahLst/>
            <a:cxnLst/>
            <a:rect l="l" t="t" r="r" b="b"/>
            <a:pathLst>
              <a:path w="3257669" h="1072069">
                <a:moveTo>
                  <a:pt x="0" y="0"/>
                </a:moveTo>
                <a:lnTo>
                  <a:pt x="3257669" y="0"/>
                </a:lnTo>
                <a:lnTo>
                  <a:pt x="3257669" y="1072069"/>
                </a:lnTo>
                <a:lnTo>
                  <a:pt x="0" y="1072069"/>
                </a:lnTo>
                <a:lnTo>
                  <a:pt x="0" y="0"/>
                </a:lnTo>
                <a:close/>
              </a:path>
            </a:pathLst>
          </a:custGeom>
          <a:blipFill>
            <a:blip r:embed="rId11">
              <a:alphaModFix amt="83000"/>
              <a:extLst>
                <a:ext uri="{96DAC541-7B7A-43D3-8B79-37D633B846F1}">
                  <asvg:svgBlip xmlns:asvg="http://schemas.microsoft.com/office/drawing/2016/SVG/main" r:embed="rId12"/>
                </a:ext>
              </a:extLst>
            </a:blip>
            <a:stretch>
              <a:fillRect/>
            </a:stretch>
          </a:blipFill>
        </p:spPr>
      </p:sp>
      <p:sp>
        <p:nvSpPr>
          <p:cNvPr id="12" name="TextBox 12"/>
          <p:cNvSpPr txBox="1"/>
          <p:nvPr/>
        </p:nvSpPr>
        <p:spPr>
          <a:xfrm>
            <a:off x="3080652" y="2138431"/>
            <a:ext cx="12038519" cy="1285875"/>
          </a:xfrm>
          <a:prstGeom prst="rect">
            <a:avLst/>
          </a:prstGeom>
        </p:spPr>
        <p:txBody>
          <a:bodyPr lIns="0" tIns="0" rIns="0" bIns="0" rtlCol="0" anchor="t">
            <a:spAutoFit/>
          </a:bodyPr>
          <a:lstStyle/>
          <a:p>
            <a:pPr algn="ctr">
              <a:lnSpc>
                <a:spcPts val="10500"/>
              </a:lnSpc>
              <a:spcBef>
                <a:spcPct val="0"/>
              </a:spcBef>
            </a:pPr>
            <a:r>
              <a:rPr lang="en-US" sz="7500">
                <a:solidFill>
                  <a:srgbClr val="4F5159"/>
                </a:solidFill>
                <a:latin typeface="Fraunces Bold"/>
              </a:rPr>
              <a:t>BÀI 2: VẺ ĐẸP CỔ ĐIỂN</a:t>
            </a:r>
          </a:p>
        </p:txBody>
      </p:sp>
      <p:sp>
        <p:nvSpPr>
          <p:cNvPr id="13" name="TextBox 13"/>
          <p:cNvSpPr txBox="1"/>
          <p:nvPr/>
        </p:nvSpPr>
        <p:spPr>
          <a:xfrm>
            <a:off x="4147964" y="3701467"/>
            <a:ext cx="9784784" cy="904947"/>
          </a:xfrm>
          <a:prstGeom prst="rect">
            <a:avLst/>
          </a:prstGeom>
        </p:spPr>
        <p:txBody>
          <a:bodyPr lIns="0" tIns="0" rIns="0" bIns="0" rtlCol="0" anchor="t">
            <a:spAutoFit/>
          </a:bodyPr>
          <a:lstStyle/>
          <a:p>
            <a:pPr algn="ctr">
              <a:lnSpc>
                <a:spcPts val="7346"/>
              </a:lnSpc>
              <a:spcBef>
                <a:spcPct val="0"/>
              </a:spcBef>
            </a:pPr>
            <a:r>
              <a:rPr lang="en-US" sz="5247">
                <a:solidFill>
                  <a:srgbClr val="F5EDD9"/>
                </a:solidFill>
                <a:latin typeface="Roboto Condensed"/>
              </a:rPr>
              <a:t>THỰC HÀNH TIẾNG VIỆT </a:t>
            </a:r>
          </a:p>
        </p:txBody>
      </p:sp>
      <p:sp>
        <p:nvSpPr>
          <p:cNvPr id="14" name="TextBox 14"/>
          <p:cNvSpPr txBox="1"/>
          <p:nvPr/>
        </p:nvSpPr>
        <p:spPr>
          <a:xfrm>
            <a:off x="3080652" y="5172224"/>
            <a:ext cx="12445597" cy="2828293"/>
          </a:xfrm>
          <a:prstGeom prst="rect">
            <a:avLst/>
          </a:prstGeom>
        </p:spPr>
        <p:txBody>
          <a:bodyPr lIns="0" tIns="0" rIns="0" bIns="0" rtlCol="0" anchor="t">
            <a:spAutoFit/>
          </a:bodyPr>
          <a:lstStyle/>
          <a:p>
            <a:pPr algn="ctr">
              <a:lnSpc>
                <a:spcPts val="11059"/>
              </a:lnSpc>
            </a:pPr>
            <a:r>
              <a:rPr lang="en-US" sz="7899" dirty="0">
                <a:solidFill>
                  <a:srgbClr val="4F5159"/>
                </a:solidFill>
                <a:latin typeface="#9Slide07 SVNStick A Round Bold"/>
              </a:rPr>
              <a:t>TỪ TƯỢNG HÌNH VÀ TỪ TƯỢNG THANH,</a:t>
            </a:r>
          </a:p>
          <a:p>
            <a:pPr algn="ctr">
              <a:lnSpc>
                <a:spcPts val="11059"/>
              </a:lnSpc>
              <a:spcBef>
                <a:spcPct val="0"/>
              </a:spcBef>
            </a:pPr>
            <a:r>
              <a:rPr lang="en-US" sz="7899" dirty="0" err="1">
                <a:solidFill>
                  <a:srgbClr val="4F5159"/>
                </a:solidFill>
                <a:latin typeface="#9Slide07 SVNStick A Round Bold"/>
              </a:rPr>
              <a:t>biện</a:t>
            </a:r>
            <a:r>
              <a:rPr lang="en-US" sz="7899" dirty="0">
                <a:solidFill>
                  <a:srgbClr val="4F5159"/>
                </a:solidFill>
                <a:latin typeface="#9Slide07 SVNStick A Round Bold"/>
              </a:rPr>
              <a:t> </a:t>
            </a:r>
            <a:r>
              <a:rPr lang="en-US" sz="7899" dirty="0" err="1">
                <a:solidFill>
                  <a:srgbClr val="4F5159"/>
                </a:solidFill>
                <a:latin typeface="#9Slide07 SVNStick A Round Bold"/>
              </a:rPr>
              <a:t>pháp</a:t>
            </a:r>
            <a:r>
              <a:rPr lang="en-US" sz="7899" dirty="0">
                <a:solidFill>
                  <a:srgbClr val="4F5159"/>
                </a:solidFill>
                <a:latin typeface="#9Slide07 SVNStick A Round Bold"/>
              </a:rPr>
              <a:t> </a:t>
            </a:r>
            <a:r>
              <a:rPr lang="en-US" sz="7899" dirty="0" err="1">
                <a:solidFill>
                  <a:srgbClr val="4F5159"/>
                </a:solidFill>
                <a:latin typeface="#9Slide07 SVNStick A Round Bold"/>
              </a:rPr>
              <a:t>tu</a:t>
            </a:r>
            <a:r>
              <a:rPr lang="en-US" sz="7899" dirty="0">
                <a:solidFill>
                  <a:srgbClr val="4F5159"/>
                </a:solidFill>
                <a:latin typeface="#9Slide07 SVNStick A Round Bold"/>
              </a:rPr>
              <a:t> </a:t>
            </a:r>
            <a:r>
              <a:rPr lang="en-US" sz="7899" dirty="0" err="1">
                <a:solidFill>
                  <a:srgbClr val="4F5159"/>
                </a:solidFill>
                <a:latin typeface="#9Slide07 SVNStick A Round Bold"/>
              </a:rPr>
              <a:t>từ</a:t>
            </a:r>
            <a:r>
              <a:rPr lang="en-US" sz="7899" dirty="0">
                <a:solidFill>
                  <a:srgbClr val="4F5159"/>
                </a:solidFill>
                <a:latin typeface="#9Slide07 SVNStick A Round Bold"/>
              </a:rPr>
              <a:t> </a:t>
            </a:r>
            <a:r>
              <a:rPr lang="en-US" sz="7899" dirty="0" err="1">
                <a:solidFill>
                  <a:srgbClr val="4F5159"/>
                </a:solidFill>
                <a:latin typeface="#9Slide07 SVNStick A Round Bold"/>
              </a:rPr>
              <a:t>đảo</a:t>
            </a:r>
            <a:r>
              <a:rPr lang="en-US" sz="7899" dirty="0">
                <a:solidFill>
                  <a:srgbClr val="4F5159"/>
                </a:solidFill>
                <a:latin typeface="#9Slide07 SVNStick A Round Bold"/>
              </a:rPr>
              <a:t> </a:t>
            </a:r>
            <a:r>
              <a:rPr lang="en-US" sz="7899" dirty="0" err="1">
                <a:solidFill>
                  <a:srgbClr val="4F5159"/>
                </a:solidFill>
                <a:latin typeface="#9Slide07 SVNStick A Round Bold"/>
              </a:rPr>
              <a:t>ngữ</a:t>
            </a:r>
            <a:endParaRPr lang="en-US" sz="7899" dirty="0">
              <a:solidFill>
                <a:srgbClr val="4F5159"/>
              </a:solidFill>
              <a:latin typeface="#9Slide07 SVNStick A Round Bold"/>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1000"/>
                                        <p:tgtEl>
                                          <p:spTgt spid="14">
                                            <p:txEl>
                                              <p:pRg st="1" end="1"/>
                                            </p:txEl>
                                          </p:spTgt>
                                        </p:tgtEl>
                                      </p:cBhvr>
                                    </p:animEffect>
                                    <p:anim calcmode="lin" valueType="num">
                                      <p:cBhvr>
                                        <p:cTn id="13"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3201</Words>
  <Application>Microsoft Office PowerPoint</Application>
  <PresentationFormat>Custom</PresentationFormat>
  <Paragraphs>264</Paragraphs>
  <Slides>50</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50</vt:i4>
      </vt:variant>
    </vt:vector>
  </HeadingPairs>
  <TitlesOfParts>
    <vt:vector size="64" baseType="lpstr">
      <vt:lpstr>#9Slide05 SVNBistro Script</vt:lpstr>
      <vt:lpstr>#9Slide07 SVNStick A Round Bold</vt:lpstr>
      <vt:lpstr>#9Slide05 VL Fadilla 1</vt:lpstr>
      <vt:lpstr>#9Slide05 VL Fadilla 2</vt:lpstr>
      <vt:lpstr>Roboto Condensed Bold</vt:lpstr>
      <vt:lpstr>Roboto Condensed</vt:lpstr>
      <vt:lpstr>Roboto Condensed Italics</vt:lpstr>
      <vt:lpstr>Calibri</vt:lpstr>
      <vt:lpstr>#9Slide07 SVNUT Triumph Press</vt:lpstr>
      <vt:lpstr>Roboto Condensed Bold Italics</vt:lpstr>
      <vt:lpstr>Fraunces Bold</vt:lpstr>
      <vt:lpstr>#9Slide06 SVNLast Paradise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8KNTT - B2 - THTV</dc:title>
  <dc:creator>This MC</dc:creator>
  <cp:lastModifiedBy>Nguyen Trung Nhut</cp:lastModifiedBy>
  <cp:revision>2</cp:revision>
  <dcterms:created xsi:type="dcterms:W3CDTF">2006-08-16T00:00:00Z</dcterms:created>
  <dcterms:modified xsi:type="dcterms:W3CDTF">2023-07-22T09:13:00Z</dcterms:modified>
  <dc:identifier>DAFok6Fgn6E</dc:identifier>
</cp:coreProperties>
</file>