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8288000" cy="10287000"/>
  <p:notesSz cx="6858000" cy="9144000"/>
  <p:embeddedFontLst>
    <p:embeddedFont>
      <p:font typeface="#9Slide05 Dear Saturday" panose="02000505000000020004" pitchFamily="2" charset="0"/>
      <p:regular r:id="rId31"/>
    </p:embeddedFont>
    <p:embeddedFont>
      <p:font typeface="#9Slide07 SVNUT Triumph Press" panose="00000500000000000000" pitchFamily="2" charset="0"/>
      <p:boldItalic r:id="rId32"/>
    </p:embeddedFont>
    <p:embeddedFont>
      <p:font typeface="Calibri" panose="020F0502020204030204" pitchFamily="34" charset="0"/>
      <p:regular r:id="rId33"/>
      <p:bold r:id="rId34"/>
      <p:italic r:id="rId35"/>
      <p:boldItalic r:id="rId36"/>
    </p:embeddedFont>
    <p:embeddedFont>
      <p:font typeface="Fraunces Bold" panose="020B0604020202020204" charset="0"/>
      <p:regular r:id="rId37"/>
    </p:embeddedFont>
    <p:embeddedFont>
      <p:font typeface="Roboto Condensed" panose="02000000000000000000" pitchFamily="2" charset="0"/>
      <p:regular r:id="rId38"/>
      <p:bold r:id="rId39"/>
      <p:italic r:id="rId40"/>
      <p:boldItalic r:id="rId41"/>
    </p:embeddedFont>
    <p:embeddedFont>
      <p:font typeface="Roboto Condensed Bold" panose="02000000000000000000" pitchFamily="2" charset="0"/>
      <p:bold r:id="rId42"/>
    </p:embeddedFont>
    <p:embeddedFont>
      <p:font typeface="Roboto Condensed Bold Italics" panose="020B0604020202020204" charset="0"/>
      <p:regular r:id="rId43"/>
    </p:embeddedFont>
    <p:embeddedFont>
      <p:font typeface="Roboto Condensed Medium" panose="02000000000000000000" pitchFamily="2" charset="0"/>
      <p:regular r:id="rId44"/>
      <p:italic r:id="rId45"/>
    </p:embeddedFont>
  </p:embeddedFontLst>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6" d="100"/>
          <a:sy n="46" d="100"/>
        </p:scale>
        <p:origin x="75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19/07/2023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2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19/07/2023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31399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2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19/07/2023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30991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2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19/07/2023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24411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19/07/2023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099612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2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19/07/2023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135721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2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19/07/2023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79749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2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19/07/2023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231938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19/07/2023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992913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19/07/2023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906294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19/07/2023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0428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19/07/2023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169650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19/07/2023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791235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1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19/07/2023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156410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19/07/2023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226594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19/07/2023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326076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19/07/2023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22018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19/07/2023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51888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19/07/2023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352405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19/07/2023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101346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19/07/2023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15954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19/07/2023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19/07/2023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719762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19/07/2023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892505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19/07/2023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715723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19/07/2023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624596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19/07/2023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61273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19/07/2023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700411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19/07/2023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19/07/2023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19/07/2023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19/07/2023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19/07/2023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19/07/2023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19/07/2023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97435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19/07/2023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9852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19/07/2023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87" r:id="rId8"/>
    <p:sldLayoutId id="2147483686" r:id="rId9"/>
    <p:sldLayoutId id="2147483685" r:id="rId10"/>
    <p:sldLayoutId id="2147483684" r:id="rId11"/>
    <p:sldLayoutId id="2147483683" r:id="rId12"/>
    <p:sldLayoutId id="2147483682" r:id="rId13"/>
    <p:sldLayoutId id="2147483681" r:id="rId14"/>
    <p:sldLayoutId id="2147483680" r:id="rId15"/>
    <p:sldLayoutId id="2147483679" r:id="rId16"/>
    <p:sldLayoutId id="2147483678" r:id="rId17"/>
    <p:sldLayoutId id="2147483677" r:id="rId18"/>
    <p:sldLayoutId id="2147483676" r:id="rId19"/>
    <p:sldLayoutId id="2147483675" r:id="rId20"/>
    <p:sldLayoutId id="2147483674" r:id="rId21"/>
    <p:sldLayoutId id="2147483673" r:id="rId22"/>
    <p:sldLayoutId id="2147483672" r:id="rId23"/>
    <p:sldLayoutId id="2147483671" r:id="rId24"/>
    <p:sldLayoutId id="2147483670" r:id="rId25"/>
    <p:sldLayoutId id="2147483669" r:id="rId26"/>
    <p:sldLayoutId id="2147483668" r:id="rId27"/>
    <p:sldLayoutId id="2147483667" r:id="rId28"/>
    <p:sldLayoutId id="2147483666" r:id="rId29"/>
    <p:sldLayoutId id="2147483665" r:id="rId30"/>
    <p:sldLayoutId id="2147483664" r:id="rId31"/>
    <p:sldLayoutId id="2147483663" r:id="rId32"/>
    <p:sldLayoutId id="2147483662" r:id="rId33"/>
    <p:sldLayoutId id="2147483661" r:id="rId34"/>
    <p:sldLayoutId id="2147483660" r:id="rId35"/>
    <p:sldLayoutId id="2147483656" r:id="rId36"/>
    <p:sldLayoutId id="2147483657" r:id="rId37"/>
    <p:sldLayoutId id="2147483658" r:id="rId38"/>
    <p:sldLayoutId id="2147483659" r:id="rId3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56.png"/></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35.svg"/><Relationship Id="rId7" Type="http://schemas.openxmlformats.org/officeDocument/2006/relationships/image" Target="../media/image29.sv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3.svg"/><Relationship Id="rId5" Type="http://schemas.openxmlformats.org/officeDocument/2006/relationships/image" Target="../media/image58.svg"/><Relationship Id="rId10" Type="http://schemas.openxmlformats.org/officeDocument/2006/relationships/image" Target="../media/image32.png"/><Relationship Id="rId4" Type="http://schemas.openxmlformats.org/officeDocument/2006/relationships/image" Target="../media/image57.png"/><Relationship Id="rId9" Type="http://schemas.openxmlformats.org/officeDocument/2006/relationships/image" Target="../media/image31.svg"/></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5.svg"/><Relationship Id="rId7" Type="http://schemas.openxmlformats.org/officeDocument/2006/relationships/image" Target="../media/image31.sv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 Id="rId9" Type="http://schemas.openxmlformats.org/officeDocument/2006/relationships/image" Target="../media/image33.sv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 Id="rId9" Type="http://schemas.openxmlformats.org/officeDocument/2006/relationships/image" Target="../media/image35.svg"/></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 Id="rId9" Type="http://schemas.openxmlformats.org/officeDocument/2006/relationships/image" Target="../media/image35.svg"/></Relationships>
</file>

<file path=ppt/slides/_rels/slide15.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14.svg"/><Relationship Id="rId7" Type="http://schemas.openxmlformats.org/officeDocument/2006/relationships/image" Target="../media/image62.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60.svg"/><Relationship Id="rId4" Type="http://schemas.openxmlformats.org/officeDocument/2006/relationships/image" Target="../media/image59.png"/><Relationship Id="rId9" Type="http://schemas.openxmlformats.org/officeDocument/2006/relationships/image" Target="../media/image64.svg"/></Relationships>
</file>

<file path=ppt/slides/_rels/slide16.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14.svg"/><Relationship Id="rId7" Type="http://schemas.openxmlformats.org/officeDocument/2006/relationships/image" Target="../media/image62.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60.svg"/><Relationship Id="rId4" Type="http://schemas.openxmlformats.org/officeDocument/2006/relationships/image" Target="../media/image59.png"/><Relationship Id="rId9" Type="http://schemas.openxmlformats.org/officeDocument/2006/relationships/image" Target="../media/image64.svg"/></Relationships>
</file>

<file path=ppt/slides/_rels/slide17.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62.svg"/><Relationship Id="rId3" Type="http://schemas.openxmlformats.org/officeDocument/2006/relationships/image" Target="../media/image66.svg"/><Relationship Id="rId7" Type="http://schemas.openxmlformats.org/officeDocument/2006/relationships/image" Target="../media/image70.svg"/><Relationship Id="rId12" Type="http://schemas.openxmlformats.org/officeDocument/2006/relationships/image" Target="../media/image61.png"/><Relationship Id="rId2"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69.png"/><Relationship Id="rId11" Type="http://schemas.openxmlformats.org/officeDocument/2006/relationships/image" Target="../media/image60.svg"/><Relationship Id="rId5" Type="http://schemas.openxmlformats.org/officeDocument/2006/relationships/image" Target="../media/image68.svg"/><Relationship Id="rId15" Type="http://schemas.openxmlformats.org/officeDocument/2006/relationships/image" Target="../media/image64.svg"/><Relationship Id="rId10" Type="http://schemas.openxmlformats.org/officeDocument/2006/relationships/image" Target="../media/image59.png"/><Relationship Id="rId4" Type="http://schemas.openxmlformats.org/officeDocument/2006/relationships/image" Target="../media/image67.png"/><Relationship Id="rId9" Type="http://schemas.openxmlformats.org/officeDocument/2006/relationships/image" Target="../media/image72.svg"/><Relationship Id="rId14" Type="http://schemas.openxmlformats.org/officeDocument/2006/relationships/image" Target="../media/image63.png"/></Relationships>
</file>

<file path=ppt/slides/_rels/slide18.xml.rels><?xml version="1.0" encoding="UTF-8" standalone="yes"?>
<Relationships xmlns="http://schemas.openxmlformats.org/package/2006/relationships"><Relationship Id="rId8" Type="http://schemas.openxmlformats.org/officeDocument/2006/relationships/image" Target="../media/image78.svg"/><Relationship Id="rId13" Type="http://schemas.openxmlformats.org/officeDocument/2006/relationships/image" Target="../media/image83.svg"/><Relationship Id="rId18" Type="http://schemas.openxmlformats.org/officeDocument/2006/relationships/image" Target="../media/image88.png"/><Relationship Id="rId3" Type="http://schemas.openxmlformats.org/officeDocument/2006/relationships/image" Target="../media/image74.svg"/><Relationship Id="rId21" Type="http://schemas.openxmlformats.org/officeDocument/2006/relationships/image" Target="../media/image91.svg"/><Relationship Id="rId7" Type="http://schemas.openxmlformats.org/officeDocument/2006/relationships/image" Target="../media/image77.png"/><Relationship Id="rId12" Type="http://schemas.openxmlformats.org/officeDocument/2006/relationships/image" Target="../media/image82.png"/><Relationship Id="rId17" Type="http://schemas.openxmlformats.org/officeDocument/2006/relationships/image" Target="../media/image87.svg"/><Relationship Id="rId2" Type="http://schemas.openxmlformats.org/officeDocument/2006/relationships/image" Target="../media/image73.png"/><Relationship Id="rId16" Type="http://schemas.openxmlformats.org/officeDocument/2006/relationships/image" Target="../media/image86.png"/><Relationship Id="rId20" Type="http://schemas.openxmlformats.org/officeDocument/2006/relationships/image" Target="../media/image90.png"/><Relationship Id="rId1" Type="http://schemas.openxmlformats.org/officeDocument/2006/relationships/slideLayout" Target="../slideLayouts/slideLayout7.xml"/><Relationship Id="rId6" Type="http://schemas.openxmlformats.org/officeDocument/2006/relationships/image" Target="../media/image76.svg"/><Relationship Id="rId11" Type="http://schemas.openxmlformats.org/officeDocument/2006/relationships/image" Target="../media/image81.svg"/><Relationship Id="rId5" Type="http://schemas.openxmlformats.org/officeDocument/2006/relationships/image" Target="../media/image75.png"/><Relationship Id="rId15" Type="http://schemas.openxmlformats.org/officeDocument/2006/relationships/image" Target="../media/image85.svg"/><Relationship Id="rId10" Type="http://schemas.openxmlformats.org/officeDocument/2006/relationships/image" Target="../media/image80.png"/><Relationship Id="rId19" Type="http://schemas.openxmlformats.org/officeDocument/2006/relationships/image" Target="../media/image89.svg"/><Relationship Id="rId4" Type="http://schemas.openxmlformats.org/officeDocument/2006/relationships/image" Target="../media/image56.png"/><Relationship Id="rId9" Type="http://schemas.openxmlformats.org/officeDocument/2006/relationships/image" Target="../media/image79.png"/><Relationship Id="rId14" Type="http://schemas.openxmlformats.org/officeDocument/2006/relationships/image" Target="../media/image84.png"/></Relationships>
</file>

<file path=ppt/slides/_rels/slide19.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74.svg"/><Relationship Id="rId7" Type="http://schemas.openxmlformats.org/officeDocument/2006/relationships/image" Target="../media/image77.png"/><Relationship Id="rId2"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76.svg"/><Relationship Id="rId5" Type="http://schemas.openxmlformats.org/officeDocument/2006/relationships/image" Target="../media/image75.png"/><Relationship Id="rId4" Type="http://schemas.openxmlformats.org/officeDocument/2006/relationships/image" Target="../media/image56.png"/><Relationship Id="rId9" Type="http://schemas.openxmlformats.org/officeDocument/2006/relationships/image" Target="../media/image79.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7.pn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10.svg"/><Relationship Id="rId5" Type="http://schemas.openxmlformats.org/officeDocument/2006/relationships/image" Target="../media/image19.svg"/><Relationship Id="rId10" Type="http://schemas.openxmlformats.org/officeDocument/2006/relationships/image" Target="../media/image9.png"/><Relationship Id="rId4" Type="http://schemas.openxmlformats.org/officeDocument/2006/relationships/image" Target="../media/image18.png"/><Relationship Id="rId9" Type="http://schemas.openxmlformats.org/officeDocument/2006/relationships/image" Target="../media/image8.svg"/></Relationships>
</file>

<file path=ppt/slides/_rels/slide20.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74.svg"/><Relationship Id="rId7" Type="http://schemas.openxmlformats.org/officeDocument/2006/relationships/image" Target="../media/image77.png"/><Relationship Id="rId2"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76.svg"/><Relationship Id="rId5" Type="http://schemas.openxmlformats.org/officeDocument/2006/relationships/image" Target="../media/image75.png"/><Relationship Id="rId4" Type="http://schemas.openxmlformats.org/officeDocument/2006/relationships/image" Target="../media/image56.png"/><Relationship Id="rId9" Type="http://schemas.openxmlformats.org/officeDocument/2006/relationships/image" Target="../media/image79.png"/></Relationships>
</file>

<file path=ppt/slides/_rels/slide21.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74.svg"/><Relationship Id="rId7" Type="http://schemas.openxmlformats.org/officeDocument/2006/relationships/image" Target="../media/image77.png"/><Relationship Id="rId2"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76.svg"/><Relationship Id="rId5" Type="http://schemas.openxmlformats.org/officeDocument/2006/relationships/image" Target="../media/image75.png"/><Relationship Id="rId4" Type="http://schemas.openxmlformats.org/officeDocument/2006/relationships/image" Target="../media/image56.png"/><Relationship Id="rId9" Type="http://schemas.openxmlformats.org/officeDocument/2006/relationships/image" Target="../media/image79.png"/></Relationships>
</file>

<file path=ppt/slides/_rels/slide22.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74.svg"/><Relationship Id="rId7" Type="http://schemas.openxmlformats.org/officeDocument/2006/relationships/image" Target="../media/image77.png"/><Relationship Id="rId2"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76.svg"/><Relationship Id="rId11" Type="http://schemas.openxmlformats.org/officeDocument/2006/relationships/image" Target="../media/image93.svg"/><Relationship Id="rId5" Type="http://schemas.openxmlformats.org/officeDocument/2006/relationships/image" Target="../media/image75.png"/><Relationship Id="rId10" Type="http://schemas.openxmlformats.org/officeDocument/2006/relationships/image" Target="../media/image92.png"/><Relationship Id="rId4" Type="http://schemas.openxmlformats.org/officeDocument/2006/relationships/image" Target="../media/image56.png"/><Relationship Id="rId9" Type="http://schemas.openxmlformats.org/officeDocument/2006/relationships/image" Target="../media/image79.png"/></Relationships>
</file>

<file path=ppt/slides/_rels/slide23.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74.svg"/><Relationship Id="rId7" Type="http://schemas.openxmlformats.org/officeDocument/2006/relationships/image" Target="../media/image77.png"/><Relationship Id="rId2"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76.svg"/><Relationship Id="rId11" Type="http://schemas.openxmlformats.org/officeDocument/2006/relationships/image" Target="../media/image93.svg"/><Relationship Id="rId5" Type="http://schemas.openxmlformats.org/officeDocument/2006/relationships/image" Target="../media/image75.png"/><Relationship Id="rId10" Type="http://schemas.openxmlformats.org/officeDocument/2006/relationships/image" Target="../media/image92.png"/><Relationship Id="rId4" Type="http://schemas.openxmlformats.org/officeDocument/2006/relationships/image" Target="../media/image56.png"/><Relationship Id="rId9" Type="http://schemas.openxmlformats.org/officeDocument/2006/relationships/image" Target="../media/image79.png"/></Relationships>
</file>

<file path=ppt/slides/_rels/slide24.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74.svg"/><Relationship Id="rId7" Type="http://schemas.openxmlformats.org/officeDocument/2006/relationships/image" Target="../media/image77.png"/><Relationship Id="rId2"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76.svg"/><Relationship Id="rId5" Type="http://schemas.openxmlformats.org/officeDocument/2006/relationships/image" Target="../media/image75.png"/><Relationship Id="rId4" Type="http://schemas.openxmlformats.org/officeDocument/2006/relationships/image" Target="../media/image56.png"/><Relationship Id="rId9" Type="http://schemas.openxmlformats.org/officeDocument/2006/relationships/image" Target="../media/image79.png"/></Relationships>
</file>

<file path=ppt/slides/_rels/slide25.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74.svg"/><Relationship Id="rId7" Type="http://schemas.openxmlformats.org/officeDocument/2006/relationships/image" Target="../media/image77.png"/><Relationship Id="rId2"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76.svg"/><Relationship Id="rId5" Type="http://schemas.openxmlformats.org/officeDocument/2006/relationships/image" Target="../media/image75.png"/><Relationship Id="rId4" Type="http://schemas.openxmlformats.org/officeDocument/2006/relationships/image" Target="../media/image56.png"/><Relationship Id="rId9" Type="http://schemas.openxmlformats.org/officeDocument/2006/relationships/image" Target="../media/image79.png"/></Relationships>
</file>

<file path=ppt/slides/_rels/slide26.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74.svg"/><Relationship Id="rId7" Type="http://schemas.openxmlformats.org/officeDocument/2006/relationships/image" Target="../media/image77.png"/><Relationship Id="rId2"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76.svg"/><Relationship Id="rId11" Type="http://schemas.openxmlformats.org/officeDocument/2006/relationships/image" Target="../media/image95.svg"/><Relationship Id="rId5" Type="http://schemas.openxmlformats.org/officeDocument/2006/relationships/image" Target="../media/image75.png"/><Relationship Id="rId10" Type="http://schemas.openxmlformats.org/officeDocument/2006/relationships/image" Target="../media/image94.png"/><Relationship Id="rId4" Type="http://schemas.openxmlformats.org/officeDocument/2006/relationships/image" Target="../media/image56.png"/><Relationship Id="rId9" Type="http://schemas.openxmlformats.org/officeDocument/2006/relationships/image" Target="../media/image79.png"/></Relationships>
</file>

<file path=ppt/slides/_rels/slide27.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74.svg"/><Relationship Id="rId7" Type="http://schemas.openxmlformats.org/officeDocument/2006/relationships/image" Target="../media/image77.png"/><Relationship Id="rId2"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76.svg"/><Relationship Id="rId5" Type="http://schemas.openxmlformats.org/officeDocument/2006/relationships/image" Target="../media/image75.png"/><Relationship Id="rId4" Type="http://schemas.openxmlformats.org/officeDocument/2006/relationships/image" Target="../media/image56.png"/><Relationship Id="rId9" Type="http://schemas.openxmlformats.org/officeDocument/2006/relationships/image" Target="../media/image79.png"/></Relationships>
</file>

<file path=ppt/slides/_rels/slide28.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74.svg"/><Relationship Id="rId7" Type="http://schemas.openxmlformats.org/officeDocument/2006/relationships/image" Target="../media/image77.png"/><Relationship Id="rId2"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76.svg"/><Relationship Id="rId5" Type="http://schemas.openxmlformats.org/officeDocument/2006/relationships/image" Target="../media/image75.png"/><Relationship Id="rId4" Type="http://schemas.openxmlformats.org/officeDocument/2006/relationships/image" Target="../media/image56.png"/><Relationship Id="rId9" Type="http://schemas.openxmlformats.org/officeDocument/2006/relationships/image" Target="../media/image79.png"/></Relationships>
</file>

<file path=ppt/slides/_rels/slide29.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66.svg"/><Relationship Id="rId7" Type="http://schemas.openxmlformats.org/officeDocument/2006/relationships/image" Target="../media/image60.svg"/><Relationship Id="rId12" Type="http://schemas.openxmlformats.org/officeDocument/2006/relationships/image" Target="../media/image15.png"/><Relationship Id="rId2"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59.png"/><Relationship Id="rId11" Type="http://schemas.openxmlformats.org/officeDocument/2006/relationships/image" Target="../media/image64.svg"/><Relationship Id="rId5" Type="http://schemas.openxmlformats.org/officeDocument/2006/relationships/image" Target="../media/image68.svg"/><Relationship Id="rId10" Type="http://schemas.openxmlformats.org/officeDocument/2006/relationships/image" Target="../media/image63.png"/><Relationship Id="rId4" Type="http://schemas.openxmlformats.org/officeDocument/2006/relationships/image" Target="../media/image67.png"/><Relationship Id="rId9" Type="http://schemas.openxmlformats.org/officeDocument/2006/relationships/image" Target="../media/image62.svg"/></Relationships>
</file>

<file path=ppt/slides/_rels/slide3.xml.rels><?xml version="1.0" encoding="UTF-8" standalone="yes"?>
<Relationships xmlns="http://schemas.openxmlformats.org/package/2006/relationships"><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 Id="rId9" Type="http://schemas.openxmlformats.org/officeDocument/2006/relationships/image" Target="../media/image35.svg"/></Relationships>
</file>

<file path=ppt/slides/_rels/slide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 Id="rId9" Type="http://schemas.openxmlformats.org/officeDocument/2006/relationships/image" Target="../media/image35.svg"/></Relationships>
</file>

<file path=ppt/slides/_rels/slide6.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svg"/><Relationship Id="rId3" Type="http://schemas.openxmlformats.org/officeDocument/2006/relationships/image" Target="../media/image37.svg"/><Relationship Id="rId7" Type="http://schemas.openxmlformats.org/officeDocument/2006/relationships/image" Target="../media/image39.svg"/><Relationship Id="rId12" Type="http://schemas.openxmlformats.org/officeDocument/2006/relationships/image" Target="../media/image44.png"/><Relationship Id="rId17" Type="http://schemas.openxmlformats.org/officeDocument/2006/relationships/image" Target="../media/image49.svg"/><Relationship Id="rId2" Type="http://schemas.openxmlformats.org/officeDocument/2006/relationships/image" Target="../media/image36.png"/><Relationship Id="rId16"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43.svg"/><Relationship Id="rId5" Type="http://schemas.openxmlformats.org/officeDocument/2006/relationships/image" Target="../media/image27.svg"/><Relationship Id="rId15" Type="http://schemas.openxmlformats.org/officeDocument/2006/relationships/image" Target="../media/image47.svg"/><Relationship Id="rId10" Type="http://schemas.openxmlformats.org/officeDocument/2006/relationships/image" Target="../media/image42.png"/><Relationship Id="rId4" Type="http://schemas.openxmlformats.org/officeDocument/2006/relationships/image" Target="../media/image26.png"/><Relationship Id="rId9" Type="http://schemas.openxmlformats.org/officeDocument/2006/relationships/image" Target="../media/image41.svg"/><Relationship Id="rId14" Type="http://schemas.openxmlformats.org/officeDocument/2006/relationships/image" Target="../media/image46.png"/></Relationships>
</file>

<file path=ppt/slides/_rels/slide7.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51.svg"/><Relationship Id="rId7" Type="http://schemas.openxmlformats.org/officeDocument/2006/relationships/image" Target="../media/image7.png"/><Relationship Id="rId12" Type="http://schemas.openxmlformats.org/officeDocument/2006/relationships/image" Target="../media/image27.sv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6.png"/><Relationship Id="rId5" Type="http://schemas.openxmlformats.org/officeDocument/2006/relationships/image" Target="../media/image53.svg"/><Relationship Id="rId10" Type="http://schemas.openxmlformats.org/officeDocument/2006/relationships/image" Target="../media/image10.svg"/><Relationship Id="rId4" Type="http://schemas.openxmlformats.org/officeDocument/2006/relationships/image" Target="../media/image52.pn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5.svg"/><Relationship Id="rId7" Type="http://schemas.openxmlformats.org/officeDocument/2006/relationships/image" Target="../media/image8.svg"/><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6.png"/><Relationship Id="rId4" Type="http://schemas.openxmlformats.org/officeDocument/2006/relationships/image" Target="../media/image56.png"/><Relationship Id="rId9" Type="http://schemas.openxmlformats.org/officeDocument/2006/relationships/image" Target="../media/image10.sv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6.png"/><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p:cNvGrpSpPr/>
        <p:nvPr/>
      </p:nvGrpSpPr>
      <p:grpSpPr>
        <a:xfrm>
          <a:off x="0" y="0"/>
          <a:ext cx="0" cy="0"/>
          <a:chOff x="0" y="0"/>
          <a:chExt cx="0" cy="0"/>
        </a:xfrm>
      </p:grpSpPr>
      <p:sp>
        <p:nvSpPr>
          <p:cNvPr id="2" name="Freeform 2"/>
          <p:cNvSpPr/>
          <p:nvPr/>
        </p:nvSpPr>
        <p:spPr>
          <a:xfrm>
            <a:off x="14580789" y="0"/>
            <a:ext cx="4701724" cy="2222633"/>
          </a:xfrm>
          <a:custGeom>
            <a:avLst/>
            <a:gdLst/>
            <a:ahLst/>
            <a:cxnLst/>
            <a:rect l="l" t="t" r="r" b="b"/>
            <a:pathLst>
              <a:path w="4701724" h="2222633">
                <a:moveTo>
                  <a:pt x="0" y="0"/>
                </a:moveTo>
                <a:lnTo>
                  <a:pt x="4701724" y="0"/>
                </a:lnTo>
                <a:lnTo>
                  <a:pt x="4701724" y="2222633"/>
                </a:lnTo>
                <a:lnTo>
                  <a:pt x="0" y="22226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901881" y="4483541"/>
            <a:ext cx="17227731" cy="1942035"/>
          </a:xfrm>
          <a:custGeom>
            <a:avLst/>
            <a:gdLst/>
            <a:ahLst/>
            <a:cxnLst/>
            <a:rect l="l" t="t" r="r" b="b"/>
            <a:pathLst>
              <a:path w="17227731" h="1942035">
                <a:moveTo>
                  <a:pt x="0" y="0"/>
                </a:moveTo>
                <a:lnTo>
                  <a:pt x="17227731" y="0"/>
                </a:lnTo>
                <a:lnTo>
                  <a:pt x="17227731" y="1942036"/>
                </a:lnTo>
                <a:lnTo>
                  <a:pt x="0" y="19420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4423086">
            <a:off x="166746" y="-4626437"/>
            <a:ext cx="5323671" cy="7857779"/>
          </a:xfrm>
          <a:custGeom>
            <a:avLst/>
            <a:gdLst/>
            <a:ahLst/>
            <a:cxnLst/>
            <a:rect l="l" t="t" r="r" b="b"/>
            <a:pathLst>
              <a:path w="5323671" h="7857779">
                <a:moveTo>
                  <a:pt x="0" y="0"/>
                </a:moveTo>
                <a:lnTo>
                  <a:pt x="5323671" y="0"/>
                </a:lnTo>
                <a:lnTo>
                  <a:pt x="5323671" y="7857780"/>
                </a:lnTo>
                <a:lnTo>
                  <a:pt x="0" y="785778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14124406" y="7950069"/>
            <a:ext cx="5614490" cy="4130953"/>
          </a:xfrm>
          <a:custGeom>
            <a:avLst/>
            <a:gdLst/>
            <a:ahLst/>
            <a:cxnLst/>
            <a:rect l="l" t="t" r="r" b="b"/>
            <a:pathLst>
              <a:path w="5614490" h="4130953">
                <a:moveTo>
                  <a:pt x="0" y="0"/>
                </a:moveTo>
                <a:lnTo>
                  <a:pt x="5614490" y="0"/>
                </a:lnTo>
                <a:lnTo>
                  <a:pt x="5614490" y="4130953"/>
                </a:lnTo>
                <a:lnTo>
                  <a:pt x="0" y="413095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rot="-8897882">
            <a:off x="15681947" y="7636750"/>
            <a:ext cx="3154705" cy="2291105"/>
          </a:xfrm>
          <a:custGeom>
            <a:avLst/>
            <a:gdLst/>
            <a:ahLst/>
            <a:cxnLst/>
            <a:rect l="l" t="t" r="r" b="b"/>
            <a:pathLst>
              <a:path w="3154705" h="2291105">
                <a:moveTo>
                  <a:pt x="0" y="0"/>
                </a:moveTo>
                <a:lnTo>
                  <a:pt x="3154706" y="0"/>
                </a:lnTo>
                <a:lnTo>
                  <a:pt x="3154706" y="2291105"/>
                </a:lnTo>
                <a:lnTo>
                  <a:pt x="0" y="229110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Freeform 7"/>
          <p:cNvSpPr/>
          <p:nvPr/>
        </p:nvSpPr>
        <p:spPr>
          <a:xfrm>
            <a:off x="-1689017" y="6978775"/>
            <a:ext cx="5181796" cy="5106425"/>
          </a:xfrm>
          <a:custGeom>
            <a:avLst/>
            <a:gdLst/>
            <a:ahLst/>
            <a:cxnLst/>
            <a:rect l="l" t="t" r="r" b="b"/>
            <a:pathLst>
              <a:path w="5181796" h="5106425">
                <a:moveTo>
                  <a:pt x="0" y="0"/>
                </a:moveTo>
                <a:lnTo>
                  <a:pt x="5181796" y="0"/>
                </a:lnTo>
                <a:lnTo>
                  <a:pt x="5181796" y="5106424"/>
                </a:lnTo>
                <a:lnTo>
                  <a:pt x="0" y="510642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8" name="TextBox 8"/>
          <p:cNvSpPr txBox="1"/>
          <p:nvPr/>
        </p:nvSpPr>
        <p:spPr>
          <a:xfrm>
            <a:off x="4577487" y="2032133"/>
            <a:ext cx="10003302" cy="1708154"/>
          </a:xfrm>
          <a:prstGeom prst="rect">
            <a:avLst/>
          </a:prstGeom>
        </p:spPr>
        <p:txBody>
          <a:bodyPr lIns="0" tIns="0" rIns="0" bIns="0" rtlCol="0" anchor="t">
            <a:spAutoFit/>
          </a:bodyPr>
          <a:lstStyle/>
          <a:p>
            <a:pPr algn="ctr">
              <a:lnSpc>
                <a:spcPts val="13999"/>
              </a:lnSpc>
            </a:pPr>
            <a:r>
              <a:rPr lang="en-US" sz="9999" dirty="0">
                <a:solidFill>
                  <a:srgbClr val="A64B23"/>
                </a:solidFill>
                <a:latin typeface="Fraunces Bold"/>
              </a:rPr>
              <a:t>KHỞI ĐỘNG </a:t>
            </a:r>
          </a:p>
        </p:txBody>
      </p:sp>
      <p:sp>
        <p:nvSpPr>
          <p:cNvPr id="9" name="TextBox 9"/>
          <p:cNvSpPr txBox="1"/>
          <p:nvPr/>
        </p:nvSpPr>
        <p:spPr>
          <a:xfrm>
            <a:off x="2829345" y="4651919"/>
            <a:ext cx="13372804" cy="1510030"/>
          </a:xfrm>
          <a:prstGeom prst="rect">
            <a:avLst/>
          </a:prstGeom>
        </p:spPr>
        <p:txBody>
          <a:bodyPr lIns="0" tIns="0" rIns="0" bIns="0" rtlCol="0" anchor="t">
            <a:spAutoFit/>
          </a:bodyPr>
          <a:lstStyle/>
          <a:p>
            <a:pPr algn="ctr">
              <a:lnSpc>
                <a:spcPts val="6019"/>
              </a:lnSpc>
            </a:pPr>
            <a:r>
              <a:rPr lang="en-US" sz="4299">
                <a:solidFill>
                  <a:srgbClr val="000000"/>
                </a:solidFill>
                <a:latin typeface="Roboto Condensed"/>
              </a:rPr>
              <a:t>Dựa vào tri thức được học, theo em, để phân tích </a:t>
            </a:r>
          </a:p>
          <a:p>
            <a:pPr algn="ctr">
              <a:lnSpc>
                <a:spcPts val="6019"/>
              </a:lnSpc>
            </a:pPr>
            <a:r>
              <a:rPr lang="en-US" sz="4299">
                <a:solidFill>
                  <a:srgbClr val="000000"/>
                </a:solidFill>
                <a:latin typeface="Roboto Condensed"/>
              </a:rPr>
              <a:t>một tác phẩm văn học, em sẽ trình bày những nội dung nào?</a:t>
            </a:r>
          </a:p>
        </p:txBody>
      </p:sp>
      <p:sp>
        <p:nvSpPr>
          <p:cNvPr id="10" name="Freeform 10"/>
          <p:cNvSpPr/>
          <p:nvPr/>
        </p:nvSpPr>
        <p:spPr>
          <a:xfrm rot="4423086">
            <a:off x="-24920" y="-4936755"/>
            <a:ext cx="5323671" cy="7857779"/>
          </a:xfrm>
          <a:custGeom>
            <a:avLst/>
            <a:gdLst/>
            <a:ahLst/>
            <a:cxnLst/>
            <a:rect l="l" t="t" r="r" b="b"/>
            <a:pathLst>
              <a:path w="5323671" h="7857779">
                <a:moveTo>
                  <a:pt x="0" y="0"/>
                </a:moveTo>
                <a:lnTo>
                  <a:pt x="5323671" y="0"/>
                </a:lnTo>
                <a:lnTo>
                  <a:pt x="5323671" y="7857779"/>
                </a:lnTo>
                <a:lnTo>
                  <a:pt x="0" y="7857779"/>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1" name="Freeform 11"/>
          <p:cNvSpPr/>
          <p:nvPr/>
        </p:nvSpPr>
        <p:spPr>
          <a:xfrm>
            <a:off x="7374734" y="6425577"/>
            <a:ext cx="3538532" cy="2409711"/>
          </a:xfrm>
          <a:custGeom>
            <a:avLst/>
            <a:gdLst/>
            <a:ahLst/>
            <a:cxnLst/>
            <a:rect l="l" t="t" r="r" b="b"/>
            <a:pathLst>
              <a:path w="3538532" h="2409711">
                <a:moveTo>
                  <a:pt x="0" y="0"/>
                </a:moveTo>
                <a:lnTo>
                  <a:pt x="3538532" y="0"/>
                </a:lnTo>
                <a:lnTo>
                  <a:pt x="3538532" y="2409711"/>
                </a:lnTo>
                <a:lnTo>
                  <a:pt x="0" y="2409711"/>
                </a:lnTo>
                <a:lnTo>
                  <a:pt x="0" y="0"/>
                </a:lnTo>
                <a:close/>
              </a:path>
            </a:pathLst>
          </a:custGeom>
          <a:blipFill>
            <a:blip r:embed="rId16"/>
            <a:stretch>
              <a:fillRect/>
            </a:stretch>
          </a:blipFill>
        </p:spPr>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p:cNvGrpSpPr/>
        <p:nvPr/>
      </p:nvGrpSpPr>
      <p:grpSpPr>
        <a:xfrm>
          <a:off x="0" y="0"/>
          <a:ext cx="0" cy="0"/>
          <a:chOff x="0" y="0"/>
          <a:chExt cx="0" cy="0"/>
        </a:xfrm>
      </p:grpSpPr>
      <p:sp>
        <p:nvSpPr>
          <p:cNvPr id="2" name="Freeform 2"/>
          <p:cNvSpPr/>
          <p:nvPr/>
        </p:nvSpPr>
        <p:spPr>
          <a:xfrm>
            <a:off x="-1712537" y="7836566"/>
            <a:ext cx="7641141" cy="5987876"/>
          </a:xfrm>
          <a:custGeom>
            <a:avLst/>
            <a:gdLst/>
            <a:ahLst/>
            <a:cxnLst/>
            <a:rect l="l" t="t" r="r" b="b"/>
            <a:pathLst>
              <a:path w="7641141" h="5987876">
                <a:moveTo>
                  <a:pt x="0" y="0"/>
                </a:moveTo>
                <a:lnTo>
                  <a:pt x="7641141" y="0"/>
                </a:lnTo>
                <a:lnTo>
                  <a:pt x="7641141" y="5987876"/>
                </a:lnTo>
                <a:lnTo>
                  <a:pt x="0" y="59878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5400000">
            <a:off x="1957002" y="-1512861"/>
            <a:ext cx="1169118" cy="5083122"/>
          </a:xfrm>
          <a:custGeom>
            <a:avLst/>
            <a:gdLst/>
            <a:ahLst/>
            <a:cxnLst/>
            <a:rect l="l" t="t" r="r" b="b"/>
            <a:pathLst>
              <a:path w="1169118" h="5083122">
                <a:moveTo>
                  <a:pt x="0" y="0"/>
                </a:moveTo>
                <a:lnTo>
                  <a:pt x="1169118" y="0"/>
                </a:lnTo>
                <a:lnTo>
                  <a:pt x="1169118" y="5083122"/>
                </a:lnTo>
                <a:lnTo>
                  <a:pt x="0" y="5083122"/>
                </a:lnTo>
                <a:lnTo>
                  <a:pt x="0" y="0"/>
                </a:lnTo>
                <a:close/>
              </a:path>
            </a:pathLst>
          </a:custGeom>
          <a:blipFill>
            <a:blip r:embed="rId4"/>
            <a:stretch>
              <a:fillRect/>
            </a:stretch>
          </a:blipFill>
        </p:spPr>
      </p:sp>
      <p:graphicFrame>
        <p:nvGraphicFramePr>
          <p:cNvPr id="4" name="Table 4"/>
          <p:cNvGraphicFramePr>
            <a:graphicFrameLocks noGrp="1"/>
          </p:cNvGraphicFramePr>
          <p:nvPr/>
        </p:nvGraphicFramePr>
        <p:xfrm>
          <a:off x="496325" y="3144737"/>
          <a:ext cx="17295351" cy="3997526"/>
        </p:xfrm>
        <a:graphic>
          <a:graphicData uri="http://schemas.openxmlformats.org/drawingml/2006/table">
            <a:tbl>
              <a:tblPr/>
              <a:tblGrid>
                <a:gridCol w="1792806">
                  <a:extLst>
                    <a:ext uri="{9D8B030D-6E8A-4147-A177-3AD203B41FA5}">
                      <a16:colId xmlns:a16="http://schemas.microsoft.com/office/drawing/2014/main" val="20000"/>
                    </a:ext>
                  </a:extLst>
                </a:gridCol>
                <a:gridCol w="13795728">
                  <a:extLst>
                    <a:ext uri="{9D8B030D-6E8A-4147-A177-3AD203B41FA5}">
                      <a16:colId xmlns:a16="http://schemas.microsoft.com/office/drawing/2014/main" val="20001"/>
                    </a:ext>
                  </a:extLst>
                </a:gridCol>
                <a:gridCol w="1706817">
                  <a:extLst>
                    <a:ext uri="{9D8B030D-6E8A-4147-A177-3AD203B41FA5}">
                      <a16:colId xmlns:a16="http://schemas.microsoft.com/office/drawing/2014/main" val="20002"/>
                    </a:ext>
                  </a:extLst>
                </a:gridCol>
              </a:tblGrid>
              <a:tr h="1682915">
                <a:tc>
                  <a:txBody>
                    <a:bodyPr/>
                    <a:lstStyle/>
                    <a:p>
                      <a:pPr algn="l">
                        <a:lnSpc>
                          <a:spcPts val="4284"/>
                        </a:lnSpc>
                        <a:defRPr/>
                      </a:pPr>
                      <a:r>
                        <a:rPr lang="en-US" sz="3600">
                          <a:solidFill>
                            <a:srgbClr val="000000"/>
                          </a:solidFill>
                          <a:latin typeface="Roboto Condensed Bold"/>
                        </a:rPr>
                        <a:t>Các phần </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solidFill>
                      <a:srgbClr val="F7CFB8"/>
                    </a:solidFill>
                  </a:tcPr>
                </a:tc>
                <a:tc>
                  <a:txBody>
                    <a:bodyPr/>
                    <a:lstStyle/>
                    <a:p>
                      <a:pPr algn="ctr">
                        <a:lnSpc>
                          <a:spcPts val="4284"/>
                        </a:lnSpc>
                        <a:defRPr/>
                      </a:pPr>
                      <a:r>
                        <a:rPr lang="en-US" sz="3600" dirty="0" err="1">
                          <a:solidFill>
                            <a:srgbClr val="000000"/>
                          </a:solidFill>
                          <a:latin typeface="Roboto Condensed Bold"/>
                        </a:rPr>
                        <a:t>Nội</a:t>
                      </a:r>
                      <a:r>
                        <a:rPr lang="en-US" sz="3600" dirty="0">
                          <a:solidFill>
                            <a:srgbClr val="000000"/>
                          </a:solidFill>
                          <a:latin typeface="Roboto Condensed Bold"/>
                        </a:rPr>
                        <a:t> dung</a:t>
                      </a:r>
                      <a:endParaRPr lang="en-US" sz="1100" dirty="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solidFill>
                      <a:srgbClr val="F7CFB8"/>
                    </a:solidFill>
                  </a:tcPr>
                </a:tc>
                <a:tc>
                  <a:txBody>
                    <a:bodyPr/>
                    <a:lstStyle/>
                    <a:p>
                      <a:pPr algn="ctr">
                        <a:lnSpc>
                          <a:spcPts val="4284"/>
                        </a:lnSpc>
                        <a:defRPr/>
                      </a:pPr>
                      <a:r>
                        <a:rPr lang="en-US" sz="3600">
                          <a:solidFill>
                            <a:srgbClr val="000000"/>
                          </a:solidFill>
                          <a:latin typeface="Roboto Condensed Bold"/>
                        </a:rPr>
                        <a:t>C/K</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solidFill>
                      <a:srgbClr val="F7CFB8"/>
                    </a:solidFill>
                  </a:tcPr>
                </a:tc>
                <a:extLst>
                  <a:ext uri="{0D108BD9-81ED-4DB2-BD59-A6C34878D82A}">
                    <a16:rowId xmlns:a16="http://schemas.microsoft.com/office/drawing/2014/main" val="10000"/>
                  </a:ext>
                </a:extLst>
              </a:tr>
              <a:tr h="1134765">
                <a:tc rowSpan="2">
                  <a:txBody>
                    <a:bodyPr/>
                    <a:lstStyle/>
                    <a:p>
                      <a:pPr algn="l">
                        <a:lnSpc>
                          <a:spcPts val="4284"/>
                        </a:lnSpc>
                        <a:defRPr/>
                      </a:pPr>
                      <a:r>
                        <a:rPr lang="en-US" sz="3600">
                          <a:solidFill>
                            <a:srgbClr val="000000"/>
                          </a:solidFill>
                          <a:latin typeface="Roboto Condensed Bold"/>
                        </a:rPr>
                        <a:t>Kết bài</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4284"/>
                        </a:lnSpc>
                        <a:defRPr/>
                      </a:pPr>
                      <a:r>
                        <a:rPr lang="en-US" sz="3600">
                          <a:solidFill>
                            <a:srgbClr val="000000"/>
                          </a:solidFill>
                          <a:latin typeface="Roboto Condensed"/>
                        </a:rPr>
                        <a:t>Khẳng định được vị trí và ý nghĩa của bài thơ.</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4284"/>
                        </a:lnSpc>
                        <a:defRPr/>
                      </a:pP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extLst>
                  <a:ext uri="{0D108BD9-81ED-4DB2-BD59-A6C34878D82A}">
                    <a16:rowId xmlns:a16="http://schemas.microsoft.com/office/drawing/2014/main" val="10001"/>
                  </a:ext>
                </a:extLst>
              </a:tr>
              <a:tr h="1179846">
                <a:tc vMerge="1">
                  <a:txBody>
                    <a:bodyPr/>
                    <a:lstStyle/>
                    <a:p>
                      <a:pPr algn="l">
                        <a:lnSpc>
                          <a:spcPts val="4284"/>
                        </a:lnSpc>
                        <a:defRPr/>
                      </a:pPr>
                      <a:r>
                        <a:rPr lang="en-US" sz="3600">
                          <a:solidFill>
                            <a:srgbClr val="000000"/>
                          </a:solidFill>
                          <a:latin typeface="Roboto Condensed Bold"/>
                        </a:rPr>
                        <a:t>Kết bài</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4284"/>
                        </a:lnSpc>
                        <a:defRPr/>
                      </a:pPr>
                      <a:r>
                        <a:rPr lang="en-US" sz="3600">
                          <a:solidFill>
                            <a:srgbClr val="000000"/>
                          </a:solidFill>
                          <a:latin typeface="Roboto Condensed"/>
                        </a:rPr>
                        <a:t>Trình bày thành 1 đoạn hoàn chỉnh</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4284"/>
                        </a:lnSpc>
                        <a:defRPr/>
                      </a:pPr>
                      <a:endParaRPr lang="en-US" sz="1100" dirty="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5" name="Freeform 5"/>
          <p:cNvSpPr/>
          <p:nvPr/>
        </p:nvSpPr>
        <p:spPr>
          <a:xfrm rot="3067879">
            <a:off x="14788651" y="8250326"/>
            <a:ext cx="2681513" cy="3383613"/>
          </a:xfrm>
          <a:custGeom>
            <a:avLst/>
            <a:gdLst/>
            <a:ahLst/>
            <a:cxnLst/>
            <a:rect l="l" t="t" r="r" b="b"/>
            <a:pathLst>
              <a:path w="2681513" h="3383613">
                <a:moveTo>
                  <a:pt x="0" y="0"/>
                </a:moveTo>
                <a:lnTo>
                  <a:pt x="2681513" y="0"/>
                </a:lnTo>
                <a:lnTo>
                  <a:pt x="2681513" y="3383613"/>
                </a:lnTo>
                <a:lnTo>
                  <a:pt x="0" y="3383613"/>
                </a:lnTo>
                <a:lnTo>
                  <a:pt x="0" y="0"/>
                </a:lnTo>
                <a:close/>
              </a:path>
            </a:pathLst>
          </a:custGeom>
          <a:blipFill>
            <a:blip r:embed="rId5"/>
            <a:stretch>
              <a:fillRect/>
            </a:stretch>
          </a:blipFill>
        </p:spPr>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p:cNvGrpSpPr/>
        <p:nvPr/>
      </p:nvGrpSpPr>
      <p:grpSpPr>
        <a:xfrm>
          <a:off x="0" y="0"/>
          <a:ext cx="0" cy="0"/>
          <a:chOff x="0" y="0"/>
          <a:chExt cx="0" cy="0"/>
        </a:xfrm>
      </p:grpSpPr>
      <p:sp>
        <p:nvSpPr>
          <p:cNvPr id="2" name="Freeform 2"/>
          <p:cNvSpPr/>
          <p:nvPr/>
        </p:nvSpPr>
        <p:spPr>
          <a:xfrm>
            <a:off x="-194921" y="7797825"/>
            <a:ext cx="2447242" cy="3087118"/>
          </a:xfrm>
          <a:custGeom>
            <a:avLst/>
            <a:gdLst/>
            <a:ahLst/>
            <a:cxnLst/>
            <a:rect l="l" t="t" r="r" b="b"/>
            <a:pathLst>
              <a:path w="2447242" h="3087118">
                <a:moveTo>
                  <a:pt x="0" y="0"/>
                </a:moveTo>
                <a:lnTo>
                  <a:pt x="2447242" y="0"/>
                </a:lnTo>
                <a:lnTo>
                  <a:pt x="2447242" y="3087117"/>
                </a:lnTo>
                <a:lnTo>
                  <a:pt x="0" y="308711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825900" y="3735777"/>
            <a:ext cx="852843" cy="1042364"/>
          </a:xfrm>
          <a:custGeom>
            <a:avLst/>
            <a:gdLst/>
            <a:ahLst/>
            <a:cxnLst/>
            <a:rect l="l" t="t" r="r" b="b"/>
            <a:pathLst>
              <a:path w="852843" h="1042364">
                <a:moveTo>
                  <a:pt x="0" y="0"/>
                </a:moveTo>
                <a:lnTo>
                  <a:pt x="852843" y="0"/>
                </a:lnTo>
                <a:lnTo>
                  <a:pt x="852843" y="1042364"/>
                </a:lnTo>
                <a:lnTo>
                  <a:pt x="0" y="104236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5789296" y="-1114742"/>
            <a:ext cx="4318969" cy="4114800"/>
          </a:xfrm>
          <a:custGeom>
            <a:avLst/>
            <a:gdLst/>
            <a:ahLst/>
            <a:cxnLst/>
            <a:rect l="l" t="t" r="r" b="b"/>
            <a:pathLst>
              <a:path w="4318969" h="4114800">
                <a:moveTo>
                  <a:pt x="0" y="0"/>
                </a:moveTo>
                <a:lnTo>
                  <a:pt x="4318970" y="0"/>
                </a:lnTo>
                <a:lnTo>
                  <a:pt x="4318970"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15503562" y="666901"/>
            <a:ext cx="2084357" cy="1440101"/>
          </a:xfrm>
          <a:custGeom>
            <a:avLst/>
            <a:gdLst/>
            <a:ahLst/>
            <a:cxnLst/>
            <a:rect l="l" t="t" r="r" b="b"/>
            <a:pathLst>
              <a:path w="2084357" h="1440101">
                <a:moveTo>
                  <a:pt x="0" y="0"/>
                </a:moveTo>
                <a:lnTo>
                  <a:pt x="2084356" y="0"/>
                </a:lnTo>
                <a:lnTo>
                  <a:pt x="2084356" y="1440101"/>
                </a:lnTo>
                <a:lnTo>
                  <a:pt x="0" y="144010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a:off x="-2156000" y="-447843"/>
            <a:ext cx="3184700" cy="1476543"/>
          </a:xfrm>
          <a:custGeom>
            <a:avLst/>
            <a:gdLst/>
            <a:ahLst/>
            <a:cxnLst/>
            <a:rect l="l" t="t" r="r" b="b"/>
            <a:pathLst>
              <a:path w="3184700" h="1476543">
                <a:moveTo>
                  <a:pt x="0" y="0"/>
                </a:moveTo>
                <a:lnTo>
                  <a:pt x="3184700" y="0"/>
                </a:lnTo>
                <a:lnTo>
                  <a:pt x="3184700" y="1476543"/>
                </a:lnTo>
                <a:lnTo>
                  <a:pt x="0" y="147654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TextBox 7"/>
          <p:cNvSpPr txBox="1"/>
          <p:nvPr/>
        </p:nvSpPr>
        <p:spPr>
          <a:xfrm>
            <a:off x="834842" y="185654"/>
            <a:ext cx="14668719" cy="969645"/>
          </a:xfrm>
          <a:prstGeom prst="rect">
            <a:avLst/>
          </a:prstGeom>
        </p:spPr>
        <p:txBody>
          <a:bodyPr lIns="0" tIns="0" rIns="0" bIns="0" rtlCol="0" anchor="t">
            <a:spAutoFit/>
          </a:bodyPr>
          <a:lstStyle/>
          <a:p>
            <a:pPr algn="ctr">
              <a:lnSpc>
                <a:spcPts val="7980"/>
              </a:lnSpc>
            </a:pPr>
            <a:r>
              <a:rPr lang="en-US" sz="5700">
                <a:solidFill>
                  <a:srgbClr val="AD5545"/>
                </a:solidFill>
                <a:latin typeface="Fraunces Bold"/>
              </a:rPr>
              <a:t>II. PHÂN TÍCH BÀI VIẾT THAM KHẢO</a:t>
            </a:r>
          </a:p>
        </p:txBody>
      </p:sp>
      <p:sp>
        <p:nvSpPr>
          <p:cNvPr id="8" name="TextBox 8"/>
          <p:cNvSpPr txBox="1"/>
          <p:nvPr/>
        </p:nvSpPr>
        <p:spPr>
          <a:xfrm>
            <a:off x="173814" y="3807698"/>
            <a:ext cx="14470331" cy="748030"/>
          </a:xfrm>
          <a:prstGeom prst="rect">
            <a:avLst/>
          </a:prstGeom>
        </p:spPr>
        <p:txBody>
          <a:bodyPr lIns="0" tIns="0" rIns="0" bIns="0" rtlCol="0" anchor="t">
            <a:spAutoFit/>
          </a:bodyPr>
          <a:lstStyle/>
          <a:p>
            <a:pPr algn="ctr">
              <a:lnSpc>
                <a:spcPts val="6019"/>
              </a:lnSpc>
            </a:pPr>
            <a:r>
              <a:rPr lang="en-US" sz="4299" dirty="0">
                <a:solidFill>
                  <a:srgbClr val="000000"/>
                </a:solidFill>
                <a:latin typeface="Roboto Condensed Medium"/>
              </a:rPr>
              <a:t>THINK: </a:t>
            </a:r>
            <a:r>
              <a:rPr lang="en-US" sz="4299" dirty="0" err="1">
                <a:solidFill>
                  <a:srgbClr val="000000"/>
                </a:solidFill>
                <a:latin typeface="Roboto Condensed Medium"/>
              </a:rPr>
              <a:t>Trả</a:t>
            </a:r>
            <a:r>
              <a:rPr lang="en-US" sz="4299" dirty="0">
                <a:solidFill>
                  <a:srgbClr val="000000"/>
                </a:solidFill>
                <a:latin typeface="Roboto Condensed Medium"/>
              </a:rPr>
              <a:t> </a:t>
            </a:r>
            <a:r>
              <a:rPr lang="en-US" sz="4299" dirty="0" err="1">
                <a:solidFill>
                  <a:srgbClr val="000000"/>
                </a:solidFill>
                <a:latin typeface="Roboto Condensed Medium"/>
              </a:rPr>
              <a:t>lời</a:t>
            </a:r>
            <a:r>
              <a:rPr lang="en-US" sz="4299" dirty="0">
                <a:solidFill>
                  <a:srgbClr val="000000"/>
                </a:solidFill>
                <a:latin typeface="Roboto Condensed Medium"/>
              </a:rPr>
              <a:t> </a:t>
            </a:r>
            <a:r>
              <a:rPr lang="en-US" sz="4299" dirty="0" err="1">
                <a:solidFill>
                  <a:srgbClr val="000000"/>
                </a:solidFill>
                <a:latin typeface="Roboto Condensed Medium"/>
              </a:rPr>
              <a:t>cá</a:t>
            </a:r>
            <a:r>
              <a:rPr lang="en-US" sz="4299" dirty="0">
                <a:solidFill>
                  <a:srgbClr val="000000"/>
                </a:solidFill>
                <a:latin typeface="Roboto Condensed Medium"/>
              </a:rPr>
              <a:t> </a:t>
            </a:r>
            <a:r>
              <a:rPr lang="en-US" sz="4299" dirty="0" err="1">
                <a:solidFill>
                  <a:srgbClr val="000000"/>
                </a:solidFill>
                <a:latin typeface="Roboto Condensed Medium"/>
              </a:rPr>
              <a:t>nhân</a:t>
            </a:r>
            <a:r>
              <a:rPr lang="en-US" sz="4299" dirty="0">
                <a:solidFill>
                  <a:srgbClr val="000000"/>
                </a:solidFill>
                <a:latin typeface="Roboto Condensed Medium"/>
              </a:rPr>
              <a:t> </a:t>
            </a:r>
            <a:r>
              <a:rPr lang="en-US" sz="4299" dirty="0" err="1">
                <a:solidFill>
                  <a:srgbClr val="000000"/>
                </a:solidFill>
                <a:latin typeface="Roboto Condensed Medium"/>
              </a:rPr>
              <a:t>trong</a:t>
            </a:r>
            <a:r>
              <a:rPr lang="en-US" sz="4299" dirty="0">
                <a:solidFill>
                  <a:srgbClr val="000000"/>
                </a:solidFill>
                <a:latin typeface="Roboto Condensed Medium"/>
              </a:rPr>
              <a:t> 2 </a:t>
            </a:r>
            <a:r>
              <a:rPr lang="en-US" sz="4299" dirty="0" err="1">
                <a:solidFill>
                  <a:srgbClr val="000000"/>
                </a:solidFill>
                <a:latin typeface="Roboto Condensed Medium"/>
              </a:rPr>
              <a:t>phút</a:t>
            </a:r>
            <a:endParaRPr lang="en-US" sz="4299" dirty="0">
              <a:solidFill>
                <a:srgbClr val="000000"/>
              </a:solidFill>
              <a:latin typeface="Roboto Condensed Medium"/>
            </a:endParaRPr>
          </a:p>
        </p:txBody>
      </p:sp>
      <p:sp>
        <p:nvSpPr>
          <p:cNvPr id="9" name="TextBox 9"/>
          <p:cNvSpPr txBox="1"/>
          <p:nvPr/>
        </p:nvSpPr>
        <p:spPr>
          <a:xfrm>
            <a:off x="1934668" y="2002227"/>
            <a:ext cx="12023080" cy="781050"/>
          </a:xfrm>
          <a:prstGeom prst="rect">
            <a:avLst/>
          </a:prstGeom>
        </p:spPr>
        <p:txBody>
          <a:bodyPr lIns="0" tIns="0" rIns="0" bIns="0" rtlCol="0" anchor="t">
            <a:spAutoFit/>
          </a:bodyPr>
          <a:lstStyle/>
          <a:p>
            <a:pPr algn="ctr">
              <a:lnSpc>
                <a:spcPts val="6299"/>
              </a:lnSpc>
              <a:spcBef>
                <a:spcPct val="0"/>
              </a:spcBef>
            </a:pPr>
            <a:r>
              <a:rPr lang="en-US" sz="4500" dirty="0">
                <a:solidFill>
                  <a:srgbClr val="000000"/>
                </a:solidFill>
                <a:latin typeface="Roboto Condensed Bold"/>
              </a:rPr>
              <a:t>HS </a:t>
            </a:r>
            <a:r>
              <a:rPr lang="en-US" sz="4500" dirty="0" err="1">
                <a:solidFill>
                  <a:srgbClr val="000000"/>
                </a:solidFill>
                <a:latin typeface="Roboto Condensed Bold"/>
              </a:rPr>
              <a:t>quan</a:t>
            </a:r>
            <a:r>
              <a:rPr lang="en-US" sz="4500" dirty="0">
                <a:solidFill>
                  <a:srgbClr val="000000"/>
                </a:solidFill>
                <a:latin typeface="Roboto Condensed Bold"/>
              </a:rPr>
              <a:t> </a:t>
            </a:r>
            <a:r>
              <a:rPr lang="en-US" sz="4500" dirty="0" err="1">
                <a:solidFill>
                  <a:srgbClr val="000000"/>
                </a:solidFill>
                <a:latin typeface="Roboto Condensed Bold"/>
              </a:rPr>
              <a:t>sát</a:t>
            </a:r>
            <a:r>
              <a:rPr lang="en-US" sz="4500" dirty="0">
                <a:solidFill>
                  <a:srgbClr val="000000"/>
                </a:solidFill>
                <a:latin typeface="Roboto Condensed Bold"/>
              </a:rPr>
              <a:t> </a:t>
            </a:r>
            <a:r>
              <a:rPr lang="en-US" sz="4500" dirty="0" err="1">
                <a:solidFill>
                  <a:srgbClr val="000000"/>
                </a:solidFill>
                <a:latin typeface="Roboto Condensed Bold"/>
              </a:rPr>
              <a:t>các</a:t>
            </a:r>
            <a:r>
              <a:rPr lang="en-US" sz="4500" dirty="0">
                <a:solidFill>
                  <a:srgbClr val="000000"/>
                </a:solidFill>
                <a:latin typeface="Roboto Condensed Bold"/>
              </a:rPr>
              <a:t> </a:t>
            </a:r>
            <a:r>
              <a:rPr lang="en-US" sz="4500" dirty="0" err="1">
                <a:solidFill>
                  <a:srgbClr val="000000"/>
                </a:solidFill>
                <a:latin typeface="Roboto Condensed Bold"/>
              </a:rPr>
              <a:t>thẻ</a:t>
            </a:r>
            <a:r>
              <a:rPr lang="en-US" sz="4500" dirty="0">
                <a:solidFill>
                  <a:srgbClr val="000000"/>
                </a:solidFill>
                <a:latin typeface="Roboto Condensed Bold"/>
              </a:rPr>
              <a:t> </a:t>
            </a:r>
            <a:r>
              <a:rPr lang="en-US" sz="4500" dirty="0" err="1">
                <a:solidFill>
                  <a:srgbClr val="000000"/>
                </a:solidFill>
                <a:latin typeface="Roboto Condensed Bold"/>
              </a:rPr>
              <a:t>câu</a:t>
            </a:r>
            <a:r>
              <a:rPr lang="en-US" sz="4500" dirty="0">
                <a:solidFill>
                  <a:srgbClr val="000000"/>
                </a:solidFill>
                <a:latin typeface="Roboto Condensed Bold"/>
              </a:rPr>
              <a:t> </a:t>
            </a:r>
            <a:r>
              <a:rPr lang="en-US" sz="4500" dirty="0" err="1">
                <a:solidFill>
                  <a:srgbClr val="000000"/>
                </a:solidFill>
                <a:latin typeface="Roboto Condensed Bold"/>
              </a:rPr>
              <a:t>hỏi</a:t>
            </a:r>
            <a:r>
              <a:rPr lang="en-US" sz="4500" dirty="0">
                <a:solidFill>
                  <a:srgbClr val="000000"/>
                </a:solidFill>
                <a:latin typeface="Roboto Condensed Bold"/>
              </a:rPr>
              <a:t> và </a:t>
            </a:r>
            <a:r>
              <a:rPr lang="en-US" sz="4500" dirty="0" err="1">
                <a:solidFill>
                  <a:srgbClr val="000000"/>
                </a:solidFill>
                <a:latin typeface="Roboto Condensed Bold"/>
              </a:rPr>
              <a:t>hoàn</a:t>
            </a:r>
            <a:r>
              <a:rPr lang="en-US" sz="4500" dirty="0">
                <a:solidFill>
                  <a:srgbClr val="000000"/>
                </a:solidFill>
                <a:latin typeface="Roboto Condensed Bold"/>
              </a:rPr>
              <a:t> </a:t>
            </a:r>
            <a:r>
              <a:rPr lang="en-US" sz="4500" dirty="0" err="1">
                <a:solidFill>
                  <a:srgbClr val="000000"/>
                </a:solidFill>
                <a:latin typeface="Roboto Condensed Bold"/>
              </a:rPr>
              <a:t>thành</a:t>
            </a:r>
            <a:r>
              <a:rPr lang="en-US" sz="4500" dirty="0">
                <a:solidFill>
                  <a:srgbClr val="000000"/>
                </a:solidFill>
                <a:latin typeface="Roboto Condensed Bold"/>
              </a:rPr>
              <a:t> PHT </a:t>
            </a:r>
            <a:r>
              <a:rPr lang="en-US" sz="4500" dirty="0" err="1">
                <a:solidFill>
                  <a:srgbClr val="000000"/>
                </a:solidFill>
                <a:latin typeface="Roboto Condensed Bold"/>
              </a:rPr>
              <a:t>số</a:t>
            </a:r>
            <a:r>
              <a:rPr lang="en-US" sz="4500" dirty="0">
                <a:solidFill>
                  <a:srgbClr val="000000"/>
                </a:solidFill>
                <a:latin typeface="Roboto Condensed Bold"/>
              </a:rPr>
              <a:t> 1.</a:t>
            </a:r>
          </a:p>
        </p:txBody>
      </p:sp>
      <p:sp>
        <p:nvSpPr>
          <p:cNvPr id="10" name="Freeform 10"/>
          <p:cNvSpPr/>
          <p:nvPr/>
        </p:nvSpPr>
        <p:spPr>
          <a:xfrm>
            <a:off x="1825900" y="5267492"/>
            <a:ext cx="852843" cy="1042364"/>
          </a:xfrm>
          <a:custGeom>
            <a:avLst/>
            <a:gdLst/>
            <a:ahLst/>
            <a:cxnLst/>
            <a:rect l="l" t="t" r="r" b="b"/>
            <a:pathLst>
              <a:path w="852843" h="1042364">
                <a:moveTo>
                  <a:pt x="0" y="0"/>
                </a:moveTo>
                <a:lnTo>
                  <a:pt x="852843" y="0"/>
                </a:lnTo>
                <a:lnTo>
                  <a:pt x="852843" y="1042363"/>
                </a:lnTo>
                <a:lnTo>
                  <a:pt x="0" y="10423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TextBox 11"/>
          <p:cNvSpPr txBox="1"/>
          <p:nvPr/>
        </p:nvSpPr>
        <p:spPr>
          <a:xfrm>
            <a:off x="1416209" y="5392438"/>
            <a:ext cx="14470331" cy="748030"/>
          </a:xfrm>
          <a:prstGeom prst="rect">
            <a:avLst/>
          </a:prstGeom>
        </p:spPr>
        <p:txBody>
          <a:bodyPr lIns="0" tIns="0" rIns="0" bIns="0" rtlCol="0" anchor="t">
            <a:spAutoFit/>
          </a:bodyPr>
          <a:lstStyle/>
          <a:p>
            <a:pPr algn="ctr">
              <a:lnSpc>
                <a:spcPts val="6019"/>
              </a:lnSpc>
            </a:pPr>
            <a:r>
              <a:rPr lang="en-US" sz="4299">
                <a:solidFill>
                  <a:srgbClr val="000000"/>
                </a:solidFill>
                <a:latin typeface="Roboto Condensed Medium"/>
              </a:rPr>
              <a:t>PAIR: Trao đổi với bạn bên cạnh trong 1 phút</a:t>
            </a:r>
          </a:p>
        </p:txBody>
      </p:sp>
      <p:sp>
        <p:nvSpPr>
          <p:cNvPr id="12" name="Freeform 12"/>
          <p:cNvSpPr/>
          <p:nvPr/>
        </p:nvSpPr>
        <p:spPr>
          <a:xfrm>
            <a:off x="1825900" y="6786105"/>
            <a:ext cx="852843" cy="1042364"/>
          </a:xfrm>
          <a:custGeom>
            <a:avLst/>
            <a:gdLst/>
            <a:ahLst/>
            <a:cxnLst/>
            <a:rect l="l" t="t" r="r" b="b"/>
            <a:pathLst>
              <a:path w="852843" h="1042364">
                <a:moveTo>
                  <a:pt x="0" y="0"/>
                </a:moveTo>
                <a:lnTo>
                  <a:pt x="852843" y="0"/>
                </a:lnTo>
                <a:lnTo>
                  <a:pt x="852843" y="1042364"/>
                </a:lnTo>
                <a:lnTo>
                  <a:pt x="0" y="104236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3" name="TextBox 13"/>
          <p:cNvSpPr txBox="1"/>
          <p:nvPr/>
        </p:nvSpPr>
        <p:spPr>
          <a:xfrm>
            <a:off x="1694259" y="6995809"/>
            <a:ext cx="14470331" cy="748030"/>
          </a:xfrm>
          <a:prstGeom prst="rect">
            <a:avLst/>
          </a:prstGeom>
        </p:spPr>
        <p:txBody>
          <a:bodyPr lIns="0" tIns="0" rIns="0" bIns="0" rtlCol="0" anchor="t">
            <a:spAutoFit/>
          </a:bodyPr>
          <a:lstStyle/>
          <a:p>
            <a:pPr algn="ctr">
              <a:lnSpc>
                <a:spcPts val="6019"/>
              </a:lnSpc>
            </a:pPr>
            <a:r>
              <a:rPr lang="en-US" sz="4299">
                <a:solidFill>
                  <a:srgbClr val="000000"/>
                </a:solidFill>
                <a:latin typeface="Roboto Condensed Medium"/>
              </a:rPr>
              <a:t>SHARE: Chia sẻ trước lớp khi được giáo viên mời</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p:cNvGrpSpPr/>
        <p:nvPr/>
      </p:nvGrpSpPr>
      <p:grpSpPr>
        <a:xfrm>
          <a:off x="0" y="0"/>
          <a:ext cx="0" cy="0"/>
          <a:chOff x="0" y="0"/>
          <a:chExt cx="0" cy="0"/>
        </a:xfrm>
      </p:grpSpPr>
      <p:sp>
        <p:nvSpPr>
          <p:cNvPr id="2" name="Freeform 2"/>
          <p:cNvSpPr/>
          <p:nvPr/>
        </p:nvSpPr>
        <p:spPr>
          <a:xfrm>
            <a:off x="-194921" y="7797825"/>
            <a:ext cx="2447242" cy="3087118"/>
          </a:xfrm>
          <a:custGeom>
            <a:avLst/>
            <a:gdLst/>
            <a:ahLst/>
            <a:cxnLst/>
            <a:rect l="l" t="t" r="r" b="b"/>
            <a:pathLst>
              <a:path w="2447242" h="3087118">
                <a:moveTo>
                  <a:pt x="0" y="0"/>
                </a:moveTo>
                <a:lnTo>
                  <a:pt x="2447242" y="0"/>
                </a:lnTo>
                <a:lnTo>
                  <a:pt x="2447242" y="3087117"/>
                </a:lnTo>
                <a:lnTo>
                  <a:pt x="0" y="308711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5805656" y="-1535318"/>
            <a:ext cx="4318969" cy="4114800"/>
          </a:xfrm>
          <a:custGeom>
            <a:avLst/>
            <a:gdLst/>
            <a:ahLst/>
            <a:cxnLst/>
            <a:rect l="l" t="t" r="r" b="b"/>
            <a:pathLst>
              <a:path w="4318969" h="4114800">
                <a:moveTo>
                  <a:pt x="0" y="0"/>
                </a:moveTo>
                <a:lnTo>
                  <a:pt x="4318969" y="0"/>
                </a:lnTo>
                <a:lnTo>
                  <a:pt x="431896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5503562" y="666901"/>
            <a:ext cx="2084357" cy="1440101"/>
          </a:xfrm>
          <a:custGeom>
            <a:avLst/>
            <a:gdLst/>
            <a:ahLst/>
            <a:cxnLst/>
            <a:rect l="l" t="t" r="r" b="b"/>
            <a:pathLst>
              <a:path w="2084357" h="1440101">
                <a:moveTo>
                  <a:pt x="0" y="0"/>
                </a:moveTo>
                <a:lnTo>
                  <a:pt x="2084356" y="0"/>
                </a:lnTo>
                <a:lnTo>
                  <a:pt x="2084356" y="1440101"/>
                </a:lnTo>
                <a:lnTo>
                  <a:pt x="0" y="144010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2349857" y="290429"/>
            <a:ext cx="3184700" cy="1476543"/>
          </a:xfrm>
          <a:custGeom>
            <a:avLst/>
            <a:gdLst/>
            <a:ahLst/>
            <a:cxnLst/>
            <a:rect l="l" t="t" r="r" b="b"/>
            <a:pathLst>
              <a:path w="3184700" h="1476543">
                <a:moveTo>
                  <a:pt x="0" y="0"/>
                </a:moveTo>
                <a:lnTo>
                  <a:pt x="3184699" y="0"/>
                </a:lnTo>
                <a:lnTo>
                  <a:pt x="3184699" y="1476542"/>
                </a:lnTo>
                <a:lnTo>
                  <a:pt x="0" y="147654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aphicFrame>
        <p:nvGraphicFramePr>
          <p:cNvPr id="6" name="Table 6"/>
          <p:cNvGraphicFramePr>
            <a:graphicFrameLocks noGrp="1"/>
          </p:cNvGraphicFramePr>
          <p:nvPr/>
        </p:nvGraphicFramePr>
        <p:xfrm>
          <a:off x="415313" y="3051488"/>
          <a:ext cx="17549828" cy="5534024"/>
        </p:xfrm>
        <a:graphic>
          <a:graphicData uri="http://schemas.openxmlformats.org/drawingml/2006/table">
            <a:tbl>
              <a:tblPr/>
              <a:tblGrid>
                <a:gridCol w="5336768">
                  <a:extLst>
                    <a:ext uri="{9D8B030D-6E8A-4147-A177-3AD203B41FA5}">
                      <a16:colId xmlns:a16="http://schemas.microsoft.com/office/drawing/2014/main" val="20000"/>
                    </a:ext>
                  </a:extLst>
                </a:gridCol>
                <a:gridCol w="12213060">
                  <a:extLst>
                    <a:ext uri="{9D8B030D-6E8A-4147-A177-3AD203B41FA5}">
                      <a16:colId xmlns:a16="http://schemas.microsoft.com/office/drawing/2014/main" val="20001"/>
                    </a:ext>
                  </a:extLst>
                </a:gridCol>
              </a:tblGrid>
              <a:tr h="1649657">
                <a:tc>
                  <a:txBody>
                    <a:bodyPr/>
                    <a:lstStyle/>
                    <a:p>
                      <a:pPr algn="just">
                        <a:lnSpc>
                          <a:spcPts val="4619"/>
                        </a:lnSpc>
                        <a:defRPr/>
                      </a:pPr>
                      <a:r>
                        <a:rPr lang="en-US" sz="3299" dirty="0" err="1">
                          <a:solidFill>
                            <a:srgbClr val="000000"/>
                          </a:solidFill>
                          <a:latin typeface="Roboto Condensed Bold"/>
                        </a:rPr>
                        <a:t>Tác</a:t>
                      </a:r>
                      <a:r>
                        <a:rPr lang="en-US" sz="3299" dirty="0">
                          <a:solidFill>
                            <a:srgbClr val="000000"/>
                          </a:solidFill>
                          <a:latin typeface="Roboto Condensed Bold"/>
                        </a:rPr>
                        <a:t> </a:t>
                      </a:r>
                      <a:r>
                        <a:rPr lang="en-US" sz="3299" dirty="0" err="1">
                          <a:solidFill>
                            <a:srgbClr val="000000"/>
                          </a:solidFill>
                          <a:latin typeface="Roboto Condensed Bold"/>
                        </a:rPr>
                        <a:t>giả</a:t>
                      </a:r>
                      <a:r>
                        <a:rPr lang="en-US" sz="3299" dirty="0">
                          <a:solidFill>
                            <a:srgbClr val="000000"/>
                          </a:solidFill>
                          <a:latin typeface="Roboto Condensed Bold"/>
                        </a:rPr>
                        <a:t> </a:t>
                      </a:r>
                      <a:r>
                        <a:rPr lang="en-US" sz="3299" dirty="0" err="1">
                          <a:solidFill>
                            <a:srgbClr val="000000"/>
                          </a:solidFill>
                          <a:latin typeface="Roboto Condensed Bold"/>
                        </a:rPr>
                        <a:t>có</a:t>
                      </a:r>
                      <a:r>
                        <a:rPr lang="en-US" sz="3299" dirty="0">
                          <a:solidFill>
                            <a:srgbClr val="000000"/>
                          </a:solidFill>
                          <a:latin typeface="Roboto Condensed Bold"/>
                        </a:rPr>
                        <a:t> </a:t>
                      </a:r>
                      <a:r>
                        <a:rPr lang="en-US" sz="3299" dirty="0" err="1">
                          <a:solidFill>
                            <a:srgbClr val="000000"/>
                          </a:solidFill>
                          <a:latin typeface="Roboto Condensed Bold"/>
                        </a:rPr>
                        <a:t>mục</a:t>
                      </a:r>
                      <a:r>
                        <a:rPr lang="en-US" sz="3299" dirty="0">
                          <a:solidFill>
                            <a:srgbClr val="000000"/>
                          </a:solidFill>
                          <a:latin typeface="Roboto Condensed Bold"/>
                        </a:rPr>
                        <a:t> </a:t>
                      </a:r>
                      <a:r>
                        <a:rPr lang="en-US" sz="3299" dirty="0" err="1">
                          <a:solidFill>
                            <a:srgbClr val="000000"/>
                          </a:solidFill>
                          <a:latin typeface="Roboto Condensed Bold"/>
                        </a:rPr>
                        <a:t>đích</a:t>
                      </a:r>
                      <a:r>
                        <a:rPr lang="en-US" sz="3299" dirty="0">
                          <a:solidFill>
                            <a:srgbClr val="000000"/>
                          </a:solidFill>
                          <a:latin typeface="Roboto Condensed Bold"/>
                        </a:rPr>
                        <a:t> </a:t>
                      </a:r>
                      <a:r>
                        <a:rPr lang="en-US" sz="3299" dirty="0" err="1">
                          <a:solidFill>
                            <a:srgbClr val="000000"/>
                          </a:solidFill>
                          <a:latin typeface="Roboto Condensed Bold"/>
                        </a:rPr>
                        <a:t>gì</a:t>
                      </a:r>
                      <a:r>
                        <a:rPr lang="en-US" sz="3299" dirty="0">
                          <a:solidFill>
                            <a:srgbClr val="000000"/>
                          </a:solidFill>
                          <a:latin typeface="Roboto Condensed Bold"/>
                        </a:rPr>
                        <a:t> </a:t>
                      </a:r>
                      <a:r>
                        <a:rPr lang="en-US" sz="3299" dirty="0" err="1">
                          <a:solidFill>
                            <a:srgbClr val="000000"/>
                          </a:solidFill>
                          <a:latin typeface="Roboto Condensed Bold"/>
                        </a:rPr>
                        <a:t>khi</a:t>
                      </a:r>
                      <a:r>
                        <a:rPr lang="en-US" sz="3299" dirty="0">
                          <a:solidFill>
                            <a:srgbClr val="000000"/>
                          </a:solidFill>
                          <a:latin typeface="Roboto Condensed Bold"/>
                        </a:rPr>
                        <a:t> </a:t>
                      </a:r>
                      <a:r>
                        <a:rPr lang="en-US" sz="3299" dirty="0" err="1">
                          <a:solidFill>
                            <a:srgbClr val="000000"/>
                          </a:solidFill>
                          <a:latin typeface="Roboto Condensed Bold"/>
                        </a:rPr>
                        <a:t>viết</a:t>
                      </a:r>
                      <a:r>
                        <a:rPr lang="en-US" sz="3299" dirty="0">
                          <a:solidFill>
                            <a:srgbClr val="000000"/>
                          </a:solidFill>
                          <a:latin typeface="Roboto Condensed Bold"/>
                        </a:rPr>
                        <a:t> </a:t>
                      </a:r>
                      <a:r>
                        <a:rPr lang="en-US" sz="3299" dirty="0" err="1">
                          <a:solidFill>
                            <a:srgbClr val="000000"/>
                          </a:solidFill>
                          <a:latin typeface="Roboto Condensed Bold"/>
                        </a:rPr>
                        <a:t>văn</a:t>
                      </a:r>
                      <a:r>
                        <a:rPr lang="en-US" sz="3299" dirty="0">
                          <a:solidFill>
                            <a:srgbClr val="000000"/>
                          </a:solidFill>
                          <a:latin typeface="Roboto Condensed Bold"/>
                        </a:rPr>
                        <a:t> </a:t>
                      </a:r>
                      <a:r>
                        <a:rPr lang="en-US" sz="3299" dirty="0" err="1">
                          <a:solidFill>
                            <a:srgbClr val="000000"/>
                          </a:solidFill>
                          <a:latin typeface="Roboto Condensed Bold"/>
                        </a:rPr>
                        <a:t>bản</a:t>
                      </a:r>
                      <a:r>
                        <a:rPr lang="en-US" sz="3299" dirty="0">
                          <a:solidFill>
                            <a:srgbClr val="000000"/>
                          </a:solidFill>
                          <a:latin typeface="Roboto Condensed Bold"/>
                        </a:rPr>
                        <a:t> </a:t>
                      </a:r>
                      <a:r>
                        <a:rPr lang="en-US" sz="3299" dirty="0" err="1">
                          <a:solidFill>
                            <a:srgbClr val="000000"/>
                          </a:solidFill>
                          <a:latin typeface="Roboto Condensed Bold"/>
                        </a:rPr>
                        <a:t>này</a:t>
                      </a:r>
                      <a:r>
                        <a:rPr lang="en-US" sz="3299" dirty="0">
                          <a:solidFill>
                            <a:srgbClr val="000000"/>
                          </a:solidFill>
                          <a:latin typeface="Roboto Condensed Bold"/>
                        </a:rPr>
                        <a:t>?</a:t>
                      </a:r>
                      <a:endParaRPr lang="en-US" sz="1100" dirty="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just">
                        <a:lnSpc>
                          <a:spcPts val="4619"/>
                        </a:lnSpc>
                        <a:defRPr/>
                      </a:pPr>
                      <a:r>
                        <a:rPr lang="en-US" sz="3299">
                          <a:solidFill>
                            <a:srgbClr val="000000"/>
                          </a:solidFill>
                          <a:latin typeface="Roboto Condensed"/>
                        </a:rPr>
                        <a:t>Làm rõ cái hay, cái đẹp về nội dung và nghệ thuật của bài thơ.</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0"/>
                  </a:ext>
                </a:extLst>
              </a:tr>
              <a:tr h="1064604">
                <a:tc>
                  <a:txBody>
                    <a:bodyPr/>
                    <a:lstStyle/>
                    <a:p>
                      <a:pPr algn="just">
                        <a:lnSpc>
                          <a:spcPts val="4619"/>
                        </a:lnSpc>
                        <a:defRPr/>
                      </a:pPr>
                      <a:r>
                        <a:rPr lang="en-US" sz="3299">
                          <a:solidFill>
                            <a:srgbClr val="000000"/>
                          </a:solidFill>
                          <a:latin typeface="Roboto Condensed Bold"/>
                        </a:rPr>
                        <a:t>Nội dung của mở bài là gì?</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just">
                        <a:lnSpc>
                          <a:spcPts val="4619"/>
                        </a:lnSpc>
                        <a:defRPr/>
                      </a:pPr>
                      <a:r>
                        <a:rPr lang="en-US" sz="3299">
                          <a:solidFill>
                            <a:srgbClr val="000000"/>
                          </a:solidFill>
                          <a:latin typeface="Roboto Condensed"/>
                        </a:rPr>
                        <a:t>Giới thiệu ngắn gọn về bài thơ, tác giả; nêu ý kiến chung về bài thơ</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1"/>
                  </a:ext>
                </a:extLst>
              </a:tr>
              <a:tr h="2819763">
                <a:tc>
                  <a:txBody>
                    <a:bodyPr/>
                    <a:lstStyle/>
                    <a:p>
                      <a:pPr algn="just">
                        <a:lnSpc>
                          <a:spcPts val="4619"/>
                        </a:lnSpc>
                        <a:defRPr/>
                      </a:pPr>
                      <a:r>
                        <a:rPr lang="en-US" sz="3299">
                          <a:solidFill>
                            <a:srgbClr val="000000"/>
                          </a:solidFill>
                          <a:latin typeface="Roboto Condensed Bold"/>
                        </a:rPr>
                        <a:t>Phần thân bài trình bày những nội dung gì?</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just">
                        <a:lnSpc>
                          <a:spcPts val="4619"/>
                        </a:lnSpc>
                        <a:defRPr/>
                      </a:pPr>
                      <a:r>
                        <a:rPr lang="en-US" sz="3299" dirty="0">
                          <a:solidFill>
                            <a:srgbClr val="000000"/>
                          </a:solidFill>
                          <a:latin typeface="Roboto Condensed"/>
                        </a:rPr>
                        <a:t>3 </a:t>
                      </a:r>
                      <a:r>
                        <a:rPr lang="en-US" sz="3299" dirty="0" err="1">
                          <a:solidFill>
                            <a:srgbClr val="000000"/>
                          </a:solidFill>
                          <a:latin typeface="Roboto Condensed"/>
                        </a:rPr>
                        <a:t>nội</a:t>
                      </a:r>
                      <a:r>
                        <a:rPr lang="en-US" sz="3299" dirty="0">
                          <a:solidFill>
                            <a:srgbClr val="000000"/>
                          </a:solidFill>
                          <a:latin typeface="Roboto Condensed"/>
                        </a:rPr>
                        <a:t> dung </a:t>
                      </a:r>
                      <a:r>
                        <a:rPr lang="en-US" sz="3299" dirty="0" err="1">
                          <a:solidFill>
                            <a:srgbClr val="000000"/>
                          </a:solidFill>
                          <a:latin typeface="Roboto Condensed"/>
                        </a:rPr>
                        <a:t>quan</a:t>
                      </a:r>
                      <a:r>
                        <a:rPr lang="en-US" sz="3299" dirty="0">
                          <a:solidFill>
                            <a:srgbClr val="000000"/>
                          </a:solidFill>
                          <a:latin typeface="Roboto Condensed"/>
                        </a:rPr>
                        <a:t> </a:t>
                      </a:r>
                      <a:r>
                        <a:rPr lang="en-US" sz="3299" dirty="0" err="1">
                          <a:solidFill>
                            <a:srgbClr val="000000"/>
                          </a:solidFill>
                          <a:latin typeface="Roboto Condensed"/>
                        </a:rPr>
                        <a:t>trọng</a:t>
                      </a:r>
                      <a:r>
                        <a:rPr lang="en-US" sz="3299" dirty="0">
                          <a:solidFill>
                            <a:srgbClr val="000000"/>
                          </a:solidFill>
                          <a:latin typeface="Roboto Condensed"/>
                        </a:rPr>
                        <a:t>:</a:t>
                      </a:r>
                      <a:endParaRPr lang="en-US" sz="1100" dirty="0"/>
                    </a:p>
                    <a:p>
                      <a:pPr algn="just">
                        <a:lnSpc>
                          <a:spcPts val="4619"/>
                        </a:lnSpc>
                      </a:pPr>
                      <a:r>
                        <a:rPr lang="en-US" sz="3299" dirty="0">
                          <a:solidFill>
                            <a:srgbClr val="000000"/>
                          </a:solidFill>
                          <a:latin typeface="Roboto Condensed"/>
                        </a:rPr>
                        <a:t>- </a:t>
                      </a:r>
                      <a:r>
                        <a:rPr lang="en-US" sz="3299" dirty="0" err="1">
                          <a:solidFill>
                            <a:srgbClr val="000000"/>
                          </a:solidFill>
                          <a:latin typeface="Roboto Condensed"/>
                        </a:rPr>
                        <a:t>Giới</a:t>
                      </a:r>
                      <a:r>
                        <a:rPr lang="en-US" sz="3299" dirty="0">
                          <a:solidFill>
                            <a:srgbClr val="000000"/>
                          </a:solidFill>
                          <a:latin typeface="Roboto Condensed"/>
                        </a:rPr>
                        <a:t> </a:t>
                      </a:r>
                      <a:r>
                        <a:rPr lang="en-US" sz="3299" dirty="0" err="1">
                          <a:solidFill>
                            <a:srgbClr val="000000"/>
                          </a:solidFill>
                          <a:latin typeface="Roboto Condensed"/>
                        </a:rPr>
                        <a:t>thiệu</a:t>
                      </a:r>
                      <a:r>
                        <a:rPr lang="en-US" sz="3299" dirty="0">
                          <a:solidFill>
                            <a:srgbClr val="000000"/>
                          </a:solidFill>
                          <a:latin typeface="Roboto Condensed"/>
                        </a:rPr>
                        <a:t> </a:t>
                      </a:r>
                      <a:r>
                        <a:rPr lang="en-US" sz="3299" dirty="0" err="1">
                          <a:solidFill>
                            <a:srgbClr val="000000"/>
                          </a:solidFill>
                          <a:latin typeface="Roboto Condensed"/>
                        </a:rPr>
                        <a:t>đề</a:t>
                      </a:r>
                      <a:r>
                        <a:rPr lang="en-US" sz="3299" dirty="0">
                          <a:solidFill>
                            <a:srgbClr val="000000"/>
                          </a:solidFill>
                          <a:latin typeface="Roboto Condensed"/>
                        </a:rPr>
                        <a:t> </a:t>
                      </a:r>
                      <a:r>
                        <a:rPr lang="en-US" sz="3299" dirty="0" err="1">
                          <a:solidFill>
                            <a:srgbClr val="000000"/>
                          </a:solidFill>
                          <a:latin typeface="Roboto Condensed"/>
                        </a:rPr>
                        <a:t>tài</a:t>
                      </a:r>
                      <a:r>
                        <a:rPr lang="en-US" sz="3299" dirty="0">
                          <a:solidFill>
                            <a:srgbClr val="000000"/>
                          </a:solidFill>
                          <a:latin typeface="Roboto Condensed"/>
                        </a:rPr>
                        <a:t>, </a:t>
                      </a:r>
                      <a:r>
                        <a:rPr lang="en-US" sz="3299" dirty="0" err="1">
                          <a:solidFill>
                            <a:srgbClr val="000000"/>
                          </a:solidFill>
                          <a:latin typeface="Roboto Condensed"/>
                        </a:rPr>
                        <a:t>thể</a:t>
                      </a:r>
                      <a:r>
                        <a:rPr lang="en-US" sz="3299" dirty="0">
                          <a:solidFill>
                            <a:srgbClr val="000000"/>
                          </a:solidFill>
                          <a:latin typeface="Roboto Condensed"/>
                        </a:rPr>
                        <a:t> </a:t>
                      </a:r>
                      <a:r>
                        <a:rPr lang="en-US" sz="3299" dirty="0" err="1">
                          <a:solidFill>
                            <a:srgbClr val="000000"/>
                          </a:solidFill>
                          <a:latin typeface="Roboto Condensed"/>
                        </a:rPr>
                        <a:t>thơ</a:t>
                      </a:r>
                      <a:r>
                        <a:rPr lang="en-US" sz="3299" dirty="0">
                          <a:solidFill>
                            <a:srgbClr val="000000"/>
                          </a:solidFill>
                          <a:latin typeface="Roboto Condensed"/>
                        </a:rPr>
                        <a:t>.</a:t>
                      </a:r>
                    </a:p>
                    <a:p>
                      <a:pPr algn="just">
                        <a:lnSpc>
                          <a:spcPts val="4619"/>
                        </a:lnSpc>
                      </a:pPr>
                      <a:r>
                        <a:rPr lang="en-US" sz="3299" dirty="0">
                          <a:solidFill>
                            <a:srgbClr val="000000"/>
                          </a:solidFill>
                          <a:latin typeface="Roboto Condensed"/>
                        </a:rPr>
                        <a:t>- </a:t>
                      </a:r>
                      <a:r>
                        <a:rPr lang="en-US" sz="3299" dirty="0" err="1">
                          <a:solidFill>
                            <a:srgbClr val="000000"/>
                          </a:solidFill>
                          <a:latin typeface="Roboto Condensed"/>
                        </a:rPr>
                        <a:t>Phân</a:t>
                      </a:r>
                      <a:r>
                        <a:rPr lang="en-US" sz="3299" dirty="0">
                          <a:solidFill>
                            <a:srgbClr val="000000"/>
                          </a:solidFill>
                          <a:latin typeface="Roboto Condensed"/>
                        </a:rPr>
                        <a:t> </a:t>
                      </a:r>
                      <a:r>
                        <a:rPr lang="en-US" sz="3299" dirty="0" err="1">
                          <a:solidFill>
                            <a:srgbClr val="000000"/>
                          </a:solidFill>
                          <a:latin typeface="Roboto Condensed"/>
                        </a:rPr>
                        <a:t>tích</a:t>
                      </a:r>
                      <a:r>
                        <a:rPr lang="en-US" sz="3299" dirty="0">
                          <a:solidFill>
                            <a:srgbClr val="000000"/>
                          </a:solidFill>
                          <a:latin typeface="Roboto Condensed"/>
                        </a:rPr>
                        <a:t> </a:t>
                      </a:r>
                      <a:r>
                        <a:rPr lang="en-US" sz="3299" dirty="0" err="1">
                          <a:solidFill>
                            <a:srgbClr val="000000"/>
                          </a:solidFill>
                          <a:latin typeface="Roboto Condensed"/>
                        </a:rPr>
                        <a:t>nội</a:t>
                      </a:r>
                      <a:r>
                        <a:rPr lang="en-US" sz="3299" dirty="0">
                          <a:solidFill>
                            <a:srgbClr val="000000"/>
                          </a:solidFill>
                          <a:latin typeface="Roboto Condensed"/>
                        </a:rPr>
                        <a:t> dung </a:t>
                      </a:r>
                      <a:r>
                        <a:rPr lang="en-US" sz="3299" dirty="0" err="1">
                          <a:solidFill>
                            <a:srgbClr val="000000"/>
                          </a:solidFill>
                          <a:latin typeface="Roboto Condensed"/>
                        </a:rPr>
                        <a:t>cơ</a:t>
                      </a:r>
                      <a:r>
                        <a:rPr lang="en-US" sz="3299" dirty="0">
                          <a:solidFill>
                            <a:srgbClr val="000000"/>
                          </a:solidFill>
                          <a:latin typeface="Roboto Condensed"/>
                        </a:rPr>
                        <a:t> </a:t>
                      </a:r>
                      <a:r>
                        <a:rPr lang="en-US" sz="3299" dirty="0" err="1">
                          <a:solidFill>
                            <a:srgbClr val="000000"/>
                          </a:solidFill>
                          <a:latin typeface="Roboto Condensed"/>
                        </a:rPr>
                        <a:t>bản</a:t>
                      </a:r>
                      <a:r>
                        <a:rPr lang="en-US" sz="3299" dirty="0">
                          <a:solidFill>
                            <a:srgbClr val="000000"/>
                          </a:solidFill>
                          <a:latin typeface="Roboto Condensed"/>
                        </a:rPr>
                        <a:t> </a:t>
                      </a:r>
                      <a:r>
                        <a:rPr lang="en-US" sz="3299" dirty="0" err="1">
                          <a:solidFill>
                            <a:srgbClr val="000000"/>
                          </a:solidFill>
                          <a:latin typeface="Roboto Condensed"/>
                        </a:rPr>
                        <a:t>của</a:t>
                      </a:r>
                      <a:r>
                        <a:rPr lang="en-US" sz="3299" dirty="0">
                          <a:solidFill>
                            <a:srgbClr val="000000"/>
                          </a:solidFill>
                          <a:latin typeface="Roboto Condensed"/>
                        </a:rPr>
                        <a:t> </a:t>
                      </a:r>
                      <a:r>
                        <a:rPr lang="en-US" sz="3299" dirty="0" err="1">
                          <a:solidFill>
                            <a:srgbClr val="000000"/>
                          </a:solidFill>
                          <a:latin typeface="Roboto Condensed"/>
                        </a:rPr>
                        <a:t>bài</a:t>
                      </a:r>
                      <a:r>
                        <a:rPr lang="en-US" sz="3299" dirty="0">
                          <a:solidFill>
                            <a:srgbClr val="000000"/>
                          </a:solidFill>
                          <a:latin typeface="Roboto Condensed"/>
                        </a:rPr>
                        <a:t> </a:t>
                      </a:r>
                      <a:r>
                        <a:rPr lang="en-US" sz="3299" dirty="0" err="1">
                          <a:solidFill>
                            <a:srgbClr val="000000"/>
                          </a:solidFill>
                          <a:latin typeface="Roboto Condensed"/>
                        </a:rPr>
                        <a:t>thơ</a:t>
                      </a:r>
                      <a:r>
                        <a:rPr lang="en-US" sz="3299" dirty="0">
                          <a:solidFill>
                            <a:srgbClr val="000000"/>
                          </a:solidFill>
                          <a:latin typeface="Roboto Condensed"/>
                        </a:rPr>
                        <a:t>.</a:t>
                      </a:r>
                    </a:p>
                    <a:p>
                      <a:pPr algn="just">
                        <a:lnSpc>
                          <a:spcPts val="4619"/>
                        </a:lnSpc>
                      </a:pPr>
                      <a:r>
                        <a:rPr lang="en-US" sz="3299" dirty="0">
                          <a:solidFill>
                            <a:srgbClr val="000000"/>
                          </a:solidFill>
                          <a:latin typeface="Roboto Condensed"/>
                        </a:rPr>
                        <a:t>- </a:t>
                      </a:r>
                      <a:r>
                        <a:rPr lang="en-US" sz="3299" dirty="0" err="1">
                          <a:solidFill>
                            <a:srgbClr val="000000"/>
                          </a:solidFill>
                          <a:latin typeface="Roboto Condensed"/>
                        </a:rPr>
                        <a:t>Phân</a:t>
                      </a:r>
                      <a:r>
                        <a:rPr lang="en-US" sz="3299" dirty="0">
                          <a:solidFill>
                            <a:srgbClr val="000000"/>
                          </a:solidFill>
                          <a:latin typeface="Roboto Condensed"/>
                        </a:rPr>
                        <a:t> </a:t>
                      </a:r>
                      <a:r>
                        <a:rPr lang="en-US" sz="3299" dirty="0" err="1">
                          <a:solidFill>
                            <a:srgbClr val="000000"/>
                          </a:solidFill>
                          <a:latin typeface="Roboto Condensed"/>
                        </a:rPr>
                        <a:t>tích</a:t>
                      </a:r>
                      <a:r>
                        <a:rPr lang="en-US" sz="3299" dirty="0">
                          <a:solidFill>
                            <a:srgbClr val="000000"/>
                          </a:solidFill>
                          <a:latin typeface="Roboto Condensed"/>
                        </a:rPr>
                        <a:t> </a:t>
                      </a:r>
                      <a:r>
                        <a:rPr lang="en-US" sz="3299" dirty="0" err="1">
                          <a:solidFill>
                            <a:srgbClr val="000000"/>
                          </a:solidFill>
                          <a:latin typeface="Roboto Condensed"/>
                        </a:rPr>
                        <a:t>một</a:t>
                      </a:r>
                      <a:r>
                        <a:rPr lang="en-US" sz="3299" dirty="0">
                          <a:solidFill>
                            <a:srgbClr val="000000"/>
                          </a:solidFill>
                          <a:latin typeface="Roboto Condensed"/>
                        </a:rPr>
                        <a:t> </a:t>
                      </a:r>
                      <a:r>
                        <a:rPr lang="en-US" sz="3299" dirty="0" err="1">
                          <a:solidFill>
                            <a:srgbClr val="000000"/>
                          </a:solidFill>
                          <a:latin typeface="Roboto Condensed"/>
                        </a:rPr>
                        <a:t>số</a:t>
                      </a:r>
                      <a:r>
                        <a:rPr lang="en-US" sz="3299" dirty="0">
                          <a:solidFill>
                            <a:srgbClr val="000000"/>
                          </a:solidFill>
                          <a:latin typeface="Roboto Condensed"/>
                        </a:rPr>
                        <a:t> </a:t>
                      </a:r>
                      <a:r>
                        <a:rPr lang="en-US" sz="3299" dirty="0" err="1">
                          <a:solidFill>
                            <a:srgbClr val="000000"/>
                          </a:solidFill>
                          <a:latin typeface="Roboto Condensed"/>
                        </a:rPr>
                        <a:t>nét</a:t>
                      </a:r>
                      <a:r>
                        <a:rPr lang="en-US" sz="3299" dirty="0">
                          <a:solidFill>
                            <a:srgbClr val="000000"/>
                          </a:solidFill>
                          <a:latin typeface="Roboto Condensed"/>
                        </a:rPr>
                        <a:t> </a:t>
                      </a:r>
                      <a:r>
                        <a:rPr lang="en-US" sz="3299" dirty="0" err="1">
                          <a:solidFill>
                            <a:srgbClr val="000000"/>
                          </a:solidFill>
                          <a:latin typeface="Roboto Condensed"/>
                        </a:rPr>
                        <a:t>đặc</a:t>
                      </a:r>
                      <a:r>
                        <a:rPr lang="en-US" sz="3299" dirty="0">
                          <a:solidFill>
                            <a:srgbClr val="000000"/>
                          </a:solidFill>
                          <a:latin typeface="Roboto Condensed"/>
                        </a:rPr>
                        <a:t> </a:t>
                      </a:r>
                      <a:r>
                        <a:rPr lang="en-US" sz="3299" dirty="0" err="1">
                          <a:solidFill>
                            <a:srgbClr val="000000"/>
                          </a:solidFill>
                          <a:latin typeface="Roboto Condensed"/>
                        </a:rPr>
                        <a:t>sắc</a:t>
                      </a:r>
                      <a:r>
                        <a:rPr lang="en-US" sz="3299" dirty="0">
                          <a:solidFill>
                            <a:srgbClr val="000000"/>
                          </a:solidFill>
                          <a:latin typeface="Roboto Condensed"/>
                        </a:rPr>
                        <a:t> </a:t>
                      </a:r>
                      <a:r>
                        <a:rPr lang="en-US" sz="3299" dirty="0" err="1">
                          <a:solidFill>
                            <a:srgbClr val="000000"/>
                          </a:solidFill>
                          <a:latin typeface="Roboto Condensed"/>
                        </a:rPr>
                        <a:t>về</a:t>
                      </a:r>
                      <a:r>
                        <a:rPr lang="en-US" sz="3299" dirty="0">
                          <a:solidFill>
                            <a:srgbClr val="000000"/>
                          </a:solidFill>
                          <a:latin typeface="Roboto Condensed"/>
                        </a:rPr>
                        <a:t> </a:t>
                      </a:r>
                      <a:r>
                        <a:rPr lang="en-US" sz="3299" dirty="0" err="1">
                          <a:solidFill>
                            <a:srgbClr val="000000"/>
                          </a:solidFill>
                          <a:latin typeface="Roboto Condensed"/>
                        </a:rPr>
                        <a:t>hình</a:t>
                      </a:r>
                      <a:r>
                        <a:rPr lang="en-US" sz="3299" dirty="0">
                          <a:solidFill>
                            <a:srgbClr val="000000"/>
                          </a:solidFill>
                          <a:latin typeface="Roboto Condensed"/>
                        </a:rPr>
                        <a:t> </a:t>
                      </a:r>
                      <a:r>
                        <a:rPr lang="en-US" sz="3299" dirty="0" err="1">
                          <a:solidFill>
                            <a:srgbClr val="000000"/>
                          </a:solidFill>
                          <a:latin typeface="Roboto Condensed"/>
                        </a:rPr>
                        <a:t>thức</a:t>
                      </a:r>
                      <a:r>
                        <a:rPr lang="en-US" sz="3299" dirty="0">
                          <a:solidFill>
                            <a:srgbClr val="000000"/>
                          </a:solidFill>
                          <a:latin typeface="Roboto Condensed"/>
                        </a:rPr>
                        <a:t> nghệ thuật </a:t>
                      </a:r>
                      <a:r>
                        <a:rPr lang="en-US" sz="3299" dirty="0" err="1">
                          <a:solidFill>
                            <a:srgbClr val="000000"/>
                          </a:solidFill>
                          <a:latin typeface="Roboto Condensed"/>
                        </a:rPr>
                        <a:t>của</a:t>
                      </a:r>
                      <a:r>
                        <a:rPr lang="en-US" sz="3299" dirty="0">
                          <a:solidFill>
                            <a:srgbClr val="000000"/>
                          </a:solidFill>
                          <a:latin typeface="Roboto Condensed"/>
                        </a:rPr>
                        <a:t> </a:t>
                      </a:r>
                      <a:r>
                        <a:rPr lang="en-US" sz="3299" dirty="0" err="1">
                          <a:solidFill>
                            <a:srgbClr val="000000"/>
                          </a:solidFill>
                          <a:latin typeface="Roboto Condensed"/>
                        </a:rPr>
                        <a:t>bài</a:t>
                      </a:r>
                      <a:r>
                        <a:rPr lang="en-US" sz="3299" dirty="0">
                          <a:solidFill>
                            <a:srgbClr val="000000"/>
                          </a:solidFill>
                          <a:latin typeface="Roboto Condensed"/>
                        </a:rPr>
                        <a:t> </a:t>
                      </a:r>
                      <a:r>
                        <a:rPr lang="en-US" sz="3299" dirty="0" err="1">
                          <a:solidFill>
                            <a:srgbClr val="000000"/>
                          </a:solidFill>
                          <a:latin typeface="Roboto Condensed"/>
                        </a:rPr>
                        <a:t>thơ</a:t>
                      </a:r>
                      <a:r>
                        <a:rPr lang="en-US" sz="3299" dirty="0">
                          <a:solidFill>
                            <a:srgbClr val="000000"/>
                          </a:solidFill>
                          <a:latin typeface="Roboto Condensed"/>
                        </a:rPr>
                        <a:t>.</a:t>
                      </a:r>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7" name="TextBox 7"/>
          <p:cNvSpPr txBox="1"/>
          <p:nvPr/>
        </p:nvSpPr>
        <p:spPr>
          <a:xfrm>
            <a:off x="834842" y="1282177"/>
            <a:ext cx="14668719" cy="969645"/>
          </a:xfrm>
          <a:prstGeom prst="rect">
            <a:avLst/>
          </a:prstGeom>
        </p:spPr>
        <p:txBody>
          <a:bodyPr lIns="0" tIns="0" rIns="0" bIns="0" rtlCol="0" anchor="t">
            <a:spAutoFit/>
          </a:bodyPr>
          <a:lstStyle/>
          <a:p>
            <a:pPr algn="ctr">
              <a:lnSpc>
                <a:spcPts val="7980"/>
              </a:lnSpc>
            </a:pPr>
            <a:r>
              <a:rPr lang="en-US" sz="5700">
                <a:solidFill>
                  <a:srgbClr val="AD5545"/>
                </a:solidFill>
                <a:latin typeface="Fraunces Bold"/>
              </a:rPr>
              <a:t>II. PHÂN TÍCH BÀI VIẾT THAM KHẢO</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p:cNvGrpSpPr/>
        <p:nvPr/>
      </p:nvGrpSpPr>
      <p:grpSpPr>
        <a:xfrm>
          <a:off x="0" y="0"/>
          <a:ext cx="0" cy="0"/>
          <a:chOff x="0" y="0"/>
          <a:chExt cx="0" cy="0"/>
        </a:xfrm>
      </p:grpSpPr>
      <p:sp>
        <p:nvSpPr>
          <p:cNvPr id="2" name="Freeform 2"/>
          <p:cNvSpPr/>
          <p:nvPr/>
        </p:nvSpPr>
        <p:spPr>
          <a:xfrm>
            <a:off x="16873382" y="-2579770"/>
            <a:ext cx="4318969" cy="4114800"/>
          </a:xfrm>
          <a:custGeom>
            <a:avLst/>
            <a:gdLst/>
            <a:ahLst/>
            <a:cxnLst/>
            <a:rect l="l" t="t" r="r" b="b"/>
            <a:pathLst>
              <a:path w="4318969" h="4114800">
                <a:moveTo>
                  <a:pt x="0" y="0"/>
                </a:moveTo>
                <a:lnTo>
                  <a:pt x="4318970" y="0"/>
                </a:lnTo>
                <a:lnTo>
                  <a:pt x="431897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6567541" y="8621333"/>
            <a:ext cx="2084357" cy="1440101"/>
          </a:xfrm>
          <a:custGeom>
            <a:avLst/>
            <a:gdLst/>
            <a:ahLst/>
            <a:cxnLst/>
            <a:rect l="l" t="t" r="r" b="b"/>
            <a:pathLst>
              <a:path w="2084357" h="1440101">
                <a:moveTo>
                  <a:pt x="0" y="0"/>
                </a:moveTo>
                <a:lnTo>
                  <a:pt x="2084357" y="0"/>
                </a:lnTo>
                <a:lnTo>
                  <a:pt x="2084357" y="1440101"/>
                </a:lnTo>
                <a:lnTo>
                  <a:pt x="0" y="14401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2156000" y="290429"/>
            <a:ext cx="3184700" cy="1476543"/>
          </a:xfrm>
          <a:custGeom>
            <a:avLst/>
            <a:gdLst/>
            <a:ahLst/>
            <a:cxnLst/>
            <a:rect l="l" t="t" r="r" b="b"/>
            <a:pathLst>
              <a:path w="3184700" h="1476543">
                <a:moveTo>
                  <a:pt x="0" y="0"/>
                </a:moveTo>
                <a:lnTo>
                  <a:pt x="3184700" y="0"/>
                </a:lnTo>
                <a:lnTo>
                  <a:pt x="3184700" y="1476542"/>
                </a:lnTo>
                <a:lnTo>
                  <a:pt x="0" y="147654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aphicFrame>
        <p:nvGraphicFramePr>
          <p:cNvPr id="5" name="Table 5"/>
          <p:cNvGraphicFramePr>
            <a:graphicFrameLocks noGrp="1"/>
          </p:cNvGraphicFramePr>
          <p:nvPr/>
        </p:nvGraphicFramePr>
        <p:xfrm>
          <a:off x="369086" y="1535030"/>
          <a:ext cx="17549828" cy="8048625"/>
        </p:xfrm>
        <a:graphic>
          <a:graphicData uri="http://schemas.openxmlformats.org/drawingml/2006/table">
            <a:tbl>
              <a:tblPr/>
              <a:tblGrid>
                <a:gridCol w="3676637">
                  <a:extLst>
                    <a:ext uri="{9D8B030D-6E8A-4147-A177-3AD203B41FA5}">
                      <a16:colId xmlns:a16="http://schemas.microsoft.com/office/drawing/2014/main" val="20000"/>
                    </a:ext>
                  </a:extLst>
                </a:gridCol>
                <a:gridCol w="13873191">
                  <a:extLst>
                    <a:ext uri="{9D8B030D-6E8A-4147-A177-3AD203B41FA5}">
                      <a16:colId xmlns:a16="http://schemas.microsoft.com/office/drawing/2014/main" val="20001"/>
                    </a:ext>
                  </a:extLst>
                </a:gridCol>
              </a:tblGrid>
              <a:tr h="2660544">
                <a:tc>
                  <a:txBody>
                    <a:bodyPr/>
                    <a:lstStyle/>
                    <a:p>
                      <a:pPr algn="just">
                        <a:lnSpc>
                          <a:spcPts val="4339"/>
                        </a:lnSpc>
                        <a:defRPr/>
                      </a:pPr>
                      <a:r>
                        <a:rPr lang="en-US" sz="3099" dirty="0" err="1">
                          <a:solidFill>
                            <a:srgbClr val="000000"/>
                          </a:solidFill>
                          <a:latin typeface="Roboto Condensed Bold"/>
                        </a:rPr>
                        <a:t>Xác</a:t>
                      </a:r>
                      <a:r>
                        <a:rPr lang="en-US" sz="3099" dirty="0">
                          <a:solidFill>
                            <a:srgbClr val="000000"/>
                          </a:solidFill>
                          <a:latin typeface="Roboto Condensed Bold"/>
                        </a:rPr>
                        <a:t> </a:t>
                      </a:r>
                      <a:r>
                        <a:rPr lang="en-US" sz="3099" dirty="0" err="1">
                          <a:solidFill>
                            <a:srgbClr val="000000"/>
                          </a:solidFill>
                          <a:latin typeface="Roboto Condensed Bold"/>
                        </a:rPr>
                        <a:t>định</a:t>
                      </a:r>
                      <a:r>
                        <a:rPr lang="en-US" sz="3099" dirty="0">
                          <a:solidFill>
                            <a:srgbClr val="000000"/>
                          </a:solidFill>
                          <a:latin typeface="Roboto Condensed Bold"/>
                        </a:rPr>
                        <a:t> </a:t>
                      </a:r>
                      <a:r>
                        <a:rPr lang="en-US" sz="3099" dirty="0" err="1">
                          <a:solidFill>
                            <a:srgbClr val="000000"/>
                          </a:solidFill>
                          <a:latin typeface="Roboto Condensed Bold"/>
                        </a:rPr>
                        <a:t>các</a:t>
                      </a:r>
                      <a:r>
                        <a:rPr lang="en-US" sz="3099" dirty="0">
                          <a:solidFill>
                            <a:srgbClr val="000000"/>
                          </a:solidFill>
                          <a:latin typeface="Roboto Condensed Bold"/>
                        </a:rPr>
                        <a:t> </a:t>
                      </a:r>
                      <a:r>
                        <a:rPr lang="en-US" sz="3099" dirty="0" err="1">
                          <a:solidFill>
                            <a:srgbClr val="000000"/>
                          </a:solidFill>
                          <a:latin typeface="Roboto Condensed Bold"/>
                        </a:rPr>
                        <a:t>câu</a:t>
                      </a:r>
                      <a:r>
                        <a:rPr lang="en-US" sz="3099" dirty="0">
                          <a:solidFill>
                            <a:srgbClr val="000000"/>
                          </a:solidFill>
                          <a:latin typeface="Roboto Condensed Bold"/>
                        </a:rPr>
                        <a:t> </a:t>
                      </a:r>
                      <a:r>
                        <a:rPr lang="en-US" sz="3099" dirty="0" err="1">
                          <a:solidFill>
                            <a:srgbClr val="000000"/>
                          </a:solidFill>
                          <a:latin typeface="Roboto Condensed Bold"/>
                        </a:rPr>
                        <a:t>văn</a:t>
                      </a:r>
                      <a:r>
                        <a:rPr lang="en-US" sz="3099" dirty="0">
                          <a:solidFill>
                            <a:srgbClr val="000000"/>
                          </a:solidFill>
                          <a:latin typeface="Roboto Condensed Bold"/>
                        </a:rPr>
                        <a:t> </a:t>
                      </a:r>
                      <a:r>
                        <a:rPr lang="en-US" sz="3099" dirty="0" err="1">
                          <a:solidFill>
                            <a:srgbClr val="000000"/>
                          </a:solidFill>
                          <a:latin typeface="Roboto Condensed Bold"/>
                        </a:rPr>
                        <a:t>mang</a:t>
                      </a:r>
                      <a:r>
                        <a:rPr lang="en-US" sz="3099" dirty="0">
                          <a:solidFill>
                            <a:srgbClr val="000000"/>
                          </a:solidFill>
                          <a:latin typeface="Roboto Condensed Bold"/>
                        </a:rPr>
                        <a:t> </a:t>
                      </a:r>
                      <a:r>
                        <a:rPr lang="en-US" sz="3099" dirty="0" err="1">
                          <a:solidFill>
                            <a:srgbClr val="000000"/>
                          </a:solidFill>
                          <a:latin typeface="Roboto Condensed Bold"/>
                        </a:rPr>
                        <a:t>luận</a:t>
                      </a:r>
                      <a:r>
                        <a:rPr lang="en-US" sz="3099" dirty="0">
                          <a:solidFill>
                            <a:srgbClr val="000000"/>
                          </a:solidFill>
                          <a:latin typeface="Roboto Condensed Bold"/>
                        </a:rPr>
                        <a:t> </a:t>
                      </a:r>
                      <a:r>
                        <a:rPr lang="en-US" sz="3099" dirty="0" err="1">
                          <a:solidFill>
                            <a:srgbClr val="000000"/>
                          </a:solidFill>
                          <a:latin typeface="Roboto Condensed Bold"/>
                        </a:rPr>
                        <a:t>điểm</a:t>
                      </a:r>
                      <a:r>
                        <a:rPr lang="en-US" sz="3099" dirty="0">
                          <a:solidFill>
                            <a:srgbClr val="000000"/>
                          </a:solidFill>
                          <a:latin typeface="Roboto Condensed Bold"/>
                        </a:rPr>
                        <a:t> </a:t>
                      </a:r>
                      <a:r>
                        <a:rPr lang="en-US" sz="3099" dirty="0" err="1">
                          <a:solidFill>
                            <a:srgbClr val="000000"/>
                          </a:solidFill>
                          <a:latin typeface="Roboto Condensed Bold"/>
                        </a:rPr>
                        <a:t>ứng</a:t>
                      </a:r>
                      <a:r>
                        <a:rPr lang="en-US" sz="3099" dirty="0">
                          <a:solidFill>
                            <a:srgbClr val="000000"/>
                          </a:solidFill>
                          <a:latin typeface="Roboto Condensed Bold"/>
                        </a:rPr>
                        <a:t> </a:t>
                      </a:r>
                      <a:r>
                        <a:rPr lang="en-US" sz="3099" dirty="0" err="1">
                          <a:solidFill>
                            <a:srgbClr val="000000"/>
                          </a:solidFill>
                          <a:latin typeface="Roboto Condensed Bold"/>
                        </a:rPr>
                        <a:t>với</a:t>
                      </a:r>
                      <a:r>
                        <a:rPr lang="en-US" sz="3099" dirty="0">
                          <a:solidFill>
                            <a:srgbClr val="000000"/>
                          </a:solidFill>
                          <a:latin typeface="Roboto Condensed Bold"/>
                        </a:rPr>
                        <a:t> </a:t>
                      </a:r>
                      <a:r>
                        <a:rPr lang="en-US" sz="3099" dirty="0" err="1">
                          <a:solidFill>
                            <a:srgbClr val="000000"/>
                          </a:solidFill>
                          <a:latin typeface="Roboto Condensed Bold"/>
                        </a:rPr>
                        <a:t>từng</a:t>
                      </a:r>
                      <a:r>
                        <a:rPr lang="en-US" sz="3099" dirty="0">
                          <a:solidFill>
                            <a:srgbClr val="000000"/>
                          </a:solidFill>
                          <a:latin typeface="Roboto Condensed Bold"/>
                        </a:rPr>
                        <a:t> </a:t>
                      </a:r>
                      <a:r>
                        <a:rPr lang="en-US" sz="3099" dirty="0" err="1">
                          <a:solidFill>
                            <a:srgbClr val="000000"/>
                          </a:solidFill>
                          <a:latin typeface="Roboto Condensed Bold"/>
                        </a:rPr>
                        <a:t>nội</a:t>
                      </a:r>
                      <a:r>
                        <a:rPr lang="en-US" sz="3099" dirty="0">
                          <a:solidFill>
                            <a:srgbClr val="000000"/>
                          </a:solidFill>
                          <a:latin typeface="Roboto Condensed Bold"/>
                        </a:rPr>
                        <a:t> dung.</a:t>
                      </a:r>
                      <a:endParaRPr lang="en-US" sz="1100" dirty="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just">
                        <a:lnSpc>
                          <a:spcPts val="4339"/>
                        </a:lnSpc>
                        <a:defRPr/>
                      </a:pPr>
                      <a:r>
                        <a:rPr lang="en-US" sz="3099">
                          <a:solidFill>
                            <a:srgbClr val="000000"/>
                          </a:solidFill>
                          <a:latin typeface="Roboto Condensed"/>
                        </a:rPr>
                        <a:t>- Trên dòng thời gian đằng đẵng “quanh năm” suốt tháng, hình ảnh người vợ hiện lên với gánh nặng gia đình trĩu nặng.</a:t>
                      </a:r>
                      <a:endParaRPr lang="en-US" sz="1100"/>
                    </a:p>
                    <a:p>
                      <a:pPr algn="just">
                        <a:lnSpc>
                          <a:spcPts val="4339"/>
                        </a:lnSpc>
                      </a:pPr>
                      <a:r>
                        <a:rPr lang="en-US" sz="3099">
                          <a:solidFill>
                            <a:srgbClr val="000000"/>
                          </a:solidFill>
                          <a:latin typeface="Roboto Condensed"/>
                        </a:rPr>
                        <a:t>- Bài thơ Thương vợ của Tú Xương vừa kết tinh những giá trị nghệ thuật đặc sắc của thơ Nôm Đường luật vừa in đậm dấu ấn sáng tạo của tác giả.</a:t>
                      </a:r>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0"/>
                  </a:ext>
                </a:extLst>
              </a:tr>
              <a:tr h="5388081">
                <a:tc>
                  <a:txBody>
                    <a:bodyPr/>
                    <a:lstStyle/>
                    <a:p>
                      <a:pPr algn="just">
                        <a:lnSpc>
                          <a:spcPts val="4339"/>
                        </a:lnSpc>
                        <a:defRPr/>
                      </a:pPr>
                      <a:r>
                        <a:rPr lang="en-US" sz="3099">
                          <a:solidFill>
                            <a:srgbClr val="000000"/>
                          </a:solidFill>
                          <a:latin typeface="Roboto Condensed Bold"/>
                        </a:rPr>
                        <a:t>Người viết đã cụ thể hóa các luận điểm bằng các dẫn chứng nào?</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just">
                        <a:lnSpc>
                          <a:spcPts val="4339"/>
                        </a:lnSpc>
                        <a:defRPr/>
                      </a:pPr>
                      <a:r>
                        <a:rPr lang="en-US" sz="3099" dirty="0">
                          <a:solidFill>
                            <a:srgbClr val="000000"/>
                          </a:solidFill>
                          <a:latin typeface="Roboto Condensed Bold"/>
                        </a:rPr>
                        <a:t>- LĐ 1: </a:t>
                      </a:r>
                      <a:r>
                        <a:rPr lang="en-US" sz="3099" dirty="0" err="1">
                          <a:solidFill>
                            <a:srgbClr val="000000"/>
                          </a:solidFill>
                          <a:latin typeface="Roboto Condensed Bold"/>
                        </a:rPr>
                        <a:t>Phân</a:t>
                      </a:r>
                      <a:r>
                        <a:rPr lang="en-US" sz="3099" dirty="0">
                          <a:solidFill>
                            <a:srgbClr val="000000"/>
                          </a:solidFill>
                          <a:latin typeface="Roboto Condensed Bold"/>
                        </a:rPr>
                        <a:t> </a:t>
                      </a:r>
                      <a:r>
                        <a:rPr lang="en-US" sz="3099" dirty="0" err="1">
                          <a:solidFill>
                            <a:srgbClr val="000000"/>
                          </a:solidFill>
                          <a:latin typeface="Roboto Condensed Bold"/>
                        </a:rPr>
                        <a:t>tích</a:t>
                      </a:r>
                      <a:r>
                        <a:rPr lang="en-US" sz="3099" dirty="0">
                          <a:solidFill>
                            <a:srgbClr val="000000"/>
                          </a:solidFill>
                          <a:latin typeface="Roboto Condensed Bold"/>
                        </a:rPr>
                        <a:t> </a:t>
                      </a:r>
                      <a:r>
                        <a:rPr lang="en-US" sz="3099" dirty="0" err="1">
                          <a:solidFill>
                            <a:srgbClr val="000000"/>
                          </a:solidFill>
                          <a:latin typeface="Roboto Condensed Bold"/>
                        </a:rPr>
                        <a:t>đặc</a:t>
                      </a:r>
                      <a:r>
                        <a:rPr lang="en-US" sz="3099" dirty="0">
                          <a:solidFill>
                            <a:srgbClr val="000000"/>
                          </a:solidFill>
                          <a:latin typeface="Roboto Condensed Bold"/>
                        </a:rPr>
                        <a:t> </a:t>
                      </a:r>
                      <a:r>
                        <a:rPr lang="en-US" sz="3099" dirty="0" err="1">
                          <a:solidFill>
                            <a:srgbClr val="000000"/>
                          </a:solidFill>
                          <a:latin typeface="Roboto Condensed Bold"/>
                        </a:rPr>
                        <a:t>điểm</a:t>
                      </a:r>
                      <a:r>
                        <a:rPr lang="en-US" sz="3099" dirty="0">
                          <a:solidFill>
                            <a:srgbClr val="000000"/>
                          </a:solidFill>
                          <a:latin typeface="Roboto Condensed Bold"/>
                        </a:rPr>
                        <a:t> </a:t>
                      </a:r>
                      <a:r>
                        <a:rPr lang="en-US" sz="3099" dirty="0" err="1">
                          <a:solidFill>
                            <a:srgbClr val="000000"/>
                          </a:solidFill>
                          <a:latin typeface="Roboto Condensed Bold"/>
                        </a:rPr>
                        <a:t>nội</a:t>
                      </a:r>
                      <a:r>
                        <a:rPr lang="en-US" sz="3099" dirty="0">
                          <a:solidFill>
                            <a:srgbClr val="000000"/>
                          </a:solidFill>
                          <a:latin typeface="Roboto Condensed Bold"/>
                        </a:rPr>
                        <a:t> dung</a:t>
                      </a:r>
                      <a:endParaRPr lang="en-US" sz="1100" dirty="0"/>
                    </a:p>
                    <a:p>
                      <a:pPr algn="just">
                        <a:lnSpc>
                          <a:spcPts val="4339"/>
                        </a:lnSpc>
                      </a:pPr>
                      <a:r>
                        <a:rPr lang="en-US" sz="3099" dirty="0">
                          <a:solidFill>
                            <a:srgbClr val="000000"/>
                          </a:solidFill>
                          <a:ea typeface="Roboto Condensed Bold"/>
                        </a:rPr>
                        <a:t>✔</a:t>
                      </a:r>
                      <a:r>
                        <a:rPr lang="en-US" sz="3099" dirty="0" err="1">
                          <a:solidFill>
                            <a:srgbClr val="000000"/>
                          </a:solidFill>
                          <a:latin typeface="Roboto Condensed"/>
                        </a:rPr>
                        <a:t>Phân</a:t>
                      </a:r>
                      <a:r>
                        <a:rPr lang="en-US" sz="3099" dirty="0">
                          <a:solidFill>
                            <a:srgbClr val="000000"/>
                          </a:solidFill>
                          <a:latin typeface="Roboto Condensed"/>
                        </a:rPr>
                        <a:t> </a:t>
                      </a:r>
                      <a:r>
                        <a:rPr lang="en-US" sz="3099" dirty="0" err="1">
                          <a:solidFill>
                            <a:srgbClr val="000000"/>
                          </a:solidFill>
                          <a:latin typeface="Roboto Condensed"/>
                        </a:rPr>
                        <a:t>tích</a:t>
                      </a:r>
                      <a:r>
                        <a:rPr lang="en-US" sz="3099" dirty="0">
                          <a:solidFill>
                            <a:srgbClr val="000000"/>
                          </a:solidFill>
                          <a:latin typeface="Roboto Condensed"/>
                        </a:rPr>
                        <a:t> </a:t>
                      </a:r>
                      <a:r>
                        <a:rPr lang="en-US" sz="3099" dirty="0" err="1">
                          <a:solidFill>
                            <a:srgbClr val="000000"/>
                          </a:solidFill>
                          <a:latin typeface="Roboto Condensed"/>
                        </a:rPr>
                        <a:t>hình</a:t>
                      </a:r>
                      <a:r>
                        <a:rPr lang="en-US" sz="3099" dirty="0">
                          <a:solidFill>
                            <a:srgbClr val="000000"/>
                          </a:solidFill>
                          <a:latin typeface="Roboto Condensed"/>
                        </a:rPr>
                        <a:t> </a:t>
                      </a:r>
                      <a:r>
                        <a:rPr lang="en-US" sz="3099" dirty="0" err="1">
                          <a:solidFill>
                            <a:srgbClr val="000000"/>
                          </a:solidFill>
                          <a:latin typeface="Roboto Condensed"/>
                        </a:rPr>
                        <a:t>tượng</a:t>
                      </a:r>
                      <a:r>
                        <a:rPr lang="en-US" sz="3099" dirty="0">
                          <a:solidFill>
                            <a:srgbClr val="000000"/>
                          </a:solidFill>
                          <a:latin typeface="Roboto Condensed"/>
                        </a:rPr>
                        <a:t> </a:t>
                      </a:r>
                      <a:r>
                        <a:rPr lang="en-US" sz="3099" dirty="0" err="1">
                          <a:solidFill>
                            <a:srgbClr val="000000"/>
                          </a:solidFill>
                          <a:latin typeface="Roboto Condensed"/>
                        </a:rPr>
                        <a:t>thơ</a:t>
                      </a:r>
                      <a:r>
                        <a:rPr lang="en-US" sz="3099" dirty="0">
                          <a:solidFill>
                            <a:srgbClr val="000000"/>
                          </a:solidFill>
                          <a:latin typeface="Roboto Condensed"/>
                        </a:rPr>
                        <a:t> (</a:t>
                      </a:r>
                      <a:r>
                        <a:rPr lang="en-US" sz="3099" dirty="0" err="1">
                          <a:solidFill>
                            <a:srgbClr val="000000"/>
                          </a:solidFill>
                          <a:latin typeface="Roboto Condensed"/>
                        </a:rPr>
                        <a:t>hình</a:t>
                      </a:r>
                      <a:r>
                        <a:rPr lang="en-US" sz="3099" dirty="0">
                          <a:solidFill>
                            <a:srgbClr val="000000"/>
                          </a:solidFill>
                          <a:latin typeface="Roboto Condensed"/>
                        </a:rPr>
                        <a:t> </a:t>
                      </a:r>
                      <a:r>
                        <a:rPr lang="en-US" sz="3099" dirty="0" err="1">
                          <a:solidFill>
                            <a:srgbClr val="000000"/>
                          </a:solidFill>
                          <a:latin typeface="Roboto Condensed"/>
                        </a:rPr>
                        <a:t>tượng</a:t>
                      </a:r>
                      <a:r>
                        <a:rPr lang="en-US" sz="3099" dirty="0">
                          <a:solidFill>
                            <a:srgbClr val="000000"/>
                          </a:solidFill>
                          <a:latin typeface="Roboto Condensed"/>
                        </a:rPr>
                        <a:t> </a:t>
                      </a:r>
                      <a:r>
                        <a:rPr lang="en-US" sz="3099" dirty="0" err="1">
                          <a:solidFill>
                            <a:srgbClr val="000000"/>
                          </a:solidFill>
                          <a:latin typeface="Roboto Condensed"/>
                        </a:rPr>
                        <a:t>thiên</a:t>
                      </a:r>
                      <a:r>
                        <a:rPr lang="en-US" sz="3099" dirty="0">
                          <a:solidFill>
                            <a:srgbClr val="000000"/>
                          </a:solidFill>
                          <a:latin typeface="Roboto Condensed"/>
                        </a:rPr>
                        <a:t> </a:t>
                      </a:r>
                      <a:r>
                        <a:rPr lang="en-US" sz="3099" dirty="0" err="1">
                          <a:solidFill>
                            <a:srgbClr val="000000"/>
                          </a:solidFill>
                          <a:latin typeface="Roboto Condensed"/>
                        </a:rPr>
                        <a:t>nhiên</a:t>
                      </a:r>
                      <a:r>
                        <a:rPr lang="en-US" sz="3099" dirty="0">
                          <a:solidFill>
                            <a:srgbClr val="000000"/>
                          </a:solidFill>
                          <a:latin typeface="Roboto Condensed"/>
                        </a:rPr>
                        <a:t>, </a:t>
                      </a:r>
                      <a:r>
                        <a:rPr lang="en-US" sz="3099" dirty="0" err="1">
                          <a:solidFill>
                            <a:srgbClr val="000000"/>
                          </a:solidFill>
                          <a:latin typeface="Roboto Condensed"/>
                        </a:rPr>
                        <a:t>hình</a:t>
                      </a:r>
                      <a:r>
                        <a:rPr lang="en-US" sz="3099" dirty="0">
                          <a:solidFill>
                            <a:srgbClr val="000000"/>
                          </a:solidFill>
                          <a:latin typeface="Roboto Condensed"/>
                        </a:rPr>
                        <a:t> </a:t>
                      </a:r>
                      <a:r>
                        <a:rPr lang="en-US" sz="3099" dirty="0" err="1">
                          <a:solidFill>
                            <a:srgbClr val="000000"/>
                          </a:solidFill>
                          <a:latin typeface="Roboto Condensed"/>
                        </a:rPr>
                        <a:t>tượng</a:t>
                      </a:r>
                      <a:r>
                        <a:rPr lang="en-US" sz="3099" dirty="0">
                          <a:solidFill>
                            <a:srgbClr val="000000"/>
                          </a:solidFill>
                          <a:latin typeface="Roboto Condensed"/>
                        </a:rPr>
                        <a:t> con </a:t>
                      </a:r>
                      <a:r>
                        <a:rPr lang="en-US" sz="3099" dirty="0" err="1">
                          <a:solidFill>
                            <a:srgbClr val="000000"/>
                          </a:solidFill>
                          <a:latin typeface="Roboto Condensed"/>
                        </a:rPr>
                        <a:t>người</a:t>
                      </a:r>
                      <a:r>
                        <a:rPr lang="en-US" sz="3099" dirty="0">
                          <a:solidFill>
                            <a:srgbClr val="000000"/>
                          </a:solidFill>
                          <a:latin typeface="Roboto Condensed"/>
                        </a:rPr>
                        <a:t>)</a:t>
                      </a:r>
                    </a:p>
                    <a:p>
                      <a:pPr algn="just">
                        <a:lnSpc>
                          <a:spcPts val="4339"/>
                        </a:lnSpc>
                      </a:pPr>
                      <a:r>
                        <a:rPr lang="en-US" sz="3099" dirty="0">
                          <a:solidFill>
                            <a:srgbClr val="000000"/>
                          </a:solidFill>
                          <a:ea typeface="Roboto Condensed"/>
                        </a:rPr>
                        <a:t>✔</a:t>
                      </a:r>
                      <a:r>
                        <a:rPr lang="en-US" sz="3099" dirty="0" err="1">
                          <a:solidFill>
                            <a:srgbClr val="000000"/>
                          </a:solidFill>
                          <a:ea typeface="Roboto Condensed"/>
                        </a:rPr>
                        <a:t>Phân</a:t>
                      </a:r>
                      <a:r>
                        <a:rPr lang="en-US" sz="3099" dirty="0">
                          <a:solidFill>
                            <a:srgbClr val="000000"/>
                          </a:solidFill>
                          <a:ea typeface="Roboto Condensed"/>
                        </a:rPr>
                        <a:t> </a:t>
                      </a:r>
                      <a:r>
                        <a:rPr lang="en-US" sz="3099" dirty="0" err="1">
                          <a:solidFill>
                            <a:srgbClr val="000000"/>
                          </a:solidFill>
                          <a:ea typeface="Roboto Condensed"/>
                        </a:rPr>
                        <a:t>tích</a:t>
                      </a:r>
                      <a:r>
                        <a:rPr lang="en-US" sz="3099" dirty="0">
                          <a:solidFill>
                            <a:srgbClr val="000000"/>
                          </a:solidFill>
                          <a:ea typeface="Roboto Condensed"/>
                        </a:rPr>
                        <a:t> </a:t>
                      </a:r>
                      <a:r>
                        <a:rPr lang="en-US" sz="3099" dirty="0" err="1">
                          <a:solidFill>
                            <a:srgbClr val="000000"/>
                          </a:solidFill>
                          <a:ea typeface="Roboto Condensed"/>
                        </a:rPr>
                        <a:t>cảm</a:t>
                      </a:r>
                      <a:r>
                        <a:rPr lang="en-US" sz="3099" dirty="0">
                          <a:solidFill>
                            <a:srgbClr val="000000"/>
                          </a:solidFill>
                          <a:ea typeface="Roboto Condensed"/>
                        </a:rPr>
                        <a:t> </a:t>
                      </a:r>
                      <a:r>
                        <a:rPr lang="en-US" sz="3099" dirty="0" err="1">
                          <a:solidFill>
                            <a:srgbClr val="000000"/>
                          </a:solidFill>
                          <a:ea typeface="Roboto Condensed"/>
                        </a:rPr>
                        <a:t>xúc</a:t>
                      </a:r>
                      <a:r>
                        <a:rPr lang="en-US" sz="3099" dirty="0">
                          <a:solidFill>
                            <a:srgbClr val="000000"/>
                          </a:solidFill>
                          <a:ea typeface="Roboto Condensed"/>
                        </a:rPr>
                        <a:t>, </a:t>
                      </a:r>
                      <a:r>
                        <a:rPr lang="en-US" sz="3099" dirty="0" err="1">
                          <a:solidFill>
                            <a:srgbClr val="000000"/>
                          </a:solidFill>
                          <a:ea typeface="Roboto Condensed"/>
                        </a:rPr>
                        <a:t>tâm</a:t>
                      </a:r>
                      <a:r>
                        <a:rPr lang="en-US" sz="3099" dirty="0">
                          <a:solidFill>
                            <a:srgbClr val="000000"/>
                          </a:solidFill>
                          <a:ea typeface="Roboto Condensed"/>
                        </a:rPr>
                        <a:t> </a:t>
                      </a:r>
                      <a:r>
                        <a:rPr lang="en-US" sz="3099" dirty="0" err="1">
                          <a:solidFill>
                            <a:srgbClr val="000000"/>
                          </a:solidFill>
                          <a:ea typeface="Roboto Condensed"/>
                        </a:rPr>
                        <a:t>trạng</a:t>
                      </a:r>
                      <a:r>
                        <a:rPr lang="en-US" sz="3099" dirty="0">
                          <a:solidFill>
                            <a:srgbClr val="000000"/>
                          </a:solidFill>
                          <a:ea typeface="Roboto Condensed"/>
                        </a:rPr>
                        <a:t> </a:t>
                      </a:r>
                      <a:r>
                        <a:rPr lang="en-US" sz="3099" dirty="0" err="1">
                          <a:solidFill>
                            <a:srgbClr val="000000"/>
                          </a:solidFill>
                          <a:ea typeface="Roboto Condensed"/>
                        </a:rPr>
                        <a:t>của</a:t>
                      </a:r>
                      <a:r>
                        <a:rPr lang="en-US" sz="3099" dirty="0">
                          <a:solidFill>
                            <a:srgbClr val="000000"/>
                          </a:solidFill>
                          <a:ea typeface="Roboto Condensed"/>
                        </a:rPr>
                        <a:t> </a:t>
                      </a:r>
                      <a:r>
                        <a:rPr lang="en-US" sz="3099" dirty="0" err="1">
                          <a:solidFill>
                            <a:srgbClr val="000000"/>
                          </a:solidFill>
                          <a:ea typeface="Roboto Condensed"/>
                        </a:rPr>
                        <a:t>nhà</a:t>
                      </a:r>
                      <a:r>
                        <a:rPr lang="en-US" sz="3099" dirty="0">
                          <a:solidFill>
                            <a:srgbClr val="000000"/>
                          </a:solidFill>
                          <a:ea typeface="Roboto Condensed"/>
                        </a:rPr>
                        <a:t> </a:t>
                      </a:r>
                      <a:r>
                        <a:rPr lang="en-US" sz="3099" dirty="0" err="1">
                          <a:solidFill>
                            <a:srgbClr val="000000"/>
                          </a:solidFill>
                          <a:ea typeface="Roboto Condensed"/>
                        </a:rPr>
                        <a:t>thơ</a:t>
                      </a:r>
                      <a:endParaRPr lang="en-US" sz="3099" dirty="0">
                        <a:solidFill>
                          <a:srgbClr val="000000"/>
                        </a:solidFill>
                        <a:ea typeface="Roboto Condensed"/>
                      </a:endParaRPr>
                    </a:p>
                    <a:p>
                      <a:pPr algn="just">
                        <a:lnSpc>
                          <a:spcPts val="4339"/>
                        </a:lnSpc>
                      </a:pPr>
                      <a:r>
                        <a:rPr lang="en-US" sz="3099" dirty="0">
                          <a:solidFill>
                            <a:srgbClr val="000000"/>
                          </a:solidFill>
                          <a:ea typeface="Roboto Condensed"/>
                        </a:rPr>
                        <a:t>✔</a:t>
                      </a:r>
                      <a:r>
                        <a:rPr lang="en-US" sz="3099" dirty="0" err="1">
                          <a:solidFill>
                            <a:srgbClr val="000000"/>
                          </a:solidFill>
                          <a:ea typeface="Roboto Condensed"/>
                        </a:rPr>
                        <a:t>Khái</a:t>
                      </a:r>
                      <a:r>
                        <a:rPr lang="en-US" sz="3099" dirty="0">
                          <a:solidFill>
                            <a:srgbClr val="000000"/>
                          </a:solidFill>
                          <a:ea typeface="Roboto Condensed"/>
                        </a:rPr>
                        <a:t> </a:t>
                      </a:r>
                      <a:r>
                        <a:rPr lang="en-US" sz="3099" dirty="0" err="1">
                          <a:solidFill>
                            <a:srgbClr val="000000"/>
                          </a:solidFill>
                          <a:ea typeface="Roboto Condensed"/>
                        </a:rPr>
                        <a:t>quát</a:t>
                      </a:r>
                      <a:r>
                        <a:rPr lang="en-US" sz="3099" dirty="0">
                          <a:solidFill>
                            <a:srgbClr val="000000"/>
                          </a:solidFill>
                          <a:ea typeface="Roboto Condensed"/>
                        </a:rPr>
                        <a:t> </a:t>
                      </a:r>
                      <a:r>
                        <a:rPr lang="en-US" sz="3099" dirty="0" err="1">
                          <a:solidFill>
                            <a:srgbClr val="000000"/>
                          </a:solidFill>
                          <a:ea typeface="Roboto Condensed"/>
                        </a:rPr>
                        <a:t>chủ</a:t>
                      </a:r>
                      <a:r>
                        <a:rPr lang="en-US" sz="3099" dirty="0">
                          <a:solidFill>
                            <a:srgbClr val="000000"/>
                          </a:solidFill>
                          <a:ea typeface="Roboto Condensed"/>
                        </a:rPr>
                        <a:t> </a:t>
                      </a:r>
                      <a:r>
                        <a:rPr lang="en-US" sz="3099" dirty="0" err="1">
                          <a:solidFill>
                            <a:srgbClr val="000000"/>
                          </a:solidFill>
                          <a:ea typeface="Roboto Condensed"/>
                        </a:rPr>
                        <a:t>đề</a:t>
                      </a:r>
                      <a:r>
                        <a:rPr lang="en-US" sz="3099" dirty="0">
                          <a:solidFill>
                            <a:srgbClr val="000000"/>
                          </a:solidFill>
                          <a:ea typeface="Roboto Condensed"/>
                        </a:rPr>
                        <a:t> </a:t>
                      </a:r>
                      <a:r>
                        <a:rPr lang="en-US" sz="3099" dirty="0" err="1">
                          <a:solidFill>
                            <a:srgbClr val="000000"/>
                          </a:solidFill>
                          <a:ea typeface="Roboto Condensed"/>
                        </a:rPr>
                        <a:t>của</a:t>
                      </a:r>
                      <a:r>
                        <a:rPr lang="en-US" sz="3099" dirty="0">
                          <a:solidFill>
                            <a:srgbClr val="000000"/>
                          </a:solidFill>
                          <a:ea typeface="Roboto Condensed"/>
                        </a:rPr>
                        <a:t> </a:t>
                      </a:r>
                      <a:r>
                        <a:rPr lang="en-US" sz="3099" dirty="0" err="1">
                          <a:solidFill>
                            <a:srgbClr val="000000"/>
                          </a:solidFill>
                          <a:ea typeface="Roboto Condensed"/>
                        </a:rPr>
                        <a:t>bài</a:t>
                      </a:r>
                      <a:r>
                        <a:rPr lang="en-US" sz="3099" dirty="0">
                          <a:solidFill>
                            <a:srgbClr val="000000"/>
                          </a:solidFill>
                          <a:ea typeface="Roboto Condensed"/>
                        </a:rPr>
                        <a:t> </a:t>
                      </a:r>
                      <a:r>
                        <a:rPr lang="en-US" sz="3099" dirty="0" err="1">
                          <a:solidFill>
                            <a:srgbClr val="000000"/>
                          </a:solidFill>
                          <a:ea typeface="Roboto Condensed"/>
                        </a:rPr>
                        <a:t>thơ</a:t>
                      </a:r>
                      <a:endParaRPr lang="en-US" sz="3099" dirty="0">
                        <a:solidFill>
                          <a:srgbClr val="000000"/>
                        </a:solidFill>
                        <a:ea typeface="Roboto Condensed"/>
                      </a:endParaRPr>
                    </a:p>
                    <a:p>
                      <a:pPr algn="just">
                        <a:lnSpc>
                          <a:spcPts val="4339"/>
                        </a:lnSpc>
                      </a:pPr>
                      <a:r>
                        <a:rPr lang="en-US" sz="3099" dirty="0">
                          <a:solidFill>
                            <a:srgbClr val="000000"/>
                          </a:solidFill>
                          <a:latin typeface="Roboto Condensed Bold"/>
                        </a:rPr>
                        <a:t>- LĐ 2: </a:t>
                      </a:r>
                      <a:r>
                        <a:rPr lang="en-US" sz="3099" dirty="0" err="1">
                          <a:solidFill>
                            <a:srgbClr val="000000"/>
                          </a:solidFill>
                          <a:latin typeface="Roboto Condensed Bold"/>
                        </a:rPr>
                        <a:t>Phân</a:t>
                      </a:r>
                      <a:r>
                        <a:rPr lang="en-US" sz="3099" dirty="0">
                          <a:solidFill>
                            <a:srgbClr val="000000"/>
                          </a:solidFill>
                          <a:latin typeface="Roboto Condensed Bold"/>
                        </a:rPr>
                        <a:t> </a:t>
                      </a:r>
                      <a:r>
                        <a:rPr lang="en-US" sz="3099" dirty="0" err="1">
                          <a:solidFill>
                            <a:srgbClr val="000000"/>
                          </a:solidFill>
                          <a:latin typeface="Roboto Condensed Bold"/>
                        </a:rPr>
                        <a:t>tích</a:t>
                      </a:r>
                      <a:r>
                        <a:rPr lang="en-US" sz="3099" dirty="0">
                          <a:solidFill>
                            <a:srgbClr val="000000"/>
                          </a:solidFill>
                          <a:latin typeface="Roboto Condensed Bold"/>
                        </a:rPr>
                        <a:t> </a:t>
                      </a:r>
                      <a:r>
                        <a:rPr lang="en-US" sz="3099" dirty="0" err="1">
                          <a:solidFill>
                            <a:srgbClr val="000000"/>
                          </a:solidFill>
                          <a:latin typeface="Roboto Condensed Bold"/>
                        </a:rPr>
                        <a:t>một</a:t>
                      </a:r>
                      <a:r>
                        <a:rPr lang="en-US" sz="3099" dirty="0">
                          <a:solidFill>
                            <a:srgbClr val="000000"/>
                          </a:solidFill>
                          <a:latin typeface="Roboto Condensed Bold"/>
                        </a:rPr>
                        <a:t> </a:t>
                      </a:r>
                      <a:r>
                        <a:rPr lang="en-US" sz="3099" dirty="0" err="1">
                          <a:solidFill>
                            <a:srgbClr val="000000"/>
                          </a:solidFill>
                          <a:latin typeface="Roboto Condensed Bold"/>
                        </a:rPr>
                        <a:t>số</a:t>
                      </a:r>
                      <a:r>
                        <a:rPr lang="en-US" sz="3099" dirty="0">
                          <a:solidFill>
                            <a:srgbClr val="000000"/>
                          </a:solidFill>
                          <a:latin typeface="Roboto Condensed Bold"/>
                        </a:rPr>
                        <a:t> </a:t>
                      </a:r>
                      <a:r>
                        <a:rPr lang="en-US" sz="3099" dirty="0" err="1">
                          <a:solidFill>
                            <a:srgbClr val="000000"/>
                          </a:solidFill>
                          <a:latin typeface="Roboto Condensed Bold"/>
                        </a:rPr>
                        <a:t>nét</a:t>
                      </a:r>
                      <a:r>
                        <a:rPr lang="en-US" sz="3099" dirty="0">
                          <a:solidFill>
                            <a:srgbClr val="000000"/>
                          </a:solidFill>
                          <a:latin typeface="Roboto Condensed Bold"/>
                        </a:rPr>
                        <a:t> </a:t>
                      </a:r>
                      <a:r>
                        <a:rPr lang="en-US" sz="3099" dirty="0" err="1">
                          <a:solidFill>
                            <a:srgbClr val="000000"/>
                          </a:solidFill>
                          <a:latin typeface="Roboto Condensed Bold"/>
                        </a:rPr>
                        <a:t>đặc</a:t>
                      </a:r>
                      <a:r>
                        <a:rPr lang="en-US" sz="3099" dirty="0">
                          <a:solidFill>
                            <a:srgbClr val="000000"/>
                          </a:solidFill>
                          <a:latin typeface="Roboto Condensed Bold"/>
                        </a:rPr>
                        <a:t> </a:t>
                      </a:r>
                      <a:r>
                        <a:rPr lang="en-US" sz="3099" dirty="0" err="1">
                          <a:solidFill>
                            <a:srgbClr val="000000"/>
                          </a:solidFill>
                          <a:latin typeface="Roboto Condensed Bold"/>
                        </a:rPr>
                        <a:t>sắc</a:t>
                      </a:r>
                      <a:r>
                        <a:rPr lang="en-US" sz="3099" dirty="0">
                          <a:solidFill>
                            <a:srgbClr val="000000"/>
                          </a:solidFill>
                          <a:latin typeface="Roboto Condensed Bold"/>
                        </a:rPr>
                        <a:t> </a:t>
                      </a:r>
                      <a:r>
                        <a:rPr lang="en-US" sz="3099" dirty="0" err="1">
                          <a:solidFill>
                            <a:srgbClr val="000000"/>
                          </a:solidFill>
                          <a:latin typeface="Roboto Condensed Bold"/>
                        </a:rPr>
                        <a:t>về</a:t>
                      </a:r>
                      <a:r>
                        <a:rPr lang="en-US" sz="3099" dirty="0">
                          <a:solidFill>
                            <a:srgbClr val="000000"/>
                          </a:solidFill>
                          <a:latin typeface="Roboto Condensed Bold"/>
                        </a:rPr>
                        <a:t> nghệ thuật</a:t>
                      </a:r>
                    </a:p>
                    <a:p>
                      <a:pPr algn="just">
                        <a:lnSpc>
                          <a:spcPts val="4339"/>
                        </a:lnSpc>
                      </a:pPr>
                      <a:r>
                        <a:rPr lang="en-US" sz="3099" dirty="0">
                          <a:solidFill>
                            <a:srgbClr val="000000"/>
                          </a:solidFill>
                          <a:ea typeface="Roboto Condensed"/>
                        </a:rPr>
                        <a:t>✔</a:t>
                      </a:r>
                      <a:r>
                        <a:rPr lang="en-US" sz="3099" dirty="0" err="1">
                          <a:solidFill>
                            <a:srgbClr val="000000"/>
                          </a:solidFill>
                          <a:ea typeface="Roboto Condensed"/>
                        </a:rPr>
                        <a:t>Cách</a:t>
                      </a:r>
                      <a:r>
                        <a:rPr lang="en-US" sz="3099" dirty="0">
                          <a:solidFill>
                            <a:srgbClr val="000000"/>
                          </a:solidFill>
                          <a:ea typeface="Roboto Condensed"/>
                        </a:rPr>
                        <a:t> </a:t>
                      </a:r>
                      <a:r>
                        <a:rPr lang="en-US" sz="3099" dirty="0" err="1">
                          <a:solidFill>
                            <a:srgbClr val="000000"/>
                          </a:solidFill>
                          <a:ea typeface="Roboto Condensed"/>
                        </a:rPr>
                        <a:t>sử</a:t>
                      </a:r>
                      <a:r>
                        <a:rPr lang="en-US" sz="3099" dirty="0">
                          <a:solidFill>
                            <a:srgbClr val="000000"/>
                          </a:solidFill>
                          <a:ea typeface="Roboto Condensed"/>
                        </a:rPr>
                        <a:t> </a:t>
                      </a:r>
                      <a:r>
                        <a:rPr lang="en-US" sz="3099" dirty="0" err="1">
                          <a:solidFill>
                            <a:srgbClr val="000000"/>
                          </a:solidFill>
                          <a:ea typeface="Roboto Condensed"/>
                        </a:rPr>
                        <a:t>dụng</a:t>
                      </a:r>
                      <a:r>
                        <a:rPr lang="en-US" sz="3099" dirty="0">
                          <a:solidFill>
                            <a:srgbClr val="000000"/>
                          </a:solidFill>
                          <a:ea typeface="Roboto Condensed"/>
                        </a:rPr>
                        <a:t> </a:t>
                      </a:r>
                      <a:r>
                        <a:rPr lang="en-US" sz="3099" dirty="0" err="1">
                          <a:solidFill>
                            <a:srgbClr val="000000"/>
                          </a:solidFill>
                          <a:ea typeface="Roboto Condensed"/>
                        </a:rPr>
                        <a:t>thể</a:t>
                      </a:r>
                      <a:r>
                        <a:rPr lang="en-US" sz="3099" dirty="0">
                          <a:solidFill>
                            <a:srgbClr val="000000"/>
                          </a:solidFill>
                          <a:ea typeface="Roboto Condensed"/>
                        </a:rPr>
                        <a:t> </a:t>
                      </a:r>
                      <a:r>
                        <a:rPr lang="en-US" sz="3099" dirty="0" err="1">
                          <a:solidFill>
                            <a:srgbClr val="000000"/>
                          </a:solidFill>
                          <a:ea typeface="Roboto Condensed"/>
                        </a:rPr>
                        <a:t>thơ</a:t>
                      </a:r>
                      <a:r>
                        <a:rPr lang="en-US" sz="3099" dirty="0">
                          <a:solidFill>
                            <a:srgbClr val="000000"/>
                          </a:solidFill>
                          <a:ea typeface="Roboto Condensed"/>
                        </a:rPr>
                        <a:t> </a:t>
                      </a:r>
                      <a:r>
                        <a:rPr lang="en-US" sz="3099" dirty="0" err="1">
                          <a:solidFill>
                            <a:srgbClr val="000000"/>
                          </a:solidFill>
                          <a:ea typeface="Roboto Condensed"/>
                        </a:rPr>
                        <a:t>thất</a:t>
                      </a:r>
                      <a:r>
                        <a:rPr lang="en-US" sz="3099" dirty="0">
                          <a:solidFill>
                            <a:srgbClr val="000000"/>
                          </a:solidFill>
                          <a:ea typeface="Roboto Condensed"/>
                        </a:rPr>
                        <a:t> </a:t>
                      </a:r>
                      <a:r>
                        <a:rPr lang="en-US" sz="3099" dirty="0" err="1">
                          <a:solidFill>
                            <a:srgbClr val="000000"/>
                          </a:solidFill>
                          <a:ea typeface="Roboto Condensed"/>
                        </a:rPr>
                        <a:t>ngôn</a:t>
                      </a:r>
                      <a:r>
                        <a:rPr lang="en-US" sz="3099" dirty="0">
                          <a:solidFill>
                            <a:srgbClr val="000000"/>
                          </a:solidFill>
                          <a:ea typeface="Roboto Condensed"/>
                        </a:rPr>
                        <a:t> </a:t>
                      </a:r>
                      <a:r>
                        <a:rPr lang="en-US" sz="3099" dirty="0" err="1">
                          <a:solidFill>
                            <a:srgbClr val="000000"/>
                          </a:solidFill>
                          <a:ea typeface="Roboto Condensed"/>
                        </a:rPr>
                        <a:t>bát</a:t>
                      </a:r>
                      <a:r>
                        <a:rPr lang="en-US" sz="3099" dirty="0">
                          <a:solidFill>
                            <a:srgbClr val="000000"/>
                          </a:solidFill>
                          <a:ea typeface="Roboto Condensed"/>
                        </a:rPr>
                        <a:t> </a:t>
                      </a:r>
                      <a:r>
                        <a:rPr lang="en-US" sz="3099" dirty="0" err="1">
                          <a:solidFill>
                            <a:srgbClr val="000000"/>
                          </a:solidFill>
                          <a:ea typeface="Roboto Condensed"/>
                        </a:rPr>
                        <a:t>cú</a:t>
                      </a:r>
                      <a:r>
                        <a:rPr lang="en-US" sz="3099" dirty="0">
                          <a:solidFill>
                            <a:srgbClr val="000000"/>
                          </a:solidFill>
                          <a:ea typeface="Roboto Condensed"/>
                        </a:rPr>
                        <a:t> </a:t>
                      </a:r>
                      <a:r>
                        <a:rPr lang="en-US" sz="3099" dirty="0" err="1">
                          <a:solidFill>
                            <a:srgbClr val="000000"/>
                          </a:solidFill>
                          <a:ea typeface="Roboto Condensed"/>
                        </a:rPr>
                        <a:t>hoặc</a:t>
                      </a:r>
                      <a:r>
                        <a:rPr lang="en-US" sz="3099" dirty="0">
                          <a:solidFill>
                            <a:srgbClr val="000000"/>
                          </a:solidFill>
                          <a:ea typeface="Roboto Condensed"/>
                        </a:rPr>
                        <a:t> </a:t>
                      </a:r>
                      <a:r>
                        <a:rPr lang="en-US" sz="3099" dirty="0" err="1">
                          <a:solidFill>
                            <a:srgbClr val="000000"/>
                          </a:solidFill>
                          <a:ea typeface="Roboto Condensed"/>
                        </a:rPr>
                        <a:t>tứ</a:t>
                      </a:r>
                      <a:r>
                        <a:rPr lang="en-US" sz="3099" dirty="0">
                          <a:solidFill>
                            <a:srgbClr val="000000"/>
                          </a:solidFill>
                          <a:ea typeface="Roboto Condensed"/>
                        </a:rPr>
                        <a:t> </a:t>
                      </a:r>
                      <a:r>
                        <a:rPr lang="en-US" sz="3099" dirty="0" err="1">
                          <a:solidFill>
                            <a:srgbClr val="000000"/>
                          </a:solidFill>
                          <a:ea typeface="Roboto Condensed"/>
                        </a:rPr>
                        <a:t>tuyệt</a:t>
                      </a:r>
                      <a:r>
                        <a:rPr lang="en-US" sz="3099" dirty="0">
                          <a:solidFill>
                            <a:srgbClr val="000000"/>
                          </a:solidFill>
                          <a:ea typeface="Roboto Condensed"/>
                        </a:rPr>
                        <a:t> </a:t>
                      </a:r>
                      <a:r>
                        <a:rPr lang="en-US" sz="3099" dirty="0" err="1">
                          <a:solidFill>
                            <a:srgbClr val="000000"/>
                          </a:solidFill>
                          <a:ea typeface="Roboto Condensed"/>
                        </a:rPr>
                        <a:t>Đường</a:t>
                      </a:r>
                      <a:r>
                        <a:rPr lang="en-US" sz="3099" dirty="0">
                          <a:solidFill>
                            <a:srgbClr val="000000"/>
                          </a:solidFill>
                          <a:ea typeface="Roboto Condensed"/>
                        </a:rPr>
                        <a:t> </a:t>
                      </a:r>
                      <a:r>
                        <a:rPr lang="en-US" sz="3099" dirty="0" err="1">
                          <a:solidFill>
                            <a:srgbClr val="000000"/>
                          </a:solidFill>
                          <a:ea typeface="Roboto Condensed"/>
                        </a:rPr>
                        <a:t>luật</a:t>
                      </a:r>
                      <a:r>
                        <a:rPr lang="en-US" sz="3099" dirty="0">
                          <a:solidFill>
                            <a:srgbClr val="000000"/>
                          </a:solidFill>
                          <a:ea typeface="Roboto Condensed"/>
                        </a:rPr>
                        <a:t> (</a:t>
                      </a:r>
                      <a:r>
                        <a:rPr lang="en-US" sz="3099" dirty="0" err="1">
                          <a:solidFill>
                            <a:srgbClr val="000000"/>
                          </a:solidFill>
                          <a:ea typeface="Roboto Condensed"/>
                        </a:rPr>
                        <a:t>theo</a:t>
                      </a:r>
                      <a:r>
                        <a:rPr lang="en-US" sz="3099" dirty="0">
                          <a:solidFill>
                            <a:srgbClr val="000000"/>
                          </a:solidFill>
                          <a:ea typeface="Roboto Condensed"/>
                        </a:rPr>
                        <a:t> </a:t>
                      </a:r>
                      <a:r>
                        <a:rPr lang="en-US" sz="3099" dirty="0" err="1">
                          <a:solidFill>
                            <a:srgbClr val="000000"/>
                          </a:solidFill>
                          <a:ea typeface="Roboto Condensed"/>
                        </a:rPr>
                        <a:t>mô</a:t>
                      </a:r>
                      <a:r>
                        <a:rPr lang="en-US" sz="3099" dirty="0">
                          <a:solidFill>
                            <a:srgbClr val="000000"/>
                          </a:solidFill>
                          <a:ea typeface="Roboto Condensed"/>
                        </a:rPr>
                        <a:t> </a:t>
                      </a:r>
                      <a:r>
                        <a:rPr lang="en-US" sz="3099" dirty="0" err="1">
                          <a:solidFill>
                            <a:srgbClr val="000000"/>
                          </a:solidFill>
                          <a:ea typeface="Roboto Condensed"/>
                        </a:rPr>
                        <a:t>hình</a:t>
                      </a:r>
                      <a:r>
                        <a:rPr lang="en-US" sz="3099" dirty="0">
                          <a:solidFill>
                            <a:srgbClr val="000000"/>
                          </a:solidFill>
                          <a:ea typeface="Roboto Condensed"/>
                        </a:rPr>
                        <a:t> </a:t>
                      </a:r>
                      <a:r>
                        <a:rPr lang="en-US" sz="3099" dirty="0" err="1">
                          <a:solidFill>
                            <a:srgbClr val="000000"/>
                          </a:solidFill>
                          <a:ea typeface="Roboto Condensed"/>
                        </a:rPr>
                        <a:t>chuẩn</a:t>
                      </a:r>
                      <a:r>
                        <a:rPr lang="en-US" sz="3099" dirty="0">
                          <a:solidFill>
                            <a:srgbClr val="000000"/>
                          </a:solidFill>
                          <a:ea typeface="Roboto Condensed"/>
                        </a:rPr>
                        <a:t> </a:t>
                      </a:r>
                      <a:r>
                        <a:rPr lang="en-US" sz="3099" dirty="0" err="1">
                          <a:solidFill>
                            <a:srgbClr val="000000"/>
                          </a:solidFill>
                          <a:ea typeface="Roboto Condensed"/>
                        </a:rPr>
                        <a:t>mục</a:t>
                      </a:r>
                      <a:r>
                        <a:rPr lang="en-US" sz="3099" dirty="0">
                          <a:solidFill>
                            <a:srgbClr val="000000"/>
                          </a:solidFill>
                          <a:ea typeface="Roboto Condensed"/>
                        </a:rPr>
                        <a:t> hay </a:t>
                      </a:r>
                      <a:r>
                        <a:rPr lang="en-US" sz="3099" dirty="0" err="1">
                          <a:solidFill>
                            <a:srgbClr val="000000"/>
                          </a:solidFill>
                          <a:ea typeface="Roboto Condensed"/>
                        </a:rPr>
                        <a:t>có</a:t>
                      </a:r>
                      <a:r>
                        <a:rPr lang="en-US" sz="3099" dirty="0">
                          <a:solidFill>
                            <a:srgbClr val="000000"/>
                          </a:solidFill>
                          <a:ea typeface="Roboto Condensed"/>
                        </a:rPr>
                        <a:t> </a:t>
                      </a:r>
                      <a:r>
                        <a:rPr lang="en-US" sz="3099" dirty="0" err="1">
                          <a:solidFill>
                            <a:srgbClr val="000000"/>
                          </a:solidFill>
                          <a:ea typeface="Roboto Condensed"/>
                        </a:rPr>
                        <a:t>sự</a:t>
                      </a:r>
                      <a:r>
                        <a:rPr lang="en-US" sz="3099" dirty="0">
                          <a:solidFill>
                            <a:srgbClr val="000000"/>
                          </a:solidFill>
                          <a:ea typeface="Roboto Condensed"/>
                        </a:rPr>
                        <a:t> </a:t>
                      </a:r>
                      <a:r>
                        <a:rPr lang="en-US" sz="3099" dirty="0" err="1">
                          <a:solidFill>
                            <a:srgbClr val="000000"/>
                          </a:solidFill>
                          <a:ea typeface="Roboto Condensed"/>
                        </a:rPr>
                        <a:t>cách</a:t>
                      </a:r>
                      <a:r>
                        <a:rPr lang="en-US" sz="3099" dirty="0">
                          <a:solidFill>
                            <a:srgbClr val="000000"/>
                          </a:solidFill>
                          <a:ea typeface="Roboto Condensed"/>
                        </a:rPr>
                        <a:t> </a:t>
                      </a:r>
                      <a:r>
                        <a:rPr lang="en-US" sz="3099" dirty="0" err="1">
                          <a:solidFill>
                            <a:srgbClr val="000000"/>
                          </a:solidFill>
                          <a:ea typeface="Roboto Condensed"/>
                        </a:rPr>
                        <a:t>tân</a:t>
                      </a:r>
                      <a:r>
                        <a:rPr lang="en-US" sz="3099" dirty="0">
                          <a:solidFill>
                            <a:srgbClr val="000000"/>
                          </a:solidFill>
                          <a:ea typeface="Roboto Condensed"/>
                        </a:rPr>
                        <a:t>)</a:t>
                      </a:r>
                    </a:p>
                    <a:p>
                      <a:pPr algn="just">
                        <a:lnSpc>
                          <a:spcPts val="4339"/>
                        </a:lnSpc>
                      </a:pPr>
                      <a:r>
                        <a:rPr lang="en-US" sz="3099" dirty="0">
                          <a:solidFill>
                            <a:srgbClr val="000000"/>
                          </a:solidFill>
                          <a:ea typeface="Roboto Condensed"/>
                        </a:rPr>
                        <a:t>✔</a:t>
                      </a:r>
                      <a:r>
                        <a:rPr lang="en-US" sz="3099" dirty="0" err="1">
                          <a:solidFill>
                            <a:srgbClr val="000000"/>
                          </a:solidFill>
                          <a:ea typeface="Roboto Condensed"/>
                        </a:rPr>
                        <a:t>Những</a:t>
                      </a:r>
                      <a:r>
                        <a:rPr lang="en-US" sz="3099" dirty="0">
                          <a:solidFill>
                            <a:srgbClr val="000000"/>
                          </a:solidFill>
                          <a:ea typeface="Roboto Condensed"/>
                        </a:rPr>
                        <a:t> </a:t>
                      </a:r>
                      <a:r>
                        <a:rPr lang="en-US" sz="3099" dirty="0" err="1">
                          <a:solidFill>
                            <a:srgbClr val="000000"/>
                          </a:solidFill>
                          <a:ea typeface="Roboto Condensed"/>
                        </a:rPr>
                        <a:t>nét</a:t>
                      </a:r>
                      <a:r>
                        <a:rPr lang="en-US" sz="3099" dirty="0">
                          <a:solidFill>
                            <a:srgbClr val="000000"/>
                          </a:solidFill>
                          <a:ea typeface="Roboto Condensed"/>
                        </a:rPr>
                        <a:t> </a:t>
                      </a:r>
                      <a:r>
                        <a:rPr lang="en-US" sz="3099" dirty="0" err="1">
                          <a:solidFill>
                            <a:srgbClr val="000000"/>
                          </a:solidFill>
                          <a:ea typeface="Roboto Condensed"/>
                        </a:rPr>
                        <a:t>đặc</a:t>
                      </a:r>
                      <a:r>
                        <a:rPr lang="en-US" sz="3099" dirty="0">
                          <a:solidFill>
                            <a:srgbClr val="000000"/>
                          </a:solidFill>
                          <a:ea typeface="Roboto Condensed"/>
                        </a:rPr>
                        <a:t> </a:t>
                      </a:r>
                      <a:r>
                        <a:rPr lang="en-US" sz="3099" dirty="0" err="1">
                          <a:solidFill>
                            <a:srgbClr val="000000"/>
                          </a:solidFill>
                          <a:ea typeface="Roboto Condensed"/>
                        </a:rPr>
                        <a:t>sắc</a:t>
                      </a:r>
                      <a:r>
                        <a:rPr lang="en-US" sz="3099" dirty="0">
                          <a:solidFill>
                            <a:srgbClr val="000000"/>
                          </a:solidFill>
                          <a:ea typeface="Roboto Condensed"/>
                        </a:rPr>
                        <a:t> </a:t>
                      </a:r>
                      <a:r>
                        <a:rPr lang="en-US" sz="3099" dirty="0" err="1">
                          <a:solidFill>
                            <a:srgbClr val="000000"/>
                          </a:solidFill>
                          <a:ea typeface="Roboto Condensed"/>
                        </a:rPr>
                        <a:t>trong</a:t>
                      </a:r>
                      <a:r>
                        <a:rPr lang="en-US" sz="3099" dirty="0">
                          <a:solidFill>
                            <a:srgbClr val="000000"/>
                          </a:solidFill>
                          <a:ea typeface="Roboto Condensed"/>
                        </a:rPr>
                        <a:t> nghệ thuật </a:t>
                      </a:r>
                      <a:r>
                        <a:rPr lang="en-US" sz="3099" dirty="0" err="1">
                          <a:solidFill>
                            <a:srgbClr val="000000"/>
                          </a:solidFill>
                          <a:ea typeface="Roboto Condensed"/>
                        </a:rPr>
                        <a:t>tả</a:t>
                      </a:r>
                      <a:r>
                        <a:rPr lang="en-US" sz="3099" dirty="0">
                          <a:solidFill>
                            <a:srgbClr val="000000"/>
                          </a:solidFill>
                          <a:ea typeface="Roboto Condensed"/>
                        </a:rPr>
                        <a:t> </a:t>
                      </a:r>
                      <a:r>
                        <a:rPr lang="en-US" sz="3099" dirty="0" err="1">
                          <a:solidFill>
                            <a:srgbClr val="000000"/>
                          </a:solidFill>
                          <a:ea typeface="Roboto Condensed"/>
                        </a:rPr>
                        <a:t>cảnh</a:t>
                      </a:r>
                      <a:r>
                        <a:rPr lang="en-US" sz="3099" dirty="0">
                          <a:solidFill>
                            <a:srgbClr val="000000"/>
                          </a:solidFill>
                          <a:ea typeface="Roboto Condensed"/>
                        </a:rPr>
                        <a:t>, </a:t>
                      </a:r>
                      <a:r>
                        <a:rPr lang="en-US" sz="3099" dirty="0" err="1">
                          <a:solidFill>
                            <a:srgbClr val="000000"/>
                          </a:solidFill>
                          <a:ea typeface="Roboto Condensed"/>
                        </a:rPr>
                        <a:t>tả</a:t>
                      </a:r>
                      <a:r>
                        <a:rPr lang="en-US" sz="3099" dirty="0">
                          <a:solidFill>
                            <a:srgbClr val="000000"/>
                          </a:solidFill>
                          <a:ea typeface="Roboto Condensed"/>
                        </a:rPr>
                        <a:t> </a:t>
                      </a:r>
                      <a:r>
                        <a:rPr lang="en-US" sz="3099" dirty="0" err="1">
                          <a:solidFill>
                            <a:srgbClr val="000000"/>
                          </a:solidFill>
                          <a:ea typeface="Roboto Condensed"/>
                        </a:rPr>
                        <a:t>tình</a:t>
                      </a:r>
                      <a:endParaRPr lang="en-US" sz="3099" dirty="0">
                        <a:solidFill>
                          <a:srgbClr val="000000"/>
                        </a:solidFill>
                        <a:ea typeface="Roboto Condensed"/>
                      </a:endParaRPr>
                    </a:p>
                    <a:p>
                      <a:pPr algn="just">
                        <a:lnSpc>
                          <a:spcPts val="4339"/>
                        </a:lnSpc>
                      </a:pPr>
                      <a:r>
                        <a:rPr lang="en-US" sz="3099" dirty="0">
                          <a:solidFill>
                            <a:srgbClr val="000000"/>
                          </a:solidFill>
                          <a:latin typeface="Roboto Condensed"/>
                        </a:rPr>
                        <a:t>Nghệ thuật </a:t>
                      </a:r>
                      <a:r>
                        <a:rPr lang="en-US" sz="3099" dirty="0" err="1">
                          <a:solidFill>
                            <a:srgbClr val="000000"/>
                          </a:solidFill>
                          <a:latin typeface="Roboto Condensed"/>
                        </a:rPr>
                        <a:t>sử</a:t>
                      </a:r>
                      <a:r>
                        <a:rPr lang="en-US" sz="3099" dirty="0">
                          <a:solidFill>
                            <a:srgbClr val="000000"/>
                          </a:solidFill>
                          <a:latin typeface="Roboto Condensed"/>
                        </a:rPr>
                        <a:t> </a:t>
                      </a:r>
                      <a:r>
                        <a:rPr lang="en-US" sz="3099" dirty="0" err="1">
                          <a:solidFill>
                            <a:srgbClr val="000000"/>
                          </a:solidFill>
                          <a:latin typeface="Roboto Condensed"/>
                        </a:rPr>
                        <a:t>dụng</a:t>
                      </a:r>
                      <a:r>
                        <a:rPr lang="en-US" sz="3099" dirty="0">
                          <a:solidFill>
                            <a:srgbClr val="000000"/>
                          </a:solidFill>
                          <a:latin typeface="Roboto Condensed"/>
                        </a:rPr>
                        <a:t> </a:t>
                      </a:r>
                      <a:r>
                        <a:rPr lang="en-US" sz="3099" dirty="0" err="1">
                          <a:solidFill>
                            <a:srgbClr val="000000"/>
                          </a:solidFill>
                          <a:latin typeface="Roboto Condensed"/>
                        </a:rPr>
                        <a:t>ngôn</a:t>
                      </a:r>
                      <a:r>
                        <a:rPr lang="en-US" sz="3099" dirty="0">
                          <a:solidFill>
                            <a:srgbClr val="000000"/>
                          </a:solidFill>
                          <a:latin typeface="Roboto Condensed"/>
                        </a:rPr>
                        <a:t> </a:t>
                      </a:r>
                      <a:r>
                        <a:rPr lang="en-US" sz="3099" dirty="0" err="1">
                          <a:solidFill>
                            <a:srgbClr val="000000"/>
                          </a:solidFill>
                          <a:latin typeface="Roboto Condensed"/>
                        </a:rPr>
                        <a:t>ngữ</a:t>
                      </a:r>
                      <a:r>
                        <a:rPr lang="en-US" sz="3099" dirty="0">
                          <a:solidFill>
                            <a:srgbClr val="000000"/>
                          </a:solidFill>
                          <a:latin typeface="Roboto Condensed"/>
                        </a:rPr>
                        <a:t> (</a:t>
                      </a:r>
                      <a:r>
                        <a:rPr lang="en-US" sz="3099" dirty="0" err="1">
                          <a:solidFill>
                            <a:srgbClr val="000000"/>
                          </a:solidFill>
                          <a:latin typeface="Roboto Condensed"/>
                        </a:rPr>
                        <a:t>từ</a:t>
                      </a:r>
                      <a:r>
                        <a:rPr lang="en-US" sz="3099" dirty="0">
                          <a:solidFill>
                            <a:srgbClr val="000000"/>
                          </a:solidFill>
                          <a:latin typeface="Roboto Condensed"/>
                        </a:rPr>
                        <a:t> </a:t>
                      </a:r>
                      <a:r>
                        <a:rPr lang="en-US" sz="3099" dirty="0" err="1">
                          <a:solidFill>
                            <a:srgbClr val="000000"/>
                          </a:solidFill>
                          <a:latin typeface="Roboto Condensed"/>
                        </a:rPr>
                        <a:t>ngữ</a:t>
                      </a:r>
                      <a:r>
                        <a:rPr lang="en-US" sz="3099" dirty="0">
                          <a:solidFill>
                            <a:srgbClr val="000000"/>
                          </a:solidFill>
                          <a:latin typeface="Roboto Condensed"/>
                        </a:rPr>
                        <a:t>, </a:t>
                      </a:r>
                      <a:r>
                        <a:rPr lang="en-US" sz="3099" dirty="0" err="1">
                          <a:solidFill>
                            <a:srgbClr val="000000"/>
                          </a:solidFill>
                          <a:latin typeface="Roboto Condensed"/>
                        </a:rPr>
                        <a:t>cấu</a:t>
                      </a:r>
                      <a:r>
                        <a:rPr lang="en-US" sz="3099" dirty="0">
                          <a:solidFill>
                            <a:srgbClr val="000000"/>
                          </a:solidFill>
                          <a:latin typeface="Roboto Condensed"/>
                        </a:rPr>
                        <a:t> </a:t>
                      </a:r>
                      <a:r>
                        <a:rPr lang="en-US" sz="3099" dirty="0" err="1">
                          <a:solidFill>
                            <a:srgbClr val="000000"/>
                          </a:solidFill>
                          <a:latin typeface="Roboto Condensed"/>
                        </a:rPr>
                        <a:t>trúc</a:t>
                      </a:r>
                      <a:r>
                        <a:rPr lang="en-US" sz="3099" dirty="0">
                          <a:solidFill>
                            <a:srgbClr val="000000"/>
                          </a:solidFill>
                          <a:latin typeface="Roboto Condensed"/>
                        </a:rPr>
                        <a:t> </a:t>
                      </a:r>
                      <a:r>
                        <a:rPr lang="en-US" sz="3099" dirty="0" err="1">
                          <a:solidFill>
                            <a:srgbClr val="000000"/>
                          </a:solidFill>
                          <a:latin typeface="Roboto Condensed"/>
                        </a:rPr>
                        <a:t>câu</a:t>
                      </a:r>
                      <a:r>
                        <a:rPr lang="en-US" sz="3099" dirty="0">
                          <a:solidFill>
                            <a:srgbClr val="000000"/>
                          </a:solidFill>
                          <a:latin typeface="Roboto Condensed"/>
                        </a:rPr>
                        <a:t> </a:t>
                      </a:r>
                      <a:r>
                        <a:rPr lang="en-US" sz="3099" dirty="0" err="1">
                          <a:solidFill>
                            <a:srgbClr val="000000"/>
                          </a:solidFill>
                          <a:latin typeface="Roboto Condensed"/>
                        </a:rPr>
                        <a:t>thơ</a:t>
                      </a:r>
                      <a:r>
                        <a:rPr lang="en-US" sz="3099" dirty="0">
                          <a:solidFill>
                            <a:srgbClr val="000000"/>
                          </a:solidFill>
                          <a:latin typeface="Roboto Condensed"/>
                        </a:rPr>
                        <a:t>, </a:t>
                      </a:r>
                      <a:r>
                        <a:rPr lang="en-US" sz="3099" dirty="0" err="1">
                          <a:solidFill>
                            <a:srgbClr val="000000"/>
                          </a:solidFill>
                          <a:latin typeface="Roboto Condensed"/>
                        </a:rPr>
                        <a:t>biện</a:t>
                      </a:r>
                      <a:r>
                        <a:rPr lang="en-US" sz="3099" dirty="0">
                          <a:solidFill>
                            <a:srgbClr val="000000"/>
                          </a:solidFill>
                          <a:latin typeface="Roboto Condensed"/>
                        </a:rPr>
                        <a:t> </a:t>
                      </a:r>
                      <a:r>
                        <a:rPr lang="en-US" sz="3099" dirty="0" err="1">
                          <a:solidFill>
                            <a:srgbClr val="000000"/>
                          </a:solidFill>
                          <a:latin typeface="Roboto Condensed"/>
                        </a:rPr>
                        <a:t>pháp</a:t>
                      </a:r>
                      <a:r>
                        <a:rPr lang="en-US" sz="3099" dirty="0">
                          <a:solidFill>
                            <a:srgbClr val="000000"/>
                          </a:solidFill>
                          <a:latin typeface="Roboto Condensed"/>
                        </a:rPr>
                        <a:t> </a:t>
                      </a:r>
                      <a:r>
                        <a:rPr lang="en-US" sz="3099" dirty="0" err="1">
                          <a:solidFill>
                            <a:srgbClr val="000000"/>
                          </a:solidFill>
                          <a:latin typeface="Roboto Condensed"/>
                        </a:rPr>
                        <a:t>tu</a:t>
                      </a:r>
                      <a:r>
                        <a:rPr lang="en-US" sz="3099" dirty="0">
                          <a:solidFill>
                            <a:srgbClr val="000000"/>
                          </a:solidFill>
                          <a:latin typeface="Roboto Condensed"/>
                        </a:rPr>
                        <a:t> </a:t>
                      </a:r>
                      <a:r>
                        <a:rPr lang="en-US" sz="3099" dirty="0" err="1">
                          <a:solidFill>
                            <a:srgbClr val="000000"/>
                          </a:solidFill>
                          <a:latin typeface="Roboto Condensed"/>
                        </a:rPr>
                        <a:t>từ</a:t>
                      </a:r>
                      <a:r>
                        <a:rPr lang="en-US" sz="3099" dirty="0">
                          <a:solidFill>
                            <a:srgbClr val="000000"/>
                          </a:solidFill>
                          <a:latin typeface="Roboto Condensed"/>
                        </a:rPr>
                        <a:t>,…)</a:t>
                      </a:r>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 name="TextBox 6"/>
          <p:cNvSpPr txBox="1"/>
          <p:nvPr/>
        </p:nvSpPr>
        <p:spPr>
          <a:xfrm>
            <a:off x="834842" y="185654"/>
            <a:ext cx="14668719" cy="969645"/>
          </a:xfrm>
          <a:prstGeom prst="rect">
            <a:avLst/>
          </a:prstGeom>
        </p:spPr>
        <p:txBody>
          <a:bodyPr lIns="0" tIns="0" rIns="0" bIns="0" rtlCol="0" anchor="t">
            <a:spAutoFit/>
          </a:bodyPr>
          <a:lstStyle/>
          <a:p>
            <a:pPr algn="ctr">
              <a:lnSpc>
                <a:spcPts val="7980"/>
              </a:lnSpc>
            </a:pPr>
            <a:r>
              <a:rPr lang="en-US" sz="5700">
                <a:solidFill>
                  <a:srgbClr val="AD5545"/>
                </a:solidFill>
                <a:latin typeface="Fraunces Bold"/>
              </a:rPr>
              <a:t>II. PHÂN TÍCH BÀI VIẾT THAM KHẢO</a:t>
            </a:r>
          </a:p>
        </p:txBody>
      </p:sp>
      <p:sp>
        <p:nvSpPr>
          <p:cNvPr id="7" name="Freeform 7"/>
          <p:cNvSpPr/>
          <p:nvPr/>
        </p:nvSpPr>
        <p:spPr>
          <a:xfrm>
            <a:off x="-194921" y="8621333"/>
            <a:ext cx="1794425" cy="2263609"/>
          </a:xfrm>
          <a:custGeom>
            <a:avLst/>
            <a:gdLst/>
            <a:ahLst/>
            <a:cxnLst/>
            <a:rect l="l" t="t" r="r" b="b"/>
            <a:pathLst>
              <a:path w="1794425" h="2263609">
                <a:moveTo>
                  <a:pt x="0" y="0"/>
                </a:moveTo>
                <a:lnTo>
                  <a:pt x="1794425" y="0"/>
                </a:lnTo>
                <a:lnTo>
                  <a:pt x="1794425" y="2263609"/>
                </a:lnTo>
                <a:lnTo>
                  <a:pt x="0" y="226360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p:cNvGrpSpPr/>
        <p:nvPr/>
      </p:nvGrpSpPr>
      <p:grpSpPr>
        <a:xfrm>
          <a:off x="0" y="0"/>
          <a:ext cx="0" cy="0"/>
          <a:chOff x="0" y="0"/>
          <a:chExt cx="0" cy="0"/>
        </a:xfrm>
      </p:grpSpPr>
      <p:sp>
        <p:nvSpPr>
          <p:cNvPr id="2" name="Freeform 2"/>
          <p:cNvSpPr/>
          <p:nvPr/>
        </p:nvSpPr>
        <p:spPr>
          <a:xfrm>
            <a:off x="15428433" y="-2599539"/>
            <a:ext cx="4318969" cy="4114800"/>
          </a:xfrm>
          <a:custGeom>
            <a:avLst/>
            <a:gdLst/>
            <a:ahLst/>
            <a:cxnLst/>
            <a:rect l="l" t="t" r="r" b="b"/>
            <a:pathLst>
              <a:path w="4318969" h="4114800">
                <a:moveTo>
                  <a:pt x="0" y="0"/>
                </a:moveTo>
                <a:lnTo>
                  <a:pt x="4318970" y="0"/>
                </a:lnTo>
                <a:lnTo>
                  <a:pt x="431897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5503562" y="666901"/>
            <a:ext cx="2084357" cy="1440101"/>
          </a:xfrm>
          <a:custGeom>
            <a:avLst/>
            <a:gdLst/>
            <a:ahLst/>
            <a:cxnLst/>
            <a:rect l="l" t="t" r="r" b="b"/>
            <a:pathLst>
              <a:path w="2084357" h="1440101">
                <a:moveTo>
                  <a:pt x="0" y="0"/>
                </a:moveTo>
                <a:lnTo>
                  <a:pt x="2084356" y="0"/>
                </a:lnTo>
                <a:lnTo>
                  <a:pt x="2084356" y="1440101"/>
                </a:lnTo>
                <a:lnTo>
                  <a:pt x="0" y="14401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563650" y="-727766"/>
            <a:ext cx="3184700" cy="1476543"/>
          </a:xfrm>
          <a:custGeom>
            <a:avLst/>
            <a:gdLst/>
            <a:ahLst/>
            <a:cxnLst/>
            <a:rect l="l" t="t" r="r" b="b"/>
            <a:pathLst>
              <a:path w="3184700" h="1476543">
                <a:moveTo>
                  <a:pt x="0" y="0"/>
                </a:moveTo>
                <a:lnTo>
                  <a:pt x="3184700" y="0"/>
                </a:lnTo>
                <a:lnTo>
                  <a:pt x="3184700" y="1476543"/>
                </a:lnTo>
                <a:lnTo>
                  <a:pt x="0" y="147654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aphicFrame>
        <p:nvGraphicFramePr>
          <p:cNvPr id="5" name="Table 5"/>
          <p:cNvGraphicFramePr>
            <a:graphicFrameLocks noGrp="1"/>
          </p:cNvGraphicFramePr>
          <p:nvPr/>
        </p:nvGraphicFramePr>
        <p:xfrm>
          <a:off x="369086" y="2892207"/>
          <a:ext cx="17549828" cy="5620568"/>
        </p:xfrm>
        <a:graphic>
          <a:graphicData uri="http://schemas.openxmlformats.org/drawingml/2006/table">
            <a:tbl>
              <a:tblPr/>
              <a:tblGrid>
                <a:gridCol w="7188453">
                  <a:extLst>
                    <a:ext uri="{9D8B030D-6E8A-4147-A177-3AD203B41FA5}">
                      <a16:colId xmlns:a16="http://schemas.microsoft.com/office/drawing/2014/main" val="20000"/>
                    </a:ext>
                  </a:extLst>
                </a:gridCol>
                <a:gridCol w="10361375">
                  <a:extLst>
                    <a:ext uri="{9D8B030D-6E8A-4147-A177-3AD203B41FA5}">
                      <a16:colId xmlns:a16="http://schemas.microsoft.com/office/drawing/2014/main" val="20001"/>
                    </a:ext>
                  </a:extLst>
                </a:gridCol>
              </a:tblGrid>
              <a:tr h="2349552">
                <a:tc>
                  <a:txBody>
                    <a:bodyPr/>
                    <a:lstStyle/>
                    <a:p>
                      <a:pPr algn="just">
                        <a:lnSpc>
                          <a:spcPts val="4899"/>
                        </a:lnSpc>
                        <a:defRPr/>
                      </a:pPr>
                      <a:r>
                        <a:rPr lang="en-US" sz="3499" dirty="0" err="1">
                          <a:solidFill>
                            <a:srgbClr val="000000"/>
                          </a:solidFill>
                          <a:latin typeface="Roboto Condensed Bold"/>
                        </a:rPr>
                        <a:t>Liệt</a:t>
                      </a:r>
                      <a:r>
                        <a:rPr lang="en-US" sz="3499" dirty="0">
                          <a:solidFill>
                            <a:srgbClr val="000000"/>
                          </a:solidFill>
                          <a:latin typeface="Roboto Condensed Bold"/>
                        </a:rPr>
                        <a:t> </a:t>
                      </a:r>
                      <a:r>
                        <a:rPr lang="en-US" sz="3499" dirty="0" err="1">
                          <a:solidFill>
                            <a:srgbClr val="000000"/>
                          </a:solidFill>
                          <a:latin typeface="Roboto Condensed Bold"/>
                        </a:rPr>
                        <a:t>kê</a:t>
                      </a:r>
                      <a:r>
                        <a:rPr lang="en-US" sz="3499" dirty="0">
                          <a:solidFill>
                            <a:srgbClr val="000000"/>
                          </a:solidFill>
                          <a:latin typeface="Roboto Condensed Bold"/>
                        </a:rPr>
                        <a:t> </a:t>
                      </a:r>
                      <a:r>
                        <a:rPr lang="en-US" sz="3499" dirty="0" err="1">
                          <a:solidFill>
                            <a:srgbClr val="000000"/>
                          </a:solidFill>
                          <a:latin typeface="Roboto Condensed Bold"/>
                        </a:rPr>
                        <a:t>một</a:t>
                      </a:r>
                      <a:r>
                        <a:rPr lang="en-US" sz="3499" dirty="0">
                          <a:solidFill>
                            <a:srgbClr val="000000"/>
                          </a:solidFill>
                          <a:latin typeface="Roboto Condensed Bold"/>
                        </a:rPr>
                        <a:t> </a:t>
                      </a:r>
                      <a:r>
                        <a:rPr lang="en-US" sz="3499" dirty="0" err="1">
                          <a:solidFill>
                            <a:srgbClr val="000000"/>
                          </a:solidFill>
                          <a:latin typeface="Roboto Condensed Bold"/>
                        </a:rPr>
                        <a:t>số</a:t>
                      </a:r>
                      <a:r>
                        <a:rPr lang="en-US" sz="3499" dirty="0">
                          <a:solidFill>
                            <a:srgbClr val="000000"/>
                          </a:solidFill>
                          <a:latin typeface="Roboto Condensed Bold"/>
                        </a:rPr>
                        <a:t> </a:t>
                      </a:r>
                      <a:r>
                        <a:rPr lang="en-US" sz="3499" dirty="0" err="1">
                          <a:solidFill>
                            <a:srgbClr val="000000"/>
                          </a:solidFill>
                          <a:latin typeface="Roboto Condensed Bold"/>
                        </a:rPr>
                        <a:t>câu</a:t>
                      </a:r>
                      <a:r>
                        <a:rPr lang="en-US" sz="3499" dirty="0">
                          <a:solidFill>
                            <a:srgbClr val="000000"/>
                          </a:solidFill>
                          <a:latin typeface="Roboto Condensed Bold"/>
                        </a:rPr>
                        <a:t> </a:t>
                      </a:r>
                      <a:r>
                        <a:rPr lang="en-US" sz="3499" dirty="0" err="1">
                          <a:solidFill>
                            <a:srgbClr val="000000"/>
                          </a:solidFill>
                          <a:latin typeface="Roboto Condensed Bold"/>
                        </a:rPr>
                        <a:t>văn</a:t>
                      </a:r>
                      <a:r>
                        <a:rPr lang="en-US" sz="3499" dirty="0">
                          <a:solidFill>
                            <a:srgbClr val="000000"/>
                          </a:solidFill>
                          <a:latin typeface="Roboto Condensed Bold"/>
                        </a:rPr>
                        <a:t> </a:t>
                      </a:r>
                      <a:r>
                        <a:rPr lang="en-US" sz="3499" dirty="0" err="1">
                          <a:solidFill>
                            <a:srgbClr val="000000"/>
                          </a:solidFill>
                          <a:latin typeface="Roboto Condensed Bold"/>
                        </a:rPr>
                        <a:t>có</a:t>
                      </a:r>
                      <a:r>
                        <a:rPr lang="en-US" sz="3499" dirty="0">
                          <a:solidFill>
                            <a:srgbClr val="000000"/>
                          </a:solidFill>
                          <a:latin typeface="Roboto Condensed Bold"/>
                        </a:rPr>
                        <a:t> </a:t>
                      </a:r>
                      <a:r>
                        <a:rPr lang="en-US" sz="3499" dirty="0" err="1">
                          <a:solidFill>
                            <a:srgbClr val="000000"/>
                          </a:solidFill>
                          <a:latin typeface="Roboto Condensed Bold"/>
                        </a:rPr>
                        <a:t>tác</a:t>
                      </a:r>
                      <a:r>
                        <a:rPr lang="en-US" sz="3499" dirty="0">
                          <a:solidFill>
                            <a:srgbClr val="000000"/>
                          </a:solidFill>
                          <a:latin typeface="Roboto Condensed Bold"/>
                        </a:rPr>
                        <a:t> </a:t>
                      </a:r>
                      <a:r>
                        <a:rPr lang="en-US" sz="3499" dirty="0" err="1">
                          <a:solidFill>
                            <a:srgbClr val="000000"/>
                          </a:solidFill>
                          <a:latin typeface="Roboto Condensed Bold"/>
                        </a:rPr>
                        <a:t>dụng</a:t>
                      </a:r>
                      <a:r>
                        <a:rPr lang="en-US" sz="3499" dirty="0">
                          <a:solidFill>
                            <a:srgbClr val="000000"/>
                          </a:solidFill>
                          <a:latin typeface="Roboto Condensed Bold"/>
                        </a:rPr>
                        <a:t> </a:t>
                      </a:r>
                      <a:r>
                        <a:rPr lang="en-US" sz="3499" dirty="0" err="1">
                          <a:solidFill>
                            <a:srgbClr val="000000"/>
                          </a:solidFill>
                          <a:latin typeface="Roboto Condensed Bold"/>
                        </a:rPr>
                        <a:t>bình</a:t>
                      </a:r>
                      <a:r>
                        <a:rPr lang="en-US" sz="3499" dirty="0">
                          <a:solidFill>
                            <a:srgbClr val="000000"/>
                          </a:solidFill>
                          <a:latin typeface="Roboto Condensed Bold"/>
                        </a:rPr>
                        <a:t> </a:t>
                      </a:r>
                      <a:r>
                        <a:rPr lang="en-US" sz="3499" dirty="0" err="1">
                          <a:solidFill>
                            <a:srgbClr val="000000"/>
                          </a:solidFill>
                          <a:latin typeface="Roboto Condensed Bold"/>
                        </a:rPr>
                        <a:t>luận</a:t>
                      </a:r>
                      <a:r>
                        <a:rPr lang="en-US" sz="3499" dirty="0">
                          <a:solidFill>
                            <a:srgbClr val="000000"/>
                          </a:solidFill>
                          <a:latin typeface="Roboto Condensed Bold"/>
                        </a:rPr>
                        <a:t> </a:t>
                      </a:r>
                      <a:r>
                        <a:rPr lang="en-US" sz="3499" dirty="0" err="1">
                          <a:solidFill>
                            <a:srgbClr val="000000"/>
                          </a:solidFill>
                          <a:latin typeface="Roboto Condensed Bold"/>
                        </a:rPr>
                        <a:t>dẫn</a:t>
                      </a:r>
                      <a:r>
                        <a:rPr lang="en-US" sz="3499" dirty="0">
                          <a:solidFill>
                            <a:srgbClr val="000000"/>
                          </a:solidFill>
                          <a:latin typeface="Roboto Condensed Bold"/>
                        </a:rPr>
                        <a:t> </a:t>
                      </a:r>
                      <a:r>
                        <a:rPr lang="en-US" sz="3499" dirty="0" err="1">
                          <a:solidFill>
                            <a:srgbClr val="000000"/>
                          </a:solidFill>
                          <a:latin typeface="Roboto Condensed Bold"/>
                        </a:rPr>
                        <a:t>chứng</a:t>
                      </a:r>
                      <a:r>
                        <a:rPr lang="en-US" sz="3499" dirty="0">
                          <a:solidFill>
                            <a:srgbClr val="000000"/>
                          </a:solidFill>
                          <a:latin typeface="Roboto Condensed Bold"/>
                        </a:rPr>
                        <a:t> </a:t>
                      </a:r>
                      <a:r>
                        <a:rPr lang="en-US" sz="3499" dirty="0" err="1">
                          <a:solidFill>
                            <a:srgbClr val="000000"/>
                          </a:solidFill>
                          <a:latin typeface="Roboto Condensed Bold"/>
                        </a:rPr>
                        <a:t>mà</a:t>
                      </a:r>
                      <a:r>
                        <a:rPr lang="en-US" sz="3499" dirty="0">
                          <a:solidFill>
                            <a:srgbClr val="000000"/>
                          </a:solidFill>
                          <a:latin typeface="Roboto Condensed Bold"/>
                        </a:rPr>
                        <a:t> </a:t>
                      </a:r>
                      <a:r>
                        <a:rPr lang="en-US" sz="3499" dirty="0" err="1">
                          <a:solidFill>
                            <a:srgbClr val="000000"/>
                          </a:solidFill>
                          <a:latin typeface="Roboto Condensed Bold"/>
                        </a:rPr>
                        <a:t>người</a:t>
                      </a:r>
                      <a:r>
                        <a:rPr lang="en-US" sz="3499" dirty="0">
                          <a:solidFill>
                            <a:srgbClr val="000000"/>
                          </a:solidFill>
                          <a:latin typeface="Roboto Condensed Bold"/>
                        </a:rPr>
                        <a:t> </a:t>
                      </a:r>
                      <a:r>
                        <a:rPr lang="en-US" sz="3499" dirty="0" err="1">
                          <a:solidFill>
                            <a:srgbClr val="000000"/>
                          </a:solidFill>
                          <a:latin typeface="Roboto Condensed Bold"/>
                        </a:rPr>
                        <a:t>viết</a:t>
                      </a:r>
                      <a:r>
                        <a:rPr lang="en-US" sz="3499" dirty="0">
                          <a:solidFill>
                            <a:srgbClr val="000000"/>
                          </a:solidFill>
                          <a:latin typeface="Roboto Condensed Bold"/>
                        </a:rPr>
                        <a:t> </a:t>
                      </a:r>
                      <a:r>
                        <a:rPr lang="en-US" sz="3499" dirty="0" err="1">
                          <a:solidFill>
                            <a:srgbClr val="000000"/>
                          </a:solidFill>
                          <a:latin typeface="Roboto Condensed Bold"/>
                        </a:rPr>
                        <a:t>đã</a:t>
                      </a:r>
                      <a:r>
                        <a:rPr lang="en-US" sz="3499" dirty="0">
                          <a:solidFill>
                            <a:srgbClr val="000000"/>
                          </a:solidFill>
                          <a:latin typeface="Roboto Condensed Bold"/>
                        </a:rPr>
                        <a:t> </a:t>
                      </a:r>
                      <a:r>
                        <a:rPr lang="en-US" sz="3499" dirty="0" err="1">
                          <a:solidFill>
                            <a:srgbClr val="000000"/>
                          </a:solidFill>
                          <a:latin typeface="Roboto Condensed Bold"/>
                        </a:rPr>
                        <a:t>sử</a:t>
                      </a:r>
                      <a:r>
                        <a:rPr lang="en-US" sz="3499" dirty="0">
                          <a:solidFill>
                            <a:srgbClr val="000000"/>
                          </a:solidFill>
                          <a:latin typeface="Roboto Condensed Bold"/>
                        </a:rPr>
                        <a:t> </a:t>
                      </a:r>
                      <a:r>
                        <a:rPr lang="en-US" sz="3499" dirty="0" err="1">
                          <a:solidFill>
                            <a:srgbClr val="000000"/>
                          </a:solidFill>
                          <a:latin typeface="Roboto Condensed Bold"/>
                        </a:rPr>
                        <a:t>dụng</a:t>
                      </a:r>
                      <a:r>
                        <a:rPr lang="en-US" sz="3499" dirty="0">
                          <a:solidFill>
                            <a:srgbClr val="000000"/>
                          </a:solidFill>
                          <a:latin typeface="Roboto Condensed Bold"/>
                        </a:rPr>
                        <a:t>.</a:t>
                      </a:r>
                      <a:endParaRPr lang="en-US" sz="1100" dirty="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just">
                        <a:lnSpc>
                          <a:spcPts val="4899"/>
                        </a:lnSpc>
                        <a:defRPr/>
                      </a:pPr>
                      <a:r>
                        <a:rPr lang="en-US" sz="3499">
                          <a:solidFill>
                            <a:srgbClr val="000000"/>
                          </a:solidFill>
                          <a:latin typeface="Roboto Condensed"/>
                        </a:rPr>
                        <a:t>- Với LĐ 1: Và cho dù “năm nắng mười mưa”, một đời lam lũ, một mình lo toan,….không cậy công lao.</a:t>
                      </a:r>
                      <a:endParaRPr lang="en-US" sz="1100"/>
                    </a:p>
                    <a:p>
                      <a:pPr algn="just">
                        <a:lnSpc>
                          <a:spcPts val="4899"/>
                        </a:lnSpc>
                      </a:pPr>
                      <a:r>
                        <a:rPr lang="en-US" sz="3499">
                          <a:solidFill>
                            <a:srgbClr val="000000"/>
                          </a:solidFill>
                          <a:latin typeface="Roboto Condensed"/>
                        </a:rPr>
                        <a:t>- Với LĐ 2: Chẳng hạn, ở hai câu thực… văn học dân gian.</a:t>
                      </a:r>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0"/>
                  </a:ext>
                </a:extLst>
              </a:tr>
              <a:tr h="1726201">
                <a:tc>
                  <a:txBody>
                    <a:bodyPr/>
                    <a:lstStyle/>
                    <a:p>
                      <a:pPr algn="just">
                        <a:lnSpc>
                          <a:spcPts val="4899"/>
                        </a:lnSpc>
                        <a:defRPr/>
                      </a:pPr>
                      <a:r>
                        <a:rPr lang="en-US" sz="3499">
                          <a:solidFill>
                            <a:srgbClr val="000000"/>
                          </a:solidFill>
                          <a:latin typeface="Roboto Condensed Bold"/>
                        </a:rPr>
                        <a:t>Những câu văn/ chi tiết bình dẫn chứng thường xuất hiện ở vị trí nào?</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just">
                        <a:lnSpc>
                          <a:spcPts val="4899"/>
                        </a:lnSpc>
                        <a:defRPr/>
                      </a:pPr>
                      <a:r>
                        <a:rPr lang="en-US" sz="3499">
                          <a:solidFill>
                            <a:srgbClr val="000000"/>
                          </a:solidFill>
                          <a:latin typeface="Roboto Condensed"/>
                        </a:rPr>
                        <a:t>Sau luận điểm, dẫn chứng sẽ đến các chi tiết bình dẫn chứng.</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1"/>
                  </a:ext>
                </a:extLst>
              </a:tr>
              <a:tr h="1544815">
                <a:tc>
                  <a:txBody>
                    <a:bodyPr/>
                    <a:lstStyle/>
                    <a:p>
                      <a:pPr algn="just">
                        <a:lnSpc>
                          <a:spcPts val="4899"/>
                        </a:lnSpc>
                        <a:defRPr/>
                      </a:pPr>
                      <a:r>
                        <a:rPr lang="en-US" sz="3499">
                          <a:solidFill>
                            <a:srgbClr val="000000"/>
                          </a:solidFill>
                          <a:latin typeface="Roboto Condensed Bold"/>
                        </a:rPr>
                        <a:t>Nội dung kết bài là gì?</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just">
                        <a:lnSpc>
                          <a:spcPts val="4899"/>
                        </a:lnSpc>
                        <a:defRPr/>
                      </a:pPr>
                      <a:r>
                        <a:rPr lang="en-US" sz="3499" dirty="0" err="1">
                          <a:solidFill>
                            <a:srgbClr val="000000"/>
                          </a:solidFill>
                          <a:latin typeface="Roboto Condensed"/>
                        </a:rPr>
                        <a:t>Khẳng</a:t>
                      </a:r>
                      <a:r>
                        <a:rPr lang="en-US" sz="3499" dirty="0">
                          <a:solidFill>
                            <a:srgbClr val="000000"/>
                          </a:solidFill>
                          <a:latin typeface="Roboto Condensed"/>
                        </a:rPr>
                        <a:t> </a:t>
                      </a:r>
                      <a:r>
                        <a:rPr lang="en-US" sz="3499" dirty="0" err="1">
                          <a:solidFill>
                            <a:srgbClr val="000000"/>
                          </a:solidFill>
                          <a:latin typeface="Roboto Condensed"/>
                        </a:rPr>
                        <a:t>định</a:t>
                      </a:r>
                      <a:r>
                        <a:rPr lang="en-US" sz="3499" dirty="0">
                          <a:solidFill>
                            <a:srgbClr val="000000"/>
                          </a:solidFill>
                          <a:latin typeface="Roboto Condensed"/>
                        </a:rPr>
                        <a:t> </a:t>
                      </a:r>
                      <a:r>
                        <a:rPr lang="en-US" sz="3499" dirty="0" err="1">
                          <a:solidFill>
                            <a:srgbClr val="000000"/>
                          </a:solidFill>
                          <a:latin typeface="Roboto Condensed"/>
                        </a:rPr>
                        <a:t>vị</a:t>
                      </a:r>
                      <a:r>
                        <a:rPr lang="en-US" sz="3499" dirty="0">
                          <a:solidFill>
                            <a:srgbClr val="000000"/>
                          </a:solidFill>
                          <a:latin typeface="Roboto Condensed"/>
                        </a:rPr>
                        <a:t> </a:t>
                      </a:r>
                      <a:r>
                        <a:rPr lang="en-US" sz="3499" dirty="0" err="1">
                          <a:solidFill>
                            <a:srgbClr val="000000"/>
                          </a:solidFill>
                          <a:latin typeface="Roboto Condensed"/>
                        </a:rPr>
                        <a:t>trí</a:t>
                      </a:r>
                      <a:r>
                        <a:rPr lang="en-US" sz="3499" dirty="0">
                          <a:solidFill>
                            <a:srgbClr val="000000"/>
                          </a:solidFill>
                          <a:latin typeface="Roboto Condensed"/>
                        </a:rPr>
                        <a:t> và ý </a:t>
                      </a:r>
                      <a:r>
                        <a:rPr lang="en-US" sz="3499" dirty="0" err="1">
                          <a:solidFill>
                            <a:srgbClr val="000000"/>
                          </a:solidFill>
                          <a:latin typeface="Roboto Condensed"/>
                        </a:rPr>
                        <a:t>nghĩa</a:t>
                      </a:r>
                      <a:r>
                        <a:rPr lang="en-US" sz="3499" dirty="0">
                          <a:solidFill>
                            <a:srgbClr val="000000"/>
                          </a:solidFill>
                          <a:latin typeface="Roboto Condensed"/>
                        </a:rPr>
                        <a:t> </a:t>
                      </a:r>
                      <a:r>
                        <a:rPr lang="en-US" sz="3499" dirty="0" err="1">
                          <a:solidFill>
                            <a:srgbClr val="000000"/>
                          </a:solidFill>
                          <a:latin typeface="Roboto Condensed"/>
                        </a:rPr>
                        <a:t>của</a:t>
                      </a:r>
                      <a:r>
                        <a:rPr lang="en-US" sz="3499" dirty="0">
                          <a:solidFill>
                            <a:srgbClr val="000000"/>
                          </a:solidFill>
                          <a:latin typeface="Roboto Condensed"/>
                        </a:rPr>
                        <a:t> </a:t>
                      </a:r>
                      <a:r>
                        <a:rPr lang="en-US" sz="3499" dirty="0" err="1">
                          <a:solidFill>
                            <a:srgbClr val="000000"/>
                          </a:solidFill>
                          <a:latin typeface="Roboto Condensed"/>
                        </a:rPr>
                        <a:t>bài</a:t>
                      </a:r>
                      <a:r>
                        <a:rPr lang="en-US" sz="3499" dirty="0">
                          <a:solidFill>
                            <a:srgbClr val="000000"/>
                          </a:solidFill>
                          <a:latin typeface="Roboto Condensed"/>
                        </a:rPr>
                        <a:t> </a:t>
                      </a:r>
                      <a:r>
                        <a:rPr lang="en-US" sz="3499" dirty="0" err="1">
                          <a:solidFill>
                            <a:srgbClr val="000000"/>
                          </a:solidFill>
                          <a:latin typeface="Roboto Condensed"/>
                        </a:rPr>
                        <a:t>thơ</a:t>
                      </a:r>
                      <a:r>
                        <a:rPr lang="en-US" sz="3499" dirty="0">
                          <a:solidFill>
                            <a:srgbClr val="000000"/>
                          </a:solidFill>
                          <a:latin typeface="Roboto Condensed"/>
                        </a:rPr>
                        <a:t>.</a:t>
                      </a:r>
                      <a:endParaRPr lang="en-US" sz="1100" dirty="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6" name="Freeform 6"/>
          <p:cNvSpPr/>
          <p:nvPr/>
        </p:nvSpPr>
        <p:spPr>
          <a:xfrm>
            <a:off x="5125079" y="7199882"/>
            <a:ext cx="2447242" cy="3087118"/>
          </a:xfrm>
          <a:custGeom>
            <a:avLst/>
            <a:gdLst/>
            <a:ahLst/>
            <a:cxnLst/>
            <a:rect l="l" t="t" r="r" b="b"/>
            <a:pathLst>
              <a:path w="2447242" h="3087118">
                <a:moveTo>
                  <a:pt x="0" y="0"/>
                </a:moveTo>
                <a:lnTo>
                  <a:pt x="2447243" y="0"/>
                </a:lnTo>
                <a:lnTo>
                  <a:pt x="2447243" y="3087118"/>
                </a:lnTo>
                <a:lnTo>
                  <a:pt x="0" y="308711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7" name="TextBox 7"/>
          <p:cNvSpPr txBox="1"/>
          <p:nvPr/>
        </p:nvSpPr>
        <p:spPr>
          <a:xfrm>
            <a:off x="1028700" y="1137357"/>
            <a:ext cx="14668719" cy="969645"/>
          </a:xfrm>
          <a:prstGeom prst="rect">
            <a:avLst/>
          </a:prstGeom>
        </p:spPr>
        <p:txBody>
          <a:bodyPr lIns="0" tIns="0" rIns="0" bIns="0" rtlCol="0" anchor="t">
            <a:spAutoFit/>
          </a:bodyPr>
          <a:lstStyle/>
          <a:p>
            <a:pPr algn="ctr">
              <a:lnSpc>
                <a:spcPts val="7980"/>
              </a:lnSpc>
            </a:pPr>
            <a:r>
              <a:rPr lang="en-US" sz="5700">
                <a:solidFill>
                  <a:srgbClr val="AD5545"/>
                </a:solidFill>
                <a:latin typeface="Fraunces Bold"/>
              </a:rPr>
              <a:t>II. PHÂN TÍCH BÀI VIẾT THAM KHẢO</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p:cNvGrpSpPr/>
        <p:nvPr/>
      </p:nvGrpSpPr>
      <p:grpSpPr>
        <a:xfrm>
          <a:off x="0" y="0"/>
          <a:ext cx="0" cy="0"/>
          <a:chOff x="0" y="0"/>
          <a:chExt cx="0" cy="0"/>
        </a:xfrm>
      </p:grpSpPr>
      <p:sp>
        <p:nvSpPr>
          <p:cNvPr id="2" name="Freeform 2"/>
          <p:cNvSpPr/>
          <p:nvPr/>
        </p:nvSpPr>
        <p:spPr>
          <a:xfrm rot="8196606">
            <a:off x="12485143" y="-5686488"/>
            <a:ext cx="7299575" cy="10774229"/>
          </a:xfrm>
          <a:custGeom>
            <a:avLst/>
            <a:gdLst/>
            <a:ahLst/>
            <a:cxnLst/>
            <a:rect l="l" t="t" r="r" b="b"/>
            <a:pathLst>
              <a:path w="7299575" h="10774229">
                <a:moveTo>
                  <a:pt x="0" y="0"/>
                </a:moveTo>
                <a:lnTo>
                  <a:pt x="7299576" y="0"/>
                </a:lnTo>
                <a:lnTo>
                  <a:pt x="7299576" y="10774229"/>
                </a:lnTo>
                <a:lnTo>
                  <a:pt x="0" y="10774229"/>
                </a:lnTo>
                <a:lnTo>
                  <a:pt x="0" y="0"/>
                </a:lnTo>
                <a:close/>
              </a:path>
            </a:pathLst>
          </a:custGeom>
          <a:blipFill>
            <a:blip r:embed="rId2">
              <a:alphaModFix amt="43000"/>
              <a:extLst>
                <a:ext uri="{96DAC541-7B7A-43D3-8B79-37D633B846F1}">
                  <asvg:svgBlip xmlns:asvg="http://schemas.microsoft.com/office/drawing/2016/SVG/main" r:embed="rId3"/>
                </a:ext>
              </a:extLst>
            </a:blip>
            <a:stretch>
              <a:fillRect/>
            </a:stretch>
          </a:blipFill>
        </p:spPr>
      </p:sp>
      <p:sp>
        <p:nvSpPr>
          <p:cNvPr id="3" name="Freeform 3"/>
          <p:cNvSpPr/>
          <p:nvPr/>
        </p:nvSpPr>
        <p:spPr>
          <a:xfrm rot="4284660">
            <a:off x="247526" y="3175668"/>
            <a:ext cx="11189148" cy="16515269"/>
          </a:xfrm>
          <a:custGeom>
            <a:avLst/>
            <a:gdLst/>
            <a:ahLst/>
            <a:cxnLst/>
            <a:rect l="l" t="t" r="r" b="b"/>
            <a:pathLst>
              <a:path w="11189148" h="16515269">
                <a:moveTo>
                  <a:pt x="0" y="0"/>
                </a:moveTo>
                <a:lnTo>
                  <a:pt x="11189148" y="0"/>
                </a:lnTo>
                <a:lnTo>
                  <a:pt x="11189148" y="16515269"/>
                </a:lnTo>
                <a:lnTo>
                  <a:pt x="0" y="16515269"/>
                </a:lnTo>
                <a:lnTo>
                  <a:pt x="0" y="0"/>
                </a:lnTo>
                <a:close/>
              </a:path>
            </a:pathLst>
          </a:custGeom>
          <a:blipFill>
            <a:blip r:embed="rId2">
              <a:alphaModFix amt="43000"/>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1199962" y="1934766"/>
            <a:ext cx="6788265" cy="679450"/>
          </a:xfrm>
          <a:prstGeom prst="rect">
            <a:avLst/>
          </a:prstGeom>
        </p:spPr>
        <p:txBody>
          <a:bodyPr wrap="square" lIns="0" tIns="0" rIns="0" bIns="0" rtlCol="0" anchor="t">
            <a:spAutoFit/>
          </a:bodyPr>
          <a:lstStyle/>
          <a:p>
            <a:pPr>
              <a:lnSpc>
                <a:spcPts val="5599"/>
              </a:lnSpc>
            </a:pPr>
            <a:r>
              <a:rPr lang="en-US" sz="3999" dirty="0">
                <a:solidFill>
                  <a:srgbClr val="000000"/>
                </a:solidFill>
                <a:latin typeface="Roboto Condensed Bold"/>
              </a:rPr>
              <a:t>2. </a:t>
            </a:r>
            <a:r>
              <a:rPr lang="en-US" sz="3999" dirty="0" err="1">
                <a:solidFill>
                  <a:srgbClr val="000000"/>
                </a:solidFill>
                <a:latin typeface="Roboto Condensed Bold"/>
              </a:rPr>
              <a:t>Nội</a:t>
            </a:r>
            <a:r>
              <a:rPr lang="en-US" sz="3999" dirty="0">
                <a:solidFill>
                  <a:srgbClr val="000000"/>
                </a:solidFill>
                <a:latin typeface="Roboto Condensed Bold"/>
              </a:rPr>
              <a:t> dung</a:t>
            </a:r>
          </a:p>
        </p:txBody>
      </p:sp>
      <p:sp>
        <p:nvSpPr>
          <p:cNvPr id="5" name="TextBox 5"/>
          <p:cNvSpPr txBox="1"/>
          <p:nvPr/>
        </p:nvSpPr>
        <p:spPr>
          <a:xfrm>
            <a:off x="3547046" y="286941"/>
            <a:ext cx="14668719" cy="969645"/>
          </a:xfrm>
          <a:prstGeom prst="rect">
            <a:avLst/>
          </a:prstGeom>
        </p:spPr>
        <p:txBody>
          <a:bodyPr lIns="0" tIns="0" rIns="0" bIns="0" rtlCol="0" anchor="t">
            <a:spAutoFit/>
          </a:bodyPr>
          <a:lstStyle/>
          <a:p>
            <a:pPr algn="ctr">
              <a:lnSpc>
                <a:spcPts val="7980"/>
              </a:lnSpc>
            </a:pPr>
            <a:r>
              <a:rPr lang="en-US" sz="5700">
                <a:solidFill>
                  <a:srgbClr val="AD5545"/>
                </a:solidFill>
                <a:latin typeface="Fraunces Bold"/>
              </a:rPr>
              <a:t>II. PHÂN TÍCH BÀI VIẾT THAM KHẢO</a:t>
            </a:r>
          </a:p>
        </p:txBody>
      </p:sp>
      <p:sp>
        <p:nvSpPr>
          <p:cNvPr id="6" name="TextBox 6"/>
          <p:cNvSpPr txBox="1"/>
          <p:nvPr/>
        </p:nvSpPr>
        <p:spPr>
          <a:xfrm>
            <a:off x="762000" y="1323261"/>
            <a:ext cx="5714999" cy="666849"/>
          </a:xfrm>
          <a:prstGeom prst="rect">
            <a:avLst/>
          </a:prstGeom>
        </p:spPr>
        <p:txBody>
          <a:bodyPr wrap="square" lIns="0" tIns="0" rIns="0" bIns="0" rtlCol="0" anchor="t">
            <a:spAutoFit/>
          </a:bodyPr>
          <a:lstStyle/>
          <a:p>
            <a:pPr marL="431798" lvl="1">
              <a:lnSpc>
                <a:spcPts val="5599"/>
              </a:lnSpc>
            </a:pPr>
            <a:r>
              <a:rPr lang="vi-VN" sz="3999" dirty="0">
                <a:solidFill>
                  <a:srgbClr val="000000"/>
                </a:solidFill>
                <a:latin typeface="Roboto Condensed Bold"/>
              </a:rPr>
              <a:t>1. </a:t>
            </a:r>
            <a:r>
              <a:rPr lang="en-US" sz="3999" dirty="0" err="1">
                <a:solidFill>
                  <a:srgbClr val="000000"/>
                </a:solidFill>
                <a:latin typeface="Roboto Condensed Bold"/>
              </a:rPr>
              <a:t>Hình</a:t>
            </a:r>
            <a:r>
              <a:rPr lang="en-US" sz="3999" dirty="0">
                <a:solidFill>
                  <a:srgbClr val="000000"/>
                </a:solidFill>
                <a:latin typeface="Roboto Condensed Bold"/>
              </a:rPr>
              <a:t> </a:t>
            </a:r>
            <a:r>
              <a:rPr lang="en-US" sz="3999" dirty="0" err="1">
                <a:solidFill>
                  <a:srgbClr val="000000"/>
                </a:solidFill>
                <a:latin typeface="Roboto Condensed Bold"/>
              </a:rPr>
              <a:t>thức</a:t>
            </a:r>
            <a:r>
              <a:rPr lang="en-US" sz="3999" dirty="0">
                <a:solidFill>
                  <a:srgbClr val="000000"/>
                </a:solidFill>
                <a:latin typeface="Roboto Condensed Bold"/>
              </a:rPr>
              <a:t>: </a:t>
            </a:r>
            <a:r>
              <a:rPr lang="en-US" sz="3999" dirty="0" err="1">
                <a:solidFill>
                  <a:srgbClr val="000000"/>
                </a:solidFill>
                <a:latin typeface="Roboto Condensed Bold"/>
              </a:rPr>
              <a:t>Bài</a:t>
            </a:r>
            <a:r>
              <a:rPr lang="en-US" sz="3999" dirty="0">
                <a:solidFill>
                  <a:srgbClr val="000000"/>
                </a:solidFill>
                <a:latin typeface="Roboto Condensed Bold"/>
              </a:rPr>
              <a:t> </a:t>
            </a:r>
            <a:r>
              <a:rPr lang="en-US" sz="3999" dirty="0" err="1">
                <a:solidFill>
                  <a:srgbClr val="000000"/>
                </a:solidFill>
                <a:latin typeface="Roboto Condensed Bold"/>
              </a:rPr>
              <a:t>văn</a:t>
            </a:r>
            <a:endParaRPr lang="en-US" sz="3999" dirty="0">
              <a:solidFill>
                <a:srgbClr val="000000"/>
              </a:solidFill>
              <a:latin typeface="Roboto Condensed Bold"/>
            </a:endParaRPr>
          </a:p>
        </p:txBody>
      </p:sp>
      <p:sp>
        <p:nvSpPr>
          <p:cNvPr id="7" name="TextBox 7"/>
          <p:cNvSpPr txBox="1"/>
          <p:nvPr/>
        </p:nvSpPr>
        <p:spPr>
          <a:xfrm>
            <a:off x="2799800" y="2670096"/>
            <a:ext cx="14459500" cy="7426325"/>
          </a:xfrm>
          <a:prstGeom prst="rect">
            <a:avLst/>
          </a:prstGeom>
        </p:spPr>
        <p:txBody>
          <a:bodyPr lIns="0" tIns="0" rIns="0" bIns="0" rtlCol="0" anchor="t">
            <a:spAutoFit/>
          </a:bodyPr>
          <a:lstStyle/>
          <a:p>
            <a:pPr>
              <a:lnSpc>
                <a:spcPts val="4900"/>
              </a:lnSpc>
              <a:spcBef>
                <a:spcPct val="0"/>
              </a:spcBef>
            </a:pPr>
            <a:r>
              <a:rPr lang="en-US" sz="3500" dirty="0">
                <a:solidFill>
                  <a:srgbClr val="000000"/>
                </a:solidFill>
                <a:latin typeface="Roboto Condensed Bold"/>
              </a:rPr>
              <a:t>+ </a:t>
            </a:r>
            <a:r>
              <a:rPr lang="en-US" sz="3500" dirty="0" err="1">
                <a:solidFill>
                  <a:srgbClr val="000000"/>
                </a:solidFill>
                <a:latin typeface="Roboto Condensed Bold"/>
              </a:rPr>
              <a:t>Mở</a:t>
            </a:r>
            <a:r>
              <a:rPr lang="en-US" sz="3500" dirty="0">
                <a:solidFill>
                  <a:srgbClr val="000000"/>
                </a:solidFill>
                <a:latin typeface="Roboto Condensed Bold"/>
              </a:rPr>
              <a:t> </a:t>
            </a:r>
            <a:r>
              <a:rPr lang="en-US" sz="3500" dirty="0" err="1">
                <a:solidFill>
                  <a:srgbClr val="000000"/>
                </a:solidFill>
                <a:latin typeface="Roboto Condensed Bold"/>
              </a:rPr>
              <a:t>bài</a:t>
            </a:r>
            <a:r>
              <a:rPr lang="en-US" sz="3500" dirty="0">
                <a:solidFill>
                  <a:srgbClr val="000000"/>
                </a:solidFill>
                <a:latin typeface="Roboto Condensed Bold"/>
              </a:rPr>
              <a:t>: </a:t>
            </a:r>
            <a:r>
              <a:rPr lang="en-US" sz="3500" dirty="0" err="1">
                <a:solidFill>
                  <a:srgbClr val="000000"/>
                </a:solidFill>
                <a:latin typeface="Roboto Condensed Bold"/>
              </a:rPr>
              <a:t>Giới</a:t>
            </a:r>
            <a:r>
              <a:rPr lang="en-US" sz="3500" dirty="0">
                <a:solidFill>
                  <a:srgbClr val="000000"/>
                </a:solidFill>
                <a:latin typeface="Roboto Condensed Bold"/>
              </a:rPr>
              <a:t> </a:t>
            </a:r>
            <a:r>
              <a:rPr lang="en-US" sz="3500" dirty="0" err="1">
                <a:solidFill>
                  <a:srgbClr val="000000"/>
                </a:solidFill>
                <a:latin typeface="Roboto Condensed Bold"/>
              </a:rPr>
              <a:t>thiệu</a:t>
            </a:r>
            <a:r>
              <a:rPr lang="en-US" sz="3500" dirty="0">
                <a:solidFill>
                  <a:srgbClr val="000000"/>
                </a:solidFill>
                <a:latin typeface="Roboto Condensed Bold"/>
              </a:rPr>
              <a:t> </a:t>
            </a:r>
            <a:r>
              <a:rPr lang="en-US" sz="3500" dirty="0" err="1">
                <a:solidFill>
                  <a:srgbClr val="000000"/>
                </a:solidFill>
                <a:latin typeface="Roboto Condensed Bold"/>
              </a:rPr>
              <a:t>ngắn</a:t>
            </a:r>
            <a:r>
              <a:rPr lang="en-US" sz="3500" dirty="0">
                <a:solidFill>
                  <a:srgbClr val="000000"/>
                </a:solidFill>
                <a:latin typeface="Roboto Condensed Bold"/>
              </a:rPr>
              <a:t> </a:t>
            </a:r>
            <a:r>
              <a:rPr lang="en-US" sz="3500" dirty="0" err="1">
                <a:solidFill>
                  <a:srgbClr val="000000"/>
                </a:solidFill>
                <a:latin typeface="Roboto Condensed Bold"/>
              </a:rPr>
              <a:t>gọn</a:t>
            </a:r>
            <a:r>
              <a:rPr lang="en-US" sz="3500" dirty="0">
                <a:solidFill>
                  <a:srgbClr val="000000"/>
                </a:solidFill>
                <a:latin typeface="Roboto Condensed Bold"/>
              </a:rPr>
              <a:t> </a:t>
            </a:r>
            <a:r>
              <a:rPr lang="en-US" sz="3500" dirty="0" err="1">
                <a:solidFill>
                  <a:srgbClr val="000000"/>
                </a:solidFill>
                <a:latin typeface="Roboto Condensed Bold"/>
              </a:rPr>
              <a:t>về</a:t>
            </a:r>
            <a:r>
              <a:rPr lang="en-US" sz="3500" dirty="0">
                <a:solidFill>
                  <a:srgbClr val="000000"/>
                </a:solidFill>
                <a:latin typeface="Roboto Condensed Bold"/>
              </a:rPr>
              <a:t> </a:t>
            </a:r>
            <a:r>
              <a:rPr lang="en-US" sz="3500" dirty="0" err="1">
                <a:solidFill>
                  <a:srgbClr val="000000"/>
                </a:solidFill>
                <a:latin typeface="Roboto Condensed Bold"/>
              </a:rPr>
              <a:t>bài</a:t>
            </a:r>
            <a:r>
              <a:rPr lang="en-US" sz="3500" dirty="0">
                <a:solidFill>
                  <a:srgbClr val="000000"/>
                </a:solidFill>
                <a:latin typeface="Roboto Condensed Bold"/>
              </a:rPr>
              <a:t> </a:t>
            </a:r>
            <a:r>
              <a:rPr lang="en-US" sz="3500" dirty="0" err="1">
                <a:solidFill>
                  <a:srgbClr val="000000"/>
                </a:solidFill>
                <a:latin typeface="Roboto Condensed Bold"/>
              </a:rPr>
              <a:t>thơ</a:t>
            </a:r>
            <a:r>
              <a:rPr lang="en-US" sz="3500" dirty="0">
                <a:solidFill>
                  <a:srgbClr val="000000"/>
                </a:solidFill>
                <a:latin typeface="Roboto Condensed Bold"/>
              </a:rPr>
              <a:t>, </a:t>
            </a:r>
            <a:r>
              <a:rPr lang="en-US" sz="3500" dirty="0" err="1">
                <a:solidFill>
                  <a:srgbClr val="000000"/>
                </a:solidFill>
                <a:latin typeface="Roboto Condensed Bold"/>
              </a:rPr>
              <a:t>tác</a:t>
            </a:r>
            <a:r>
              <a:rPr lang="en-US" sz="3500" dirty="0">
                <a:solidFill>
                  <a:srgbClr val="000000"/>
                </a:solidFill>
                <a:latin typeface="Roboto Condensed Bold"/>
              </a:rPr>
              <a:t> </a:t>
            </a:r>
            <a:r>
              <a:rPr lang="en-US" sz="3500" dirty="0" err="1">
                <a:solidFill>
                  <a:srgbClr val="000000"/>
                </a:solidFill>
                <a:latin typeface="Roboto Condensed Bold"/>
              </a:rPr>
              <a:t>giả</a:t>
            </a:r>
            <a:r>
              <a:rPr lang="en-US" sz="3500" dirty="0">
                <a:solidFill>
                  <a:srgbClr val="000000"/>
                </a:solidFill>
                <a:latin typeface="Roboto Condensed Bold"/>
              </a:rPr>
              <a:t>; </a:t>
            </a:r>
            <a:r>
              <a:rPr lang="en-US" sz="3500" dirty="0" err="1">
                <a:solidFill>
                  <a:srgbClr val="000000"/>
                </a:solidFill>
                <a:latin typeface="Roboto Condensed Bold"/>
              </a:rPr>
              <a:t>nêu</a:t>
            </a:r>
            <a:r>
              <a:rPr lang="en-US" sz="3500" dirty="0">
                <a:solidFill>
                  <a:srgbClr val="000000"/>
                </a:solidFill>
                <a:latin typeface="Roboto Condensed Bold"/>
              </a:rPr>
              <a:t> ý </a:t>
            </a:r>
            <a:r>
              <a:rPr lang="en-US" sz="3500" dirty="0" err="1">
                <a:solidFill>
                  <a:srgbClr val="000000"/>
                </a:solidFill>
                <a:latin typeface="Roboto Condensed Bold"/>
              </a:rPr>
              <a:t>kiến</a:t>
            </a:r>
            <a:r>
              <a:rPr lang="en-US" sz="3500" dirty="0">
                <a:solidFill>
                  <a:srgbClr val="000000"/>
                </a:solidFill>
                <a:latin typeface="Roboto Condensed Bold"/>
              </a:rPr>
              <a:t> </a:t>
            </a:r>
            <a:r>
              <a:rPr lang="en-US" sz="3500" dirty="0" err="1">
                <a:solidFill>
                  <a:srgbClr val="000000"/>
                </a:solidFill>
                <a:latin typeface="Roboto Condensed Bold"/>
              </a:rPr>
              <a:t>chung</a:t>
            </a:r>
            <a:r>
              <a:rPr lang="en-US" sz="3500" dirty="0">
                <a:solidFill>
                  <a:srgbClr val="000000"/>
                </a:solidFill>
                <a:latin typeface="Roboto Condensed Bold"/>
              </a:rPr>
              <a:t> </a:t>
            </a:r>
            <a:r>
              <a:rPr lang="en-US" sz="3500" dirty="0" err="1">
                <a:solidFill>
                  <a:srgbClr val="000000"/>
                </a:solidFill>
                <a:latin typeface="Roboto Condensed Bold"/>
              </a:rPr>
              <a:t>về</a:t>
            </a:r>
            <a:r>
              <a:rPr lang="en-US" sz="3500" dirty="0">
                <a:solidFill>
                  <a:srgbClr val="000000"/>
                </a:solidFill>
                <a:latin typeface="Roboto Condensed Bold"/>
              </a:rPr>
              <a:t> </a:t>
            </a:r>
            <a:r>
              <a:rPr lang="en-US" sz="3500" dirty="0" err="1">
                <a:solidFill>
                  <a:srgbClr val="000000"/>
                </a:solidFill>
                <a:latin typeface="Roboto Condensed Bold"/>
              </a:rPr>
              <a:t>bài</a:t>
            </a:r>
            <a:r>
              <a:rPr lang="en-US" sz="3500" dirty="0">
                <a:solidFill>
                  <a:srgbClr val="000000"/>
                </a:solidFill>
                <a:latin typeface="Roboto Condensed Bold"/>
              </a:rPr>
              <a:t> </a:t>
            </a:r>
            <a:r>
              <a:rPr lang="en-US" sz="3500" dirty="0" err="1">
                <a:solidFill>
                  <a:srgbClr val="000000"/>
                </a:solidFill>
                <a:latin typeface="Roboto Condensed Bold"/>
              </a:rPr>
              <a:t>thơ</a:t>
            </a:r>
            <a:endParaRPr lang="en-US" sz="3500" dirty="0">
              <a:solidFill>
                <a:srgbClr val="000000"/>
              </a:solidFill>
              <a:latin typeface="Roboto Condensed Bold"/>
            </a:endParaRPr>
          </a:p>
          <a:p>
            <a:pPr>
              <a:lnSpc>
                <a:spcPts val="4900"/>
              </a:lnSpc>
              <a:spcBef>
                <a:spcPct val="0"/>
              </a:spcBef>
            </a:pPr>
            <a:r>
              <a:rPr lang="en-US" sz="3500" dirty="0">
                <a:solidFill>
                  <a:srgbClr val="000000"/>
                </a:solidFill>
                <a:latin typeface="Roboto Condensed Bold"/>
              </a:rPr>
              <a:t>+ </a:t>
            </a:r>
            <a:r>
              <a:rPr lang="en-US" sz="3500" dirty="0" err="1">
                <a:solidFill>
                  <a:srgbClr val="000000"/>
                </a:solidFill>
                <a:latin typeface="Roboto Condensed Bold"/>
              </a:rPr>
              <a:t>Thân</a:t>
            </a:r>
            <a:r>
              <a:rPr lang="en-US" sz="3500" dirty="0">
                <a:solidFill>
                  <a:srgbClr val="000000"/>
                </a:solidFill>
                <a:latin typeface="Roboto Condensed Bold"/>
              </a:rPr>
              <a:t> </a:t>
            </a:r>
            <a:r>
              <a:rPr lang="en-US" sz="3500" dirty="0" err="1">
                <a:solidFill>
                  <a:srgbClr val="000000"/>
                </a:solidFill>
                <a:latin typeface="Roboto Condensed Bold"/>
              </a:rPr>
              <a:t>bài</a:t>
            </a:r>
            <a:r>
              <a:rPr lang="en-US" sz="3500" dirty="0">
                <a:solidFill>
                  <a:srgbClr val="000000"/>
                </a:solidFill>
                <a:latin typeface="Roboto Condensed Bold"/>
              </a:rPr>
              <a:t>: </a:t>
            </a:r>
          </a:p>
          <a:p>
            <a:pPr marL="755651" lvl="1" indent="-377825">
              <a:lnSpc>
                <a:spcPts val="4900"/>
              </a:lnSpc>
              <a:buFont typeface="Arial"/>
              <a:buChar char="•"/>
            </a:pPr>
            <a:r>
              <a:rPr lang="en-US" sz="3500" dirty="0">
                <a:solidFill>
                  <a:srgbClr val="000000"/>
                </a:solidFill>
                <a:latin typeface="Roboto Condensed Bold Italics"/>
              </a:rPr>
              <a:t>Ý 1: </a:t>
            </a:r>
            <a:r>
              <a:rPr lang="en-US" sz="3500" dirty="0" err="1">
                <a:solidFill>
                  <a:srgbClr val="000000"/>
                </a:solidFill>
                <a:latin typeface="Roboto Condensed Bold Italics"/>
              </a:rPr>
              <a:t>Phân</a:t>
            </a:r>
            <a:r>
              <a:rPr lang="en-US" sz="3500" dirty="0">
                <a:solidFill>
                  <a:srgbClr val="000000"/>
                </a:solidFill>
                <a:latin typeface="Roboto Condensed Bold Italics"/>
              </a:rPr>
              <a:t> </a:t>
            </a:r>
            <a:r>
              <a:rPr lang="en-US" sz="3500" dirty="0" err="1">
                <a:solidFill>
                  <a:srgbClr val="000000"/>
                </a:solidFill>
                <a:latin typeface="Roboto Condensed Bold Italics"/>
              </a:rPr>
              <a:t>tích</a:t>
            </a:r>
            <a:r>
              <a:rPr lang="en-US" sz="3500" dirty="0">
                <a:solidFill>
                  <a:srgbClr val="000000"/>
                </a:solidFill>
                <a:latin typeface="Roboto Condensed Bold Italics"/>
              </a:rPr>
              <a:t> </a:t>
            </a:r>
            <a:r>
              <a:rPr lang="en-US" sz="3500" dirty="0" err="1">
                <a:solidFill>
                  <a:srgbClr val="000000"/>
                </a:solidFill>
                <a:latin typeface="Roboto Condensed Bold Italics"/>
              </a:rPr>
              <a:t>đặc</a:t>
            </a:r>
            <a:r>
              <a:rPr lang="en-US" sz="3500" dirty="0">
                <a:solidFill>
                  <a:srgbClr val="000000"/>
                </a:solidFill>
                <a:latin typeface="Roboto Condensed Bold Italics"/>
              </a:rPr>
              <a:t> </a:t>
            </a:r>
            <a:r>
              <a:rPr lang="en-US" sz="3500" dirty="0" err="1">
                <a:solidFill>
                  <a:srgbClr val="000000"/>
                </a:solidFill>
                <a:latin typeface="Roboto Condensed Bold Italics"/>
              </a:rPr>
              <a:t>điểm</a:t>
            </a:r>
            <a:r>
              <a:rPr lang="en-US" sz="3500" dirty="0">
                <a:solidFill>
                  <a:srgbClr val="000000"/>
                </a:solidFill>
                <a:latin typeface="Roboto Condensed Bold Italics"/>
              </a:rPr>
              <a:t> </a:t>
            </a:r>
            <a:r>
              <a:rPr lang="en-US" sz="3500" dirty="0" err="1">
                <a:solidFill>
                  <a:srgbClr val="000000"/>
                </a:solidFill>
                <a:latin typeface="Roboto Condensed Bold Italics"/>
              </a:rPr>
              <a:t>nội</a:t>
            </a:r>
            <a:r>
              <a:rPr lang="en-US" sz="3500" dirty="0">
                <a:solidFill>
                  <a:srgbClr val="000000"/>
                </a:solidFill>
                <a:latin typeface="Roboto Condensed Bold Italics"/>
              </a:rPr>
              <a:t> dung</a:t>
            </a:r>
          </a:p>
          <a:p>
            <a:pPr>
              <a:lnSpc>
                <a:spcPts val="4900"/>
              </a:lnSpc>
              <a:spcBef>
                <a:spcPct val="0"/>
              </a:spcBef>
            </a:pPr>
            <a:r>
              <a:rPr lang="en-US" sz="3500" dirty="0">
                <a:solidFill>
                  <a:srgbClr val="000000"/>
                </a:solidFill>
                <a:ea typeface="Roboto Condensed"/>
              </a:rPr>
              <a:t>✔</a:t>
            </a:r>
            <a:r>
              <a:rPr lang="en-US" sz="3500" dirty="0" err="1">
                <a:solidFill>
                  <a:srgbClr val="000000"/>
                </a:solidFill>
                <a:ea typeface="Roboto Condensed"/>
              </a:rPr>
              <a:t>Phân</a:t>
            </a:r>
            <a:r>
              <a:rPr lang="en-US" sz="3500" dirty="0">
                <a:solidFill>
                  <a:srgbClr val="000000"/>
                </a:solidFill>
                <a:ea typeface="Roboto Condensed"/>
              </a:rPr>
              <a:t> </a:t>
            </a:r>
            <a:r>
              <a:rPr lang="en-US" sz="3500" dirty="0" err="1">
                <a:solidFill>
                  <a:srgbClr val="000000"/>
                </a:solidFill>
                <a:ea typeface="Roboto Condensed"/>
              </a:rPr>
              <a:t>tích</a:t>
            </a:r>
            <a:r>
              <a:rPr lang="en-US" sz="3500" dirty="0">
                <a:solidFill>
                  <a:srgbClr val="000000"/>
                </a:solidFill>
                <a:ea typeface="Roboto Condensed"/>
              </a:rPr>
              <a:t> </a:t>
            </a:r>
            <a:r>
              <a:rPr lang="en-US" sz="3500" dirty="0" err="1">
                <a:solidFill>
                  <a:srgbClr val="000000"/>
                </a:solidFill>
                <a:ea typeface="Roboto Condensed"/>
              </a:rPr>
              <a:t>hình</a:t>
            </a:r>
            <a:r>
              <a:rPr lang="en-US" sz="3500" dirty="0">
                <a:solidFill>
                  <a:srgbClr val="000000"/>
                </a:solidFill>
                <a:ea typeface="Roboto Condensed"/>
              </a:rPr>
              <a:t> </a:t>
            </a:r>
            <a:r>
              <a:rPr lang="en-US" sz="3500" dirty="0" err="1">
                <a:solidFill>
                  <a:srgbClr val="000000"/>
                </a:solidFill>
                <a:ea typeface="Roboto Condensed"/>
              </a:rPr>
              <a:t>tượng</a:t>
            </a:r>
            <a:r>
              <a:rPr lang="en-US" sz="3500" dirty="0">
                <a:solidFill>
                  <a:srgbClr val="000000"/>
                </a:solidFill>
                <a:ea typeface="Roboto Condensed"/>
              </a:rPr>
              <a:t> </a:t>
            </a:r>
            <a:r>
              <a:rPr lang="en-US" sz="3500" dirty="0" err="1">
                <a:solidFill>
                  <a:srgbClr val="000000"/>
                </a:solidFill>
                <a:ea typeface="Roboto Condensed"/>
              </a:rPr>
              <a:t>thơ</a:t>
            </a:r>
            <a:r>
              <a:rPr lang="en-US" sz="3500" dirty="0">
                <a:solidFill>
                  <a:srgbClr val="000000"/>
                </a:solidFill>
                <a:ea typeface="Roboto Condensed"/>
              </a:rPr>
              <a:t> (</a:t>
            </a:r>
            <a:r>
              <a:rPr lang="en-US" sz="3500" dirty="0" err="1">
                <a:solidFill>
                  <a:srgbClr val="000000"/>
                </a:solidFill>
                <a:ea typeface="Roboto Condensed"/>
              </a:rPr>
              <a:t>hình</a:t>
            </a:r>
            <a:r>
              <a:rPr lang="en-US" sz="3500" dirty="0">
                <a:solidFill>
                  <a:srgbClr val="000000"/>
                </a:solidFill>
                <a:ea typeface="Roboto Condensed"/>
              </a:rPr>
              <a:t> </a:t>
            </a:r>
            <a:r>
              <a:rPr lang="en-US" sz="3500" dirty="0" err="1">
                <a:solidFill>
                  <a:srgbClr val="000000"/>
                </a:solidFill>
                <a:ea typeface="Roboto Condensed"/>
              </a:rPr>
              <a:t>tượng</a:t>
            </a:r>
            <a:r>
              <a:rPr lang="en-US" sz="3500" dirty="0">
                <a:solidFill>
                  <a:srgbClr val="000000"/>
                </a:solidFill>
                <a:ea typeface="Roboto Condensed"/>
              </a:rPr>
              <a:t> </a:t>
            </a:r>
            <a:r>
              <a:rPr lang="en-US" sz="3500" dirty="0" err="1">
                <a:solidFill>
                  <a:srgbClr val="000000"/>
                </a:solidFill>
                <a:ea typeface="Roboto Condensed"/>
              </a:rPr>
              <a:t>thiên</a:t>
            </a:r>
            <a:r>
              <a:rPr lang="en-US" sz="3500" dirty="0">
                <a:solidFill>
                  <a:srgbClr val="000000"/>
                </a:solidFill>
                <a:ea typeface="Roboto Condensed"/>
              </a:rPr>
              <a:t> </a:t>
            </a:r>
            <a:r>
              <a:rPr lang="en-US" sz="3500" dirty="0" err="1">
                <a:solidFill>
                  <a:srgbClr val="000000"/>
                </a:solidFill>
                <a:ea typeface="Roboto Condensed"/>
              </a:rPr>
              <a:t>nhiên</a:t>
            </a:r>
            <a:r>
              <a:rPr lang="en-US" sz="3500" dirty="0">
                <a:solidFill>
                  <a:srgbClr val="000000"/>
                </a:solidFill>
                <a:ea typeface="Roboto Condensed"/>
              </a:rPr>
              <a:t>, </a:t>
            </a:r>
            <a:r>
              <a:rPr lang="en-US" sz="3500" dirty="0" err="1">
                <a:solidFill>
                  <a:srgbClr val="000000"/>
                </a:solidFill>
                <a:ea typeface="Roboto Condensed"/>
              </a:rPr>
              <a:t>hình</a:t>
            </a:r>
            <a:r>
              <a:rPr lang="en-US" sz="3500" dirty="0">
                <a:solidFill>
                  <a:srgbClr val="000000"/>
                </a:solidFill>
                <a:ea typeface="Roboto Condensed"/>
              </a:rPr>
              <a:t> </a:t>
            </a:r>
            <a:r>
              <a:rPr lang="en-US" sz="3500" dirty="0" err="1">
                <a:solidFill>
                  <a:srgbClr val="000000"/>
                </a:solidFill>
                <a:ea typeface="Roboto Condensed"/>
              </a:rPr>
              <a:t>tượng</a:t>
            </a:r>
            <a:r>
              <a:rPr lang="en-US" sz="3500" dirty="0">
                <a:solidFill>
                  <a:srgbClr val="000000"/>
                </a:solidFill>
                <a:ea typeface="Roboto Condensed"/>
              </a:rPr>
              <a:t> con </a:t>
            </a:r>
            <a:r>
              <a:rPr lang="en-US" sz="3500" dirty="0" err="1">
                <a:solidFill>
                  <a:srgbClr val="000000"/>
                </a:solidFill>
                <a:ea typeface="Roboto Condensed"/>
              </a:rPr>
              <a:t>người</a:t>
            </a:r>
            <a:r>
              <a:rPr lang="en-US" sz="3500" dirty="0">
                <a:solidFill>
                  <a:srgbClr val="000000"/>
                </a:solidFill>
                <a:ea typeface="Roboto Condensed"/>
              </a:rPr>
              <a:t>)</a:t>
            </a:r>
          </a:p>
          <a:p>
            <a:pPr>
              <a:lnSpc>
                <a:spcPts val="4900"/>
              </a:lnSpc>
              <a:spcBef>
                <a:spcPct val="0"/>
              </a:spcBef>
            </a:pPr>
            <a:r>
              <a:rPr lang="en-US" sz="3500" dirty="0">
                <a:solidFill>
                  <a:srgbClr val="000000"/>
                </a:solidFill>
                <a:ea typeface="Roboto Condensed"/>
              </a:rPr>
              <a:t>✔</a:t>
            </a:r>
            <a:r>
              <a:rPr lang="en-US" sz="3500" dirty="0" err="1">
                <a:solidFill>
                  <a:srgbClr val="000000"/>
                </a:solidFill>
                <a:ea typeface="Roboto Condensed"/>
              </a:rPr>
              <a:t>Phân</a:t>
            </a:r>
            <a:r>
              <a:rPr lang="en-US" sz="3500" dirty="0">
                <a:solidFill>
                  <a:srgbClr val="000000"/>
                </a:solidFill>
                <a:ea typeface="Roboto Condensed"/>
              </a:rPr>
              <a:t> </a:t>
            </a:r>
            <a:r>
              <a:rPr lang="en-US" sz="3500" dirty="0" err="1">
                <a:solidFill>
                  <a:srgbClr val="000000"/>
                </a:solidFill>
                <a:ea typeface="Roboto Condensed"/>
              </a:rPr>
              <a:t>tích</a:t>
            </a:r>
            <a:r>
              <a:rPr lang="en-US" sz="3500" dirty="0">
                <a:solidFill>
                  <a:srgbClr val="000000"/>
                </a:solidFill>
                <a:ea typeface="Roboto Condensed"/>
              </a:rPr>
              <a:t> </a:t>
            </a:r>
            <a:r>
              <a:rPr lang="en-US" sz="3500" dirty="0" err="1">
                <a:solidFill>
                  <a:srgbClr val="000000"/>
                </a:solidFill>
                <a:ea typeface="Roboto Condensed"/>
              </a:rPr>
              <a:t>cảm</a:t>
            </a:r>
            <a:r>
              <a:rPr lang="en-US" sz="3500" dirty="0">
                <a:solidFill>
                  <a:srgbClr val="000000"/>
                </a:solidFill>
                <a:ea typeface="Roboto Condensed"/>
              </a:rPr>
              <a:t> </a:t>
            </a:r>
            <a:r>
              <a:rPr lang="en-US" sz="3500" dirty="0" err="1">
                <a:solidFill>
                  <a:srgbClr val="000000"/>
                </a:solidFill>
                <a:ea typeface="Roboto Condensed"/>
              </a:rPr>
              <a:t>xúc</a:t>
            </a:r>
            <a:r>
              <a:rPr lang="en-US" sz="3500" dirty="0">
                <a:solidFill>
                  <a:srgbClr val="000000"/>
                </a:solidFill>
                <a:ea typeface="Roboto Condensed"/>
              </a:rPr>
              <a:t>, </a:t>
            </a:r>
            <a:r>
              <a:rPr lang="en-US" sz="3500" dirty="0" err="1">
                <a:solidFill>
                  <a:srgbClr val="000000"/>
                </a:solidFill>
                <a:ea typeface="Roboto Condensed"/>
              </a:rPr>
              <a:t>tâm</a:t>
            </a:r>
            <a:r>
              <a:rPr lang="en-US" sz="3500" dirty="0">
                <a:solidFill>
                  <a:srgbClr val="000000"/>
                </a:solidFill>
                <a:ea typeface="Roboto Condensed"/>
              </a:rPr>
              <a:t> </a:t>
            </a:r>
            <a:r>
              <a:rPr lang="en-US" sz="3500" dirty="0" err="1">
                <a:solidFill>
                  <a:srgbClr val="000000"/>
                </a:solidFill>
                <a:ea typeface="Roboto Condensed"/>
              </a:rPr>
              <a:t>trạng</a:t>
            </a:r>
            <a:r>
              <a:rPr lang="en-US" sz="3500" dirty="0">
                <a:solidFill>
                  <a:srgbClr val="000000"/>
                </a:solidFill>
                <a:ea typeface="Roboto Condensed"/>
              </a:rPr>
              <a:t> </a:t>
            </a:r>
            <a:r>
              <a:rPr lang="en-US" sz="3500" dirty="0" err="1">
                <a:solidFill>
                  <a:srgbClr val="000000"/>
                </a:solidFill>
                <a:ea typeface="Roboto Condensed"/>
              </a:rPr>
              <a:t>của</a:t>
            </a:r>
            <a:r>
              <a:rPr lang="en-US" sz="3500" dirty="0">
                <a:solidFill>
                  <a:srgbClr val="000000"/>
                </a:solidFill>
                <a:ea typeface="Roboto Condensed"/>
              </a:rPr>
              <a:t> </a:t>
            </a:r>
            <a:r>
              <a:rPr lang="en-US" sz="3500" dirty="0" err="1">
                <a:solidFill>
                  <a:srgbClr val="000000"/>
                </a:solidFill>
                <a:ea typeface="Roboto Condensed"/>
              </a:rPr>
              <a:t>nhà</a:t>
            </a:r>
            <a:r>
              <a:rPr lang="en-US" sz="3500" dirty="0">
                <a:solidFill>
                  <a:srgbClr val="000000"/>
                </a:solidFill>
                <a:ea typeface="Roboto Condensed"/>
              </a:rPr>
              <a:t> </a:t>
            </a:r>
            <a:r>
              <a:rPr lang="en-US" sz="3500" dirty="0" err="1">
                <a:solidFill>
                  <a:srgbClr val="000000"/>
                </a:solidFill>
                <a:ea typeface="Roboto Condensed"/>
              </a:rPr>
              <a:t>thơ</a:t>
            </a:r>
            <a:endParaRPr lang="en-US" sz="3500" dirty="0">
              <a:solidFill>
                <a:srgbClr val="000000"/>
              </a:solidFill>
              <a:ea typeface="Roboto Condensed"/>
            </a:endParaRPr>
          </a:p>
          <a:p>
            <a:pPr>
              <a:lnSpc>
                <a:spcPts val="4900"/>
              </a:lnSpc>
              <a:spcBef>
                <a:spcPct val="0"/>
              </a:spcBef>
            </a:pPr>
            <a:r>
              <a:rPr lang="en-US" sz="3500" dirty="0">
                <a:solidFill>
                  <a:srgbClr val="000000"/>
                </a:solidFill>
                <a:ea typeface="Roboto Condensed"/>
              </a:rPr>
              <a:t>✔</a:t>
            </a:r>
            <a:r>
              <a:rPr lang="en-US" sz="3500" dirty="0" err="1">
                <a:solidFill>
                  <a:srgbClr val="000000"/>
                </a:solidFill>
                <a:ea typeface="Roboto Condensed"/>
              </a:rPr>
              <a:t>Khái</a:t>
            </a:r>
            <a:r>
              <a:rPr lang="en-US" sz="3500" dirty="0">
                <a:solidFill>
                  <a:srgbClr val="000000"/>
                </a:solidFill>
                <a:ea typeface="Roboto Condensed"/>
              </a:rPr>
              <a:t> </a:t>
            </a:r>
            <a:r>
              <a:rPr lang="en-US" sz="3500" dirty="0" err="1">
                <a:solidFill>
                  <a:srgbClr val="000000"/>
                </a:solidFill>
                <a:ea typeface="Roboto Condensed"/>
              </a:rPr>
              <a:t>quát</a:t>
            </a:r>
            <a:r>
              <a:rPr lang="en-US" sz="3500" dirty="0">
                <a:solidFill>
                  <a:srgbClr val="000000"/>
                </a:solidFill>
                <a:ea typeface="Roboto Condensed"/>
              </a:rPr>
              <a:t> </a:t>
            </a:r>
            <a:r>
              <a:rPr lang="en-US" sz="3500" dirty="0" err="1">
                <a:solidFill>
                  <a:srgbClr val="000000"/>
                </a:solidFill>
                <a:ea typeface="Roboto Condensed"/>
              </a:rPr>
              <a:t>chủ</a:t>
            </a:r>
            <a:r>
              <a:rPr lang="en-US" sz="3500" dirty="0">
                <a:solidFill>
                  <a:srgbClr val="000000"/>
                </a:solidFill>
                <a:ea typeface="Roboto Condensed"/>
              </a:rPr>
              <a:t> </a:t>
            </a:r>
            <a:r>
              <a:rPr lang="en-US" sz="3500" dirty="0" err="1">
                <a:solidFill>
                  <a:srgbClr val="000000"/>
                </a:solidFill>
                <a:ea typeface="Roboto Condensed"/>
              </a:rPr>
              <a:t>đề</a:t>
            </a:r>
            <a:r>
              <a:rPr lang="en-US" sz="3500" dirty="0">
                <a:solidFill>
                  <a:srgbClr val="000000"/>
                </a:solidFill>
                <a:ea typeface="Roboto Condensed"/>
              </a:rPr>
              <a:t> </a:t>
            </a:r>
            <a:r>
              <a:rPr lang="en-US" sz="3500" dirty="0" err="1">
                <a:solidFill>
                  <a:srgbClr val="000000"/>
                </a:solidFill>
                <a:ea typeface="Roboto Condensed"/>
              </a:rPr>
              <a:t>của</a:t>
            </a:r>
            <a:r>
              <a:rPr lang="en-US" sz="3500" dirty="0">
                <a:solidFill>
                  <a:srgbClr val="000000"/>
                </a:solidFill>
                <a:ea typeface="Roboto Condensed"/>
              </a:rPr>
              <a:t> </a:t>
            </a:r>
            <a:r>
              <a:rPr lang="en-US" sz="3500" dirty="0" err="1">
                <a:solidFill>
                  <a:srgbClr val="000000"/>
                </a:solidFill>
                <a:ea typeface="Roboto Condensed"/>
              </a:rPr>
              <a:t>bài</a:t>
            </a:r>
            <a:r>
              <a:rPr lang="en-US" sz="3500" dirty="0">
                <a:solidFill>
                  <a:srgbClr val="000000"/>
                </a:solidFill>
                <a:ea typeface="Roboto Condensed"/>
              </a:rPr>
              <a:t> </a:t>
            </a:r>
            <a:r>
              <a:rPr lang="en-US" sz="3500" dirty="0" err="1">
                <a:solidFill>
                  <a:srgbClr val="000000"/>
                </a:solidFill>
                <a:ea typeface="Roboto Condensed"/>
              </a:rPr>
              <a:t>thơ</a:t>
            </a:r>
            <a:endParaRPr lang="en-US" sz="3500" dirty="0">
              <a:solidFill>
                <a:srgbClr val="000000"/>
              </a:solidFill>
              <a:ea typeface="Roboto Condensed"/>
            </a:endParaRPr>
          </a:p>
          <a:p>
            <a:pPr marL="755651" lvl="1" indent="-377825">
              <a:lnSpc>
                <a:spcPts val="4900"/>
              </a:lnSpc>
              <a:buFont typeface="Arial"/>
              <a:buChar char="•"/>
            </a:pPr>
            <a:r>
              <a:rPr lang="en-US" sz="3500" dirty="0">
                <a:solidFill>
                  <a:srgbClr val="000000"/>
                </a:solidFill>
                <a:latin typeface="Roboto Condensed Bold Italics"/>
              </a:rPr>
              <a:t>Ý 2: </a:t>
            </a:r>
            <a:r>
              <a:rPr lang="en-US" sz="3500" dirty="0" err="1">
                <a:solidFill>
                  <a:srgbClr val="000000"/>
                </a:solidFill>
                <a:latin typeface="Roboto Condensed Bold Italics"/>
              </a:rPr>
              <a:t>Phân</a:t>
            </a:r>
            <a:r>
              <a:rPr lang="en-US" sz="3500" dirty="0">
                <a:solidFill>
                  <a:srgbClr val="000000"/>
                </a:solidFill>
                <a:latin typeface="Roboto Condensed Bold Italics"/>
              </a:rPr>
              <a:t> </a:t>
            </a:r>
            <a:r>
              <a:rPr lang="en-US" sz="3500" dirty="0" err="1">
                <a:solidFill>
                  <a:srgbClr val="000000"/>
                </a:solidFill>
                <a:latin typeface="Roboto Condensed Bold Italics"/>
              </a:rPr>
              <a:t>tích</a:t>
            </a:r>
            <a:r>
              <a:rPr lang="en-US" sz="3500" dirty="0">
                <a:solidFill>
                  <a:srgbClr val="000000"/>
                </a:solidFill>
                <a:latin typeface="Roboto Condensed Bold Italics"/>
              </a:rPr>
              <a:t> </a:t>
            </a:r>
            <a:r>
              <a:rPr lang="en-US" sz="3500" dirty="0" err="1">
                <a:solidFill>
                  <a:srgbClr val="000000"/>
                </a:solidFill>
                <a:latin typeface="Roboto Condensed Bold Italics"/>
              </a:rPr>
              <a:t>một</a:t>
            </a:r>
            <a:r>
              <a:rPr lang="en-US" sz="3500" dirty="0">
                <a:solidFill>
                  <a:srgbClr val="000000"/>
                </a:solidFill>
                <a:latin typeface="Roboto Condensed Bold Italics"/>
              </a:rPr>
              <a:t> </a:t>
            </a:r>
            <a:r>
              <a:rPr lang="en-US" sz="3500" dirty="0" err="1">
                <a:solidFill>
                  <a:srgbClr val="000000"/>
                </a:solidFill>
                <a:latin typeface="Roboto Condensed Bold Italics"/>
              </a:rPr>
              <a:t>số</a:t>
            </a:r>
            <a:r>
              <a:rPr lang="en-US" sz="3500" dirty="0">
                <a:solidFill>
                  <a:srgbClr val="000000"/>
                </a:solidFill>
                <a:latin typeface="Roboto Condensed Bold Italics"/>
              </a:rPr>
              <a:t> </a:t>
            </a:r>
            <a:r>
              <a:rPr lang="en-US" sz="3500" dirty="0" err="1">
                <a:solidFill>
                  <a:srgbClr val="000000"/>
                </a:solidFill>
                <a:latin typeface="Roboto Condensed Bold Italics"/>
              </a:rPr>
              <a:t>nét</a:t>
            </a:r>
            <a:r>
              <a:rPr lang="en-US" sz="3500" dirty="0">
                <a:solidFill>
                  <a:srgbClr val="000000"/>
                </a:solidFill>
                <a:latin typeface="Roboto Condensed Bold Italics"/>
              </a:rPr>
              <a:t> </a:t>
            </a:r>
            <a:r>
              <a:rPr lang="en-US" sz="3500" dirty="0" err="1">
                <a:solidFill>
                  <a:srgbClr val="000000"/>
                </a:solidFill>
                <a:latin typeface="Roboto Condensed Bold Italics"/>
              </a:rPr>
              <a:t>đặc</a:t>
            </a:r>
            <a:r>
              <a:rPr lang="en-US" sz="3500" dirty="0">
                <a:solidFill>
                  <a:srgbClr val="000000"/>
                </a:solidFill>
                <a:latin typeface="Roboto Condensed Bold Italics"/>
              </a:rPr>
              <a:t> </a:t>
            </a:r>
            <a:r>
              <a:rPr lang="en-US" sz="3500" dirty="0" err="1">
                <a:solidFill>
                  <a:srgbClr val="000000"/>
                </a:solidFill>
                <a:latin typeface="Roboto Condensed Bold Italics"/>
              </a:rPr>
              <a:t>sắc</a:t>
            </a:r>
            <a:r>
              <a:rPr lang="en-US" sz="3500" dirty="0">
                <a:solidFill>
                  <a:srgbClr val="000000"/>
                </a:solidFill>
                <a:latin typeface="Roboto Condensed Bold Italics"/>
              </a:rPr>
              <a:t> </a:t>
            </a:r>
            <a:r>
              <a:rPr lang="en-US" sz="3500" dirty="0" err="1">
                <a:solidFill>
                  <a:srgbClr val="000000"/>
                </a:solidFill>
                <a:latin typeface="Roboto Condensed Bold Italics"/>
              </a:rPr>
              <a:t>về</a:t>
            </a:r>
            <a:r>
              <a:rPr lang="en-US" sz="3500" dirty="0">
                <a:solidFill>
                  <a:srgbClr val="000000"/>
                </a:solidFill>
                <a:latin typeface="Roboto Condensed Bold Italics"/>
              </a:rPr>
              <a:t> nghệ thuật</a:t>
            </a:r>
          </a:p>
          <a:p>
            <a:pPr>
              <a:lnSpc>
                <a:spcPts val="4900"/>
              </a:lnSpc>
              <a:spcBef>
                <a:spcPct val="0"/>
              </a:spcBef>
            </a:pPr>
            <a:r>
              <a:rPr lang="en-US" sz="3500" dirty="0">
                <a:solidFill>
                  <a:srgbClr val="000000"/>
                </a:solidFill>
                <a:ea typeface="Roboto Condensed"/>
              </a:rPr>
              <a:t>✔</a:t>
            </a:r>
            <a:r>
              <a:rPr lang="en-US" sz="3500" dirty="0" err="1">
                <a:solidFill>
                  <a:srgbClr val="000000"/>
                </a:solidFill>
                <a:ea typeface="Roboto Condensed"/>
              </a:rPr>
              <a:t>Cách</a:t>
            </a:r>
            <a:r>
              <a:rPr lang="en-US" sz="3500" dirty="0">
                <a:solidFill>
                  <a:srgbClr val="000000"/>
                </a:solidFill>
                <a:ea typeface="Roboto Condensed"/>
              </a:rPr>
              <a:t> </a:t>
            </a:r>
            <a:r>
              <a:rPr lang="en-US" sz="3500" dirty="0" err="1">
                <a:solidFill>
                  <a:srgbClr val="000000"/>
                </a:solidFill>
                <a:ea typeface="Roboto Condensed"/>
              </a:rPr>
              <a:t>sử</a:t>
            </a:r>
            <a:r>
              <a:rPr lang="en-US" sz="3500" dirty="0">
                <a:solidFill>
                  <a:srgbClr val="000000"/>
                </a:solidFill>
                <a:ea typeface="Roboto Condensed"/>
              </a:rPr>
              <a:t> </a:t>
            </a:r>
            <a:r>
              <a:rPr lang="en-US" sz="3500" dirty="0" err="1">
                <a:solidFill>
                  <a:srgbClr val="000000"/>
                </a:solidFill>
                <a:ea typeface="Roboto Condensed"/>
              </a:rPr>
              <a:t>dụng</a:t>
            </a:r>
            <a:r>
              <a:rPr lang="en-US" sz="3500" dirty="0">
                <a:solidFill>
                  <a:srgbClr val="000000"/>
                </a:solidFill>
                <a:ea typeface="Roboto Condensed"/>
              </a:rPr>
              <a:t> </a:t>
            </a:r>
            <a:r>
              <a:rPr lang="en-US" sz="3500" dirty="0" err="1">
                <a:solidFill>
                  <a:srgbClr val="000000"/>
                </a:solidFill>
                <a:ea typeface="Roboto Condensed"/>
              </a:rPr>
              <a:t>thể</a:t>
            </a:r>
            <a:r>
              <a:rPr lang="en-US" sz="3500" dirty="0">
                <a:solidFill>
                  <a:srgbClr val="000000"/>
                </a:solidFill>
                <a:ea typeface="Roboto Condensed"/>
              </a:rPr>
              <a:t> </a:t>
            </a:r>
            <a:r>
              <a:rPr lang="en-US" sz="3500" dirty="0" err="1">
                <a:solidFill>
                  <a:srgbClr val="000000"/>
                </a:solidFill>
                <a:ea typeface="Roboto Condensed"/>
              </a:rPr>
              <a:t>thơ</a:t>
            </a:r>
            <a:r>
              <a:rPr lang="en-US" sz="3500" dirty="0">
                <a:solidFill>
                  <a:srgbClr val="000000"/>
                </a:solidFill>
                <a:ea typeface="Roboto Condensed"/>
              </a:rPr>
              <a:t> </a:t>
            </a:r>
            <a:r>
              <a:rPr lang="en-US" sz="3500" dirty="0" err="1">
                <a:solidFill>
                  <a:srgbClr val="000000"/>
                </a:solidFill>
                <a:ea typeface="Roboto Condensed"/>
              </a:rPr>
              <a:t>thất</a:t>
            </a:r>
            <a:r>
              <a:rPr lang="en-US" sz="3500" dirty="0">
                <a:solidFill>
                  <a:srgbClr val="000000"/>
                </a:solidFill>
                <a:ea typeface="Roboto Condensed"/>
              </a:rPr>
              <a:t> </a:t>
            </a:r>
            <a:r>
              <a:rPr lang="en-US" sz="3500" dirty="0" err="1">
                <a:solidFill>
                  <a:srgbClr val="000000"/>
                </a:solidFill>
                <a:ea typeface="Roboto Condensed"/>
              </a:rPr>
              <a:t>ngôn</a:t>
            </a:r>
            <a:r>
              <a:rPr lang="en-US" sz="3500" dirty="0">
                <a:solidFill>
                  <a:srgbClr val="000000"/>
                </a:solidFill>
                <a:ea typeface="Roboto Condensed"/>
              </a:rPr>
              <a:t> </a:t>
            </a:r>
            <a:r>
              <a:rPr lang="en-US" sz="3500" dirty="0" err="1">
                <a:solidFill>
                  <a:srgbClr val="000000"/>
                </a:solidFill>
                <a:ea typeface="Roboto Condensed"/>
              </a:rPr>
              <a:t>bát</a:t>
            </a:r>
            <a:r>
              <a:rPr lang="en-US" sz="3500" dirty="0">
                <a:solidFill>
                  <a:srgbClr val="000000"/>
                </a:solidFill>
                <a:ea typeface="Roboto Condensed"/>
              </a:rPr>
              <a:t> </a:t>
            </a:r>
            <a:r>
              <a:rPr lang="en-US" sz="3500" dirty="0" err="1">
                <a:solidFill>
                  <a:srgbClr val="000000"/>
                </a:solidFill>
                <a:ea typeface="Roboto Condensed"/>
              </a:rPr>
              <a:t>cú</a:t>
            </a:r>
            <a:r>
              <a:rPr lang="en-US" sz="3500" dirty="0">
                <a:solidFill>
                  <a:srgbClr val="000000"/>
                </a:solidFill>
                <a:ea typeface="Roboto Condensed"/>
              </a:rPr>
              <a:t> </a:t>
            </a:r>
            <a:r>
              <a:rPr lang="en-US" sz="3500" dirty="0" err="1">
                <a:solidFill>
                  <a:srgbClr val="000000"/>
                </a:solidFill>
                <a:ea typeface="Roboto Condensed"/>
              </a:rPr>
              <a:t>hoặc</a:t>
            </a:r>
            <a:r>
              <a:rPr lang="en-US" sz="3500" dirty="0">
                <a:solidFill>
                  <a:srgbClr val="000000"/>
                </a:solidFill>
                <a:ea typeface="Roboto Condensed"/>
              </a:rPr>
              <a:t> </a:t>
            </a:r>
            <a:r>
              <a:rPr lang="en-US" sz="3500" dirty="0" err="1">
                <a:solidFill>
                  <a:srgbClr val="000000"/>
                </a:solidFill>
                <a:ea typeface="Roboto Condensed"/>
              </a:rPr>
              <a:t>tứ</a:t>
            </a:r>
            <a:r>
              <a:rPr lang="en-US" sz="3500" dirty="0">
                <a:solidFill>
                  <a:srgbClr val="000000"/>
                </a:solidFill>
                <a:ea typeface="Roboto Condensed"/>
              </a:rPr>
              <a:t> </a:t>
            </a:r>
            <a:r>
              <a:rPr lang="en-US" sz="3500" dirty="0" err="1">
                <a:solidFill>
                  <a:srgbClr val="000000"/>
                </a:solidFill>
                <a:ea typeface="Roboto Condensed"/>
              </a:rPr>
              <a:t>tuyệt</a:t>
            </a:r>
            <a:r>
              <a:rPr lang="en-US" sz="3500" dirty="0">
                <a:solidFill>
                  <a:srgbClr val="000000"/>
                </a:solidFill>
                <a:ea typeface="Roboto Condensed"/>
              </a:rPr>
              <a:t> </a:t>
            </a:r>
            <a:r>
              <a:rPr lang="en-US" sz="3500" dirty="0" err="1">
                <a:solidFill>
                  <a:srgbClr val="000000"/>
                </a:solidFill>
                <a:ea typeface="Roboto Condensed"/>
              </a:rPr>
              <a:t>Đường</a:t>
            </a:r>
            <a:r>
              <a:rPr lang="en-US" sz="3500" dirty="0">
                <a:solidFill>
                  <a:srgbClr val="000000"/>
                </a:solidFill>
                <a:ea typeface="Roboto Condensed"/>
              </a:rPr>
              <a:t> </a:t>
            </a:r>
            <a:r>
              <a:rPr lang="en-US" sz="3500" dirty="0" err="1">
                <a:solidFill>
                  <a:srgbClr val="000000"/>
                </a:solidFill>
                <a:ea typeface="Roboto Condensed"/>
              </a:rPr>
              <a:t>luật</a:t>
            </a:r>
            <a:r>
              <a:rPr lang="en-US" sz="3500" dirty="0">
                <a:solidFill>
                  <a:srgbClr val="000000"/>
                </a:solidFill>
                <a:ea typeface="Roboto Condensed"/>
              </a:rPr>
              <a:t> (</a:t>
            </a:r>
            <a:r>
              <a:rPr lang="en-US" sz="3500" dirty="0" err="1">
                <a:solidFill>
                  <a:srgbClr val="000000"/>
                </a:solidFill>
                <a:ea typeface="Roboto Condensed"/>
              </a:rPr>
              <a:t>theo</a:t>
            </a:r>
            <a:r>
              <a:rPr lang="en-US" sz="3500" dirty="0">
                <a:solidFill>
                  <a:srgbClr val="000000"/>
                </a:solidFill>
                <a:ea typeface="Roboto Condensed"/>
              </a:rPr>
              <a:t> </a:t>
            </a:r>
            <a:r>
              <a:rPr lang="en-US" sz="3500" dirty="0" err="1">
                <a:solidFill>
                  <a:srgbClr val="000000"/>
                </a:solidFill>
                <a:ea typeface="Roboto Condensed"/>
              </a:rPr>
              <a:t>mô</a:t>
            </a:r>
            <a:r>
              <a:rPr lang="en-US" sz="3500" dirty="0">
                <a:solidFill>
                  <a:srgbClr val="000000"/>
                </a:solidFill>
                <a:ea typeface="Roboto Condensed"/>
              </a:rPr>
              <a:t> </a:t>
            </a:r>
            <a:r>
              <a:rPr lang="en-US" sz="3500" dirty="0" err="1">
                <a:solidFill>
                  <a:srgbClr val="000000"/>
                </a:solidFill>
                <a:ea typeface="Roboto Condensed"/>
              </a:rPr>
              <a:t>hình</a:t>
            </a:r>
            <a:r>
              <a:rPr lang="en-US" sz="3500" dirty="0">
                <a:solidFill>
                  <a:srgbClr val="000000"/>
                </a:solidFill>
                <a:ea typeface="Roboto Condensed"/>
              </a:rPr>
              <a:t> </a:t>
            </a:r>
            <a:r>
              <a:rPr lang="en-US" sz="3500" dirty="0" err="1">
                <a:solidFill>
                  <a:srgbClr val="000000"/>
                </a:solidFill>
                <a:ea typeface="Roboto Condensed"/>
              </a:rPr>
              <a:t>chuẩn</a:t>
            </a:r>
            <a:r>
              <a:rPr lang="en-US" sz="3500" dirty="0">
                <a:solidFill>
                  <a:srgbClr val="000000"/>
                </a:solidFill>
                <a:ea typeface="Roboto Condensed"/>
              </a:rPr>
              <a:t> </a:t>
            </a:r>
            <a:r>
              <a:rPr lang="en-US" sz="3500" dirty="0" err="1">
                <a:solidFill>
                  <a:srgbClr val="000000"/>
                </a:solidFill>
                <a:ea typeface="Roboto Condensed"/>
              </a:rPr>
              <a:t>mục</a:t>
            </a:r>
            <a:r>
              <a:rPr lang="en-US" sz="3500" dirty="0">
                <a:solidFill>
                  <a:srgbClr val="000000"/>
                </a:solidFill>
                <a:ea typeface="Roboto Condensed"/>
              </a:rPr>
              <a:t> hay </a:t>
            </a:r>
            <a:r>
              <a:rPr lang="en-US" sz="3500" dirty="0" err="1">
                <a:solidFill>
                  <a:srgbClr val="000000"/>
                </a:solidFill>
                <a:ea typeface="Roboto Condensed"/>
              </a:rPr>
              <a:t>có</a:t>
            </a:r>
            <a:r>
              <a:rPr lang="en-US" sz="3500" dirty="0">
                <a:solidFill>
                  <a:srgbClr val="000000"/>
                </a:solidFill>
                <a:ea typeface="Roboto Condensed"/>
              </a:rPr>
              <a:t> </a:t>
            </a:r>
            <a:r>
              <a:rPr lang="en-US" sz="3500" dirty="0" err="1">
                <a:solidFill>
                  <a:srgbClr val="000000"/>
                </a:solidFill>
                <a:ea typeface="Roboto Condensed"/>
              </a:rPr>
              <a:t>sự</a:t>
            </a:r>
            <a:r>
              <a:rPr lang="en-US" sz="3500" dirty="0">
                <a:solidFill>
                  <a:srgbClr val="000000"/>
                </a:solidFill>
                <a:ea typeface="Roboto Condensed"/>
              </a:rPr>
              <a:t> </a:t>
            </a:r>
            <a:r>
              <a:rPr lang="en-US" sz="3500" dirty="0" err="1">
                <a:solidFill>
                  <a:srgbClr val="000000"/>
                </a:solidFill>
                <a:ea typeface="Roboto Condensed"/>
              </a:rPr>
              <a:t>cách</a:t>
            </a:r>
            <a:r>
              <a:rPr lang="en-US" sz="3500" dirty="0">
                <a:solidFill>
                  <a:srgbClr val="000000"/>
                </a:solidFill>
                <a:ea typeface="Roboto Condensed"/>
              </a:rPr>
              <a:t> </a:t>
            </a:r>
            <a:r>
              <a:rPr lang="en-US" sz="3500" dirty="0" err="1">
                <a:solidFill>
                  <a:srgbClr val="000000"/>
                </a:solidFill>
                <a:ea typeface="Roboto Condensed"/>
              </a:rPr>
              <a:t>tân</a:t>
            </a:r>
            <a:r>
              <a:rPr lang="en-US" sz="3500" dirty="0">
                <a:solidFill>
                  <a:srgbClr val="000000"/>
                </a:solidFill>
                <a:ea typeface="Roboto Condensed"/>
              </a:rPr>
              <a:t>)</a:t>
            </a:r>
          </a:p>
          <a:p>
            <a:pPr>
              <a:lnSpc>
                <a:spcPts val="4900"/>
              </a:lnSpc>
              <a:spcBef>
                <a:spcPct val="0"/>
              </a:spcBef>
            </a:pPr>
            <a:r>
              <a:rPr lang="en-US" sz="3500" dirty="0">
                <a:solidFill>
                  <a:srgbClr val="000000"/>
                </a:solidFill>
                <a:ea typeface="Roboto Condensed"/>
              </a:rPr>
              <a:t>✔</a:t>
            </a:r>
            <a:r>
              <a:rPr lang="en-US" sz="3500" dirty="0" err="1">
                <a:solidFill>
                  <a:srgbClr val="000000"/>
                </a:solidFill>
                <a:ea typeface="Roboto Condensed"/>
              </a:rPr>
              <a:t>Những</a:t>
            </a:r>
            <a:r>
              <a:rPr lang="en-US" sz="3500" dirty="0">
                <a:solidFill>
                  <a:srgbClr val="000000"/>
                </a:solidFill>
                <a:ea typeface="Roboto Condensed"/>
              </a:rPr>
              <a:t> </a:t>
            </a:r>
            <a:r>
              <a:rPr lang="en-US" sz="3500" dirty="0" err="1">
                <a:solidFill>
                  <a:srgbClr val="000000"/>
                </a:solidFill>
                <a:ea typeface="Roboto Condensed"/>
              </a:rPr>
              <a:t>nét</a:t>
            </a:r>
            <a:r>
              <a:rPr lang="en-US" sz="3500" dirty="0">
                <a:solidFill>
                  <a:srgbClr val="000000"/>
                </a:solidFill>
                <a:ea typeface="Roboto Condensed"/>
              </a:rPr>
              <a:t> </a:t>
            </a:r>
            <a:r>
              <a:rPr lang="en-US" sz="3500" dirty="0" err="1">
                <a:solidFill>
                  <a:srgbClr val="000000"/>
                </a:solidFill>
                <a:ea typeface="Roboto Condensed"/>
              </a:rPr>
              <a:t>đặc</a:t>
            </a:r>
            <a:r>
              <a:rPr lang="en-US" sz="3500" dirty="0">
                <a:solidFill>
                  <a:srgbClr val="000000"/>
                </a:solidFill>
                <a:ea typeface="Roboto Condensed"/>
              </a:rPr>
              <a:t> </a:t>
            </a:r>
            <a:r>
              <a:rPr lang="en-US" sz="3500" dirty="0" err="1">
                <a:solidFill>
                  <a:srgbClr val="000000"/>
                </a:solidFill>
                <a:ea typeface="Roboto Condensed"/>
              </a:rPr>
              <a:t>sắc</a:t>
            </a:r>
            <a:r>
              <a:rPr lang="en-US" sz="3500" dirty="0">
                <a:solidFill>
                  <a:srgbClr val="000000"/>
                </a:solidFill>
                <a:ea typeface="Roboto Condensed"/>
              </a:rPr>
              <a:t> </a:t>
            </a:r>
            <a:r>
              <a:rPr lang="en-US" sz="3500" dirty="0" err="1">
                <a:solidFill>
                  <a:srgbClr val="000000"/>
                </a:solidFill>
                <a:ea typeface="Roboto Condensed"/>
              </a:rPr>
              <a:t>trong</a:t>
            </a:r>
            <a:r>
              <a:rPr lang="en-US" sz="3500" dirty="0">
                <a:solidFill>
                  <a:srgbClr val="000000"/>
                </a:solidFill>
                <a:ea typeface="Roboto Condensed"/>
              </a:rPr>
              <a:t> nghệ thuật </a:t>
            </a:r>
            <a:r>
              <a:rPr lang="en-US" sz="3500" dirty="0" err="1">
                <a:solidFill>
                  <a:srgbClr val="000000"/>
                </a:solidFill>
                <a:ea typeface="Roboto Condensed"/>
              </a:rPr>
              <a:t>tả</a:t>
            </a:r>
            <a:r>
              <a:rPr lang="en-US" sz="3500" dirty="0">
                <a:solidFill>
                  <a:srgbClr val="000000"/>
                </a:solidFill>
                <a:ea typeface="Roboto Condensed"/>
              </a:rPr>
              <a:t> </a:t>
            </a:r>
            <a:r>
              <a:rPr lang="en-US" sz="3500" dirty="0" err="1">
                <a:solidFill>
                  <a:srgbClr val="000000"/>
                </a:solidFill>
                <a:ea typeface="Roboto Condensed"/>
              </a:rPr>
              <a:t>cảnh</a:t>
            </a:r>
            <a:r>
              <a:rPr lang="en-US" sz="3500" dirty="0">
                <a:solidFill>
                  <a:srgbClr val="000000"/>
                </a:solidFill>
                <a:ea typeface="Roboto Condensed"/>
              </a:rPr>
              <a:t>, </a:t>
            </a:r>
            <a:r>
              <a:rPr lang="en-US" sz="3500" dirty="0" err="1">
                <a:solidFill>
                  <a:srgbClr val="000000"/>
                </a:solidFill>
                <a:ea typeface="Roboto Condensed"/>
              </a:rPr>
              <a:t>tả</a:t>
            </a:r>
            <a:r>
              <a:rPr lang="en-US" sz="3500" dirty="0">
                <a:solidFill>
                  <a:srgbClr val="000000"/>
                </a:solidFill>
                <a:ea typeface="Roboto Condensed"/>
              </a:rPr>
              <a:t> </a:t>
            </a:r>
            <a:r>
              <a:rPr lang="en-US" sz="3500" dirty="0" err="1">
                <a:solidFill>
                  <a:srgbClr val="000000"/>
                </a:solidFill>
                <a:ea typeface="Roboto Condensed"/>
              </a:rPr>
              <a:t>tình</a:t>
            </a:r>
            <a:endParaRPr lang="en-US" sz="3500" dirty="0">
              <a:solidFill>
                <a:srgbClr val="000000"/>
              </a:solidFill>
              <a:ea typeface="Roboto Condensed"/>
            </a:endParaRPr>
          </a:p>
          <a:p>
            <a:pPr>
              <a:lnSpc>
                <a:spcPts val="4900"/>
              </a:lnSpc>
              <a:spcBef>
                <a:spcPct val="0"/>
              </a:spcBef>
            </a:pPr>
            <a:r>
              <a:rPr lang="en-US" sz="3500" dirty="0">
                <a:solidFill>
                  <a:srgbClr val="000000"/>
                </a:solidFill>
                <a:ea typeface="Roboto Condensed"/>
              </a:rPr>
              <a:t>✔Nghệ thuật </a:t>
            </a:r>
            <a:r>
              <a:rPr lang="en-US" sz="3500" dirty="0" err="1">
                <a:solidFill>
                  <a:srgbClr val="000000"/>
                </a:solidFill>
                <a:ea typeface="Roboto Condensed"/>
              </a:rPr>
              <a:t>sử</a:t>
            </a:r>
            <a:r>
              <a:rPr lang="en-US" sz="3500" dirty="0">
                <a:solidFill>
                  <a:srgbClr val="000000"/>
                </a:solidFill>
                <a:ea typeface="Roboto Condensed"/>
              </a:rPr>
              <a:t> </a:t>
            </a:r>
            <a:r>
              <a:rPr lang="en-US" sz="3500" dirty="0" err="1">
                <a:solidFill>
                  <a:srgbClr val="000000"/>
                </a:solidFill>
                <a:ea typeface="Roboto Condensed"/>
              </a:rPr>
              <a:t>dụng</a:t>
            </a:r>
            <a:r>
              <a:rPr lang="en-US" sz="3500" dirty="0">
                <a:solidFill>
                  <a:srgbClr val="000000"/>
                </a:solidFill>
                <a:ea typeface="Roboto Condensed"/>
              </a:rPr>
              <a:t> </a:t>
            </a:r>
            <a:r>
              <a:rPr lang="en-US" sz="3500" dirty="0" err="1">
                <a:solidFill>
                  <a:srgbClr val="000000"/>
                </a:solidFill>
                <a:ea typeface="Roboto Condensed"/>
              </a:rPr>
              <a:t>ngôn</a:t>
            </a:r>
            <a:r>
              <a:rPr lang="en-US" sz="3500" dirty="0">
                <a:solidFill>
                  <a:srgbClr val="000000"/>
                </a:solidFill>
                <a:ea typeface="Roboto Condensed"/>
              </a:rPr>
              <a:t> </a:t>
            </a:r>
            <a:r>
              <a:rPr lang="en-US" sz="3500" dirty="0" err="1">
                <a:solidFill>
                  <a:srgbClr val="000000"/>
                </a:solidFill>
                <a:ea typeface="Roboto Condensed"/>
              </a:rPr>
              <a:t>ngữ</a:t>
            </a:r>
            <a:r>
              <a:rPr lang="en-US" sz="3500" dirty="0">
                <a:solidFill>
                  <a:srgbClr val="000000"/>
                </a:solidFill>
                <a:ea typeface="Roboto Condensed"/>
              </a:rPr>
              <a:t> (</a:t>
            </a:r>
            <a:r>
              <a:rPr lang="en-US" sz="3500" dirty="0" err="1">
                <a:solidFill>
                  <a:srgbClr val="000000"/>
                </a:solidFill>
                <a:ea typeface="Roboto Condensed"/>
              </a:rPr>
              <a:t>từ</a:t>
            </a:r>
            <a:r>
              <a:rPr lang="en-US" sz="3500" dirty="0">
                <a:solidFill>
                  <a:srgbClr val="000000"/>
                </a:solidFill>
                <a:ea typeface="Roboto Condensed"/>
              </a:rPr>
              <a:t> </a:t>
            </a:r>
            <a:r>
              <a:rPr lang="en-US" sz="3500" dirty="0" err="1">
                <a:solidFill>
                  <a:srgbClr val="000000"/>
                </a:solidFill>
                <a:ea typeface="Roboto Condensed"/>
              </a:rPr>
              <a:t>ngữ</a:t>
            </a:r>
            <a:r>
              <a:rPr lang="en-US" sz="3500" dirty="0">
                <a:solidFill>
                  <a:srgbClr val="000000"/>
                </a:solidFill>
                <a:ea typeface="Roboto Condensed"/>
              </a:rPr>
              <a:t>, </a:t>
            </a:r>
            <a:r>
              <a:rPr lang="en-US" sz="3500" dirty="0" err="1">
                <a:solidFill>
                  <a:srgbClr val="000000"/>
                </a:solidFill>
                <a:ea typeface="Roboto Condensed"/>
              </a:rPr>
              <a:t>cấu</a:t>
            </a:r>
            <a:r>
              <a:rPr lang="en-US" sz="3500" dirty="0">
                <a:solidFill>
                  <a:srgbClr val="000000"/>
                </a:solidFill>
                <a:ea typeface="Roboto Condensed"/>
              </a:rPr>
              <a:t> </a:t>
            </a:r>
            <a:r>
              <a:rPr lang="en-US" sz="3500" dirty="0" err="1">
                <a:solidFill>
                  <a:srgbClr val="000000"/>
                </a:solidFill>
                <a:ea typeface="Roboto Condensed"/>
              </a:rPr>
              <a:t>trúc</a:t>
            </a:r>
            <a:r>
              <a:rPr lang="en-US" sz="3500" dirty="0">
                <a:solidFill>
                  <a:srgbClr val="000000"/>
                </a:solidFill>
                <a:ea typeface="Roboto Condensed"/>
              </a:rPr>
              <a:t> </a:t>
            </a:r>
            <a:r>
              <a:rPr lang="en-US" sz="3500" dirty="0" err="1">
                <a:solidFill>
                  <a:srgbClr val="000000"/>
                </a:solidFill>
                <a:ea typeface="Roboto Condensed"/>
              </a:rPr>
              <a:t>câu</a:t>
            </a:r>
            <a:r>
              <a:rPr lang="en-US" sz="3500" dirty="0">
                <a:solidFill>
                  <a:srgbClr val="000000"/>
                </a:solidFill>
                <a:ea typeface="Roboto Condensed"/>
              </a:rPr>
              <a:t> </a:t>
            </a:r>
            <a:r>
              <a:rPr lang="en-US" sz="3500" dirty="0" err="1">
                <a:solidFill>
                  <a:srgbClr val="000000"/>
                </a:solidFill>
                <a:ea typeface="Roboto Condensed"/>
              </a:rPr>
              <a:t>thơ</a:t>
            </a:r>
            <a:r>
              <a:rPr lang="en-US" sz="3500" dirty="0">
                <a:solidFill>
                  <a:srgbClr val="000000"/>
                </a:solidFill>
                <a:ea typeface="Roboto Condensed"/>
              </a:rPr>
              <a:t>, </a:t>
            </a:r>
            <a:r>
              <a:rPr lang="en-US" sz="3500" dirty="0" err="1">
                <a:solidFill>
                  <a:srgbClr val="000000"/>
                </a:solidFill>
                <a:ea typeface="Roboto Condensed"/>
              </a:rPr>
              <a:t>biện</a:t>
            </a:r>
            <a:r>
              <a:rPr lang="en-US" sz="3500" dirty="0">
                <a:solidFill>
                  <a:srgbClr val="000000"/>
                </a:solidFill>
                <a:ea typeface="Roboto Condensed"/>
              </a:rPr>
              <a:t> </a:t>
            </a:r>
            <a:r>
              <a:rPr lang="en-US" sz="3500" dirty="0" err="1">
                <a:solidFill>
                  <a:srgbClr val="000000"/>
                </a:solidFill>
                <a:ea typeface="Roboto Condensed"/>
              </a:rPr>
              <a:t>pháp</a:t>
            </a:r>
            <a:r>
              <a:rPr lang="en-US" sz="3500" dirty="0">
                <a:solidFill>
                  <a:srgbClr val="000000"/>
                </a:solidFill>
                <a:ea typeface="Roboto Condensed"/>
              </a:rPr>
              <a:t> </a:t>
            </a:r>
            <a:r>
              <a:rPr lang="en-US" sz="3500" dirty="0" err="1">
                <a:solidFill>
                  <a:srgbClr val="000000"/>
                </a:solidFill>
                <a:ea typeface="Roboto Condensed"/>
              </a:rPr>
              <a:t>tu</a:t>
            </a:r>
            <a:r>
              <a:rPr lang="en-US" sz="3500" dirty="0">
                <a:solidFill>
                  <a:srgbClr val="000000"/>
                </a:solidFill>
                <a:ea typeface="Roboto Condensed"/>
              </a:rPr>
              <a:t> </a:t>
            </a:r>
            <a:r>
              <a:rPr lang="en-US" sz="3500" dirty="0" err="1">
                <a:solidFill>
                  <a:srgbClr val="000000"/>
                </a:solidFill>
                <a:ea typeface="Roboto Condensed"/>
              </a:rPr>
              <a:t>từ</a:t>
            </a:r>
            <a:r>
              <a:rPr lang="en-US" sz="3500" dirty="0">
                <a:solidFill>
                  <a:srgbClr val="000000"/>
                </a:solidFill>
                <a:ea typeface="Roboto Condensed"/>
              </a:rPr>
              <a:t>,…)</a:t>
            </a:r>
          </a:p>
          <a:p>
            <a:pPr>
              <a:lnSpc>
                <a:spcPts val="4900"/>
              </a:lnSpc>
              <a:spcBef>
                <a:spcPct val="0"/>
              </a:spcBef>
            </a:pPr>
            <a:r>
              <a:rPr lang="en-US" sz="3500" dirty="0">
                <a:solidFill>
                  <a:srgbClr val="000000"/>
                </a:solidFill>
                <a:latin typeface="Roboto Condensed Bold"/>
              </a:rPr>
              <a:t>+ </a:t>
            </a:r>
            <a:r>
              <a:rPr lang="en-US" sz="3500" dirty="0" err="1">
                <a:solidFill>
                  <a:srgbClr val="000000"/>
                </a:solidFill>
                <a:latin typeface="Roboto Condensed Bold"/>
              </a:rPr>
              <a:t>Kết</a:t>
            </a:r>
            <a:r>
              <a:rPr lang="en-US" sz="3500" dirty="0">
                <a:solidFill>
                  <a:srgbClr val="000000"/>
                </a:solidFill>
                <a:latin typeface="Roboto Condensed Bold"/>
              </a:rPr>
              <a:t> </a:t>
            </a:r>
            <a:r>
              <a:rPr lang="en-US" sz="3500" dirty="0" err="1">
                <a:solidFill>
                  <a:srgbClr val="000000"/>
                </a:solidFill>
                <a:latin typeface="Roboto Condensed Bold"/>
              </a:rPr>
              <a:t>bài</a:t>
            </a:r>
            <a:r>
              <a:rPr lang="en-US" sz="3500" dirty="0">
                <a:solidFill>
                  <a:srgbClr val="000000"/>
                </a:solidFill>
                <a:latin typeface="Roboto Condensed Bold"/>
              </a:rPr>
              <a:t>: </a:t>
            </a:r>
            <a:r>
              <a:rPr lang="en-US" sz="3500" dirty="0" err="1">
                <a:solidFill>
                  <a:srgbClr val="000000"/>
                </a:solidFill>
                <a:latin typeface="Roboto Condensed Bold"/>
              </a:rPr>
              <a:t>Khẳng</a:t>
            </a:r>
            <a:r>
              <a:rPr lang="en-US" sz="3500" dirty="0">
                <a:solidFill>
                  <a:srgbClr val="000000"/>
                </a:solidFill>
                <a:latin typeface="Roboto Condensed Bold"/>
              </a:rPr>
              <a:t> </a:t>
            </a:r>
            <a:r>
              <a:rPr lang="en-US" sz="3500" dirty="0" err="1">
                <a:solidFill>
                  <a:srgbClr val="000000"/>
                </a:solidFill>
                <a:latin typeface="Roboto Condensed Bold"/>
              </a:rPr>
              <a:t>định</a:t>
            </a:r>
            <a:r>
              <a:rPr lang="en-US" sz="3500" dirty="0">
                <a:solidFill>
                  <a:srgbClr val="000000"/>
                </a:solidFill>
                <a:latin typeface="Roboto Condensed Bold"/>
              </a:rPr>
              <a:t> </a:t>
            </a:r>
            <a:r>
              <a:rPr lang="en-US" sz="3500" dirty="0" err="1">
                <a:solidFill>
                  <a:srgbClr val="000000"/>
                </a:solidFill>
                <a:latin typeface="Roboto Condensed Bold"/>
              </a:rPr>
              <a:t>vị</a:t>
            </a:r>
            <a:r>
              <a:rPr lang="en-US" sz="3500" dirty="0">
                <a:solidFill>
                  <a:srgbClr val="000000"/>
                </a:solidFill>
                <a:latin typeface="Roboto Condensed Bold"/>
              </a:rPr>
              <a:t> </a:t>
            </a:r>
            <a:r>
              <a:rPr lang="en-US" sz="3500" dirty="0" err="1">
                <a:solidFill>
                  <a:srgbClr val="000000"/>
                </a:solidFill>
                <a:latin typeface="Roboto Condensed Bold"/>
              </a:rPr>
              <a:t>trí</a:t>
            </a:r>
            <a:r>
              <a:rPr lang="en-US" sz="3500" dirty="0">
                <a:solidFill>
                  <a:srgbClr val="000000"/>
                </a:solidFill>
                <a:latin typeface="Roboto Condensed Bold"/>
              </a:rPr>
              <a:t> và ý </a:t>
            </a:r>
            <a:r>
              <a:rPr lang="en-US" sz="3500" dirty="0" err="1">
                <a:solidFill>
                  <a:srgbClr val="000000"/>
                </a:solidFill>
                <a:latin typeface="Roboto Condensed Bold"/>
              </a:rPr>
              <a:t>nghĩa</a:t>
            </a:r>
            <a:r>
              <a:rPr lang="en-US" sz="3500" dirty="0">
                <a:solidFill>
                  <a:srgbClr val="000000"/>
                </a:solidFill>
                <a:latin typeface="Roboto Condensed Bold"/>
              </a:rPr>
              <a:t> </a:t>
            </a:r>
            <a:r>
              <a:rPr lang="en-US" sz="3500" dirty="0" err="1">
                <a:solidFill>
                  <a:srgbClr val="000000"/>
                </a:solidFill>
                <a:latin typeface="Roboto Condensed Bold"/>
              </a:rPr>
              <a:t>của</a:t>
            </a:r>
            <a:r>
              <a:rPr lang="en-US" sz="3500" dirty="0">
                <a:solidFill>
                  <a:srgbClr val="000000"/>
                </a:solidFill>
                <a:latin typeface="Roboto Condensed Bold"/>
              </a:rPr>
              <a:t> </a:t>
            </a:r>
            <a:r>
              <a:rPr lang="en-US" sz="3500" dirty="0" err="1">
                <a:solidFill>
                  <a:srgbClr val="000000"/>
                </a:solidFill>
                <a:latin typeface="Roboto Condensed Bold"/>
              </a:rPr>
              <a:t>bài</a:t>
            </a:r>
            <a:r>
              <a:rPr lang="en-US" sz="3500" dirty="0">
                <a:solidFill>
                  <a:srgbClr val="000000"/>
                </a:solidFill>
                <a:latin typeface="Roboto Condensed Bold"/>
              </a:rPr>
              <a:t> </a:t>
            </a:r>
            <a:r>
              <a:rPr lang="en-US" sz="3500" dirty="0" err="1">
                <a:solidFill>
                  <a:srgbClr val="000000"/>
                </a:solidFill>
                <a:latin typeface="Roboto Condensed Bold"/>
              </a:rPr>
              <a:t>thơ</a:t>
            </a:r>
            <a:r>
              <a:rPr lang="en-US" sz="3500" dirty="0">
                <a:solidFill>
                  <a:srgbClr val="000000"/>
                </a:solidFill>
                <a:latin typeface="Roboto Condensed Bold"/>
              </a:rPr>
              <a:t>.</a:t>
            </a:r>
          </a:p>
        </p:txBody>
      </p:sp>
      <p:sp>
        <p:nvSpPr>
          <p:cNvPr id="8" name="Freeform 8"/>
          <p:cNvSpPr/>
          <p:nvPr/>
        </p:nvSpPr>
        <p:spPr>
          <a:xfrm>
            <a:off x="13264280" y="7607241"/>
            <a:ext cx="7990040" cy="7200900"/>
          </a:xfrm>
          <a:custGeom>
            <a:avLst/>
            <a:gdLst/>
            <a:ahLst/>
            <a:cxnLst/>
            <a:rect l="l" t="t" r="r" b="b"/>
            <a:pathLst>
              <a:path w="7990040" h="7200900">
                <a:moveTo>
                  <a:pt x="0" y="0"/>
                </a:moveTo>
                <a:lnTo>
                  <a:pt x="7990040" y="0"/>
                </a:lnTo>
                <a:lnTo>
                  <a:pt x="7990040" y="7200900"/>
                </a:lnTo>
                <a:lnTo>
                  <a:pt x="0" y="72009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a:off x="-3768154" y="-1234881"/>
            <a:ext cx="7315200" cy="2469762"/>
          </a:xfrm>
          <a:custGeom>
            <a:avLst/>
            <a:gdLst/>
            <a:ahLst/>
            <a:cxnLst/>
            <a:rect l="l" t="t" r="r" b="b"/>
            <a:pathLst>
              <a:path w="7315200" h="2469762">
                <a:moveTo>
                  <a:pt x="0" y="0"/>
                </a:moveTo>
                <a:lnTo>
                  <a:pt x="7315200" y="0"/>
                </a:lnTo>
                <a:lnTo>
                  <a:pt x="7315200" y="2469762"/>
                </a:lnTo>
                <a:lnTo>
                  <a:pt x="0" y="246976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a:off x="-1321976" y="-115623"/>
            <a:ext cx="2687386" cy="2335582"/>
          </a:xfrm>
          <a:custGeom>
            <a:avLst/>
            <a:gdLst/>
            <a:ahLst/>
            <a:cxnLst/>
            <a:rect l="l" t="t" r="r" b="b"/>
            <a:pathLst>
              <a:path w="2687386" h="2335582">
                <a:moveTo>
                  <a:pt x="0" y="0"/>
                </a:moveTo>
                <a:lnTo>
                  <a:pt x="2687386" y="0"/>
                </a:lnTo>
                <a:lnTo>
                  <a:pt x="2687386" y="2335582"/>
                </a:lnTo>
                <a:lnTo>
                  <a:pt x="0" y="233558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 calcmode="lin" valueType="num">
                                      <p:cBhvr additive="base">
                                        <p:cTn id="2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Effect transition="in" filter="fade">
                                      <p:cBhvr>
                                        <p:cTn id="31" dur="1000"/>
                                        <p:tgtEl>
                                          <p:spTgt spid="7">
                                            <p:txEl>
                                              <p:pRg st="2" end="2"/>
                                            </p:txEl>
                                          </p:spTgt>
                                        </p:tgtEl>
                                      </p:cBhvr>
                                    </p:animEffect>
                                    <p:anim calcmode="lin" valueType="num">
                                      <p:cBhvr>
                                        <p:cTn id="3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7">
                                            <p:txEl>
                                              <p:pRg st="3" end="3"/>
                                            </p:txEl>
                                          </p:spTgt>
                                        </p:tgtEl>
                                        <p:attrNameLst>
                                          <p:attrName>style.visibility</p:attrName>
                                        </p:attrNameLst>
                                      </p:cBhvr>
                                      <p:to>
                                        <p:strVal val="visible"/>
                                      </p:to>
                                    </p:set>
                                    <p:animEffect transition="in" filter="fade">
                                      <p:cBhvr>
                                        <p:cTn id="38" dur="1000"/>
                                        <p:tgtEl>
                                          <p:spTgt spid="7">
                                            <p:txEl>
                                              <p:pRg st="3" end="3"/>
                                            </p:txEl>
                                          </p:spTgt>
                                        </p:tgtEl>
                                      </p:cBhvr>
                                    </p:animEffect>
                                    <p:anim calcmode="lin" valueType="num">
                                      <p:cBhvr>
                                        <p:cTn id="3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7">
                                            <p:txEl>
                                              <p:pRg st="3" end="3"/>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7">
                                            <p:txEl>
                                              <p:pRg st="4" end="4"/>
                                            </p:txEl>
                                          </p:spTgt>
                                        </p:tgtEl>
                                        <p:attrNameLst>
                                          <p:attrName>style.visibility</p:attrName>
                                        </p:attrNameLst>
                                      </p:cBhvr>
                                      <p:to>
                                        <p:strVal val="visible"/>
                                      </p:to>
                                    </p:set>
                                    <p:animEffect transition="in" filter="fade">
                                      <p:cBhvr>
                                        <p:cTn id="43" dur="1000"/>
                                        <p:tgtEl>
                                          <p:spTgt spid="7">
                                            <p:txEl>
                                              <p:pRg st="4" end="4"/>
                                            </p:txEl>
                                          </p:spTgt>
                                        </p:tgtEl>
                                      </p:cBhvr>
                                    </p:animEffect>
                                    <p:anim calcmode="lin" valueType="num">
                                      <p:cBhvr>
                                        <p:cTn id="44"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7">
                                            <p:txEl>
                                              <p:pRg st="4" end="4"/>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7">
                                            <p:txEl>
                                              <p:pRg st="5" end="5"/>
                                            </p:txEl>
                                          </p:spTgt>
                                        </p:tgtEl>
                                        <p:attrNameLst>
                                          <p:attrName>style.visibility</p:attrName>
                                        </p:attrNameLst>
                                      </p:cBhvr>
                                      <p:to>
                                        <p:strVal val="visible"/>
                                      </p:to>
                                    </p:set>
                                    <p:animEffect transition="in" filter="fade">
                                      <p:cBhvr>
                                        <p:cTn id="48" dur="1000"/>
                                        <p:tgtEl>
                                          <p:spTgt spid="7">
                                            <p:txEl>
                                              <p:pRg st="5" end="5"/>
                                            </p:txEl>
                                          </p:spTgt>
                                        </p:tgtEl>
                                      </p:cBhvr>
                                    </p:animEffect>
                                    <p:anim calcmode="lin" valueType="num">
                                      <p:cBhvr>
                                        <p:cTn id="49"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7">
                                            <p:txEl>
                                              <p:pRg st="6" end="6"/>
                                            </p:txEl>
                                          </p:spTgt>
                                        </p:tgtEl>
                                        <p:attrNameLst>
                                          <p:attrName>style.visibility</p:attrName>
                                        </p:attrNameLst>
                                      </p:cBhvr>
                                      <p:to>
                                        <p:strVal val="visible"/>
                                      </p:to>
                                    </p:set>
                                    <p:animEffect transition="in" filter="fade">
                                      <p:cBhvr>
                                        <p:cTn id="55" dur="1000"/>
                                        <p:tgtEl>
                                          <p:spTgt spid="7">
                                            <p:txEl>
                                              <p:pRg st="6" end="6"/>
                                            </p:txEl>
                                          </p:spTgt>
                                        </p:tgtEl>
                                      </p:cBhvr>
                                    </p:animEffect>
                                    <p:anim calcmode="lin" valueType="num">
                                      <p:cBhvr>
                                        <p:cTn id="56"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57"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7">
                                            <p:txEl>
                                              <p:pRg st="7" end="7"/>
                                            </p:txEl>
                                          </p:spTgt>
                                        </p:tgtEl>
                                        <p:attrNameLst>
                                          <p:attrName>style.visibility</p:attrName>
                                        </p:attrNameLst>
                                      </p:cBhvr>
                                      <p:to>
                                        <p:strVal val="visible"/>
                                      </p:to>
                                    </p:set>
                                    <p:animEffect transition="in" filter="fade">
                                      <p:cBhvr>
                                        <p:cTn id="62" dur="1000"/>
                                        <p:tgtEl>
                                          <p:spTgt spid="7">
                                            <p:txEl>
                                              <p:pRg st="7" end="7"/>
                                            </p:txEl>
                                          </p:spTgt>
                                        </p:tgtEl>
                                      </p:cBhvr>
                                    </p:animEffect>
                                    <p:anim calcmode="lin" valueType="num">
                                      <p:cBhvr>
                                        <p:cTn id="63"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64" dur="1000" fill="hold"/>
                                        <p:tgtEl>
                                          <p:spTgt spid="7">
                                            <p:txEl>
                                              <p:pRg st="7" end="7"/>
                                            </p:txEl>
                                          </p:spTgt>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7">
                                            <p:txEl>
                                              <p:pRg st="8" end="8"/>
                                            </p:txEl>
                                          </p:spTgt>
                                        </p:tgtEl>
                                        <p:attrNameLst>
                                          <p:attrName>style.visibility</p:attrName>
                                        </p:attrNameLst>
                                      </p:cBhvr>
                                      <p:to>
                                        <p:strVal val="visible"/>
                                      </p:to>
                                    </p:set>
                                    <p:animEffect transition="in" filter="fade">
                                      <p:cBhvr>
                                        <p:cTn id="67" dur="1000"/>
                                        <p:tgtEl>
                                          <p:spTgt spid="7">
                                            <p:txEl>
                                              <p:pRg st="8" end="8"/>
                                            </p:txEl>
                                          </p:spTgt>
                                        </p:tgtEl>
                                      </p:cBhvr>
                                    </p:animEffect>
                                    <p:anim calcmode="lin" valueType="num">
                                      <p:cBhvr>
                                        <p:cTn id="68"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69" dur="1000" fill="hold"/>
                                        <p:tgtEl>
                                          <p:spTgt spid="7">
                                            <p:txEl>
                                              <p:pRg st="8" end="8"/>
                                            </p:txEl>
                                          </p:spTgt>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7">
                                            <p:txEl>
                                              <p:pRg st="9" end="9"/>
                                            </p:txEl>
                                          </p:spTgt>
                                        </p:tgtEl>
                                        <p:attrNameLst>
                                          <p:attrName>style.visibility</p:attrName>
                                        </p:attrNameLst>
                                      </p:cBhvr>
                                      <p:to>
                                        <p:strVal val="visible"/>
                                      </p:to>
                                    </p:set>
                                    <p:animEffect transition="in" filter="fade">
                                      <p:cBhvr>
                                        <p:cTn id="72" dur="1000"/>
                                        <p:tgtEl>
                                          <p:spTgt spid="7">
                                            <p:txEl>
                                              <p:pRg st="9" end="9"/>
                                            </p:txEl>
                                          </p:spTgt>
                                        </p:tgtEl>
                                      </p:cBhvr>
                                    </p:animEffect>
                                    <p:anim calcmode="lin" valueType="num">
                                      <p:cBhvr>
                                        <p:cTn id="73" dur="1000" fill="hold"/>
                                        <p:tgtEl>
                                          <p:spTgt spid="7">
                                            <p:txEl>
                                              <p:pRg st="9" end="9"/>
                                            </p:txEl>
                                          </p:spTgt>
                                        </p:tgtEl>
                                        <p:attrNameLst>
                                          <p:attrName>ppt_x</p:attrName>
                                        </p:attrNameLst>
                                      </p:cBhvr>
                                      <p:tavLst>
                                        <p:tav tm="0">
                                          <p:val>
                                            <p:strVal val="#ppt_x"/>
                                          </p:val>
                                        </p:tav>
                                        <p:tav tm="100000">
                                          <p:val>
                                            <p:strVal val="#ppt_x"/>
                                          </p:val>
                                        </p:tav>
                                      </p:tavLst>
                                    </p:anim>
                                    <p:anim calcmode="lin" valueType="num">
                                      <p:cBhvr>
                                        <p:cTn id="74" dur="1000" fill="hold"/>
                                        <p:tgtEl>
                                          <p:spTgt spid="7">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7">
                                            <p:txEl>
                                              <p:pRg st="10" end="10"/>
                                            </p:txEl>
                                          </p:spTgt>
                                        </p:tgtEl>
                                        <p:attrNameLst>
                                          <p:attrName>style.visibility</p:attrName>
                                        </p:attrNameLst>
                                      </p:cBhvr>
                                      <p:to>
                                        <p:strVal val="visible"/>
                                      </p:to>
                                    </p:set>
                                    <p:animEffect transition="in" filter="fade">
                                      <p:cBhvr>
                                        <p:cTn id="79" dur="1000"/>
                                        <p:tgtEl>
                                          <p:spTgt spid="7">
                                            <p:txEl>
                                              <p:pRg st="10" end="10"/>
                                            </p:txEl>
                                          </p:spTgt>
                                        </p:tgtEl>
                                      </p:cBhvr>
                                    </p:animEffect>
                                    <p:anim calcmode="lin" valueType="num">
                                      <p:cBhvr>
                                        <p:cTn id="80" dur="1000" fill="hold"/>
                                        <p:tgtEl>
                                          <p:spTgt spid="7">
                                            <p:txEl>
                                              <p:pRg st="10" end="10"/>
                                            </p:txEl>
                                          </p:spTgt>
                                        </p:tgtEl>
                                        <p:attrNameLst>
                                          <p:attrName>ppt_x</p:attrName>
                                        </p:attrNameLst>
                                      </p:cBhvr>
                                      <p:tavLst>
                                        <p:tav tm="0">
                                          <p:val>
                                            <p:strVal val="#ppt_x"/>
                                          </p:val>
                                        </p:tav>
                                        <p:tav tm="100000">
                                          <p:val>
                                            <p:strVal val="#ppt_x"/>
                                          </p:val>
                                        </p:tav>
                                      </p:tavLst>
                                    </p:anim>
                                    <p:anim calcmode="lin" valueType="num">
                                      <p:cBhvr>
                                        <p:cTn id="81" dur="1000" fill="hold"/>
                                        <p:tgtEl>
                                          <p:spTgt spid="7">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p:cNvGrpSpPr/>
        <p:nvPr/>
      </p:nvGrpSpPr>
      <p:grpSpPr>
        <a:xfrm>
          <a:off x="0" y="0"/>
          <a:ext cx="0" cy="0"/>
          <a:chOff x="0" y="0"/>
          <a:chExt cx="0" cy="0"/>
        </a:xfrm>
      </p:grpSpPr>
      <p:sp>
        <p:nvSpPr>
          <p:cNvPr id="2" name="Freeform 2"/>
          <p:cNvSpPr/>
          <p:nvPr/>
        </p:nvSpPr>
        <p:spPr>
          <a:xfrm rot="8196606">
            <a:off x="12485143" y="-5686488"/>
            <a:ext cx="7299575" cy="10774229"/>
          </a:xfrm>
          <a:custGeom>
            <a:avLst/>
            <a:gdLst/>
            <a:ahLst/>
            <a:cxnLst/>
            <a:rect l="l" t="t" r="r" b="b"/>
            <a:pathLst>
              <a:path w="7299575" h="10774229">
                <a:moveTo>
                  <a:pt x="0" y="0"/>
                </a:moveTo>
                <a:lnTo>
                  <a:pt x="7299576" y="0"/>
                </a:lnTo>
                <a:lnTo>
                  <a:pt x="7299576" y="10774229"/>
                </a:lnTo>
                <a:lnTo>
                  <a:pt x="0" y="10774229"/>
                </a:lnTo>
                <a:lnTo>
                  <a:pt x="0" y="0"/>
                </a:lnTo>
                <a:close/>
              </a:path>
            </a:pathLst>
          </a:custGeom>
          <a:blipFill>
            <a:blip r:embed="rId2">
              <a:alphaModFix amt="43000"/>
              <a:extLst>
                <a:ext uri="{96DAC541-7B7A-43D3-8B79-37D633B846F1}">
                  <asvg:svgBlip xmlns:asvg="http://schemas.microsoft.com/office/drawing/2016/SVG/main" r:embed="rId3"/>
                </a:ext>
              </a:extLst>
            </a:blip>
            <a:stretch>
              <a:fillRect/>
            </a:stretch>
          </a:blipFill>
        </p:spPr>
      </p:sp>
      <p:sp>
        <p:nvSpPr>
          <p:cNvPr id="3" name="Freeform 3"/>
          <p:cNvSpPr/>
          <p:nvPr/>
        </p:nvSpPr>
        <p:spPr>
          <a:xfrm rot="4284660">
            <a:off x="247526" y="3175668"/>
            <a:ext cx="11189148" cy="16515269"/>
          </a:xfrm>
          <a:custGeom>
            <a:avLst/>
            <a:gdLst/>
            <a:ahLst/>
            <a:cxnLst/>
            <a:rect l="l" t="t" r="r" b="b"/>
            <a:pathLst>
              <a:path w="11189148" h="16515269">
                <a:moveTo>
                  <a:pt x="0" y="0"/>
                </a:moveTo>
                <a:lnTo>
                  <a:pt x="11189148" y="0"/>
                </a:lnTo>
                <a:lnTo>
                  <a:pt x="11189148" y="16515269"/>
                </a:lnTo>
                <a:lnTo>
                  <a:pt x="0" y="16515269"/>
                </a:lnTo>
                <a:lnTo>
                  <a:pt x="0" y="0"/>
                </a:lnTo>
                <a:close/>
              </a:path>
            </a:pathLst>
          </a:custGeom>
          <a:blipFill>
            <a:blip r:embed="rId2">
              <a:alphaModFix amt="43000"/>
              <a:extLst>
                <a:ext uri="{96DAC541-7B7A-43D3-8B79-37D633B846F1}">
                  <asvg:svgBlip xmlns:asvg="http://schemas.microsoft.com/office/drawing/2016/SVG/main" r:embed="rId3"/>
                </a:ext>
              </a:extLst>
            </a:blip>
            <a:stretch>
              <a:fillRect/>
            </a:stretch>
          </a:blipFill>
        </p:spPr>
      </p:sp>
      <p:graphicFrame>
        <p:nvGraphicFramePr>
          <p:cNvPr id="4" name="Table 4"/>
          <p:cNvGraphicFramePr>
            <a:graphicFrameLocks noGrp="1"/>
          </p:cNvGraphicFramePr>
          <p:nvPr>
            <p:extLst>
              <p:ext uri="{D42A27DB-BD31-4B8C-83A1-F6EECF244321}">
                <p14:modId xmlns:p14="http://schemas.microsoft.com/office/powerpoint/2010/main" val="1700449128"/>
              </p:ext>
            </p:extLst>
          </p:nvPr>
        </p:nvGraphicFramePr>
        <p:xfrm>
          <a:off x="2672282" y="1234881"/>
          <a:ext cx="13962621" cy="8229600"/>
        </p:xfrm>
        <a:graphic>
          <a:graphicData uri="http://schemas.openxmlformats.org/drawingml/2006/table">
            <a:tbl>
              <a:tblPr/>
              <a:tblGrid>
                <a:gridCol w="1919945">
                  <a:extLst>
                    <a:ext uri="{9D8B030D-6E8A-4147-A177-3AD203B41FA5}">
                      <a16:colId xmlns:a16="http://schemas.microsoft.com/office/drawing/2014/main" val="20000"/>
                    </a:ext>
                  </a:extLst>
                </a:gridCol>
                <a:gridCol w="2259936">
                  <a:extLst>
                    <a:ext uri="{9D8B030D-6E8A-4147-A177-3AD203B41FA5}">
                      <a16:colId xmlns:a16="http://schemas.microsoft.com/office/drawing/2014/main" val="20001"/>
                    </a:ext>
                  </a:extLst>
                </a:gridCol>
                <a:gridCol w="4393002">
                  <a:extLst>
                    <a:ext uri="{9D8B030D-6E8A-4147-A177-3AD203B41FA5}">
                      <a16:colId xmlns:a16="http://schemas.microsoft.com/office/drawing/2014/main" val="20002"/>
                    </a:ext>
                  </a:extLst>
                </a:gridCol>
                <a:gridCol w="2455848">
                  <a:extLst>
                    <a:ext uri="{9D8B030D-6E8A-4147-A177-3AD203B41FA5}">
                      <a16:colId xmlns:a16="http://schemas.microsoft.com/office/drawing/2014/main" val="20003"/>
                    </a:ext>
                  </a:extLst>
                </a:gridCol>
                <a:gridCol w="2933890">
                  <a:extLst>
                    <a:ext uri="{9D8B030D-6E8A-4147-A177-3AD203B41FA5}">
                      <a16:colId xmlns:a16="http://schemas.microsoft.com/office/drawing/2014/main" val="20004"/>
                    </a:ext>
                  </a:extLst>
                </a:gridCol>
              </a:tblGrid>
              <a:tr h="992875">
                <a:tc gridSpan="5">
                  <a:txBody>
                    <a:bodyPr/>
                    <a:lstStyle/>
                    <a:p>
                      <a:pPr algn="ctr">
                        <a:lnSpc>
                          <a:spcPts val="3920"/>
                        </a:lnSpc>
                        <a:defRPr/>
                      </a:pPr>
                      <a:r>
                        <a:rPr lang="en-US" sz="2800" dirty="0" err="1">
                          <a:solidFill>
                            <a:srgbClr val="000000"/>
                          </a:solidFill>
                          <a:latin typeface="Roboto Condensed Bold"/>
                        </a:rPr>
                        <a:t>Mở</a:t>
                      </a:r>
                      <a:r>
                        <a:rPr lang="en-US" sz="2800" dirty="0">
                          <a:solidFill>
                            <a:srgbClr val="000000"/>
                          </a:solidFill>
                          <a:latin typeface="Roboto Condensed Bold"/>
                        </a:rPr>
                        <a:t> </a:t>
                      </a:r>
                      <a:r>
                        <a:rPr lang="en-US" sz="2800" dirty="0" err="1">
                          <a:solidFill>
                            <a:srgbClr val="000000"/>
                          </a:solidFill>
                          <a:latin typeface="Roboto Condensed Bold"/>
                        </a:rPr>
                        <a:t>bài</a:t>
                      </a:r>
                      <a:endParaRPr lang="en-US" sz="1100" dirty="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DAB7A0"/>
                    </a:solidFill>
                  </a:tcPr>
                </a:tc>
                <a:tc hMerge="1">
                  <a:txBody>
                    <a:bodyPr/>
                    <a:lstStyle/>
                    <a:p>
                      <a:pPr algn="ctr">
                        <a:lnSpc>
                          <a:spcPts val="3920"/>
                        </a:lnSpc>
                        <a:defRPr/>
                      </a:pPr>
                      <a:r>
                        <a:rPr lang="en-US" sz="2800">
                          <a:solidFill>
                            <a:srgbClr val="000000"/>
                          </a:solidFill>
                          <a:latin typeface="Roboto Condensed Bold"/>
                        </a:rPr>
                        <a:t>Mở bài</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DAB7A0"/>
                    </a:solidFill>
                  </a:tcPr>
                </a:tc>
                <a:tc hMerge="1">
                  <a:txBody>
                    <a:bodyPr/>
                    <a:lstStyle/>
                    <a:p>
                      <a:pPr algn="ctr">
                        <a:lnSpc>
                          <a:spcPts val="3920"/>
                        </a:lnSpc>
                        <a:defRPr/>
                      </a:pPr>
                      <a:r>
                        <a:rPr lang="en-US" sz="2800">
                          <a:solidFill>
                            <a:srgbClr val="000000"/>
                          </a:solidFill>
                          <a:latin typeface="Roboto Condensed Bold"/>
                        </a:rPr>
                        <a:t>Mở bài</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DAB7A0"/>
                    </a:solidFill>
                  </a:tcPr>
                </a:tc>
                <a:tc hMerge="1">
                  <a:txBody>
                    <a:bodyPr/>
                    <a:lstStyle/>
                    <a:p>
                      <a:pPr algn="ctr">
                        <a:lnSpc>
                          <a:spcPts val="3920"/>
                        </a:lnSpc>
                        <a:defRPr/>
                      </a:pPr>
                      <a:r>
                        <a:rPr lang="en-US" sz="2800">
                          <a:solidFill>
                            <a:srgbClr val="000000"/>
                          </a:solidFill>
                          <a:latin typeface="Roboto Condensed Bold"/>
                        </a:rPr>
                        <a:t>Mở bài</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DAB7A0"/>
                    </a:solidFill>
                  </a:tcPr>
                </a:tc>
                <a:tc hMerge="1">
                  <a:txBody>
                    <a:bodyPr/>
                    <a:lstStyle/>
                    <a:p>
                      <a:pPr algn="ctr">
                        <a:lnSpc>
                          <a:spcPts val="3920"/>
                        </a:lnSpc>
                        <a:defRPr/>
                      </a:pPr>
                      <a:r>
                        <a:rPr lang="en-US" sz="2800">
                          <a:solidFill>
                            <a:srgbClr val="000000"/>
                          </a:solidFill>
                          <a:latin typeface="Roboto Condensed Bold"/>
                        </a:rPr>
                        <a:t>Mở bài</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DAB7A0"/>
                    </a:solidFill>
                  </a:tcPr>
                </a:tc>
                <a:extLst>
                  <a:ext uri="{0D108BD9-81ED-4DB2-BD59-A6C34878D82A}">
                    <a16:rowId xmlns:a16="http://schemas.microsoft.com/office/drawing/2014/main" val="10000"/>
                  </a:ext>
                </a:extLst>
              </a:tr>
              <a:tr h="3121925">
                <a:tc rowSpan="2">
                  <a:txBody>
                    <a:bodyPr/>
                    <a:lstStyle/>
                    <a:p>
                      <a:pPr algn="ctr">
                        <a:lnSpc>
                          <a:spcPts val="3920"/>
                        </a:lnSpc>
                        <a:defRPr/>
                      </a:pPr>
                      <a:r>
                        <a:rPr lang="en-US" sz="2800">
                          <a:solidFill>
                            <a:srgbClr val="000000"/>
                          </a:solidFill>
                          <a:latin typeface="Roboto Condensed Bold"/>
                        </a:rPr>
                        <a:t>Thân bài: </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DAB7A0"/>
                    </a:solidFill>
                  </a:tcPr>
                </a:tc>
                <a:tc>
                  <a:txBody>
                    <a:bodyPr/>
                    <a:lstStyle/>
                    <a:p>
                      <a:pPr algn="ctr">
                        <a:lnSpc>
                          <a:spcPts val="3920"/>
                        </a:lnSpc>
                        <a:defRPr/>
                      </a:pPr>
                      <a:r>
                        <a:rPr lang="en-US" sz="2800">
                          <a:solidFill>
                            <a:srgbClr val="000000"/>
                          </a:solidFill>
                          <a:latin typeface="Roboto Condensed Bold"/>
                        </a:rPr>
                        <a:t>Ý 1: Phân tích đặc điểm nội dung</a:t>
                      </a:r>
                      <a:endParaRPr lang="en-US" sz="1100"/>
                    </a:p>
                    <a:p>
                      <a:pPr algn="ctr">
                        <a:lnSpc>
                          <a:spcPts val="3920"/>
                        </a:lnSpc>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BE8D9"/>
                    </a:solidFill>
                  </a:tcPr>
                </a:tc>
                <a:tc>
                  <a:txBody>
                    <a:bodyPr/>
                    <a:lstStyle/>
                    <a:p>
                      <a:pPr algn="ctr">
                        <a:lnSpc>
                          <a:spcPts val="3920"/>
                        </a:lnSpc>
                        <a:defRPr/>
                      </a:pPr>
                      <a:r>
                        <a:rPr lang="en-US" sz="2800">
                          <a:solidFill>
                            <a:srgbClr val="000000"/>
                          </a:solidFill>
                          <a:latin typeface="Roboto Condensed"/>
                        </a:rPr>
                        <a:t>Phân tích hình tượng thơ (hình tượng thiên nhiên, hình tượng con người)</a:t>
                      </a:r>
                      <a:endParaRPr lang="en-US" sz="1100"/>
                    </a:p>
                    <a:p>
                      <a:pPr algn="ctr">
                        <a:lnSpc>
                          <a:spcPts val="3920"/>
                        </a:lnSpc>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EFEFE"/>
                    </a:solidFill>
                  </a:tcPr>
                </a:tc>
                <a:tc>
                  <a:txBody>
                    <a:bodyPr/>
                    <a:lstStyle/>
                    <a:p>
                      <a:pPr algn="ctr">
                        <a:lnSpc>
                          <a:spcPts val="3920"/>
                        </a:lnSpc>
                        <a:defRPr/>
                      </a:pPr>
                      <a:r>
                        <a:rPr lang="en-US" sz="2800">
                          <a:solidFill>
                            <a:srgbClr val="000000"/>
                          </a:solidFill>
                          <a:latin typeface="Roboto Condensed"/>
                        </a:rPr>
                        <a:t>Phân tích cảm xúc, tâm trạng của nhà thơ</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EFEFE"/>
                    </a:solidFill>
                  </a:tcPr>
                </a:tc>
                <a:tc>
                  <a:txBody>
                    <a:bodyPr/>
                    <a:lstStyle/>
                    <a:p>
                      <a:pPr algn="ctr">
                        <a:lnSpc>
                          <a:spcPts val="3920"/>
                        </a:lnSpc>
                        <a:defRPr/>
                      </a:pPr>
                      <a:r>
                        <a:rPr lang="en-US" sz="2800">
                          <a:solidFill>
                            <a:srgbClr val="000000"/>
                          </a:solidFill>
                          <a:latin typeface="Roboto Condensed"/>
                        </a:rPr>
                        <a:t>Khái quát chủ đề của bài thơ</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EFEFE"/>
                    </a:solidFill>
                  </a:tcPr>
                </a:tc>
                <a:extLst>
                  <a:ext uri="{0D108BD9-81ED-4DB2-BD59-A6C34878D82A}">
                    <a16:rowId xmlns:a16="http://schemas.microsoft.com/office/drawing/2014/main" val="10001"/>
                  </a:ext>
                </a:extLst>
              </a:tr>
              <a:tr h="3121925">
                <a:tc vMerge="1">
                  <a:txBody>
                    <a:bodyPr/>
                    <a:lstStyle/>
                    <a:p>
                      <a:pPr algn="ctr">
                        <a:lnSpc>
                          <a:spcPts val="3920"/>
                        </a:lnSpc>
                        <a:defRPr/>
                      </a:pPr>
                      <a:r>
                        <a:rPr lang="en-US" sz="2800">
                          <a:solidFill>
                            <a:srgbClr val="000000"/>
                          </a:solidFill>
                          <a:latin typeface="Roboto Condensed Bold"/>
                        </a:rPr>
                        <a:t>Thân bài: </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DAB7A0"/>
                    </a:solidFill>
                  </a:tcPr>
                </a:tc>
                <a:tc>
                  <a:txBody>
                    <a:bodyPr/>
                    <a:lstStyle/>
                    <a:p>
                      <a:pPr algn="ctr">
                        <a:lnSpc>
                          <a:spcPts val="3920"/>
                        </a:lnSpc>
                        <a:defRPr/>
                      </a:pPr>
                      <a:r>
                        <a:rPr lang="en-US" sz="2800">
                          <a:solidFill>
                            <a:srgbClr val="000000"/>
                          </a:solidFill>
                          <a:latin typeface="Roboto Condensed Bold"/>
                        </a:rPr>
                        <a:t>Ý 2: Phân tích một số nét đặc sắc về nghệ thuật</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BE8D9"/>
                    </a:solidFill>
                  </a:tcPr>
                </a:tc>
                <a:tc>
                  <a:txBody>
                    <a:bodyPr/>
                    <a:lstStyle/>
                    <a:p>
                      <a:pPr algn="ctr">
                        <a:lnSpc>
                          <a:spcPts val="3920"/>
                        </a:lnSpc>
                        <a:defRPr/>
                      </a:pPr>
                      <a:r>
                        <a:rPr lang="en-US" sz="2800">
                          <a:solidFill>
                            <a:srgbClr val="000000"/>
                          </a:solidFill>
                          <a:latin typeface="Roboto Condensed"/>
                        </a:rPr>
                        <a:t>Cách sử dụng thể thơ thất ngôn bát cú hoặc tứ tuyệt Đường luật (theo mô hình chuẩn mục hay có sự cách tân)</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EFEFE"/>
                    </a:solidFill>
                  </a:tcPr>
                </a:tc>
                <a:tc>
                  <a:txBody>
                    <a:bodyPr/>
                    <a:lstStyle/>
                    <a:p>
                      <a:pPr algn="ctr">
                        <a:lnSpc>
                          <a:spcPts val="3920"/>
                        </a:lnSpc>
                        <a:defRPr/>
                      </a:pPr>
                      <a:r>
                        <a:rPr lang="en-US" sz="2800">
                          <a:solidFill>
                            <a:srgbClr val="000000"/>
                          </a:solidFill>
                          <a:latin typeface="Roboto Condensed"/>
                        </a:rPr>
                        <a:t>Những nét đặc sắc trong nghệ thuật tả cảnh, tả tình</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EFEFE"/>
                    </a:solidFill>
                  </a:tcPr>
                </a:tc>
                <a:tc>
                  <a:txBody>
                    <a:bodyPr/>
                    <a:lstStyle/>
                    <a:p>
                      <a:pPr algn="ctr">
                        <a:lnSpc>
                          <a:spcPts val="3920"/>
                        </a:lnSpc>
                        <a:defRPr/>
                      </a:pPr>
                      <a:r>
                        <a:rPr lang="en-US" sz="2800">
                          <a:solidFill>
                            <a:srgbClr val="000000"/>
                          </a:solidFill>
                          <a:latin typeface="Roboto Condensed"/>
                        </a:rPr>
                        <a:t>Nghệ thuật sử dụng ngôn ngữ (từ ngữ, cấu trúc câu thơ, biện pháp tu từ,…)</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EFEFE"/>
                    </a:solidFill>
                  </a:tcPr>
                </a:tc>
                <a:extLst>
                  <a:ext uri="{0D108BD9-81ED-4DB2-BD59-A6C34878D82A}">
                    <a16:rowId xmlns:a16="http://schemas.microsoft.com/office/drawing/2014/main" val="10002"/>
                  </a:ext>
                </a:extLst>
              </a:tr>
              <a:tr h="992875">
                <a:tc gridSpan="5">
                  <a:txBody>
                    <a:bodyPr/>
                    <a:lstStyle/>
                    <a:p>
                      <a:pPr algn="ctr">
                        <a:lnSpc>
                          <a:spcPts val="3920"/>
                        </a:lnSpc>
                        <a:defRPr/>
                      </a:pPr>
                      <a:r>
                        <a:rPr lang="en-US" sz="2800" dirty="0" err="1">
                          <a:solidFill>
                            <a:srgbClr val="000000"/>
                          </a:solidFill>
                          <a:latin typeface="Roboto Condensed Bold"/>
                        </a:rPr>
                        <a:t>Kết</a:t>
                      </a:r>
                      <a:r>
                        <a:rPr lang="en-US" sz="2800" dirty="0">
                          <a:solidFill>
                            <a:srgbClr val="000000"/>
                          </a:solidFill>
                          <a:latin typeface="Roboto Condensed Bold"/>
                        </a:rPr>
                        <a:t> </a:t>
                      </a:r>
                      <a:r>
                        <a:rPr lang="en-US" sz="2800" dirty="0" err="1">
                          <a:solidFill>
                            <a:srgbClr val="000000"/>
                          </a:solidFill>
                          <a:latin typeface="Roboto Condensed Bold"/>
                        </a:rPr>
                        <a:t>bài</a:t>
                      </a:r>
                      <a:endParaRPr lang="en-US" sz="1100" dirty="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DAB7A0"/>
                    </a:solidFill>
                  </a:tcPr>
                </a:tc>
                <a:tc hMerge="1">
                  <a:txBody>
                    <a:bodyPr/>
                    <a:lstStyle/>
                    <a:p>
                      <a:pPr algn="ctr">
                        <a:lnSpc>
                          <a:spcPts val="3920"/>
                        </a:lnSpc>
                        <a:defRPr/>
                      </a:pPr>
                      <a:r>
                        <a:rPr lang="en-US" sz="2800">
                          <a:solidFill>
                            <a:srgbClr val="000000"/>
                          </a:solidFill>
                          <a:latin typeface="Roboto Condensed Bold"/>
                        </a:rPr>
                        <a:t>Kết bài</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DAB7A0"/>
                    </a:solidFill>
                  </a:tcPr>
                </a:tc>
                <a:tc hMerge="1">
                  <a:txBody>
                    <a:bodyPr/>
                    <a:lstStyle/>
                    <a:p>
                      <a:pPr algn="ctr">
                        <a:lnSpc>
                          <a:spcPts val="3920"/>
                        </a:lnSpc>
                        <a:defRPr/>
                      </a:pPr>
                      <a:r>
                        <a:rPr lang="en-US" sz="2800">
                          <a:solidFill>
                            <a:srgbClr val="000000"/>
                          </a:solidFill>
                          <a:latin typeface="Roboto Condensed Bold"/>
                        </a:rPr>
                        <a:t>Kết bài</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DAB7A0"/>
                    </a:solidFill>
                  </a:tcPr>
                </a:tc>
                <a:tc hMerge="1">
                  <a:txBody>
                    <a:bodyPr/>
                    <a:lstStyle/>
                    <a:p>
                      <a:pPr algn="ctr">
                        <a:lnSpc>
                          <a:spcPts val="3920"/>
                        </a:lnSpc>
                        <a:defRPr/>
                      </a:pPr>
                      <a:r>
                        <a:rPr lang="en-US" sz="2800">
                          <a:solidFill>
                            <a:srgbClr val="000000"/>
                          </a:solidFill>
                          <a:latin typeface="Roboto Condensed Bold"/>
                        </a:rPr>
                        <a:t>Kết bài</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DAB7A0"/>
                    </a:solidFill>
                  </a:tcPr>
                </a:tc>
                <a:tc hMerge="1">
                  <a:txBody>
                    <a:bodyPr/>
                    <a:lstStyle/>
                    <a:p>
                      <a:pPr algn="ctr">
                        <a:lnSpc>
                          <a:spcPts val="3920"/>
                        </a:lnSpc>
                        <a:defRPr/>
                      </a:pPr>
                      <a:r>
                        <a:rPr lang="en-US" sz="2800">
                          <a:solidFill>
                            <a:srgbClr val="000000"/>
                          </a:solidFill>
                          <a:latin typeface="Roboto Condensed Bold"/>
                        </a:rPr>
                        <a:t>Kết bài</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DAB7A0"/>
                    </a:solidFill>
                  </a:tcPr>
                </a:tc>
                <a:extLst>
                  <a:ext uri="{0D108BD9-81ED-4DB2-BD59-A6C34878D82A}">
                    <a16:rowId xmlns:a16="http://schemas.microsoft.com/office/drawing/2014/main" val="10003"/>
                  </a:ext>
                </a:extLst>
              </a:tr>
            </a:tbl>
          </a:graphicData>
        </a:graphic>
      </p:graphicFrame>
      <p:sp>
        <p:nvSpPr>
          <p:cNvPr id="6" name="TextBox 6"/>
          <p:cNvSpPr txBox="1"/>
          <p:nvPr/>
        </p:nvSpPr>
        <p:spPr>
          <a:xfrm>
            <a:off x="3619281" y="241115"/>
            <a:ext cx="14668719" cy="903605"/>
          </a:xfrm>
          <a:prstGeom prst="rect">
            <a:avLst/>
          </a:prstGeom>
        </p:spPr>
        <p:txBody>
          <a:bodyPr lIns="0" tIns="0" rIns="0" bIns="0" rtlCol="0" anchor="t">
            <a:spAutoFit/>
          </a:bodyPr>
          <a:lstStyle/>
          <a:p>
            <a:pPr algn="ctr">
              <a:lnSpc>
                <a:spcPts val="7420"/>
              </a:lnSpc>
            </a:pPr>
            <a:r>
              <a:rPr lang="en-US" sz="5300">
                <a:solidFill>
                  <a:srgbClr val="AD5545"/>
                </a:solidFill>
                <a:latin typeface="Fraunces Bold"/>
              </a:rPr>
              <a:t>II. PHÂN TÍCH BÀI VIẾT THAM KHẢO</a:t>
            </a:r>
          </a:p>
        </p:txBody>
      </p:sp>
      <p:sp>
        <p:nvSpPr>
          <p:cNvPr id="8" name="Freeform 8"/>
          <p:cNvSpPr/>
          <p:nvPr/>
        </p:nvSpPr>
        <p:spPr>
          <a:xfrm>
            <a:off x="12753178" y="7832853"/>
            <a:ext cx="7990040" cy="7200900"/>
          </a:xfrm>
          <a:custGeom>
            <a:avLst/>
            <a:gdLst/>
            <a:ahLst/>
            <a:cxnLst/>
            <a:rect l="l" t="t" r="r" b="b"/>
            <a:pathLst>
              <a:path w="7990040" h="7200900">
                <a:moveTo>
                  <a:pt x="0" y="0"/>
                </a:moveTo>
                <a:lnTo>
                  <a:pt x="7990039" y="0"/>
                </a:lnTo>
                <a:lnTo>
                  <a:pt x="7990039" y="7200900"/>
                </a:lnTo>
                <a:lnTo>
                  <a:pt x="0" y="72009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a:off x="-3127252" y="-1234881"/>
            <a:ext cx="7315200" cy="2469762"/>
          </a:xfrm>
          <a:custGeom>
            <a:avLst/>
            <a:gdLst/>
            <a:ahLst/>
            <a:cxnLst/>
            <a:rect l="l" t="t" r="r" b="b"/>
            <a:pathLst>
              <a:path w="7315200" h="2469762">
                <a:moveTo>
                  <a:pt x="0" y="0"/>
                </a:moveTo>
                <a:lnTo>
                  <a:pt x="7315200" y="0"/>
                </a:lnTo>
                <a:lnTo>
                  <a:pt x="7315200" y="2469762"/>
                </a:lnTo>
                <a:lnTo>
                  <a:pt x="0" y="246976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a:off x="530348" y="345890"/>
            <a:ext cx="2687386" cy="2335582"/>
          </a:xfrm>
          <a:custGeom>
            <a:avLst/>
            <a:gdLst/>
            <a:ahLst/>
            <a:cxnLst/>
            <a:rect l="l" t="t" r="r" b="b"/>
            <a:pathLst>
              <a:path w="2687386" h="2335582">
                <a:moveTo>
                  <a:pt x="0" y="0"/>
                </a:moveTo>
                <a:lnTo>
                  <a:pt x="2687386" y="0"/>
                </a:lnTo>
                <a:lnTo>
                  <a:pt x="2687386" y="2335583"/>
                </a:lnTo>
                <a:lnTo>
                  <a:pt x="0" y="233558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p:cNvGrpSpPr/>
        <p:nvPr/>
      </p:nvGrpSpPr>
      <p:grpSpPr>
        <a:xfrm>
          <a:off x="0" y="0"/>
          <a:ext cx="0" cy="0"/>
          <a:chOff x="0" y="0"/>
          <a:chExt cx="0" cy="0"/>
        </a:xfrm>
      </p:grpSpPr>
      <p:sp>
        <p:nvSpPr>
          <p:cNvPr id="2" name="Freeform 2"/>
          <p:cNvSpPr/>
          <p:nvPr/>
        </p:nvSpPr>
        <p:spPr>
          <a:xfrm>
            <a:off x="-413508" y="2986456"/>
            <a:ext cx="19110882" cy="12543688"/>
          </a:xfrm>
          <a:custGeom>
            <a:avLst/>
            <a:gdLst/>
            <a:ahLst/>
            <a:cxnLst/>
            <a:rect l="l" t="t" r="r" b="b"/>
            <a:pathLst>
              <a:path w="19110882" h="12543688">
                <a:moveTo>
                  <a:pt x="0" y="0"/>
                </a:moveTo>
                <a:lnTo>
                  <a:pt x="19110882" y="0"/>
                </a:lnTo>
                <a:lnTo>
                  <a:pt x="19110882" y="12543688"/>
                </a:lnTo>
                <a:lnTo>
                  <a:pt x="0" y="125436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2693233" y="1712969"/>
            <a:ext cx="12319974" cy="7545331"/>
          </a:xfrm>
          <a:custGeom>
            <a:avLst/>
            <a:gdLst/>
            <a:ahLst/>
            <a:cxnLst/>
            <a:rect l="l" t="t" r="r" b="b"/>
            <a:pathLst>
              <a:path w="12319974" h="7545331">
                <a:moveTo>
                  <a:pt x="0" y="0"/>
                </a:moveTo>
                <a:lnTo>
                  <a:pt x="12319975" y="0"/>
                </a:lnTo>
                <a:lnTo>
                  <a:pt x="12319975" y="7545331"/>
                </a:lnTo>
                <a:lnTo>
                  <a:pt x="0" y="75453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993416" y="2401725"/>
            <a:ext cx="2263211" cy="2741775"/>
          </a:xfrm>
          <a:custGeom>
            <a:avLst/>
            <a:gdLst/>
            <a:ahLst/>
            <a:cxnLst/>
            <a:rect l="l" t="t" r="r" b="b"/>
            <a:pathLst>
              <a:path w="2263211" h="2741775">
                <a:moveTo>
                  <a:pt x="0" y="0"/>
                </a:moveTo>
                <a:lnTo>
                  <a:pt x="2263211" y="0"/>
                </a:lnTo>
                <a:lnTo>
                  <a:pt x="2263211" y="2741775"/>
                </a:lnTo>
                <a:lnTo>
                  <a:pt x="0" y="274177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13148628" y="-888991"/>
            <a:ext cx="1864579" cy="2589694"/>
          </a:xfrm>
          <a:custGeom>
            <a:avLst/>
            <a:gdLst/>
            <a:ahLst/>
            <a:cxnLst/>
            <a:rect l="l" t="t" r="r" b="b"/>
            <a:pathLst>
              <a:path w="1864579" h="2589694">
                <a:moveTo>
                  <a:pt x="0" y="0"/>
                </a:moveTo>
                <a:lnTo>
                  <a:pt x="1864580" y="0"/>
                </a:lnTo>
                <a:lnTo>
                  <a:pt x="1864580" y="2589694"/>
                </a:lnTo>
                <a:lnTo>
                  <a:pt x="0" y="258969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a:off x="12349083" y="6856469"/>
            <a:ext cx="7990040" cy="7200900"/>
          </a:xfrm>
          <a:custGeom>
            <a:avLst/>
            <a:gdLst/>
            <a:ahLst/>
            <a:cxnLst/>
            <a:rect l="l" t="t" r="r" b="b"/>
            <a:pathLst>
              <a:path w="7990040" h="7200900">
                <a:moveTo>
                  <a:pt x="0" y="0"/>
                </a:moveTo>
                <a:lnTo>
                  <a:pt x="7990039" y="0"/>
                </a:lnTo>
                <a:lnTo>
                  <a:pt x="7990039" y="7200900"/>
                </a:lnTo>
                <a:lnTo>
                  <a:pt x="0" y="72009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Freeform 7"/>
          <p:cNvSpPr/>
          <p:nvPr/>
        </p:nvSpPr>
        <p:spPr>
          <a:xfrm>
            <a:off x="-1388259" y="-888991"/>
            <a:ext cx="7315200" cy="2469762"/>
          </a:xfrm>
          <a:custGeom>
            <a:avLst/>
            <a:gdLst/>
            <a:ahLst/>
            <a:cxnLst/>
            <a:rect l="l" t="t" r="r" b="b"/>
            <a:pathLst>
              <a:path w="7315200" h="2469762">
                <a:moveTo>
                  <a:pt x="0" y="0"/>
                </a:moveTo>
                <a:lnTo>
                  <a:pt x="7315200" y="0"/>
                </a:lnTo>
                <a:lnTo>
                  <a:pt x="7315200" y="2469762"/>
                </a:lnTo>
                <a:lnTo>
                  <a:pt x="0" y="246976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8" name="Freeform 8"/>
          <p:cNvSpPr/>
          <p:nvPr/>
        </p:nvSpPr>
        <p:spPr>
          <a:xfrm>
            <a:off x="530348" y="345890"/>
            <a:ext cx="2687386" cy="2335582"/>
          </a:xfrm>
          <a:custGeom>
            <a:avLst/>
            <a:gdLst/>
            <a:ahLst/>
            <a:cxnLst/>
            <a:rect l="l" t="t" r="r" b="b"/>
            <a:pathLst>
              <a:path w="2687386" h="2335582">
                <a:moveTo>
                  <a:pt x="0" y="0"/>
                </a:moveTo>
                <a:lnTo>
                  <a:pt x="2687386" y="0"/>
                </a:lnTo>
                <a:lnTo>
                  <a:pt x="2687386" y="2335583"/>
                </a:lnTo>
                <a:lnTo>
                  <a:pt x="0" y="233558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9" name="TextBox 9"/>
          <p:cNvSpPr txBox="1"/>
          <p:nvPr/>
        </p:nvSpPr>
        <p:spPr>
          <a:xfrm>
            <a:off x="2693233" y="3467812"/>
            <a:ext cx="12533597" cy="2925616"/>
          </a:xfrm>
          <a:prstGeom prst="rect">
            <a:avLst/>
          </a:prstGeom>
        </p:spPr>
        <p:txBody>
          <a:bodyPr lIns="0" tIns="0" rIns="0" bIns="0" rtlCol="0" anchor="t">
            <a:spAutoFit/>
          </a:bodyPr>
          <a:lstStyle/>
          <a:p>
            <a:pPr algn="ctr">
              <a:lnSpc>
                <a:spcPts val="11978"/>
              </a:lnSpc>
            </a:pPr>
            <a:r>
              <a:rPr lang="en-US" sz="7303" dirty="0">
                <a:solidFill>
                  <a:srgbClr val="FEFEFE"/>
                </a:solidFill>
                <a:latin typeface="Fraunces Bold"/>
              </a:rPr>
              <a:t>III. HƯỚNG DẪN </a:t>
            </a:r>
          </a:p>
          <a:p>
            <a:pPr algn="ctr">
              <a:lnSpc>
                <a:spcPts val="11978"/>
              </a:lnSpc>
            </a:pPr>
            <a:r>
              <a:rPr lang="en-US" sz="7303" dirty="0">
                <a:solidFill>
                  <a:srgbClr val="FEFEFE"/>
                </a:solidFill>
                <a:latin typeface="Fraunces Bold"/>
              </a:rPr>
              <a:t>QUY TRÌNH VIẾT</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p:cNvGrpSpPr/>
        <p:nvPr/>
      </p:nvGrpSpPr>
      <p:grpSpPr>
        <a:xfrm>
          <a:off x="0" y="0"/>
          <a:ext cx="0" cy="0"/>
          <a:chOff x="0" y="0"/>
          <a:chExt cx="0" cy="0"/>
        </a:xfrm>
      </p:grpSpPr>
      <p:sp>
        <p:nvSpPr>
          <p:cNvPr id="2" name="Freeform 2"/>
          <p:cNvSpPr/>
          <p:nvPr/>
        </p:nvSpPr>
        <p:spPr>
          <a:xfrm rot="1475691">
            <a:off x="315912" y="6384052"/>
            <a:ext cx="1932233" cy="1939285"/>
          </a:xfrm>
          <a:custGeom>
            <a:avLst/>
            <a:gdLst/>
            <a:ahLst/>
            <a:cxnLst/>
            <a:rect l="l" t="t" r="r" b="b"/>
            <a:pathLst>
              <a:path w="1932233" h="1939285">
                <a:moveTo>
                  <a:pt x="0" y="0"/>
                </a:moveTo>
                <a:lnTo>
                  <a:pt x="1932233" y="0"/>
                </a:lnTo>
                <a:lnTo>
                  <a:pt x="1932233" y="1939285"/>
                </a:lnTo>
                <a:lnTo>
                  <a:pt x="0" y="193928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246596" y="0"/>
            <a:ext cx="782104" cy="3400454"/>
          </a:xfrm>
          <a:custGeom>
            <a:avLst/>
            <a:gdLst/>
            <a:ahLst/>
            <a:cxnLst/>
            <a:rect l="l" t="t" r="r" b="b"/>
            <a:pathLst>
              <a:path w="782104" h="3400454">
                <a:moveTo>
                  <a:pt x="0" y="0"/>
                </a:moveTo>
                <a:lnTo>
                  <a:pt x="782104" y="0"/>
                </a:lnTo>
                <a:lnTo>
                  <a:pt x="782104" y="3400454"/>
                </a:lnTo>
                <a:lnTo>
                  <a:pt x="0" y="3400454"/>
                </a:lnTo>
                <a:lnTo>
                  <a:pt x="0" y="0"/>
                </a:lnTo>
                <a:close/>
              </a:path>
            </a:pathLst>
          </a:custGeom>
          <a:blipFill>
            <a:blip r:embed="rId4"/>
            <a:stretch>
              <a:fillRect/>
            </a:stretch>
          </a:blipFill>
        </p:spPr>
      </p:sp>
      <p:sp>
        <p:nvSpPr>
          <p:cNvPr id="4" name="Freeform 4"/>
          <p:cNvSpPr/>
          <p:nvPr/>
        </p:nvSpPr>
        <p:spPr>
          <a:xfrm>
            <a:off x="14970687" y="0"/>
            <a:ext cx="10602160" cy="10602160"/>
          </a:xfrm>
          <a:custGeom>
            <a:avLst/>
            <a:gdLst/>
            <a:ahLst/>
            <a:cxnLst/>
            <a:rect l="l" t="t" r="r" b="b"/>
            <a:pathLst>
              <a:path w="10602160" h="10602160">
                <a:moveTo>
                  <a:pt x="0" y="0"/>
                </a:moveTo>
                <a:lnTo>
                  <a:pt x="10602159" y="0"/>
                </a:lnTo>
                <a:lnTo>
                  <a:pt x="10602159" y="10602160"/>
                </a:lnTo>
                <a:lnTo>
                  <a:pt x="0" y="10602160"/>
                </a:lnTo>
                <a:lnTo>
                  <a:pt x="0" y="0"/>
                </a:lnTo>
                <a:close/>
              </a:path>
            </a:pathLst>
          </a:custGeom>
          <a:blipFill>
            <a:blip r:embed="rId5">
              <a:alphaModFix amt="18999"/>
              <a:extLst>
                <a:ext uri="{96DAC541-7B7A-43D3-8B79-37D633B846F1}">
                  <asvg:svgBlip xmlns:asvg="http://schemas.microsoft.com/office/drawing/2016/SVG/main" r:embed="rId6"/>
                </a:ext>
              </a:extLst>
            </a:blip>
            <a:stretch>
              <a:fillRect/>
            </a:stretch>
          </a:blipFill>
        </p:spPr>
      </p:sp>
      <p:sp>
        <p:nvSpPr>
          <p:cNvPr id="5" name="Freeform 5"/>
          <p:cNvSpPr/>
          <p:nvPr/>
        </p:nvSpPr>
        <p:spPr>
          <a:xfrm>
            <a:off x="-300666" y="7574008"/>
            <a:ext cx="2658732" cy="2712992"/>
          </a:xfrm>
          <a:custGeom>
            <a:avLst/>
            <a:gdLst/>
            <a:ahLst/>
            <a:cxnLst/>
            <a:rect l="l" t="t" r="r" b="b"/>
            <a:pathLst>
              <a:path w="2658732" h="2712992">
                <a:moveTo>
                  <a:pt x="0" y="0"/>
                </a:moveTo>
                <a:lnTo>
                  <a:pt x="2658732" y="0"/>
                </a:lnTo>
                <a:lnTo>
                  <a:pt x="2658732" y="2712992"/>
                </a:lnTo>
                <a:lnTo>
                  <a:pt x="0" y="271299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6" name="Freeform 6"/>
          <p:cNvSpPr/>
          <p:nvPr/>
        </p:nvSpPr>
        <p:spPr>
          <a:xfrm flipH="1">
            <a:off x="15416962" y="-714612"/>
            <a:ext cx="3684676" cy="3486625"/>
          </a:xfrm>
          <a:custGeom>
            <a:avLst/>
            <a:gdLst/>
            <a:ahLst/>
            <a:cxnLst/>
            <a:rect l="l" t="t" r="r" b="b"/>
            <a:pathLst>
              <a:path w="3684676" h="3486625">
                <a:moveTo>
                  <a:pt x="3684676" y="0"/>
                </a:moveTo>
                <a:lnTo>
                  <a:pt x="0" y="0"/>
                </a:lnTo>
                <a:lnTo>
                  <a:pt x="0" y="3486624"/>
                </a:lnTo>
                <a:lnTo>
                  <a:pt x="3684676" y="3486624"/>
                </a:lnTo>
                <a:lnTo>
                  <a:pt x="3684676" y="0"/>
                </a:lnTo>
                <a:close/>
              </a:path>
            </a:pathLst>
          </a:custGeom>
          <a:blipFill>
            <a:blip r:embed="rId9"/>
            <a:stretch>
              <a:fillRect/>
            </a:stretch>
          </a:blipFill>
        </p:spPr>
      </p:sp>
      <p:sp>
        <p:nvSpPr>
          <p:cNvPr id="7" name="Freeform 7"/>
          <p:cNvSpPr/>
          <p:nvPr/>
        </p:nvSpPr>
        <p:spPr>
          <a:xfrm>
            <a:off x="3393158" y="5188073"/>
            <a:ext cx="4103280" cy="4148537"/>
          </a:xfrm>
          <a:custGeom>
            <a:avLst/>
            <a:gdLst/>
            <a:ahLst/>
            <a:cxnLst/>
            <a:rect l="l" t="t" r="r" b="b"/>
            <a:pathLst>
              <a:path w="4103280" h="4148537">
                <a:moveTo>
                  <a:pt x="0" y="0"/>
                </a:moveTo>
                <a:lnTo>
                  <a:pt x="4103280" y="0"/>
                </a:lnTo>
                <a:lnTo>
                  <a:pt x="4103280" y="4148536"/>
                </a:lnTo>
                <a:lnTo>
                  <a:pt x="0" y="414853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8" name="Freeform 8"/>
          <p:cNvSpPr/>
          <p:nvPr/>
        </p:nvSpPr>
        <p:spPr>
          <a:xfrm>
            <a:off x="7936508" y="5182655"/>
            <a:ext cx="4103280" cy="4148537"/>
          </a:xfrm>
          <a:custGeom>
            <a:avLst/>
            <a:gdLst/>
            <a:ahLst/>
            <a:cxnLst/>
            <a:rect l="l" t="t" r="r" b="b"/>
            <a:pathLst>
              <a:path w="4103280" h="4148537">
                <a:moveTo>
                  <a:pt x="0" y="0"/>
                </a:moveTo>
                <a:lnTo>
                  <a:pt x="4103280" y="0"/>
                </a:lnTo>
                <a:lnTo>
                  <a:pt x="4103280" y="4148536"/>
                </a:lnTo>
                <a:lnTo>
                  <a:pt x="0" y="414853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9" name="Freeform 9"/>
          <p:cNvSpPr/>
          <p:nvPr/>
        </p:nvSpPr>
        <p:spPr>
          <a:xfrm>
            <a:off x="12536953" y="5109763"/>
            <a:ext cx="4103280" cy="4148537"/>
          </a:xfrm>
          <a:custGeom>
            <a:avLst/>
            <a:gdLst/>
            <a:ahLst/>
            <a:cxnLst/>
            <a:rect l="l" t="t" r="r" b="b"/>
            <a:pathLst>
              <a:path w="4103280" h="4148537">
                <a:moveTo>
                  <a:pt x="0" y="0"/>
                </a:moveTo>
                <a:lnTo>
                  <a:pt x="4103280" y="0"/>
                </a:lnTo>
                <a:lnTo>
                  <a:pt x="4103280" y="4148537"/>
                </a:lnTo>
                <a:lnTo>
                  <a:pt x="0" y="4148537"/>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0" name="TextBox 10"/>
          <p:cNvSpPr txBox="1"/>
          <p:nvPr/>
        </p:nvSpPr>
        <p:spPr>
          <a:xfrm>
            <a:off x="4162644" y="6923931"/>
            <a:ext cx="2564309" cy="622936"/>
          </a:xfrm>
          <a:prstGeom prst="rect">
            <a:avLst/>
          </a:prstGeom>
        </p:spPr>
        <p:txBody>
          <a:bodyPr lIns="0" tIns="0" rIns="0" bIns="0" rtlCol="0" anchor="t">
            <a:spAutoFit/>
          </a:bodyPr>
          <a:lstStyle/>
          <a:p>
            <a:pPr algn="ctr">
              <a:lnSpc>
                <a:spcPts val="5039"/>
              </a:lnSpc>
            </a:pPr>
            <a:r>
              <a:rPr lang="en-US" sz="3599" dirty="0" err="1">
                <a:solidFill>
                  <a:srgbClr val="70422C"/>
                </a:solidFill>
                <a:latin typeface="Roboto Condensed"/>
              </a:rPr>
              <a:t>Trước</a:t>
            </a:r>
            <a:r>
              <a:rPr lang="en-US" sz="3599" dirty="0">
                <a:solidFill>
                  <a:srgbClr val="70422C"/>
                </a:solidFill>
                <a:latin typeface="Roboto Condensed"/>
              </a:rPr>
              <a:t> </a:t>
            </a:r>
            <a:r>
              <a:rPr lang="en-US" sz="3599" dirty="0" err="1">
                <a:solidFill>
                  <a:srgbClr val="70422C"/>
                </a:solidFill>
                <a:latin typeface="Roboto Condensed"/>
              </a:rPr>
              <a:t>khi</a:t>
            </a:r>
            <a:r>
              <a:rPr lang="en-US" sz="3599" dirty="0">
                <a:solidFill>
                  <a:srgbClr val="70422C"/>
                </a:solidFill>
                <a:latin typeface="Roboto Condensed"/>
              </a:rPr>
              <a:t> </a:t>
            </a:r>
            <a:r>
              <a:rPr lang="en-US" sz="3599" dirty="0" err="1">
                <a:solidFill>
                  <a:srgbClr val="70422C"/>
                </a:solidFill>
                <a:latin typeface="Roboto Condensed"/>
              </a:rPr>
              <a:t>viết</a:t>
            </a:r>
            <a:r>
              <a:rPr lang="en-US" sz="3599" dirty="0">
                <a:solidFill>
                  <a:srgbClr val="70422C"/>
                </a:solidFill>
                <a:latin typeface="Roboto Condensed"/>
              </a:rPr>
              <a:t> </a:t>
            </a:r>
          </a:p>
        </p:txBody>
      </p:sp>
      <p:sp>
        <p:nvSpPr>
          <p:cNvPr id="11" name="TextBox 11"/>
          <p:cNvSpPr txBox="1"/>
          <p:nvPr/>
        </p:nvSpPr>
        <p:spPr>
          <a:xfrm>
            <a:off x="9633193" y="6929349"/>
            <a:ext cx="709910" cy="622936"/>
          </a:xfrm>
          <a:prstGeom prst="rect">
            <a:avLst/>
          </a:prstGeom>
        </p:spPr>
        <p:txBody>
          <a:bodyPr lIns="0" tIns="0" rIns="0" bIns="0" rtlCol="0" anchor="t">
            <a:spAutoFit/>
          </a:bodyPr>
          <a:lstStyle/>
          <a:p>
            <a:pPr algn="ctr">
              <a:lnSpc>
                <a:spcPts val="5039"/>
              </a:lnSpc>
            </a:pPr>
            <a:r>
              <a:rPr lang="en-US" sz="3599">
                <a:solidFill>
                  <a:srgbClr val="70422C"/>
                </a:solidFill>
                <a:latin typeface="Roboto Condensed"/>
              </a:rPr>
              <a:t>Viết</a:t>
            </a:r>
          </a:p>
        </p:txBody>
      </p:sp>
      <p:sp>
        <p:nvSpPr>
          <p:cNvPr id="12" name="TextBox 12"/>
          <p:cNvSpPr txBox="1"/>
          <p:nvPr/>
        </p:nvSpPr>
        <p:spPr>
          <a:xfrm>
            <a:off x="13085147" y="6929349"/>
            <a:ext cx="3220045" cy="622936"/>
          </a:xfrm>
          <a:prstGeom prst="rect">
            <a:avLst/>
          </a:prstGeom>
        </p:spPr>
        <p:txBody>
          <a:bodyPr lIns="0" tIns="0" rIns="0" bIns="0" rtlCol="0" anchor="t">
            <a:spAutoFit/>
          </a:bodyPr>
          <a:lstStyle/>
          <a:p>
            <a:pPr algn="ctr">
              <a:lnSpc>
                <a:spcPts val="5039"/>
              </a:lnSpc>
            </a:pPr>
            <a:r>
              <a:rPr lang="en-US" sz="3599">
                <a:solidFill>
                  <a:srgbClr val="70422C"/>
                </a:solidFill>
                <a:latin typeface="Roboto Condensed"/>
              </a:rPr>
              <a:t>Chỉnh sửa bài viết</a:t>
            </a:r>
          </a:p>
        </p:txBody>
      </p:sp>
      <p:sp>
        <p:nvSpPr>
          <p:cNvPr id="13" name="TextBox 13"/>
          <p:cNvSpPr txBox="1"/>
          <p:nvPr/>
        </p:nvSpPr>
        <p:spPr>
          <a:xfrm>
            <a:off x="1489916" y="2206843"/>
            <a:ext cx="13098677" cy="2089150"/>
          </a:xfrm>
          <a:prstGeom prst="rect">
            <a:avLst/>
          </a:prstGeom>
        </p:spPr>
        <p:txBody>
          <a:bodyPr lIns="0" tIns="0" rIns="0" bIns="0" rtlCol="0" anchor="t">
            <a:spAutoFit/>
          </a:bodyPr>
          <a:lstStyle/>
          <a:p>
            <a:pPr marL="863599" lvl="1" indent="-431800" algn="just">
              <a:lnSpc>
                <a:spcPts val="5599"/>
              </a:lnSpc>
              <a:buFont typeface="Arial"/>
              <a:buChar char="•"/>
            </a:pPr>
            <a:r>
              <a:rPr lang="en-US" sz="3999" dirty="0" err="1">
                <a:solidFill>
                  <a:srgbClr val="70422C"/>
                </a:solidFill>
                <a:latin typeface="Roboto Condensed"/>
              </a:rPr>
              <a:t>Dựa</a:t>
            </a:r>
            <a:r>
              <a:rPr lang="en-US" sz="3999" dirty="0">
                <a:solidFill>
                  <a:srgbClr val="70422C"/>
                </a:solidFill>
                <a:latin typeface="Roboto Condensed"/>
              </a:rPr>
              <a:t> </a:t>
            </a:r>
            <a:r>
              <a:rPr lang="en-US" sz="3999" dirty="0" err="1">
                <a:solidFill>
                  <a:srgbClr val="70422C"/>
                </a:solidFill>
                <a:latin typeface="Roboto Condensed"/>
              </a:rPr>
              <a:t>vào</a:t>
            </a:r>
            <a:r>
              <a:rPr lang="en-US" sz="3999" dirty="0">
                <a:solidFill>
                  <a:srgbClr val="70422C"/>
                </a:solidFill>
                <a:latin typeface="Roboto Condensed"/>
              </a:rPr>
              <a:t> </a:t>
            </a:r>
            <a:r>
              <a:rPr lang="en-US" sz="3999" dirty="0" err="1">
                <a:solidFill>
                  <a:srgbClr val="70422C"/>
                </a:solidFill>
                <a:latin typeface="Roboto Condensed"/>
              </a:rPr>
              <a:t>phần</a:t>
            </a:r>
            <a:r>
              <a:rPr lang="en-US" sz="3999" dirty="0">
                <a:solidFill>
                  <a:srgbClr val="70422C"/>
                </a:solidFill>
                <a:latin typeface="Roboto Condensed"/>
              </a:rPr>
              <a:t> </a:t>
            </a:r>
            <a:r>
              <a:rPr lang="en-US" sz="3999" dirty="0" err="1">
                <a:solidFill>
                  <a:srgbClr val="70422C"/>
                </a:solidFill>
                <a:latin typeface="Roboto Condensed"/>
              </a:rPr>
              <a:t>phần</a:t>
            </a:r>
            <a:r>
              <a:rPr lang="en-US" sz="3999" dirty="0">
                <a:solidFill>
                  <a:srgbClr val="70422C"/>
                </a:solidFill>
                <a:latin typeface="Roboto Condensed"/>
              </a:rPr>
              <a:t> </a:t>
            </a:r>
            <a:r>
              <a:rPr lang="en-US" sz="3999" dirty="0" err="1">
                <a:solidFill>
                  <a:srgbClr val="70422C"/>
                </a:solidFill>
                <a:latin typeface="Roboto Condensed"/>
              </a:rPr>
              <a:t>tích</a:t>
            </a:r>
            <a:r>
              <a:rPr lang="en-US" sz="3999" dirty="0">
                <a:solidFill>
                  <a:srgbClr val="70422C"/>
                </a:solidFill>
                <a:latin typeface="Roboto Condensed"/>
              </a:rPr>
              <a:t> </a:t>
            </a:r>
            <a:r>
              <a:rPr lang="en-US" sz="3999" dirty="0" err="1">
                <a:solidFill>
                  <a:srgbClr val="70422C"/>
                </a:solidFill>
                <a:latin typeface="Roboto Condensed"/>
              </a:rPr>
              <a:t>mẫu</a:t>
            </a:r>
            <a:r>
              <a:rPr lang="en-US" sz="3999" dirty="0">
                <a:solidFill>
                  <a:srgbClr val="70422C"/>
                </a:solidFill>
                <a:latin typeface="Roboto Condensed"/>
              </a:rPr>
              <a:t> và </a:t>
            </a:r>
            <a:r>
              <a:rPr lang="en-US" sz="3999" dirty="0" err="1">
                <a:solidFill>
                  <a:srgbClr val="70422C"/>
                </a:solidFill>
                <a:latin typeface="Roboto Condensed"/>
              </a:rPr>
              <a:t>nội</a:t>
            </a:r>
            <a:r>
              <a:rPr lang="en-US" sz="3999" dirty="0">
                <a:solidFill>
                  <a:srgbClr val="70422C"/>
                </a:solidFill>
                <a:latin typeface="Roboto Condensed"/>
              </a:rPr>
              <a:t> dung SGK Tr 53,54, </a:t>
            </a:r>
            <a:r>
              <a:rPr lang="en-US" sz="3999" dirty="0" err="1">
                <a:solidFill>
                  <a:srgbClr val="70422C"/>
                </a:solidFill>
                <a:latin typeface="Roboto Condensed"/>
              </a:rPr>
              <a:t>hãy</a:t>
            </a:r>
            <a:r>
              <a:rPr lang="en-US" sz="3999" dirty="0">
                <a:solidFill>
                  <a:srgbClr val="70422C"/>
                </a:solidFill>
                <a:latin typeface="Roboto Condensed"/>
              </a:rPr>
              <a:t> </a:t>
            </a:r>
            <a:r>
              <a:rPr lang="en-US" sz="3999" dirty="0" err="1">
                <a:solidFill>
                  <a:srgbClr val="70422C"/>
                </a:solidFill>
                <a:latin typeface="Roboto Condensed"/>
              </a:rPr>
              <a:t>nêu</a:t>
            </a:r>
            <a:r>
              <a:rPr lang="en-US" sz="3999" dirty="0">
                <a:solidFill>
                  <a:srgbClr val="70422C"/>
                </a:solidFill>
                <a:latin typeface="Roboto Condensed"/>
              </a:rPr>
              <a:t> </a:t>
            </a:r>
            <a:r>
              <a:rPr lang="en-US" sz="3999" dirty="0" err="1">
                <a:solidFill>
                  <a:srgbClr val="70422C"/>
                </a:solidFill>
                <a:latin typeface="Roboto Condensed"/>
              </a:rPr>
              <a:t>quy</a:t>
            </a:r>
            <a:r>
              <a:rPr lang="en-US" sz="3999" dirty="0">
                <a:solidFill>
                  <a:srgbClr val="70422C"/>
                </a:solidFill>
                <a:latin typeface="Roboto Condensed"/>
              </a:rPr>
              <a:t> </a:t>
            </a:r>
            <a:r>
              <a:rPr lang="en-US" sz="3999" dirty="0" err="1">
                <a:solidFill>
                  <a:srgbClr val="70422C"/>
                </a:solidFill>
                <a:latin typeface="Roboto Condensed"/>
              </a:rPr>
              <a:t>trình</a:t>
            </a:r>
            <a:r>
              <a:rPr lang="en-US" sz="3999" dirty="0">
                <a:solidFill>
                  <a:srgbClr val="70422C"/>
                </a:solidFill>
                <a:latin typeface="Roboto Condensed"/>
              </a:rPr>
              <a:t> </a:t>
            </a:r>
            <a:r>
              <a:rPr lang="en-US" sz="3999" dirty="0" err="1">
                <a:solidFill>
                  <a:srgbClr val="70422C"/>
                </a:solidFill>
                <a:latin typeface="Roboto Condensed"/>
              </a:rPr>
              <a:t>viết</a:t>
            </a:r>
            <a:r>
              <a:rPr lang="en-US" sz="3999" dirty="0">
                <a:solidFill>
                  <a:srgbClr val="70422C"/>
                </a:solidFill>
                <a:latin typeface="Roboto Condensed"/>
              </a:rPr>
              <a:t> </a:t>
            </a:r>
            <a:r>
              <a:rPr lang="en-US" sz="3999" dirty="0" err="1">
                <a:solidFill>
                  <a:srgbClr val="70422C"/>
                </a:solidFill>
                <a:latin typeface="Roboto Condensed"/>
              </a:rPr>
              <a:t>đoạn</a:t>
            </a:r>
            <a:r>
              <a:rPr lang="en-US" sz="3999" dirty="0">
                <a:solidFill>
                  <a:srgbClr val="70422C"/>
                </a:solidFill>
                <a:latin typeface="Roboto Condensed"/>
              </a:rPr>
              <a:t> </a:t>
            </a:r>
            <a:r>
              <a:rPr lang="en-US" sz="3999" dirty="0" err="1">
                <a:solidFill>
                  <a:srgbClr val="70422C"/>
                </a:solidFill>
                <a:latin typeface="Roboto Condensed"/>
              </a:rPr>
              <a:t>văn</a:t>
            </a:r>
            <a:r>
              <a:rPr lang="en-US" sz="3999" dirty="0">
                <a:solidFill>
                  <a:srgbClr val="70422C"/>
                </a:solidFill>
                <a:latin typeface="Roboto Condensed"/>
              </a:rPr>
              <a:t> </a:t>
            </a:r>
            <a:r>
              <a:rPr lang="en-US" sz="3999" dirty="0" err="1">
                <a:solidFill>
                  <a:srgbClr val="70422C"/>
                </a:solidFill>
                <a:latin typeface="Roboto Condensed"/>
              </a:rPr>
              <a:t>phân</a:t>
            </a:r>
            <a:r>
              <a:rPr lang="en-US" sz="3999" dirty="0">
                <a:solidFill>
                  <a:srgbClr val="70422C"/>
                </a:solidFill>
                <a:latin typeface="Roboto Condensed"/>
              </a:rPr>
              <a:t> </a:t>
            </a:r>
            <a:r>
              <a:rPr lang="en-US" sz="3999" dirty="0" err="1">
                <a:solidFill>
                  <a:srgbClr val="70422C"/>
                </a:solidFill>
                <a:latin typeface="Roboto Condensed"/>
              </a:rPr>
              <a:t>tích</a:t>
            </a:r>
            <a:r>
              <a:rPr lang="en-US" sz="3999" dirty="0">
                <a:solidFill>
                  <a:srgbClr val="70422C"/>
                </a:solidFill>
                <a:latin typeface="Roboto Condensed"/>
              </a:rPr>
              <a:t> </a:t>
            </a:r>
            <a:r>
              <a:rPr lang="en-US" sz="3999" dirty="0" err="1">
                <a:solidFill>
                  <a:srgbClr val="70422C"/>
                </a:solidFill>
                <a:latin typeface="Roboto Condensed"/>
              </a:rPr>
              <a:t>một</a:t>
            </a:r>
            <a:r>
              <a:rPr lang="en-US" sz="3999" dirty="0">
                <a:solidFill>
                  <a:srgbClr val="70422C"/>
                </a:solidFill>
                <a:latin typeface="Roboto Condensed"/>
              </a:rPr>
              <a:t> </a:t>
            </a:r>
            <a:r>
              <a:rPr lang="en-US" sz="3999" dirty="0" err="1">
                <a:solidFill>
                  <a:srgbClr val="70422C"/>
                </a:solidFill>
                <a:latin typeface="Roboto Condensed"/>
              </a:rPr>
              <a:t>tác</a:t>
            </a:r>
            <a:r>
              <a:rPr lang="en-US" sz="3999" dirty="0">
                <a:solidFill>
                  <a:srgbClr val="70422C"/>
                </a:solidFill>
                <a:latin typeface="Roboto Condensed"/>
              </a:rPr>
              <a:t> </a:t>
            </a:r>
            <a:r>
              <a:rPr lang="en-US" sz="3999" dirty="0" err="1">
                <a:solidFill>
                  <a:srgbClr val="70422C"/>
                </a:solidFill>
                <a:latin typeface="Roboto Condensed"/>
              </a:rPr>
              <a:t>phẩm</a:t>
            </a:r>
            <a:r>
              <a:rPr lang="en-US" sz="3999" dirty="0">
                <a:solidFill>
                  <a:srgbClr val="70422C"/>
                </a:solidFill>
                <a:latin typeface="Roboto Condensed"/>
              </a:rPr>
              <a:t> </a:t>
            </a:r>
            <a:r>
              <a:rPr lang="en-US" sz="3999" dirty="0" err="1">
                <a:solidFill>
                  <a:srgbClr val="70422C"/>
                </a:solidFill>
                <a:latin typeface="Roboto Condensed"/>
              </a:rPr>
              <a:t>văn</a:t>
            </a:r>
            <a:r>
              <a:rPr lang="en-US" sz="3999" dirty="0">
                <a:solidFill>
                  <a:srgbClr val="70422C"/>
                </a:solidFill>
                <a:latin typeface="Roboto Condensed"/>
              </a:rPr>
              <a:t> </a:t>
            </a:r>
            <a:r>
              <a:rPr lang="en-US" sz="3999" dirty="0" err="1">
                <a:solidFill>
                  <a:srgbClr val="70422C"/>
                </a:solidFill>
                <a:latin typeface="Roboto Condensed"/>
              </a:rPr>
              <a:t>học</a:t>
            </a:r>
            <a:r>
              <a:rPr lang="en-US" sz="3999" dirty="0">
                <a:solidFill>
                  <a:srgbClr val="70422C"/>
                </a:solidFill>
                <a:latin typeface="Roboto Condensed"/>
              </a:rPr>
              <a:t>.</a:t>
            </a:r>
          </a:p>
          <a:p>
            <a:pPr marL="863599" lvl="1" indent="-431800" algn="just">
              <a:lnSpc>
                <a:spcPts val="5599"/>
              </a:lnSpc>
              <a:buFont typeface="Arial"/>
              <a:buChar char="•"/>
            </a:pPr>
            <a:r>
              <a:rPr lang="en-US" sz="3999" dirty="0">
                <a:solidFill>
                  <a:srgbClr val="70422C"/>
                </a:solidFill>
                <a:latin typeface="Roboto Condensed"/>
              </a:rPr>
              <a:t>HS </a:t>
            </a:r>
            <a:r>
              <a:rPr lang="en-US" sz="3999" dirty="0" err="1">
                <a:solidFill>
                  <a:srgbClr val="70422C"/>
                </a:solidFill>
                <a:latin typeface="Roboto Condensed"/>
              </a:rPr>
              <a:t>hoàn</a:t>
            </a:r>
            <a:r>
              <a:rPr lang="en-US" sz="3999" dirty="0">
                <a:solidFill>
                  <a:srgbClr val="70422C"/>
                </a:solidFill>
                <a:latin typeface="Roboto Condensed"/>
              </a:rPr>
              <a:t> </a:t>
            </a:r>
            <a:r>
              <a:rPr lang="en-US" sz="3999" dirty="0" err="1">
                <a:solidFill>
                  <a:srgbClr val="70422C"/>
                </a:solidFill>
                <a:latin typeface="Roboto Condensed"/>
              </a:rPr>
              <a:t>thành</a:t>
            </a:r>
            <a:r>
              <a:rPr lang="en-US" sz="3999" dirty="0">
                <a:solidFill>
                  <a:srgbClr val="70422C"/>
                </a:solidFill>
                <a:latin typeface="Roboto Condensed"/>
              </a:rPr>
              <a:t> PHT </a:t>
            </a:r>
            <a:r>
              <a:rPr lang="en-US" sz="3999" dirty="0" err="1">
                <a:solidFill>
                  <a:srgbClr val="70422C"/>
                </a:solidFill>
                <a:latin typeface="Roboto Condensed"/>
              </a:rPr>
              <a:t>số</a:t>
            </a:r>
            <a:r>
              <a:rPr lang="en-US" sz="3999" dirty="0">
                <a:solidFill>
                  <a:srgbClr val="70422C"/>
                </a:solidFill>
                <a:latin typeface="Roboto Condensed"/>
              </a:rPr>
              <a:t> 2</a:t>
            </a:r>
          </a:p>
        </p:txBody>
      </p:sp>
      <p:sp>
        <p:nvSpPr>
          <p:cNvPr id="14" name="Freeform 14"/>
          <p:cNvSpPr/>
          <p:nvPr/>
        </p:nvSpPr>
        <p:spPr>
          <a:xfrm>
            <a:off x="4288380" y="5213726"/>
            <a:ext cx="2312835" cy="1198820"/>
          </a:xfrm>
          <a:custGeom>
            <a:avLst/>
            <a:gdLst/>
            <a:ahLst/>
            <a:cxnLst/>
            <a:rect l="l" t="t" r="r" b="b"/>
            <a:pathLst>
              <a:path w="2312835" h="1198820">
                <a:moveTo>
                  <a:pt x="0" y="0"/>
                </a:moveTo>
                <a:lnTo>
                  <a:pt x="2312836" y="0"/>
                </a:lnTo>
                <a:lnTo>
                  <a:pt x="2312836" y="1198820"/>
                </a:lnTo>
                <a:lnTo>
                  <a:pt x="0" y="119882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5" name="Freeform 15"/>
          <p:cNvSpPr/>
          <p:nvPr/>
        </p:nvSpPr>
        <p:spPr>
          <a:xfrm>
            <a:off x="8919762" y="5213726"/>
            <a:ext cx="2312835" cy="1198820"/>
          </a:xfrm>
          <a:custGeom>
            <a:avLst/>
            <a:gdLst/>
            <a:ahLst/>
            <a:cxnLst/>
            <a:rect l="l" t="t" r="r" b="b"/>
            <a:pathLst>
              <a:path w="2312835" h="1198820">
                <a:moveTo>
                  <a:pt x="0" y="0"/>
                </a:moveTo>
                <a:lnTo>
                  <a:pt x="2312835" y="0"/>
                </a:lnTo>
                <a:lnTo>
                  <a:pt x="2312835" y="1198820"/>
                </a:lnTo>
                <a:lnTo>
                  <a:pt x="0" y="1198820"/>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16" name="Freeform 16"/>
          <p:cNvSpPr/>
          <p:nvPr/>
        </p:nvSpPr>
        <p:spPr>
          <a:xfrm>
            <a:off x="13207979" y="5014446"/>
            <a:ext cx="2682000" cy="1390170"/>
          </a:xfrm>
          <a:custGeom>
            <a:avLst/>
            <a:gdLst/>
            <a:ahLst/>
            <a:cxnLst/>
            <a:rect l="l" t="t" r="r" b="b"/>
            <a:pathLst>
              <a:path w="2682000" h="1390170">
                <a:moveTo>
                  <a:pt x="0" y="0"/>
                </a:moveTo>
                <a:lnTo>
                  <a:pt x="2682000" y="0"/>
                </a:lnTo>
                <a:lnTo>
                  <a:pt x="2682000" y="1390170"/>
                </a:lnTo>
                <a:lnTo>
                  <a:pt x="0" y="1390170"/>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sp>
      <p:sp>
        <p:nvSpPr>
          <p:cNvPr id="17" name="TextBox 17"/>
          <p:cNvSpPr txBox="1"/>
          <p:nvPr/>
        </p:nvSpPr>
        <p:spPr>
          <a:xfrm>
            <a:off x="5338221" y="5480144"/>
            <a:ext cx="213155" cy="589784"/>
          </a:xfrm>
          <a:prstGeom prst="rect">
            <a:avLst/>
          </a:prstGeom>
        </p:spPr>
        <p:txBody>
          <a:bodyPr lIns="0" tIns="0" rIns="0" bIns="0" rtlCol="0" anchor="t">
            <a:spAutoFit/>
          </a:bodyPr>
          <a:lstStyle/>
          <a:p>
            <a:pPr algn="ctr">
              <a:lnSpc>
                <a:spcPts val="4759"/>
              </a:lnSpc>
            </a:pPr>
            <a:r>
              <a:rPr lang="en-US" sz="3399">
                <a:solidFill>
                  <a:srgbClr val="70422C"/>
                </a:solidFill>
                <a:latin typeface="Roboto Condensed"/>
              </a:rPr>
              <a:t>1</a:t>
            </a:r>
          </a:p>
        </p:txBody>
      </p:sp>
      <p:sp>
        <p:nvSpPr>
          <p:cNvPr id="18" name="TextBox 18"/>
          <p:cNvSpPr txBox="1"/>
          <p:nvPr/>
        </p:nvSpPr>
        <p:spPr>
          <a:xfrm>
            <a:off x="9988148" y="5480144"/>
            <a:ext cx="213155" cy="589784"/>
          </a:xfrm>
          <a:prstGeom prst="rect">
            <a:avLst/>
          </a:prstGeom>
        </p:spPr>
        <p:txBody>
          <a:bodyPr lIns="0" tIns="0" rIns="0" bIns="0" rtlCol="0" anchor="t">
            <a:spAutoFit/>
          </a:bodyPr>
          <a:lstStyle/>
          <a:p>
            <a:pPr algn="ctr">
              <a:lnSpc>
                <a:spcPts val="4759"/>
              </a:lnSpc>
            </a:pPr>
            <a:r>
              <a:rPr lang="en-US" sz="3399" dirty="0">
                <a:solidFill>
                  <a:srgbClr val="70422C"/>
                </a:solidFill>
                <a:latin typeface="Roboto Condensed"/>
              </a:rPr>
              <a:t>2</a:t>
            </a:r>
          </a:p>
        </p:txBody>
      </p:sp>
      <p:sp>
        <p:nvSpPr>
          <p:cNvPr id="19" name="TextBox 19"/>
          <p:cNvSpPr txBox="1"/>
          <p:nvPr/>
        </p:nvSpPr>
        <p:spPr>
          <a:xfrm>
            <a:off x="14482015" y="5376539"/>
            <a:ext cx="213155" cy="589784"/>
          </a:xfrm>
          <a:prstGeom prst="rect">
            <a:avLst/>
          </a:prstGeom>
        </p:spPr>
        <p:txBody>
          <a:bodyPr lIns="0" tIns="0" rIns="0" bIns="0" rtlCol="0" anchor="t">
            <a:spAutoFit/>
          </a:bodyPr>
          <a:lstStyle/>
          <a:p>
            <a:pPr algn="ctr">
              <a:lnSpc>
                <a:spcPts val="4759"/>
              </a:lnSpc>
            </a:pPr>
            <a:r>
              <a:rPr lang="en-US" sz="3399" dirty="0">
                <a:solidFill>
                  <a:srgbClr val="70422C"/>
                </a:solidFill>
                <a:latin typeface="Roboto Condensed"/>
              </a:rPr>
              <a:t>3</a:t>
            </a:r>
          </a:p>
        </p:txBody>
      </p:sp>
      <p:sp>
        <p:nvSpPr>
          <p:cNvPr id="20" name="TextBox 20"/>
          <p:cNvSpPr txBox="1"/>
          <p:nvPr/>
        </p:nvSpPr>
        <p:spPr>
          <a:xfrm>
            <a:off x="1647767" y="562926"/>
            <a:ext cx="15611533" cy="803276"/>
          </a:xfrm>
          <a:prstGeom prst="rect">
            <a:avLst/>
          </a:prstGeom>
        </p:spPr>
        <p:txBody>
          <a:bodyPr lIns="0" tIns="0" rIns="0" bIns="0" rtlCol="0" anchor="t">
            <a:spAutoFit/>
          </a:bodyPr>
          <a:lstStyle/>
          <a:p>
            <a:pPr>
              <a:lnSpc>
                <a:spcPts val="6649"/>
              </a:lnSpc>
            </a:pPr>
            <a:r>
              <a:rPr lang="en-US" sz="4749">
                <a:solidFill>
                  <a:srgbClr val="70422C"/>
                </a:solidFill>
                <a:latin typeface="Fraunces Bold"/>
              </a:rPr>
              <a:t>III. HƯỚNG DẪN QUY TRÌNH VIẾT</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500" fill="hold"/>
                                        <p:tgtEl>
                                          <p:spTgt spid="16"/>
                                        </p:tgtEl>
                                        <p:attrNameLst>
                                          <p:attrName>ppt_x</p:attrName>
                                        </p:attrNameLst>
                                      </p:cBhvr>
                                      <p:tavLst>
                                        <p:tav tm="0">
                                          <p:val>
                                            <p:strVal val="#ppt_x"/>
                                          </p:val>
                                        </p:tav>
                                        <p:tav tm="100000">
                                          <p:val>
                                            <p:strVal val="#ppt_x"/>
                                          </p:val>
                                        </p:tav>
                                      </p:tavLst>
                                    </p:anim>
                                    <p:anim calcmode="lin" valueType="num">
                                      <p:cBhvr additive="base">
                                        <p:cTn id="54" dur="5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additive="base">
                                        <p:cTn id="61" dur="500" fill="hold"/>
                                        <p:tgtEl>
                                          <p:spTgt spid="9"/>
                                        </p:tgtEl>
                                        <p:attrNameLst>
                                          <p:attrName>ppt_x</p:attrName>
                                        </p:attrNameLst>
                                      </p:cBhvr>
                                      <p:tavLst>
                                        <p:tav tm="0">
                                          <p:val>
                                            <p:strVal val="#ppt_x"/>
                                          </p:val>
                                        </p:tav>
                                        <p:tav tm="100000">
                                          <p:val>
                                            <p:strVal val="#ppt_x"/>
                                          </p:val>
                                        </p:tav>
                                      </p:tavLst>
                                    </p:anim>
                                    <p:anim calcmode="lin" valueType="num">
                                      <p:cBhvr additive="base">
                                        <p:cTn id="6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475691">
            <a:off x="562507" y="5618339"/>
            <a:ext cx="1932233" cy="1939285"/>
          </a:xfrm>
          <a:custGeom>
            <a:avLst/>
            <a:gdLst/>
            <a:ahLst/>
            <a:cxnLst/>
            <a:rect l="l" t="t" r="r" b="b"/>
            <a:pathLst>
              <a:path w="1932233" h="1939285">
                <a:moveTo>
                  <a:pt x="0" y="0"/>
                </a:moveTo>
                <a:lnTo>
                  <a:pt x="1932233" y="0"/>
                </a:lnTo>
                <a:lnTo>
                  <a:pt x="1932233" y="1939285"/>
                </a:lnTo>
                <a:lnTo>
                  <a:pt x="0" y="193928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246596" y="0"/>
            <a:ext cx="782104" cy="3400454"/>
          </a:xfrm>
          <a:custGeom>
            <a:avLst/>
            <a:gdLst/>
            <a:ahLst/>
            <a:cxnLst/>
            <a:rect l="l" t="t" r="r" b="b"/>
            <a:pathLst>
              <a:path w="782104" h="3400454">
                <a:moveTo>
                  <a:pt x="0" y="0"/>
                </a:moveTo>
                <a:lnTo>
                  <a:pt x="782104" y="0"/>
                </a:lnTo>
                <a:lnTo>
                  <a:pt x="782104" y="3400454"/>
                </a:lnTo>
                <a:lnTo>
                  <a:pt x="0" y="3400454"/>
                </a:lnTo>
                <a:lnTo>
                  <a:pt x="0" y="0"/>
                </a:lnTo>
                <a:close/>
              </a:path>
            </a:pathLst>
          </a:custGeom>
          <a:blipFill>
            <a:blip r:embed="rId4"/>
            <a:stretch>
              <a:fillRect/>
            </a:stretch>
          </a:blipFill>
        </p:spPr>
      </p:sp>
      <p:sp>
        <p:nvSpPr>
          <p:cNvPr id="4" name="Freeform 4"/>
          <p:cNvSpPr/>
          <p:nvPr/>
        </p:nvSpPr>
        <p:spPr>
          <a:xfrm>
            <a:off x="14970687" y="0"/>
            <a:ext cx="10602160" cy="10602160"/>
          </a:xfrm>
          <a:custGeom>
            <a:avLst/>
            <a:gdLst/>
            <a:ahLst/>
            <a:cxnLst/>
            <a:rect l="l" t="t" r="r" b="b"/>
            <a:pathLst>
              <a:path w="10602160" h="10602160">
                <a:moveTo>
                  <a:pt x="0" y="0"/>
                </a:moveTo>
                <a:lnTo>
                  <a:pt x="10602159" y="0"/>
                </a:lnTo>
                <a:lnTo>
                  <a:pt x="10602159" y="10602160"/>
                </a:lnTo>
                <a:lnTo>
                  <a:pt x="0" y="10602160"/>
                </a:lnTo>
                <a:lnTo>
                  <a:pt x="0" y="0"/>
                </a:lnTo>
                <a:close/>
              </a:path>
            </a:pathLst>
          </a:custGeom>
          <a:blipFill>
            <a:blip r:embed="rId5">
              <a:alphaModFix amt="18999"/>
              <a:extLst>
                <a:ext uri="{96DAC541-7B7A-43D3-8B79-37D633B846F1}">
                  <asvg:svgBlip xmlns:asvg="http://schemas.microsoft.com/office/drawing/2016/SVG/main" r:embed="rId6"/>
                </a:ext>
              </a:extLst>
            </a:blip>
            <a:stretch>
              <a:fillRect/>
            </a:stretch>
          </a:blipFill>
        </p:spPr>
      </p:sp>
      <p:sp>
        <p:nvSpPr>
          <p:cNvPr id="5" name="Freeform 5"/>
          <p:cNvSpPr/>
          <p:nvPr/>
        </p:nvSpPr>
        <p:spPr>
          <a:xfrm>
            <a:off x="-300666" y="7574008"/>
            <a:ext cx="2658732" cy="2712992"/>
          </a:xfrm>
          <a:custGeom>
            <a:avLst/>
            <a:gdLst/>
            <a:ahLst/>
            <a:cxnLst/>
            <a:rect l="l" t="t" r="r" b="b"/>
            <a:pathLst>
              <a:path w="2658732" h="2712992">
                <a:moveTo>
                  <a:pt x="0" y="0"/>
                </a:moveTo>
                <a:lnTo>
                  <a:pt x="2658732" y="0"/>
                </a:lnTo>
                <a:lnTo>
                  <a:pt x="2658732" y="2712992"/>
                </a:lnTo>
                <a:lnTo>
                  <a:pt x="0" y="271299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6" name="Freeform 6"/>
          <p:cNvSpPr/>
          <p:nvPr/>
        </p:nvSpPr>
        <p:spPr>
          <a:xfrm flipH="1">
            <a:off x="15416962" y="-714612"/>
            <a:ext cx="3684676" cy="3486625"/>
          </a:xfrm>
          <a:custGeom>
            <a:avLst/>
            <a:gdLst/>
            <a:ahLst/>
            <a:cxnLst/>
            <a:rect l="l" t="t" r="r" b="b"/>
            <a:pathLst>
              <a:path w="3684676" h="3486625">
                <a:moveTo>
                  <a:pt x="3684676" y="0"/>
                </a:moveTo>
                <a:lnTo>
                  <a:pt x="0" y="0"/>
                </a:lnTo>
                <a:lnTo>
                  <a:pt x="0" y="3486624"/>
                </a:lnTo>
                <a:lnTo>
                  <a:pt x="3684676" y="3486624"/>
                </a:lnTo>
                <a:lnTo>
                  <a:pt x="3684676" y="0"/>
                </a:lnTo>
                <a:close/>
              </a:path>
            </a:pathLst>
          </a:custGeom>
          <a:blipFill>
            <a:blip r:embed="rId9"/>
            <a:stretch>
              <a:fillRect/>
            </a:stretch>
          </a:blipFill>
        </p:spPr>
      </p:sp>
      <p:sp>
        <p:nvSpPr>
          <p:cNvPr id="7" name="TextBox 7"/>
          <p:cNvSpPr txBox="1"/>
          <p:nvPr/>
        </p:nvSpPr>
        <p:spPr>
          <a:xfrm>
            <a:off x="246596" y="923925"/>
            <a:ext cx="15611533" cy="977869"/>
          </a:xfrm>
          <a:prstGeom prst="rect">
            <a:avLst/>
          </a:prstGeom>
        </p:spPr>
        <p:txBody>
          <a:bodyPr lIns="0" tIns="0" rIns="0" bIns="0" rtlCol="0" anchor="t">
            <a:spAutoFit/>
          </a:bodyPr>
          <a:lstStyle/>
          <a:p>
            <a:pPr algn="ctr">
              <a:lnSpc>
                <a:spcPts val="8049"/>
              </a:lnSpc>
            </a:pPr>
            <a:r>
              <a:rPr lang="en-US" sz="5749">
                <a:solidFill>
                  <a:srgbClr val="70422C"/>
                </a:solidFill>
                <a:latin typeface="Fraunces Bold"/>
              </a:rPr>
              <a:t>III. HƯỚNG DẪN QUY TRÌNH VIẾT</a:t>
            </a:r>
          </a:p>
        </p:txBody>
      </p:sp>
      <p:sp>
        <p:nvSpPr>
          <p:cNvPr id="8" name="TextBox 8"/>
          <p:cNvSpPr txBox="1"/>
          <p:nvPr/>
        </p:nvSpPr>
        <p:spPr>
          <a:xfrm>
            <a:off x="1831350" y="2274294"/>
            <a:ext cx="12935065" cy="854077"/>
          </a:xfrm>
          <a:prstGeom prst="rect">
            <a:avLst/>
          </a:prstGeom>
        </p:spPr>
        <p:txBody>
          <a:bodyPr lIns="0" tIns="0" rIns="0" bIns="0" rtlCol="0" anchor="t">
            <a:spAutoFit/>
          </a:bodyPr>
          <a:lstStyle/>
          <a:p>
            <a:pPr>
              <a:lnSpc>
                <a:spcPts val="6999"/>
              </a:lnSpc>
            </a:pPr>
            <a:r>
              <a:rPr lang="en-US" sz="4999" dirty="0">
                <a:solidFill>
                  <a:srgbClr val="70422C"/>
                </a:solidFill>
                <a:latin typeface="Roboto Condensed Bold"/>
              </a:rPr>
              <a:t>1. </a:t>
            </a:r>
            <a:r>
              <a:rPr lang="en-US" sz="4999" dirty="0" err="1">
                <a:solidFill>
                  <a:srgbClr val="70422C"/>
                </a:solidFill>
                <a:latin typeface="Roboto Condensed Bold"/>
              </a:rPr>
              <a:t>Trước</a:t>
            </a:r>
            <a:r>
              <a:rPr lang="en-US" sz="4999" dirty="0">
                <a:solidFill>
                  <a:srgbClr val="70422C"/>
                </a:solidFill>
                <a:latin typeface="Roboto Condensed Bold"/>
              </a:rPr>
              <a:t> </a:t>
            </a:r>
            <a:r>
              <a:rPr lang="en-US" sz="4999" dirty="0" err="1">
                <a:solidFill>
                  <a:srgbClr val="70422C"/>
                </a:solidFill>
                <a:latin typeface="Roboto Condensed Bold"/>
              </a:rPr>
              <a:t>khi</a:t>
            </a:r>
            <a:r>
              <a:rPr lang="en-US" sz="4999" dirty="0">
                <a:solidFill>
                  <a:srgbClr val="70422C"/>
                </a:solidFill>
                <a:latin typeface="Roboto Condensed Bold"/>
              </a:rPr>
              <a:t> </a:t>
            </a:r>
            <a:r>
              <a:rPr lang="en-US" sz="4999" dirty="0" err="1">
                <a:solidFill>
                  <a:srgbClr val="70422C"/>
                </a:solidFill>
                <a:latin typeface="Roboto Condensed Bold"/>
              </a:rPr>
              <a:t>viết</a:t>
            </a:r>
            <a:endParaRPr lang="en-US" sz="4999" dirty="0">
              <a:solidFill>
                <a:srgbClr val="70422C"/>
              </a:solidFill>
              <a:latin typeface="Roboto Condensed Bold"/>
            </a:endParaRPr>
          </a:p>
        </p:txBody>
      </p:sp>
      <p:sp>
        <p:nvSpPr>
          <p:cNvPr id="9" name="TextBox 9"/>
          <p:cNvSpPr txBox="1"/>
          <p:nvPr/>
        </p:nvSpPr>
        <p:spPr>
          <a:xfrm>
            <a:off x="1907354" y="3499846"/>
            <a:ext cx="12859061" cy="4781550"/>
          </a:xfrm>
          <a:prstGeom prst="rect">
            <a:avLst/>
          </a:prstGeom>
        </p:spPr>
        <p:txBody>
          <a:bodyPr lIns="0" tIns="0" rIns="0" bIns="0" rtlCol="0" anchor="t">
            <a:spAutoFit/>
          </a:bodyPr>
          <a:lstStyle/>
          <a:p>
            <a:pPr>
              <a:lnSpc>
                <a:spcPts val="6299"/>
              </a:lnSpc>
            </a:pPr>
            <a:r>
              <a:rPr lang="en-US" sz="4500" dirty="0">
                <a:solidFill>
                  <a:srgbClr val="70422C"/>
                </a:solidFill>
                <a:latin typeface="Roboto Condensed Bold Italics"/>
              </a:rPr>
              <a:t>a. </a:t>
            </a:r>
            <a:r>
              <a:rPr lang="en-US" sz="4500" dirty="0" err="1">
                <a:solidFill>
                  <a:srgbClr val="70422C"/>
                </a:solidFill>
                <a:latin typeface="Roboto Condensed Bold Italics"/>
              </a:rPr>
              <a:t>Lựa</a:t>
            </a:r>
            <a:r>
              <a:rPr lang="en-US" sz="4500" dirty="0">
                <a:solidFill>
                  <a:srgbClr val="70422C"/>
                </a:solidFill>
                <a:latin typeface="Roboto Condensed Bold Italics"/>
              </a:rPr>
              <a:t> </a:t>
            </a:r>
            <a:r>
              <a:rPr lang="en-US" sz="4500" dirty="0" err="1">
                <a:solidFill>
                  <a:srgbClr val="70422C"/>
                </a:solidFill>
                <a:latin typeface="Roboto Condensed Bold Italics"/>
              </a:rPr>
              <a:t>chọn</a:t>
            </a:r>
            <a:r>
              <a:rPr lang="en-US" sz="4500" dirty="0">
                <a:solidFill>
                  <a:srgbClr val="70422C"/>
                </a:solidFill>
                <a:latin typeface="Roboto Condensed Bold Italics"/>
              </a:rPr>
              <a:t> </a:t>
            </a:r>
            <a:r>
              <a:rPr lang="en-US" sz="4500" dirty="0" err="1">
                <a:solidFill>
                  <a:srgbClr val="70422C"/>
                </a:solidFill>
                <a:latin typeface="Roboto Condensed Bold Italics"/>
              </a:rPr>
              <a:t>bài</a:t>
            </a:r>
            <a:r>
              <a:rPr lang="en-US" sz="4500" dirty="0">
                <a:solidFill>
                  <a:srgbClr val="70422C"/>
                </a:solidFill>
                <a:latin typeface="Roboto Condensed Bold Italics"/>
              </a:rPr>
              <a:t> </a:t>
            </a:r>
            <a:r>
              <a:rPr lang="en-US" sz="4500" dirty="0" err="1">
                <a:solidFill>
                  <a:srgbClr val="70422C"/>
                </a:solidFill>
                <a:latin typeface="Roboto Condensed Bold Italics"/>
              </a:rPr>
              <a:t>thơ</a:t>
            </a:r>
            <a:endParaRPr lang="en-US" sz="4500" dirty="0">
              <a:solidFill>
                <a:srgbClr val="70422C"/>
              </a:solidFill>
              <a:latin typeface="Roboto Condensed Bold Italics"/>
            </a:endParaRPr>
          </a:p>
          <a:p>
            <a:pPr marL="971550" lvl="1" indent="-485775">
              <a:lnSpc>
                <a:spcPts val="6299"/>
              </a:lnSpc>
              <a:buFont typeface="Arial"/>
              <a:buChar char="•"/>
            </a:pPr>
            <a:r>
              <a:rPr lang="en-US" sz="4500" dirty="0" err="1">
                <a:solidFill>
                  <a:srgbClr val="70422C"/>
                </a:solidFill>
                <a:latin typeface="Roboto Condensed"/>
              </a:rPr>
              <a:t>Liệt</a:t>
            </a:r>
            <a:r>
              <a:rPr lang="en-US" sz="4500" dirty="0">
                <a:solidFill>
                  <a:srgbClr val="70422C"/>
                </a:solidFill>
                <a:latin typeface="Roboto Condensed"/>
              </a:rPr>
              <a:t> </a:t>
            </a:r>
            <a:r>
              <a:rPr lang="en-US" sz="4500" dirty="0" err="1">
                <a:solidFill>
                  <a:srgbClr val="70422C"/>
                </a:solidFill>
                <a:latin typeface="Roboto Condensed"/>
              </a:rPr>
              <a:t>kê</a:t>
            </a:r>
            <a:r>
              <a:rPr lang="en-US" sz="4500" dirty="0">
                <a:solidFill>
                  <a:srgbClr val="70422C"/>
                </a:solidFill>
                <a:latin typeface="Roboto Condensed"/>
              </a:rPr>
              <a:t> </a:t>
            </a:r>
            <a:r>
              <a:rPr lang="en-US" sz="4500" dirty="0" err="1">
                <a:solidFill>
                  <a:srgbClr val="70422C"/>
                </a:solidFill>
                <a:latin typeface="Roboto Condensed"/>
              </a:rPr>
              <a:t>một</a:t>
            </a:r>
            <a:r>
              <a:rPr lang="en-US" sz="4500" dirty="0">
                <a:solidFill>
                  <a:srgbClr val="70422C"/>
                </a:solidFill>
                <a:latin typeface="Roboto Condensed"/>
              </a:rPr>
              <a:t> </a:t>
            </a:r>
            <a:r>
              <a:rPr lang="en-US" sz="4500" dirty="0" err="1">
                <a:solidFill>
                  <a:srgbClr val="70422C"/>
                </a:solidFill>
                <a:latin typeface="Roboto Condensed"/>
              </a:rPr>
              <a:t>số</a:t>
            </a:r>
            <a:r>
              <a:rPr lang="en-US" sz="4500" dirty="0">
                <a:solidFill>
                  <a:srgbClr val="70422C"/>
                </a:solidFill>
                <a:latin typeface="Roboto Condensed"/>
              </a:rPr>
              <a:t> </a:t>
            </a:r>
            <a:r>
              <a:rPr lang="en-US" sz="4500" dirty="0" err="1">
                <a:solidFill>
                  <a:srgbClr val="70422C"/>
                </a:solidFill>
                <a:latin typeface="Roboto Condensed"/>
              </a:rPr>
              <a:t>bài</a:t>
            </a:r>
            <a:r>
              <a:rPr lang="en-US" sz="4500" dirty="0">
                <a:solidFill>
                  <a:srgbClr val="70422C"/>
                </a:solidFill>
                <a:latin typeface="Roboto Condensed"/>
              </a:rPr>
              <a:t> </a:t>
            </a:r>
            <a:r>
              <a:rPr lang="en-US" sz="4500" dirty="0" err="1">
                <a:solidFill>
                  <a:srgbClr val="70422C"/>
                </a:solidFill>
                <a:latin typeface="Roboto Condensed"/>
              </a:rPr>
              <a:t>thơ</a:t>
            </a:r>
            <a:r>
              <a:rPr lang="en-US" sz="4500" dirty="0">
                <a:solidFill>
                  <a:srgbClr val="70422C"/>
                </a:solidFill>
                <a:latin typeface="Roboto Condensed"/>
              </a:rPr>
              <a:t> </a:t>
            </a:r>
            <a:r>
              <a:rPr lang="en-US" sz="4500" dirty="0" err="1">
                <a:solidFill>
                  <a:srgbClr val="70422C"/>
                </a:solidFill>
                <a:latin typeface="Roboto Condensed"/>
              </a:rPr>
              <a:t>theo</a:t>
            </a:r>
            <a:r>
              <a:rPr lang="en-US" sz="4500" dirty="0">
                <a:solidFill>
                  <a:srgbClr val="70422C"/>
                </a:solidFill>
                <a:latin typeface="Roboto Condensed"/>
              </a:rPr>
              <a:t> </a:t>
            </a:r>
            <a:r>
              <a:rPr lang="en-US" sz="4500" dirty="0" err="1">
                <a:solidFill>
                  <a:srgbClr val="70422C"/>
                </a:solidFill>
                <a:latin typeface="Roboto Condensed"/>
              </a:rPr>
              <a:t>thể</a:t>
            </a:r>
            <a:r>
              <a:rPr lang="en-US" sz="4500" dirty="0">
                <a:solidFill>
                  <a:srgbClr val="70422C"/>
                </a:solidFill>
                <a:latin typeface="Roboto Condensed"/>
              </a:rPr>
              <a:t> </a:t>
            </a:r>
            <a:r>
              <a:rPr lang="en-US" sz="4500" dirty="0" err="1">
                <a:solidFill>
                  <a:srgbClr val="70422C"/>
                </a:solidFill>
                <a:latin typeface="Roboto Condensed"/>
              </a:rPr>
              <a:t>thất</a:t>
            </a:r>
            <a:r>
              <a:rPr lang="en-US" sz="4500" dirty="0">
                <a:solidFill>
                  <a:srgbClr val="70422C"/>
                </a:solidFill>
                <a:latin typeface="Roboto Condensed"/>
              </a:rPr>
              <a:t> </a:t>
            </a:r>
            <a:r>
              <a:rPr lang="en-US" sz="4500" dirty="0" err="1">
                <a:solidFill>
                  <a:srgbClr val="70422C"/>
                </a:solidFill>
                <a:latin typeface="Roboto Condensed"/>
              </a:rPr>
              <a:t>ngôn</a:t>
            </a:r>
            <a:r>
              <a:rPr lang="en-US" sz="4500" dirty="0">
                <a:solidFill>
                  <a:srgbClr val="70422C"/>
                </a:solidFill>
                <a:latin typeface="Roboto Condensed"/>
              </a:rPr>
              <a:t> </a:t>
            </a:r>
            <a:r>
              <a:rPr lang="en-US" sz="4500" dirty="0" err="1">
                <a:solidFill>
                  <a:srgbClr val="70422C"/>
                </a:solidFill>
                <a:latin typeface="Roboto Condensed"/>
              </a:rPr>
              <a:t>bát</a:t>
            </a:r>
            <a:r>
              <a:rPr lang="en-US" sz="4500" dirty="0">
                <a:solidFill>
                  <a:srgbClr val="70422C"/>
                </a:solidFill>
                <a:latin typeface="Roboto Condensed"/>
              </a:rPr>
              <a:t> </a:t>
            </a:r>
            <a:r>
              <a:rPr lang="en-US" sz="4500" dirty="0" err="1">
                <a:solidFill>
                  <a:srgbClr val="70422C"/>
                </a:solidFill>
                <a:latin typeface="Roboto Condensed"/>
              </a:rPr>
              <a:t>cú</a:t>
            </a:r>
            <a:r>
              <a:rPr lang="en-US" sz="4500" dirty="0">
                <a:solidFill>
                  <a:srgbClr val="70422C"/>
                </a:solidFill>
                <a:latin typeface="Roboto Condensed"/>
              </a:rPr>
              <a:t> </a:t>
            </a:r>
            <a:r>
              <a:rPr lang="en-US" sz="4500" dirty="0" err="1">
                <a:solidFill>
                  <a:srgbClr val="70422C"/>
                </a:solidFill>
                <a:latin typeface="Roboto Condensed"/>
              </a:rPr>
              <a:t>hoặc</a:t>
            </a:r>
            <a:r>
              <a:rPr lang="en-US" sz="4500" dirty="0">
                <a:solidFill>
                  <a:srgbClr val="70422C"/>
                </a:solidFill>
                <a:latin typeface="Roboto Condensed"/>
              </a:rPr>
              <a:t> </a:t>
            </a:r>
            <a:r>
              <a:rPr lang="en-US" sz="4500" dirty="0" err="1">
                <a:solidFill>
                  <a:srgbClr val="70422C"/>
                </a:solidFill>
                <a:latin typeface="Roboto Condensed"/>
              </a:rPr>
              <a:t>tứ</a:t>
            </a:r>
            <a:r>
              <a:rPr lang="en-US" sz="4500" dirty="0">
                <a:solidFill>
                  <a:srgbClr val="70422C"/>
                </a:solidFill>
                <a:latin typeface="Roboto Condensed"/>
              </a:rPr>
              <a:t> </a:t>
            </a:r>
            <a:r>
              <a:rPr lang="en-US" sz="4500" dirty="0" err="1">
                <a:solidFill>
                  <a:srgbClr val="70422C"/>
                </a:solidFill>
                <a:latin typeface="Roboto Condensed"/>
              </a:rPr>
              <a:t>tuyệt</a:t>
            </a:r>
            <a:r>
              <a:rPr lang="en-US" sz="4500" dirty="0">
                <a:solidFill>
                  <a:srgbClr val="70422C"/>
                </a:solidFill>
                <a:latin typeface="Roboto Condensed"/>
              </a:rPr>
              <a:t> </a:t>
            </a:r>
            <a:r>
              <a:rPr lang="en-US" sz="4500" dirty="0" err="1">
                <a:solidFill>
                  <a:srgbClr val="70422C"/>
                </a:solidFill>
                <a:latin typeface="Roboto Condensed"/>
              </a:rPr>
              <a:t>Đường</a:t>
            </a:r>
            <a:r>
              <a:rPr lang="en-US" sz="4500" dirty="0">
                <a:solidFill>
                  <a:srgbClr val="70422C"/>
                </a:solidFill>
                <a:latin typeface="Roboto Condensed"/>
              </a:rPr>
              <a:t> </a:t>
            </a:r>
            <a:r>
              <a:rPr lang="en-US" sz="4500" dirty="0" err="1">
                <a:solidFill>
                  <a:srgbClr val="70422C"/>
                </a:solidFill>
                <a:latin typeface="Roboto Condensed"/>
              </a:rPr>
              <a:t>luật</a:t>
            </a:r>
            <a:r>
              <a:rPr lang="en-US" sz="4500" dirty="0">
                <a:solidFill>
                  <a:srgbClr val="70422C"/>
                </a:solidFill>
                <a:latin typeface="Roboto Condensed"/>
              </a:rPr>
              <a:t> </a:t>
            </a:r>
            <a:r>
              <a:rPr lang="en-US" sz="4500" dirty="0" err="1">
                <a:solidFill>
                  <a:srgbClr val="70422C"/>
                </a:solidFill>
                <a:latin typeface="Roboto Condensed"/>
              </a:rPr>
              <a:t>mà</a:t>
            </a:r>
            <a:r>
              <a:rPr lang="en-US" sz="4500" dirty="0">
                <a:solidFill>
                  <a:srgbClr val="70422C"/>
                </a:solidFill>
                <a:latin typeface="Roboto Condensed"/>
              </a:rPr>
              <a:t> </a:t>
            </a:r>
            <a:r>
              <a:rPr lang="en-US" sz="4500" dirty="0" err="1">
                <a:solidFill>
                  <a:srgbClr val="70422C"/>
                </a:solidFill>
                <a:latin typeface="Roboto Condensed"/>
              </a:rPr>
              <a:t>em</a:t>
            </a:r>
            <a:r>
              <a:rPr lang="en-US" sz="4500" dirty="0">
                <a:solidFill>
                  <a:srgbClr val="70422C"/>
                </a:solidFill>
                <a:latin typeface="Roboto Condensed"/>
              </a:rPr>
              <a:t> </a:t>
            </a:r>
            <a:r>
              <a:rPr lang="en-US" sz="4500" dirty="0" err="1">
                <a:solidFill>
                  <a:srgbClr val="70422C"/>
                </a:solidFill>
                <a:latin typeface="Roboto Condensed"/>
              </a:rPr>
              <a:t>đã</a:t>
            </a:r>
            <a:r>
              <a:rPr lang="en-US" sz="4500" dirty="0">
                <a:solidFill>
                  <a:srgbClr val="70422C"/>
                </a:solidFill>
                <a:latin typeface="Roboto Condensed"/>
              </a:rPr>
              <a:t> </a:t>
            </a:r>
            <a:r>
              <a:rPr lang="en-US" sz="4500" dirty="0" err="1">
                <a:solidFill>
                  <a:srgbClr val="70422C"/>
                </a:solidFill>
                <a:latin typeface="Roboto Condensed"/>
              </a:rPr>
              <a:t>học</a:t>
            </a:r>
            <a:r>
              <a:rPr lang="en-US" sz="4500" dirty="0">
                <a:solidFill>
                  <a:srgbClr val="70422C"/>
                </a:solidFill>
                <a:latin typeface="Roboto Condensed"/>
              </a:rPr>
              <a:t>/ </a:t>
            </a:r>
            <a:r>
              <a:rPr lang="en-US" sz="4500" dirty="0" err="1">
                <a:solidFill>
                  <a:srgbClr val="70422C"/>
                </a:solidFill>
                <a:latin typeface="Roboto Condensed"/>
              </a:rPr>
              <a:t>đã</a:t>
            </a:r>
            <a:r>
              <a:rPr lang="en-US" sz="4500" dirty="0">
                <a:solidFill>
                  <a:srgbClr val="70422C"/>
                </a:solidFill>
                <a:latin typeface="Roboto Condensed"/>
              </a:rPr>
              <a:t> </a:t>
            </a:r>
            <a:r>
              <a:rPr lang="en-US" sz="4500" dirty="0" err="1">
                <a:solidFill>
                  <a:srgbClr val="70422C"/>
                </a:solidFill>
                <a:latin typeface="Roboto Condensed"/>
              </a:rPr>
              <a:t>đọc</a:t>
            </a:r>
            <a:endParaRPr lang="en-US" sz="4500" dirty="0">
              <a:solidFill>
                <a:srgbClr val="70422C"/>
              </a:solidFill>
              <a:latin typeface="Roboto Condensed"/>
            </a:endParaRPr>
          </a:p>
          <a:p>
            <a:pPr marL="971550" lvl="1" indent="-485775">
              <a:lnSpc>
                <a:spcPts val="6299"/>
              </a:lnSpc>
              <a:buFont typeface="Arial"/>
              <a:buChar char="•"/>
            </a:pPr>
            <a:r>
              <a:rPr lang="en-US" sz="4500" dirty="0" err="1">
                <a:solidFill>
                  <a:srgbClr val="70422C"/>
                </a:solidFill>
                <a:latin typeface="Roboto Condensed"/>
              </a:rPr>
              <a:t>Lựa</a:t>
            </a:r>
            <a:r>
              <a:rPr lang="en-US" sz="4500" dirty="0">
                <a:solidFill>
                  <a:srgbClr val="70422C"/>
                </a:solidFill>
                <a:latin typeface="Roboto Condensed"/>
              </a:rPr>
              <a:t> </a:t>
            </a:r>
            <a:r>
              <a:rPr lang="en-US" sz="4500" dirty="0" err="1">
                <a:solidFill>
                  <a:srgbClr val="70422C"/>
                </a:solidFill>
                <a:latin typeface="Roboto Condensed"/>
              </a:rPr>
              <a:t>chọn</a:t>
            </a:r>
            <a:r>
              <a:rPr lang="en-US" sz="4500" dirty="0">
                <a:solidFill>
                  <a:srgbClr val="70422C"/>
                </a:solidFill>
                <a:latin typeface="Roboto Condensed"/>
              </a:rPr>
              <a:t> </a:t>
            </a:r>
            <a:r>
              <a:rPr lang="en-US" sz="4500" dirty="0" err="1">
                <a:solidFill>
                  <a:srgbClr val="70422C"/>
                </a:solidFill>
                <a:latin typeface="Roboto Condensed"/>
              </a:rPr>
              <a:t>bài</a:t>
            </a:r>
            <a:r>
              <a:rPr lang="en-US" sz="4500" dirty="0">
                <a:solidFill>
                  <a:srgbClr val="70422C"/>
                </a:solidFill>
                <a:latin typeface="Roboto Condensed"/>
              </a:rPr>
              <a:t> </a:t>
            </a:r>
            <a:r>
              <a:rPr lang="en-US" sz="4500" dirty="0" err="1">
                <a:solidFill>
                  <a:srgbClr val="70422C"/>
                </a:solidFill>
                <a:latin typeface="Roboto Condensed"/>
              </a:rPr>
              <a:t>thơ</a:t>
            </a:r>
            <a:r>
              <a:rPr lang="en-US" sz="4500" dirty="0">
                <a:solidFill>
                  <a:srgbClr val="70422C"/>
                </a:solidFill>
                <a:latin typeface="Roboto Condensed"/>
              </a:rPr>
              <a:t> </a:t>
            </a:r>
            <a:r>
              <a:rPr lang="en-US" sz="4500" dirty="0" err="1">
                <a:solidFill>
                  <a:srgbClr val="70422C"/>
                </a:solidFill>
                <a:latin typeface="Roboto Condensed"/>
              </a:rPr>
              <a:t>em</a:t>
            </a:r>
            <a:r>
              <a:rPr lang="en-US" sz="4500" dirty="0">
                <a:solidFill>
                  <a:srgbClr val="70422C"/>
                </a:solidFill>
                <a:latin typeface="Roboto Condensed"/>
              </a:rPr>
              <a:t> </a:t>
            </a:r>
            <a:r>
              <a:rPr lang="en-US" sz="4500" dirty="0" err="1">
                <a:solidFill>
                  <a:srgbClr val="70422C"/>
                </a:solidFill>
                <a:latin typeface="Roboto Condensed"/>
              </a:rPr>
              <a:t>hiểu</a:t>
            </a:r>
            <a:r>
              <a:rPr lang="en-US" sz="4500" dirty="0">
                <a:solidFill>
                  <a:srgbClr val="70422C"/>
                </a:solidFill>
                <a:latin typeface="Roboto Condensed"/>
              </a:rPr>
              <a:t> và </a:t>
            </a:r>
            <a:r>
              <a:rPr lang="en-US" sz="4500" dirty="0" err="1">
                <a:solidFill>
                  <a:srgbClr val="70422C"/>
                </a:solidFill>
                <a:latin typeface="Roboto Condensed"/>
              </a:rPr>
              <a:t>yêu</a:t>
            </a:r>
            <a:r>
              <a:rPr lang="en-US" sz="4500" dirty="0">
                <a:solidFill>
                  <a:srgbClr val="70422C"/>
                </a:solidFill>
                <a:latin typeface="Roboto Condensed"/>
              </a:rPr>
              <a:t> </a:t>
            </a:r>
            <a:r>
              <a:rPr lang="en-US" sz="4500" dirty="0" err="1">
                <a:solidFill>
                  <a:srgbClr val="70422C"/>
                </a:solidFill>
                <a:latin typeface="Roboto Condensed"/>
              </a:rPr>
              <a:t>thích</a:t>
            </a:r>
            <a:r>
              <a:rPr lang="en-US" sz="4500" dirty="0">
                <a:solidFill>
                  <a:srgbClr val="70422C"/>
                </a:solidFill>
                <a:latin typeface="Roboto Condensed"/>
              </a:rPr>
              <a:t> </a:t>
            </a:r>
            <a:r>
              <a:rPr lang="en-US" sz="4500" dirty="0" err="1">
                <a:solidFill>
                  <a:srgbClr val="70422C"/>
                </a:solidFill>
                <a:latin typeface="Roboto Condensed"/>
              </a:rPr>
              <a:t>để</a:t>
            </a:r>
            <a:r>
              <a:rPr lang="en-US" sz="4500" dirty="0">
                <a:solidFill>
                  <a:srgbClr val="70422C"/>
                </a:solidFill>
                <a:latin typeface="Roboto Condensed"/>
              </a:rPr>
              <a:t> </a:t>
            </a:r>
            <a:r>
              <a:rPr lang="en-US" sz="4500" dirty="0" err="1">
                <a:solidFill>
                  <a:srgbClr val="70422C"/>
                </a:solidFill>
                <a:latin typeface="Roboto Condensed"/>
              </a:rPr>
              <a:t>phân</a:t>
            </a:r>
            <a:r>
              <a:rPr lang="en-US" sz="4500" dirty="0">
                <a:solidFill>
                  <a:srgbClr val="70422C"/>
                </a:solidFill>
                <a:latin typeface="Roboto Condensed"/>
              </a:rPr>
              <a:t> </a:t>
            </a:r>
            <a:r>
              <a:rPr lang="en-US" sz="4500" dirty="0" err="1">
                <a:solidFill>
                  <a:srgbClr val="70422C"/>
                </a:solidFill>
                <a:latin typeface="Roboto Condensed"/>
              </a:rPr>
              <a:t>tích</a:t>
            </a:r>
            <a:r>
              <a:rPr lang="en-US" sz="4500" dirty="0">
                <a:solidFill>
                  <a:srgbClr val="70422C"/>
                </a:solidFill>
                <a:latin typeface="Roboto Condensed"/>
              </a:rPr>
              <a:t>.</a:t>
            </a:r>
          </a:p>
          <a:p>
            <a:pPr>
              <a:lnSpc>
                <a:spcPts val="6299"/>
              </a:lnSpc>
            </a:pPr>
            <a:endParaRPr lang="en-US" sz="4500" dirty="0">
              <a:solidFill>
                <a:srgbClr val="70422C"/>
              </a:solidFill>
              <a:latin typeface="Roboto Condensed"/>
            </a:endParaRPr>
          </a:p>
          <a:p>
            <a:pPr>
              <a:lnSpc>
                <a:spcPts val="6299"/>
              </a:lnSpc>
            </a:pPr>
            <a:endParaRPr lang="en-US" sz="4500" dirty="0">
              <a:solidFill>
                <a:srgbClr val="70422C"/>
              </a:solidFill>
              <a:latin typeface="Roboto Condensed"/>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Effect transition="in" filter="fade">
                                      <p:cBhvr>
                                        <p:cTn id="13" dur="1000"/>
                                        <p:tgtEl>
                                          <p:spTgt spid="9">
                                            <p:txEl>
                                              <p:pRg st="1" end="1"/>
                                            </p:txEl>
                                          </p:spTgt>
                                        </p:tgtEl>
                                      </p:cBhvr>
                                    </p:animEffect>
                                    <p:anim calcmode="lin" valueType="num">
                                      <p:cBhvr>
                                        <p:cTn id="14"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1000"/>
                                        <p:tgtEl>
                                          <p:spTgt spid="9">
                                            <p:txEl>
                                              <p:pRg st="2" end="2"/>
                                            </p:txEl>
                                          </p:spTgt>
                                        </p:tgtEl>
                                      </p:cBhvr>
                                    </p:animEffect>
                                    <p:anim calcmode="lin" valueType="num">
                                      <p:cBhvr>
                                        <p:cTn id="21"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p:cNvGrpSpPr/>
        <p:nvPr/>
      </p:nvGrpSpPr>
      <p:grpSpPr>
        <a:xfrm>
          <a:off x="0" y="0"/>
          <a:ext cx="0" cy="0"/>
          <a:chOff x="0" y="0"/>
          <a:chExt cx="0" cy="0"/>
        </a:xfrm>
      </p:grpSpPr>
      <p:grpSp>
        <p:nvGrpSpPr>
          <p:cNvPr id="2" name="Group 2"/>
          <p:cNvGrpSpPr/>
          <p:nvPr/>
        </p:nvGrpSpPr>
        <p:grpSpPr>
          <a:xfrm>
            <a:off x="1028700" y="2759891"/>
            <a:ext cx="16230600" cy="6498409"/>
            <a:chOff x="0" y="0"/>
            <a:chExt cx="4274726" cy="1711515"/>
          </a:xfrm>
        </p:grpSpPr>
        <p:sp>
          <p:nvSpPr>
            <p:cNvPr id="3" name="Freeform 3"/>
            <p:cNvSpPr/>
            <p:nvPr/>
          </p:nvSpPr>
          <p:spPr>
            <a:xfrm>
              <a:off x="0" y="0"/>
              <a:ext cx="4274726" cy="1711515"/>
            </a:xfrm>
            <a:custGeom>
              <a:avLst/>
              <a:gdLst/>
              <a:ahLst/>
              <a:cxnLst/>
              <a:rect l="l" t="t" r="r" b="b"/>
              <a:pathLst>
                <a:path w="4274726" h="1711515">
                  <a:moveTo>
                    <a:pt x="24327" y="0"/>
                  </a:moveTo>
                  <a:lnTo>
                    <a:pt x="4250399" y="0"/>
                  </a:lnTo>
                  <a:cubicBezTo>
                    <a:pt x="4263834" y="0"/>
                    <a:pt x="4274726" y="10891"/>
                    <a:pt x="4274726" y="24327"/>
                  </a:cubicBezTo>
                  <a:lnTo>
                    <a:pt x="4274726" y="1687188"/>
                  </a:lnTo>
                  <a:cubicBezTo>
                    <a:pt x="4274726" y="1700624"/>
                    <a:pt x="4263834" y="1711515"/>
                    <a:pt x="4250399" y="1711515"/>
                  </a:cubicBezTo>
                  <a:lnTo>
                    <a:pt x="24327" y="1711515"/>
                  </a:lnTo>
                  <a:cubicBezTo>
                    <a:pt x="10891" y="1711515"/>
                    <a:pt x="0" y="1700624"/>
                    <a:pt x="0" y="1687188"/>
                  </a:cubicBezTo>
                  <a:lnTo>
                    <a:pt x="0" y="24327"/>
                  </a:lnTo>
                  <a:cubicBezTo>
                    <a:pt x="0" y="10891"/>
                    <a:pt x="10891" y="0"/>
                    <a:pt x="24327" y="0"/>
                  </a:cubicBezTo>
                  <a:close/>
                </a:path>
              </a:pathLst>
            </a:custGeom>
            <a:solidFill>
              <a:srgbClr val="DCC3AC"/>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rot="3067879">
            <a:off x="15046306" y="7691060"/>
            <a:ext cx="2484075" cy="3134480"/>
          </a:xfrm>
          <a:custGeom>
            <a:avLst/>
            <a:gdLst/>
            <a:ahLst/>
            <a:cxnLst/>
            <a:rect l="l" t="t" r="r" b="b"/>
            <a:pathLst>
              <a:path w="2484075" h="3134480">
                <a:moveTo>
                  <a:pt x="0" y="0"/>
                </a:moveTo>
                <a:lnTo>
                  <a:pt x="2484075" y="0"/>
                </a:lnTo>
                <a:lnTo>
                  <a:pt x="2484075" y="3134480"/>
                </a:lnTo>
                <a:lnTo>
                  <a:pt x="0" y="3134480"/>
                </a:lnTo>
                <a:lnTo>
                  <a:pt x="0" y="0"/>
                </a:lnTo>
                <a:close/>
              </a:path>
            </a:pathLst>
          </a:custGeom>
          <a:blipFill>
            <a:blip r:embed="rId2"/>
            <a:stretch>
              <a:fillRect/>
            </a:stretch>
          </a:blipFill>
        </p:spPr>
      </p:sp>
      <p:sp>
        <p:nvSpPr>
          <p:cNvPr id="6" name="Freeform 6"/>
          <p:cNvSpPr/>
          <p:nvPr/>
        </p:nvSpPr>
        <p:spPr>
          <a:xfrm rot="-4063775">
            <a:off x="729149" y="2068980"/>
            <a:ext cx="1806132" cy="1934278"/>
          </a:xfrm>
          <a:custGeom>
            <a:avLst/>
            <a:gdLst/>
            <a:ahLst/>
            <a:cxnLst/>
            <a:rect l="l" t="t" r="r" b="b"/>
            <a:pathLst>
              <a:path w="1806132" h="1934278">
                <a:moveTo>
                  <a:pt x="0" y="0"/>
                </a:moveTo>
                <a:lnTo>
                  <a:pt x="1806132" y="0"/>
                </a:lnTo>
                <a:lnTo>
                  <a:pt x="1806132" y="1934278"/>
                </a:lnTo>
                <a:lnTo>
                  <a:pt x="0" y="1934278"/>
                </a:lnTo>
                <a:lnTo>
                  <a:pt x="0" y="0"/>
                </a:lnTo>
                <a:close/>
              </a:path>
            </a:pathLst>
          </a:custGeom>
          <a:blipFill>
            <a:blip r:embed="rId3"/>
            <a:stretch>
              <a:fillRect/>
            </a:stretch>
          </a:blipFill>
        </p:spPr>
      </p:sp>
      <p:sp>
        <p:nvSpPr>
          <p:cNvPr id="7" name="Freeform 7"/>
          <p:cNvSpPr/>
          <p:nvPr/>
        </p:nvSpPr>
        <p:spPr>
          <a:xfrm>
            <a:off x="14253239" y="-1001116"/>
            <a:ext cx="6012122" cy="2029816"/>
          </a:xfrm>
          <a:custGeom>
            <a:avLst/>
            <a:gdLst/>
            <a:ahLst/>
            <a:cxnLst/>
            <a:rect l="l" t="t" r="r" b="b"/>
            <a:pathLst>
              <a:path w="6012122" h="2029816">
                <a:moveTo>
                  <a:pt x="0" y="0"/>
                </a:moveTo>
                <a:lnTo>
                  <a:pt x="6012122" y="0"/>
                </a:lnTo>
                <a:lnTo>
                  <a:pt x="6012122" y="2029816"/>
                </a:lnTo>
                <a:lnTo>
                  <a:pt x="0" y="20298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14688650" y="-2388553"/>
            <a:ext cx="4030989" cy="4114800"/>
          </a:xfrm>
          <a:custGeom>
            <a:avLst/>
            <a:gdLst/>
            <a:ahLst/>
            <a:cxnLst/>
            <a:rect l="l" t="t" r="r" b="b"/>
            <a:pathLst>
              <a:path w="4030989" h="4114800">
                <a:moveTo>
                  <a:pt x="0" y="0"/>
                </a:moveTo>
                <a:lnTo>
                  <a:pt x="4030989" y="0"/>
                </a:lnTo>
                <a:lnTo>
                  <a:pt x="4030989"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TextBox 9"/>
          <p:cNvSpPr txBox="1"/>
          <p:nvPr/>
        </p:nvSpPr>
        <p:spPr>
          <a:xfrm>
            <a:off x="2157271" y="2893244"/>
            <a:ext cx="14131072" cy="1170305"/>
          </a:xfrm>
          <a:prstGeom prst="rect">
            <a:avLst/>
          </a:prstGeom>
        </p:spPr>
        <p:txBody>
          <a:bodyPr lIns="0" tIns="0" rIns="0" bIns="0" rtlCol="0" anchor="t">
            <a:spAutoFit/>
          </a:bodyPr>
          <a:lstStyle/>
          <a:p>
            <a:pPr algn="ctr">
              <a:lnSpc>
                <a:spcPts val="9520"/>
              </a:lnSpc>
            </a:pPr>
            <a:r>
              <a:rPr lang="en-US" sz="6800" dirty="0">
                <a:solidFill>
                  <a:srgbClr val="8B6121"/>
                </a:solidFill>
                <a:latin typeface="Roboto Condensed"/>
              </a:rPr>
              <a:t>KĨ NĂNG VIẾT</a:t>
            </a:r>
          </a:p>
        </p:txBody>
      </p:sp>
      <p:sp>
        <p:nvSpPr>
          <p:cNvPr id="10" name="TextBox 10"/>
          <p:cNvSpPr txBox="1"/>
          <p:nvPr/>
        </p:nvSpPr>
        <p:spPr>
          <a:xfrm>
            <a:off x="1632215" y="907596"/>
            <a:ext cx="15627085" cy="1576069"/>
          </a:xfrm>
          <a:prstGeom prst="rect">
            <a:avLst/>
          </a:prstGeom>
        </p:spPr>
        <p:txBody>
          <a:bodyPr lIns="0" tIns="0" rIns="0" bIns="0" rtlCol="0" anchor="t">
            <a:spAutoFit/>
          </a:bodyPr>
          <a:lstStyle/>
          <a:p>
            <a:pPr algn="ctr">
              <a:lnSpc>
                <a:spcPts val="12880"/>
              </a:lnSpc>
            </a:pPr>
            <a:r>
              <a:rPr lang="en-US" sz="9200">
                <a:solidFill>
                  <a:srgbClr val="AD5545"/>
                </a:solidFill>
                <a:latin typeface="Fraunces Bold"/>
              </a:rPr>
              <a:t>BÀI 2: VẺ ĐẸP CỔ ĐIỂN</a:t>
            </a:r>
          </a:p>
        </p:txBody>
      </p:sp>
      <p:sp>
        <p:nvSpPr>
          <p:cNvPr id="11" name="TextBox 11"/>
          <p:cNvSpPr txBox="1"/>
          <p:nvPr/>
        </p:nvSpPr>
        <p:spPr>
          <a:xfrm>
            <a:off x="2702868" y="4460875"/>
            <a:ext cx="12882265" cy="2926336"/>
          </a:xfrm>
          <a:prstGeom prst="rect">
            <a:avLst/>
          </a:prstGeom>
        </p:spPr>
        <p:txBody>
          <a:bodyPr lIns="0" tIns="0" rIns="0" bIns="0" rtlCol="0" anchor="t">
            <a:spAutoFit/>
          </a:bodyPr>
          <a:lstStyle/>
          <a:p>
            <a:pPr algn="ctr">
              <a:lnSpc>
                <a:spcPts val="11967"/>
              </a:lnSpc>
            </a:pPr>
            <a:r>
              <a:rPr lang="en-US" sz="6799" dirty="0">
                <a:solidFill>
                  <a:srgbClr val="AD5545"/>
                </a:solidFill>
                <a:latin typeface="#9Slide05 Dear Saturday"/>
              </a:rPr>
              <a:t>Viết </a:t>
            </a:r>
            <a:r>
              <a:rPr lang="en-US" sz="6799" dirty="0" err="1">
                <a:solidFill>
                  <a:srgbClr val="AD5545"/>
                </a:solidFill>
                <a:latin typeface="#9Slide05 Dear Saturday"/>
              </a:rPr>
              <a:t>bài</a:t>
            </a:r>
            <a:r>
              <a:rPr lang="en-US" sz="6799" dirty="0">
                <a:solidFill>
                  <a:srgbClr val="AD5545"/>
                </a:solidFill>
                <a:latin typeface="#9Slide05 Dear Saturday"/>
              </a:rPr>
              <a:t> </a:t>
            </a:r>
            <a:r>
              <a:rPr lang="en-US" sz="6799" dirty="0" err="1">
                <a:solidFill>
                  <a:srgbClr val="AD5545"/>
                </a:solidFill>
                <a:latin typeface="#9Slide05 Dear Saturday"/>
              </a:rPr>
              <a:t>văn</a:t>
            </a:r>
            <a:r>
              <a:rPr lang="en-US" sz="6799" dirty="0">
                <a:solidFill>
                  <a:srgbClr val="AD5545"/>
                </a:solidFill>
                <a:latin typeface="#9Slide05 Dear Saturday"/>
              </a:rPr>
              <a:t> </a:t>
            </a:r>
          </a:p>
          <a:p>
            <a:pPr algn="ctr">
              <a:lnSpc>
                <a:spcPts val="11967"/>
              </a:lnSpc>
            </a:pPr>
            <a:r>
              <a:rPr lang="en-US" sz="6799" dirty="0" err="1">
                <a:solidFill>
                  <a:srgbClr val="AD5545"/>
                </a:solidFill>
                <a:latin typeface="#9Slide05 Dear Saturday"/>
              </a:rPr>
              <a:t>phân</a:t>
            </a:r>
            <a:r>
              <a:rPr lang="en-US" sz="6799" dirty="0">
                <a:solidFill>
                  <a:srgbClr val="AD5545"/>
                </a:solidFill>
                <a:latin typeface="#9Slide05 Dear Saturday"/>
              </a:rPr>
              <a:t> </a:t>
            </a:r>
            <a:r>
              <a:rPr lang="en-US" sz="6799" dirty="0" err="1">
                <a:solidFill>
                  <a:srgbClr val="AD5545"/>
                </a:solidFill>
                <a:latin typeface="#9Slide05 Dear Saturday"/>
              </a:rPr>
              <a:t>tích</a:t>
            </a:r>
            <a:r>
              <a:rPr lang="en-US" sz="6799" dirty="0">
                <a:solidFill>
                  <a:srgbClr val="AD5545"/>
                </a:solidFill>
                <a:latin typeface="#9Slide05 Dear Saturday"/>
              </a:rPr>
              <a:t> </a:t>
            </a:r>
            <a:r>
              <a:rPr lang="en-US" sz="6799" dirty="0" err="1">
                <a:solidFill>
                  <a:srgbClr val="AD5545"/>
                </a:solidFill>
                <a:latin typeface="#9Slide05 Dear Saturday"/>
              </a:rPr>
              <a:t>một</a:t>
            </a:r>
            <a:r>
              <a:rPr lang="en-US" sz="6799" dirty="0">
                <a:solidFill>
                  <a:srgbClr val="AD5545"/>
                </a:solidFill>
                <a:latin typeface="#9Slide05 Dear Saturday"/>
              </a:rPr>
              <a:t> </a:t>
            </a:r>
            <a:r>
              <a:rPr lang="en-US" sz="6799" dirty="0" err="1">
                <a:solidFill>
                  <a:srgbClr val="AD5545"/>
                </a:solidFill>
                <a:latin typeface="#9Slide05 Dear Saturday"/>
              </a:rPr>
              <a:t>tác</a:t>
            </a:r>
            <a:r>
              <a:rPr lang="en-US" sz="6799" dirty="0">
                <a:solidFill>
                  <a:srgbClr val="AD5545"/>
                </a:solidFill>
                <a:latin typeface="#9Slide05 Dear Saturday"/>
              </a:rPr>
              <a:t> </a:t>
            </a:r>
            <a:r>
              <a:rPr lang="en-US" sz="6799" dirty="0" err="1">
                <a:solidFill>
                  <a:srgbClr val="AD5545"/>
                </a:solidFill>
                <a:latin typeface="#9Slide05 Dear Saturday"/>
              </a:rPr>
              <a:t>phẩm</a:t>
            </a:r>
            <a:r>
              <a:rPr lang="en-US" sz="6799" dirty="0">
                <a:solidFill>
                  <a:srgbClr val="AD5545"/>
                </a:solidFill>
                <a:latin typeface="#9Slide05 Dear Saturday"/>
              </a:rPr>
              <a:t> </a:t>
            </a:r>
            <a:r>
              <a:rPr lang="en-US" sz="6799" dirty="0" err="1">
                <a:solidFill>
                  <a:srgbClr val="AD5545"/>
                </a:solidFill>
                <a:latin typeface="#9Slide05 Dear Saturday"/>
              </a:rPr>
              <a:t>văn</a:t>
            </a:r>
            <a:r>
              <a:rPr lang="en-US" sz="6799" dirty="0">
                <a:solidFill>
                  <a:srgbClr val="AD5545"/>
                </a:solidFill>
                <a:latin typeface="#9Slide05 Dear Saturday"/>
              </a:rPr>
              <a:t> </a:t>
            </a:r>
            <a:r>
              <a:rPr lang="en-US" sz="6799" dirty="0" err="1">
                <a:solidFill>
                  <a:srgbClr val="AD5545"/>
                </a:solidFill>
                <a:latin typeface="#9Slide05 Dear Saturday"/>
              </a:rPr>
              <a:t>học</a:t>
            </a:r>
            <a:endParaRPr lang="en-US" sz="6799" dirty="0">
              <a:solidFill>
                <a:srgbClr val="AD5545"/>
              </a:solidFill>
              <a:latin typeface="#9Slide05 Dear Saturday"/>
            </a:endParaRPr>
          </a:p>
        </p:txBody>
      </p:sp>
      <p:sp>
        <p:nvSpPr>
          <p:cNvPr id="12" name="Freeform 12"/>
          <p:cNvSpPr/>
          <p:nvPr/>
        </p:nvSpPr>
        <p:spPr>
          <a:xfrm>
            <a:off x="-769377" y="8705082"/>
            <a:ext cx="5614490" cy="4130953"/>
          </a:xfrm>
          <a:custGeom>
            <a:avLst/>
            <a:gdLst/>
            <a:ahLst/>
            <a:cxnLst/>
            <a:rect l="l" t="t" r="r" b="b"/>
            <a:pathLst>
              <a:path w="5614490" h="4130953">
                <a:moveTo>
                  <a:pt x="0" y="0"/>
                </a:moveTo>
                <a:lnTo>
                  <a:pt x="5614490" y="0"/>
                </a:lnTo>
                <a:lnTo>
                  <a:pt x="5614490" y="4130953"/>
                </a:lnTo>
                <a:lnTo>
                  <a:pt x="0" y="413095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3" name="Freeform 13"/>
          <p:cNvSpPr/>
          <p:nvPr/>
        </p:nvSpPr>
        <p:spPr>
          <a:xfrm rot="-8897882">
            <a:off x="788164" y="8391763"/>
            <a:ext cx="3154705" cy="2291105"/>
          </a:xfrm>
          <a:custGeom>
            <a:avLst/>
            <a:gdLst/>
            <a:ahLst/>
            <a:cxnLst/>
            <a:rect l="l" t="t" r="r" b="b"/>
            <a:pathLst>
              <a:path w="3154705" h="2291105">
                <a:moveTo>
                  <a:pt x="0" y="0"/>
                </a:moveTo>
                <a:lnTo>
                  <a:pt x="3154705" y="0"/>
                </a:lnTo>
                <a:lnTo>
                  <a:pt x="3154705" y="2291105"/>
                </a:lnTo>
                <a:lnTo>
                  <a:pt x="0" y="229110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475691">
            <a:off x="13168817" y="8775962"/>
            <a:ext cx="1932233" cy="1939285"/>
          </a:xfrm>
          <a:custGeom>
            <a:avLst/>
            <a:gdLst/>
            <a:ahLst/>
            <a:cxnLst/>
            <a:rect l="l" t="t" r="r" b="b"/>
            <a:pathLst>
              <a:path w="1932233" h="1939285">
                <a:moveTo>
                  <a:pt x="0" y="0"/>
                </a:moveTo>
                <a:lnTo>
                  <a:pt x="1932233" y="0"/>
                </a:lnTo>
                <a:lnTo>
                  <a:pt x="1932233" y="1939285"/>
                </a:lnTo>
                <a:lnTo>
                  <a:pt x="0" y="193928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246596" y="0"/>
            <a:ext cx="782104" cy="3400454"/>
          </a:xfrm>
          <a:custGeom>
            <a:avLst/>
            <a:gdLst/>
            <a:ahLst/>
            <a:cxnLst/>
            <a:rect l="l" t="t" r="r" b="b"/>
            <a:pathLst>
              <a:path w="782104" h="3400454">
                <a:moveTo>
                  <a:pt x="0" y="0"/>
                </a:moveTo>
                <a:lnTo>
                  <a:pt x="782104" y="0"/>
                </a:lnTo>
                <a:lnTo>
                  <a:pt x="782104" y="3400454"/>
                </a:lnTo>
                <a:lnTo>
                  <a:pt x="0" y="3400454"/>
                </a:lnTo>
                <a:lnTo>
                  <a:pt x="0" y="0"/>
                </a:lnTo>
                <a:close/>
              </a:path>
            </a:pathLst>
          </a:custGeom>
          <a:blipFill>
            <a:blip r:embed="rId4"/>
            <a:stretch>
              <a:fillRect/>
            </a:stretch>
          </a:blipFill>
        </p:spPr>
      </p:sp>
      <p:sp>
        <p:nvSpPr>
          <p:cNvPr id="4" name="Freeform 4"/>
          <p:cNvSpPr/>
          <p:nvPr/>
        </p:nvSpPr>
        <p:spPr>
          <a:xfrm>
            <a:off x="14970687" y="0"/>
            <a:ext cx="10602160" cy="10602160"/>
          </a:xfrm>
          <a:custGeom>
            <a:avLst/>
            <a:gdLst/>
            <a:ahLst/>
            <a:cxnLst/>
            <a:rect l="l" t="t" r="r" b="b"/>
            <a:pathLst>
              <a:path w="10602160" h="10602160">
                <a:moveTo>
                  <a:pt x="0" y="0"/>
                </a:moveTo>
                <a:lnTo>
                  <a:pt x="10602159" y="0"/>
                </a:lnTo>
                <a:lnTo>
                  <a:pt x="10602159" y="10602160"/>
                </a:lnTo>
                <a:lnTo>
                  <a:pt x="0" y="10602160"/>
                </a:lnTo>
                <a:lnTo>
                  <a:pt x="0" y="0"/>
                </a:lnTo>
                <a:close/>
              </a:path>
            </a:pathLst>
          </a:custGeom>
          <a:blipFill>
            <a:blip r:embed="rId5">
              <a:alphaModFix amt="18999"/>
              <a:extLst>
                <a:ext uri="{96DAC541-7B7A-43D3-8B79-37D633B846F1}">
                  <asvg:svgBlip xmlns:asvg="http://schemas.microsoft.com/office/drawing/2016/SVG/main" r:embed="rId6"/>
                </a:ext>
              </a:extLst>
            </a:blip>
            <a:stretch>
              <a:fillRect/>
            </a:stretch>
          </a:blipFill>
        </p:spPr>
      </p:sp>
      <p:sp>
        <p:nvSpPr>
          <p:cNvPr id="5" name="Freeform 5"/>
          <p:cNvSpPr/>
          <p:nvPr/>
        </p:nvSpPr>
        <p:spPr>
          <a:xfrm>
            <a:off x="-691718" y="7901804"/>
            <a:ext cx="2658732" cy="2712992"/>
          </a:xfrm>
          <a:custGeom>
            <a:avLst/>
            <a:gdLst/>
            <a:ahLst/>
            <a:cxnLst/>
            <a:rect l="l" t="t" r="r" b="b"/>
            <a:pathLst>
              <a:path w="2658732" h="2712992">
                <a:moveTo>
                  <a:pt x="0" y="0"/>
                </a:moveTo>
                <a:lnTo>
                  <a:pt x="2658732" y="0"/>
                </a:lnTo>
                <a:lnTo>
                  <a:pt x="2658732" y="2712992"/>
                </a:lnTo>
                <a:lnTo>
                  <a:pt x="0" y="271299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6" name="Freeform 6"/>
          <p:cNvSpPr/>
          <p:nvPr/>
        </p:nvSpPr>
        <p:spPr>
          <a:xfrm flipH="1">
            <a:off x="15416962" y="-714612"/>
            <a:ext cx="3684676" cy="3486625"/>
          </a:xfrm>
          <a:custGeom>
            <a:avLst/>
            <a:gdLst/>
            <a:ahLst/>
            <a:cxnLst/>
            <a:rect l="l" t="t" r="r" b="b"/>
            <a:pathLst>
              <a:path w="3684676" h="3486625">
                <a:moveTo>
                  <a:pt x="3684676" y="0"/>
                </a:moveTo>
                <a:lnTo>
                  <a:pt x="0" y="0"/>
                </a:lnTo>
                <a:lnTo>
                  <a:pt x="0" y="3486624"/>
                </a:lnTo>
                <a:lnTo>
                  <a:pt x="3684676" y="3486624"/>
                </a:lnTo>
                <a:lnTo>
                  <a:pt x="3684676" y="0"/>
                </a:lnTo>
                <a:close/>
              </a:path>
            </a:pathLst>
          </a:custGeom>
          <a:blipFill>
            <a:blip r:embed="rId9"/>
            <a:stretch>
              <a:fillRect/>
            </a:stretch>
          </a:blipFill>
        </p:spPr>
      </p:sp>
      <p:sp>
        <p:nvSpPr>
          <p:cNvPr id="7" name="TextBox 7"/>
          <p:cNvSpPr txBox="1"/>
          <p:nvPr/>
        </p:nvSpPr>
        <p:spPr>
          <a:xfrm>
            <a:off x="-194571" y="590580"/>
            <a:ext cx="15611533" cy="977869"/>
          </a:xfrm>
          <a:prstGeom prst="rect">
            <a:avLst/>
          </a:prstGeom>
        </p:spPr>
        <p:txBody>
          <a:bodyPr lIns="0" tIns="0" rIns="0" bIns="0" rtlCol="0" anchor="t">
            <a:spAutoFit/>
          </a:bodyPr>
          <a:lstStyle/>
          <a:p>
            <a:pPr algn="ctr">
              <a:lnSpc>
                <a:spcPts val="8049"/>
              </a:lnSpc>
            </a:pPr>
            <a:r>
              <a:rPr lang="en-US" sz="5749">
                <a:solidFill>
                  <a:srgbClr val="70422C"/>
                </a:solidFill>
                <a:latin typeface="Fraunces Bold"/>
              </a:rPr>
              <a:t>III. HƯỚNG DẪN QUY TRÌNH VIẾT</a:t>
            </a:r>
          </a:p>
        </p:txBody>
      </p:sp>
      <p:sp>
        <p:nvSpPr>
          <p:cNvPr id="8" name="TextBox 8"/>
          <p:cNvSpPr txBox="1"/>
          <p:nvPr/>
        </p:nvSpPr>
        <p:spPr>
          <a:xfrm>
            <a:off x="1338234" y="1709752"/>
            <a:ext cx="12935065" cy="771527"/>
          </a:xfrm>
          <a:prstGeom prst="rect">
            <a:avLst/>
          </a:prstGeom>
        </p:spPr>
        <p:txBody>
          <a:bodyPr lIns="0" tIns="0" rIns="0" bIns="0" rtlCol="0" anchor="t">
            <a:spAutoFit/>
          </a:bodyPr>
          <a:lstStyle/>
          <a:p>
            <a:pPr>
              <a:lnSpc>
                <a:spcPts val="6299"/>
              </a:lnSpc>
            </a:pPr>
            <a:r>
              <a:rPr lang="en-US" sz="4499" dirty="0">
                <a:solidFill>
                  <a:srgbClr val="70422C"/>
                </a:solidFill>
                <a:latin typeface="Roboto Condensed Bold"/>
              </a:rPr>
              <a:t>1. </a:t>
            </a:r>
            <a:r>
              <a:rPr lang="en-US" sz="4499" dirty="0" err="1">
                <a:solidFill>
                  <a:srgbClr val="70422C"/>
                </a:solidFill>
                <a:latin typeface="Roboto Condensed Bold"/>
              </a:rPr>
              <a:t>Trước</a:t>
            </a:r>
            <a:r>
              <a:rPr lang="en-US" sz="4499" dirty="0">
                <a:solidFill>
                  <a:srgbClr val="70422C"/>
                </a:solidFill>
                <a:latin typeface="Roboto Condensed Bold"/>
              </a:rPr>
              <a:t> </a:t>
            </a:r>
            <a:r>
              <a:rPr lang="en-US" sz="4499" dirty="0" err="1">
                <a:solidFill>
                  <a:srgbClr val="70422C"/>
                </a:solidFill>
                <a:latin typeface="Roboto Condensed Bold"/>
              </a:rPr>
              <a:t>khi</a:t>
            </a:r>
            <a:r>
              <a:rPr lang="en-US" sz="4499" dirty="0">
                <a:solidFill>
                  <a:srgbClr val="70422C"/>
                </a:solidFill>
                <a:latin typeface="Roboto Condensed Bold"/>
              </a:rPr>
              <a:t> </a:t>
            </a:r>
            <a:r>
              <a:rPr lang="en-US" sz="4499" dirty="0" err="1">
                <a:solidFill>
                  <a:srgbClr val="70422C"/>
                </a:solidFill>
                <a:latin typeface="Roboto Condensed Bold"/>
              </a:rPr>
              <a:t>viết</a:t>
            </a:r>
            <a:endParaRPr lang="en-US" sz="4499" dirty="0">
              <a:solidFill>
                <a:srgbClr val="70422C"/>
              </a:solidFill>
              <a:latin typeface="Roboto Condensed Bold"/>
            </a:endParaRPr>
          </a:p>
        </p:txBody>
      </p:sp>
      <p:sp>
        <p:nvSpPr>
          <p:cNvPr id="9" name="TextBox 9"/>
          <p:cNvSpPr txBox="1"/>
          <p:nvPr/>
        </p:nvSpPr>
        <p:spPr>
          <a:xfrm>
            <a:off x="1338234" y="2695812"/>
            <a:ext cx="16640235" cy="6366510"/>
          </a:xfrm>
          <a:prstGeom prst="rect">
            <a:avLst/>
          </a:prstGeom>
        </p:spPr>
        <p:txBody>
          <a:bodyPr lIns="0" tIns="0" rIns="0" bIns="0" rtlCol="0" anchor="t">
            <a:spAutoFit/>
          </a:bodyPr>
          <a:lstStyle/>
          <a:p>
            <a:pPr algn="just">
              <a:lnSpc>
                <a:spcPts val="5040"/>
              </a:lnSpc>
            </a:pPr>
            <a:r>
              <a:rPr lang="en-US" sz="3600" dirty="0">
                <a:solidFill>
                  <a:srgbClr val="70422C"/>
                </a:solidFill>
                <a:latin typeface="Roboto Condensed Bold Italics"/>
              </a:rPr>
              <a:t>b. </a:t>
            </a:r>
            <a:r>
              <a:rPr lang="en-US" sz="3600" dirty="0" err="1">
                <a:solidFill>
                  <a:srgbClr val="70422C"/>
                </a:solidFill>
                <a:latin typeface="Roboto Condensed Bold Italics"/>
              </a:rPr>
              <a:t>Tìm</a:t>
            </a:r>
            <a:r>
              <a:rPr lang="en-US" sz="3600" dirty="0">
                <a:solidFill>
                  <a:srgbClr val="70422C"/>
                </a:solidFill>
                <a:latin typeface="Roboto Condensed Bold Italics"/>
              </a:rPr>
              <a:t> ý</a:t>
            </a:r>
          </a:p>
          <a:p>
            <a:pPr marL="777242" lvl="1" indent="-388621" algn="just">
              <a:lnSpc>
                <a:spcPts val="5040"/>
              </a:lnSpc>
              <a:buFont typeface="Arial"/>
              <a:buChar char="•"/>
            </a:pPr>
            <a:r>
              <a:rPr lang="en-US" sz="3600" dirty="0" err="1">
                <a:solidFill>
                  <a:srgbClr val="70422C"/>
                </a:solidFill>
                <a:latin typeface="Roboto Condensed"/>
              </a:rPr>
              <a:t>Đọc</a:t>
            </a:r>
            <a:r>
              <a:rPr lang="en-US" sz="3600" dirty="0">
                <a:solidFill>
                  <a:srgbClr val="70422C"/>
                </a:solidFill>
                <a:latin typeface="Roboto Condensed"/>
              </a:rPr>
              <a:t> </a:t>
            </a:r>
            <a:r>
              <a:rPr lang="en-US" sz="3600" dirty="0" err="1">
                <a:solidFill>
                  <a:srgbClr val="70422C"/>
                </a:solidFill>
                <a:latin typeface="Roboto Condensed"/>
              </a:rPr>
              <a:t>diễn</a:t>
            </a:r>
            <a:r>
              <a:rPr lang="en-US" sz="3600" dirty="0">
                <a:solidFill>
                  <a:srgbClr val="70422C"/>
                </a:solidFill>
                <a:latin typeface="Roboto Condensed"/>
              </a:rPr>
              <a:t> </a:t>
            </a:r>
            <a:r>
              <a:rPr lang="en-US" sz="3600" dirty="0" err="1">
                <a:solidFill>
                  <a:srgbClr val="70422C"/>
                </a:solidFill>
                <a:latin typeface="Roboto Condensed"/>
              </a:rPr>
              <a:t>cảm</a:t>
            </a:r>
            <a:r>
              <a:rPr lang="en-US" sz="3600" dirty="0">
                <a:solidFill>
                  <a:srgbClr val="70422C"/>
                </a:solidFill>
                <a:latin typeface="Roboto Condensed"/>
              </a:rPr>
              <a:t> </a:t>
            </a:r>
            <a:r>
              <a:rPr lang="en-US" sz="3600" dirty="0" err="1">
                <a:solidFill>
                  <a:srgbClr val="70422C"/>
                </a:solidFill>
                <a:latin typeface="Roboto Condensed"/>
              </a:rPr>
              <a:t>bài</a:t>
            </a:r>
            <a:r>
              <a:rPr lang="en-US" sz="3600" dirty="0">
                <a:solidFill>
                  <a:srgbClr val="70422C"/>
                </a:solidFill>
                <a:latin typeface="Roboto Condensed"/>
              </a:rPr>
              <a:t> </a:t>
            </a:r>
            <a:r>
              <a:rPr lang="en-US" sz="3600" dirty="0" err="1">
                <a:solidFill>
                  <a:srgbClr val="70422C"/>
                </a:solidFill>
                <a:latin typeface="Roboto Condensed"/>
              </a:rPr>
              <a:t>thơ</a:t>
            </a:r>
            <a:r>
              <a:rPr lang="en-US" sz="3600" dirty="0">
                <a:solidFill>
                  <a:srgbClr val="70422C"/>
                </a:solidFill>
                <a:latin typeface="Roboto Condensed"/>
              </a:rPr>
              <a:t> </a:t>
            </a:r>
            <a:r>
              <a:rPr lang="en-US" sz="3600" dirty="0" err="1">
                <a:solidFill>
                  <a:srgbClr val="70422C"/>
                </a:solidFill>
                <a:latin typeface="Roboto Condensed"/>
              </a:rPr>
              <a:t>vài</a:t>
            </a:r>
            <a:r>
              <a:rPr lang="en-US" sz="3600" dirty="0">
                <a:solidFill>
                  <a:srgbClr val="70422C"/>
                </a:solidFill>
                <a:latin typeface="Roboto Condensed"/>
              </a:rPr>
              <a:t> </a:t>
            </a:r>
            <a:r>
              <a:rPr lang="en-US" sz="3600" dirty="0" err="1">
                <a:solidFill>
                  <a:srgbClr val="70422C"/>
                </a:solidFill>
                <a:latin typeface="Roboto Condensed"/>
              </a:rPr>
              <a:t>lần</a:t>
            </a:r>
            <a:r>
              <a:rPr lang="en-US" sz="3600" dirty="0">
                <a:solidFill>
                  <a:srgbClr val="70422C"/>
                </a:solidFill>
                <a:latin typeface="Roboto Condensed"/>
              </a:rPr>
              <a:t> </a:t>
            </a:r>
            <a:r>
              <a:rPr lang="en-US" sz="3600" dirty="0" err="1">
                <a:solidFill>
                  <a:srgbClr val="70422C"/>
                </a:solidFill>
                <a:latin typeface="Roboto Condensed"/>
              </a:rPr>
              <a:t>để</a:t>
            </a:r>
            <a:r>
              <a:rPr lang="en-US" sz="3600" dirty="0">
                <a:solidFill>
                  <a:srgbClr val="70422C"/>
                </a:solidFill>
                <a:latin typeface="Roboto Condensed"/>
              </a:rPr>
              <a:t> </a:t>
            </a:r>
            <a:r>
              <a:rPr lang="en-US" sz="3600" dirty="0" err="1">
                <a:solidFill>
                  <a:srgbClr val="70422C"/>
                </a:solidFill>
                <a:latin typeface="Roboto Condensed"/>
              </a:rPr>
              <a:t>cảm</a:t>
            </a:r>
            <a:r>
              <a:rPr lang="en-US" sz="3600" dirty="0">
                <a:solidFill>
                  <a:srgbClr val="70422C"/>
                </a:solidFill>
                <a:latin typeface="Roboto Condensed"/>
              </a:rPr>
              <a:t> </a:t>
            </a:r>
            <a:r>
              <a:rPr lang="en-US" sz="3600" dirty="0" err="1">
                <a:solidFill>
                  <a:srgbClr val="70422C"/>
                </a:solidFill>
                <a:latin typeface="Roboto Condensed"/>
              </a:rPr>
              <a:t>nhận</a:t>
            </a:r>
            <a:r>
              <a:rPr lang="en-US" sz="3600" dirty="0">
                <a:solidFill>
                  <a:srgbClr val="70422C"/>
                </a:solidFill>
                <a:latin typeface="Roboto Condensed"/>
              </a:rPr>
              <a:t> </a:t>
            </a:r>
            <a:r>
              <a:rPr lang="en-US" sz="3600" dirty="0" err="1">
                <a:solidFill>
                  <a:srgbClr val="70422C"/>
                </a:solidFill>
                <a:latin typeface="Roboto Condensed"/>
              </a:rPr>
              <a:t>âm</a:t>
            </a:r>
            <a:r>
              <a:rPr lang="en-US" sz="3600" dirty="0">
                <a:solidFill>
                  <a:srgbClr val="70422C"/>
                </a:solidFill>
                <a:latin typeface="Roboto Condensed"/>
              </a:rPr>
              <a:t> </a:t>
            </a:r>
            <a:r>
              <a:rPr lang="en-US" sz="3600" dirty="0" err="1">
                <a:solidFill>
                  <a:srgbClr val="70422C"/>
                </a:solidFill>
                <a:latin typeface="Roboto Condensed"/>
              </a:rPr>
              <a:t>thanh</a:t>
            </a:r>
            <a:r>
              <a:rPr lang="en-US" sz="3600" dirty="0">
                <a:solidFill>
                  <a:srgbClr val="70422C"/>
                </a:solidFill>
                <a:latin typeface="Roboto Condensed"/>
              </a:rPr>
              <a:t>, </a:t>
            </a:r>
            <a:r>
              <a:rPr lang="en-US" sz="3600" dirty="0" err="1">
                <a:solidFill>
                  <a:srgbClr val="70422C"/>
                </a:solidFill>
                <a:latin typeface="Roboto Condensed"/>
              </a:rPr>
              <a:t>vần</a:t>
            </a:r>
            <a:r>
              <a:rPr lang="en-US" sz="3600" dirty="0">
                <a:solidFill>
                  <a:srgbClr val="70422C"/>
                </a:solidFill>
                <a:latin typeface="Roboto Condensed"/>
              </a:rPr>
              <a:t>, </a:t>
            </a:r>
            <a:r>
              <a:rPr lang="en-US" sz="3600" dirty="0" err="1">
                <a:solidFill>
                  <a:srgbClr val="70422C"/>
                </a:solidFill>
                <a:latin typeface="Roboto Condensed"/>
              </a:rPr>
              <a:t>nhịp</a:t>
            </a:r>
            <a:r>
              <a:rPr lang="en-US" sz="3600" dirty="0">
                <a:solidFill>
                  <a:srgbClr val="70422C"/>
                </a:solidFill>
                <a:latin typeface="Roboto Condensed"/>
              </a:rPr>
              <a:t> </a:t>
            </a:r>
            <a:r>
              <a:rPr lang="en-US" sz="3600" dirty="0" err="1">
                <a:solidFill>
                  <a:srgbClr val="70422C"/>
                </a:solidFill>
                <a:latin typeface="Roboto Condensed"/>
              </a:rPr>
              <a:t>điệu</a:t>
            </a:r>
            <a:r>
              <a:rPr lang="en-US" sz="3600" dirty="0">
                <a:solidFill>
                  <a:srgbClr val="70422C"/>
                </a:solidFill>
                <a:latin typeface="Roboto Condensed"/>
              </a:rPr>
              <a:t> </a:t>
            </a:r>
            <a:r>
              <a:rPr lang="en-US" sz="3600" dirty="0" err="1">
                <a:solidFill>
                  <a:srgbClr val="70422C"/>
                </a:solidFill>
                <a:latin typeface="Roboto Condensed"/>
              </a:rPr>
              <a:t>của</a:t>
            </a:r>
            <a:r>
              <a:rPr lang="en-US" sz="3600" dirty="0">
                <a:solidFill>
                  <a:srgbClr val="70422C"/>
                </a:solidFill>
                <a:latin typeface="Roboto Condensed"/>
              </a:rPr>
              <a:t> </a:t>
            </a:r>
            <a:r>
              <a:rPr lang="en-US" sz="3600" dirty="0" err="1">
                <a:solidFill>
                  <a:srgbClr val="70422C"/>
                </a:solidFill>
                <a:latin typeface="Roboto Condensed"/>
              </a:rPr>
              <a:t>bài</a:t>
            </a:r>
            <a:r>
              <a:rPr lang="en-US" sz="3600" dirty="0">
                <a:solidFill>
                  <a:srgbClr val="70422C"/>
                </a:solidFill>
                <a:latin typeface="Roboto Condensed"/>
              </a:rPr>
              <a:t> </a:t>
            </a:r>
            <a:r>
              <a:rPr lang="en-US" sz="3600" dirty="0" err="1">
                <a:solidFill>
                  <a:srgbClr val="70422C"/>
                </a:solidFill>
                <a:latin typeface="Roboto Condensed"/>
              </a:rPr>
              <a:t>thơ</a:t>
            </a:r>
            <a:r>
              <a:rPr lang="en-US" sz="3600" dirty="0">
                <a:solidFill>
                  <a:srgbClr val="70422C"/>
                </a:solidFill>
                <a:latin typeface="Roboto Condensed"/>
              </a:rPr>
              <a:t>,,,và </a:t>
            </a:r>
            <a:r>
              <a:rPr lang="en-US" sz="3600" dirty="0" err="1">
                <a:solidFill>
                  <a:srgbClr val="70422C"/>
                </a:solidFill>
                <a:latin typeface="Roboto Condensed"/>
              </a:rPr>
              <a:t>xác</a:t>
            </a:r>
            <a:r>
              <a:rPr lang="en-US" sz="3600" dirty="0">
                <a:solidFill>
                  <a:srgbClr val="70422C"/>
                </a:solidFill>
                <a:latin typeface="Roboto Condensed"/>
              </a:rPr>
              <a:t> </a:t>
            </a:r>
            <a:r>
              <a:rPr lang="en-US" sz="3600" dirty="0" err="1">
                <a:solidFill>
                  <a:srgbClr val="70422C"/>
                </a:solidFill>
                <a:latin typeface="Roboto Condensed"/>
              </a:rPr>
              <a:t>định</a:t>
            </a:r>
            <a:r>
              <a:rPr lang="en-US" sz="3600" dirty="0">
                <a:solidFill>
                  <a:srgbClr val="70422C"/>
                </a:solidFill>
                <a:latin typeface="Roboto Condensed"/>
              </a:rPr>
              <a:t> </a:t>
            </a:r>
            <a:r>
              <a:rPr lang="en-US" sz="3600" dirty="0" err="1">
                <a:solidFill>
                  <a:srgbClr val="70422C"/>
                </a:solidFill>
                <a:latin typeface="Roboto Condensed"/>
              </a:rPr>
              <a:t>các</a:t>
            </a:r>
            <a:r>
              <a:rPr lang="en-US" sz="3600" dirty="0">
                <a:solidFill>
                  <a:srgbClr val="70422C"/>
                </a:solidFill>
                <a:latin typeface="Roboto Condensed"/>
              </a:rPr>
              <a:t> </a:t>
            </a:r>
            <a:r>
              <a:rPr lang="en-US" sz="3600" dirty="0" err="1">
                <a:solidFill>
                  <a:srgbClr val="70422C"/>
                </a:solidFill>
                <a:latin typeface="Roboto Condensed"/>
              </a:rPr>
              <a:t>phương</a:t>
            </a:r>
            <a:r>
              <a:rPr lang="en-US" sz="3600" dirty="0">
                <a:solidFill>
                  <a:srgbClr val="70422C"/>
                </a:solidFill>
                <a:latin typeface="Roboto Condensed"/>
              </a:rPr>
              <a:t> </a:t>
            </a:r>
            <a:r>
              <a:rPr lang="en-US" sz="3600" dirty="0" err="1">
                <a:solidFill>
                  <a:srgbClr val="70422C"/>
                </a:solidFill>
                <a:latin typeface="Roboto Condensed"/>
              </a:rPr>
              <a:t>diện</a:t>
            </a:r>
            <a:r>
              <a:rPr lang="en-US" sz="3600" dirty="0">
                <a:solidFill>
                  <a:srgbClr val="70422C"/>
                </a:solidFill>
                <a:latin typeface="Roboto Condensed"/>
              </a:rPr>
              <a:t> </a:t>
            </a:r>
            <a:r>
              <a:rPr lang="en-US" sz="3600" dirty="0" err="1">
                <a:solidFill>
                  <a:srgbClr val="70422C"/>
                </a:solidFill>
                <a:latin typeface="Roboto Condensed"/>
              </a:rPr>
              <a:t>nội</a:t>
            </a:r>
            <a:r>
              <a:rPr lang="en-US" sz="3600" dirty="0">
                <a:solidFill>
                  <a:srgbClr val="70422C"/>
                </a:solidFill>
                <a:latin typeface="Roboto Condensed"/>
              </a:rPr>
              <a:t> dung và nghệ thuật </a:t>
            </a:r>
            <a:r>
              <a:rPr lang="en-US" sz="3600" dirty="0" err="1">
                <a:solidFill>
                  <a:srgbClr val="70422C"/>
                </a:solidFill>
                <a:latin typeface="Roboto Condensed"/>
              </a:rPr>
              <a:t>cần</a:t>
            </a:r>
            <a:r>
              <a:rPr lang="en-US" sz="3600" dirty="0">
                <a:solidFill>
                  <a:srgbClr val="70422C"/>
                </a:solidFill>
                <a:latin typeface="Roboto Condensed"/>
              </a:rPr>
              <a:t> </a:t>
            </a:r>
            <a:r>
              <a:rPr lang="en-US" sz="3600" dirty="0" err="1">
                <a:solidFill>
                  <a:srgbClr val="70422C"/>
                </a:solidFill>
                <a:latin typeface="Roboto Condensed"/>
              </a:rPr>
              <a:t>phân</a:t>
            </a:r>
            <a:r>
              <a:rPr lang="en-US" sz="3600" dirty="0">
                <a:solidFill>
                  <a:srgbClr val="70422C"/>
                </a:solidFill>
                <a:latin typeface="Roboto Condensed"/>
              </a:rPr>
              <a:t> </a:t>
            </a:r>
            <a:r>
              <a:rPr lang="en-US" sz="3600" dirty="0" err="1">
                <a:solidFill>
                  <a:srgbClr val="70422C"/>
                </a:solidFill>
                <a:latin typeface="Roboto Condensed"/>
              </a:rPr>
              <a:t>tích</a:t>
            </a:r>
            <a:endParaRPr lang="en-US" sz="3600" dirty="0">
              <a:solidFill>
                <a:srgbClr val="70422C"/>
              </a:solidFill>
              <a:latin typeface="Roboto Condensed"/>
            </a:endParaRPr>
          </a:p>
          <a:p>
            <a:pPr marL="777242" lvl="1" indent="-388621" algn="just">
              <a:lnSpc>
                <a:spcPts val="5040"/>
              </a:lnSpc>
              <a:buFont typeface="Arial"/>
              <a:buChar char="•"/>
            </a:pPr>
            <a:r>
              <a:rPr lang="en-US" sz="3600" dirty="0" err="1">
                <a:solidFill>
                  <a:srgbClr val="70422C"/>
                </a:solidFill>
                <a:latin typeface="Roboto Condensed"/>
              </a:rPr>
              <a:t>Tìm</a:t>
            </a:r>
            <a:r>
              <a:rPr lang="en-US" sz="3600" dirty="0">
                <a:solidFill>
                  <a:srgbClr val="70422C"/>
                </a:solidFill>
                <a:latin typeface="Roboto Condensed"/>
              </a:rPr>
              <a:t> </a:t>
            </a:r>
            <a:r>
              <a:rPr lang="en-US" sz="3600" dirty="0" err="1">
                <a:solidFill>
                  <a:srgbClr val="70422C"/>
                </a:solidFill>
                <a:latin typeface="Roboto Condensed"/>
              </a:rPr>
              <a:t>hiểu</a:t>
            </a:r>
            <a:r>
              <a:rPr lang="en-US" sz="3600" dirty="0">
                <a:solidFill>
                  <a:srgbClr val="70422C"/>
                </a:solidFill>
                <a:latin typeface="Roboto Condensed"/>
              </a:rPr>
              <a:t> </a:t>
            </a:r>
            <a:r>
              <a:rPr lang="en-US" sz="3600" dirty="0" err="1">
                <a:solidFill>
                  <a:srgbClr val="70422C"/>
                </a:solidFill>
                <a:latin typeface="Roboto Condensed"/>
              </a:rPr>
              <a:t>nhan</a:t>
            </a:r>
            <a:r>
              <a:rPr lang="en-US" sz="3600" dirty="0">
                <a:solidFill>
                  <a:srgbClr val="70422C"/>
                </a:solidFill>
                <a:latin typeface="Roboto Condensed"/>
              </a:rPr>
              <a:t> </a:t>
            </a:r>
            <a:r>
              <a:rPr lang="en-US" sz="3600" dirty="0" err="1">
                <a:solidFill>
                  <a:srgbClr val="70422C"/>
                </a:solidFill>
                <a:latin typeface="Roboto Condensed"/>
              </a:rPr>
              <a:t>đề</a:t>
            </a:r>
            <a:r>
              <a:rPr lang="en-US" sz="3600" dirty="0">
                <a:solidFill>
                  <a:srgbClr val="70422C"/>
                </a:solidFill>
                <a:latin typeface="Roboto Condensed"/>
              </a:rPr>
              <a:t> và </a:t>
            </a:r>
            <a:r>
              <a:rPr lang="en-US" sz="3600" dirty="0" err="1">
                <a:solidFill>
                  <a:srgbClr val="70422C"/>
                </a:solidFill>
                <a:latin typeface="Roboto Condensed"/>
              </a:rPr>
              <a:t>bố</a:t>
            </a:r>
            <a:r>
              <a:rPr lang="en-US" sz="3600" dirty="0">
                <a:solidFill>
                  <a:srgbClr val="70422C"/>
                </a:solidFill>
                <a:latin typeface="Roboto Condensed"/>
              </a:rPr>
              <a:t> </a:t>
            </a:r>
            <a:r>
              <a:rPr lang="en-US" sz="3600" dirty="0" err="1">
                <a:solidFill>
                  <a:srgbClr val="70422C"/>
                </a:solidFill>
                <a:latin typeface="Roboto Condensed"/>
              </a:rPr>
              <a:t>cục</a:t>
            </a:r>
            <a:r>
              <a:rPr lang="en-US" sz="3600" dirty="0">
                <a:solidFill>
                  <a:srgbClr val="70422C"/>
                </a:solidFill>
                <a:latin typeface="Roboto Condensed"/>
              </a:rPr>
              <a:t> </a:t>
            </a:r>
            <a:r>
              <a:rPr lang="en-US" sz="3600" dirty="0" err="1">
                <a:solidFill>
                  <a:srgbClr val="70422C"/>
                </a:solidFill>
                <a:latin typeface="Roboto Condensed"/>
              </a:rPr>
              <a:t>của</a:t>
            </a:r>
            <a:r>
              <a:rPr lang="en-US" sz="3600" dirty="0">
                <a:solidFill>
                  <a:srgbClr val="70422C"/>
                </a:solidFill>
                <a:latin typeface="Roboto Condensed"/>
              </a:rPr>
              <a:t> </a:t>
            </a:r>
            <a:r>
              <a:rPr lang="en-US" sz="3600" dirty="0" err="1">
                <a:solidFill>
                  <a:srgbClr val="70422C"/>
                </a:solidFill>
                <a:latin typeface="Roboto Condensed"/>
              </a:rPr>
              <a:t>bài</a:t>
            </a:r>
            <a:r>
              <a:rPr lang="en-US" sz="3600" dirty="0">
                <a:solidFill>
                  <a:srgbClr val="70422C"/>
                </a:solidFill>
                <a:latin typeface="Roboto Condensed"/>
              </a:rPr>
              <a:t> </a:t>
            </a:r>
            <a:r>
              <a:rPr lang="en-US" sz="3600" dirty="0" err="1">
                <a:solidFill>
                  <a:srgbClr val="70422C"/>
                </a:solidFill>
                <a:latin typeface="Roboto Condensed"/>
              </a:rPr>
              <a:t>thơ</a:t>
            </a:r>
            <a:r>
              <a:rPr lang="en-US" sz="3600" dirty="0">
                <a:solidFill>
                  <a:srgbClr val="70422C"/>
                </a:solidFill>
                <a:latin typeface="Roboto Condensed"/>
              </a:rPr>
              <a:t> </a:t>
            </a:r>
            <a:r>
              <a:rPr lang="en-US" sz="3600" dirty="0" err="1">
                <a:solidFill>
                  <a:srgbClr val="70422C"/>
                </a:solidFill>
                <a:latin typeface="Roboto Condensed"/>
              </a:rPr>
              <a:t>để</a:t>
            </a:r>
            <a:r>
              <a:rPr lang="en-US" sz="3600" dirty="0">
                <a:solidFill>
                  <a:srgbClr val="70422C"/>
                </a:solidFill>
                <a:latin typeface="Roboto Condensed"/>
              </a:rPr>
              <a:t> </a:t>
            </a:r>
            <a:r>
              <a:rPr lang="en-US" sz="3600" dirty="0" err="1">
                <a:solidFill>
                  <a:srgbClr val="70422C"/>
                </a:solidFill>
                <a:latin typeface="Roboto Condensed"/>
              </a:rPr>
              <a:t>nhận</a:t>
            </a:r>
            <a:r>
              <a:rPr lang="en-US" sz="3600" dirty="0">
                <a:solidFill>
                  <a:srgbClr val="70422C"/>
                </a:solidFill>
                <a:latin typeface="Roboto Condensed"/>
              </a:rPr>
              <a:t> </a:t>
            </a:r>
            <a:r>
              <a:rPr lang="en-US" sz="3600" dirty="0" err="1">
                <a:solidFill>
                  <a:srgbClr val="70422C"/>
                </a:solidFill>
                <a:latin typeface="Roboto Condensed"/>
              </a:rPr>
              <a:t>biết</a:t>
            </a:r>
            <a:r>
              <a:rPr lang="en-US" sz="3600" dirty="0">
                <a:solidFill>
                  <a:srgbClr val="70422C"/>
                </a:solidFill>
                <a:latin typeface="Roboto Condensed"/>
              </a:rPr>
              <a:t> </a:t>
            </a:r>
            <a:r>
              <a:rPr lang="en-US" sz="3600" dirty="0" err="1">
                <a:solidFill>
                  <a:srgbClr val="70422C"/>
                </a:solidFill>
                <a:latin typeface="Roboto Condensed"/>
              </a:rPr>
              <a:t>đề</a:t>
            </a:r>
            <a:r>
              <a:rPr lang="en-US" sz="3600" dirty="0">
                <a:solidFill>
                  <a:srgbClr val="70422C"/>
                </a:solidFill>
                <a:latin typeface="Roboto Condensed"/>
              </a:rPr>
              <a:t> </a:t>
            </a:r>
            <a:r>
              <a:rPr lang="en-US" sz="3600" dirty="0" err="1">
                <a:solidFill>
                  <a:srgbClr val="70422C"/>
                </a:solidFill>
                <a:latin typeface="Roboto Condensed"/>
              </a:rPr>
              <a:t>tài</a:t>
            </a:r>
            <a:r>
              <a:rPr lang="en-US" sz="3600" dirty="0">
                <a:solidFill>
                  <a:srgbClr val="70422C"/>
                </a:solidFill>
                <a:latin typeface="Roboto Condensed"/>
              </a:rPr>
              <a:t> và </a:t>
            </a:r>
            <a:r>
              <a:rPr lang="en-US" sz="3600" dirty="0" err="1">
                <a:solidFill>
                  <a:srgbClr val="70422C"/>
                </a:solidFill>
                <a:latin typeface="Roboto Condensed"/>
              </a:rPr>
              <a:t>nội</a:t>
            </a:r>
            <a:r>
              <a:rPr lang="en-US" sz="3600" dirty="0">
                <a:solidFill>
                  <a:srgbClr val="70422C"/>
                </a:solidFill>
                <a:latin typeface="Roboto Condensed"/>
              </a:rPr>
              <a:t> dung </a:t>
            </a:r>
            <a:r>
              <a:rPr lang="en-US" sz="3600" dirty="0" err="1">
                <a:solidFill>
                  <a:srgbClr val="70422C"/>
                </a:solidFill>
                <a:latin typeface="Roboto Condensed"/>
              </a:rPr>
              <a:t>chính</a:t>
            </a:r>
            <a:endParaRPr lang="en-US" sz="3600" dirty="0">
              <a:solidFill>
                <a:srgbClr val="70422C"/>
              </a:solidFill>
              <a:latin typeface="Roboto Condensed"/>
            </a:endParaRPr>
          </a:p>
          <a:p>
            <a:pPr marL="777242" lvl="1" indent="-388621" algn="just">
              <a:lnSpc>
                <a:spcPts val="5040"/>
              </a:lnSpc>
              <a:buFont typeface="Arial"/>
              <a:buChar char="•"/>
            </a:pPr>
            <a:r>
              <a:rPr lang="en-US" sz="3600" dirty="0">
                <a:solidFill>
                  <a:srgbClr val="70422C"/>
                </a:solidFill>
                <a:latin typeface="Roboto Condensed"/>
              </a:rPr>
              <a:t>Chia </a:t>
            </a:r>
            <a:r>
              <a:rPr lang="en-US" sz="3600" dirty="0" err="1">
                <a:solidFill>
                  <a:srgbClr val="70422C"/>
                </a:solidFill>
                <a:latin typeface="Roboto Condensed"/>
              </a:rPr>
              <a:t>tách</a:t>
            </a:r>
            <a:r>
              <a:rPr lang="en-US" sz="3600" dirty="0">
                <a:solidFill>
                  <a:srgbClr val="70422C"/>
                </a:solidFill>
                <a:latin typeface="Roboto Condensed"/>
              </a:rPr>
              <a:t> </a:t>
            </a:r>
            <a:r>
              <a:rPr lang="en-US" sz="3600" dirty="0" err="1">
                <a:solidFill>
                  <a:srgbClr val="70422C"/>
                </a:solidFill>
                <a:latin typeface="Roboto Condensed"/>
              </a:rPr>
              <a:t>bài</a:t>
            </a:r>
            <a:r>
              <a:rPr lang="en-US" sz="3600" dirty="0">
                <a:solidFill>
                  <a:srgbClr val="70422C"/>
                </a:solidFill>
                <a:latin typeface="Roboto Condensed"/>
              </a:rPr>
              <a:t> </a:t>
            </a:r>
            <a:r>
              <a:rPr lang="en-US" sz="3600" dirty="0" err="1">
                <a:solidFill>
                  <a:srgbClr val="70422C"/>
                </a:solidFill>
                <a:latin typeface="Roboto Condensed"/>
              </a:rPr>
              <a:t>thơ</a:t>
            </a:r>
            <a:r>
              <a:rPr lang="en-US" sz="3600" dirty="0">
                <a:solidFill>
                  <a:srgbClr val="70422C"/>
                </a:solidFill>
                <a:latin typeface="Roboto Condensed"/>
              </a:rPr>
              <a:t> </a:t>
            </a:r>
            <a:r>
              <a:rPr lang="en-US" sz="3600" dirty="0" err="1">
                <a:solidFill>
                  <a:srgbClr val="70422C"/>
                </a:solidFill>
                <a:latin typeface="Roboto Condensed"/>
              </a:rPr>
              <a:t>thành</a:t>
            </a:r>
            <a:r>
              <a:rPr lang="en-US" sz="3600" dirty="0">
                <a:solidFill>
                  <a:srgbClr val="70422C"/>
                </a:solidFill>
                <a:latin typeface="Roboto Condensed"/>
              </a:rPr>
              <a:t> </a:t>
            </a:r>
            <a:r>
              <a:rPr lang="en-US" sz="3600" dirty="0" err="1">
                <a:solidFill>
                  <a:srgbClr val="70422C"/>
                </a:solidFill>
                <a:latin typeface="Roboto Condensed"/>
              </a:rPr>
              <a:t>các</a:t>
            </a:r>
            <a:r>
              <a:rPr lang="en-US" sz="3600" dirty="0">
                <a:solidFill>
                  <a:srgbClr val="70422C"/>
                </a:solidFill>
                <a:latin typeface="Roboto Condensed"/>
              </a:rPr>
              <a:t> </a:t>
            </a:r>
            <a:r>
              <a:rPr lang="en-US" sz="3600" dirty="0" err="1">
                <a:solidFill>
                  <a:srgbClr val="70422C"/>
                </a:solidFill>
                <a:latin typeface="Roboto Condensed"/>
              </a:rPr>
              <a:t>phần</a:t>
            </a:r>
            <a:r>
              <a:rPr lang="en-US" sz="3600" dirty="0">
                <a:solidFill>
                  <a:srgbClr val="70422C"/>
                </a:solidFill>
                <a:latin typeface="Roboto Condensed"/>
              </a:rPr>
              <a:t> và </a:t>
            </a:r>
            <a:r>
              <a:rPr lang="en-US" sz="3600" dirty="0" err="1">
                <a:solidFill>
                  <a:srgbClr val="70422C"/>
                </a:solidFill>
                <a:latin typeface="Roboto Condensed"/>
              </a:rPr>
              <a:t>xác</a:t>
            </a:r>
            <a:r>
              <a:rPr lang="en-US" sz="3600" dirty="0">
                <a:solidFill>
                  <a:srgbClr val="70422C"/>
                </a:solidFill>
                <a:latin typeface="Roboto Condensed"/>
              </a:rPr>
              <a:t> </a:t>
            </a:r>
            <a:r>
              <a:rPr lang="en-US" sz="3600" dirty="0" err="1">
                <a:solidFill>
                  <a:srgbClr val="70422C"/>
                </a:solidFill>
                <a:latin typeface="Roboto Condensed"/>
              </a:rPr>
              <a:t>định</a:t>
            </a:r>
            <a:r>
              <a:rPr lang="en-US" sz="3600" dirty="0">
                <a:solidFill>
                  <a:srgbClr val="70422C"/>
                </a:solidFill>
                <a:latin typeface="Roboto Condensed"/>
              </a:rPr>
              <a:t> </a:t>
            </a:r>
            <a:r>
              <a:rPr lang="en-US" sz="3600" dirty="0" err="1">
                <a:solidFill>
                  <a:srgbClr val="70422C"/>
                </a:solidFill>
                <a:latin typeface="Roboto Condensed"/>
              </a:rPr>
              <a:t>nội</a:t>
            </a:r>
            <a:r>
              <a:rPr lang="en-US" sz="3600" dirty="0">
                <a:solidFill>
                  <a:srgbClr val="70422C"/>
                </a:solidFill>
                <a:latin typeface="Roboto Condensed"/>
              </a:rPr>
              <a:t> dung </a:t>
            </a:r>
            <a:r>
              <a:rPr lang="en-US" sz="3600" dirty="0" err="1">
                <a:solidFill>
                  <a:srgbClr val="70422C"/>
                </a:solidFill>
                <a:latin typeface="Roboto Condensed"/>
              </a:rPr>
              <a:t>chính</a:t>
            </a:r>
            <a:r>
              <a:rPr lang="en-US" sz="3600" dirty="0">
                <a:solidFill>
                  <a:srgbClr val="70422C"/>
                </a:solidFill>
                <a:latin typeface="Roboto Condensed"/>
              </a:rPr>
              <a:t> </a:t>
            </a:r>
            <a:r>
              <a:rPr lang="en-US" sz="3600" dirty="0" err="1">
                <a:solidFill>
                  <a:srgbClr val="70422C"/>
                </a:solidFill>
                <a:latin typeface="Roboto Condensed"/>
              </a:rPr>
              <a:t>của</a:t>
            </a:r>
            <a:r>
              <a:rPr lang="en-US" sz="3600" dirty="0">
                <a:solidFill>
                  <a:srgbClr val="70422C"/>
                </a:solidFill>
                <a:latin typeface="Roboto Condensed"/>
              </a:rPr>
              <a:t> </a:t>
            </a:r>
            <a:r>
              <a:rPr lang="en-US" sz="3600" dirty="0" err="1">
                <a:solidFill>
                  <a:srgbClr val="70422C"/>
                </a:solidFill>
                <a:latin typeface="Roboto Condensed"/>
              </a:rPr>
              <a:t>từng</a:t>
            </a:r>
            <a:r>
              <a:rPr lang="en-US" sz="3600" dirty="0">
                <a:solidFill>
                  <a:srgbClr val="70422C"/>
                </a:solidFill>
                <a:latin typeface="Roboto Condensed"/>
              </a:rPr>
              <a:t> </a:t>
            </a:r>
            <a:r>
              <a:rPr lang="en-US" sz="3600" dirty="0" err="1">
                <a:solidFill>
                  <a:srgbClr val="70422C"/>
                </a:solidFill>
                <a:latin typeface="Roboto Condensed"/>
              </a:rPr>
              <a:t>phần</a:t>
            </a:r>
            <a:endParaRPr lang="en-US" sz="3600" dirty="0">
              <a:solidFill>
                <a:srgbClr val="70422C"/>
              </a:solidFill>
              <a:latin typeface="Roboto Condensed"/>
            </a:endParaRPr>
          </a:p>
          <a:p>
            <a:pPr marL="777242" lvl="1" indent="-388621" algn="just">
              <a:lnSpc>
                <a:spcPts val="5040"/>
              </a:lnSpc>
              <a:buFont typeface="Arial"/>
              <a:buChar char="•"/>
            </a:pPr>
            <a:r>
              <a:rPr lang="en-US" sz="3600" dirty="0" err="1">
                <a:solidFill>
                  <a:srgbClr val="70422C"/>
                </a:solidFill>
                <a:latin typeface="Roboto Condensed"/>
              </a:rPr>
              <a:t>Tìm</a:t>
            </a:r>
            <a:r>
              <a:rPr lang="en-US" sz="3600" dirty="0">
                <a:solidFill>
                  <a:srgbClr val="70422C"/>
                </a:solidFill>
                <a:latin typeface="Roboto Condensed"/>
              </a:rPr>
              <a:t> </a:t>
            </a:r>
            <a:r>
              <a:rPr lang="en-US" sz="3600" dirty="0" err="1">
                <a:solidFill>
                  <a:srgbClr val="70422C"/>
                </a:solidFill>
                <a:latin typeface="Roboto Condensed"/>
              </a:rPr>
              <a:t>những</a:t>
            </a:r>
            <a:r>
              <a:rPr lang="en-US" sz="3600" dirty="0">
                <a:solidFill>
                  <a:srgbClr val="70422C"/>
                </a:solidFill>
                <a:latin typeface="Roboto Condensed"/>
              </a:rPr>
              <a:t> </a:t>
            </a:r>
            <a:r>
              <a:rPr lang="en-US" sz="3600" dirty="0" err="1">
                <a:solidFill>
                  <a:srgbClr val="70422C"/>
                </a:solidFill>
                <a:latin typeface="Roboto Condensed"/>
              </a:rPr>
              <a:t>nét</a:t>
            </a:r>
            <a:r>
              <a:rPr lang="en-US" sz="3600" dirty="0">
                <a:solidFill>
                  <a:srgbClr val="70422C"/>
                </a:solidFill>
                <a:latin typeface="Roboto Condensed"/>
              </a:rPr>
              <a:t> </a:t>
            </a:r>
            <a:r>
              <a:rPr lang="en-US" sz="3600" dirty="0" err="1">
                <a:solidFill>
                  <a:srgbClr val="70422C"/>
                </a:solidFill>
                <a:latin typeface="Roboto Condensed"/>
              </a:rPr>
              <a:t>đặc</a:t>
            </a:r>
            <a:r>
              <a:rPr lang="en-US" sz="3600" dirty="0">
                <a:solidFill>
                  <a:srgbClr val="70422C"/>
                </a:solidFill>
                <a:latin typeface="Roboto Condensed"/>
              </a:rPr>
              <a:t> </a:t>
            </a:r>
            <a:r>
              <a:rPr lang="en-US" sz="3600" dirty="0" err="1">
                <a:solidFill>
                  <a:srgbClr val="70422C"/>
                </a:solidFill>
                <a:latin typeface="Roboto Condensed"/>
              </a:rPr>
              <a:t>sắc</a:t>
            </a:r>
            <a:r>
              <a:rPr lang="en-US" sz="3600" dirty="0">
                <a:solidFill>
                  <a:srgbClr val="70422C"/>
                </a:solidFill>
                <a:latin typeface="Roboto Condensed"/>
              </a:rPr>
              <a:t> </a:t>
            </a:r>
            <a:r>
              <a:rPr lang="en-US" sz="3600" dirty="0" err="1">
                <a:solidFill>
                  <a:srgbClr val="70422C"/>
                </a:solidFill>
                <a:latin typeface="Roboto Condensed"/>
              </a:rPr>
              <a:t>về</a:t>
            </a:r>
            <a:r>
              <a:rPr lang="en-US" sz="3600" dirty="0">
                <a:solidFill>
                  <a:srgbClr val="70422C"/>
                </a:solidFill>
                <a:latin typeface="Roboto Condensed"/>
              </a:rPr>
              <a:t> </a:t>
            </a:r>
            <a:r>
              <a:rPr lang="en-US" sz="3600" dirty="0" err="1">
                <a:solidFill>
                  <a:srgbClr val="70422C"/>
                </a:solidFill>
                <a:latin typeface="Roboto Condensed"/>
              </a:rPr>
              <a:t>nội</a:t>
            </a:r>
            <a:r>
              <a:rPr lang="en-US" sz="3600" dirty="0">
                <a:solidFill>
                  <a:srgbClr val="70422C"/>
                </a:solidFill>
                <a:latin typeface="Roboto Condensed"/>
              </a:rPr>
              <a:t> dung và </a:t>
            </a:r>
            <a:r>
              <a:rPr lang="en-US" sz="3600" dirty="0" err="1">
                <a:solidFill>
                  <a:srgbClr val="70422C"/>
                </a:solidFill>
                <a:latin typeface="Roboto Condensed"/>
              </a:rPr>
              <a:t>hình</a:t>
            </a:r>
            <a:r>
              <a:rPr lang="en-US" sz="3600" dirty="0">
                <a:solidFill>
                  <a:srgbClr val="70422C"/>
                </a:solidFill>
                <a:latin typeface="Roboto Condensed"/>
              </a:rPr>
              <a:t> </a:t>
            </a:r>
            <a:r>
              <a:rPr lang="en-US" sz="3600" dirty="0" err="1">
                <a:solidFill>
                  <a:srgbClr val="70422C"/>
                </a:solidFill>
                <a:latin typeface="Roboto Condensed"/>
              </a:rPr>
              <a:t>thức</a:t>
            </a:r>
            <a:r>
              <a:rPr lang="en-US" sz="3600" dirty="0">
                <a:solidFill>
                  <a:srgbClr val="70422C"/>
                </a:solidFill>
                <a:latin typeface="Roboto Condensed"/>
              </a:rPr>
              <a:t> nghệ thuật </a:t>
            </a:r>
            <a:r>
              <a:rPr lang="en-US" sz="3600" dirty="0" err="1">
                <a:solidFill>
                  <a:srgbClr val="70422C"/>
                </a:solidFill>
                <a:latin typeface="Roboto Condensed"/>
              </a:rPr>
              <a:t>của</a:t>
            </a:r>
            <a:r>
              <a:rPr lang="en-US" sz="3600" dirty="0">
                <a:solidFill>
                  <a:srgbClr val="70422C"/>
                </a:solidFill>
                <a:latin typeface="Roboto Condensed"/>
              </a:rPr>
              <a:t> </a:t>
            </a:r>
            <a:r>
              <a:rPr lang="en-US" sz="3600" dirty="0" err="1">
                <a:solidFill>
                  <a:srgbClr val="70422C"/>
                </a:solidFill>
                <a:latin typeface="Roboto Condensed"/>
              </a:rPr>
              <a:t>bài</a:t>
            </a:r>
            <a:r>
              <a:rPr lang="en-US" sz="3600" dirty="0">
                <a:solidFill>
                  <a:srgbClr val="70422C"/>
                </a:solidFill>
                <a:latin typeface="Roboto Condensed"/>
              </a:rPr>
              <a:t> </a:t>
            </a:r>
            <a:r>
              <a:rPr lang="en-US" sz="3600" dirty="0" err="1">
                <a:solidFill>
                  <a:srgbClr val="70422C"/>
                </a:solidFill>
                <a:latin typeface="Roboto Condensed"/>
              </a:rPr>
              <a:t>thơ</a:t>
            </a:r>
            <a:r>
              <a:rPr lang="en-US" sz="3600" dirty="0">
                <a:solidFill>
                  <a:srgbClr val="70422C"/>
                </a:solidFill>
                <a:latin typeface="Roboto Condensed"/>
              </a:rPr>
              <a:t>. </a:t>
            </a:r>
            <a:r>
              <a:rPr lang="en-US" sz="3600" dirty="0" err="1">
                <a:solidFill>
                  <a:srgbClr val="70422C"/>
                </a:solidFill>
                <a:latin typeface="Roboto Condensed"/>
              </a:rPr>
              <a:t>Về</a:t>
            </a:r>
            <a:r>
              <a:rPr lang="en-US" sz="3600" dirty="0">
                <a:solidFill>
                  <a:srgbClr val="70422C"/>
                </a:solidFill>
                <a:latin typeface="Roboto Condensed"/>
              </a:rPr>
              <a:t> </a:t>
            </a:r>
            <a:r>
              <a:rPr lang="en-US" sz="3600" dirty="0" err="1">
                <a:solidFill>
                  <a:srgbClr val="70422C"/>
                </a:solidFill>
                <a:latin typeface="Roboto Condensed"/>
              </a:rPr>
              <a:t>nội</a:t>
            </a:r>
            <a:r>
              <a:rPr lang="en-US" sz="3600" dirty="0">
                <a:solidFill>
                  <a:srgbClr val="70422C"/>
                </a:solidFill>
                <a:latin typeface="Roboto Condensed"/>
              </a:rPr>
              <a:t> dung </a:t>
            </a:r>
            <a:r>
              <a:rPr lang="en-US" sz="3600" dirty="0" err="1">
                <a:solidFill>
                  <a:srgbClr val="70422C"/>
                </a:solidFill>
                <a:latin typeface="Roboto Condensed"/>
              </a:rPr>
              <a:t>thì</a:t>
            </a:r>
            <a:r>
              <a:rPr lang="en-US" sz="3600" dirty="0">
                <a:solidFill>
                  <a:srgbClr val="70422C"/>
                </a:solidFill>
                <a:latin typeface="Roboto Condensed"/>
              </a:rPr>
              <a:t> </a:t>
            </a:r>
            <a:r>
              <a:rPr lang="en-US" sz="3600" dirty="0" err="1">
                <a:solidFill>
                  <a:srgbClr val="70422C"/>
                </a:solidFill>
                <a:latin typeface="Roboto Condensed"/>
              </a:rPr>
              <a:t>cần</a:t>
            </a:r>
            <a:r>
              <a:rPr lang="en-US" sz="3600" dirty="0">
                <a:solidFill>
                  <a:srgbClr val="70422C"/>
                </a:solidFill>
                <a:latin typeface="Roboto Condensed"/>
              </a:rPr>
              <a:t> </a:t>
            </a:r>
            <a:r>
              <a:rPr lang="en-US" sz="3600" dirty="0" err="1">
                <a:solidFill>
                  <a:srgbClr val="70422C"/>
                </a:solidFill>
                <a:latin typeface="Roboto Condensed"/>
              </a:rPr>
              <a:t>chú</a:t>
            </a:r>
            <a:r>
              <a:rPr lang="en-US" sz="3600" dirty="0">
                <a:solidFill>
                  <a:srgbClr val="70422C"/>
                </a:solidFill>
                <a:latin typeface="Roboto Condensed"/>
              </a:rPr>
              <a:t> ý </a:t>
            </a:r>
            <a:r>
              <a:rPr lang="en-US" sz="3600" dirty="0" err="1">
                <a:solidFill>
                  <a:srgbClr val="70422C"/>
                </a:solidFill>
                <a:latin typeface="Roboto Condensed"/>
              </a:rPr>
              <a:t>đặc</a:t>
            </a:r>
            <a:r>
              <a:rPr lang="en-US" sz="3600" dirty="0">
                <a:solidFill>
                  <a:srgbClr val="70422C"/>
                </a:solidFill>
                <a:latin typeface="Roboto Condensed"/>
              </a:rPr>
              <a:t> </a:t>
            </a:r>
            <a:r>
              <a:rPr lang="en-US" sz="3600" dirty="0" err="1">
                <a:solidFill>
                  <a:srgbClr val="70422C"/>
                </a:solidFill>
                <a:latin typeface="Roboto Condensed"/>
              </a:rPr>
              <a:t>điểm</a:t>
            </a:r>
            <a:r>
              <a:rPr lang="en-US" sz="3600" dirty="0">
                <a:solidFill>
                  <a:srgbClr val="70422C"/>
                </a:solidFill>
                <a:latin typeface="Roboto Condensed"/>
              </a:rPr>
              <a:t> </a:t>
            </a:r>
            <a:r>
              <a:rPr lang="en-US" sz="3600" dirty="0" err="1">
                <a:solidFill>
                  <a:srgbClr val="70422C"/>
                </a:solidFill>
                <a:latin typeface="Roboto Condensed"/>
              </a:rPr>
              <a:t>nổi</a:t>
            </a:r>
            <a:r>
              <a:rPr lang="en-US" sz="3600" dirty="0">
                <a:solidFill>
                  <a:srgbClr val="70422C"/>
                </a:solidFill>
                <a:latin typeface="Roboto Condensed"/>
              </a:rPr>
              <a:t> </a:t>
            </a:r>
            <a:r>
              <a:rPr lang="en-US" sz="3600" dirty="0" err="1">
                <a:solidFill>
                  <a:srgbClr val="70422C"/>
                </a:solidFill>
                <a:latin typeface="Roboto Condensed"/>
              </a:rPr>
              <a:t>bật</a:t>
            </a:r>
            <a:r>
              <a:rPr lang="en-US" sz="3600" dirty="0">
                <a:solidFill>
                  <a:srgbClr val="70422C"/>
                </a:solidFill>
                <a:latin typeface="Roboto Condensed"/>
              </a:rPr>
              <a:t> </a:t>
            </a:r>
            <a:r>
              <a:rPr lang="en-US" sz="3600" dirty="0" err="1">
                <a:solidFill>
                  <a:srgbClr val="70422C"/>
                </a:solidFill>
                <a:latin typeface="Roboto Condensed"/>
              </a:rPr>
              <a:t>của</a:t>
            </a:r>
            <a:r>
              <a:rPr lang="en-US" sz="3600" dirty="0">
                <a:solidFill>
                  <a:srgbClr val="70422C"/>
                </a:solidFill>
                <a:latin typeface="Roboto Condensed"/>
              </a:rPr>
              <a:t> </a:t>
            </a:r>
            <a:r>
              <a:rPr lang="en-US" sz="3600" dirty="0" err="1">
                <a:solidFill>
                  <a:srgbClr val="70422C"/>
                </a:solidFill>
                <a:latin typeface="Roboto Condensed"/>
              </a:rPr>
              <a:t>hình</a:t>
            </a:r>
            <a:r>
              <a:rPr lang="en-US" sz="3600" dirty="0">
                <a:solidFill>
                  <a:srgbClr val="70422C"/>
                </a:solidFill>
                <a:latin typeface="Roboto Condensed"/>
              </a:rPr>
              <a:t> </a:t>
            </a:r>
            <a:r>
              <a:rPr lang="en-US" sz="3600" dirty="0" err="1">
                <a:solidFill>
                  <a:srgbClr val="70422C"/>
                </a:solidFill>
                <a:latin typeface="Roboto Condensed"/>
              </a:rPr>
              <a:t>tượng</a:t>
            </a:r>
            <a:r>
              <a:rPr lang="en-US" sz="3600" dirty="0">
                <a:solidFill>
                  <a:srgbClr val="70422C"/>
                </a:solidFill>
                <a:latin typeface="Roboto Condensed"/>
              </a:rPr>
              <a:t> </a:t>
            </a:r>
            <a:r>
              <a:rPr lang="en-US" sz="3600" dirty="0" err="1">
                <a:solidFill>
                  <a:srgbClr val="70422C"/>
                </a:solidFill>
                <a:latin typeface="Roboto Condensed"/>
              </a:rPr>
              <a:t>thiên</a:t>
            </a:r>
            <a:r>
              <a:rPr lang="en-US" sz="3600" dirty="0">
                <a:solidFill>
                  <a:srgbClr val="70422C"/>
                </a:solidFill>
                <a:latin typeface="Roboto Condensed"/>
              </a:rPr>
              <a:t> </a:t>
            </a:r>
            <a:r>
              <a:rPr lang="en-US" sz="3600" dirty="0" err="1">
                <a:solidFill>
                  <a:srgbClr val="70422C"/>
                </a:solidFill>
                <a:latin typeface="Roboto Condensed"/>
              </a:rPr>
              <a:t>nhiên</a:t>
            </a:r>
            <a:r>
              <a:rPr lang="en-US" sz="3600" dirty="0">
                <a:solidFill>
                  <a:srgbClr val="70422C"/>
                </a:solidFill>
                <a:latin typeface="Roboto Condensed"/>
              </a:rPr>
              <a:t>, </a:t>
            </a:r>
            <a:r>
              <a:rPr lang="en-US" sz="3600" dirty="0" err="1">
                <a:solidFill>
                  <a:srgbClr val="70422C"/>
                </a:solidFill>
                <a:latin typeface="Roboto Condensed"/>
              </a:rPr>
              <a:t>hình</a:t>
            </a:r>
            <a:r>
              <a:rPr lang="en-US" sz="3600" dirty="0">
                <a:solidFill>
                  <a:srgbClr val="70422C"/>
                </a:solidFill>
                <a:latin typeface="Roboto Condensed"/>
              </a:rPr>
              <a:t> </a:t>
            </a:r>
            <a:r>
              <a:rPr lang="en-US" sz="3600" dirty="0" err="1">
                <a:solidFill>
                  <a:srgbClr val="70422C"/>
                </a:solidFill>
                <a:latin typeface="Roboto Condensed"/>
              </a:rPr>
              <a:t>tượng</a:t>
            </a:r>
            <a:r>
              <a:rPr lang="en-US" sz="3600" dirty="0">
                <a:solidFill>
                  <a:srgbClr val="70422C"/>
                </a:solidFill>
                <a:latin typeface="Roboto Condensed"/>
              </a:rPr>
              <a:t> con </a:t>
            </a:r>
            <a:r>
              <a:rPr lang="en-US" sz="3600" dirty="0" err="1">
                <a:solidFill>
                  <a:srgbClr val="70422C"/>
                </a:solidFill>
                <a:latin typeface="Roboto Condensed"/>
              </a:rPr>
              <a:t>người</a:t>
            </a:r>
            <a:r>
              <a:rPr lang="en-US" sz="3600" dirty="0">
                <a:solidFill>
                  <a:srgbClr val="70422C"/>
                </a:solidFill>
                <a:latin typeface="Roboto Condensed"/>
              </a:rPr>
              <a:t>; </a:t>
            </a:r>
            <a:r>
              <a:rPr lang="en-US" sz="3600" dirty="0" err="1">
                <a:solidFill>
                  <a:srgbClr val="70422C"/>
                </a:solidFill>
                <a:latin typeface="Roboto Condensed"/>
              </a:rPr>
              <a:t>những</a:t>
            </a:r>
            <a:r>
              <a:rPr lang="en-US" sz="3600" dirty="0">
                <a:solidFill>
                  <a:srgbClr val="70422C"/>
                </a:solidFill>
                <a:latin typeface="Roboto Condensed"/>
              </a:rPr>
              <a:t> </a:t>
            </a:r>
            <a:r>
              <a:rPr lang="en-US" sz="3600" dirty="0" err="1">
                <a:solidFill>
                  <a:srgbClr val="70422C"/>
                </a:solidFill>
                <a:latin typeface="Roboto Condensed"/>
              </a:rPr>
              <a:t>cảm</a:t>
            </a:r>
            <a:r>
              <a:rPr lang="en-US" sz="3600" dirty="0">
                <a:solidFill>
                  <a:srgbClr val="70422C"/>
                </a:solidFill>
                <a:latin typeface="Roboto Condensed"/>
              </a:rPr>
              <a:t> </a:t>
            </a:r>
            <a:r>
              <a:rPr lang="en-US" sz="3600" dirty="0" err="1">
                <a:solidFill>
                  <a:srgbClr val="70422C"/>
                </a:solidFill>
                <a:latin typeface="Roboto Condensed"/>
              </a:rPr>
              <a:t>xúc</a:t>
            </a:r>
            <a:r>
              <a:rPr lang="en-US" sz="3600" dirty="0">
                <a:solidFill>
                  <a:srgbClr val="70422C"/>
                </a:solidFill>
                <a:latin typeface="Roboto Condensed"/>
              </a:rPr>
              <a:t>, </a:t>
            </a:r>
            <a:r>
              <a:rPr lang="en-US" sz="3600" dirty="0" err="1">
                <a:solidFill>
                  <a:srgbClr val="70422C"/>
                </a:solidFill>
                <a:latin typeface="Roboto Condensed"/>
              </a:rPr>
              <a:t>tâm</a:t>
            </a:r>
            <a:r>
              <a:rPr lang="en-US" sz="3600" dirty="0">
                <a:solidFill>
                  <a:srgbClr val="70422C"/>
                </a:solidFill>
                <a:latin typeface="Roboto Condensed"/>
              </a:rPr>
              <a:t> </a:t>
            </a:r>
            <a:r>
              <a:rPr lang="en-US" sz="3600" dirty="0" err="1">
                <a:solidFill>
                  <a:srgbClr val="70422C"/>
                </a:solidFill>
                <a:latin typeface="Roboto Condensed"/>
              </a:rPr>
              <a:t>trạng</a:t>
            </a:r>
            <a:r>
              <a:rPr lang="en-US" sz="3600" dirty="0">
                <a:solidFill>
                  <a:srgbClr val="70422C"/>
                </a:solidFill>
                <a:latin typeface="Roboto Condensed"/>
              </a:rPr>
              <a:t> </a:t>
            </a:r>
            <a:r>
              <a:rPr lang="en-US" sz="3600" dirty="0" err="1">
                <a:solidFill>
                  <a:srgbClr val="70422C"/>
                </a:solidFill>
                <a:latin typeface="Roboto Condensed"/>
              </a:rPr>
              <a:t>của</a:t>
            </a:r>
            <a:r>
              <a:rPr lang="en-US" sz="3600" dirty="0">
                <a:solidFill>
                  <a:srgbClr val="70422C"/>
                </a:solidFill>
                <a:latin typeface="Roboto Condensed"/>
              </a:rPr>
              <a:t> </a:t>
            </a:r>
            <a:r>
              <a:rPr lang="en-US" sz="3600" dirty="0" err="1">
                <a:solidFill>
                  <a:srgbClr val="70422C"/>
                </a:solidFill>
                <a:latin typeface="Roboto Condensed"/>
              </a:rPr>
              <a:t>nhà</a:t>
            </a:r>
            <a:r>
              <a:rPr lang="en-US" sz="3600" dirty="0">
                <a:solidFill>
                  <a:srgbClr val="70422C"/>
                </a:solidFill>
                <a:latin typeface="Roboto Condensed"/>
              </a:rPr>
              <a:t> </a:t>
            </a:r>
            <a:r>
              <a:rPr lang="en-US" sz="3600" dirty="0" err="1">
                <a:solidFill>
                  <a:srgbClr val="70422C"/>
                </a:solidFill>
                <a:latin typeface="Roboto Condensed"/>
              </a:rPr>
              <a:t>thơ</a:t>
            </a:r>
            <a:r>
              <a:rPr lang="en-US" sz="3600" dirty="0">
                <a:solidFill>
                  <a:srgbClr val="70422C"/>
                </a:solidFill>
                <a:latin typeface="Roboto Condensed"/>
              </a:rPr>
              <a:t>; </a:t>
            </a:r>
            <a:r>
              <a:rPr lang="en-US" sz="3600" dirty="0" err="1">
                <a:solidFill>
                  <a:srgbClr val="70422C"/>
                </a:solidFill>
                <a:latin typeface="Roboto Condensed"/>
              </a:rPr>
              <a:t>chủ</a:t>
            </a:r>
            <a:r>
              <a:rPr lang="en-US" sz="3600" dirty="0">
                <a:solidFill>
                  <a:srgbClr val="70422C"/>
                </a:solidFill>
                <a:latin typeface="Roboto Condensed"/>
              </a:rPr>
              <a:t> </a:t>
            </a:r>
            <a:r>
              <a:rPr lang="en-US" sz="3600" dirty="0" err="1">
                <a:solidFill>
                  <a:srgbClr val="70422C"/>
                </a:solidFill>
                <a:latin typeface="Roboto Condensed"/>
              </a:rPr>
              <a:t>đề</a:t>
            </a:r>
            <a:r>
              <a:rPr lang="en-US" sz="3600" dirty="0">
                <a:solidFill>
                  <a:srgbClr val="70422C"/>
                </a:solidFill>
                <a:latin typeface="Roboto Condensed"/>
              </a:rPr>
              <a:t> </a:t>
            </a:r>
            <a:r>
              <a:rPr lang="en-US" sz="3600" dirty="0" err="1">
                <a:solidFill>
                  <a:srgbClr val="70422C"/>
                </a:solidFill>
                <a:latin typeface="Roboto Condensed"/>
              </a:rPr>
              <a:t>bài</a:t>
            </a:r>
            <a:r>
              <a:rPr lang="en-US" sz="3600" dirty="0">
                <a:solidFill>
                  <a:srgbClr val="70422C"/>
                </a:solidFill>
                <a:latin typeface="Roboto Condensed"/>
              </a:rPr>
              <a:t> </a:t>
            </a:r>
            <a:r>
              <a:rPr lang="en-US" sz="3600" dirty="0" err="1">
                <a:solidFill>
                  <a:srgbClr val="70422C"/>
                </a:solidFill>
                <a:latin typeface="Roboto Condensed"/>
              </a:rPr>
              <a:t>thơ</a:t>
            </a:r>
            <a:r>
              <a:rPr lang="en-US" sz="3600" dirty="0">
                <a:solidFill>
                  <a:srgbClr val="70422C"/>
                </a:solidFill>
                <a:latin typeface="Roboto Condensed"/>
              </a:rPr>
              <a:t>;…</a:t>
            </a:r>
            <a:r>
              <a:rPr lang="en-US" sz="3600" dirty="0" err="1">
                <a:solidFill>
                  <a:srgbClr val="70422C"/>
                </a:solidFill>
                <a:latin typeface="Roboto Condensed"/>
              </a:rPr>
              <a:t>Về</a:t>
            </a:r>
            <a:r>
              <a:rPr lang="en-US" sz="3600" dirty="0">
                <a:solidFill>
                  <a:srgbClr val="70422C"/>
                </a:solidFill>
                <a:latin typeface="Roboto Condensed"/>
              </a:rPr>
              <a:t> nghệ thuật </a:t>
            </a:r>
            <a:r>
              <a:rPr lang="en-US" sz="3600" dirty="0" err="1">
                <a:solidFill>
                  <a:srgbClr val="70422C"/>
                </a:solidFill>
                <a:latin typeface="Roboto Condensed"/>
              </a:rPr>
              <a:t>thì</a:t>
            </a:r>
            <a:r>
              <a:rPr lang="en-US" sz="3600" dirty="0">
                <a:solidFill>
                  <a:srgbClr val="70422C"/>
                </a:solidFill>
                <a:latin typeface="Roboto Condensed"/>
              </a:rPr>
              <a:t> </a:t>
            </a:r>
            <a:r>
              <a:rPr lang="en-US" sz="3600" dirty="0" err="1">
                <a:solidFill>
                  <a:srgbClr val="70422C"/>
                </a:solidFill>
                <a:latin typeface="Roboto Condensed"/>
              </a:rPr>
              <a:t>lưu</a:t>
            </a:r>
            <a:r>
              <a:rPr lang="en-US" sz="3600" dirty="0">
                <a:solidFill>
                  <a:srgbClr val="70422C"/>
                </a:solidFill>
                <a:latin typeface="Roboto Condensed"/>
              </a:rPr>
              <a:t> ý </a:t>
            </a:r>
            <a:r>
              <a:rPr lang="en-US" sz="3600" dirty="0" err="1">
                <a:solidFill>
                  <a:srgbClr val="70422C"/>
                </a:solidFill>
                <a:latin typeface="Roboto Condensed"/>
              </a:rPr>
              <a:t>cách</a:t>
            </a:r>
            <a:r>
              <a:rPr lang="en-US" sz="3600" dirty="0">
                <a:solidFill>
                  <a:srgbClr val="70422C"/>
                </a:solidFill>
                <a:latin typeface="Roboto Condensed"/>
              </a:rPr>
              <a:t> </a:t>
            </a:r>
            <a:r>
              <a:rPr lang="en-US" sz="3600" dirty="0" err="1">
                <a:solidFill>
                  <a:srgbClr val="70422C"/>
                </a:solidFill>
                <a:latin typeface="Roboto Condensed"/>
              </a:rPr>
              <a:t>sử</a:t>
            </a:r>
            <a:r>
              <a:rPr lang="en-US" sz="3600" dirty="0">
                <a:solidFill>
                  <a:srgbClr val="70422C"/>
                </a:solidFill>
                <a:latin typeface="Roboto Condensed"/>
              </a:rPr>
              <a:t> </a:t>
            </a:r>
            <a:r>
              <a:rPr lang="en-US" sz="3600" dirty="0" err="1">
                <a:solidFill>
                  <a:srgbClr val="70422C"/>
                </a:solidFill>
                <a:latin typeface="Roboto Condensed"/>
              </a:rPr>
              <a:t>dụng</a:t>
            </a:r>
            <a:r>
              <a:rPr lang="en-US" sz="3600" dirty="0">
                <a:solidFill>
                  <a:srgbClr val="70422C"/>
                </a:solidFill>
                <a:latin typeface="Roboto Condensed"/>
              </a:rPr>
              <a:t> </a:t>
            </a:r>
            <a:r>
              <a:rPr lang="en-US" sz="3600" dirty="0" err="1">
                <a:solidFill>
                  <a:srgbClr val="70422C"/>
                </a:solidFill>
                <a:latin typeface="Roboto Condensed"/>
              </a:rPr>
              <a:t>các</a:t>
            </a:r>
            <a:r>
              <a:rPr lang="en-US" sz="3600" dirty="0">
                <a:solidFill>
                  <a:srgbClr val="70422C"/>
                </a:solidFill>
                <a:latin typeface="Roboto Condensed"/>
              </a:rPr>
              <a:t> </a:t>
            </a:r>
            <a:r>
              <a:rPr lang="en-US" sz="3600" dirty="0" err="1">
                <a:solidFill>
                  <a:srgbClr val="70422C"/>
                </a:solidFill>
                <a:latin typeface="Roboto Condensed"/>
              </a:rPr>
              <a:t>yếu</a:t>
            </a:r>
            <a:r>
              <a:rPr lang="en-US" sz="3600" dirty="0">
                <a:solidFill>
                  <a:srgbClr val="70422C"/>
                </a:solidFill>
                <a:latin typeface="Roboto Condensed"/>
              </a:rPr>
              <a:t> </a:t>
            </a:r>
            <a:r>
              <a:rPr lang="en-US" sz="3600" dirty="0" err="1">
                <a:solidFill>
                  <a:srgbClr val="70422C"/>
                </a:solidFill>
                <a:latin typeface="Roboto Condensed"/>
              </a:rPr>
              <a:t>tố</a:t>
            </a:r>
            <a:r>
              <a:rPr lang="en-US" sz="3600" dirty="0">
                <a:solidFill>
                  <a:srgbClr val="70422C"/>
                </a:solidFill>
                <a:latin typeface="Roboto Condensed"/>
              </a:rPr>
              <a:t> </a:t>
            </a:r>
            <a:r>
              <a:rPr lang="en-US" sz="3600" dirty="0" err="1">
                <a:solidFill>
                  <a:srgbClr val="70422C"/>
                </a:solidFill>
                <a:latin typeface="Roboto Condensed"/>
              </a:rPr>
              <a:t>thi</a:t>
            </a:r>
            <a:r>
              <a:rPr lang="en-US" sz="3600" dirty="0">
                <a:solidFill>
                  <a:srgbClr val="70422C"/>
                </a:solidFill>
                <a:latin typeface="Roboto Condensed"/>
              </a:rPr>
              <a:t> </a:t>
            </a:r>
            <a:r>
              <a:rPr lang="en-US" sz="3600" dirty="0" err="1">
                <a:solidFill>
                  <a:srgbClr val="70422C"/>
                </a:solidFill>
                <a:latin typeface="Roboto Condensed"/>
              </a:rPr>
              <a:t>luật</a:t>
            </a:r>
            <a:r>
              <a:rPr lang="en-US" sz="3600" dirty="0">
                <a:solidFill>
                  <a:srgbClr val="70422C"/>
                </a:solidFill>
                <a:latin typeface="Roboto Condensed"/>
              </a:rPr>
              <a:t> </a:t>
            </a:r>
            <a:r>
              <a:rPr lang="en-US" sz="3600" dirty="0" err="1">
                <a:solidFill>
                  <a:srgbClr val="70422C"/>
                </a:solidFill>
                <a:latin typeface="Roboto Condensed"/>
              </a:rPr>
              <a:t>của</a:t>
            </a:r>
            <a:r>
              <a:rPr lang="en-US" sz="3600" dirty="0">
                <a:solidFill>
                  <a:srgbClr val="70422C"/>
                </a:solidFill>
                <a:latin typeface="Roboto Condensed"/>
              </a:rPr>
              <a:t> </a:t>
            </a:r>
            <a:r>
              <a:rPr lang="en-US" sz="3600" dirty="0" err="1">
                <a:solidFill>
                  <a:srgbClr val="70422C"/>
                </a:solidFill>
                <a:latin typeface="Roboto Condensed"/>
              </a:rPr>
              <a:t>thể</a:t>
            </a:r>
            <a:r>
              <a:rPr lang="en-US" sz="3600" dirty="0">
                <a:solidFill>
                  <a:srgbClr val="70422C"/>
                </a:solidFill>
                <a:latin typeface="Roboto Condensed"/>
              </a:rPr>
              <a:t> </a:t>
            </a:r>
            <a:r>
              <a:rPr lang="en-US" sz="3600" dirty="0" err="1">
                <a:solidFill>
                  <a:srgbClr val="70422C"/>
                </a:solidFill>
                <a:latin typeface="Roboto Condensed"/>
              </a:rPr>
              <a:t>thơ</a:t>
            </a:r>
            <a:r>
              <a:rPr lang="en-US" sz="3600" dirty="0">
                <a:solidFill>
                  <a:srgbClr val="70422C"/>
                </a:solidFill>
                <a:latin typeface="Roboto Condensed"/>
              </a:rPr>
              <a:t>; </a:t>
            </a:r>
            <a:r>
              <a:rPr lang="en-US" sz="3600" dirty="0" err="1">
                <a:solidFill>
                  <a:srgbClr val="70422C"/>
                </a:solidFill>
                <a:latin typeface="Roboto Condensed"/>
              </a:rPr>
              <a:t>từ</a:t>
            </a:r>
            <a:r>
              <a:rPr lang="en-US" sz="3600" dirty="0">
                <a:solidFill>
                  <a:srgbClr val="70422C"/>
                </a:solidFill>
                <a:latin typeface="Roboto Condensed"/>
              </a:rPr>
              <a:t> </a:t>
            </a:r>
            <a:r>
              <a:rPr lang="en-US" sz="3600" dirty="0" err="1">
                <a:solidFill>
                  <a:srgbClr val="70422C"/>
                </a:solidFill>
                <a:latin typeface="Roboto Condensed"/>
              </a:rPr>
              <a:t>ngữ</a:t>
            </a:r>
            <a:r>
              <a:rPr lang="en-US" sz="3600" dirty="0">
                <a:solidFill>
                  <a:srgbClr val="70422C"/>
                </a:solidFill>
                <a:latin typeface="Roboto Condensed"/>
              </a:rPr>
              <a:t>, </a:t>
            </a:r>
            <a:r>
              <a:rPr lang="en-US" sz="3600" dirty="0" err="1">
                <a:solidFill>
                  <a:srgbClr val="70422C"/>
                </a:solidFill>
                <a:latin typeface="Roboto Condensed"/>
              </a:rPr>
              <a:t>hình</a:t>
            </a:r>
            <a:r>
              <a:rPr lang="en-US" sz="3600" dirty="0">
                <a:solidFill>
                  <a:srgbClr val="70422C"/>
                </a:solidFill>
                <a:latin typeface="Roboto Condensed"/>
              </a:rPr>
              <a:t> </a:t>
            </a:r>
            <a:r>
              <a:rPr lang="en-US" sz="3600" dirty="0" err="1">
                <a:solidFill>
                  <a:srgbClr val="70422C"/>
                </a:solidFill>
                <a:latin typeface="Roboto Condensed"/>
              </a:rPr>
              <a:t>ảnh</a:t>
            </a:r>
            <a:r>
              <a:rPr lang="en-US" sz="3600" dirty="0">
                <a:solidFill>
                  <a:srgbClr val="70422C"/>
                </a:solidFill>
                <a:latin typeface="Roboto Condensed"/>
              </a:rPr>
              <a:t>, nghệ thuật </a:t>
            </a:r>
            <a:r>
              <a:rPr lang="en-US" sz="3600" dirty="0" err="1">
                <a:solidFill>
                  <a:srgbClr val="70422C"/>
                </a:solidFill>
                <a:latin typeface="Roboto Condensed"/>
              </a:rPr>
              <a:t>tả</a:t>
            </a:r>
            <a:r>
              <a:rPr lang="en-US" sz="3600" dirty="0">
                <a:solidFill>
                  <a:srgbClr val="70422C"/>
                </a:solidFill>
                <a:latin typeface="Roboto Condensed"/>
              </a:rPr>
              <a:t> </a:t>
            </a:r>
            <a:r>
              <a:rPr lang="en-US" sz="3600" dirty="0" err="1">
                <a:solidFill>
                  <a:srgbClr val="70422C"/>
                </a:solidFill>
                <a:latin typeface="Roboto Condensed"/>
              </a:rPr>
              <a:t>cảnh</a:t>
            </a:r>
            <a:r>
              <a:rPr lang="en-US" sz="3600" dirty="0">
                <a:solidFill>
                  <a:srgbClr val="70422C"/>
                </a:solidFill>
                <a:latin typeface="Roboto Condensed"/>
              </a:rPr>
              <a:t> </a:t>
            </a:r>
            <a:r>
              <a:rPr lang="en-US" sz="3600" dirty="0" err="1">
                <a:solidFill>
                  <a:srgbClr val="70422C"/>
                </a:solidFill>
                <a:latin typeface="Roboto Condensed"/>
              </a:rPr>
              <a:t>ngụ</a:t>
            </a:r>
            <a:r>
              <a:rPr lang="en-US" sz="3600" dirty="0">
                <a:solidFill>
                  <a:srgbClr val="70422C"/>
                </a:solidFill>
                <a:latin typeface="Roboto Condensed"/>
              </a:rPr>
              <a:t> </a:t>
            </a:r>
            <a:r>
              <a:rPr lang="en-US" sz="3600" dirty="0" err="1">
                <a:solidFill>
                  <a:srgbClr val="70422C"/>
                </a:solidFill>
                <a:latin typeface="Roboto Condensed"/>
              </a:rPr>
              <a:t>tình</a:t>
            </a:r>
            <a:r>
              <a:rPr lang="en-US" sz="3600" dirty="0">
                <a:solidFill>
                  <a:srgbClr val="70422C"/>
                </a:solidFill>
                <a:latin typeface="Roboto Condensed"/>
              </a:rPr>
              <a:t>,…</a:t>
            </a:r>
            <a:r>
              <a:rPr lang="en-US" sz="3600" dirty="0" err="1">
                <a:solidFill>
                  <a:srgbClr val="70422C"/>
                </a:solidFill>
                <a:latin typeface="Roboto Condensed"/>
              </a:rPr>
              <a:t>chú</a:t>
            </a:r>
            <a:r>
              <a:rPr lang="en-US" sz="3600" dirty="0">
                <a:solidFill>
                  <a:srgbClr val="70422C"/>
                </a:solidFill>
                <a:latin typeface="Roboto Condensed"/>
              </a:rPr>
              <a:t> ý </a:t>
            </a:r>
            <a:r>
              <a:rPr lang="en-US" sz="3600" dirty="0" err="1">
                <a:solidFill>
                  <a:srgbClr val="70422C"/>
                </a:solidFill>
                <a:latin typeface="Roboto Condensed"/>
              </a:rPr>
              <a:t>các</a:t>
            </a:r>
            <a:r>
              <a:rPr lang="en-US" sz="3600" dirty="0">
                <a:solidFill>
                  <a:srgbClr val="70422C"/>
                </a:solidFill>
                <a:latin typeface="Roboto Condensed"/>
              </a:rPr>
              <a:t> </a:t>
            </a:r>
            <a:r>
              <a:rPr lang="en-US" sz="3600" dirty="0" err="1">
                <a:solidFill>
                  <a:srgbClr val="70422C"/>
                </a:solidFill>
                <a:latin typeface="Roboto Condensed"/>
              </a:rPr>
              <a:t>từ</a:t>
            </a:r>
            <a:r>
              <a:rPr lang="en-US" sz="3600" dirty="0">
                <a:solidFill>
                  <a:srgbClr val="70422C"/>
                </a:solidFill>
                <a:latin typeface="Roboto Condensed"/>
              </a:rPr>
              <a:t> </a:t>
            </a:r>
            <a:r>
              <a:rPr lang="en-US" sz="3600" dirty="0" err="1">
                <a:solidFill>
                  <a:srgbClr val="70422C"/>
                </a:solidFill>
                <a:latin typeface="Roboto Condensed"/>
              </a:rPr>
              <a:t>gợi</a:t>
            </a:r>
            <a:r>
              <a:rPr lang="en-US" sz="3600" dirty="0">
                <a:solidFill>
                  <a:srgbClr val="70422C"/>
                </a:solidFill>
                <a:latin typeface="Roboto Condensed"/>
              </a:rPr>
              <a:t> </a:t>
            </a:r>
            <a:r>
              <a:rPr lang="en-US" sz="3600" dirty="0" err="1">
                <a:solidFill>
                  <a:srgbClr val="70422C"/>
                </a:solidFill>
                <a:latin typeface="Roboto Condensed"/>
              </a:rPr>
              <a:t>hình</a:t>
            </a:r>
            <a:r>
              <a:rPr lang="en-US" sz="3600" dirty="0">
                <a:solidFill>
                  <a:srgbClr val="70422C"/>
                </a:solidFill>
                <a:latin typeface="Roboto Condensed"/>
              </a:rPr>
              <a:t> </a:t>
            </a:r>
            <a:r>
              <a:rPr lang="en-US" sz="3600" dirty="0" err="1">
                <a:solidFill>
                  <a:srgbClr val="70422C"/>
                </a:solidFill>
                <a:latin typeface="Roboto Condensed"/>
              </a:rPr>
              <a:t>ảnh</a:t>
            </a:r>
            <a:r>
              <a:rPr lang="en-US" sz="3600" dirty="0">
                <a:solidFill>
                  <a:srgbClr val="70422C"/>
                </a:solidFill>
                <a:latin typeface="Roboto Condensed"/>
              </a:rPr>
              <a:t>, </a:t>
            </a:r>
            <a:r>
              <a:rPr lang="en-US" sz="3600" dirty="0" err="1">
                <a:solidFill>
                  <a:srgbClr val="70422C"/>
                </a:solidFill>
                <a:latin typeface="Roboto Condensed"/>
              </a:rPr>
              <a:t>âm</a:t>
            </a:r>
            <a:r>
              <a:rPr lang="en-US" sz="3600" dirty="0">
                <a:solidFill>
                  <a:srgbClr val="70422C"/>
                </a:solidFill>
                <a:latin typeface="Roboto Condensed"/>
              </a:rPr>
              <a:t> </a:t>
            </a:r>
            <a:r>
              <a:rPr lang="en-US" sz="3600" dirty="0" err="1">
                <a:solidFill>
                  <a:srgbClr val="70422C"/>
                </a:solidFill>
                <a:latin typeface="Roboto Condensed"/>
              </a:rPr>
              <a:t>thanh</a:t>
            </a:r>
            <a:r>
              <a:rPr lang="en-US" sz="3600" dirty="0">
                <a:solidFill>
                  <a:srgbClr val="70422C"/>
                </a:solidFill>
                <a:latin typeface="Roboto Condensed"/>
              </a:rPr>
              <a:t>, </a:t>
            </a:r>
            <a:r>
              <a:rPr lang="en-US" sz="3600" dirty="0" err="1">
                <a:solidFill>
                  <a:srgbClr val="70422C"/>
                </a:solidFill>
                <a:latin typeface="Roboto Condensed"/>
              </a:rPr>
              <a:t>biểu</a:t>
            </a:r>
            <a:r>
              <a:rPr lang="en-US" sz="3600" dirty="0">
                <a:solidFill>
                  <a:srgbClr val="70422C"/>
                </a:solidFill>
                <a:latin typeface="Roboto Condensed"/>
              </a:rPr>
              <a:t> </a:t>
            </a:r>
            <a:r>
              <a:rPr lang="en-US" sz="3600" dirty="0" err="1">
                <a:solidFill>
                  <a:srgbClr val="70422C"/>
                </a:solidFill>
                <a:latin typeface="Roboto Condensed"/>
              </a:rPr>
              <a:t>cảm</a:t>
            </a:r>
            <a:r>
              <a:rPr lang="en-US" sz="3600" dirty="0">
                <a:solidFill>
                  <a:srgbClr val="70422C"/>
                </a:solidFill>
                <a:latin typeface="Roboto Condensed"/>
              </a:rPr>
              <a:t> và </a:t>
            </a:r>
            <a:r>
              <a:rPr lang="en-US" sz="3600" dirty="0" err="1">
                <a:solidFill>
                  <a:srgbClr val="70422C"/>
                </a:solidFill>
                <a:latin typeface="Roboto Condensed"/>
              </a:rPr>
              <a:t>các</a:t>
            </a:r>
            <a:r>
              <a:rPr lang="en-US" sz="3600" dirty="0">
                <a:solidFill>
                  <a:srgbClr val="70422C"/>
                </a:solidFill>
                <a:latin typeface="Roboto Condensed"/>
              </a:rPr>
              <a:t> </a:t>
            </a:r>
            <a:r>
              <a:rPr lang="en-US" sz="3600" dirty="0" err="1">
                <a:solidFill>
                  <a:srgbClr val="70422C"/>
                </a:solidFill>
                <a:latin typeface="Roboto Condensed"/>
              </a:rPr>
              <a:t>biện</a:t>
            </a:r>
            <a:r>
              <a:rPr lang="en-US" sz="3600" dirty="0">
                <a:solidFill>
                  <a:srgbClr val="70422C"/>
                </a:solidFill>
                <a:latin typeface="Roboto Condensed"/>
              </a:rPr>
              <a:t> </a:t>
            </a:r>
            <a:r>
              <a:rPr lang="en-US" sz="3600" dirty="0" err="1">
                <a:solidFill>
                  <a:srgbClr val="70422C"/>
                </a:solidFill>
                <a:latin typeface="Roboto Condensed"/>
              </a:rPr>
              <a:t>pháp</a:t>
            </a:r>
            <a:r>
              <a:rPr lang="en-US" sz="3600" dirty="0">
                <a:solidFill>
                  <a:srgbClr val="70422C"/>
                </a:solidFill>
                <a:latin typeface="Roboto Condensed"/>
              </a:rPr>
              <a:t> </a:t>
            </a:r>
            <a:r>
              <a:rPr lang="en-US" sz="3600" dirty="0" err="1">
                <a:solidFill>
                  <a:srgbClr val="70422C"/>
                </a:solidFill>
                <a:latin typeface="Roboto Condensed"/>
              </a:rPr>
              <a:t>tu</a:t>
            </a:r>
            <a:r>
              <a:rPr lang="en-US" sz="3600" dirty="0">
                <a:solidFill>
                  <a:srgbClr val="70422C"/>
                </a:solidFill>
                <a:latin typeface="Roboto Condensed"/>
              </a:rPr>
              <a:t> </a:t>
            </a:r>
            <a:r>
              <a:rPr lang="en-US" sz="3600" dirty="0" err="1">
                <a:solidFill>
                  <a:srgbClr val="70422C"/>
                </a:solidFill>
                <a:latin typeface="Roboto Condensed"/>
              </a:rPr>
              <a:t>từ</a:t>
            </a:r>
            <a:r>
              <a:rPr lang="en-US" sz="3600" dirty="0">
                <a:solidFill>
                  <a:srgbClr val="70422C"/>
                </a:solidFill>
                <a:latin typeface="Roboto Condensed"/>
              </a:rPr>
              <a:t>)</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 calcmode="lin" valueType="num">
                                      <p:cBhvr additive="base">
                                        <p:cTn id="3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475691">
            <a:off x="2673978" y="9029639"/>
            <a:ext cx="1932233" cy="1939285"/>
          </a:xfrm>
          <a:custGeom>
            <a:avLst/>
            <a:gdLst/>
            <a:ahLst/>
            <a:cxnLst/>
            <a:rect l="l" t="t" r="r" b="b"/>
            <a:pathLst>
              <a:path w="1932233" h="1939285">
                <a:moveTo>
                  <a:pt x="0" y="0"/>
                </a:moveTo>
                <a:lnTo>
                  <a:pt x="1932233" y="0"/>
                </a:lnTo>
                <a:lnTo>
                  <a:pt x="1932233" y="1939285"/>
                </a:lnTo>
                <a:lnTo>
                  <a:pt x="0" y="193928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246596" y="0"/>
            <a:ext cx="782104" cy="3400454"/>
          </a:xfrm>
          <a:custGeom>
            <a:avLst/>
            <a:gdLst/>
            <a:ahLst/>
            <a:cxnLst/>
            <a:rect l="l" t="t" r="r" b="b"/>
            <a:pathLst>
              <a:path w="782104" h="3400454">
                <a:moveTo>
                  <a:pt x="0" y="0"/>
                </a:moveTo>
                <a:lnTo>
                  <a:pt x="782104" y="0"/>
                </a:lnTo>
                <a:lnTo>
                  <a:pt x="782104" y="3400454"/>
                </a:lnTo>
                <a:lnTo>
                  <a:pt x="0" y="3400454"/>
                </a:lnTo>
                <a:lnTo>
                  <a:pt x="0" y="0"/>
                </a:lnTo>
                <a:close/>
              </a:path>
            </a:pathLst>
          </a:custGeom>
          <a:blipFill>
            <a:blip r:embed="rId4"/>
            <a:stretch>
              <a:fillRect/>
            </a:stretch>
          </a:blipFill>
        </p:spPr>
      </p:sp>
      <p:sp>
        <p:nvSpPr>
          <p:cNvPr id="4" name="Freeform 4"/>
          <p:cNvSpPr/>
          <p:nvPr/>
        </p:nvSpPr>
        <p:spPr>
          <a:xfrm>
            <a:off x="14970687" y="0"/>
            <a:ext cx="10602160" cy="10602160"/>
          </a:xfrm>
          <a:custGeom>
            <a:avLst/>
            <a:gdLst/>
            <a:ahLst/>
            <a:cxnLst/>
            <a:rect l="l" t="t" r="r" b="b"/>
            <a:pathLst>
              <a:path w="10602160" h="10602160">
                <a:moveTo>
                  <a:pt x="0" y="0"/>
                </a:moveTo>
                <a:lnTo>
                  <a:pt x="10602159" y="0"/>
                </a:lnTo>
                <a:lnTo>
                  <a:pt x="10602159" y="10602160"/>
                </a:lnTo>
                <a:lnTo>
                  <a:pt x="0" y="10602160"/>
                </a:lnTo>
                <a:lnTo>
                  <a:pt x="0" y="0"/>
                </a:lnTo>
                <a:close/>
              </a:path>
            </a:pathLst>
          </a:custGeom>
          <a:blipFill>
            <a:blip r:embed="rId5">
              <a:alphaModFix amt="18999"/>
              <a:extLst>
                <a:ext uri="{96DAC541-7B7A-43D3-8B79-37D633B846F1}">
                  <asvg:svgBlip xmlns:asvg="http://schemas.microsoft.com/office/drawing/2016/SVG/main" r:embed="rId6"/>
                </a:ext>
              </a:extLst>
            </a:blip>
            <a:stretch>
              <a:fillRect/>
            </a:stretch>
          </a:blipFill>
        </p:spPr>
      </p:sp>
      <p:sp>
        <p:nvSpPr>
          <p:cNvPr id="5" name="Freeform 5"/>
          <p:cNvSpPr/>
          <p:nvPr/>
        </p:nvSpPr>
        <p:spPr>
          <a:xfrm>
            <a:off x="-300666" y="7574008"/>
            <a:ext cx="2658732" cy="2712992"/>
          </a:xfrm>
          <a:custGeom>
            <a:avLst/>
            <a:gdLst/>
            <a:ahLst/>
            <a:cxnLst/>
            <a:rect l="l" t="t" r="r" b="b"/>
            <a:pathLst>
              <a:path w="2658732" h="2712992">
                <a:moveTo>
                  <a:pt x="0" y="0"/>
                </a:moveTo>
                <a:lnTo>
                  <a:pt x="2658732" y="0"/>
                </a:lnTo>
                <a:lnTo>
                  <a:pt x="2658732" y="2712992"/>
                </a:lnTo>
                <a:lnTo>
                  <a:pt x="0" y="271299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6" name="Freeform 6"/>
          <p:cNvSpPr/>
          <p:nvPr/>
        </p:nvSpPr>
        <p:spPr>
          <a:xfrm flipH="1">
            <a:off x="15416962" y="-714612"/>
            <a:ext cx="3684676" cy="3486625"/>
          </a:xfrm>
          <a:custGeom>
            <a:avLst/>
            <a:gdLst/>
            <a:ahLst/>
            <a:cxnLst/>
            <a:rect l="l" t="t" r="r" b="b"/>
            <a:pathLst>
              <a:path w="3684676" h="3486625">
                <a:moveTo>
                  <a:pt x="3684676" y="0"/>
                </a:moveTo>
                <a:lnTo>
                  <a:pt x="0" y="0"/>
                </a:lnTo>
                <a:lnTo>
                  <a:pt x="0" y="3486624"/>
                </a:lnTo>
                <a:lnTo>
                  <a:pt x="3684676" y="3486624"/>
                </a:lnTo>
                <a:lnTo>
                  <a:pt x="3684676" y="0"/>
                </a:lnTo>
                <a:close/>
              </a:path>
            </a:pathLst>
          </a:custGeom>
          <a:blipFill>
            <a:blip r:embed="rId9"/>
            <a:stretch>
              <a:fillRect/>
            </a:stretch>
          </a:blipFill>
        </p:spPr>
      </p:sp>
      <p:sp>
        <p:nvSpPr>
          <p:cNvPr id="7" name="TextBox 7"/>
          <p:cNvSpPr txBox="1"/>
          <p:nvPr/>
        </p:nvSpPr>
        <p:spPr>
          <a:xfrm>
            <a:off x="263998" y="647611"/>
            <a:ext cx="15611533" cy="977902"/>
          </a:xfrm>
          <a:prstGeom prst="rect">
            <a:avLst/>
          </a:prstGeom>
        </p:spPr>
        <p:txBody>
          <a:bodyPr lIns="0" tIns="0" rIns="0" bIns="0" rtlCol="0" anchor="t">
            <a:spAutoFit/>
          </a:bodyPr>
          <a:lstStyle/>
          <a:p>
            <a:pPr algn="ctr">
              <a:lnSpc>
                <a:spcPts val="8049"/>
              </a:lnSpc>
            </a:pPr>
            <a:r>
              <a:rPr lang="en-US" sz="5749">
                <a:solidFill>
                  <a:srgbClr val="70422C"/>
                </a:solidFill>
                <a:latin typeface="Fraunces Bold"/>
              </a:rPr>
              <a:t>III. HƯỚNG DẪN QUY TRÌNH VIẾT</a:t>
            </a:r>
          </a:p>
        </p:txBody>
      </p:sp>
      <p:sp>
        <p:nvSpPr>
          <p:cNvPr id="8" name="TextBox 8"/>
          <p:cNvSpPr txBox="1"/>
          <p:nvPr/>
        </p:nvSpPr>
        <p:spPr>
          <a:xfrm>
            <a:off x="1597757" y="1783318"/>
            <a:ext cx="12935065" cy="1045210"/>
          </a:xfrm>
          <a:prstGeom prst="rect">
            <a:avLst/>
          </a:prstGeom>
        </p:spPr>
        <p:txBody>
          <a:bodyPr lIns="0" tIns="0" rIns="0" bIns="0" rtlCol="0" anchor="t">
            <a:spAutoFit/>
          </a:bodyPr>
          <a:lstStyle/>
          <a:p>
            <a:pPr>
              <a:lnSpc>
                <a:spcPts val="8539"/>
              </a:lnSpc>
            </a:pPr>
            <a:r>
              <a:rPr lang="en-US" sz="6099" dirty="0">
                <a:solidFill>
                  <a:srgbClr val="70422C"/>
                </a:solidFill>
                <a:latin typeface="#9Slide07 SVNUT Triumph Press"/>
              </a:rPr>
              <a:t>1. </a:t>
            </a:r>
            <a:r>
              <a:rPr lang="en-US" sz="6099" dirty="0" err="1">
                <a:solidFill>
                  <a:srgbClr val="70422C"/>
                </a:solidFill>
                <a:latin typeface="#9Slide07 SVNUT Triumph Press"/>
              </a:rPr>
              <a:t>Trước</a:t>
            </a:r>
            <a:r>
              <a:rPr lang="en-US" sz="6099" dirty="0">
                <a:solidFill>
                  <a:srgbClr val="70422C"/>
                </a:solidFill>
                <a:latin typeface="#9Slide07 SVNUT Triumph Press"/>
              </a:rPr>
              <a:t> </a:t>
            </a:r>
            <a:r>
              <a:rPr lang="en-US" sz="6099" dirty="0" err="1">
                <a:solidFill>
                  <a:srgbClr val="70422C"/>
                </a:solidFill>
                <a:latin typeface="#9Slide07 SVNUT Triumph Press"/>
              </a:rPr>
              <a:t>khi</a:t>
            </a:r>
            <a:r>
              <a:rPr lang="en-US" sz="6099" dirty="0">
                <a:solidFill>
                  <a:srgbClr val="70422C"/>
                </a:solidFill>
                <a:latin typeface="#9Slide07 SVNUT Triumph Press"/>
              </a:rPr>
              <a:t> </a:t>
            </a:r>
            <a:r>
              <a:rPr lang="en-US" sz="6099" dirty="0" err="1">
                <a:solidFill>
                  <a:srgbClr val="70422C"/>
                </a:solidFill>
                <a:latin typeface="#9Slide07 SVNUT Triumph Press"/>
              </a:rPr>
              <a:t>viết</a:t>
            </a:r>
            <a:endParaRPr lang="en-US" sz="6099" dirty="0">
              <a:solidFill>
                <a:srgbClr val="70422C"/>
              </a:solidFill>
              <a:latin typeface="#9Slide07 SVNUT Triumph Press"/>
            </a:endParaRPr>
          </a:p>
        </p:txBody>
      </p:sp>
      <p:graphicFrame>
        <p:nvGraphicFramePr>
          <p:cNvPr id="10" name="Table 10"/>
          <p:cNvGraphicFramePr>
            <a:graphicFrameLocks noGrp="1"/>
          </p:cNvGraphicFramePr>
          <p:nvPr>
            <p:extLst>
              <p:ext uri="{D42A27DB-BD31-4B8C-83A1-F6EECF244321}">
                <p14:modId xmlns:p14="http://schemas.microsoft.com/office/powerpoint/2010/main" val="1722357016"/>
              </p:ext>
            </p:extLst>
          </p:nvPr>
        </p:nvGraphicFramePr>
        <p:xfrm>
          <a:off x="263998" y="5105704"/>
          <a:ext cx="16995302" cy="2569367"/>
        </p:xfrm>
        <a:graphic>
          <a:graphicData uri="http://schemas.openxmlformats.org/drawingml/2006/table">
            <a:tbl>
              <a:tblPr/>
              <a:tblGrid>
                <a:gridCol w="3634770">
                  <a:extLst>
                    <a:ext uri="{9D8B030D-6E8A-4147-A177-3AD203B41FA5}">
                      <a16:colId xmlns:a16="http://schemas.microsoft.com/office/drawing/2014/main" val="20000"/>
                    </a:ext>
                  </a:extLst>
                </a:gridCol>
                <a:gridCol w="13360532">
                  <a:extLst>
                    <a:ext uri="{9D8B030D-6E8A-4147-A177-3AD203B41FA5}">
                      <a16:colId xmlns:a16="http://schemas.microsoft.com/office/drawing/2014/main" val="20001"/>
                    </a:ext>
                  </a:extLst>
                </a:gridCol>
              </a:tblGrid>
              <a:tr h="2569367">
                <a:tc>
                  <a:txBody>
                    <a:bodyPr/>
                    <a:lstStyle/>
                    <a:p>
                      <a:pPr algn="ctr">
                        <a:lnSpc>
                          <a:spcPts val="6299"/>
                        </a:lnSpc>
                        <a:defRPr/>
                      </a:pPr>
                      <a:r>
                        <a:rPr lang="en-US" sz="4500" dirty="0" err="1">
                          <a:solidFill>
                            <a:srgbClr val="000000"/>
                          </a:solidFill>
                          <a:latin typeface="Roboto Condensed Bold"/>
                        </a:rPr>
                        <a:t>Mở</a:t>
                      </a:r>
                      <a:r>
                        <a:rPr lang="en-US" sz="4500" dirty="0">
                          <a:solidFill>
                            <a:srgbClr val="000000"/>
                          </a:solidFill>
                          <a:latin typeface="Roboto Condensed Bold"/>
                        </a:rPr>
                        <a:t> </a:t>
                      </a:r>
                      <a:r>
                        <a:rPr lang="en-US" sz="4500" dirty="0" err="1">
                          <a:solidFill>
                            <a:srgbClr val="000000"/>
                          </a:solidFill>
                          <a:latin typeface="Roboto Condensed Bold"/>
                        </a:rPr>
                        <a:t>bài</a:t>
                      </a:r>
                      <a:endParaRPr lang="en-US" sz="1100" dirty="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7CFB8"/>
                    </a:solidFill>
                  </a:tcPr>
                </a:tc>
                <a:tc>
                  <a:txBody>
                    <a:bodyPr/>
                    <a:lstStyle/>
                    <a:p>
                      <a:pPr algn="just">
                        <a:lnSpc>
                          <a:spcPts val="6299"/>
                        </a:lnSpc>
                        <a:defRPr/>
                      </a:pPr>
                      <a:r>
                        <a:rPr lang="en-US" sz="4500" dirty="0" err="1">
                          <a:solidFill>
                            <a:srgbClr val="000000"/>
                          </a:solidFill>
                          <a:latin typeface="Roboto Condensed"/>
                        </a:rPr>
                        <a:t>Giới</a:t>
                      </a:r>
                      <a:r>
                        <a:rPr lang="en-US" sz="4500" dirty="0">
                          <a:solidFill>
                            <a:srgbClr val="000000"/>
                          </a:solidFill>
                          <a:latin typeface="Roboto Condensed"/>
                        </a:rPr>
                        <a:t> </a:t>
                      </a:r>
                      <a:r>
                        <a:rPr lang="en-US" sz="4500" dirty="0" err="1">
                          <a:solidFill>
                            <a:srgbClr val="000000"/>
                          </a:solidFill>
                          <a:latin typeface="Roboto Condensed"/>
                        </a:rPr>
                        <a:t>thiệu</a:t>
                      </a:r>
                      <a:r>
                        <a:rPr lang="en-US" sz="4500" dirty="0">
                          <a:solidFill>
                            <a:srgbClr val="000000"/>
                          </a:solidFill>
                          <a:latin typeface="Roboto Condensed"/>
                        </a:rPr>
                        <a:t> </a:t>
                      </a:r>
                      <a:r>
                        <a:rPr lang="en-US" sz="4500" dirty="0" err="1">
                          <a:solidFill>
                            <a:srgbClr val="000000"/>
                          </a:solidFill>
                          <a:latin typeface="Roboto Condensed"/>
                        </a:rPr>
                        <a:t>ngắn</a:t>
                      </a:r>
                      <a:r>
                        <a:rPr lang="en-US" sz="4500" dirty="0">
                          <a:solidFill>
                            <a:srgbClr val="000000"/>
                          </a:solidFill>
                          <a:latin typeface="Roboto Condensed"/>
                        </a:rPr>
                        <a:t> </a:t>
                      </a:r>
                      <a:r>
                        <a:rPr lang="en-US" sz="4500" dirty="0" err="1">
                          <a:solidFill>
                            <a:srgbClr val="000000"/>
                          </a:solidFill>
                          <a:latin typeface="Roboto Condensed"/>
                        </a:rPr>
                        <a:t>gọn</a:t>
                      </a:r>
                      <a:r>
                        <a:rPr lang="en-US" sz="4500" dirty="0">
                          <a:solidFill>
                            <a:srgbClr val="000000"/>
                          </a:solidFill>
                          <a:latin typeface="Roboto Condensed"/>
                        </a:rPr>
                        <a:t> </a:t>
                      </a:r>
                      <a:r>
                        <a:rPr lang="en-US" sz="4500" dirty="0" err="1">
                          <a:solidFill>
                            <a:srgbClr val="000000"/>
                          </a:solidFill>
                          <a:latin typeface="Roboto Condensed"/>
                        </a:rPr>
                        <a:t>về</a:t>
                      </a:r>
                      <a:r>
                        <a:rPr lang="en-US" sz="4500" dirty="0">
                          <a:solidFill>
                            <a:srgbClr val="000000"/>
                          </a:solidFill>
                          <a:latin typeface="Roboto Condensed"/>
                        </a:rPr>
                        <a:t> </a:t>
                      </a:r>
                      <a:r>
                        <a:rPr lang="en-US" sz="4500" dirty="0" err="1">
                          <a:solidFill>
                            <a:srgbClr val="000000"/>
                          </a:solidFill>
                          <a:latin typeface="Roboto Condensed"/>
                        </a:rPr>
                        <a:t>bài</a:t>
                      </a:r>
                      <a:r>
                        <a:rPr lang="en-US" sz="4500" dirty="0">
                          <a:solidFill>
                            <a:srgbClr val="000000"/>
                          </a:solidFill>
                          <a:latin typeface="Roboto Condensed"/>
                        </a:rPr>
                        <a:t> </a:t>
                      </a:r>
                      <a:r>
                        <a:rPr lang="en-US" sz="4500" dirty="0" err="1">
                          <a:solidFill>
                            <a:srgbClr val="000000"/>
                          </a:solidFill>
                          <a:latin typeface="Roboto Condensed"/>
                        </a:rPr>
                        <a:t>thơ</a:t>
                      </a:r>
                      <a:r>
                        <a:rPr lang="en-US" sz="4500" dirty="0">
                          <a:solidFill>
                            <a:srgbClr val="000000"/>
                          </a:solidFill>
                          <a:latin typeface="Roboto Condensed"/>
                        </a:rPr>
                        <a:t>, </a:t>
                      </a:r>
                      <a:r>
                        <a:rPr lang="en-US" sz="4500" dirty="0" err="1">
                          <a:solidFill>
                            <a:srgbClr val="000000"/>
                          </a:solidFill>
                          <a:latin typeface="Roboto Condensed"/>
                        </a:rPr>
                        <a:t>tác</a:t>
                      </a:r>
                      <a:r>
                        <a:rPr lang="en-US" sz="4500" dirty="0">
                          <a:solidFill>
                            <a:srgbClr val="000000"/>
                          </a:solidFill>
                          <a:latin typeface="Roboto Condensed"/>
                        </a:rPr>
                        <a:t> </a:t>
                      </a:r>
                      <a:r>
                        <a:rPr lang="en-US" sz="4500" dirty="0" err="1">
                          <a:solidFill>
                            <a:srgbClr val="000000"/>
                          </a:solidFill>
                          <a:latin typeface="Roboto Condensed"/>
                        </a:rPr>
                        <a:t>giả</a:t>
                      </a:r>
                      <a:r>
                        <a:rPr lang="en-US" sz="4500" dirty="0">
                          <a:solidFill>
                            <a:srgbClr val="000000"/>
                          </a:solidFill>
                          <a:latin typeface="Roboto Condensed"/>
                        </a:rPr>
                        <a:t>; </a:t>
                      </a:r>
                      <a:r>
                        <a:rPr lang="en-US" sz="4500" dirty="0" err="1">
                          <a:solidFill>
                            <a:srgbClr val="000000"/>
                          </a:solidFill>
                          <a:latin typeface="Roboto Condensed"/>
                        </a:rPr>
                        <a:t>nêu</a:t>
                      </a:r>
                      <a:r>
                        <a:rPr lang="en-US" sz="4500" dirty="0">
                          <a:solidFill>
                            <a:srgbClr val="000000"/>
                          </a:solidFill>
                          <a:latin typeface="Roboto Condensed"/>
                        </a:rPr>
                        <a:t> ý </a:t>
                      </a:r>
                      <a:r>
                        <a:rPr lang="en-US" sz="4500" dirty="0" err="1">
                          <a:solidFill>
                            <a:srgbClr val="000000"/>
                          </a:solidFill>
                          <a:latin typeface="Roboto Condensed"/>
                        </a:rPr>
                        <a:t>kiến</a:t>
                      </a:r>
                      <a:r>
                        <a:rPr lang="en-US" sz="4500" dirty="0">
                          <a:solidFill>
                            <a:srgbClr val="000000"/>
                          </a:solidFill>
                          <a:latin typeface="Roboto Condensed"/>
                        </a:rPr>
                        <a:t> </a:t>
                      </a:r>
                      <a:r>
                        <a:rPr lang="en-US" sz="4500" dirty="0" err="1">
                          <a:solidFill>
                            <a:srgbClr val="000000"/>
                          </a:solidFill>
                          <a:latin typeface="Roboto Condensed"/>
                        </a:rPr>
                        <a:t>chung</a:t>
                      </a:r>
                      <a:r>
                        <a:rPr lang="en-US" sz="4500" dirty="0">
                          <a:solidFill>
                            <a:srgbClr val="000000"/>
                          </a:solidFill>
                          <a:latin typeface="Roboto Condensed"/>
                        </a:rPr>
                        <a:t> </a:t>
                      </a:r>
                      <a:r>
                        <a:rPr lang="en-US" sz="4500" dirty="0" err="1">
                          <a:solidFill>
                            <a:srgbClr val="000000"/>
                          </a:solidFill>
                          <a:latin typeface="Roboto Condensed"/>
                        </a:rPr>
                        <a:t>về</a:t>
                      </a:r>
                      <a:r>
                        <a:rPr lang="en-US" sz="4500" dirty="0">
                          <a:solidFill>
                            <a:srgbClr val="000000"/>
                          </a:solidFill>
                          <a:latin typeface="Roboto Condensed"/>
                        </a:rPr>
                        <a:t> </a:t>
                      </a:r>
                      <a:r>
                        <a:rPr lang="en-US" sz="4500" dirty="0" err="1">
                          <a:solidFill>
                            <a:srgbClr val="000000"/>
                          </a:solidFill>
                          <a:latin typeface="Roboto Condensed"/>
                        </a:rPr>
                        <a:t>bài</a:t>
                      </a:r>
                      <a:r>
                        <a:rPr lang="en-US" sz="4500" dirty="0">
                          <a:solidFill>
                            <a:srgbClr val="000000"/>
                          </a:solidFill>
                          <a:latin typeface="Roboto Condensed"/>
                        </a:rPr>
                        <a:t> </a:t>
                      </a:r>
                      <a:r>
                        <a:rPr lang="en-US" sz="4500" dirty="0" err="1">
                          <a:solidFill>
                            <a:srgbClr val="000000"/>
                          </a:solidFill>
                          <a:latin typeface="Roboto Condensed"/>
                        </a:rPr>
                        <a:t>thơ</a:t>
                      </a:r>
                      <a:endParaRPr lang="en-US" sz="1100" dirty="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AECEB"/>
                    </a:solidFill>
                  </a:tcPr>
                </a:tc>
                <a:extLst>
                  <a:ext uri="{0D108BD9-81ED-4DB2-BD59-A6C34878D82A}">
                    <a16:rowId xmlns:a16="http://schemas.microsoft.com/office/drawing/2014/main" val="10000"/>
                  </a:ext>
                </a:extLst>
              </a:tr>
            </a:tbl>
          </a:graphicData>
        </a:graphic>
      </p:graphicFrame>
      <p:sp>
        <p:nvSpPr>
          <p:cNvPr id="12" name="TextBox 11">
            <a:extLst>
              <a:ext uri="{FF2B5EF4-FFF2-40B4-BE49-F238E27FC236}">
                <a16:creationId xmlns:a16="http://schemas.microsoft.com/office/drawing/2014/main" id="{0AA3D060-0AC2-4372-EF98-989832494893}"/>
              </a:ext>
            </a:extLst>
          </p:cNvPr>
          <p:cNvSpPr txBox="1"/>
          <p:nvPr/>
        </p:nvSpPr>
        <p:spPr>
          <a:xfrm>
            <a:off x="5638800" y="3227669"/>
            <a:ext cx="12943114" cy="746358"/>
          </a:xfrm>
          <a:prstGeom prst="rect">
            <a:avLst/>
          </a:prstGeom>
          <a:noFill/>
        </p:spPr>
        <p:txBody>
          <a:bodyPr wrap="square">
            <a:spAutoFit/>
          </a:bodyPr>
          <a:lstStyle/>
          <a:p>
            <a:pPr algn="just">
              <a:lnSpc>
                <a:spcPts val="5040"/>
              </a:lnSpc>
            </a:pPr>
            <a:r>
              <a:rPr lang="vi-VN" sz="4800" dirty="0">
                <a:solidFill>
                  <a:srgbClr val="70422C"/>
                </a:solidFill>
                <a:latin typeface="Roboto Condensed Bold Italics"/>
              </a:rPr>
              <a:t>c. Lập dàn ý</a:t>
            </a:r>
            <a:endParaRPr lang="en-US" sz="4800" dirty="0">
              <a:solidFill>
                <a:srgbClr val="70422C"/>
              </a:solidFill>
              <a:latin typeface="Roboto Condensed Bold Itali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475691">
            <a:off x="16039855" y="8033591"/>
            <a:ext cx="1932233" cy="1939285"/>
          </a:xfrm>
          <a:custGeom>
            <a:avLst/>
            <a:gdLst/>
            <a:ahLst/>
            <a:cxnLst/>
            <a:rect l="l" t="t" r="r" b="b"/>
            <a:pathLst>
              <a:path w="1932233" h="1939285">
                <a:moveTo>
                  <a:pt x="0" y="0"/>
                </a:moveTo>
                <a:lnTo>
                  <a:pt x="1932233" y="0"/>
                </a:lnTo>
                <a:lnTo>
                  <a:pt x="1932233" y="1939284"/>
                </a:lnTo>
                <a:lnTo>
                  <a:pt x="0" y="19392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263998" y="-714612"/>
            <a:ext cx="782104" cy="3400454"/>
          </a:xfrm>
          <a:custGeom>
            <a:avLst/>
            <a:gdLst/>
            <a:ahLst/>
            <a:cxnLst/>
            <a:rect l="l" t="t" r="r" b="b"/>
            <a:pathLst>
              <a:path w="782104" h="3400454">
                <a:moveTo>
                  <a:pt x="0" y="0"/>
                </a:moveTo>
                <a:lnTo>
                  <a:pt x="782105" y="0"/>
                </a:lnTo>
                <a:lnTo>
                  <a:pt x="782105" y="3400454"/>
                </a:lnTo>
                <a:lnTo>
                  <a:pt x="0" y="3400454"/>
                </a:lnTo>
                <a:lnTo>
                  <a:pt x="0" y="0"/>
                </a:lnTo>
                <a:close/>
              </a:path>
            </a:pathLst>
          </a:custGeom>
          <a:blipFill>
            <a:blip r:embed="rId4"/>
            <a:stretch>
              <a:fillRect/>
            </a:stretch>
          </a:blipFill>
        </p:spPr>
      </p:sp>
      <p:sp>
        <p:nvSpPr>
          <p:cNvPr id="4" name="Freeform 4"/>
          <p:cNvSpPr/>
          <p:nvPr/>
        </p:nvSpPr>
        <p:spPr>
          <a:xfrm>
            <a:off x="14970687" y="0"/>
            <a:ext cx="10602160" cy="10602160"/>
          </a:xfrm>
          <a:custGeom>
            <a:avLst/>
            <a:gdLst/>
            <a:ahLst/>
            <a:cxnLst/>
            <a:rect l="l" t="t" r="r" b="b"/>
            <a:pathLst>
              <a:path w="10602160" h="10602160">
                <a:moveTo>
                  <a:pt x="0" y="0"/>
                </a:moveTo>
                <a:lnTo>
                  <a:pt x="10602159" y="0"/>
                </a:lnTo>
                <a:lnTo>
                  <a:pt x="10602159" y="10602160"/>
                </a:lnTo>
                <a:lnTo>
                  <a:pt x="0" y="10602160"/>
                </a:lnTo>
                <a:lnTo>
                  <a:pt x="0" y="0"/>
                </a:lnTo>
                <a:close/>
              </a:path>
            </a:pathLst>
          </a:custGeom>
          <a:blipFill>
            <a:blip r:embed="rId5">
              <a:alphaModFix amt="18999"/>
              <a:extLst>
                <a:ext uri="{96DAC541-7B7A-43D3-8B79-37D633B846F1}">
                  <asvg:svgBlip xmlns:asvg="http://schemas.microsoft.com/office/drawing/2016/SVG/main" r:embed="rId6"/>
                </a:ext>
              </a:extLst>
            </a:blip>
            <a:stretch>
              <a:fillRect/>
            </a:stretch>
          </a:blipFill>
        </p:spPr>
      </p:sp>
      <p:sp>
        <p:nvSpPr>
          <p:cNvPr id="5" name="Freeform 5"/>
          <p:cNvSpPr/>
          <p:nvPr/>
        </p:nvSpPr>
        <p:spPr>
          <a:xfrm>
            <a:off x="-300666" y="7574008"/>
            <a:ext cx="2658732" cy="2712992"/>
          </a:xfrm>
          <a:custGeom>
            <a:avLst/>
            <a:gdLst/>
            <a:ahLst/>
            <a:cxnLst/>
            <a:rect l="l" t="t" r="r" b="b"/>
            <a:pathLst>
              <a:path w="2658732" h="2712992">
                <a:moveTo>
                  <a:pt x="0" y="0"/>
                </a:moveTo>
                <a:lnTo>
                  <a:pt x="2658732" y="0"/>
                </a:lnTo>
                <a:lnTo>
                  <a:pt x="2658732" y="2712992"/>
                </a:lnTo>
                <a:lnTo>
                  <a:pt x="0" y="271299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6" name="Freeform 6"/>
          <p:cNvSpPr/>
          <p:nvPr/>
        </p:nvSpPr>
        <p:spPr>
          <a:xfrm flipH="1">
            <a:off x="15416962" y="-714612"/>
            <a:ext cx="3684676" cy="3486625"/>
          </a:xfrm>
          <a:custGeom>
            <a:avLst/>
            <a:gdLst/>
            <a:ahLst/>
            <a:cxnLst/>
            <a:rect l="l" t="t" r="r" b="b"/>
            <a:pathLst>
              <a:path w="3684676" h="3486625">
                <a:moveTo>
                  <a:pt x="3684676" y="0"/>
                </a:moveTo>
                <a:lnTo>
                  <a:pt x="0" y="0"/>
                </a:lnTo>
                <a:lnTo>
                  <a:pt x="0" y="3486624"/>
                </a:lnTo>
                <a:lnTo>
                  <a:pt x="3684676" y="3486624"/>
                </a:lnTo>
                <a:lnTo>
                  <a:pt x="3684676" y="0"/>
                </a:lnTo>
                <a:close/>
              </a:path>
            </a:pathLst>
          </a:custGeom>
          <a:blipFill>
            <a:blip r:embed="rId9"/>
            <a:stretch>
              <a:fillRect/>
            </a:stretch>
          </a:blipFill>
        </p:spPr>
      </p:sp>
      <p:graphicFrame>
        <p:nvGraphicFramePr>
          <p:cNvPr id="7" name="Table 7"/>
          <p:cNvGraphicFramePr>
            <a:graphicFrameLocks noGrp="1"/>
          </p:cNvGraphicFramePr>
          <p:nvPr/>
        </p:nvGraphicFramePr>
        <p:xfrm>
          <a:off x="353557" y="3057762"/>
          <a:ext cx="16905743" cy="3429000"/>
        </p:xfrm>
        <a:graphic>
          <a:graphicData uri="http://schemas.openxmlformats.org/drawingml/2006/table">
            <a:tbl>
              <a:tblPr/>
              <a:tblGrid>
                <a:gridCol w="2345666">
                  <a:extLst>
                    <a:ext uri="{9D8B030D-6E8A-4147-A177-3AD203B41FA5}">
                      <a16:colId xmlns:a16="http://schemas.microsoft.com/office/drawing/2014/main" val="20000"/>
                    </a:ext>
                  </a:extLst>
                </a:gridCol>
                <a:gridCol w="14560077">
                  <a:extLst>
                    <a:ext uri="{9D8B030D-6E8A-4147-A177-3AD203B41FA5}">
                      <a16:colId xmlns:a16="http://schemas.microsoft.com/office/drawing/2014/main" val="20001"/>
                    </a:ext>
                  </a:extLst>
                </a:gridCol>
              </a:tblGrid>
              <a:tr h="3429000">
                <a:tc>
                  <a:txBody>
                    <a:bodyPr/>
                    <a:lstStyle/>
                    <a:p>
                      <a:pPr algn="ctr">
                        <a:lnSpc>
                          <a:spcPts val="5180"/>
                        </a:lnSpc>
                        <a:defRPr/>
                      </a:pPr>
                      <a:r>
                        <a:rPr lang="en-US" sz="3700">
                          <a:solidFill>
                            <a:srgbClr val="000000"/>
                          </a:solidFill>
                          <a:latin typeface="Roboto Condensed Bold"/>
                        </a:rPr>
                        <a:t>Thân bài</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7CFB8"/>
                    </a:solidFill>
                  </a:tcPr>
                </a:tc>
                <a:tc>
                  <a:txBody>
                    <a:bodyPr/>
                    <a:lstStyle/>
                    <a:p>
                      <a:pPr algn="just">
                        <a:lnSpc>
                          <a:spcPts val="4588"/>
                        </a:lnSpc>
                        <a:defRPr/>
                      </a:pPr>
                      <a:r>
                        <a:rPr lang="en-US" sz="3700" dirty="0">
                          <a:solidFill>
                            <a:srgbClr val="000000"/>
                          </a:solidFill>
                          <a:latin typeface="Roboto Condensed Bold"/>
                        </a:rPr>
                        <a:t>Ý 1: </a:t>
                      </a:r>
                      <a:r>
                        <a:rPr lang="en-US" sz="3700" dirty="0" err="1">
                          <a:solidFill>
                            <a:srgbClr val="000000"/>
                          </a:solidFill>
                          <a:latin typeface="Roboto Condensed Bold"/>
                        </a:rPr>
                        <a:t>Phân</a:t>
                      </a:r>
                      <a:r>
                        <a:rPr lang="en-US" sz="3700" dirty="0">
                          <a:solidFill>
                            <a:srgbClr val="000000"/>
                          </a:solidFill>
                          <a:latin typeface="Roboto Condensed Bold"/>
                        </a:rPr>
                        <a:t> </a:t>
                      </a:r>
                      <a:r>
                        <a:rPr lang="en-US" sz="3700" dirty="0" err="1">
                          <a:solidFill>
                            <a:srgbClr val="000000"/>
                          </a:solidFill>
                          <a:latin typeface="Roboto Condensed Bold"/>
                        </a:rPr>
                        <a:t>tích</a:t>
                      </a:r>
                      <a:r>
                        <a:rPr lang="en-US" sz="3700" dirty="0">
                          <a:solidFill>
                            <a:srgbClr val="000000"/>
                          </a:solidFill>
                          <a:latin typeface="Roboto Condensed Bold"/>
                        </a:rPr>
                        <a:t> </a:t>
                      </a:r>
                      <a:r>
                        <a:rPr lang="en-US" sz="3700" dirty="0" err="1">
                          <a:solidFill>
                            <a:srgbClr val="000000"/>
                          </a:solidFill>
                          <a:latin typeface="Roboto Condensed Bold"/>
                        </a:rPr>
                        <a:t>đặc</a:t>
                      </a:r>
                      <a:r>
                        <a:rPr lang="en-US" sz="3700" dirty="0">
                          <a:solidFill>
                            <a:srgbClr val="000000"/>
                          </a:solidFill>
                          <a:latin typeface="Roboto Condensed Bold"/>
                        </a:rPr>
                        <a:t> </a:t>
                      </a:r>
                      <a:r>
                        <a:rPr lang="en-US" sz="3700" dirty="0" err="1">
                          <a:solidFill>
                            <a:srgbClr val="000000"/>
                          </a:solidFill>
                          <a:latin typeface="Roboto Condensed Bold"/>
                        </a:rPr>
                        <a:t>điểm</a:t>
                      </a:r>
                      <a:r>
                        <a:rPr lang="en-US" sz="3700" dirty="0">
                          <a:solidFill>
                            <a:srgbClr val="000000"/>
                          </a:solidFill>
                          <a:latin typeface="Roboto Condensed Bold"/>
                        </a:rPr>
                        <a:t> </a:t>
                      </a:r>
                      <a:r>
                        <a:rPr lang="en-US" sz="3700" dirty="0" err="1">
                          <a:solidFill>
                            <a:srgbClr val="000000"/>
                          </a:solidFill>
                          <a:latin typeface="Roboto Condensed Bold"/>
                        </a:rPr>
                        <a:t>nội</a:t>
                      </a:r>
                      <a:r>
                        <a:rPr lang="en-US" sz="3700" dirty="0">
                          <a:solidFill>
                            <a:srgbClr val="000000"/>
                          </a:solidFill>
                          <a:latin typeface="Roboto Condensed Bold"/>
                        </a:rPr>
                        <a:t> dung</a:t>
                      </a:r>
                      <a:endParaRPr lang="en-US" sz="1100" dirty="0"/>
                    </a:p>
                    <a:p>
                      <a:pPr marL="798831" lvl="1" indent="-399416" algn="just">
                        <a:lnSpc>
                          <a:spcPts val="4588"/>
                        </a:lnSpc>
                        <a:buFont typeface="Arial"/>
                        <a:buChar char="•"/>
                      </a:pPr>
                      <a:r>
                        <a:rPr lang="en-US" sz="3700" dirty="0" err="1">
                          <a:solidFill>
                            <a:srgbClr val="000000"/>
                          </a:solidFill>
                          <a:latin typeface="Roboto Condensed"/>
                        </a:rPr>
                        <a:t>Phân</a:t>
                      </a:r>
                      <a:r>
                        <a:rPr lang="en-US" sz="3700" dirty="0">
                          <a:solidFill>
                            <a:srgbClr val="000000"/>
                          </a:solidFill>
                          <a:latin typeface="Roboto Condensed"/>
                        </a:rPr>
                        <a:t> </a:t>
                      </a:r>
                      <a:r>
                        <a:rPr lang="en-US" sz="3700" dirty="0" err="1">
                          <a:solidFill>
                            <a:srgbClr val="000000"/>
                          </a:solidFill>
                          <a:latin typeface="Roboto Condensed"/>
                        </a:rPr>
                        <a:t>tích</a:t>
                      </a:r>
                      <a:r>
                        <a:rPr lang="en-US" sz="3700" dirty="0">
                          <a:solidFill>
                            <a:srgbClr val="000000"/>
                          </a:solidFill>
                          <a:latin typeface="Roboto Condensed"/>
                        </a:rPr>
                        <a:t> </a:t>
                      </a:r>
                      <a:r>
                        <a:rPr lang="en-US" sz="3700" dirty="0" err="1">
                          <a:solidFill>
                            <a:srgbClr val="000000"/>
                          </a:solidFill>
                          <a:latin typeface="Roboto Condensed"/>
                        </a:rPr>
                        <a:t>hình</a:t>
                      </a:r>
                      <a:r>
                        <a:rPr lang="en-US" sz="3700" dirty="0">
                          <a:solidFill>
                            <a:srgbClr val="000000"/>
                          </a:solidFill>
                          <a:latin typeface="Roboto Condensed"/>
                        </a:rPr>
                        <a:t> </a:t>
                      </a:r>
                      <a:r>
                        <a:rPr lang="en-US" sz="3700" dirty="0" err="1">
                          <a:solidFill>
                            <a:srgbClr val="000000"/>
                          </a:solidFill>
                          <a:latin typeface="Roboto Condensed"/>
                        </a:rPr>
                        <a:t>tượng</a:t>
                      </a:r>
                      <a:r>
                        <a:rPr lang="en-US" sz="3700" dirty="0">
                          <a:solidFill>
                            <a:srgbClr val="000000"/>
                          </a:solidFill>
                          <a:latin typeface="Roboto Condensed"/>
                        </a:rPr>
                        <a:t> </a:t>
                      </a:r>
                      <a:r>
                        <a:rPr lang="en-US" sz="3700" dirty="0" err="1">
                          <a:solidFill>
                            <a:srgbClr val="000000"/>
                          </a:solidFill>
                          <a:latin typeface="Roboto Condensed"/>
                        </a:rPr>
                        <a:t>thơ</a:t>
                      </a:r>
                      <a:r>
                        <a:rPr lang="en-US" sz="3700" dirty="0">
                          <a:solidFill>
                            <a:srgbClr val="000000"/>
                          </a:solidFill>
                          <a:latin typeface="Roboto Condensed"/>
                        </a:rPr>
                        <a:t> (</a:t>
                      </a:r>
                      <a:r>
                        <a:rPr lang="en-US" sz="3700" dirty="0" err="1">
                          <a:solidFill>
                            <a:srgbClr val="000000"/>
                          </a:solidFill>
                          <a:latin typeface="Roboto Condensed"/>
                        </a:rPr>
                        <a:t>hình</a:t>
                      </a:r>
                      <a:r>
                        <a:rPr lang="en-US" sz="3700" dirty="0">
                          <a:solidFill>
                            <a:srgbClr val="000000"/>
                          </a:solidFill>
                          <a:latin typeface="Roboto Condensed"/>
                        </a:rPr>
                        <a:t> </a:t>
                      </a:r>
                      <a:r>
                        <a:rPr lang="en-US" sz="3700" dirty="0" err="1">
                          <a:solidFill>
                            <a:srgbClr val="000000"/>
                          </a:solidFill>
                          <a:latin typeface="Roboto Condensed"/>
                        </a:rPr>
                        <a:t>tượng</a:t>
                      </a:r>
                      <a:r>
                        <a:rPr lang="en-US" sz="3700" dirty="0">
                          <a:solidFill>
                            <a:srgbClr val="000000"/>
                          </a:solidFill>
                          <a:latin typeface="Roboto Condensed"/>
                        </a:rPr>
                        <a:t> </a:t>
                      </a:r>
                      <a:r>
                        <a:rPr lang="en-US" sz="3700" dirty="0" err="1">
                          <a:solidFill>
                            <a:srgbClr val="000000"/>
                          </a:solidFill>
                          <a:latin typeface="Roboto Condensed"/>
                        </a:rPr>
                        <a:t>thiên</a:t>
                      </a:r>
                      <a:r>
                        <a:rPr lang="en-US" sz="3700" dirty="0">
                          <a:solidFill>
                            <a:srgbClr val="000000"/>
                          </a:solidFill>
                          <a:latin typeface="Roboto Condensed"/>
                        </a:rPr>
                        <a:t> </a:t>
                      </a:r>
                      <a:r>
                        <a:rPr lang="en-US" sz="3700" dirty="0" err="1">
                          <a:solidFill>
                            <a:srgbClr val="000000"/>
                          </a:solidFill>
                          <a:latin typeface="Roboto Condensed"/>
                        </a:rPr>
                        <a:t>nhiên</a:t>
                      </a:r>
                      <a:r>
                        <a:rPr lang="en-US" sz="3700" dirty="0">
                          <a:solidFill>
                            <a:srgbClr val="000000"/>
                          </a:solidFill>
                          <a:latin typeface="Roboto Condensed"/>
                        </a:rPr>
                        <a:t>, </a:t>
                      </a:r>
                      <a:r>
                        <a:rPr lang="en-US" sz="3700" dirty="0" err="1">
                          <a:solidFill>
                            <a:srgbClr val="000000"/>
                          </a:solidFill>
                          <a:latin typeface="Roboto Condensed"/>
                        </a:rPr>
                        <a:t>hình</a:t>
                      </a:r>
                      <a:r>
                        <a:rPr lang="en-US" sz="3700" dirty="0">
                          <a:solidFill>
                            <a:srgbClr val="000000"/>
                          </a:solidFill>
                          <a:latin typeface="Roboto Condensed"/>
                        </a:rPr>
                        <a:t> </a:t>
                      </a:r>
                      <a:r>
                        <a:rPr lang="en-US" sz="3700" dirty="0" err="1">
                          <a:solidFill>
                            <a:srgbClr val="000000"/>
                          </a:solidFill>
                          <a:latin typeface="Roboto Condensed"/>
                        </a:rPr>
                        <a:t>tượng</a:t>
                      </a:r>
                      <a:r>
                        <a:rPr lang="en-US" sz="3700" dirty="0">
                          <a:solidFill>
                            <a:srgbClr val="000000"/>
                          </a:solidFill>
                          <a:latin typeface="Roboto Condensed"/>
                        </a:rPr>
                        <a:t> con </a:t>
                      </a:r>
                      <a:r>
                        <a:rPr lang="en-US" sz="3700" dirty="0" err="1">
                          <a:solidFill>
                            <a:srgbClr val="000000"/>
                          </a:solidFill>
                          <a:latin typeface="Roboto Condensed"/>
                        </a:rPr>
                        <a:t>người</a:t>
                      </a:r>
                      <a:r>
                        <a:rPr lang="en-US" sz="3700" dirty="0">
                          <a:solidFill>
                            <a:srgbClr val="000000"/>
                          </a:solidFill>
                          <a:latin typeface="Roboto Condensed"/>
                        </a:rPr>
                        <a:t>)</a:t>
                      </a:r>
                    </a:p>
                    <a:p>
                      <a:pPr marL="798831" lvl="1" indent="-399416" algn="just">
                        <a:lnSpc>
                          <a:spcPts val="4588"/>
                        </a:lnSpc>
                        <a:buFont typeface="Arial"/>
                        <a:buChar char="•"/>
                      </a:pPr>
                      <a:r>
                        <a:rPr lang="en-US" sz="3700" dirty="0" err="1">
                          <a:solidFill>
                            <a:srgbClr val="000000"/>
                          </a:solidFill>
                          <a:latin typeface="Roboto Condensed"/>
                        </a:rPr>
                        <a:t>Phân</a:t>
                      </a:r>
                      <a:r>
                        <a:rPr lang="en-US" sz="3700" dirty="0">
                          <a:solidFill>
                            <a:srgbClr val="000000"/>
                          </a:solidFill>
                          <a:latin typeface="Roboto Condensed"/>
                        </a:rPr>
                        <a:t> </a:t>
                      </a:r>
                      <a:r>
                        <a:rPr lang="en-US" sz="3700" dirty="0" err="1">
                          <a:solidFill>
                            <a:srgbClr val="000000"/>
                          </a:solidFill>
                          <a:latin typeface="Roboto Condensed"/>
                        </a:rPr>
                        <a:t>tích</a:t>
                      </a:r>
                      <a:r>
                        <a:rPr lang="en-US" sz="3700" dirty="0">
                          <a:solidFill>
                            <a:srgbClr val="000000"/>
                          </a:solidFill>
                          <a:latin typeface="Roboto Condensed"/>
                        </a:rPr>
                        <a:t> </a:t>
                      </a:r>
                      <a:r>
                        <a:rPr lang="en-US" sz="3700" dirty="0" err="1">
                          <a:solidFill>
                            <a:srgbClr val="000000"/>
                          </a:solidFill>
                          <a:latin typeface="Roboto Condensed"/>
                        </a:rPr>
                        <a:t>cảm</a:t>
                      </a:r>
                      <a:r>
                        <a:rPr lang="en-US" sz="3700" dirty="0">
                          <a:solidFill>
                            <a:srgbClr val="000000"/>
                          </a:solidFill>
                          <a:latin typeface="Roboto Condensed"/>
                        </a:rPr>
                        <a:t> </a:t>
                      </a:r>
                      <a:r>
                        <a:rPr lang="en-US" sz="3700" dirty="0" err="1">
                          <a:solidFill>
                            <a:srgbClr val="000000"/>
                          </a:solidFill>
                          <a:latin typeface="Roboto Condensed"/>
                        </a:rPr>
                        <a:t>xúc</a:t>
                      </a:r>
                      <a:r>
                        <a:rPr lang="en-US" sz="3700" dirty="0">
                          <a:solidFill>
                            <a:srgbClr val="000000"/>
                          </a:solidFill>
                          <a:latin typeface="Roboto Condensed"/>
                        </a:rPr>
                        <a:t>, </a:t>
                      </a:r>
                      <a:r>
                        <a:rPr lang="en-US" sz="3700" dirty="0" err="1">
                          <a:solidFill>
                            <a:srgbClr val="000000"/>
                          </a:solidFill>
                          <a:latin typeface="Roboto Condensed"/>
                        </a:rPr>
                        <a:t>tâm</a:t>
                      </a:r>
                      <a:r>
                        <a:rPr lang="en-US" sz="3700" dirty="0">
                          <a:solidFill>
                            <a:srgbClr val="000000"/>
                          </a:solidFill>
                          <a:latin typeface="Roboto Condensed"/>
                        </a:rPr>
                        <a:t> </a:t>
                      </a:r>
                      <a:r>
                        <a:rPr lang="en-US" sz="3700" dirty="0" err="1">
                          <a:solidFill>
                            <a:srgbClr val="000000"/>
                          </a:solidFill>
                          <a:latin typeface="Roboto Condensed"/>
                        </a:rPr>
                        <a:t>trạng</a:t>
                      </a:r>
                      <a:r>
                        <a:rPr lang="en-US" sz="3700" dirty="0">
                          <a:solidFill>
                            <a:srgbClr val="000000"/>
                          </a:solidFill>
                          <a:latin typeface="Roboto Condensed"/>
                        </a:rPr>
                        <a:t> </a:t>
                      </a:r>
                      <a:r>
                        <a:rPr lang="en-US" sz="3700" dirty="0" err="1">
                          <a:solidFill>
                            <a:srgbClr val="000000"/>
                          </a:solidFill>
                          <a:latin typeface="Roboto Condensed"/>
                        </a:rPr>
                        <a:t>của</a:t>
                      </a:r>
                      <a:r>
                        <a:rPr lang="en-US" sz="3700" dirty="0">
                          <a:solidFill>
                            <a:srgbClr val="000000"/>
                          </a:solidFill>
                          <a:latin typeface="Roboto Condensed"/>
                        </a:rPr>
                        <a:t> </a:t>
                      </a:r>
                      <a:r>
                        <a:rPr lang="en-US" sz="3700" dirty="0" err="1">
                          <a:solidFill>
                            <a:srgbClr val="000000"/>
                          </a:solidFill>
                          <a:latin typeface="Roboto Condensed"/>
                        </a:rPr>
                        <a:t>nhà</a:t>
                      </a:r>
                      <a:r>
                        <a:rPr lang="en-US" sz="3700" dirty="0">
                          <a:solidFill>
                            <a:srgbClr val="000000"/>
                          </a:solidFill>
                          <a:latin typeface="Roboto Condensed"/>
                        </a:rPr>
                        <a:t> </a:t>
                      </a:r>
                      <a:r>
                        <a:rPr lang="en-US" sz="3700" dirty="0" err="1">
                          <a:solidFill>
                            <a:srgbClr val="000000"/>
                          </a:solidFill>
                          <a:latin typeface="Roboto Condensed"/>
                        </a:rPr>
                        <a:t>thơ</a:t>
                      </a:r>
                      <a:endParaRPr lang="en-US" sz="3700" dirty="0">
                        <a:solidFill>
                          <a:srgbClr val="000000"/>
                        </a:solidFill>
                        <a:latin typeface="Roboto Condensed"/>
                      </a:endParaRPr>
                    </a:p>
                    <a:p>
                      <a:pPr marL="798831" lvl="1" indent="-399416" algn="just">
                        <a:lnSpc>
                          <a:spcPts val="4588"/>
                        </a:lnSpc>
                        <a:buFont typeface="Arial"/>
                        <a:buChar char="•"/>
                      </a:pPr>
                      <a:r>
                        <a:rPr lang="en-US" sz="3700" dirty="0" err="1">
                          <a:solidFill>
                            <a:srgbClr val="000000"/>
                          </a:solidFill>
                          <a:latin typeface="Roboto Condensed"/>
                        </a:rPr>
                        <a:t>Khái</a:t>
                      </a:r>
                      <a:r>
                        <a:rPr lang="en-US" sz="3700" dirty="0">
                          <a:solidFill>
                            <a:srgbClr val="000000"/>
                          </a:solidFill>
                          <a:latin typeface="Roboto Condensed"/>
                        </a:rPr>
                        <a:t> </a:t>
                      </a:r>
                      <a:r>
                        <a:rPr lang="en-US" sz="3700" dirty="0" err="1">
                          <a:solidFill>
                            <a:srgbClr val="000000"/>
                          </a:solidFill>
                          <a:latin typeface="Roboto Condensed"/>
                        </a:rPr>
                        <a:t>quát</a:t>
                      </a:r>
                      <a:r>
                        <a:rPr lang="en-US" sz="3700" dirty="0">
                          <a:solidFill>
                            <a:srgbClr val="000000"/>
                          </a:solidFill>
                          <a:latin typeface="Roboto Condensed"/>
                        </a:rPr>
                        <a:t> </a:t>
                      </a:r>
                      <a:r>
                        <a:rPr lang="en-US" sz="3700" dirty="0" err="1">
                          <a:solidFill>
                            <a:srgbClr val="000000"/>
                          </a:solidFill>
                          <a:latin typeface="Roboto Condensed"/>
                        </a:rPr>
                        <a:t>chủ</a:t>
                      </a:r>
                      <a:r>
                        <a:rPr lang="en-US" sz="3700" dirty="0">
                          <a:solidFill>
                            <a:srgbClr val="000000"/>
                          </a:solidFill>
                          <a:latin typeface="Roboto Condensed"/>
                        </a:rPr>
                        <a:t> </a:t>
                      </a:r>
                      <a:r>
                        <a:rPr lang="en-US" sz="3700" dirty="0" err="1">
                          <a:solidFill>
                            <a:srgbClr val="000000"/>
                          </a:solidFill>
                          <a:latin typeface="Roboto Condensed"/>
                        </a:rPr>
                        <a:t>đề</a:t>
                      </a:r>
                      <a:r>
                        <a:rPr lang="en-US" sz="3700" dirty="0">
                          <a:solidFill>
                            <a:srgbClr val="000000"/>
                          </a:solidFill>
                          <a:latin typeface="Roboto Condensed"/>
                        </a:rPr>
                        <a:t> </a:t>
                      </a:r>
                      <a:r>
                        <a:rPr lang="en-US" sz="3700" dirty="0" err="1">
                          <a:solidFill>
                            <a:srgbClr val="000000"/>
                          </a:solidFill>
                          <a:latin typeface="Roboto Condensed"/>
                        </a:rPr>
                        <a:t>của</a:t>
                      </a:r>
                      <a:r>
                        <a:rPr lang="en-US" sz="3700" dirty="0">
                          <a:solidFill>
                            <a:srgbClr val="000000"/>
                          </a:solidFill>
                          <a:latin typeface="Roboto Condensed"/>
                        </a:rPr>
                        <a:t> </a:t>
                      </a:r>
                      <a:r>
                        <a:rPr lang="en-US" sz="3700" dirty="0" err="1">
                          <a:solidFill>
                            <a:srgbClr val="000000"/>
                          </a:solidFill>
                          <a:latin typeface="Roboto Condensed"/>
                        </a:rPr>
                        <a:t>bài</a:t>
                      </a:r>
                      <a:r>
                        <a:rPr lang="en-US" sz="3700" dirty="0">
                          <a:solidFill>
                            <a:srgbClr val="000000"/>
                          </a:solidFill>
                          <a:latin typeface="Roboto Condensed"/>
                        </a:rPr>
                        <a:t> </a:t>
                      </a:r>
                      <a:r>
                        <a:rPr lang="en-US" sz="3700" dirty="0" err="1">
                          <a:solidFill>
                            <a:srgbClr val="000000"/>
                          </a:solidFill>
                          <a:latin typeface="Roboto Condensed"/>
                        </a:rPr>
                        <a:t>thơ</a:t>
                      </a:r>
                      <a:endParaRPr lang="en-US" sz="3700" dirty="0">
                        <a:solidFill>
                          <a:srgbClr val="000000"/>
                        </a:solidFill>
                        <a:latin typeface="Roboto Condensed"/>
                      </a:endParaRPr>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AECEB"/>
                    </a:solidFill>
                  </a:tcPr>
                </a:tc>
                <a:extLst>
                  <a:ext uri="{0D108BD9-81ED-4DB2-BD59-A6C34878D82A}">
                    <a16:rowId xmlns:a16="http://schemas.microsoft.com/office/drawing/2014/main" val="10000"/>
                  </a:ext>
                </a:extLst>
              </a:tr>
            </a:tbl>
          </a:graphicData>
        </a:graphic>
      </p:graphicFrame>
      <p:graphicFrame>
        <p:nvGraphicFramePr>
          <p:cNvPr id="8" name="Table 8"/>
          <p:cNvGraphicFramePr>
            <a:graphicFrameLocks noGrp="1"/>
          </p:cNvGraphicFramePr>
          <p:nvPr/>
        </p:nvGraphicFramePr>
        <p:xfrm>
          <a:off x="4185079" y="6772512"/>
          <a:ext cx="10564758" cy="3410910"/>
        </p:xfrm>
        <a:graphic>
          <a:graphicData uri="http://schemas.openxmlformats.org/drawingml/2006/table">
            <a:tbl>
              <a:tblPr/>
              <a:tblGrid>
                <a:gridCol w="3040217">
                  <a:extLst>
                    <a:ext uri="{9D8B030D-6E8A-4147-A177-3AD203B41FA5}">
                      <a16:colId xmlns:a16="http://schemas.microsoft.com/office/drawing/2014/main" val="20000"/>
                    </a:ext>
                  </a:extLst>
                </a:gridCol>
                <a:gridCol w="7524541">
                  <a:extLst>
                    <a:ext uri="{9D8B030D-6E8A-4147-A177-3AD203B41FA5}">
                      <a16:colId xmlns:a16="http://schemas.microsoft.com/office/drawing/2014/main" val="20001"/>
                    </a:ext>
                  </a:extLst>
                </a:gridCol>
              </a:tblGrid>
              <a:tr h="1271503">
                <a:tc>
                  <a:txBody>
                    <a:bodyPr/>
                    <a:lstStyle/>
                    <a:p>
                      <a:pPr algn="just">
                        <a:lnSpc>
                          <a:spcPts val="3220"/>
                        </a:lnSpc>
                        <a:defRPr/>
                      </a:pPr>
                      <a:r>
                        <a:rPr lang="en-US" sz="2300">
                          <a:solidFill>
                            <a:srgbClr val="000000"/>
                          </a:solidFill>
                          <a:latin typeface="Roboto Condensed Bold"/>
                        </a:rPr>
                        <a:t>Luận điểm 1</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just">
                        <a:lnSpc>
                          <a:spcPts val="3220"/>
                        </a:lnSpc>
                        <a:defRPr/>
                      </a:pPr>
                      <a:r>
                        <a:rPr lang="en-US" sz="2300">
                          <a:solidFill>
                            <a:srgbClr val="000000"/>
                          </a:solidFill>
                          <a:latin typeface="Roboto Condensed"/>
                        </a:rPr>
                        <a:t>+ Lí lẽ 1 -&gt; dẫn chứng 1 -&gt; bình dẫn chứng hướng vào lí lẽ</a:t>
                      </a:r>
                      <a:endParaRPr lang="en-US" sz="1100"/>
                    </a:p>
                    <a:p>
                      <a:pPr algn="just">
                        <a:lnSpc>
                          <a:spcPts val="3220"/>
                        </a:lnSpc>
                      </a:pPr>
                      <a:r>
                        <a:rPr lang="en-US" sz="2300">
                          <a:solidFill>
                            <a:srgbClr val="000000"/>
                          </a:solidFill>
                          <a:latin typeface="Roboto Condensed"/>
                        </a:rPr>
                        <a:t>+ Lí lẽ 2 -&gt; dẫn chứng 2 -&gt; bình dẫn chứng hướng vào lí lẽ</a:t>
                      </a:r>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0"/>
                  </a:ext>
                </a:extLst>
              </a:tr>
              <a:tr h="1272473">
                <a:tc>
                  <a:txBody>
                    <a:bodyPr/>
                    <a:lstStyle/>
                    <a:p>
                      <a:pPr algn="just">
                        <a:lnSpc>
                          <a:spcPts val="3220"/>
                        </a:lnSpc>
                        <a:defRPr/>
                      </a:pPr>
                      <a:r>
                        <a:rPr lang="en-US" sz="2300">
                          <a:solidFill>
                            <a:srgbClr val="000000"/>
                          </a:solidFill>
                          <a:latin typeface="Roboto Condensed Bold"/>
                        </a:rPr>
                        <a:t>Luận điểm 2</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just">
                        <a:lnSpc>
                          <a:spcPts val="3220"/>
                        </a:lnSpc>
                        <a:defRPr/>
                      </a:pPr>
                      <a:r>
                        <a:rPr lang="en-US" sz="2300">
                          <a:solidFill>
                            <a:srgbClr val="000000"/>
                          </a:solidFill>
                          <a:latin typeface="Roboto Condensed"/>
                        </a:rPr>
                        <a:t>+ Lí lẽ 1 -&gt; dẫn chứng 1 -&gt; bình dẫn chứng hướng vào lí lẽ</a:t>
                      </a:r>
                      <a:endParaRPr lang="en-US" sz="1100"/>
                    </a:p>
                    <a:p>
                      <a:pPr algn="just">
                        <a:lnSpc>
                          <a:spcPts val="3220"/>
                        </a:lnSpc>
                      </a:pPr>
                      <a:r>
                        <a:rPr lang="en-US" sz="2300">
                          <a:solidFill>
                            <a:srgbClr val="000000"/>
                          </a:solidFill>
                          <a:latin typeface="Roboto Condensed"/>
                        </a:rPr>
                        <a:t>+ Lí lẽ 2 -&gt; dẫn chứng 2 -&gt; bình dẫn chứng hướng vào lí lẽ </a:t>
                      </a:r>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1"/>
                  </a:ext>
                </a:extLst>
              </a:tr>
              <a:tr h="866934">
                <a:tc gridSpan="2">
                  <a:txBody>
                    <a:bodyPr/>
                    <a:lstStyle/>
                    <a:p>
                      <a:pPr algn="just">
                        <a:lnSpc>
                          <a:spcPts val="3220"/>
                        </a:lnSpc>
                        <a:defRPr/>
                      </a:pPr>
                      <a:r>
                        <a:rPr lang="en-US" sz="2300">
                          <a:solidFill>
                            <a:srgbClr val="000000"/>
                          </a:solidFill>
                          <a:latin typeface="Roboto Condensed Bold"/>
                        </a:rPr>
                        <a:t>Luận điểm 3, 4,…: Tương tự</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hMerge="1">
                  <a:txBody>
                    <a:bodyPr/>
                    <a:lstStyle/>
                    <a:p>
                      <a:pPr algn="just">
                        <a:lnSpc>
                          <a:spcPts val="3220"/>
                        </a:lnSpc>
                        <a:defRPr/>
                      </a:pPr>
                      <a:r>
                        <a:rPr lang="en-US" sz="2300">
                          <a:solidFill>
                            <a:srgbClr val="000000"/>
                          </a:solidFill>
                          <a:latin typeface="Roboto Condensed Bold"/>
                        </a:rPr>
                        <a:t>Luận điểm 3, 4,…: Tương tự</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9" name="Freeform 9"/>
          <p:cNvSpPr/>
          <p:nvPr/>
        </p:nvSpPr>
        <p:spPr>
          <a:xfrm>
            <a:off x="2882321" y="7229712"/>
            <a:ext cx="1083684" cy="772125"/>
          </a:xfrm>
          <a:custGeom>
            <a:avLst/>
            <a:gdLst/>
            <a:ahLst/>
            <a:cxnLst/>
            <a:rect l="l" t="t" r="r" b="b"/>
            <a:pathLst>
              <a:path w="1083684" h="772125">
                <a:moveTo>
                  <a:pt x="0" y="0"/>
                </a:moveTo>
                <a:lnTo>
                  <a:pt x="1083683" y="0"/>
                </a:lnTo>
                <a:lnTo>
                  <a:pt x="1083683" y="772125"/>
                </a:lnTo>
                <a:lnTo>
                  <a:pt x="0" y="77212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0" name="TextBox 10"/>
          <p:cNvSpPr txBox="1"/>
          <p:nvPr/>
        </p:nvSpPr>
        <p:spPr>
          <a:xfrm>
            <a:off x="263998" y="647611"/>
            <a:ext cx="15611533" cy="977902"/>
          </a:xfrm>
          <a:prstGeom prst="rect">
            <a:avLst/>
          </a:prstGeom>
        </p:spPr>
        <p:txBody>
          <a:bodyPr lIns="0" tIns="0" rIns="0" bIns="0" rtlCol="0" anchor="t">
            <a:spAutoFit/>
          </a:bodyPr>
          <a:lstStyle/>
          <a:p>
            <a:pPr algn="ctr">
              <a:lnSpc>
                <a:spcPts val="8049"/>
              </a:lnSpc>
            </a:pPr>
            <a:r>
              <a:rPr lang="en-US" sz="5749">
                <a:solidFill>
                  <a:srgbClr val="70422C"/>
                </a:solidFill>
                <a:latin typeface="Fraunces Bold"/>
              </a:rPr>
              <a:t>III. HƯỚNG DẪN QUY TRÌNH VIẾT</a:t>
            </a:r>
          </a:p>
        </p:txBody>
      </p:sp>
      <p:sp>
        <p:nvSpPr>
          <p:cNvPr id="11" name="TextBox 11"/>
          <p:cNvSpPr txBox="1"/>
          <p:nvPr/>
        </p:nvSpPr>
        <p:spPr>
          <a:xfrm>
            <a:off x="1597757" y="1783318"/>
            <a:ext cx="12935065" cy="988695"/>
          </a:xfrm>
          <a:prstGeom prst="rect">
            <a:avLst/>
          </a:prstGeom>
        </p:spPr>
        <p:txBody>
          <a:bodyPr lIns="0" tIns="0" rIns="0" bIns="0" rtlCol="0" anchor="t">
            <a:spAutoFit/>
          </a:bodyPr>
          <a:lstStyle/>
          <a:p>
            <a:pPr>
              <a:lnSpc>
                <a:spcPts val="7980"/>
              </a:lnSpc>
            </a:pPr>
            <a:r>
              <a:rPr lang="en-US" sz="5700">
                <a:solidFill>
                  <a:srgbClr val="70422C"/>
                </a:solidFill>
                <a:latin typeface="Roboto Condensed Bold"/>
              </a:rPr>
              <a:t>1. Trước khi viết</a:t>
            </a:r>
          </a:p>
        </p:txBody>
      </p:sp>
      <p:sp>
        <p:nvSpPr>
          <p:cNvPr id="12" name="TextBox 12"/>
          <p:cNvSpPr txBox="1"/>
          <p:nvPr/>
        </p:nvSpPr>
        <p:spPr>
          <a:xfrm>
            <a:off x="7252003" y="1941433"/>
            <a:ext cx="3783995" cy="830580"/>
          </a:xfrm>
          <a:prstGeom prst="rect">
            <a:avLst/>
          </a:prstGeom>
        </p:spPr>
        <p:txBody>
          <a:bodyPr lIns="0" tIns="0" rIns="0" bIns="0" rtlCol="0" anchor="t">
            <a:spAutoFit/>
          </a:bodyPr>
          <a:lstStyle/>
          <a:p>
            <a:pPr>
              <a:lnSpc>
                <a:spcPts val="6720"/>
              </a:lnSpc>
            </a:pPr>
            <a:r>
              <a:rPr lang="en-US" sz="4800">
                <a:solidFill>
                  <a:srgbClr val="70422C"/>
                </a:solidFill>
                <a:latin typeface="Roboto Condensed Bold Italics"/>
              </a:rPr>
              <a:t>c. Lập dàn ý</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475691">
            <a:off x="15286599" y="6465983"/>
            <a:ext cx="1932233" cy="1939285"/>
          </a:xfrm>
          <a:custGeom>
            <a:avLst/>
            <a:gdLst/>
            <a:ahLst/>
            <a:cxnLst/>
            <a:rect l="l" t="t" r="r" b="b"/>
            <a:pathLst>
              <a:path w="1932233" h="1939285">
                <a:moveTo>
                  <a:pt x="0" y="0"/>
                </a:moveTo>
                <a:lnTo>
                  <a:pt x="1932233" y="0"/>
                </a:lnTo>
                <a:lnTo>
                  <a:pt x="1932233" y="1939285"/>
                </a:lnTo>
                <a:lnTo>
                  <a:pt x="0" y="193928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246596" y="0"/>
            <a:ext cx="782104" cy="3400454"/>
          </a:xfrm>
          <a:custGeom>
            <a:avLst/>
            <a:gdLst/>
            <a:ahLst/>
            <a:cxnLst/>
            <a:rect l="l" t="t" r="r" b="b"/>
            <a:pathLst>
              <a:path w="782104" h="3400454">
                <a:moveTo>
                  <a:pt x="0" y="0"/>
                </a:moveTo>
                <a:lnTo>
                  <a:pt x="782104" y="0"/>
                </a:lnTo>
                <a:lnTo>
                  <a:pt x="782104" y="3400454"/>
                </a:lnTo>
                <a:lnTo>
                  <a:pt x="0" y="3400454"/>
                </a:lnTo>
                <a:lnTo>
                  <a:pt x="0" y="0"/>
                </a:lnTo>
                <a:close/>
              </a:path>
            </a:pathLst>
          </a:custGeom>
          <a:blipFill>
            <a:blip r:embed="rId4"/>
            <a:stretch>
              <a:fillRect/>
            </a:stretch>
          </a:blipFill>
        </p:spPr>
      </p:sp>
      <p:sp>
        <p:nvSpPr>
          <p:cNvPr id="4" name="Freeform 4"/>
          <p:cNvSpPr/>
          <p:nvPr/>
        </p:nvSpPr>
        <p:spPr>
          <a:xfrm>
            <a:off x="14970687" y="0"/>
            <a:ext cx="10602160" cy="10602160"/>
          </a:xfrm>
          <a:custGeom>
            <a:avLst/>
            <a:gdLst/>
            <a:ahLst/>
            <a:cxnLst/>
            <a:rect l="l" t="t" r="r" b="b"/>
            <a:pathLst>
              <a:path w="10602160" h="10602160">
                <a:moveTo>
                  <a:pt x="0" y="0"/>
                </a:moveTo>
                <a:lnTo>
                  <a:pt x="10602159" y="0"/>
                </a:lnTo>
                <a:lnTo>
                  <a:pt x="10602159" y="10602160"/>
                </a:lnTo>
                <a:lnTo>
                  <a:pt x="0" y="10602160"/>
                </a:lnTo>
                <a:lnTo>
                  <a:pt x="0" y="0"/>
                </a:lnTo>
                <a:close/>
              </a:path>
            </a:pathLst>
          </a:custGeom>
          <a:blipFill>
            <a:blip r:embed="rId5">
              <a:alphaModFix amt="18999"/>
              <a:extLst>
                <a:ext uri="{96DAC541-7B7A-43D3-8B79-37D633B846F1}">
                  <asvg:svgBlip xmlns:asvg="http://schemas.microsoft.com/office/drawing/2016/SVG/main" r:embed="rId6"/>
                </a:ext>
              </a:extLst>
            </a:blip>
            <a:stretch>
              <a:fillRect/>
            </a:stretch>
          </a:blipFill>
        </p:spPr>
      </p:sp>
      <p:sp>
        <p:nvSpPr>
          <p:cNvPr id="5" name="Freeform 5"/>
          <p:cNvSpPr/>
          <p:nvPr/>
        </p:nvSpPr>
        <p:spPr>
          <a:xfrm>
            <a:off x="-300666" y="7574008"/>
            <a:ext cx="2658732" cy="2712992"/>
          </a:xfrm>
          <a:custGeom>
            <a:avLst/>
            <a:gdLst/>
            <a:ahLst/>
            <a:cxnLst/>
            <a:rect l="l" t="t" r="r" b="b"/>
            <a:pathLst>
              <a:path w="2658732" h="2712992">
                <a:moveTo>
                  <a:pt x="0" y="0"/>
                </a:moveTo>
                <a:lnTo>
                  <a:pt x="2658732" y="0"/>
                </a:lnTo>
                <a:lnTo>
                  <a:pt x="2658732" y="2712992"/>
                </a:lnTo>
                <a:lnTo>
                  <a:pt x="0" y="271299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6" name="Freeform 6"/>
          <p:cNvSpPr/>
          <p:nvPr/>
        </p:nvSpPr>
        <p:spPr>
          <a:xfrm flipH="1">
            <a:off x="15416962" y="-714612"/>
            <a:ext cx="3684676" cy="3486625"/>
          </a:xfrm>
          <a:custGeom>
            <a:avLst/>
            <a:gdLst/>
            <a:ahLst/>
            <a:cxnLst/>
            <a:rect l="l" t="t" r="r" b="b"/>
            <a:pathLst>
              <a:path w="3684676" h="3486625">
                <a:moveTo>
                  <a:pt x="3684676" y="0"/>
                </a:moveTo>
                <a:lnTo>
                  <a:pt x="0" y="0"/>
                </a:lnTo>
                <a:lnTo>
                  <a:pt x="0" y="3486624"/>
                </a:lnTo>
                <a:lnTo>
                  <a:pt x="3684676" y="3486624"/>
                </a:lnTo>
                <a:lnTo>
                  <a:pt x="3684676" y="0"/>
                </a:lnTo>
                <a:close/>
              </a:path>
            </a:pathLst>
          </a:custGeom>
          <a:blipFill>
            <a:blip r:embed="rId9"/>
            <a:stretch>
              <a:fillRect/>
            </a:stretch>
          </a:blipFill>
        </p:spPr>
      </p:sp>
      <p:graphicFrame>
        <p:nvGraphicFramePr>
          <p:cNvPr id="7" name="Table 7"/>
          <p:cNvGraphicFramePr>
            <a:graphicFrameLocks noGrp="1"/>
          </p:cNvGraphicFramePr>
          <p:nvPr/>
        </p:nvGraphicFramePr>
        <p:xfrm>
          <a:off x="691129" y="3210162"/>
          <a:ext cx="16905743" cy="3181350"/>
        </p:xfrm>
        <a:graphic>
          <a:graphicData uri="http://schemas.openxmlformats.org/drawingml/2006/table">
            <a:tbl>
              <a:tblPr/>
              <a:tblGrid>
                <a:gridCol w="2345666">
                  <a:extLst>
                    <a:ext uri="{9D8B030D-6E8A-4147-A177-3AD203B41FA5}">
                      <a16:colId xmlns:a16="http://schemas.microsoft.com/office/drawing/2014/main" val="20000"/>
                    </a:ext>
                  </a:extLst>
                </a:gridCol>
                <a:gridCol w="14560077">
                  <a:extLst>
                    <a:ext uri="{9D8B030D-6E8A-4147-A177-3AD203B41FA5}">
                      <a16:colId xmlns:a16="http://schemas.microsoft.com/office/drawing/2014/main" val="20001"/>
                    </a:ext>
                  </a:extLst>
                </a:gridCol>
              </a:tblGrid>
              <a:tr h="3181350">
                <a:tc>
                  <a:txBody>
                    <a:bodyPr/>
                    <a:lstStyle/>
                    <a:p>
                      <a:pPr algn="ctr">
                        <a:lnSpc>
                          <a:spcPts val="4760"/>
                        </a:lnSpc>
                        <a:defRPr/>
                      </a:pPr>
                      <a:r>
                        <a:rPr lang="en-US" sz="3400">
                          <a:solidFill>
                            <a:srgbClr val="000000"/>
                          </a:solidFill>
                          <a:latin typeface="Roboto Condensed Bold"/>
                        </a:rPr>
                        <a:t>Thân bài</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7CFB8"/>
                    </a:solidFill>
                  </a:tcPr>
                </a:tc>
                <a:tc>
                  <a:txBody>
                    <a:bodyPr/>
                    <a:lstStyle/>
                    <a:p>
                      <a:pPr algn="just">
                        <a:lnSpc>
                          <a:spcPts val="4216"/>
                        </a:lnSpc>
                        <a:defRPr/>
                      </a:pPr>
                      <a:r>
                        <a:rPr lang="en-US" sz="3400" dirty="0">
                          <a:solidFill>
                            <a:srgbClr val="000000"/>
                          </a:solidFill>
                          <a:latin typeface="Roboto Condensed Bold"/>
                        </a:rPr>
                        <a:t>Ý 2: </a:t>
                      </a:r>
                      <a:r>
                        <a:rPr lang="en-US" sz="3400" dirty="0" err="1">
                          <a:solidFill>
                            <a:srgbClr val="000000"/>
                          </a:solidFill>
                          <a:latin typeface="Roboto Condensed Bold"/>
                        </a:rPr>
                        <a:t>Phân</a:t>
                      </a:r>
                      <a:r>
                        <a:rPr lang="en-US" sz="3400" dirty="0">
                          <a:solidFill>
                            <a:srgbClr val="000000"/>
                          </a:solidFill>
                          <a:latin typeface="Roboto Condensed Bold"/>
                        </a:rPr>
                        <a:t> </a:t>
                      </a:r>
                      <a:r>
                        <a:rPr lang="en-US" sz="3400" dirty="0" err="1">
                          <a:solidFill>
                            <a:srgbClr val="000000"/>
                          </a:solidFill>
                          <a:latin typeface="Roboto Condensed Bold"/>
                        </a:rPr>
                        <a:t>tích</a:t>
                      </a:r>
                      <a:r>
                        <a:rPr lang="en-US" sz="3400" dirty="0">
                          <a:solidFill>
                            <a:srgbClr val="000000"/>
                          </a:solidFill>
                          <a:latin typeface="Roboto Condensed Bold"/>
                        </a:rPr>
                        <a:t> </a:t>
                      </a:r>
                      <a:r>
                        <a:rPr lang="en-US" sz="3400" dirty="0" err="1">
                          <a:solidFill>
                            <a:srgbClr val="000000"/>
                          </a:solidFill>
                          <a:latin typeface="Roboto Condensed Bold"/>
                        </a:rPr>
                        <a:t>một</a:t>
                      </a:r>
                      <a:r>
                        <a:rPr lang="en-US" sz="3400" dirty="0">
                          <a:solidFill>
                            <a:srgbClr val="000000"/>
                          </a:solidFill>
                          <a:latin typeface="Roboto Condensed Bold"/>
                        </a:rPr>
                        <a:t> </a:t>
                      </a:r>
                      <a:r>
                        <a:rPr lang="en-US" sz="3400" dirty="0" err="1">
                          <a:solidFill>
                            <a:srgbClr val="000000"/>
                          </a:solidFill>
                          <a:latin typeface="Roboto Condensed Bold"/>
                        </a:rPr>
                        <a:t>số</a:t>
                      </a:r>
                      <a:r>
                        <a:rPr lang="en-US" sz="3400" dirty="0">
                          <a:solidFill>
                            <a:srgbClr val="000000"/>
                          </a:solidFill>
                          <a:latin typeface="Roboto Condensed Bold"/>
                        </a:rPr>
                        <a:t> </a:t>
                      </a:r>
                      <a:r>
                        <a:rPr lang="en-US" sz="3400" dirty="0" err="1">
                          <a:solidFill>
                            <a:srgbClr val="000000"/>
                          </a:solidFill>
                          <a:latin typeface="Roboto Condensed Bold"/>
                        </a:rPr>
                        <a:t>nét</a:t>
                      </a:r>
                      <a:r>
                        <a:rPr lang="en-US" sz="3400" dirty="0">
                          <a:solidFill>
                            <a:srgbClr val="000000"/>
                          </a:solidFill>
                          <a:latin typeface="Roboto Condensed Bold"/>
                        </a:rPr>
                        <a:t> </a:t>
                      </a:r>
                      <a:r>
                        <a:rPr lang="en-US" sz="3400" dirty="0" err="1">
                          <a:solidFill>
                            <a:srgbClr val="000000"/>
                          </a:solidFill>
                          <a:latin typeface="Roboto Condensed Bold"/>
                        </a:rPr>
                        <a:t>đặc</a:t>
                      </a:r>
                      <a:r>
                        <a:rPr lang="en-US" sz="3400" dirty="0">
                          <a:solidFill>
                            <a:srgbClr val="000000"/>
                          </a:solidFill>
                          <a:latin typeface="Roboto Condensed Bold"/>
                        </a:rPr>
                        <a:t> </a:t>
                      </a:r>
                      <a:r>
                        <a:rPr lang="en-US" sz="3400" dirty="0" err="1">
                          <a:solidFill>
                            <a:srgbClr val="000000"/>
                          </a:solidFill>
                          <a:latin typeface="Roboto Condensed Bold"/>
                        </a:rPr>
                        <a:t>sắc</a:t>
                      </a:r>
                      <a:r>
                        <a:rPr lang="en-US" sz="3400" dirty="0">
                          <a:solidFill>
                            <a:srgbClr val="000000"/>
                          </a:solidFill>
                          <a:latin typeface="Roboto Condensed Bold"/>
                        </a:rPr>
                        <a:t> </a:t>
                      </a:r>
                      <a:r>
                        <a:rPr lang="en-US" sz="3400" dirty="0" err="1">
                          <a:solidFill>
                            <a:srgbClr val="000000"/>
                          </a:solidFill>
                          <a:latin typeface="Roboto Condensed Bold"/>
                        </a:rPr>
                        <a:t>về</a:t>
                      </a:r>
                      <a:r>
                        <a:rPr lang="en-US" sz="3400" dirty="0">
                          <a:solidFill>
                            <a:srgbClr val="000000"/>
                          </a:solidFill>
                          <a:latin typeface="Roboto Condensed Bold"/>
                        </a:rPr>
                        <a:t> nghệ thuật</a:t>
                      </a:r>
                      <a:endParaRPr lang="en-US" sz="1100" dirty="0"/>
                    </a:p>
                    <a:p>
                      <a:pPr marL="734063" lvl="1" indent="-367031" algn="just">
                        <a:lnSpc>
                          <a:spcPts val="4216"/>
                        </a:lnSpc>
                        <a:buFont typeface="Arial"/>
                        <a:buChar char="•"/>
                      </a:pPr>
                      <a:r>
                        <a:rPr lang="en-US" sz="3400" dirty="0" err="1">
                          <a:solidFill>
                            <a:srgbClr val="000000"/>
                          </a:solidFill>
                          <a:latin typeface="Roboto Condensed"/>
                        </a:rPr>
                        <a:t>Cách</a:t>
                      </a:r>
                      <a:r>
                        <a:rPr lang="en-US" sz="3400" dirty="0">
                          <a:solidFill>
                            <a:srgbClr val="000000"/>
                          </a:solidFill>
                          <a:latin typeface="Roboto Condensed"/>
                        </a:rPr>
                        <a:t> </a:t>
                      </a:r>
                      <a:r>
                        <a:rPr lang="en-US" sz="3400" dirty="0" err="1">
                          <a:solidFill>
                            <a:srgbClr val="000000"/>
                          </a:solidFill>
                          <a:latin typeface="Roboto Condensed"/>
                        </a:rPr>
                        <a:t>sử</a:t>
                      </a:r>
                      <a:r>
                        <a:rPr lang="en-US" sz="3400" dirty="0">
                          <a:solidFill>
                            <a:srgbClr val="000000"/>
                          </a:solidFill>
                          <a:latin typeface="Roboto Condensed"/>
                        </a:rPr>
                        <a:t> </a:t>
                      </a:r>
                      <a:r>
                        <a:rPr lang="en-US" sz="3400" dirty="0" err="1">
                          <a:solidFill>
                            <a:srgbClr val="000000"/>
                          </a:solidFill>
                          <a:latin typeface="Roboto Condensed"/>
                        </a:rPr>
                        <a:t>dụng</a:t>
                      </a:r>
                      <a:r>
                        <a:rPr lang="en-US" sz="3400" dirty="0">
                          <a:solidFill>
                            <a:srgbClr val="000000"/>
                          </a:solidFill>
                          <a:latin typeface="Roboto Condensed"/>
                        </a:rPr>
                        <a:t> </a:t>
                      </a:r>
                      <a:r>
                        <a:rPr lang="en-US" sz="3400" dirty="0" err="1">
                          <a:solidFill>
                            <a:srgbClr val="000000"/>
                          </a:solidFill>
                          <a:latin typeface="Roboto Condensed"/>
                        </a:rPr>
                        <a:t>thể</a:t>
                      </a:r>
                      <a:r>
                        <a:rPr lang="en-US" sz="3400" dirty="0">
                          <a:solidFill>
                            <a:srgbClr val="000000"/>
                          </a:solidFill>
                          <a:latin typeface="Roboto Condensed"/>
                        </a:rPr>
                        <a:t> </a:t>
                      </a:r>
                      <a:r>
                        <a:rPr lang="en-US" sz="3400" dirty="0" err="1">
                          <a:solidFill>
                            <a:srgbClr val="000000"/>
                          </a:solidFill>
                          <a:latin typeface="Roboto Condensed"/>
                        </a:rPr>
                        <a:t>thơ</a:t>
                      </a:r>
                      <a:r>
                        <a:rPr lang="en-US" sz="3400" dirty="0">
                          <a:solidFill>
                            <a:srgbClr val="000000"/>
                          </a:solidFill>
                          <a:latin typeface="Roboto Condensed"/>
                        </a:rPr>
                        <a:t> </a:t>
                      </a:r>
                      <a:r>
                        <a:rPr lang="en-US" sz="3400" dirty="0" err="1">
                          <a:solidFill>
                            <a:srgbClr val="000000"/>
                          </a:solidFill>
                          <a:latin typeface="Roboto Condensed"/>
                        </a:rPr>
                        <a:t>thất</a:t>
                      </a:r>
                      <a:r>
                        <a:rPr lang="en-US" sz="3400" dirty="0">
                          <a:solidFill>
                            <a:srgbClr val="000000"/>
                          </a:solidFill>
                          <a:latin typeface="Roboto Condensed"/>
                        </a:rPr>
                        <a:t> </a:t>
                      </a:r>
                      <a:r>
                        <a:rPr lang="en-US" sz="3400" dirty="0" err="1">
                          <a:solidFill>
                            <a:srgbClr val="000000"/>
                          </a:solidFill>
                          <a:latin typeface="Roboto Condensed"/>
                        </a:rPr>
                        <a:t>ngôn</a:t>
                      </a:r>
                      <a:r>
                        <a:rPr lang="en-US" sz="3400" dirty="0">
                          <a:solidFill>
                            <a:srgbClr val="000000"/>
                          </a:solidFill>
                          <a:latin typeface="Roboto Condensed"/>
                        </a:rPr>
                        <a:t> </a:t>
                      </a:r>
                      <a:r>
                        <a:rPr lang="en-US" sz="3400" dirty="0" err="1">
                          <a:solidFill>
                            <a:srgbClr val="000000"/>
                          </a:solidFill>
                          <a:latin typeface="Roboto Condensed"/>
                        </a:rPr>
                        <a:t>bát</a:t>
                      </a:r>
                      <a:r>
                        <a:rPr lang="en-US" sz="3400" dirty="0">
                          <a:solidFill>
                            <a:srgbClr val="000000"/>
                          </a:solidFill>
                          <a:latin typeface="Roboto Condensed"/>
                        </a:rPr>
                        <a:t> </a:t>
                      </a:r>
                      <a:r>
                        <a:rPr lang="en-US" sz="3400" dirty="0" err="1">
                          <a:solidFill>
                            <a:srgbClr val="000000"/>
                          </a:solidFill>
                          <a:latin typeface="Roboto Condensed"/>
                        </a:rPr>
                        <a:t>cú</a:t>
                      </a:r>
                      <a:r>
                        <a:rPr lang="en-US" sz="3400" dirty="0">
                          <a:solidFill>
                            <a:srgbClr val="000000"/>
                          </a:solidFill>
                          <a:latin typeface="Roboto Condensed"/>
                        </a:rPr>
                        <a:t> </a:t>
                      </a:r>
                      <a:r>
                        <a:rPr lang="en-US" sz="3400" dirty="0" err="1">
                          <a:solidFill>
                            <a:srgbClr val="000000"/>
                          </a:solidFill>
                          <a:latin typeface="Roboto Condensed"/>
                        </a:rPr>
                        <a:t>hoặc</a:t>
                      </a:r>
                      <a:r>
                        <a:rPr lang="en-US" sz="3400" dirty="0">
                          <a:solidFill>
                            <a:srgbClr val="000000"/>
                          </a:solidFill>
                          <a:latin typeface="Roboto Condensed"/>
                        </a:rPr>
                        <a:t> </a:t>
                      </a:r>
                      <a:r>
                        <a:rPr lang="en-US" sz="3400" dirty="0" err="1">
                          <a:solidFill>
                            <a:srgbClr val="000000"/>
                          </a:solidFill>
                          <a:latin typeface="Roboto Condensed"/>
                        </a:rPr>
                        <a:t>tứ</a:t>
                      </a:r>
                      <a:r>
                        <a:rPr lang="en-US" sz="3400" dirty="0">
                          <a:solidFill>
                            <a:srgbClr val="000000"/>
                          </a:solidFill>
                          <a:latin typeface="Roboto Condensed"/>
                        </a:rPr>
                        <a:t> </a:t>
                      </a:r>
                      <a:r>
                        <a:rPr lang="en-US" sz="3400" dirty="0" err="1">
                          <a:solidFill>
                            <a:srgbClr val="000000"/>
                          </a:solidFill>
                          <a:latin typeface="Roboto Condensed"/>
                        </a:rPr>
                        <a:t>tuyệt</a:t>
                      </a:r>
                      <a:r>
                        <a:rPr lang="en-US" sz="3400" dirty="0">
                          <a:solidFill>
                            <a:srgbClr val="000000"/>
                          </a:solidFill>
                          <a:latin typeface="Roboto Condensed"/>
                        </a:rPr>
                        <a:t> </a:t>
                      </a:r>
                      <a:r>
                        <a:rPr lang="en-US" sz="3400" dirty="0" err="1">
                          <a:solidFill>
                            <a:srgbClr val="000000"/>
                          </a:solidFill>
                          <a:latin typeface="Roboto Condensed"/>
                        </a:rPr>
                        <a:t>Đường</a:t>
                      </a:r>
                      <a:r>
                        <a:rPr lang="en-US" sz="3400" dirty="0">
                          <a:solidFill>
                            <a:srgbClr val="000000"/>
                          </a:solidFill>
                          <a:latin typeface="Roboto Condensed"/>
                        </a:rPr>
                        <a:t> </a:t>
                      </a:r>
                      <a:r>
                        <a:rPr lang="en-US" sz="3400" dirty="0" err="1">
                          <a:solidFill>
                            <a:srgbClr val="000000"/>
                          </a:solidFill>
                          <a:latin typeface="Roboto Condensed"/>
                        </a:rPr>
                        <a:t>luật</a:t>
                      </a:r>
                      <a:r>
                        <a:rPr lang="en-US" sz="3400" dirty="0">
                          <a:solidFill>
                            <a:srgbClr val="000000"/>
                          </a:solidFill>
                          <a:latin typeface="Roboto Condensed"/>
                        </a:rPr>
                        <a:t> (</a:t>
                      </a:r>
                      <a:r>
                        <a:rPr lang="en-US" sz="3400" dirty="0" err="1">
                          <a:solidFill>
                            <a:srgbClr val="000000"/>
                          </a:solidFill>
                          <a:latin typeface="Roboto Condensed"/>
                        </a:rPr>
                        <a:t>theo</a:t>
                      </a:r>
                      <a:r>
                        <a:rPr lang="en-US" sz="3400" dirty="0">
                          <a:solidFill>
                            <a:srgbClr val="000000"/>
                          </a:solidFill>
                          <a:latin typeface="Roboto Condensed"/>
                        </a:rPr>
                        <a:t> </a:t>
                      </a:r>
                      <a:r>
                        <a:rPr lang="en-US" sz="3400" dirty="0" err="1">
                          <a:solidFill>
                            <a:srgbClr val="000000"/>
                          </a:solidFill>
                          <a:latin typeface="Roboto Condensed"/>
                        </a:rPr>
                        <a:t>mô</a:t>
                      </a:r>
                      <a:r>
                        <a:rPr lang="en-US" sz="3400" dirty="0">
                          <a:solidFill>
                            <a:srgbClr val="000000"/>
                          </a:solidFill>
                          <a:latin typeface="Roboto Condensed"/>
                        </a:rPr>
                        <a:t> </a:t>
                      </a:r>
                      <a:r>
                        <a:rPr lang="en-US" sz="3400" dirty="0" err="1">
                          <a:solidFill>
                            <a:srgbClr val="000000"/>
                          </a:solidFill>
                          <a:latin typeface="Roboto Condensed"/>
                        </a:rPr>
                        <a:t>hình</a:t>
                      </a:r>
                      <a:r>
                        <a:rPr lang="en-US" sz="3400" dirty="0">
                          <a:solidFill>
                            <a:srgbClr val="000000"/>
                          </a:solidFill>
                          <a:latin typeface="Roboto Condensed"/>
                        </a:rPr>
                        <a:t> </a:t>
                      </a:r>
                      <a:r>
                        <a:rPr lang="en-US" sz="3400" dirty="0" err="1">
                          <a:solidFill>
                            <a:srgbClr val="000000"/>
                          </a:solidFill>
                          <a:latin typeface="Roboto Condensed"/>
                        </a:rPr>
                        <a:t>chuẩn</a:t>
                      </a:r>
                      <a:r>
                        <a:rPr lang="en-US" sz="3400" dirty="0">
                          <a:solidFill>
                            <a:srgbClr val="000000"/>
                          </a:solidFill>
                          <a:latin typeface="Roboto Condensed"/>
                        </a:rPr>
                        <a:t> </a:t>
                      </a:r>
                      <a:r>
                        <a:rPr lang="en-US" sz="3400" dirty="0" err="1">
                          <a:solidFill>
                            <a:srgbClr val="000000"/>
                          </a:solidFill>
                          <a:latin typeface="Roboto Condensed"/>
                        </a:rPr>
                        <a:t>mực</a:t>
                      </a:r>
                      <a:r>
                        <a:rPr lang="en-US" sz="3400" dirty="0">
                          <a:solidFill>
                            <a:srgbClr val="000000"/>
                          </a:solidFill>
                          <a:latin typeface="Roboto Condensed"/>
                        </a:rPr>
                        <a:t> hay </a:t>
                      </a:r>
                      <a:r>
                        <a:rPr lang="en-US" sz="3400" dirty="0" err="1">
                          <a:solidFill>
                            <a:srgbClr val="000000"/>
                          </a:solidFill>
                          <a:latin typeface="Roboto Condensed"/>
                        </a:rPr>
                        <a:t>có</a:t>
                      </a:r>
                      <a:r>
                        <a:rPr lang="en-US" sz="3400" dirty="0">
                          <a:solidFill>
                            <a:srgbClr val="000000"/>
                          </a:solidFill>
                          <a:latin typeface="Roboto Condensed"/>
                        </a:rPr>
                        <a:t> </a:t>
                      </a:r>
                      <a:r>
                        <a:rPr lang="en-US" sz="3400" dirty="0" err="1">
                          <a:solidFill>
                            <a:srgbClr val="000000"/>
                          </a:solidFill>
                          <a:latin typeface="Roboto Condensed"/>
                        </a:rPr>
                        <a:t>sự</a:t>
                      </a:r>
                      <a:r>
                        <a:rPr lang="en-US" sz="3400" dirty="0">
                          <a:solidFill>
                            <a:srgbClr val="000000"/>
                          </a:solidFill>
                          <a:latin typeface="Roboto Condensed"/>
                        </a:rPr>
                        <a:t> </a:t>
                      </a:r>
                      <a:r>
                        <a:rPr lang="en-US" sz="3400" dirty="0" err="1">
                          <a:solidFill>
                            <a:srgbClr val="000000"/>
                          </a:solidFill>
                          <a:latin typeface="Roboto Condensed"/>
                        </a:rPr>
                        <a:t>cách</a:t>
                      </a:r>
                      <a:r>
                        <a:rPr lang="en-US" sz="3400" dirty="0">
                          <a:solidFill>
                            <a:srgbClr val="000000"/>
                          </a:solidFill>
                          <a:latin typeface="Roboto Condensed"/>
                        </a:rPr>
                        <a:t> </a:t>
                      </a:r>
                      <a:r>
                        <a:rPr lang="en-US" sz="3400" dirty="0" err="1">
                          <a:solidFill>
                            <a:srgbClr val="000000"/>
                          </a:solidFill>
                          <a:latin typeface="Roboto Condensed"/>
                        </a:rPr>
                        <a:t>tân</a:t>
                      </a:r>
                      <a:r>
                        <a:rPr lang="en-US" sz="3400" dirty="0">
                          <a:solidFill>
                            <a:srgbClr val="000000"/>
                          </a:solidFill>
                          <a:latin typeface="Roboto Condensed"/>
                        </a:rPr>
                        <a:t>)</a:t>
                      </a:r>
                    </a:p>
                    <a:p>
                      <a:pPr marL="734063" lvl="1" indent="-367031" algn="just">
                        <a:lnSpc>
                          <a:spcPts val="4216"/>
                        </a:lnSpc>
                        <a:buFont typeface="Arial"/>
                        <a:buChar char="•"/>
                      </a:pPr>
                      <a:r>
                        <a:rPr lang="en-US" sz="3400" dirty="0" err="1">
                          <a:solidFill>
                            <a:srgbClr val="000000"/>
                          </a:solidFill>
                          <a:latin typeface="Roboto Condensed"/>
                        </a:rPr>
                        <a:t>Những</a:t>
                      </a:r>
                      <a:r>
                        <a:rPr lang="en-US" sz="3400" dirty="0">
                          <a:solidFill>
                            <a:srgbClr val="000000"/>
                          </a:solidFill>
                          <a:latin typeface="Roboto Condensed"/>
                        </a:rPr>
                        <a:t> </a:t>
                      </a:r>
                      <a:r>
                        <a:rPr lang="en-US" sz="3400" dirty="0" err="1">
                          <a:solidFill>
                            <a:srgbClr val="000000"/>
                          </a:solidFill>
                          <a:latin typeface="Roboto Condensed"/>
                        </a:rPr>
                        <a:t>nét</a:t>
                      </a:r>
                      <a:r>
                        <a:rPr lang="en-US" sz="3400" dirty="0">
                          <a:solidFill>
                            <a:srgbClr val="000000"/>
                          </a:solidFill>
                          <a:latin typeface="Roboto Condensed"/>
                        </a:rPr>
                        <a:t> </a:t>
                      </a:r>
                      <a:r>
                        <a:rPr lang="en-US" sz="3400" dirty="0" err="1">
                          <a:solidFill>
                            <a:srgbClr val="000000"/>
                          </a:solidFill>
                          <a:latin typeface="Roboto Condensed"/>
                        </a:rPr>
                        <a:t>đặc</a:t>
                      </a:r>
                      <a:r>
                        <a:rPr lang="en-US" sz="3400" dirty="0">
                          <a:solidFill>
                            <a:srgbClr val="000000"/>
                          </a:solidFill>
                          <a:latin typeface="Roboto Condensed"/>
                        </a:rPr>
                        <a:t> </a:t>
                      </a:r>
                      <a:r>
                        <a:rPr lang="en-US" sz="3400" dirty="0" err="1">
                          <a:solidFill>
                            <a:srgbClr val="000000"/>
                          </a:solidFill>
                          <a:latin typeface="Roboto Condensed"/>
                        </a:rPr>
                        <a:t>sắc</a:t>
                      </a:r>
                      <a:r>
                        <a:rPr lang="en-US" sz="3400" dirty="0">
                          <a:solidFill>
                            <a:srgbClr val="000000"/>
                          </a:solidFill>
                          <a:latin typeface="Roboto Condensed"/>
                        </a:rPr>
                        <a:t> </a:t>
                      </a:r>
                      <a:r>
                        <a:rPr lang="en-US" sz="3400" dirty="0" err="1">
                          <a:solidFill>
                            <a:srgbClr val="000000"/>
                          </a:solidFill>
                          <a:latin typeface="Roboto Condensed"/>
                        </a:rPr>
                        <a:t>trong</a:t>
                      </a:r>
                      <a:r>
                        <a:rPr lang="en-US" sz="3400" dirty="0">
                          <a:solidFill>
                            <a:srgbClr val="000000"/>
                          </a:solidFill>
                          <a:latin typeface="Roboto Condensed"/>
                        </a:rPr>
                        <a:t> nghệ thuật </a:t>
                      </a:r>
                      <a:r>
                        <a:rPr lang="en-US" sz="3400" dirty="0" err="1">
                          <a:solidFill>
                            <a:srgbClr val="000000"/>
                          </a:solidFill>
                          <a:latin typeface="Roboto Condensed"/>
                        </a:rPr>
                        <a:t>tả</a:t>
                      </a:r>
                      <a:r>
                        <a:rPr lang="en-US" sz="3400" dirty="0">
                          <a:solidFill>
                            <a:srgbClr val="000000"/>
                          </a:solidFill>
                          <a:latin typeface="Roboto Condensed"/>
                        </a:rPr>
                        <a:t> </a:t>
                      </a:r>
                      <a:r>
                        <a:rPr lang="en-US" sz="3400" dirty="0" err="1">
                          <a:solidFill>
                            <a:srgbClr val="000000"/>
                          </a:solidFill>
                          <a:latin typeface="Roboto Condensed"/>
                        </a:rPr>
                        <a:t>cảnh</a:t>
                      </a:r>
                      <a:r>
                        <a:rPr lang="en-US" sz="3400" dirty="0">
                          <a:solidFill>
                            <a:srgbClr val="000000"/>
                          </a:solidFill>
                          <a:latin typeface="Roboto Condensed"/>
                        </a:rPr>
                        <a:t>, </a:t>
                      </a:r>
                      <a:r>
                        <a:rPr lang="en-US" sz="3400" dirty="0" err="1">
                          <a:solidFill>
                            <a:srgbClr val="000000"/>
                          </a:solidFill>
                          <a:latin typeface="Roboto Condensed"/>
                        </a:rPr>
                        <a:t>tả</a:t>
                      </a:r>
                      <a:r>
                        <a:rPr lang="en-US" sz="3400" dirty="0">
                          <a:solidFill>
                            <a:srgbClr val="000000"/>
                          </a:solidFill>
                          <a:latin typeface="Roboto Condensed"/>
                        </a:rPr>
                        <a:t> </a:t>
                      </a:r>
                      <a:r>
                        <a:rPr lang="en-US" sz="3400" dirty="0" err="1">
                          <a:solidFill>
                            <a:srgbClr val="000000"/>
                          </a:solidFill>
                          <a:latin typeface="Roboto Condensed"/>
                        </a:rPr>
                        <a:t>tình</a:t>
                      </a:r>
                      <a:endParaRPr lang="en-US" sz="3400" dirty="0">
                        <a:solidFill>
                          <a:srgbClr val="000000"/>
                        </a:solidFill>
                        <a:latin typeface="Roboto Condensed"/>
                      </a:endParaRPr>
                    </a:p>
                    <a:p>
                      <a:pPr marL="734063" lvl="1" indent="-367031" algn="just">
                        <a:lnSpc>
                          <a:spcPts val="4216"/>
                        </a:lnSpc>
                        <a:buFont typeface="Arial"/>
                        <a:buChar char="•"/>
                      </a:pPr>
                      <a:r>
                        <a:rPr lang="en-US" sz="3400" dirty="0">
                          <a:solidFill>
                            <a:srgbClr val="000000"/>
                          </a:solidFill>
                          <a:latin typeface="Roboto Condensed"/>
                        </a:rPr>
                        <a:t>Nghệ thuật </a:t>
                      </a:r>
                      <a:r>
                        <a:rPr lang="en-US" sz="3400" dirty="0" err="1">
                          <a:solidFill>
                            <a:srgbClr val="000000"/>
                          </a:solidFill>
                          <a:latin typeface="Roboto Condensed"/>
                        </a:rPr>
                        <a:t>sử</a:t>
                      </a:r>
                      <a:r>
                        <a:rPr lang="en-US" sz="3400" dirty="0">
                          <a:solidFill>
                            <a:srgbClr val="000000"/>
                          </a:solidFill>
                          <a:latin typeface="Roboto Condensed"/>
                        </a:rPr>
                        <a:t> </a:t>
                      </a:r>
                      <a:r>
                        <a:rPr lang="en-US" sz="3400" dirty="0" err="1">
                          <a:solidFill>
                            <a:srgbClr val="000000"/>
                          </a:solidFill>
                          <a:latin typeface="Roboto Condensed"/>
                        </a:rPr>
                        <a:t>dụng</a:t>
                      </a:r>
                      <a:r>
                        <a:rPr lang="en-US" sz="3400" dirty="0">
                          <a:solidFill>
                            <a:srgbClr val="000000"/>
                          </a:solidFill>
                          <a:latin typeface="Roboto Condensed"/>
                        </a:rPr>
                        <a:t> </a:t>
                      </a:r>
                      <a:r>
                        <a:rPr lang="en-US" sz="3400" dirty="0" err="1">
                          <a:solidFill>
                            <a:srgbClr val="000000"/>
                          </a:solidFill>
                          <a:latin typeface="Roboto Condensed"/>
                        </a:rPr>
                        <a:t>ngôn</a:t>
                      </a:r>
                      <a:r>
                        <a:rPr lang="en-US" sz="3400" dirty="0">
                          <a:solidFill>
                            <a:srgbClr val="000000"/>
                          </a:solidFill>
                          <a:latin typeface="Roboto Condensed"/>
                        </a:rPr>
                        <a:t> </a:t>
                      </a:r>
                      <a:r>
                        <a:rPr lang="en-US" sz="3400" dirty="0" err="1">
                          <a:solidFill>
                            <a:srgbClr val="000000"/>
                          </a:solidFill>
                          <a:latin typeface="Roboto Condensed"/>
                        </a:rPr>
                        <a:t>ngữ</a:t>
                      </a:r>
                      <a:r>
                        <a:rPr lang="en-US" sz="3400" dirty="0">
                          <a:solidFill>
                            <a:srgbClr val="000000"/>
                          </a:solidFill>
                          <a:latin typeface="Roboto Condensed"/>
                        </a:rPr>
                        <a:t> (</a:t>
                      </a:r>
                      <a:r>
                        <a:rPr lang="en-US" sz="3400" dirty="0" err="1">
                          <a:solidFill>
                            <a:srgbClr val="000000"/>
                          </a:solidFill>
                          <a:latin typeface="Roboto Condensed"/>
                        </a:rPr>
                        <a:t>từ</a:t>
                      </a:r>
                      <a:r>
                        <a:rPr lang="en-US" sz="3400" dirty="0">
                          <a:solidFill>
                            <a:srgbClr val="000000"/>
                          </a:solidFill>
                          <a:latin typeface="Roboto Condensed"/>
                        </a:rPr>
                        <a:t> </a:t>
                      </a:r>
                      <a:r>
                        <a:rPr lang="en-US" sz="3400" dirty="0" err="1">
                          <a:solidFill>
                            <a:srgbClr val="000000"/>
                          </a:solidFill>
                          <a:latin typeface="Roboto Condensed"/>
                        </a:rPr>
                        <a:t>ngữ</a:t>
                      </a:r>
                      <a:r>
                        <a:rPr lang="en-US" sz="3400" dirty="0">
                          <a:solidFill>
                            <a:srgbClr val="000000"/>
                          </a:solidFill>
                          <a:latin typeface="Roboto Condensed"/>
                        </a:rPr>
                        <a:t>, </a:t>
                      </a:r>
                      <a:r>
                        <a:rPr lang="en-US" sz="3400" dirty="0" err="1">
                          <a:solidFill>
                            <a:srgbClr val="000000"/>
                          </a:solidFill>
                          <a:latin typeface="Roboto Condensed"/>
                        </a:rPr>
                        <a:t>cấu</a:t>
                      </a:r>
                      <a:r>
                        <a:rPr lang="en-US" sz="3400" dirty="0">
                          <a:solidFill>
                            <a:srgbClr val="000000"/>
                          </a:solidFill>
                          <a:latin typeface="Roboto Condensed"/>
                        </a:rPr>
                        <a:t> </a:t>
                      </a:r>
                      <a:r>
                        <a:rPr lang="en-US" sz="3400" dirty="0" err="1">
                          <a:solidFill>
                            <a:srgbClr val="000000"/>
                          </a:solidFill>
                          <a:latin typeface="Roboto Condensed"/>
                        </a:rPr>
                        <a:t>trúc</a:t>
                      </a:r>
                      <a:r>
                        <a:rPr lang="en-US" sz="3400" dirty="0">
                          <a:solidFill>
                            <a:srgbClr val="000000"/>
                          </a:solidFill>
                          <a:latin typeface="Roboto Condensed"/>
                        </a:rPr>
                        <a:t> </a:t>
                      </a:r>
                      <a:r>
                        <a:rPr lang="en-US" sz="3400" dirty="0" err="1">
                          <a:solidFill>
                            <a:srgbClr val="000000"/>
                          </a:solidFill>
                          <a:latin typeface="Roboto Condensed"/>
                        </a:rPr>
                        <a:t>câu</a:t>
                      </a:r>
                      <a:r>
                        <a:rPr lang="en-US" sz="3400" dirty="0">
                          <a:solidFill>
                            <a:srgbClr val="000000"/>
                          </a:solidFill>
                          <a:latin typeface="Roboto Condensed"/>
                        </a:rPr>
                        <a:t> </a:t>
                      </a:r>
                      <a:r>
                        <a:rPr lang="en-US" sz="3400" dirty="0" err="1">
                          <a:solidFill>
                            <a:srgbClr val="000000"/>
                          </a:solidFill>
                          <a:latin typeface="Roboto Condensed"/>
                        </a:rPr>
                        <a:t>thơ</a:t>
                      </a:r>
                      <a:r>
                        <a:rPr lang="en-US" sz="3400" dirty="0">
                          <a:solidFill>
                            <a:srgbClr val="000000"/>
                          </a:solidFill>
                          <a:latin typeface="Roboto Condensed"/>
                        </a:rPr>
                        <a:t>, </a:t>
                      </a:r>
                      <a:r>
                        <a:rPr lang="en-US" sz="3400" dirty="0" err="1">
                          <a:solidFill>
                            <a:srgbClr val="000000"/>
                          </a:solidFill>
                          <a:latin typeface="Roboto Condensed"/>
                        </a:rPr>
                        <a:t>biện</a:t>
                      </a:r>
                      <a:r>
                        <a:rPr lang="en-US" sz="3400" dirty="0">
                          <a:solidFill>
                            <a:srgbClr val="000000"/>
                          </a:solidFill>
                          <a:latin typeface="Roboto Condensed"/>
                        </a:rPr>
                        <a:t> </a:t>
                      </a:r>
                      <a:r>
                        <a:rPr lang="en-US" sz="3400" dirty="0" err="1">
                          <a:solidFill>
                            <a:srgbClr val="000000"/>
                          </a:solidFill>
                          <a:latin typeface="Roboto Condensed"/>
                        </a:rPr>
                        <a:t>pháp</a:t>
                      </a:r>
                      <a:r>
                        <a:rPr lang="en-US" sz="3400" dirty="0">
                          <a:solidFill>
                            <a:srgbClr val="000000"/>
                          </a:solidFill>
                          <a:latin typeface="Roboto Condensed"/>
                        </a:rPr>
                        <a:t> </a:t>
                      </a:r>
                      <a:r>
                        <a:rPr lang="en-US" sz="3400" dirty="0" err="1">
                          <a:solidFill>
                            <a:srgbClr val="000000"/>
                          </a:solidFill>
                          <a:latin typeface="Roboto Condensed"/>
                        </a:rPr>
                        <a:t>tu</a:t>
                      </a:r>
                      <a:r>
                        <a:rPr lang="en-US" sz="3400" dirty="0">
                          <a:solidFill>
                            <a:srgbClr val="000000"/>
                          </a:solidFill>
                          <a:latin typeface="Roboto Condensed"/>
                        </a:rPr>
                        <a:t> </a:t>
                      </a:r>
                      <a:r>
                        <a:rPr lang="en-US" sz="3400" dirty="0" err="1">
                          <a:solidFill>
                            <a:srgbClr val="000000"/>
                          </a:solidFill>
                          <a:latin typeface="Roboto Condensed"/>
                        </a:rPr>
                        <a:t>từ</a:t>
                      </a:r>
                      <a:r>
                        <a:rPr lang="en-US" sz="3400" dirty="0">
                          <a:solidFill>
                            <a:srgbClr val="000000"/>
                          </a:solidFill>
                          <a:latin typeface="Roboto Condensed"/>
                        </a:rPr>
                        <a:t>,…)</a:t>
                      </a:r>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AECEB"/>
                    </a:solidFill>
                  </a:tcPr>
                </a:tc>
                <a:extLst>
                  <a:ext uri="{0D108BD9-81ED-4DB2-BD59-A6C34878D82A}">
                    <a16:rowId xmlns:a16="http://schemas.microsoft.com/office/drawing/2014/main" val="10000"/>
                  </a:ext>
                </a:extLst>
              </a:tr>
            </a:tbl>
          </a:graphicData>
        </a:graphic>
      </p:graphicFrame>
      <p:sp>
        <p:nvSpPr>
          <p:cNvPr id="8" name="TextBox 8"/>
          <p:cNvSpPr txBox="1"/>
          <p:nvPr/>
        </p:nvSpPr>
        <p:spPr>
          <a:xfrm>
            <a:off x="246596" y="185789"/>
            <a:ext cx="15611533" cy="961392"/>
          </a:xfrm>
          <a:prstGeom prst="rect">
            <a:avLst/>
          </a:prstGeom>
        </p:spPr>
        <p:txBody>
          <a:bodyPr lIns="0" tIns="0" rIns="0" bIns="0" rtlCol="0" anchor="t">
            <a:spAutoFit/>
          </a:bodyPr>
          <a:lstStyle/>
          <a:p>
            <a:pPr algn="ctr">
              <a:lnSpc>
                <a:spcPts val="7909"/>
              </a:lnSpc>
            </a:pPr>
            <a:r>
              <a:rPr lang="en-US" sz="5649">
                <a:solidFill>
                  <a:srgbClr val="70422C"/>
                </a:solidFill>
                <a:latin typeface="Fraunces Bold"/>
              </a:rPr>
              <a:t>III. HƯỚNG DẪN QUY TRÌNH VIẾT</a:t>
            </a:r>
          </a:p>
        </p:txBody>
      </p:sp>
      <p:sp>
        <p:nvSpPr>
          <p:cNvPr id="9" name="TextBox 9"/>
          <p:cNvSpPr txBox="1"/>
          <p:nvPr/>
        </p:nvSpPr>
        <p:spPr>
          <a:xfrm>
            <a:off x="1580354" y="1340545"/>
            <a:ext cx="12935065" cy="896619"/>
          </a:xfrm>
          <a:prstGeom prst="rect">
            <a:avLst/>
          </a:prstGeom>
        </p:spPr>
        <p:txBody>
          <a:bodyPr lIns="0" tIns="0" rIns="0" bIns="0" rtlCol="0" anchor="t">
            <a:spAutoFit/>
          </a:bodyPr>
          <a:lstStyle/>
          <a:p>
            <a:pPr>
              <a:lnSpc>
                <a:spcPts val="7280"/>
              </a:lnSpc>
            </a:pPr>
            <a:r>
              <a:rPr lang="en-US" sz="5200">
                <a:solidFill>
                  <a:srgbClr val="70422C"/>
                </a:solidFill>
                <a:latin typeface="Roboto Condensed Bold"/>
              </a:rPr>
              <a:t>1. Trước khi viết</a:t>
            </a:r>
          </a:p>
        </p:txBody>
      </p:sp>
      <p:sp>
        <p:nvSpPr>
          <p:cNvPr id="10" name="TextBox 10"/>
          <p:cNvSpPr txBox="1"/>
          <p:nvPr/>
        </p:nvSpPr>
        <p:spPr>
          <a:xfrm>
            <a:off x="7234600" y="1489135"/>
            <a:ext cx="3783995" cy="788035"/>
          </a:xfrm>
          <a:prstGeom prst="rect">
            <a:avLst/>
          </a:prstGeom>
        </p:spPr>
        <p:txBody>
          <a:bodyPr lIns="0" tIns="0" rIns="0" bIns="0" rtlCol="0" anchor="t">
            <a:spAutoFit/>
          </a:bodyPr>
          <a:lstStyle/>
          <a:p>
            <a:pPr>
              <a:lnSpc>
                <a:spcPts val="6440"/>
              </a:lnSpc>
            </a:pPr>
            <a:r>
              <a:rPr lang="en-US" sz="4600" dirty="0">
                <a:solidFill>
                  <a:srgbClr val="70422C"/>
                </a:solidFill>
                <a:latin typeface="Roboto Condensed Bold Italics"/>
              </a:rPr>
              <a:t>c. </a:t>
            </a:r>
            <a:r>
              <a:rPr lang="en-US" sz="4600" dirty="0" err="1">
                <a:solidFill>
                  <a:srgbClr val="70422C"/>
                </a:solidFill>
                <a:latin typeface="Roboto Condensed Bold Italics"/>
              </a:rPr>
              <a:t>Lập</a:t>
            </a:r>
            <a:r>
              <a:rPr lang="en-US" sz="4600" dirty="0">
                <a:solidFill>
                  <a:srgbClr val="70422C"/>
                </a:solidFill>
                <a:latin typeface="Roboto Condensed Bold Italics"/>
              </a:rPr>
              <a:t> </a:t>
            </a:r>
            <a:r>
              <a:rPr lang="en-US" sz="4600" dirty="0" err="1">
                <a:solidFill>
                  <a:srgbClr val="70422C"/>
                </a:solidFill>
                <a:latin typeface="Roboto Condensed Bold Italics"/>
              </a:rPr>
              <a:t>dàn</a:t>
            </a:r>
            <a:r>
              <a:rPr lang="en-US" sz="4600" dirty="0">
                <a:solidFill>
                  <a:srgbClr val="70422C"/>
                </a:solidFill>
                <a:latin typeface="Roboto Condensed Bold Italics"/>
              </a:rPr>
              <a:t> ý</a:t>
            </a:r>
          </a:p>
        </p:txBody>
      </p:sp>
      <p:graphicFrame>
        <p:nvGraphicFramePr>
          <p:cNvPr id="11" name="Table 11"/>
          <p:cNvGraphicFramePr>
            <a:graphicFrameLocks noGrp="1"/>
          </p:cNvGraphicFramePr>
          <p:nvPr/>
        </p:nvGraphicFramePr>
        <p:xfrm>
          <a:off x="4495597" y="6592363"/>
          <a:ext cx="10564758" cy="3410910"/>
        </p:xfrm>
        <a:graphic>
          <a:graphicData uri="http://schemas.openxmlformats.org/drawingml/2006/table">
            <a:tbl>
              <a:tblPr/>
              <a:tblGrid>
                <a:gridCol w="3040217">
                  <a:extLst>
                    <a:ext uri="{9D8B030D-6E8A-4147-A177-3AD203B41FA5}">
                      <a16:colId xmlns:a16="http://schemas.microsoft.com/office/drawing/2014/main" val="20000"/>
                    </a:ext>
                  </a:extLst>
                </a:gridCol>
                <a:gridCol w="7524541">
                  <a:extLst>
                    <a:ext uri="{9D8B030D-6E8A-4147-A177-3AD203B41FA5}">
                      <a16:colId xmlns:a16="http://schemas.microsoft.com/office/drawing/2014/main" val="20001"/>
                    </a:ext>
                  </a:extLst>
                </a:gridCol>
              </a:tblGrid>
              <a:tr h="1271503">
                <a:tc>
                  <a:txBody>
                    <a:bodyPr/>
                    <a:lstStyle/>
                    <a:p>
                      <a:pPr algn="just">
                        <a:lnSpc>
                          <a:spcPts val="3220"/>
                        </a:lnSpc>
                        <a:defRPr/>
                      </a:pPr>
                      <a:r>
                        <a:rPr lang="en-US" sz="2300">
                          <a:solidFill>
                            <a:srgbClr val="000000"/>
                          </a:solidFill>
                          <a:latin typeface="Roboto Condensed Bold"/>
                        </a:rPr>
                        <a:t>Luận điểm 1</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just">
                        <a:lnSpc>
                          <a:spcPts val="3220"/>
                        </a:lnSpc>
                        <a:defRPr/>
                      </a:pPr>
                      <a:r>
                        <a:rPr lang="en-US" sz="2300">
                          <a:solidFill>
                            <a:srgbClr val="000000"/>
                          </a:solidFill>
                          <a:latin typeface="Roboto Condensed"/>
                        </a:rPr>
                        <a:t>+ Lí lẽ 1 -&gt; dẫn chứng 1 -&gt; bình dẫn chứng hướng vào lí lẽ</a:t>
                      </a:r>
                      <a:endParaRPr lang="en-US" sz="1100"/>
                    </a:p>
                    <a:p>
                      <a:pPr algn="just">
                        <a:lnSpc>
                          <a:spcPts val="3220"/>
                        </a:lnSpc>
                      </a:pPr>
                      <a:r>
                        <a:rPr lang="en-US" sz="2300">
                          <a:solidFill>
                            <a:srgbClr val="000000"/>
                          </a:solidFill>
                          <a:latin typeface="Roboto Condensed"/>
                        </a:rPr>
                        <a:t>+ Lí lẽ 2 -&gt; dẫn chứng 2 -&gt; bình dẫn chứng hướng vào lí lẽ</a:t>
                      </a:r>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0"/>
                  </a:ext>
                </a:extLst>
              </a:tr>
              <a:tr h="1272473">
                <a:tc>
                  <a:txBody>
                    <a:bodyPr/>
                    <a:lstStyle/>
                    <a:p>
                      <a:pPr algn="just">
                        <a:lnSpc>
                          <a:spcPts val="3220"/>
                        </a:lnSpc>
                        <a:defRPr/>
                      </a:pPr>
                      <a:r>
                        <a:rPr lang="en-US" sz="2300">
                          <a:solidFill>
                            <a:srgbClr val="000000"/>
                          </a:solidFill>
                          <a:latin typeface="Roboto Condensed Bold"/>
                        </a:rPr>
                        <a:t>Luận điểm 2</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just">
                        <a:lnSpc>
                          <a:spcPts val="3220"/>
                        </a:lnSpc>
                        <a:defRPr/>
                      </a:pPr>
                      <a:r>
                        <a:rPr lang="en-US" sz="2300">
                          <a:solidFill>
                            <a:srgbClr val="000000"/>
                          </a:solidFill>
                          <a:latin typeface="Roboto Condensed"/>
                        </a:rPr>
                        <a:t>+ Lí lẽ 1 -&gt; dẫn chứng 1 -&gt; bình dẫn chứng hướng vào lí lẽ</a:t>
                      </a:r>
                      <a:endParaRPr lang="en-US" sz="1100"/>
                    </a:p>
                    <a:p>
                      <a:pPr algn="just">
                        <a:lnSpc>
                          <a:spcPts val="3220"/>
                        </a:lnSpc>
                      </a:pPr>
                      <a:r>
                        <a:rPr lang="en-US" sz="2300">
                          <a:solidFill>
                            <a:srgbClr val="000000"/>
                          </a:solidFill>
                          <a:latin typeface="Roboto Condensed"/>
                        </a:rPr>
                        <a:t>+ Lí lẽ 2 -&gt; dẫn chứng 2 -&gt; bình dẫn chứng hướng vào lí lẽ </a:t>
                      </a:r>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1"/>
                  </a:ext>
                </a:extLst>
              </a:tr>
              <a:tr h="866934">
                <a:tc gridSpan="2">
                  <a:txBody>
                    <a:bodyPr/>
                    <a:lstStyle/>
                    <a:p>
                      <a:pPr algn="just">
                        <a:lnSpc>
                          <a:spcPts val="3220"/>
                        </a:lnSpc>
                        <a:defRPr/>
                      </a:pPr>
                      <a:r>
                        <a:rPr lang="en-US" sz="2300">
                          <a:solidFill>
                            <a:srgbClr val="000000"/>
                          </a:solidFill>
                          <a:latin typeface="Roboto Condensed Bold"/>
                        </a:rPr>
                        <a:t>Luận điểm 3, 4,…: Tương tự</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hMerge="1">
                  <a:txBody>
                    <a:bodyPr/>
                    <a:lstStyle/>
                    <a:p>
                      <a:pPr algn="just">
                        <a:lnSpc>
                          <a:spcPts val="3220"/>
                        </a:lnSpc>
                        <a:defRPr/>
                      </a:pPr>
                      <a:r>
                        <a:rPr lang="en-US" sz="2300">
                          <a:solidFill>
                            <a:srgbClr val="000000"/>
                          </a:solidFill>
                          <a:latin typeface="Roboto Condensed Bold"/>
                        </a:rPr>
                        <a:t>Luận điểm 3, 4,…: Tương tự</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2" name="Freeform 12"/>
          <p:cNvSpPr/>
          <p:nvPr/>
        </p:nvSpPr>
        <p:spPr>
          <a:xfrm>
            <a:off x="3192839" y="7049563"/>
            <a:ext cx="1083684" cy="772125"/>
          </a:xfrm>
          <a:custGeom>
            <a:avLst/>
            <a:gdLst/>
            <a:ahLst/>
            <a:cxnLst/>
            <a:rect l="l" t="t" r="r" b="b"/>
            <a:pathLst>
              <a:path w="1083684" h="772125">
                <a:moveTo>
                  <a:pt x="0" y="0"/>
                </a:moveTo>
                <a:lnTo>
                  <a:pt x="1083683" y="0"/>
                </a:lnTo>
                <a:lnTo>
                  <a:pt x="1083683" y="772125"/>
                </a:lnTo>
                <a:lnTo>
                  <a:pt x="0" y="77212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475691">
            <a:off x="2673978" y="8660506"/>
            <a:ext cx="1932233" cy="1939285"/>
          </a:xfrm>
          <a:custGeom>
            <a:avLst/>
            <a:gdLst/>
            <a:ahLst/>
            <a:cxnLst/>
            <a:rect l="l" t="t" r="r" b="b"/>
            <a:pathLst>
              <a:path w="1932233" h="1939285">
                <a:moveTo>
                  <a:pt x="0" y="0"/>
                </a:moveTo>
                <a:lnTo>
                  <a:pt x="1932233" y="0"/>
                </a:lnTo>
                <a:lnTo>
                  <a:pt x="1932233" y="1939285"/>
                </a:lnTo>
                <a:lnTo>
                  <a:pt x="0" y="193928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246596" y="0"/>
            <a:ext cx="782104" cy="3400454"/>
          </a:xfrm>
          <a:custGeom>
            <a:avLst/>
            <a:gdLst/>
            <a:ahLst/>
            <a:cxnLst/>
            <a:rect l="l" t="t" r="r" b="b"/>
            <a:pathLst>
              <a:path w="782104" h="3400454">
                <a:moveTo>
                  <a:pt x="0" y="0"/>
                </a:moveTo>
                <a:lnTo>
                  <a:pt x="782104" y="0"/>
                </a:lnTo>
                <a:lnTo>
                  <a:pt x="782104" y="3400454"/>
                </a:lnTo>
                <a:lnTo>
                  <a:pt x="0" y="3400454"/>
                </a:lnTo>
                <a:lnTo>
                  <a:pt x="0" y="0"/>
                </a:lnTo>
                <a:close/>
              </a:path>
            </a:pathLst>
          </a:custGeom>
          <a:blipFill>
            <a:blip r:embed="rId4"/>
            <a:stretch>
              <a:fillRect/>
            </a:stretch>
          </a:blipFill>
        </p:spPr>
      </p:sp>
      <p:sp>
        <p:nvSpPr>
          <p:cNvPr id="4" name="Freeform 4"/>
          <p:cNvSpPr/>
          <p:nvPr/>
        </p:nvSpPr>
        <p:spPr>
          <a:xfrm>
            <a:off x="14970687" y="0"/>
            <a:ext cx="10602160" cy="10602160"/>
          </a:xfrm>
          <a:custGeom>
            <a:avLst/>
            <a:gdLst/>
            <a:ahLst/>
            <a:cxnLst/>
            <a:rect l="l" t="t" r="r" b="b"/>
            <a:pathLst>
              <a:path w="10602160" h="10602160">
                <a:moveTo>
                  <a:pt x="0" y="0"/>
                </a:moveTo>
                <a:lnTo>
                  <a:pt x="10602159" y="0"/>
                </a:lnTo>
                <a:lnTo>
                  <a:pt x="10602159" y="10602160"/>
                </a:lnTo>
                <a:lnTo>
                  <a:pt x="0" y="10602160"/>
                </a:lnTo>
                <a:lnTo>
                  <a:pt x="0" y="0"/>
                </a:lnTo>
                <a:close/>
              </a:path>
            </a:pathLst>
          </a:custGeom>
          <a:blipFill>
            <a:blip r:embed="rId5">
              <a:alphaModFix amt="18999"/>
              <a:extLst>
                <a:ext uri="{96DAC541-7B7A-43D3-8B79-37D633B846F1}">
                  <asvg:svgBlip xmlns:asvg="http://schemas.microsoft.com/office/drawing/2016/SVG/main" r:embed="rId6"/>
                </a:ext>
              </a:extLst>
            </a:blip>
            <a:stretch>
              <a:fillRect/>
            </a:stretch>
          </a:blipFill>
        </p:spPr>
      </p:sp>
      <p:sp>
        <p:nvSpPr>
          <p:cNvPr id="5" name="Freeform 5"/>
          <p:cNvSpPr/>
          <p:nvPr/>
        </p:nvSpPr>
        <p:spPr>
          <a:xfrm>
            <a:off x="-300666" y="7574008"/>
            <a:ext cx="2658732" cy="2712992"/>
          </a:xfrm>
          <a:custGeom>
            <a:avLst/>
            <a:gdLst/>
            <a:ahLst/>
            <a:cxnLst/>
            <a:rect l="l" t="t" r="r" b="b"/>
            <a:pathLst>
              <a:path w="2658732" h="2712992">
                <a:moveTo>
                  <a:pt x="0" y="0"/>
                </a:moveTo>
                <a:lnTo>
                  <a:pt x="2658732" y="0"/>
                </a:lnTo>
                <a:lnTo>
                  <a:pt x="2658732" y="2712992"/>
                </a:lnTo>
                <a:lnTo>
                  <a:pt x="0" y="271299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6" name="Freeform 6"/>
          <p:cNvSpPr/>
          <p:nvPr/>
        </p:nvSpPr>
        <p:spPr>
          <a:xfrm flipH="1">
            <a:off x="15416962" y="-714612"/>
            <a:ext cx="3684676" cy="3486625"/>
          </a:xfrm>
          <a:custGeom>
            <a:avLst/>
            <a:gdLst/>
            <a:ahLst/>
            <a:cxnLst/>
            <a:rect l="l" t="t" r="r" b="b"/>
            <a:pathLst>
              <a:path w="3684676" h="3486625">
                <a:moveTo>
                  <a:pt x="3684676" y="0"/>
                </a:moveTo>
                <a:lnTo>
                  <a:pt x="0" y="0"/>
                </a:lnTo>
                <a:lnTo>
                  <a:pt x="0" y="3486624"/>
                </a:lnTo>
                <a:lnTo>
                  <a:pt x="3684676" y="3486624"/>
                </a:lnTo>
                <a:lnTo>
                  <a:pt x="3684676" y="0"/>
                </a:lnTo>
                <a:close/>
              </a:path>
            </a:pathLst>
          </a:custGeom>
          <a:blipFill>
            <a:blip r:embed="rId9"/>
            <a:stretch>
              <a:fillRect/>
            </a:stretch>
          </a:blipFill>
        </p:spPr>
      </p:sp>
      <p:graphicFrame>
        <p:nvGraphicFramePr>
          <p:cNvPr id="7" name="Table 7"/>
          <p:cNvGraphicFramePr>
            <a:graphicFrameLocks noGrp="1"/>
          </p:cNvGraphicFramePr>
          <p:nvPr/>
        </p:nvGraphicFramePr>
        <p:xfrm>
          <a:off x="2649390" y="4681955"/>
          <a:ext cx="11117275" cy="1238250"/>
        </p:xfrm>
        <a:graphic>
          <a:graphicData uri="http://schemas.openxmlformats.org/drawingml/2006/table">
            <a:tbl>
              <a:tblPr/>
              <a:tblGrid>
                <a:gridCol w="1958251">
                  <a:extLst>
                    <a:ext uri="{9D8B030D-6E8A-4147-A177-3AD203B41FA5}">
                      <a16:colId xmlns:a16="http://schemas.microsoft.com/office/drawing/2014/main" val="20000"/>
                    </a:ext>
                  </a:extLst>
                </a:gridCol>
                <a:gridCol w="9159024">
                  <a:extLst>
                    <a:ext uri="{9D8B030D-6E8A-4147-A177-3AD203B41FA5}">
                      <a16:colId xmlns:a16="http://schemas.microsoft.com/office/drawing/2014/main" val="20001"/>
                    </a:ext>
                  </a:extLst>
                </a:gridCol>
              </a:tblGrid>
              <a:tr h="1238250">
                <a:tc>
                  <a:txBody>
                    <a:bodyPr/>
                    <a:lstStyle/>
                    <a:p>
                      <a:pPr algn="ctr">
                        <a:lnSpc>
                          <a:spcPts val="5740"/>
                        </a:lnSpc>
                        <a:defRPr/>
                      </a:pPr>
                      <a:r>
                        <a:rPr lang="en-US" sz="4100">
                          <a:solidFill>
                            <a:srgbClr val="000000"/>
                          </a:solidFill>
                          <a:latin typeface="Roboto Condensed Bold"/>
                        </a:rPr>
                        <a:t>Kết bài</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7CFB8"/>
                    </a:solidFill>
                  </a:tcPr>
                </a:tc>
                <a:tc>
                  <a:txBody>
                    <a:bodyPr/>
                    <a:lstStyle/>
                    <a:p>
                      <a:pPr algn="l">
                        <a:lnSpc>
                          <a:spcPts val="6160"/>
                        </a:lnSpc>
                        <a:defRPr/>
                      </a:pPr>
                      <a:r>
                        <a:rPr lang="en-US" sz="4400" dirty="0" err="1">
                          <a:solidFill>
                            <a:srgbClr val="000000"/>
                          </a:solidFill>
                          <a:latin typeface="Roboto Condensed"/>
                        </a:rPr>
                        <a:t>Khẳng</a:t>
                      </a:r>
                      <a:r>
                        <a:rPr lang="en-US" sz="4400" dirty="0">
                          <a:solidFill>
                            <a:srgbClr val="000000"/>
                          </a:solidFill>
                          <a:latin typeface="Roboto Condensed"/>
                        </a:rPr>
                        <a:t> </a:t>
                      </a:r>
                      <a:r>
                        <a:rPr lang="en-US" sz="4400" dirty="0" err="1">
                          <a:solidFill>
                            <a:srgbClr val="000000"/>
                          </a:solidFill>
                          <a:latin typeface="Roboto Condensed"/>
                        </a:rPr>
                        <a:t>định</a:t>
                      </a:r>
                      <a:r>
                        <a:rPr lang="en-US" sz="4400" dirty="0">
                          <a:solidFill>
                            <a:srgbClr val="000000"/>
                          </a:solidFill>
                          <a:latin typeface="Roboto Condensed"/>
                        </a:rPr>
                        <a:t> </a:t>
                      </a:r>
                      <a:r>
                        <a:rPr lang="en-US" sz="4400" dirty="0" err="1">
                          <a:solidFill>
                            <a:srgbClr val="000000"/>
                          </a:solidFill>
                          <a:latin typeface="Roboto Condensed"/>
                        </a:rPr>
                        <a:t>vị</a:t>
                      </a:r>
                      <a:r>
                        <a:rPr lang="en-US" sz="4400" dirty="0">
                          <a:solidFill>
                            <a:srgbClr val="000000"/>
                          </a:solidFill>
                          <a:latin typeface="Roboto Condensed"/>
                        </a:rPr>
                        <a:t> </a:t>
                      </a:r>
                      <a:r>
                        <a:rPr lang="en-US" sz="4400" dirty="0" err="1">
                          <a:solidFill>
                            <a:srgbClr val="000000"/>
                          </a:solidFill>
                          <a:latin typeface="Roboto Condensed"/>
                        </a:rPr>
                        <a:t>trí</a:t>
                      </a:r>
                      <a:r>
                        <a:rPr lang="en-US" sz="4400" dirty="0">
                          <a:solidFill>
                            <a:srgbClr val="000000"/>
                          </a:solidFill>
                          <a:latin typeface="Roboto Condensed"/>
                        </a:rPr>
                        <a:t> và ý </a:t>
                      </a:r>
                      <a:r>
                        <a:rPr lang="en-US" sz="4400" dirty="0" err="1">
                          <a:solidFill>
                            <a:srgbClr val="000000"/>
                          </a:solidFill>
                          <a:latin typeface="Roboto Condensed"/>
                        </a:rPr>
                        <a:t>nghĩa</a:t>
                      </a:r>
                      <a:r>
                        <a:rPr lang="en-US" sz="4400" dirty="0">
                          <a:solidFill>
                            <a:srgbClr val="000000"/>
                          </a:solidFill>
                          <a:latin typeface="Roboto Condensed"/>
                        </a:rPr>
                        <a:t> </a:t>
                      </a:r>
                      <a:r>
                        <a:rPr lang="en-US" sz="4400" dirty="0" err="1">
                          <a:solidFill>
                            <a:srgbClr val="000000"/>
                          </a:solidFill>
                          <a:latin typeface="Roboto Condensed"/>
                        </a:rPr>
                        <a:t>của</a:t>
                      </a:r>
                      <a:r>
                        <a:rPr lang="en-US" sz="4400" dirty="0">
                          <a:solidFill>
                            <a:srgbClr val="000000"/>
                          </a:solidFill>
                          <a:latin typeface="Roboto Condensed"/>
                        </a:rPr>
                        <a:t> </a:t>
                      </a:r>
                      <a:r>
                        <a:rPr lang="en-US" sz="4400" dirty="0" err="1">
                          <a:solidFill>
                            <a:srgbClr val="000000"/>
                          </a:solidFill>
                          <a:latin typeface="Roboto Condensed"/>
                        </a:rPr>
                        <a:t>bài</a:t>
                      </a:r>
                      <a:r>
                        <a:rPr lang="en-US" sz="4400" dirty="0">
                          <a:solidFill>
                            <a:srgbClr val="000000"/>
                          </a:solidFill>
                          <a:latin typeface="Roboto Condensed"/>
                        </a:rPr>
                        <a:t> </a:t>
                      </a:r>
                      <a:r>
                        <a:rPr lang="en-US" sz="4400" dirty="0" err="1">
                          <a:solidFill>
                            <a:srgbClr val="000000"/>
                          </a:solidFill>
                          <a:latin typeface="Roboto Condensed"/>
                        </a:rPr>
                        <a:t>thơ</a:t>
                      </a:r>
                      <a:r>
                        <a:rPr lang="en-US" sz="4400" dirty="0">
                          <a:solidFill>
                            <a:srgbClr val="000000"/>
                          </a:solidFill>
                          <a:latin typeface="Roboto Condensed"/>
                        </a:rPr>
                        <a:t>.</a:t>
                      </a:r>
                      <a:endParaRPr lang="en-US" sz="1100" dirty="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AECEB"/>
                    </a:solidFill>
                  </a:tcPr>
                </a:tc>
                <a:extLst>
                  <a:ext uri="{0D108BD9-81ED-4DB2-BD59-A6C34878D82A}">
                    <a16:rowId xmlns:a16="http://schemas.microsoft.com/office/drawing/2014/main" val="10000"/>
                  </a:ext>
                </a:extLst>
              </a:tr>
            </a:tbl>
          </a:graphicData>
        </a:graphic>
      </p:graphicFrame>
      <p:sp>
        <p:nvSpPr>
          <p:cNvPr id="8" name="TextBox 8"/>
          <p:cNvSpPr txBox="1"/>
          <p:nvPr/>
        </p:nvSpPr>
        <p:spPr>
          <a:xfrm>
            <a:off x="637648" y="602149"/>
            <a:ext cx="15611533" cy="961392"/>
          </a:xfrm>
          <a:prstGeom prst="rect">
            <a:avLst/>
          </a:prstGeom>
        </p:spPr>
        <p:txBody>
          <a:bodyPr lIns="0" tIns="0" rIns="0" bIns="0" rtlCol="0" anchor="t">
            <a:spAutoFit/>
          </a:bodyPr>
          <a:lstStyle/>
          <a:p>
            <a:pPr algn="ctr">
              <a:lnSpc>
                <a:spcPts val="7909"/>
              </a:lnSpc>
            </a:pPr>
            <a:r>
              <a:rPr lang="en-US" sz="5649">
                <a:solidFill>
                  <a:srgbClr val="70422C"/>
                </a:solidFill>
                <a:latin typeface="Fraunces Bold"/>
              </a:rPr>
              <a:t>III. HƯỚNG DẪN QUY TRÌNH VIẾT</a:t>
            </a:r>
          </a:p>
        </p:txBody>
      </p:sp>
      <p:sp>
        <p:nvSpPr>
          <p:cNvPr id="9" name="TextBox 9"/>
          <p:cNvSpPr txBox="1"/>
          <p:nvPr/>
        </p:nvSpPr>
        <p:spPr>
          <a:xfrm>
            <a:off x="1971406" y="1756906"/>
            <a:ext cx="12935065" cy="896619"/>
          </a:xfrm>
          <a:prstGeom prst="rect">
            <a:avLst/>
          </a:prstGeom>
        </p:spPr>
        <p:txBody>
          <a:bodyPr lIns="0" tIns="0" rIns="0" bIns="0" rtlCol="0" anchor="t">
            <a:spAutoFit/>
          </a:bodyPr>
          <a:lstStyle/>
          <a:p>
            <a:pPr>
              <a:lnSpc>
                <a:spcPts val="7280"/>
              </a:lnSpc>
            </a:pPr>
            <a:r>
              <a:rPr lang="en-US" sz="5200">
                <a:solidFill>
                  <a:srgbClr val="70422C"/>
                </a:solidFill>
                <a:latin typeface="Roboto Condensed Bold"/>
              </a:rPr>
              <a:t>1. Trước khi viết</a:t>
            </a:r>
          </a:p>
        </p:txBody>
      </p:sp>
      <p:sp>
        <p:nvSpPr>
          <p:cNvPr id="10" name="TextBox 10"/>
          <p:cNvSpPr txBox="1"/>
          <p:nvPr/>
        </p:nvSpPr>
        <p:spPr>
          <a:xfrm>
            <a:off x="7252003" y="3226097"/>
            <a:ext cx="3783995" cy="788035"/>
          </a:xfrm>
          <a:prstGeom prst="rect">
            <a:avLst/>
          </a:prstGeom>
        </p:spPr>
        <p:txBody>
          <a:bodyPr lIns="0" tIns="0" rIns="0" bIns="0" rtlCol="0" anchor="t">
            <a:spAutoFit/>
          </a:bodyPr>
          <a:lstStyle/>
          <a:p>
            <a:pPr>
              <a:lnSpc>
                <a:spcPts val="6440"/>
              </a:lnSpc>
            </a:pPr>
            <a:r>
              <a:rPr lang="en-US" sz="4600">
                <a:solidFill>
                  <a:srgbClr val="70422C"/>
                </a:solidFill>
                <a:latin typeface="Roboto Condensed Bold Italics"/>
              </a:rPr>
              <a:t>c. Lập dàn ý</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475691">
            <a:off x="1344612" y="59058"/>
            <a:ext cx="1932233" cy="1939285"/>
          </a:xfrm>
          <a:custGeom>
            <a:avLst/>
            <a:gdLst/>
            <a:ahLst/>
            <a:cxnLst/>
            <a:rect l="l" t="t" r="r" b="b"/>
            <a:pathLst>
              <a:path w="1932233" h="1939285">
                <a:moveTo>
                  <a:pt x="0" y="0"/>
                </a:moveTo>
                <a:lnTo>
                  <a:pt x="1932233" y="0"/>
                </a:lnTo>
                <a:lnTo>
                  <a:pt x="1932233" y="1939284"/>
                </a:lnTo>
                <a:lnTo>
                  <a:pt x="0" y="19392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246596" y="0"/>
            <a:ext cx="782104" cy="3400454"/>
          </a:xfrm>
          <a:custGeom>
            <a:avLst/>
            <a:gdLst/>
            <a:ahLst/>
            <a:cxnLst/>
            <a:rect l="l" t="t" r="r" b="b"/>
            <a:pathLst>
              <a:path w="782104" h="3400454">
                <a:moveTo>
                  <a:pt x="0" y="0"/>
                </a:moveTo>
                <a:lnTo>
                  <a:pt x="782104" y="0"/>
                </a:lnTo>
                <a:lnTo>
                  <a:pt x="782104" y="3400454"/>
                </a:lnTo>
                <a:lnTo>
                  <a:pt x="0" y="3400454"/>
                </a:lnTo>
                <a:lnTo>
                  <a:pt x="0" y="0"/>
                </a:lnTo>
                <a:close/>
              </a:path>
            </a:pathLst>
          </a:custGeom>
          <a:blipFill>
            <a:blip r:embed="rId4"/>
            <a:stretch>
              <a:fillRect/>
            </a:stretch>
          </a:blipFill>
        </p:spPr>
      </p:sp>
      <p:sp>
        <p:nvSpPr>
          <p:cNvPr id="4" name="Freeform 4"/>
          <p:cNvSpPr/>
          <p:nvPr/>
        </p:nvSpPr>
        <p:spPr>
          <a:xfrm>
            <a:off x="1809576" y="-11819308"/>
            <a:ext cx="13385329" cy="13385329"/>
          </a:xfrm>
          <a:custGeom>
            <a:avLst/>
            <a:gdLst/>
            <a:ahLst/>
            <a:cxnLst/>
            <a:rect l="l" t="t" r="r" b="b"/>
            <a:pathLst>
              <a:path w="13385329" h="13385329">
                <a:moveTo>
                  <a:pt x="0" y="0"/>
                </a:moveTo>
                <a:lnTo>
                  <a:pt x="13385329" y="0"/>
                </a:lnTo>
                <a:lnTo>
                  <a:pt x="13385329" y="13385329"/>
                </a:lnTo>
                <a:lnTo>
                  <a:pt x="0" y="13385329"/>
                </a:lnTo>
                <a:lnTo>
                  <a:pt x="0" y="0"/>
                </a:lnTo>
                <a:close/>
              </a:path>
            </a:pathLst>
          </a:custGeom>
          <a:blipFill>
            <a:blip r:embed="rId5">
              <a:alphaModFix amt="18999"/>
              <a:extLst>
                <a:ext uri="{96DAC541-7B7A-43D3-8B79-37D633B846F1}">
                  <asvg:svgBlip xmlns:asvg="http://schemas.microsoft.com/office/drawing/2016/SVG/main" r:embed="rId6"/>
                </a:ext>
              </a:extLst>
            </a:blip>
            <a:stretch>
              <a:fillRect/>
            </a:stretch>
          </a:blipFill>
        </p:spPr>
      </p:sp>
      <p:sp>
        <p:nvSpPr>
          <p:cNvPr id="5" name="Freeform 5"/>
          <p:cNvSpPr/>
          <p:nvPr/>
        </p:nvSpPr>
        <p:spPr>
          <a:xfrm>
            <a:off x="-300666" y="7574008"/>
            <a:ext cx="2658732" cy="2712992"/>
          </a:xfrm>
          <a:custGeom>
            <a:avLst/>
            <a:gdLst/>
            <a:ahLst/>
            <a:cxnLst/>
            <a:rect l="l" t="t" r="r" b="b"/>
            <a:pathLst>
              <a:path w="2658732" h="2712992">
                <a:moveTo>
                  <a:pt x="0" y="0"/>
                </a:moveTo>
                <a:lnTo>
                  <a:pt x="2658732" y="0"/>
                </a:lnTo>
                <a:lnTo>
                  <a:pt x="2658732" y="2712992"/>
                </a:lnTo>
                <a:lnTo>
                  <a:pt x="0" y="271299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6" name="Freeform 6"/>
          <p:cNvSpPr/>
          <p:nvPr/>
        </p:nvSpPr>
        <p:spPr>
          <a:xfrm flipH="1">
            <a:off x="15416962" y="-714612"/>
            <a:ext cx="3684676" cy="3486625"/>
          </a:xfrm>
          <a:custGeom>
            <a:avLst/>
            <a:gdLst/>
            <a:ahLst/>
            <a:cxnLst/>
            <a:rect l="l" t="t" r="r" b="b"/>
            <a:pathLst>
              <a:path w="3684676" h="3486625">
                <a:moveTo>
                  <a:pt x="3684676" y="0"/>
                </a:moveTo>
                <a:lnTo>
                  <a:pt x="0" y="0"/>
                </a:lnTo>
                <a:lnTo>
                  <a:pt x="0" y="3486624"/>
                </a:lnTo>
                <a:lnTo>
                  <a:pt x="3684676" y="3486624"/>
                </a:lnTo>
                <a:lnTo>
                  <a:pt x="3684676" y="0"/>
                </a:lnTo>
                <a:close/>
              </a:path>
            </a:pathLst>
          </a:custGeom>
          <a:blipFill>
            <a:blip r:embed="rId9"/>
            <a:stretch>
              <a:fillRect/>
            </a:stretch>
          </a:blipFill>
        </p:spPr>
      </p:sp>
      <p:sp>
        <p:nvSpPr>
          <p:cNvPr id="7" name="TextBox 7"/>
          <p:cNvSpPr txBox="1"/>
          <p:nvPr/>
        </p:nvSpPr>
        <p:spPr>
          <a:xfrm>
            <a:off x="1120653" y="1947021"/>
            <a:ext cx="15611533" cy="977869"/>
          </a:xfrm>
          <a:prstGeom prst="rect">
            <a:avLst/>
          </a:prstGeom>
        </p:spPr>
        <p:txBody>
          <a:bodyPr lIns="0" tIns="0" rIns="0" bIns="0" rtlCol="0" anchor="t">
            <a:spAutoFit/>
          </a:bodyPr>
          <a:lstStyle/>
          <a:p>
            <a:pPr algn="ctr">
              <a:lnSpc>
                <a:spcPts val="8049"/>
              </a:lnSpc>
            </a:pPr>
            <a:r>
              <a:rPr lang="en-US" sz="5749">
                <a:solidFill>
                  <a:srgbClr val="70422C"/>
                </a:solidFill>
                <a:latin typeface="Fraunces Bold"/>
              </a:rPr>
              <a:t>III. HƯỚNG DẪN QUY TRÌNH VIẾT</a:t>
            </a:r>
          </a:p>
        </p:txBody>
      </p:sp>
      <p:sp>
        <p:nvSpPr>
          <p:cNvPr id="8" name="TextBox 8"/>
          <p:cNvSpPr txBox="1"/>
          <p:nvPr/>
        </p:nvSpPr>
        <p:spPr>
          <a:xfrm>
            <a:off x="2676467" y="3300964"/>
            <a:ext cx="12935065" cy="853945"/>
          </a:xfrm>
          <a:prstGeom prst="rect">
            <a:avLst/>
          </a:prstGeom>
        </p:spPr>
        <p:txBody>
          <a:bodyPr lIns="0" tIns="0" rIns="0" bIns="0" rtlCol="0" anchor="t">
            <a:spAutoFit/>
          </a:bodyPr>
          <a:lstStyle/>
          <a:p>
            <a:pPr>
              <a:lnSpc>
                <a:spcPts val="6999"/>
              </a:lnSpc>
            </a:pPr>
            <a:r>
              <a:rPr lang="en-US" sz="4999" dirty="0">
                <a:solidFill>
                  <a:srgbClr val="70422C"/>
                </a:solidFill>
                <a:latin typeface="Roboto Condensed Bold"/>
              </a:rPr>
              <a:t>2. Viết</a:t>
            </a:r>
          </a:p>
        </p:txBody>
      </p:sp>
      <p:sp>
        <p:nvSpPr>
          <p:cNvPr id="9" name="TextBox 9"/>
          <p:cNvSpPr txBox="1"/>
          <p:nvPr/>
        </p:nvSpPr>
        <p:spPr>
          <a:xfrm>
            <a:off x="2088384" y="4550033"/>
            <a:ext cx="15123291" cy="4091940"/>
          </a:xfrm>
          <a:prstGeom prst="rect">
            <a:avLst/>
          </a:prstGeom>
        </p:spPr>
        <p:txBody>
          <a:bodyPr lIns="0" tIns="0" rIns="0" bIns="0" rtlCol="0" anchor="t">
            <a:spAutoFit/>
          </a:bodyPr>
          <a:lstStyle/>
          <a:p>
            <a:pPr marL="842008" lvl="1" indent="-421004" algn="just">
              <a:lnSpc>
                <a:spcPts val="5459"/>
              </a:lnSpc>
              <a:buFont typeface="Arial"/>
              <a:buChar char="•"/>
            </a:pPr>
            <a:r>
              <a:rPr lang="en-US" sz="3899" dirty="0" err="1">
                <a:solidFill>
                  <a:srgbClr val="70422C"/>
                </a:solidFill>
                <a:latin typeface="Roboto Condensed Bold"/>
              </a:rPr>
              <a:t>Bám</a:t>
            </a:r>
            <a:r>
              <a:rPr lang="en-US" sz="3899" dirty="0">
                <a:solidFill>
                  <a:srgbClr val="70422C"/>
                </a:solidFill>
                <a:latin typeface="Roboto Condensed Bold"/>
              </a:rPr>
              <a:t> </a:t>
            </a:r>
            <a:r>
              <a:rPr lang="en-US" sz="3899" dirty="0" err="1">
                <a:solidFill>
                  <a:srgbClr val="70422C"/>
                </a:solidFill>
                <a:latin typeface="Roboto Condensed Bold"/>
              </a:rPr>
              <a:t>sát</a:t>
            </a:r>
            <a:r>
              <a:rPr lang="en-US" sz="3899" dirty="0">
                <a:solidFill>
                  <a:srgbClr val="70422C"/>
                </a:solidFill>
                <a:latin typeface="Roboto Condensed Bold"/>
              </a:rPr>
              <a:t> </a:t>
            </a:r>
            <a:r>
              <a:rPr lang="en-US" sz="3899" dirty="0" err="1">
                <a:solidFill>
                  <a:srgbClr val="70422C"/>
                </a:solidFill>
                <a:latin typeface="Roboto Condensed Bold"/>
              </a:rPr>
              <a:t>dàn</a:t>
            </a:r>
            <a:r>
              <a:rPr lang="en-US" sz="3899" dirty="0">
                <a:solidFill>
                  <a:srgbClr val="70422C"/>
                </a:solidFill>
                <a:latin typeface="Roboto Condensed Bold"/>
              </a:rPr>
              <a:t> ý </a:t>
            </a:r>
            <a:r>
              <a:rPr lang="en-US" sz="3899" dirty="0" err="1">
                <a:solidFill>
                  <a:srgbClr val="70422C"/>
                </a:solidFill>
                <a:latin typeface="Roboto Condensed Bold"/>
              </a:rPr>
              <a:t>đã</a:t>
            </a:r>
            <a:r>
              <a:rPr lang="en-US" sz="3899" dirty="0">
                <a:solidFill>
                  <a:srgbClr val="70422C"/>
                </a:solidFill>
                <a:latin typeface="Roboto Condensed Bold"/>
              </a:rPr>
              <a:t> </a:t>
            </a:r>
            <a:r>
              <a:rPr lang="en-US" sz="3899" dirty="0" err="1">
                <a:solidFill>
                  <a:srgbClr val="70422C"/>
                </a:solidFill>
                <a:latin typeface="Roboto Condensed Bold"/>
              </a:rPr>
              <a:t>lập</a:t>
            </a:r>
            <a:r>
              <a:rPr lang="en-US" sz="3899" dirty="0">
                <a:solidFill>
                  <a:srgbClr val="70422C"/>
                </a:solidFill>
                <a:latin typeface="Roboto Condensed Bold"/>
              </a:rPr>
              <a:t>; </a:t>
            </a:r>
            <a:r>
              <a:rPr lang="en-US" sz="3899" dirty="0" err="1">
                <a:solidFill>
                  <a:srgbClr val="70422C"/>
                </a:solidFill>
                <a:latin typeface="Roboto Condensed Bold"/>
              </a:rPr>
              <a:t>sử</a:t>
            </a:r>
            <a:r>
              <a:rPr lang="en-US" sz="3899" dirty="0">
                <a:solidFill>
                  <a:srgbClr val="70422C"/>
                </a:solidFill>
                <a:latin typeface="Roboto Condensed Bold"/>
              </a:rPr>
              <a:t> </a:t>
            </a:r>
            <a:r>
              <a:rPr lang="en-US" sz="3899" dirty="0" err="1">
                <a:solidFill>
                  <a:srgbClr val="70422C"/>
                </a:solidFill>
                <a:latin typeface="Roboto Condensed Bold"/>
              </a:rPr>
              <a:t>dụng</a:t>
            </a:r>
            <a:r>
              <a:rPr lang="en-US" sz="3899" dirty="0">
                <a:solidFill>
                  <a:srgbClr val="70422C"/>
                </a:solidFill>
                <a:latin typeface="Roboto Condensed Bold"/>
              </a:rPr>
              <a:t> </a:t>
            </a:r>
            <a:r>
              <a:rPr lang="en-US" sz="3899" dirty="0" err="1">
                <a:solidFill>
                  <a:srgbClr val="70422C"/>
                </a:solidFill>
                <a:latin typeface="Roboto Condensed Bold"/>
              </a:rPr>
              <a:t>đa</a:t>
            </a:r>
            <a:r>
              <a:rPr lang="en-US" sz="3899" dirty="0">
                <a:solidFill>
                  <a:srgbClr val="70422C"/>
                </a:solidFill>
                <a:latin typeface="Roboto Condensed Bold"/>
              </a:rPr>
              <a:t> </a:t>
            </a:r>
            <a:r>
              <a:rPr lang="en-US" sz="3899" dirty="0" err="1">
                <a:solidFill>
                  <a:srgbClr val="70422C"/>
                </a:solidFill>
                <a:latin typeface="Roboto Condensed Bold"/>
              </a:rPr>
              <a:t>dạng</a:t>
            </a:r>
            <a:r>
              <a:rPr lang="en-US" sz="3899" dirty="0">
                <a:solidFill>
                  <a:srgbClr val="70422C"/>
                </a:solidFill>
                <a:latin typeface="Roboto Condensed Bold"/>
              </a:rPr>
              <a:t> </a:t>
            </a:r>
            <a:r>
              <a:rPr lang="en-US" sz="3899" dirty="0" err="1">
                <a:solidFill>
                  <a:srgbClr val="70422C"/>
                </a:solidFill>
                <a:latin typeface="Roboto Condensed Bold"/>
              </a:rPr>
              <a:t>các</a:t>
            </a:r>
            <a:r>
              <a:rPr lang="en-US" sz="3899" dirty="0">
                <a:solidFill>
                  <a:srgbClr val="70422C"/>
                </a:solidFill>
                <a:latin typeface="Roboto Condensed Bold"/>
              </a:rPr>
              <a:t> </a:t>
            </a:r>
            <a:r>
              <a:rPr lang="en-US" sz="3899" dirty="0" err="1">
                <a:solidFill>
                  <a:srgbClr val="70422C"/>
                </a:solidFill>
                <a:latin typeface="Roboto Condensed Bold"/>
              </a:rPr>
              <a:t>hình</a:t>
            </a:r>
            <a:r>
              <a:rPr lang="en-US" sz="3899" dirty="0">
                <a:solidFill>
                  <a:srgbClr val="70422C"/>
                </a:solidFill>
                <a:latin typeface="Roboto Condensed Bold"/>
              </a:rPr>
              <a:t> </a:t>
            </a:r>
            <a:r>
              <a:rPr lang="en-US" sz="3899" dirty="0" err="1">
                <a:solidFill>
                  <a:srgbClr val="70422C"/>
                </a:solidFill>
                <a:latin typeface="Roboto Condensed Bold"/>
              </a:rPr>
              <a:t>thức</a:t>
            </a:r>
            <a:r>
              <a:rPr lang="en-US" sz="3899" dirty="0">
                <a:solidFill>
                  <a:srgbClr val="70422C"/>
                </a:solidFill>
                <a:latin typeface="Roboto Condensed Bold"/>
              </a:rPr>
              <a:t> </a:t>
            </a:r>
            <a:r>
              <a:rPr lang="en-US" sz="3899" dirty="0" err="1">
                <a:solidFill>
                  <a:srgbClr val="70422C"/>
                </a:solidFill>
                <a:latin typeface="Roboto Condensed Bold"/>
              </a:rPr>
              <a:t>trích</a:t>
            </a:r>
            <a:r>
              <a:rPr lang="en-US" sz="3899" dirty="0">
                <a:solidFill>
                  <a:srgbClr val="70422C"/>
                </a:solidFill>
                <a:latin typeface="Roboto Condensed Bold"/>
              </a:rPr>
              <a:t> </a:t>
            </a:r>
            <a:r>
              <a:rPr lang="en-US" sz="3899" dirty="0" err="1">
                <a:solidFill>
                  <a:srgbClr val="70422C"/>
                </a:solidFill>
                <a:latin typeface="Roboto Condensed Bold"/>
              </a:rPr>
              <a:t>dẫn</a:t>
            </a:r>
            <a:r>
              <a:rPr lang="en-US" sz="3899" dirty="0">
                <a:solidFill>
                  <a:srgbClr val="70422C"/>
                </a:solidFill>
                <a:latin typeface="Roboto Condensed Bold"/>
              </a:rPr>
              <a:t>; </a:t>
            </a:r>
            <a:r>
              <a:rPr lang="en-US" sz="3899" dirty="0" err="1">
                <a:solidFill>
                  <a:srgbClr val="70422C"/>
                </a:solidFill>
                <a:latin typeface="Roboto Condensed Bold"/>
              </a:rPr>
              <a:t>kết</a:t>
            </a:r>
            <a:r>
              <a:rPr lang="en-US" sz="3899" dirty="0">
                <a:solidFill>
                  <a:srgbClr val="70422C"/>
                </a:solidFill>
                <a:latin typeface="Roboto Condensed Bold"/>
              </a:rPr>
              <a:t> </a:t>
            </a:r>
            <a:r>
              <a:rPr lang="en-US" sz="3899" dirty="0" err="1">
                <a:solidFill>
                  <a:srgbClr val="70422C"/>
                </a:solidFill>
                <a:latin typeface="Roboto Condensed Bold"/>
              </a:rPr>
              <a:t>hợp</a:t>
            </a:r>
            <a:r>
              <a:rPr lang="en-US" sz="3899" dirty="0">
                <a:solidFill>
                  <a:srgbClr val="70422C"/>
                </a:solidFill>
                <a:latin typeface="Roboto Condensed Bold"/>
              </a:rPr>
              <a:t> </a:t>
            </a:r>
            <a:r>
              <a:rPr lang="en-US" sz="3899" dirty="0" err="1">
                <a:solidFill>
                  <a:srgbClr val="70422C"/>
                </a:solidFill>
                <a:latin typeface="Roboto Condensed Bold"/>
              </a:rPr>
              <a:t>phân</a:t>
            </a:r>
            <a:r>
              <a:rPr lang="en-US" sz="3899" dirty="0">
                <a:solidFill>
                  <a:srgbClr val="70422C"/>
                </a:solidFill>
                <a:latin typeface="Roboto Condensed Bold"/>
              </a:rPr>
              <a:t> </a:t>
            </a:r>
            <a:r>
              <a:rPr lang="en-US" sz="3899" dirty="0" err="1">
                <a:solidFill>
                  <a:srgbClr val="70422C"/>
                </a:solidFill>
                <a:latin typeface="Roboto Condensed Bold"/>
              </a:rPr>
              <a:t>tích</a:t>
            </a:r>
            <a:r>
              <a:rPr lang="en-US" sz="3899" dirty="0">
                <a:solidFill>
                  <a:srgbClr val="70422C"/>
                </a:solidFill>
                <a:latin typeface="Roboto Condensed Bold"/>
              </a:rPr>
              <a:t> </a:t>
            </a:r>
            <a:r>
              <a:rPr lang="en-US" sz="3899" dirty="0" err="1">
                <a:solidFill>
                  <a:srgbClr val="70422C"/>
                </a:solidFill>
                <a:latin typeface="Roboto Condensed Bold"/>
              </a:rPr>
              <a:t>với</a:t>
            </a:r>
            <a:r>
              <a:rPr lang="en-US" sz="3899" dirty="0">
                <a:solidFill>
                  <a:srgbClr val="70422C"/>
                </a:solidFill>
                <a:latin typeface="Roboto Condensed Bold"/>
              </a:rPr>
              <a:t> </a:t>
            </a:r>
            <a:r>
              <a:rPr lang="en-US" sz="3899" dirty="0" err="1">
                <a:solidFill>
                  <a:srgbClr val="70422C"/>
                </a:solidFill>
                <a:latin typeface="Roboto Condensed Bold"/>
              </a:rPr>
              <a:t>nhận</a:t>
            </a:r>
            <a:r>
              <a:rPr lang="en-US" sz="3899" dirty="0">
                <a:solidFill>
                  <a:srgbClr val="70422C"/>
                </a:solidFill>
                <a:latin typeface="Roboto Condensed Bold"/>
              </a:rPr>
              <a:t> </a:t>
            </a:r>
            <a:r>
              <a:rPr lang="en-US" sz="3899" dirty="0" err="1">
                <a:solidFill>
                  <a:srgbClr val="70422C"/>
                </a:solidFill>
                <a:latin typeface="Roboto Condensed Bold"/>
              </a:rPr>
              <a:t>xét</a:t>
            </a:r>
            <a:r>
              <a:rPr lang="en-US" sz="3899" dirty="0">
                <a:solidFill>
                  <a:srgbClr val="70422C"/>
                </a:solidFill>
                <a:latin typeface="Roboto Condensed Bold"/>
              </a:rPr>
              <a:t>, </a:t>
            </a:r>
            <a:r>
              <a:rPr lang="en-US" sz="3899" dirty="0" err="1">
                <a:solidFill>
                  <a:srgbClr val="70422C"/>
                </a:solidFill>
                <a:latin typeface="Roboto Condensed Bold"/>
              </a:rPr>
              <a:t>đánh</a:t>
            </a:r>
            <a:r>
              <a:rPr lang="en-US" sz="3899" dirty="0">
                <a:solidFill>
                  <a:srgbClr val="70422C"/>
                </a:solidFill>
                <a:latin typeface="Roboto Condensed Bold"/>
              </a:rPr>
              <a:t> </a:t>
            </a:r>
            <a:r>
              <a:rPr lang="en-US" sz="3899" dirty="0" err="1">
                <a:solidFill>
                  <a:srgbClr val="70422C"/>
                </a:solidFill>
                <a:latin typeface="Roboto Condensed Bold"/>
              </a:rPr>
              <a:t>giá</a:t>
            </a:r>
            <a:r>
              <a:rPr lang="en-US" sz="3899" dirty="0">
                <a:solidFill>
                  <a:srgbClr val="70422C"/>
                </a:solidFill>
                <a:latin typeface="Roboto Condensed Bold"/>
              </a:rPr>
              <a:t>.</a:t>
            </a:r>
          </a:p>
          <a:p>
            <a:pPr marL="842008" lvl="1" indent="-421004" algn="just">
              <a:lnSpc>
                <a:spcPts val="5459"/>
              </a:lnSpc>
              <a:buFont typeface="Arial"/>
              <a:buChar char="•"/>
            </a:pPr>
            <a:r>
              <a:rPr lang="en-US" sz="3899" dirty="0" err="1">
                <a:solidFill>
                  <a:srgbClr val="70422C"/>
                </a:solidFill>
                <a:latin typeface="Roboto Condensed Bold"/>
              </a:rPr>
              <a:t>Sử</a:t>
            </a:r>
            <a:r>
              <a:rPr lang="en-US" sz="3899" dirty="0">
                <a:solidFill>
                  <a:srgbClr val="70422C"/>
                </a:solidFill>
                <a:latin typeface="Roboto Condensed Bold"/>
              </a:rPr>
              <a:t> </a:t>
            </a:r>
            <a:r>
              <a:rPr lang="en-US" sz="3899" dirty="0" err="1">
                <a:solidFill>
                  <a:srgbClr val="70422C"/>
                </a:solidFill>
                <a:latin typeface="Roboto Condensed Bold"/>
              </a:rPr>
              <a:t>dụng</a:t>
            </a:r>
            <a:r>
              <a:rPr lang="en-US" sz="3899" dirty="0">
                <a:solidFill>
                  <a:srgbClr val="70422C"/>
                </a:solidFill>
                <a:latin typeface="Roboto Condensed Bold"/>
              </a:rPr>
              <a:t> </a:t>
            </a:r>
            <a:r>
              <a:rPr lang="en-US" sz="3899" dirty="0" err="1">
                <a:solidFill>
                  <a:srgbClr val="70422C"/>
                </a:solidFill>
                <a:latin typeface="Roboto Condensed Bold"/>
              </a:rPr>
              <a:t>từ</a:t>
            </a:r>
            <a:r>
              <a:rPr lang="en-US" sz="3899" dirty="0">
                <a:solidFill>
                  <a:srgbClr val="70422C"/>
                </a:solidFill>
                <a:latin typeface="Roboto Condensed Bold"/>
              </a:rPr>
              <a:t> </a:t>
            </a:r>
            <a:r>
              <a:rPr lang="en-US" sz="3899" dirty="0" err="1">
                <a:solidFill>
                  <a:srgbClr val="70422C"/>
                </a:solidFill>
                <a:latin typeface="Roboto Condensed Bold"/>
              </a:rPr>
              <a:t>ngữ</a:t>
            </a:r>
            <a:r>
              <a:rPr lang="en-US" sz="3899" dirty="0">
                <a:solidFill>
                  <a:srgbClr val="70422C"/>
                </a:solidFill>
                <a:latin typeface="Roboto Condensed Bold"/>
              </a:rPr>
              <a:t> </a:t>
            </a:r>
            <a:r>
              <a:rPr lang="en-US" sz="3899" dirty="0" err="1">
                <a:solidFill>
                  <a:srgbClr val="70422C"/>
                </a:solidFill>
                <a:latin typeface="Roboto Condensed Bold"/>
              </a:rPr>
              <a:t>chính</a:t>
            </a:r>
            <a:r>
              <a:rPr lang="en-US" sz="3899" dirty="0">
                <a:solidFill>
                  <a:srgbClr val="70422C"/>
                </a:solidFill>
                <a:latin typeface="Roboto Condensed Bold"/>
              </a:rPr>
              <a:t> </a:t>
            </a:r>
            <a:r>
              <a:rPr lang="en-US" sz="3899" dirty="0" err="1">
                <a:solidFill>
                  <a:srgbClr val="70422C"/>
                </a:solidFill>
                <a:latin typeface="Roboto Condensed Bold"/>
              </a:rPr>
              <a:t>xác</a:t>
            </a:r>
            <a:r>
              <a:rPr lang="en-US" sz="3899" dirty="0">
                <a:solidFill>
                  <a:srgbClr val="70422C"/>
                </a:solidFill>
                <a:latin typeface="Roboto Condensed Bold"/>
              </a:rPr>
              <a:t>, </a:t>
            </a:r>
            <a:r>
              <a:rPr lang="en-US" sz="3899" dirty="0" err="1">
                <a:solidFill>
                  <a:srgbClr val="70422C"/>
                </a:solidFill>
                <a:latin typeface="Roboto Condensed Bold"/>
              </a:rPr>
              <a:t>chọn</a:t>
            </a:r>
            <a:r>
              <a:rPr lang="en-US" sz="3899" dirty="0">
                <a:solidFill>
                  <a:srgbClr val="70422C"/>
                </a:solidFill>
                <a:latin typeface="Roboto Condensed Bold"/>
              </a:rPr>
              <a:t> </a:t>
            </a:r>
            <a:r>
              <a:rPr lang="en-US" sz="3899" dirty="0" err="1">
                <a:solidFill>
                  <a:srgbClr val="70422C"/>
                </a:solidFill>
                <a:latin typeface="Roboto Condensed Bold"/>
              </a:rPr>
              <a:t>lọc</a:t>
            </a:r>
            <a:r>
              <a:rPr lang="en-US" sz="3899" dirty="0">
                <a:solidFill>
                  <a:srgbClr val="70422C"/>
                </a:solidFill>
                <a:latin typeface="Roboto Condensed Bold"/>
              </a:rPr>
              <a:t>; </a:t>
            </a:r>
            <a:r>
              <a:rPr lang="en-US" sz="3899" dirty="0" err="1">
                <a:solidFill>
                  <a:srgbClr val="70422C"/>
                </a:solidFill>
                <a:latin typeface="Roboto Condensed Bold"/>
              </a:rPr>
              <a:t>diễn</a:t>
            </a:r>
            <a:r>
              <a:rPr lang="en-US" sz="3899" dirty="0">
                <a:solidFill>
                  <a:srgbClr val="70422C"/>
                </a:solidFill>
                <a:latin typeface="Roboto Condensed Bold"/>
              </a:rPr>
              <a:t> </a:t>
            </a:r>
            <a:r>
              <a:rPr lang="en-US" sz="3899" dirty="0" err="1">
                <a:solidFill>
                  <a:srgbClr val="70422C"/>
                </a:solidFill>
                <a:latin typeface="Roboto Condensed Bold"/>
              </a:rPr>
              <a:t>đạt</a:t>
            </a:r>
            <a:r>
              <a:rPr lang="en-US" sz="3899" dirty="0">
                <a:solidFill>
                  <a:srgbClr val="70422C"/>
                </a:solidFill>
                <a:latin typeface="Roboto Condensed Bold"/>
              </a:rPr>
              <a:t> </a:t>
            </a:r>
            <a:r>
              <a:rPr lang="en-US" sz="3899" dirty="0" err="1">
                <a:solidFill>
                  <a:srgbClr val="70422C"/>
                </a:solidFill>
                <a:latin typeface="Roboto Condensed Bold"/>
              </a:rPr>
              <a:t>sáng</a:t>
            </a:r>
            <a:r>
              <a:rPr lang="en-US" sz="3899" dirty="0">
                <a:solidFill>
                  <a:srgbClr val="70422C"/>
                </a:solidFill>
                <a:latin typeface="Roboto Condensed Bold"/>
              </a:rPr>
              <a:t> </a:t>
            </a:r>
            <a:r>
              <a:rPr lang="en-US" sz="3899" dirty="0" err="1">
                <a:solidFill>
                  <a:srgbClr val="70422C"/>
                </a:solidFill>
                <a:latin typeface="Roboto Condensed Bold"/>
              </a:rPr>
              <a:t>rõ</a:t>
            </a:r>
            <a:r>
              <a:rPr lang="en-US" sz="3899" dirty="0">
                <a:solidFill>
                  <a:srgbClr val="70422C"/>
                </a:solidFill>
                <a:latin typeface="Roboto Condensed Bold"/>
              </a:rPr>
              <a:t>, </a:t>
            </a:r>
            <a:r>
              <a:rPr lang="en-US" sz="3899" dirty="0" err="1">
                <a:solidFill>
                  <a:srgbClr val="70422C"/>
                </a:solidFill>
                <a:latin typeface="Roboto Condensed Bold"/>
              </a:rPr>
              <a:t>thể</a:t>
            </a:r>
            <a:r>
              <a:rPr lang="en-US" sz="3899" dirty="0">
                <a:solidFill>
                  <a:srgbClr val="70422C"/>
                </a:solidFill>
                <a:latin typeface="Roboto Condensed Bold"/>
              </a:rPr>
              <a:t> </a:t>
            </a:r>
            <a:r>
              <a:rPr lang="en-US" sz="3899" dirty="0" err="1">
                <a:solidFill>
                  <a:srgbClr val="70422C"/>
                </a:solidFill>
                <a:latin typeface="Roboto Condensed Bold"/>
              </a:rPr>
              <a:t>hiện</a:t>
            </a:r>
            <a:r>
              <a:rPr lang="en-US" sz="3899" dirty="0">
                <a:solidFill>
                  <a:srgbClr val="70422C"/>
                </a:solidFill>
                <a:latin typeface="Roboto Condensed Bold"/>
              </a:rPr>
              <a:t> </a:t>
            </a:r>
            <a:r>
              <a:rPr lang="en-US" sz="3899" dirty="0" err="1">
                <a:solidFill>
                  <a:srgbClr val="70422C"/>
                </a:solidFill>
                <a:latin typeface="Roboto Condensed Bold"/>
              </a:rPr>
              <a:t>được</a:t>
            </a:r>
            <a:r>
              <a:rPr lang="en-US" sz="3899" dirty="0">
                <a:solidFill>
                  <a:srgbClr val="70422C"/>
                </a:solidFill>
                <a:latin typeface="Roboto Condensed Bold"/>
              </a:rPr>
              <a:t> </a:t>
            </a:r>
            <a:r>
              <a:rPr lang="en-US" sz="3899" dirty="0" err="1">
                <a:solidFill>
                  <a:srgbClr val="70422C"/>
                </a:solidFill>
                <a:latin typeface="Roboto Condensed Bold"/>
              </a:rPr>
              <a:t>cảm</a:t>
            </a:r>
            <a:r>
              <a:rPr lang="en-US" sz="3899" dirty="0">
                <a:solidFill>
                  <a:srgbClr val="70422C"/>
                </a:solidFill>
                <a:latin typeface="Roboto Condensed Bold"/>
              </a:rPr>
              <a:t> </a:t>
            </a:r>
            <a:r>
              <a:rPr lang="en-US" sz="3899" dirty="0" err="1">
                <a:solidFill>
                  <a:srgbClr val="70422C"/>
                </a:solidFill>
                <a:latin typeface="Roboto Condensed Bold"/>
              </a:rPr>
              <a:t>xúc</a:t>
            </a:r>
            <a:r>
              <a:rPr lang="en-US" sz="3899" dirty="0">
                <a:solidFill>
                  <a:srgbClr val="70422C"/>
                </a:solidFill>
                <a:latin typeface="Roboto Condensed Bold"/>
              </a:rPr>
              <a:t> </a:t>
            </a:r>
            <a:r>
              <a:rPr lang="en-US" sz="3899" dirty="0" err="1">
                <a:solidFill>
                  <a:srgbClr val="70422C"/>
                </a:solidFill>
                <a:latin typeface="Roboto Condensed Bold"/>
              </a:rPr>
              <a:t>của</a:t>
            </a:r>
            <a:r>
              <a:rPr lang="en-US" sz="3899" dirty="0">
                <a:solidFill>
                  <a:srgbClr val="70422C"/>
                </a:solidFill>
                <a:latin typeface="Roboto Condensed Bold"/>
              </a:rPr>
              <a:t> </a:t>
            </a:r>
            <a:r>
              <a:rPr lang="en-US" sz="3899" dirty="0" err="1">
                <a:solidFill>
                  <a:srgbClr val="70422C"/>
                </a:solidFill>
                <a:latin typeface="Roboto Condensed Bold"/>
              </a:rPr>
              <a:t>người</a:t>
            </a:r>
            <a:r>
              <a:rPr lang="en-US" sz="3899" dirty="0">
                <a:solidFill>
                  <a:srgbClr val="70422C"/>
                </a:solidFill>
                <a:latin typeface="Roboto Condensed Bold"/>
              </a:rPr>
              <a:t> </a:t>
            </a:r>
            <a:r>
              <a:rPr lang="en-US" sz="3899" dirty="0" err="1">
                <a:solidFill>
                  <a:srgbClr val="70422C"/>
                </a:solidFill>
                <a:latin typeface="Roboto Condensed Bold"/>
              </a:rPr>
              <a:t>viết</a:t>
            </a:r>
            <a:endParaRPr lang="en-US" sz="3899" dirty="0">
              <a:solidFill>
                <a:srgbClr val="70422C"/>
              </a:solidFill>
              <a:latin typeface="Roboto Condensed Bold"/>
            </a:endParaRPr>
          </a:p>
          <a:p>
            <a:pPr marL="842008" lvl="1" indent="-421004" algn="just">
              <a:lnSpc>
                <a:spcPts val="5459"/>
              </a:lnSpc>
              <a:buFont typeface="Arial"/>
              <a:buChar char="•"/>
            </a:pPr>
            <a:r>
              <a:rPr lang="en-US" sz="3899" dirty="0" err="1">
                <a:solidFill>
                  <a:srgbClr val="70422C"/>
                </a:solidFill>
                <a:latin typeface="Roboto Condensed Bold"/>
              </a:rPr>
              <a:t>Chú</a:t>
            </a:r>
            <a:r>
              <a:rPr lang="en-US" sz="3899" dirty="0">
                <a:solidFill>
                  <a:srgbClr val="70422C"/>
                </a:solidFill>
                <a:latin typeface="Roboto Condensed Bold"/>
              </a:rPr>
              <a:t> ý </a:t>
            </a:r>
            <a:r>
              <a:rPr lang="en-US" sz="3899" dirty="0" err="1">
                <a:solidFill>
                  <a:srgbClr val="70422C"/>
                </a:solidFill>
                <a:latin typeface="Roboto Condensed Bold"/>
              </a:rPr>
              <a:t>sự</a:t>
            </a:r>
            <a:r>
              <a:rPr lang="en-US" sz="3899" dirty="0">
                <a:solidFill>
                  <a:srgbClr val="70422C"/>
                </a:solidFill>
                <a:latin typeface="Roboto Condensed Bold"/>
              </a:rPr>
              <a:t> </a:t>
            </a:r>
            <a:r>
              <a:rPr lang="en-US" sz="3899" dirty="0" err="1">
                <a:solidFill>
                  <a:srgbClr val="70422C"/>
                </a:solidFill>
                <a:latin typeface="Roboto Condensed Bold"/>
              </a:rPr>
              <a:t>khác</a:t>
            </a:r>
            <a:r>
              <a:rPr lang="en-US" sz="3899" dirty="0">
                <a:solidFill>
                  <a:srgbClr val="70422C"/>
                </a:solidFill>
                <a:latin typeface="Roboto Condensed Bold"/>
              </a:rPr>
              <a:t> </a:t>
            </a:r>
            <a:r>
              <a:rPr lang="en-US" sz="3899" dirty="0" err="1">
                <a:solidFill>
                  <a:srgbClr val="70422C"/>
                </a:solidFill>
                <a:latin typeface="Roboto Condensed Bold"/>
              </a:rPr>
              <a:t>nhau</a:t>
            </a:r>
            <a:r>
              <a:rPr lang="en-US" sz="3899" dirty="0">
                <a:solidFill>
                  <a:srgbClr val="70422C"/>
                </a:solidFill>
                <a:latin typeface="Roboto Condensed Bold"/>
              </a:rPr>
              <a:t> </a:t>
            </a:r>
            <a:r>
              <a:rPr lang="en-US" sz="3899" dirty="0" err="1">
                <a:solidFill>
                  <a:srgbClr val="70422C"/>
                </a:solidFill>
                <a:latin typeface="Roboto Condensed Bold"/>
              </a:rPr>
              <a:t>về</a:t>
            </a:r>
            <a:r>
              <a:rPr lang="en-US" sz="3899" dirty="0">
                <a:solidFill>
                  <a:srgbClr val="70422C"/>
                </a:solidFill>
                <a:latin typeface="Roboto Condensed Bold"/>
              </a:rPr>
              <a:t> </a:t>
            </a:r>
            <a:r>
              <a:rPr lang="en-US" sz="3899" dirty="0" err="1">
                <a:solidFill>
                  <a:srgbClr val="70422C"/>
                </a:solidFill>
                <a:latin typeface="Roboto Condensed Bold"/>
              </a:rPr>
              <a:t>yêu</a:t>
            </a:r>
            <a:r>
              <a:rPr lang="en-US" sz="3899" dirty="0">
                <a:solidFill>
                  <a:srgbClr val="70422C"/>
                </a:solidFill>
                <a:latin typeface="Roboto Condensed Bold"/>
              </a:rPr>
              <a:t> </a:t>
            </a:r>
            <a:r>
              <a:rPr lang="en-US" sz="3899" dirty="0" err="1">
                <a:solidFill>
                  <a:srgbClr val="70422C"/>
                </a:solidFill>
                <a:latin typeface="Roboto Condensed Bold"/>
              </a:rPr>
              <a:t>cầu</a:t>
            </a:r>
            <a:r>
              <a:rPr lang="en-US" sz="3899" dirty="0">
                <a:solidFill>
                  <a:srgbClr val="70422C"/>
                </a:solidFill>
                <a:latin typeface="Roboto Condensed Bold"/>
              </a:rPr>
              <a:t>, </a:t>
            </a:r>
            <a:r>
              <a:rPr lang="en-US" sz="3899" dirty="0" err="1">
                <a:solidFill>
                  <a:srgbClr val="70422C"/>
                </a:solidFill>
                <a:latin typeface="Roboto Condensed Bold"/>
              </a:rPr>
              <a:t>mục</a:t>
            </a:r>
            <a:r>
              <a:rPr lang="en-US" sz="3899" dirty="0">
                <a:solidFill>
                  <a:srgbClr val="70422C"/>
                </a:solidFill>
                <a:latin typeface="Roboto Condensed Bold"/>
              </a:rPr>
              <a:t> </a:t>
            </a:r>
            <a:r>
              <a:rPr lang="en-US" sz="3899" dirty="0" err="1">
                <a:solidFill>
                  <a:srgbClr val="70422C"/>
                </a:solidFill>
                <a:latin typeface="Roboto Condensed Bold"/>
              </a:rPr>
              <a:t>đích</a:t>
            </a:r>
            <a:r>
              <a:rPr lang="en-US" sz="3899" dirty="0">
                <a:solidFill>
                  <a:srgbClr val="70422C"/>
                </a:solidFill>
                <a:latin typeface="Roboto Condensed Bold"/>
              </a:rPr>
              <a:t> </a:t>
            </a:r>
            <a:r>
              <a:rPr lang="en-US" sz="3899" dirty="0" err="1">
                <a:solidFill>
                  <a:srgbClr val="70422C"/>
                </a:solidFill>
                <a:latin typeface="Roboto Condensed Bold"/>
              </a:rPr>
              <a:t>của</a:t>
            </a:r>
            <a:r>
              <a:rPr lang="en-US" sz="3899" dirty="0">
                <a:solidFill>
                  <a:srgbClr val="70422C"/>
                </a:solidFill>
                <a:latin typeface="Roboto Condensed Bold"/>
              </a:rPr>
              <a:t> </a:t>
            </a:r>
            <a:r>
              <a:rPr lang="en-US" sz="3899" dirty="0" err="1">
                <a:solidFill>
                  <a:srgbClr val="70422C"/>
                </a:solidFill>
                <a:latin typeface="Roboto Condensed Bold"/>
              </a:rPr>
              <a:t>kiểu</a:t>
            </a:r>
            <a:r>
              <a:rPr lang="en-US" sz="3899" dirty="0">
                <a:solidFill>
                  <a:srgbClr val="70422C"/>
                </a:solidFill>
                <a:latin typeface="Roboto Condensed Bold"/>
              </a:rPr>
              <a:t> </a:t>
            </a:r>
            <a:r>
              <a:rPr lang="en-US" sz="3899" dirty="0" err="1">
                <a:solidFill>
                  <a:srgbClr val="70422C"/>
                </a:solidFill>
                <a:latin typeface="Roboto Condensed Bold"/>
              </a:rPr>
              <a:t>bài</a:t>
            </a:r>
            <a:r>
              <a:rPr lang="en-US" sz="3899" dirty="0">
                <a:solidFill>
                  <a:srgbClr val="70422C"/>
                </a:solidFill>
                <a:latin typeface="Roboto Condensed Bold"/>
              </a:rPr>
              <a:t> </a:t>
            </a:r>
            <a:r>
              <a:rPr lang="en-US" sz="3899" dirty="0" err="1">
                <a:solidFill>
                  <a:srgbClr val="70422C"/>
                </a:solidFill>
                <a:latin typeface="Roboto Condensed Bold"/>
              </a:rPr>
              <a:t>ghi</a:t>
            </a:r>
            <a:r>
              <a:rPr lang="en-US" sz="3899" dirty="0">
                <a:solidFill>
                  <a:srgbClr val="70422C"/>
                </a:solidFill>
                <a:latin typeface="Roboto Condensed Bold"/>
              </a:rPr>
              <a:t> </a:t>
            </a:r>
            <a:r>
              <a:rPr lang="en-US" sz="3899" dirty="0" err="1">
                <a:solidFill>
                  <a:srgbClr val="70422C"/>
                </a:solidFill>
                <a:latin typeface="Roboto Condensed Bold"/>
              </a:rPr>
              <a:t>lại</a:t>
            </a:r>
            <a:r>
              <a:rPr lang="en-US" sz="3899" dirty="0">
                <a:solidFill>
                  <a:srgbClr val="70422C"/>
                </a:solidFill>
                <a:latin typeface="Roboto Condensed Bold"/>
              </a:rPr>
              <a:t> </a:t>
            </a:r>
            <a:r>
              <a:rPr lang="en-US" sz="3899" dirty="0" err="1">
                <a:solidFill>
                  <a:srgbClr val="70422C"/>
                </a:solidFill>
                <a:latin typeface="Roboto Condensed Bold"/>
              </a:rPr>
              <a:t>cảm</a:t>
            </a:r>
            <a:r>
              <a:rPr lang="en-US" sz="3899" dirty="0">
                <a:solidFill>
                  <a:srgbClr val="70422C"/>
                </a:solidFill>
                <a:latin typeface="Roboto Condensed Bold"/>
              </a:rPr>
              <a:t> </a:t>
            </a:r>
            <a:r>
              <a:rPr lang="en-US" sz="3899" dirty="0" err="1">
                <a:solidFill>
                  <a:srgbClr val="70422C"/>
                </a:solidFill>
                <a:latin typeface="Roboto Condensed Bold"/>
              </a:rPr>
              <a:t>xúc</a:t>
            </a:r>
            <a:r>
              <a:rPr lang="en-US" sz="3899" dirty="0">
                <a:solidFill>
                  <a:srgbClr val="70422C"/>
                </a:solidFill>
                <a:latin typeface="Roboto Condensed Bold"/>
              </a:rPr>
              <a:t> </a:t>
            </a:r>
            <a:r>
              <a:rPr lang="en-US" sz="3899" dirty="0" err="1">
                <a:solidFill>
                  <a:srgbClr val="70422C"/>
                </a:solidFill>
                <a:latin typeface="Roboto Condensed Bold"/>
              </a:rPr>
              <a:t>sau</a:t>
            </a:r>
            <a:r>
              <a:rPr lang="en-US" sz="3899" dirty="0">
                <a:solidFill>
                  <a:srgbClr val="70422C"/>
                </a:solidFill>
                <a:latin typeface="Roboto Condensed Bold"/>
              </a:rPr>
              <a:t> </a:t>
            </a:r>
            <a:r>
              <a:rPr lang="en-US" sz="3899" dirty="0" err="1">
                <a:solidFill>
                  <a:srgbClr val="70422C"/>
                </a:solidFill>
                <a:latin typeface="Roboto Condensed Bold"/>
              </a:rPr>
              <a:t>khi</a:t>
            </a:r>
            <a:r>
              <a:rPr lang="en-US" sz="3899" dirty="0">
                <a:solidFill>
                  <a:srgbClr val="70422C"/>
                </a:solidFill>
                <a:latin typeface="Roboto Condensed Bold"/>
              </a:rPr>
              <a:t> </a:t>
            </a:r>
            <a:r>
              <a:rPr lang="en-US" sz="3899" dirty="0" err="1">
                <a:solidFill>
                  <a:srgbClr val="70422C"/>
                </a:solidFill>
                <a:latin typeface="Roboto Condensed Bold"/>
              </a:rPr>
              <a:t>đọc</a:t>
            </a:r>
            <a:r>
              <a:rPr lang="en-US" sz="3899" dirty="0">
                <a:solidFill>
                  <a:srgbClr val="70422C"/>
                </a:solidFill>
                <a:latin typeface="Roboto Condensed Bold"/>
              </a:rPr>
              <a:t> </a:t>
            </a:r>
            <a:r>
              <a:rPr lang="en-US" sz="3899" dirty="0" err="1">
                <a:solidFill>
                  <a:srgbClr val="70422C"/>
                </a:solidFill>
                <a:latin typeface="Roboto Condensed Bold"/>
              </a:rPr>
              <a:t>một</a:t>
            </a:r>
            <a:r>
              <a:rPr lang="en-US" sz="3899" dirty="0">
                <a:solidFill>
                  <a:srgbClr val="70422C"/>
                </a:solidFill>
                <a:latin typeface="Roboto Condensed Bold"/>
              </a:rPr>
              <a:t> </a:t>
            </a:r>
            <a:r>
              <a:rPr lang="en-US" sz="3899" dirty="0" err="1">
                <a:solidFill>
                  <a:srgbClr val="70422C"/>
                </a:solidFill>
                <a:latin typeface="Roboto Condensed Bold"/>
              </a:rPr>
              <a:t>bài</a:t>
            </a:r>
            <a:r>
              <a:rPr lang="en-US" sz="3899" dirty="0">
                <a:solidFill>
                  <a:srgbClr val="70422C"/>
                </a:solidFill>
                <a:latin typeface="Roboto Condensed Bold"/>
              </a:rPr>
              <a:t> </a:t>
            </a:r>
            <a:r>
              <a:rPr lang="en-US" sz="3899" dirty="0" err="1">
                <a:solidFill>
                  <a:srgbClr val="70422C"/>
                </a:solidFill>
                <a:latin typeface="Roboto Condensed Bold"/>
              </a:rPr>
              <a:t>thơ</a:t>
            </a:r>
            <a:r>
              <a:rPr lang="en-US" sz="3899" dirty="0">
                <a:solidFill>
                  <a:srgbClr val="70422C"/>
                </a:solidFill>
                <a:latin typeface="Roboto Condensed Bold"/>
              </a:rPr>
              <a:t> và </a:t>
            </a:r>
            <a:r>
              <a:rPr lang="en-US" sz="3899" dirty="0" err="1">
                <a:solidFill>
                  <a:srgbClr val="70422C"/>
                </a:solidFill>
                <a:latin typeface="Roboto Condensed Bold"/>
              </a:rPr>
              <a:t>kiểu</a:t>
            </a:r>
            <a:r>
              <a:rPr lang="en-US" sz="3899" dirty="0">
                <a:solidFill>
                  <a:srgbClr val="70422C"/>
                </a:solidFill>
                <a:latin typeface="Roboto Condensed Bold"/>
              </a:rPr>
              <a:t> </a:t>
            </a:r>
            <a:r>
              <a:rPr lang="en-US" sz="3899" dirty="0" err="1">
                <a:solidFill>
                  <a:srgbClr val="70422C"/>
                </a:solidFill>
                <a:latin typeface="Roboto Condensed Bold"/>
              </a:rPr>
              <a:t>bài</a:t>
            </a:r>
            <a:r>
              <a:rPr lang="en-US" sz="3899" dirty="0">
                <a:solidFill>
                  <a:srgbClr val="70422C"/>
                </a:solidFill>
                <a:latin typeface="Roboto Condensed Bold"/>
              </a:rPr>
              <a:t> </a:t>
            </a:r>
            <a:r>
              <a:rPr lang="en-US" sz="3899" dirty="0" err="1">
                <a:solidFill>
                  <a:srgbClr val="70422C"/>
                </a:solidFill>
                <a:latin typeface="Roboto Condensed Bold"/>
              </a:rPr>
              <a:t>phân</a:t>
            </a:r>
            <a:r>
              <a:rPr lang="en-US" sz="3899" dirty="0">
                <a:solidFill>
                  <a:srgbClr val="70422C"/>
                </a:solidFill>
                <a:latin typeface="Roboto Condensed Bold"/>
              </a:rPr>
              <a:t> </a:t>
            </a:r>
            <a:r>
              <a:rPr lang="en-US" sz="3899" dirty="0" err="1">
                <a:solidFill>
                  <a:srgbClr val="70422C"/>
                </a:solidFill>
                <a:latin typeface="Roboto Condensed Bold"/>
              </a:rPr>
              <a:t>tích</a:t>
            </a:r>
            <a:r>
              <a:rPr lang="en-US" sz="3899" dirty="0">
                <a:solidFill>
                  <a:srgbClr val="70422C"/>
                </a:solidFill>
                <a:latin typeface="Roboto Condensed Bold"/>
              </a:rPr>
              <a:t> </a:t>
            </a:r>
            <a:r>
              <a:rPr lang="en-US" sz="3899" dirty="0" err="1">
                <a:solidFill>
                  <a:srgbClr val="70422C"/>
                </a:solidFill>
                <a:latin typeface="Roboto Condensed Bold"/>
              </a:rPr>
              <a:t>một</a:t>
            </a:r>
            <a:r>
              <a:rPr lang="en-US" sz="3899" dirty="0">
                <a:solidFill>
                  <a:srgbClr val="70422C"/>
                </a:solidFill>
                <a:latin typeface="Roboto Condensed Bold"/>
              </a:rPr>
              <a:t> </a:t>
            </a:r>
            <a:r>
              <a:rPr lang="en-US" sz="3899" dirty="0" err="1">
                <a:solidFill>
                  <a:srgbClr val="70422C"/>
                </a:solidFill>
                <a:latin typeface="Roboto Condensed Bold"/>
              </a:rPr>
              <a:t>bài</a:t>
            </a:r>
            <a:r>
              <a:rPr lang="en-US" sz="3899" dirty="0">
                <a:solidFill>
                  <a:srgbClr val="70422C"/>
                </a:solidFill>
                <a:latin typeface="Roboto Condensed Bold"/>
              </a:rPr>
              <a:t> </a:t>
            </a:r>
            <a:r>
              <a:rPr lang="en-US" sz="3899" dirty="0" err="1">
                <a:solidFill>
                  <a:srgbClr val="70422C"/>
                </a:solidFill>
                <a:latin typeface="Roboto Condensed Bold"/>
              </a:rPr>
              <a:t>thơ</a:t>
            </a:r>
            <a:r>
              <a:rPr lang="en-US" sz="3899" dirty="0">
                <a:solidFill>
                  <a:srgbClr val="70422C"/>
                </a:solidFill>
                <a:latin typeface="Roboto Condensed Bold"/>
              </a:rPr>
              <a:t>.</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475691">
            <a:off x="109921" y="-137795"/>
            <a:ext cx="1932233" cy="1939285"/>
          </a:xfrm>
          <a:custGeom>
            <a:avLst/>
            <a:gdLst/>
            <a:ahLst/>
            <a:cxnLst/>
            <a:rect l="l" t="t" r="r" b="b"/>
            <a:pathLst>
              <a:path w="1932233" h="1939285">
                <a:moveTo>
                  <a:pt x="0" y="0"/>
                </a:moveTo>
                <a:lnTo>
                  <a:pt x="1932233" y="0"/>
                </a:lnTo>
                <a:lnTo>
                  <a:pt x="1932233" y="1939285"/>
                </a:lnTo>
                <a:lnTo>
                  <a:pt x="0" y="193928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246596" y="0"/>
            <a:ext cx="782104" cy="3400454"/>
          </a:xfrm>
          <a:custGeom>
            <a:avLst/>
            <a:gdLst/>
            <a:ahLst/>
            <a:cxnLst/>
            <a:rect l="l" t="t" r="r" b="b"/>
            <a:pathLst>
              <a:path w="782104" h="3400454">
                <a:moveTo>
                  <a:pt x="0" y="0"/>
                </a:moveTo>
                <a:lnTo>
                  <a:pt x="782104" y="0"/>
                </a:lnTo>
                <a:lnTo>
                  <a:pt x="782104" y="3400454"/>
                </a:lnTo>
                <a:lnTo>
                  <a:pt x="0" y="3400454"/>
                </a:lnTo>
                <a:lnTo>
                  <a:pt x="0" y="0"/>
                </a:lnTo>
                <a:close/>
              </a:path>
            </a:pathLst>
          </a:custGeom>
          <a:blipFill>
            <a:blip r:embed="rId4"/>
            <a:stretch>
              <a:fillRect/>
            </a:stretch>
          </a:blipFill>
        </p:spPr>
      </p:sp>
      <p:sp>
        <p:nvSpPr>
          <p:cNvPr id="4" name="Freeform 4"/>
          <p:cNvSpPr/>
          <p:nvPr/>
        </p:nvSpPr>
        <p:spPr>
          <a:xfrm>
            <a:off x="14970687" y="0"/>
            <a:ext cx="10602160" cy="10602160"/>
          </a:xfrm>
          <a:custGeom>
            <a:avLst/>
            <a:gdLst/>
            <a:ahLst/>
            <a:cxnLst/>
            <a:rect l="l" t="t" r="r" b="b"/>
            <a:pathLst>
              <a:path w="10602160" h="10602160">
                <a:moveTo>
                  <a:pt x="0" y="0"/>
                </a:moveTo>
                <a:lnTo>
                  <a:pt x="10602159" y="0"/>
                </a:lnTo>
                <a:lnTo>
                  <a:pt x="10602159" y="10602160"/>
                </a:lnTo>
                <a:lnTo>
                  <a:pt x="0" y="10602160"/>
                </a:lnTo>
                <a:lnTo>
                  <a:pt x="0" y="0"/>
                </a:lnTo>
                <a:close/>
              </a:path>
            </a:pathLst>
          </a:custGeom>
          <a:blipFill>
            <a:blip r:embed="rId5">
              <a:alphaModFix amt="18999"/>
              <a:extLst>
                <a:ext uri="{96DAC541-7B7A-43D3-8B79-37D633B846F1}">
                  <asvg:svgBlip xmlns:asvg="http://schemas.microsoft.com/office/drawing/2016/SVG/main" r:embed="rId6"/>
                </a:ext>
              </a:extLst>
            </a:blip>
            <a:stretch>
              <a:fillRect/>
            </a:stretch>
          </a:blipFill>
        </p:spPr>
      </p:sp>
      <p:sp>
        <p:nvSpPr>
          <p:cNvPr id="5" name="Freeform 5"/>
          <p:cNvSpPr/>
          <p:nvPr/>
        </p:nvSpPr>
        <p:spPr>
          <a:xfrm>
            <a:off x="-300666" y="7574008"/>
            <a:ext cx="2658732" cy="2712992"/>
          </a:xfrm>
          <a:custGeom>
            <a:avLst/>
            <a:gdLst/>
            <a:ahLst/>
            <a:cxnLst/>
            <a:rect l="l" t="t" r="r" b="b"/>
            <a:pathLst>
              <a:path w="2658732" h="2712992">
                <a:moveTo>
                  <a:pt x="0" y="0"/>
                </a:moveTo>
                <a:lnTo>
                  <a:pt x="2658732" y="0"/>
                </a:lnTo>
                <a:lnTo>
                  <a:pt x="2658732" y="2712992"/>
                </a:lnTo>
                <a:lnTo>
                  <a:pt x="0" y="271299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6" name="Freeform 6"/>
          <p:cNvSpPr/>
          <p:nvPr/>
        </p:nvSpPr>
        <p:spPr>
          <a:xfrm flipH="1">
            <a:off x="15416962" y="-714612"/>
            <a:ext cx="3684676" cy="3486625"/>
          </a:xfrm>
          <a:custGeom>
            <a:avLst/>
            <a:gdLst/>
            <a:ahLst/>
            <a:cxnLst/>
            <a:rect l="l" t="t" r="r" b="b"/>
            <a:pathLst>
              <a:path w="3684676" h="3486625">
                <a:moveTo>
                  <a:pt x="3684676" y="0"/>
                </a:moveTo>
                <a:lnTo>
                  <a:pt x="0" y="0"/>
                </a:lnTo>
                <a:lnTo>
                  <a:pt x="0" y="3486624"/>
                </a:lnTo>
                <a:lnTo>
                  <a:pt x="3684676" y="3486624"/>
                </a:lnTo>
                <a:lnTo>
                  <a:pt x="3684676" y="0"/>
                </a:lnTo>
                <a:close/>
              </a:path>
            </a:pathLst>
          </a:custGeom>
          <a:blipFill>
            <a:blip r:embed="rId9"/>
            <a:stretch>
              <a:fillRect/>
            </a:stretch>
          </a:blipFill>
        </p:spPr>
      </p:sp>
      <p:sp>
        <p:nvSpPr>
          <p:cNvPr id="7" name="TextBox 7"/>
          <p:cNvSpPr txBox="1"/>
          <p:nvPr/>
        </p:nvSpPr>
        <p:spPr>
          <a:xfrm>
            <a:off x="637648" y="923925"/>
            <a:ext cx="15611533" cy="961392"/>
          </a:xfrm>
          <a:prstGeom prst="rect">
            <a:avLst/>
          </a:prstGeom>
        </p:spPr>
        <p:txBody>
          <a:bodyPr lIns="0" tIns="0" rIns="0" bIns="0" rtlCol="0" anchor="t">
            <a:spAutoFit/>
          </a:bodyPr>
          <a:lstStyle/>
          <a:p>
            <a:pPr algn="ctr">
              <a:lnSpc>
                <a:spcPts val="7909"/>
              </a:lnSpc>
            </a:pPr>
            <a:r>
              <a:rPr lang="en-US" sz="5649">
                <a:solidFill>
                  <a:srgbClr val="70422C"/>
                </a:solidFill>
                <a:latin typeface="Fraunces Bold"/>
              </a:rPr>
              <a:t>III. HƯỚNG DẪN QUY TRÌNH VIẾT</a:t>
            </a:r>
          </a:p>
        </p:txBody>
      </p:sp>
      <p:sp>
        <p:nvSpPr>
          <p:cNvPr id="8" name="TextBox 8"/>
          <p:cNvSpPr txBox="1"/>
          <p:nvPr/>
        </p:nvSpPr>
        <p:spPr>
          <a:xfrm>
            <a:off x="2358066" y="2227692"/>
            <a:ext cx="12935065" cy="830579"/>
          </a:xfrm>
          <a:prstGeom prst="rect">
            <a:avLst/>
          </a:prstGeom>
        </p:spPr>
        <p:txBody>
          <a:bodyPr lIns="0" tIns="0" rIns="0" bIns="0" rtlCol="0" anchor="t">
            <a:spAutoFit/>
          </a:bodyPr>
          <a:lstStyle/>
          <a:p>
            <a:pPr>
              <a:lnSpc>
                <a:spcPts val="6720"/>
              </a:lnSpc>
            </a:pPr>
            <a:r>
              <a:rPr lang="en-US" sz="4800">
                <a:solidFill>
                  <a:srgbClr val="70422C"/>
                </a:solidFill>
                <a:latin typeface="Roboto Condensed Bold"/>
              </a:rPr>
              <a:t>3. Chỉnh sửa bài viết</a:t>
            </a:r>
          </a:p>
        </p:txBody>
      </p:sp>
      <p:sp>
        <p:nvSpPr>
          <p:cNvPr id="9" name="Freeform 9"/>
          <p:cNvSpPr/>
          <p:nvPr/>
        </p:nvSpPr>
        <p:spPr>
          <a:xfrm>
            <a:off x="1646244" y="3275124"/>
            <a:ext cx="6187352" cy="6547462"/>
          </a:xfrm>
          <a:custGeom>
            <a:avLst/>
            <a:gdLst/>
            <a:ahLst/>
            <a:cxnLst/>
            <a:rect l="l" t="t" r="r" b="b"/>
            <a:pathLst>
              <a:path w="6187352" h="6547462">
                <a:moveTo>
                  <a:pt x="0" y="0"/>
                </a:moveTo>
                <a:lnTo>
                  <a:pt x="6187352" y="0"/>
                </a:lnTo>
                <a:lnTo>
                  <a:pt x="6187352" y="6547463"/>
                </a:lnTo>
                <a:lnTo>
                  <a:pt x="0" y="654746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0" name="TextBox 10"/>
          <p:cNvSpPr txBox="1"/>
          <p:nvPr/>
        </p:nvSpPr>
        <p:spPr>
          <a:xfrm>
            <a:off x="2358066" y="3966617"/>
            <a:ext cx="4834417" cy="4203700"/>
          </a:xfrm>
          <a:prstGeom prst="rect">
            <a:avLst/>
          </a:prstGeom>
        </p:spPr>
        <p:txBody>
          <a:bodyPr lIns="0" tIns="0" rIns="0" bIns="0" rtlCol="0" anchor="t">
            <a:spAutoFit/>
          </a:bodyPr>
          <a:lstStyle/>
          <a:p>
            <a:pPr algn="just">
              <a:lnSpc>
                <a:spcPts val="5599"/>
              </a:lnSpc>
            </a:pPr>
            <a:r>
              <a:rPr lang="en-US" sz="3999" dirty="0" err="1">
                <a:solidFill>
                  <a:srgbClr val="70422C"/>
                </a:solidFill>
                <a:latin typeface="Roboto Condensed"/>
              </a:rPr>
              <a:t>Đọc</a:t>
            </a:r>
            <a:r>
              <a:rPr lang="en-US" sz="3999" dirty="0">
                <a:solidFill>
                  <a:srgbClr val="70422C"/>
                </a:solidFill>
                <a:latin typeface="Roboto Condensed"/>
              </a:rPr>
              <a:t> </a:t>
            </a:r>
            <a:r>
              <a:rPr lang="en-US" sz="3999" dirty="0" err="1">
                <a:solidFill>
                  <a:srgbClr val="70422C"/>
                </a:solidFill>
                <a:latin typeface="Roboto Condensed"/>
              </a:rPr>
              <a:t>lại</a:t>
            </a:r>
            <a:r>
              <a:rPr lang="en-US" sz="3999" dirty="0">
                <a:solidFill>
                  <a:srgbClr val="70422C"/>
                </a:solidFill>
                <a:latin typeface="Roboto Condensed"/>
              </a:rPr>
              <a:t> </a:t>
            </a:r>
            <a:r>
              <a:rPr lang="en-US" sz="3999" dirty="0" err="1">
                <a:solidFill>
                  <a:srgbClr val="70422C"/>
                </a:solidFill>
                <a:latin typeface="Roboto Condensed"/>
              </a:rPr>
              <a:t>bài</a:t>
            </a:r>
            <a:r>
              <a:rPr lang="en-US" sz="3999" dirty="0">
                <a:solidFill>
                  <a:srgbClr val="70422C"/>
                </a:solidFill>
                <a:latin typeface="Roboto Condensed"/>
              </a:rPr>
              <a:t> </a:t>
            </a:r>
            <a:r>
              <a:rPr lang="en-US" sz="3999" dirty="0" err="1">
                <a:solidFill>
                  <a:srgbClr val="70422C"/>
                </a:solidFill>
                <a:latin typeface="Roboto Condensed"/>
              </a:rPr>
              <a:t>viết</a:t>
            </a:r>
            <a:r>
              <a:rPr lang="en-US" sz="3999" dirty="0">
                <a:solidFill>
                  <a:srgbClr val="70422C"/>
                </a:solidFill>
                <a:latin typeface="Roboto Condensed"/>
              </a:rPr>
              <a:t>, </a:t>
            </a:r>
            <a:r>
              <a:rPr lang="en-US" sz="3999" dirty="0" err="1">
                <a:solidFill>
                  <a:srgbClr val="70422C"/>
                </a:solidFill>
                <a:latin typeface="Roboto Condensed"/>
              </a:rPr>
              <a:t>đối</a:t>
            </a:r>
            <a:r>
              <a:rPr lang="en-US" sz="3999" dirty="0">
                <a:solidFill>
                  <a:srgbClr val="70422C"/>
                </a:solidFill>
                <a:latin typeface="Roboto Condensed"/>
              </a:rPr>
              <a:t> </a:t>
            </a:r>
            <a:r>
              <a:rPr lang="en-US" sz="3999" dirty="0" err="1">
                <a:solidFill>
                  <a:srgbClr val="70422C"/>
                </a:solidFill>
                <a:latin typeface="Roboto Condensed"/>
              </a:rPr>
              <a:t>chiếu</a:t>
            </a:r>
            <a:r>
              <a:rPr lang="en-US" sz="3999" dirty="0">
                <a:solidFill>
                  <a:srgbClr val="70422C"/>
                </a:solidFill>
                <a:latin typeface="Roboto Condensed"/>
              </a:rPr>
              <a:t> </a:t>
            </a:r>
            <a:r>
              <a:rPr lang="en-US" sz="3999" dirty="0" err="1">
                <a:solidFill>
                  <a:srgbClr val="70422C"/>
                </a:solidFill>
                <a:latin typeface="Roboto Condensed"/>
              </a:rPr>
              <a:t>với</a:t>
            </a:r>
            <a:r>
              <a:rPr lang="en-US" sz="3999" dirty="0">
                <a:solidFill>
                  <a:srgbClr val="70422C"/>
                </a:solidFill>
                <a:latin typeface="Roboto Condensed"/>
              </a:rPr>
              <a:t> </a:t>
            </a:r>
            <a:r>
              <a:rPr lang="en-US" sz="3999" dirty="0" err="1">
                <a:solidFill>
                  <a:srgbClr val="70422C"/>
                </a:solidFill>
                <a:latin typeface="Roboto Condensed"/>
              </a:rPr>
              <a:t>yêu</a:t>
            </a:r>
            <a:r>
              <a:rPr lang="en-US" sz="3999" dirty="0">
                <a:solidFill>
                  <a:srgbClr val="70422C"/>
                </a:solidFill>
                <a:latin typeface="Roboto Condensed"/>
              </a:rPr>
              <a:t> </a:t>
            </a:r>
            <a:r>
              <a:rPr lang="en-US" sz="3999" dirty="0" err="1">
                <a:solidFill>
                  <a:srgbClr val="70422C"/>
                </a:solidFill>
                <a:latin typeface="Roboto Condensed"/>
              </a:rPr>
              <a:t>cầu</a:t>
            </a:r>
            <a:r>
              <a:rPr lang="en-US" sz="3999" dirty="0">
                <a:solidFill>
                  <a:srgbClr val="70422C"/>
                </a:solidFill>
                <a:latin typeface="Roboto Condensed"/>
              </a:rPr>
              <a:t> </a:t>
            </a:r>
            <a:r>
              <a:rPr lang="en-US" sz="3999" dirty="0" err="1">
                <a:solidFill>
                  <a:srgbClr val="70422C"/>
                </a:solidFill>
                <a:latin typeface="Roboto Condensed"/>
              </a:rPr>
              <a:t>của</a:t>
            </a:r>
            <a:r>
              <a:rPr lang="en-US" sz="3999" dirty="0">
                <a:solidFill>
                  <a:srgbClr val="70422C"/>
                </a:solidFill>
                <a:latin typeface="Roboto Condensed"/>
              </a:rPr>
              <a:t> </a:t>
            </a:r>
            <a:r>
              <a:rPr lang="en-US" sz="3999" dirty="0" err="1">
                <a:solidFill>
                  <a:srgbClr val="70422C"/>
                </a:solidFill>
                <a:latin typeface="Roboto Condensed"/>
              </a:rPr>
              <a:t>kiểu</a:t>
            </a:r>
            <a:r>
              <a:rPr lang="en-US" sz="3999" dirty="0">
                <a:solidFill>
                  <a:srgbClr val="70422C"/>
                </a:solidFill>
                <a:latin typeface="Roboto Condensed"/>
              </a:rPr>
              <a:t> </a:t>
            </a:r>
            <a:r>
              <a:rPr lang="en-US" sz="3999" dirty="0" err="1">
                <a:solidFill>
                  <a:srgbClr val="70422C"/>
                </a:solidFill>
                <a:latin typeface="Roboto Condensed"/>
              </a:rPr>
              <a:t>bài</a:t>
            </a:r>
            <a:r>
              <a:rPr lang="en-US" sz="3999" dirty="0">
                <a:solidFill>
                  <a:srgbClr val="70422C"/>
                </a:solidFill>
                <a:latin typeface="Roboto Condensed"/>
              </a:rPr>
              <a:t> và </a:t>
            </a:r>
            <a:r>
              <a:rPr lang="en-US" sz="3999" dirty="0" err="1">
                <a:solidFill>
                  <a:srgbClr val="70422C"/>
                </a:solidFill>
                <a:latin typeface="Roboto Condensed"/>
              </a:rPr>
              <a:t>dàn</a:t>
            </a:r>
            <a:r>
              <a:rPr lang="en-US" sz="3999" dirty="0">
                <a:solidFill>
                  <a:srgbClr val="70422C"/>
                </a:solidFill>
                <a:latin typeface="Roboto Condensed"/>
              </a:rPr>
              <a:t> ý </a:t>
            </a:r>
            <a:r>
              <a:rPr lang="en-US" sz="3999" dirty="0" err="1">
                <a:solidFill>
                  <a:srgbClr val="70422C"/>
                </a:solidFill>
                <a:latin typeface="Roboto Condensed"/>
              </a:rPr>
              <a:t>đã</a:t>
            </a:r>
            <a:r>
              <a:rPr lang="en-US" sz="3999" dirty="0">
                <a:solidFill>
                  <a:srgbClr val="70422C"/>
                </a:solidFill>
                <a:latin typeface="Roboto Condensed"/>
              </a:rPr>
              <a:t> </a:t>
            </a:r>
            <a:r>
              <a:rPr lang="en-US" sz="3999" dirty="0" err="1">
                <a:solidFill>
                  <a:srgbClr val="70422C"/>
                </a:solidFill>
                <a:latin typeface="Roboto Condensed"/>
              </a:rPr>
              <a:t>lập</a:t>
            </a:r>
            <a:r>
              <a:rPr lang="en-US" sz="3999" dirty="0">
                <a:solidFill>
                  <a:srgbClr val="70422C"/>
                </a:solidFill>
                <a:latin typeface="Roboto Condensed"/>
              </a:rPr>
              <a:t> </a:t>
            </a:r>
            <a:r>
              <a:rPr lang="en-US" sz="3999" dirty="0" err="1">
                <a:solidFill>
                  <a:srgbClr val="70422C"/>
                </a:solidFill>
                <a:latin typeface="Roboto Condensed"/>
              </a:rPr>
              <a:t>để</a:t>
            </a:r>
            <a:r>
              <a:rPr lang="en-US" sz="3999" dirty="0">
                <a:solidFill>
                  <a:srgbClr val="70422C"/>
                </a:solidFill>
                <a:latin typeface="Roboto Condensed"/>
              </a:rPr>
              <a:t> </a:t>
            </a:r>
            <a:r>
              <a:rPr lang="en-US" sz="3999" dirty="0" err="1">
                <a:solidFill>
                  <a:srgbClr val="70422C"/>
                </a:solidFill>
                <a:latin typeface="Roboto Condensed"/>
              </a:rPr>
              <a:t>chỉnh</a:t>
            </a:r>
            <a:r>
              <a:rPr lang="en-US" sz="3999" dirty="0">
                <a:solidFill>
                  <a:srgbClr val="70422C"/>
                </a:solidFill>
                <a:latin typeface="Roboto Condensed"/>
              </a:rPr>
              <a:t> </a:t>
            </a:r>
            <a:r>
              <a:rPr lang="en-US" sz="3999" dirty="0" err="1">
                <a:solidFill>
                  <a:srgbClr val="70422C"/>
                </a:solidFill>
                <a:latin typeface="Roboto Condensed"/>
              </a:rPr>
              <a:t>sửa</a:t>
            </a:r>
            <a:r>
              <a:rPr lang="en-US" sz="3999" dirty="0">
                <a:solidFill>
                  <a:srgbClr val="70422C"/>
                </a:solidFill>
                <a:latin typeface="Roboto Condensed"/>
              </a:rPr>
              <a:t>, </a:t>
            </a:r>
            <a:r>
              <a:rPr lang="en-US" sz="3999" dirty="0" err="1">
                <a:solidFill>
                  <a:srgbClr val="70422C"/>
                </a:solidFill>
                <a:latin typeface="Roboto Condensed"/>
              </a:rPr>
              <a:t>tập</a:t>
            </a:r>
            <a:r>
              <a:rPr lang="en-US" sz="3999" dirty="0">
                <a:solidFill>
                  <a:srgbClr val="70422C"/>
                </a:solidFill>
                <a:latin typeface="Roboto Condensed"/>
              </a:rPr>
              <a:t> </a:t>
            </a:r>
            <a:r>
              <a:rPr lang="en-US" sz="3999" dirty="0" err="1">
                <a:solidFill>
                  <a:srgbClr val="70422C"/>
                </a:solidFill>
                <a:latin typeface="Roboto Condensed"/>
              </a:rPr>
              <a:t>trung</a:t>
            </a:r>
            <a:r>
              <a:rPr lang="en-US" sz="3999" dirty="0">
                <a:solidFill>
                  <a:srgbClr val="70422C"/>
                </a:solidFill>
                <a:latin typeface="Roboto Condensed"/>
              </a:rPr>
              <a:t> </a:t>
            </a:r>
            <a:r>
              <a:rPr lang="en-US" sz="3999" dirty="0" err="1">
                <a:solidFill>
                  <a:srgbClr val="70422C"/>
                </a:solidFill>
                <a:latin typeface="Roboto Condensed"/>
              </a:rPr>
              <a:t>vào</a:t>
            </a:r>
            <a:r>
              <a:rPr lang="en-US" sz="3999" dirty="0">
                <a:solidFill>
                  <a:srgbClr val="70422C"/>
                </a:solidFill>
                <a:latin typeface="Roboto Condensed"/>
              </a:rPr>
              <a:t> </a:t>
            </a:r>
            <a:r>
              <a:rPr lang="en-US" sz="3999" dirty="0" err="1">
                <a:solidFill>
                  <a:srgbClr val="70422C"/>
                </a:solidFill>
                <a:latin typeface="Roboto Condensed"/>
              </a:rPr>
              <a:t>một</a:t>
            </a:r>
            <a:r>
              <a:rPr lang="en-US" sz="3999" dirty="0">
                <a:solidFill>
                  <a:srgbClr val="70422C"/>
                </a:solidFill>
                <a:latin typeface="Roboto Condensed"/>
              </a:rPr>
              <a:t> </a:t>
            </a:r>
            <a:r>
              <a:rPr lang="en-US" sz="3999" dirty="0" err="1">
                <a:solidFill>
                  <a:srgbClr val="70422C"/>
                </a:solidFill>
                <a:latin typeface="Roboto Condensed"/>
              </a:rPr>
              <a:t>số</a:t>
            </a:r>
            <a:r>
              <a:rPr lang="en-US" sz="3999" dirty="0">
                <a:solidFill>
                  <a:srgbClr val="70422C"/>
                </a:solidFill>
                <a:latin typeface="Roboto Condensed"/>
              </a:rPr>
              <a:t> </a:t>
            </a:r>
            <a:r>
              <a:rPr lang="en-US" sz="3999" dirty="0" err="1">
                <a:solidFill>
                  <a:srgbClr val="70422C"/>
                </a:solidFill>
                <a:latin typeface="Roboto Condensed"/>
              </a:rPr>
              <a:t>nội</a:t>
            </a:r>
            <a:r>
              <a:rPr lang="en-US" sz="3999" dirty="0">
                <a:solidFill>
                  <a:srgbClr val="70422C"/>
                </a:solidFill>
                <a:latin typeface="Roboto Condensed"/>
              </a:rPr>
              <a:t> dung </a:t>
            </a:r>
            <a:r>
              <a:rPr lang="en-US" sz="3999" dirty="0" err="1">
                <a:solidFill>
                  <a:srgbClr val="70422C"/>
                </a:solidFill>
                <a:latin typeface="Roboto Condensed"/>
              </a:rPr>
              <a:t>sau</a:t>
            </a:r>
            <a:r>
              <a:rPr lang="en-US" sz="3999" dirty="0">
                <a:solidFill>
                  <a:srgbClr val="70422C"/>
                </a:solidFill>
                <a:latin typeface="Roboto Condensed"/>
              </a:rPr>
              <a:t>:</a:t>
            </a:r>
          </a:p>
        </p:txBody>
      </p:sp>
      <p:sp>
        <p:nvSpPr>
          <p:cNvPr id="11" name="TextBox 11"/>
          <p:cNvSpPr txBox="1"/>
          <p:nvPr/>
        </p:nvSpPr>
        <p:spPr>
          <a:xfrm>
            <a:off x="8115300" y="3656124"/>
            <a:ext cx="9144000" cy="4908550"/>
          </a:xfrm>
          <a:prstGeom prst="rect">
            <a:avLst/>
          </a:prstGeom>
        </p:spPr>
        <p:txBody>
          <a:bodyPr lIns="0" tIns="0" rIns="0" bIns="0" rtlCol="0" anchor="t">
            <a:spAutoFit/>
          </a:bodyPr>
          <a:lstStyle/>
          <a:p>
            <a:pPr marL="863599" lvl="1" indent="-431800" algn="just">
              <a:lnSpc>
                <a:spcPts val="5599"/>
              </a:lnSpc>
              <a:buFont typeface="Arial"/>
              <a:buChar char="•"/>
            </a:pPr>
            <a:r>
              <a:rPr lang="en-US" sz="3999" dirty="0" err="1">
                <a:solidFill>
                  <a:srgbClr val="70422C"/>
                </a:solidFill>
                <a:latin typeface="Roboto Condensed"/>
              </a:rPr>
              <a:t>Các</a:t>
            </a:r>
            <a:r>
              <a:rPr lang="en-US" sz="3999" dirty="0">
                <a:solidFill>
                  <a:srgbClr val="70422C"/>
                </a:solidFill>
                <a:latin typeface="Roboto Condensed"/>
              </a:rPr>
              <a:t> </a:t>
            </a:r>
            <a:r>
              <a:rPr lang="en-US" sz="3999" dirty="0" err="1">
                <a:solidFill>
                  <a:srgbClr val="70422C"/>
                </a:solidFill>
                <a:latin typeface="Roboto Condensed"/>
              </a:rPr>
              <a:t>thông</a:t>
            </a:r>
            <a:r>
              <a:rPr lang="en-US" sz="3999" dirty="0">
                <a:solidFill>
                  <a:srgbClr val="70422C"/>
                </a:solidFill>
                <a:latin typeface="Roboto Condensed"/>
              </a:rPr>
              <a:t> tin </a:t>
            </a:r>
            <a:r>
              <a:rPr lang="en-US" sz="3999" dirty="0" err="1">
                <a:solidFill>
                  <a:srgbClr val="70422C"/>
                </a:solidFill>
                <a:latin typeface="Roboto Condensed"/>
              </a:rPr>
              <a:t>về</a:t>
            </a:r>
            <a:r>
              <a:rPr lang="en-US" sz="3999" dirty="0">
                <a:solidFill>
                  <a:srgbClr val="70422C"/>
                </a:solidFill>
                <a:latin typeface="Roboto Condensed"/>
              </a:rPr>
              <a:t> </a:t>
            </a:r>
            <a:r>
              <a:rPr lang="en-US" sz="3999" dirty="0" err="1">
                <a:solidFill>
                  <a:srgbClr val="70422C"/>
                </a:solidFill>
                <a:latin typeface="Roboto Condensed"/>
              </a:rPr>
              <a:t>nhan</a:t>
            </a:r>
            <a:r>
              <a:rPr lang="en-US" sz="3999" dirty="0">
                <a:solidFill>
                  <a:srgbClr val="70422C"/>
                </a:solidFill>
                <a:latin typeface="Roboto Condensed"/>
              </a:rPr>
              <a:t> </a:t>
            </a:r>
            <a:r>
              <a:rPr lang="en-US" sz="3999" dirty="0" err="1">
                <a:solidFill>
                  <a:srgbClr val="70422C"/>
                </a:solidFill>
                <a:latin typeface="Roboto Condensed"/>
              </a:rPr>
              <a:t>đề</a:t>
            </a:r>
            <a:r>
              <a:rPr lang="en-US" sz="3999" dirty="0">
                <a:solidFill>
                  <a:srgbClr val="70422C"/>
                </a:solidFill>
                <a:latin typeface="Roboto Condensed"/>
              </a:rPr>
              <a:t> </a:t>
            </a:r>
            <a:r>
              <a:rPr lang="en-US" sz="3999" dirty="0" err="1">
                <a:solidFill>
                  <a:srgbClr val="70422C"/>
                </a:solidFill>
                <a:latin typeface="Roboto Condensed"/>
              </a:rPr>
              <a:t>bài</a:t>
            </a:r>
            <a:r>
              <a:rPr lang="en-US" sz="3999" dirty="0">
                <a:solidFill>
                  <a:srgbClr val="70422C"/>
                </a:solidFill>
                <a:latin typeface="Roboto Condensed"/>
              </a:rPr>
              <a:t> </a:t>
            </a:r>
            <a:r>
              <a:rPr lang="en-US" sz="3999" dirty="0" err="1">
                <a:solidFill>
                  <a:srgbClr val="70422C"/>
                </a:solidFill>
                <a:latin typeface="Roboto Condensed"/>
              </a:rPr>
              <a:t>thơ</a:t>
            </a:r>
            <a:r>
              <a:rPr lang="en-US" sz="3999" dirty="0">
                <a:solidFill>
                  <a:srgbClr val="70422C"/>
                </a:solidFill>
                <a:latin typeface="Roboto Condensed"/>
              </a:rPr>
              <a:t>, </a:t>
            </a:r>
            <a:r>
              <a:rPr lang="en-US" sz="3999" dirty="0" err="1">
                <a:solidFill>
                  <a:srgbClr val="70422C"/>
                </a:solidFill>
                <a:latin typeface="Roboto Condensed"/>
              </a:rPr>
              <a:t>tên</a:t>
            </a:r>
            <a:r>
              <a:rPr lang="en-US" sz="3999" dirty="0">
                <a:solidFill>
                  <a:srgbClr val="70422C"/>
                </a:solidFill>
                <a:latin typeface="Roboto Condensed"/>
              </a:rPr>
              <a:t> </a:t>
            </a:r>
            <a:r>
              <a:rPr lang="en-US" sz="3999" dirty="0" err="1">
                <a:solidFill>
                  <a:srgbClr val="70422C"/>
                </a:solidFill>
                <a:latin typeface="Roboto Condensed"/>
              </a:rPr>
              <a:t>tác</a:t>
            </a:r>
            <a:r>
              <a:rPr lang="en-US" sz="3999" dirty="0">
                <a:solidFill>
                  <a:srgbClr val="70422C"/>
                </a:solidFill>
                <a:latin typeface="Roboto Condensed"/>
              </a:rPr>
              <a:t> </a:t>
            </a:r>
            <a:r>
              <a:rPr lang="en-US" sz="3999" dirty="0" err="1">
                <a:solidFill>
                  <a:srgbClr val="70422C"/>
                </a:solidFill>
                <a:latin typeface="Roboto Condensed"/>
              </a:rPr>
              <a:t>giả</a:t>
            </a:r>
            <a:r>
              <a:rPr lang="en-US" sz="3999" dirty="0">
                <a:solidFill>
                  <a:srgbClr val="70422C"/>
                </a:solidFill>
                <a:latin typeface="Roboto Condensed"/>
              </a:rPr>
              <a:t>, </a:t>
            </a:r>
            <a:r>
              <a:rPr lang="en-US" sz="3999" dirty="0" err="1">
                <a:solidFill>
                  <a:srgbClr val="70422C"/>
                </a:solidFill>
                <a:latin typeface="Roboto Condensed"/>
              </a:rPr>
              <a:t>đề</a:t>
            </a:r>
            <a:r>
              <a:rPr lang="en-US" sz="3999" dirty="0">
                <a:solidFill>
                  <a:srgbClr val="70422C"/>
                </a:solidFill>
                <a:latin typeface="Roboto Condensed"/>
              </a:rPr>
              <a:t> </a:t>
            </a:r>
            <a:r>
              <a:rPr lang="en-US" sz="3999" dirty="0" err="1">
                <a:solidFill>
                  <a:srgbClr val="70422C"/>
                </a:solidFill>
                <a:latin typeface="Roboto Condensed"/>
              </a:rPr>
              <a:t>tài</a:t>
            </a:r>
            <a:r>
              <a:rPr lang="en-US" sz="3999" dirty="0">
                <a:solidFill>
                  <a:srgbClr val="70422C"/>
                </a:solidFill>
                <a:latin typeface="Roboto Condensed"/>
              </a:rPr>
              <a:t>, </a:t>
            </a:r>
            <a:r>
              <a:rPr lang="en-US" sz="3999" dirty="0" err="1">
                <a:solidFill>
                  <a:srgbClr val="70422C"/>
                </a:solidFill>
                <a:latin typeface="Roboto Condensed"/>
              </a:rPr>
              <a:t>thể</a:t>
            </a:r>
            <a:r>
              <a:rPr lang="en-US" sz="3999" dirty="0">
                <a:solidFill>
                  <a:srgbClr val="70422C"/>
                </a:solidFill>
                <a:latin typeface="Roboto Condensed"/>
              </a:rPr>
              <a:t> </a:t>
            </a:r>
            <a:r>
              <a:rPr lang="en-US" sz="3999" dirty="0" err="1">
                <a:solidFill>
                  <a:srgbClr val="70422C"/>
                </a:solidFill>
                <a:latin typeface="Roboto Condensed"/>
              </a:rPr>
              <a:t>thơ</a:t>
            </a:r>
            <a:r>
              <a:rPr lang="en-US" sz="3999" dirty="0">
                <a:solidFill>
                  <a:srgbClr val="70422C"/>
                </a:solidFill>
                <a:latin typeface="Roboto Condensed"/>
              </a:rPr>
              <a:t> và </a:t>
            </a:r>
            <a:r>
              <a:rPr lang="en-US" sz="3999" dirty="0" err="1">
                <a:solidFill>
                  <a:srgbClr val="70422C"/>
                </a:solidFill>
                <a:latin typeface="Roboto Condensed"/>
              </a:rPr>
              <a:t>giá</a:t>
            </a:r>
            <a:r>
              <a:rPr lang="en-US" sz="3999" dirty="0">
                <a:solidFill>
                  <a:srgbClr val="70422C"/>
                </a:solidFill>
                <a:latin typeface="Roboto Condensed"/>
              </a:rPr>
              <a:t> </a:t>
            </a:r>
            <a:r>
              <a:rPr lang="en-US" sz="3999" dirty="0" err="1">
                <a:solidFill>
                  <a:srgbClr val="70422C"/>
                </a:solidFill>
                <a:latin typeface="Roboto Condensed"/>
              </a:rPr>
              <a:t>trị</a:t>
            </a:r>
            <a:r>
              <a:rPr lang="en-US" sz="3999" dirty="0">
                <a:solidFill>
                  <a:srgbClr val="70422C"/>
                </a:solidFill>
                <a:latin typeface="Roboto Condensed"/>
              </a:rPr>
              <a:t> </a:t>
            </a:r>
            <a:r>
              <a:rPr lang="en-US" sz="3999" dirty="0" err="1">
                <a:solidFill>
                  <a:srgbClr val="70422C"/>
                </a:solidFill>
                <a:latin typeface="Roboto Condensed"/>
              </a:rPr>
              <a:t>của</a:t>
            </a:r>
            <a:r>
              <a:rPr lang="en-US" sz="3999" dirty="0">
                <a:solidFill>
                  <a:srgbClr val="70422C"/>
                </a:solidFill>
                <a:latin typeface="Roboto Condensed"/>
              </a:rPr>
              <a:t> </a:t>
            </a:r>
            <a:r>
              <a:rPr lang="en-US" sz="3999" dirty="0" err="1">
                <a:solidFill>
                  <a:srgbClr val="70422C"/>
                </a:solidFill>
                <a:latin typeface="Roboto Condensed"/>
              </a:rPr>
              <a:t>bài</a:t>
            </a:r>
            <a:r>
              <a:rPr lang="en-US" sz="3999" dirty="0">
                <a:solidFill>
                  <a:srgbClr val="70422C"/>
                </a:solidFill>
                <a:latin typeface="Roboto Condensed"/>
              </a:rPr>
              <a:t> </a:t>
            </a:r>
            <a:r>
              <a:rPr lang="en-US" sz="3999" dirty="0" err="1">
                <a:solidFill>
                  <a:srgbClr val="70422C"/>
                </a:solidFill>
                <a:latin typeface="Roboto Condensed"/>
              </a:rPr>
              <a:t>thơ</a:t>
            </a:r>
            <a:r>
              <a:rPr lang="en-US" sz="3999" dirty="0">
                <a:solidFill>
                  <a:srgbClr val="70422C"/>
                </a:solidFill>
                <a:latin typeface="Roboto Condensed"/>
              </a:rPr>
              <a:t>.</a:t>
            </a:r>
          </a:p>
          <a:p>
            <a:pPr marL="863599" lvl="1" indent="-431800" algn="just">
              <a:lnSpc>
                <a:spcPts val="5599"/>
              </a:lnSpc>
              <a:buFont typeface="Arial"/>
              <a:buChar char="•"/>
            </a:pPr>
            <a:r>
              <a:rPr lang="en-US" sz="3999" dirty="0" err="1">
                <a:solidFill>
                  <a:srgbClr val="70422C"/>
                </a:solidFill>
                <a:latin typeface="Roboto Condensed"/>
              </a:rPr>
              <a:t>Các</a:t>
            </a:r>
            <a:r>
              <a:rPr lang="en-US" sz="3999" dirty="0">
                <a:solidFill>
                  <a:srgbClr val="70422C"/>
                </a:solidFill>
                <a:latin typeface="Roboto Condensed"/>
              </a:rPr>
              <a:t> ý </a:t>
            </a:r>
            <a:r>
              <a:rPr lang="en-US" sz="3999" dirty="0" err="1">
                <a:solidFill>
                  <a:srgbClr val="70422C"/>
                </a:solidFill>
                <a:latin typeface="Roboto Condensed"/>
              </a:rPr>
              <a:t>chính</a:t>
            </a:r>
            <a:r>
              <a:rPr lang="en-US" sz="3999" dirty="0">
                <a:solidFill>
                  <a:srgbClr val="70422C"/>
                </a:solidFill>
                <a:latin typeface="Roboto Condensed"/>
              </a:rPr>
              <a:t> </a:t>
            </a:r>
            <a:r>
              <a:rPr lang="en-US" sz="3999" dirty="0" err="1">
                <a:solidFill>
                  <a:srgbClr val="70422C"/>
                </a:solidFill>
                <a:latin typeface="Roboto Condensed"/>
              </a:rPr>
              <a:t>thể</a:t>
            </a:r>
            <a:r>
              <a:rPr lang="en-US" sz="3999" dirty="0">
                <a:solidFill>
                  <a:srgbClr val="70422C"/>
                </a:solidFill>
                <a:latin typeface="Roboto Condensed"/>
              </a:rPr>
              <a:t> </a:t>
            </a:r>
            <a:r>
              <a:rPr lang="en-US" sz="3999" dirty="0" err="1">
                <a:solidFill>
                  <a:srgbClr val="70422C"/>
                </a:solidFill>
                <a:latin typeface="Roboto Condensed"/>
              </a:rPr>
              <a:t>hiện</a:t>
            </a:r>
            <a:r>
              <a:rPr lang="en-US" sz="3999" dirty="0">
                <a:solidFill>
                  <a:srgbClr val="70422C"/>
                </a:solidFill>
                <a:latin typeface="Roboto Condensed"/>
              </a:rPr>
              <a:t> </a:t>
            </a:r>
            <a:r>
              <a:rPr lang="en-US" sz="3999" dirty="0" err="1">
                <a:solidFill>
                  <a:srgbClr val="70422C"/>
                </a:solidFill>
                <a:latin typeface="Roboto Condensed"/>
              </a:rPr>
              <a:t>đặc</a:t>
            </a:r>
            <a:r>
              <a:rPr lang="en-US" sz="3999" dirty="0">
                <a:solidFill>
                  <a:srgbClr val="70422C"/>
                </a:solidFill>
                <a:latin typeface="Roboto Condensed"/>
              </a:rPr>
              <a:t> </a:t>
            </a:r>
            <a:r>
              <a:rPr lang="en-US" sz="3999" dirty="0" err="1">
                <a:solidFill>
                  <a:srgbClr val="70422C"/>
                </a:solidFill>
                <a:latin typeface="Roboto Condensed"/>
              </a:rPr>
              <a:t>điểm</a:t>
            </a:r>
            <a:r>
              <a:rPr lang="en-US" sz="3999" dirty="0">
                <a:solidFill>
                  <a:srgbClr val="70422C"/>
                </a:solidFill>
                <a:latin typeface="Roboto Condensed"/>
              </a:rPr>
              <a:t> </a:t>
            </a:r>
            <a:r>
              <a:rPr lang="en-US" sz="3999" dirty="0" err="1">
                <a:solidFill>
                  <a:srgbClr val="70422C"/>
                </a:solidFill>
                <a:latin typeface="Roboto Condensed"/>
              </a:rPr>
              <a:t>nội</a:t>
            </a:r>
            <a:r>
              <a:rPr lang="en-US" sz="3999" dirty="0">
                <a:solidFill>
                  <a:srgbClr val="70422C"/>
                </a:solidFill>
                <a:latin typeface="Roboto Condensed"/>
              </a:rPr>
              <a:t> dung và </a:t>
            </a:r>
            <a:r>
              <a:rPr lang="en-US" sz="3999" dirty="0" err="1">
                <a:solidFill>
                  <a:srgbClr val="70422C"/>
                </a:solidFill>
                <a:latin typeface="Roboto Condensed"/>
              </a:rPr>
              <a:t>một</a:t>
            </a:r>
            <a:r>
              <a:rPr lang="en-US" sz="3999" dirty="0">
                <a:solidFill>
                  <a:srgbClr val="70422C"/>
                </a:solidFill>
                <a:latin typeface="Roboto Condensed"/>
              </a:rPr>
              <a:t> </a:t>
            </a:r>
            <a:r>
              <a:rPr lang="en-US" sz="3999" dirty="0" err="1">
                <a:solidFill>
                  <a:srgbClr val="70422C"/>
                </a:solidFill>
                <a:latin typeface="Roboto Condensed"/>
              </a:rPr>
              <a:t>số</a:t>
            </a:r>
            <a:r>
              <a:rPr lang="en-US" sz="3999" dirty="0">
                <a:solidFill>
                  <a:srgbClr val="70422C"/>
                </a:solidFill>
                <a:latin typeface="Roboto Condensed"/>
              </a:rPr>
              <a:t> </a:t>
            </a:r>
            <a:r>
              <a:rPr lang="en-US" sz="3999" dirty="0" err="1">
                <a:solidFill>
                  <a:srgbClr val="70422C"/>
                </a:solidFill>
                <a:latin typeface="Roboto Condensed"/>
              </a:rPr>
              <a:t>đặc</a:t>
            </a:r>
            <a:r>
              <a:rPr lang="en-US" sz="3999" dirty="0">
                <a:solidFill>
                  <a:srgbClr val="70422C"/>
                </a:solidFill>
                <a:latin typeface="Roboto Condensed"/>
              </a:rPr>
              <a:t> </a:t>
            </a:r>
            <a:r>
              <a:rPr lang="en-US" sz="3999" dirty="0" err="1">
                <a:solidFill>
                  <a:srgbClr val="70422C"/>
                </a:solidFill>
                <a:latin typeface="Roboto Condensed"/>
              </a:rPr>
              <a:t>sắc</a:t>
            </a:r>
            <a:r>
              <a:rPr lang="en-US" sz="3999" dirty="0">
                <a:solidFill>
                  <a:srgbClr val="70422C"/>
                </a:solidFill>
                <a:latin typeface="Roboto Condensed"/>
              </a:rPr>
              <a:t> nghệ thuật </a:t>
            </a:r>
            <a:r>
              <a:rPr lang="en-US" sz="3999" dirty="0" err="1">
                <a:solidFill>
                  <a:srgbClr val="70422C"/>
                </a:solidFill>
                <a:latin typeface="Roboto Condensed"/>
              </a:rPr>
              <a:t>của</a:t>
            </a:r>
            <a:r>
              <a:rPr lang="en-US" sz="3999" dirty="0">
                <a:solidFill>
                  <a:srgbClr val="70422C"/>
                </a:solidFill>
                <a:latin typeface="Roboto Condensed"/>
              </a:rPr>
              <a:t> </a:t>
            </a:r>
            <a:r>
              <a:rPr lang="en-US" sz="3999" dirty="0" err="1">
                <a:solidFill>
                  <a:srgbClr val="70422C"/>
                </a:solidFill>
                <a:latin typeface="Roboto Condensed"/>
              </a:rPr>
              <a:t>bài</a:t>
            </a:r>
            <a:r>
              <a:rPr lang="en-US" sz="3999" dirty="0">
                <a:solidFill>
                  <a:srgbClr val="70422C"/>
                </a:solidFill>
                <a:latin typeface="Roboto Condensed"/>
              </a:rPr>
              <a:t> </a:t>
            </a:r>
            <a:r>
              <a:rPr lang="en-US" sz="3999" dirty="0" err="1">
                <a:solidFill>
                  <a:srgbClr val="70422C"/>
                </a:solidFill>
                <a:latin typeface="Roboto Condensed"/>
              </a:rPr>
              <a:t>thơ</a:t>
            </a:r>
            <a:r>
              <a:rPr lang="en-US" sz="3999" dirty="0">
                <a:solidFill>
                  <a:srgbClr val="70422C"/>
                </a:solidFill>
                <a:latin typeface="Roboto Condensed"/>
              </a:rPr>
              <a:t>.</a:t>
            </a:r>
          </a:p>
          <a:p>
            <a:pPr marL="863599" lvl="1" indent="-431800" algn="just">
              <a:lnSpc>
                <a:spcPts val="5599"/>
              </a:lnSpc>
              <a:buFont typeface="Arial"/>
              <a:buChar char="•"/>
            </a:pPr>
            <a:r>
              <a:rPr lang="en-US" sz="3999" dirty="0" err="1">
                <a:solidFill>
                  <a:srgbClr val="70422C"/>
                </a:solidFill>
                <a:latin typeface="Roboto Condensed"/>
              </a:rPr>
              <a:t>Những</a:t>
            </a:r>
            <a:r>
              <a:rPr lang="en-US" sz="3999" dirty="0">
                <a:solidFill>
                  <a:srgbClr val="70422C"/>
                </a:solidFill>
                <a:latin typeface="Roboto Condensed"/>
              </a:rPr>
              <a:t> </a:t>
            </a:r>
            <a:r>
              <a:rPr lang="en-US" sz="3999" dirty="0" err="1">
                <a:solidFill>
                  <a:srgbClr val="70422C"/>
                </a:solidFill>
                <a:latin typeface="Roboto Condensed"/>
              </a:rPr>
              <a:t>nhận</a:t>
            </a:r>
            <a:r>
              <a:rPr lang="en-US" sz="3999" dirty="0">
                <a:solidFill>
                  <a:srgbClr val="70422C"/>
                </a:solidFill>
                <a:latin typeface="Roboto Condensed"/>
              </a:rPr>
              <a:t> </a:t>
            </a:r>
            <a:r>
              <a:rPr lang="en-US" sz="3999" dirty="0" err="1">
                <a:solidFill>
                  <a:srgbClr val="70422C"/>
                </a:solidFill>
                <a:latin typeface="Roboto Condensed"/>
              </a:rPr>
              <a:t>xét</a:t>
            </a:r>
            <a:r>
              <a:rPr lang="en-US" sz="3999" dirty="0">
                <a:solidFill>
                  <a:srgbClr val="70422C"/>
                </a:solidFill>
                <a:latin typeface="Roboto Condensed"/>
              </a:rPr>
              <a:t>, </a:t>
            </a:r>
            <a:r>
              <a:rPr lang="en-US" sz="3999" dirty="0" err="1">
                <a:solidFill>
                  <a:srgbClr val="70422C"/>
                </a:solidFill>
                <a:latin typeface="Roboto Condensed"/>
              </a:rPr>
              <a:t>đánh</a:t>
            </a:r>
            <a:r>
              <a:rPr lang="en-US" sz="3999" dirty="0">
                <a:solidFill>
                  <a:srgbClr val="70422C"/>
                </a:solidFill>
                <a:latin typeface="Roboto Condensed"/>
              </a:rPr>
              <a:t> </a:t>
            </a:r>
            <a:r>
              <a:rPr lang="en-US" sz="3999" dirty="0" err="1">
                <a:solidFill>
                  <a:srgbClr val="70422C"/>
                </a:solidFill>
                <a:latin typeface="Roboto Condensed"/>
              </a:rPr>
              <a:t>giá</a:t>
            </a:r>
            <a:r>
              <a:rPr lang="en-US" sz="3999" dirty="0">
                <a:solidFill>
                  <a:srgbClr val="70422C"/>
                </a:solidFill>
                <a:latin typeface="Roboto Condensed"/>
              </a:rPr>
              <a:t> </a:t>
            </a:r>
            <a:r>
              <a:rPr lang="en-US" sz="3999" dirty="0" err="1">
                <a:solidFill>
                  <a:srgbClr val="70422C"/>
                </a:solidFill>
                <a:latin typeface="Roboto Condensed"/>
              </a:rPr>
              <a:t>về</a:t>
            </a:r>
            <a:r>
              <a:rPr lang="en-US" sz="3999" dirty="0">
                <a:solidFill>
                  <a:srgbClr val="70422C"/>
                </a:solidFill>
                <a:latin typeface="Roboto Condensed"/>
              </a:rPr>
              <a:t> </a:t>
            </a:r>
            <a:r>
              <a:rPr lang="en-US" sz="3999" dirty="0" err="1">
                <a:solidFill>
                  <a:srgbClr val="70422C"/>
                </a:solidFill>
                <a:latin typeface="Roboto Condensed"/>
              </a:rPr>
              <a:t>vị</a:t>
            </a:r>
            <a:r>
              <a:rPr lang="en-US" sz="3999" dirty="0">
                <a:solidFill>
                  <a:srgbClr val="70422C"/>
                </a:solidFill>
                <a:latin typeface="Roboto Condensed"/>
              </a:rPr>
              <a:t> </a:t>
            </a:r>
            <a:r>
              <a:rPr lang="en-US" sz="3999" dirty="0" err="1">
                <a:solidFill>
                  <a:srgbClr val="70422C"/>
                </a:solidFill>
                <a:latin typeface="Roboto Condensed"/>
              </a:rPr>
              <a:t>trí</a:t>
            </a:r>
            <a:r>
              <a:rPr lang="en-US" sz="3999" dirty="0">
                <a:solidFill>
                  <a:srgbClr val="70422C"/>
                </a:solidFill>
                <a:latin typeface="Roboto Condensed"/>
              </a:rPr>
              <a:t>, ý </a:t>
            </a:r>
            <a:r>
              <a:rPr lang="en-US" sz="3999" dirty="0" err="1">
                <a:solidFill>
                  <a:srgbClr val="70422C"/>
                </a:solidFill>
                <a:latin typeface="Roboto Condensed"/>
              </a:rPr>
              <a:t>nghĩa</a:t>
            </a:r>
            <a:r>
              <a:rPr lang="en-US" sz="3999" dirty="0">
                <a:solidFill>
                  <a:srgbClr val="70422C"/>
                </a:solidFill>
                <a:latin typeface="Roboto Condensed"/>
              </a:rPr>
              <a:t> </a:t>
            </a:r>
            <a:r>
              <a:rPr lang="en-US" sz="3999" dirty="0" err="1">
                <a:solidFill>
                  <a:srgbClr val="70422C"/>
                </a:solidFill>
                <a:latin typeface="Roboto Condensed"/>
              </a:rPr>
              <a:t>của</a:t>
            </a:r>
            <a:r>
              <a:rPr lang="en-US" sz="3999" dirty="0">
                <a:solidFill>
                  <a:srgbClr val="70422C"/>
                </a:solidFill>
                <a:latin typeface="Roboto Condensed"/>
              </a:rPr>
              <a:t> </a:t>
            </a:r>
            <a:r>
              <a:rPr lang="en-US" sz="3999" dirty="0" err="1">
                <a:solidFill>
                  <a:srgbClr val="70422C"/>
                </a:solidFill>
                <a:latin typeface="Roboto Condensed"/>
              </a:rPr>
              <a:t>bài</a:t>
            </a:r>
            <a:r>
              <a:rPr lang="en-US" sz="3999" dirty="0">
                <a:solidFill>
                  <a:srgbClr val="70422C"/>
                </a:solidFill>
                <a:latin typeface="Roboto Condensed"/>
              </a:rPr>
              <a:t> </a:t>
            </a:r>
            <a:r>
              <a:rPr lang="en-US" sz="3999" dirty="0" err="1">
                <a:solidFill>
                  <a:srgbClr val="70422C"/>
                </a:solidFill>
                <a:latin typeface="Roboto Condensed"/>
              </a:rPr>
              <a:t>thơ</a:t>
            </a:r>
            <a:r>
              <a:rPr lang="en-US" sz="3999" dirty="0">
                <a:solidFill>
                  <a:srgbClr val="70422C"/>
                </a:solidFill>
                <a:latin typeface="Roboto Condensed"/>
              </a:rPr>
              <a:t>.</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475691">
            <a:off x="1344612" y="59058"/>
            <a:ext cx="1932233" cy="1939285"/>
          </a:xfrm>
          <a:custGeom>
            <a:avLst/>
            <a:gdLst/>
            <a:ahLst/>
            <a:cxnLst/>
            <a:rect l="l" t="t" r="r" b="b"/>
            <a:pathLst>
              <a:path w="1932233" h="1939285">
                <a:moveTo>
                  <a:pt x="0" y="0"/>
                </a:moveTo>
                <a:lnTo>
                  <a:pt x="1932233" y="0"/>
                </a:lnTo>
                <a:lnTo>
                  <a:pt x="1932233" y="1939284"/>
                </a:lnTo>
                <a:lnTo>
                  <a:pt x="0" y="19392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246596" y="0"/>
            <a:ext cx="782104" cy="3400454"/>
          </a:xfrm>
          <a:custGeom>
            <a:avLst/>
            <a:gdLst/>
            <a:ahLst/>
            <a:cxnLst/>
            <a:rect l="l" t="t" r="r" b="b"/>
            <a:pathLst>
              <a:path w="782104" h="3400454">
                <a:moveTo>
                  <a:pt x="0" y="0"/>
                </a:moveTo>
                <a:lnTo>
                  <a:pt x="782104" y="0"/>
                </a:lnTo>
                <a:lnTo>
                  <a:pt x="782104" y="3400454"/>
                </a:lnTo>
                <a:lnTo>
                  <a:pt x="0" y="3400454"/>
                </a:lnTo>
                <a:lnTo>
                  <a:pt x="0" y="0"/>
                </a:lnTo>
                <a:close/>
              </a:path>
            </a:pathLst>
          </a:custGeom>
          <a:blipFill>
            <a:blip r:embed="rId4"/>
            <a:stretch>
              <a:fillRect/>
            </a:stretch>
          </a:blipFill>
        </p:spPr>
      </p:sp>
      <p:sp>
        <p:nvSpPr>
          <p:cNvPr id="4" name="Freeform 4"/>
          <p:cNvSpPr/>
          <p:nvPr/>
        </p:nvSpPr>
        <p:spPr>
          <a:xfrm>
            <a:off x="14970687" y="0"/>
            <a:ext cx="10602160" cy="10602160"/>
          </a:xfrm>
          <a:custGeom>
            <a:avLst/>
            <a:gdLst/>
            <a:ahLst/>
            <a:cxnLst/>
            <a:rect l="l" t="t" r="r" b="b"/>
            <a:pathLst>
              <a:path w="10602160" h="10602160">
                <a:moveTo>
                  <a:pt x="0" y="0"/>
                </a:moveTo>
                <a:lnTo>
                  <a:pt x="10602159" y="0"/>
                </a:lnTo>
                <a:lnTo>
                  <a:pt x="10602159" y="10602160"/>
                </a:lnTo>
                <a:lnTo>
                  <a:pt x="0" y="10602160"/>
                </a:lnTo>
                <a:lnTo>
                  <a:pt x="0" y="0"/>
                </a:lnTo>
                <a:close/>
              </a:path>
            </a:pathLst>
          </a:custGeom>
          <a:blipFill>
            <a:blip r:embed="rId5">
              <a:alphaModFix amt="18999"/>
              <a:extLst>
                <a:ext uri="{96DAC541-7B7A-43D3-8B79-37D633B846F1}">
                  <asvg:svgBlip xmlns:asvg="http://schemas.microsoft.com/office/drawing/2016/SVG/main" r:embed="rId6"/>
                </a:ext>
              </a:extLst>
            </a:blip>
            <a:stretch>
              <a:fillRect/>
            </a:stretch>
          </a:blipFill>
        </p:spPr>
      </p:sp>
      <p:sp>
        <p:nvSpPr>
          <p:cNvPr id="5" name="Freeform 5"/>
          <p:cNvSpPr/>
          <p:nvPr/>
        </p:nvSpPr>
        <p:spPr>
          <a:xfrm>
            <a:off x="-300666" y="7574008"/>
            <a:ext cx="2658732" cy="2712992"/>
          </a:xfrm>
          <a:custGeom>
            <a:avLst/>
            <a:gdLst/>
            <a:ahLst/>
            <a:cxnLst/>
            <a:rect l="l" t="t" r="r" b="b"/>
            <a:pathLst>
              <a:path w="2658732" h="2712992">
                <a:moveTo>
                  <a:pt x="0" y="0"/>
                </a:moveTo>
                <a:lnTo>
                  <a:pt x="2658732" y="0"/>
                </a:lnTo>
                <a:lnTo>
                  <a:pt x="2658732" y="2712992"/>
                </a:lnTo>
                <a:lnTo>
                  <a:pt x="0" y="271299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6" name="Freeform 6"/>
          <p:cNvSpPr/>
          <p:nvPr/>
        </p:nvSpPr>
        <p:spPr>
          <a:xfrm flipH="1">
            <a:off x="15416962" y="-714612"/>
            <a:ext cx="3684676" cy="3486625"/>
          </a:xfrm>
          <a:custGeom>
            <a:avLst/>
            <a:gdLst/>
            <a:ahLst/>
            <a:cxnLst/>
            <a:rect l="l" t="t" r="r" b="b"/>
            <a:pathLst>
              <a:path w="3684676" h="3486625">
                <a:moveTo>
                  <a:pt x="3684676" y="0"/>
                </a:moveTo>
                <a:lnTo>
                  <a:pt x="0" y="0"/>
                </a:lnTo>
                <a:lnTo>
                  <a:pt x="0" y="3486624"/>
                </a:lnTo>
                <a:lnTo>
                  <a:pt x="3684676" y="3486624"/>
                </a:lnTo>
                <a:lnTo>
                  <a:pt x="3684676" y="0"/>
                </a:lnTo>
                <a:close/>
              </a:path>
            </a:pathLst>
          </a:custGeom>
          <a:blipFill>
            <a:blip r:embed="rId9"/>
            <a:stretch>
              <a:fillRect/>
            </a:stretch>
          </a:blipFill>
        </p:spPr>
      </p:sp>
      <p:sp>
        <p:nvSpPr>
          <p:cNvPr id="7" name="TextBox 7"/>
          <p:cNvSpPr txBox="1"/>
          <p:nvPr/>
        </p:nvSpPr>
        <p:spPr>
          <a:xfrm>
            <a:off x="3592757" y="3830372"/>
            <a:ext cx="12368509" cy="4203955"/>
          </a:xfrm>
          <a:prstGeom prst="rect">
            <a:avLst/>
          </a:prstGeom>
        </p:spPr>
        <p:txBody>
          <a:bodyPr lIns="0" tIns="0" rIns="0" bIns="0" rtlCol="0" anchor="t">
            <a:spAutoFit/>
          </a:bodyPr>
          <a:lstStyle/>
          <a:p>
            <a:pPr marL="928366" lvl="1" indent="-464183" algn="just">
              <a:lnSpc>
                <a:spcPts val="6707"/>
              </a:lnSpc>
              <a:buFont typeface="Arial"/>
              <a:buChar char="•"/>
            </a:pPr>
            <a:r>
              <a:rPr lang="en-US" sz="4299" dirty="0" err="1">
                <a:solidFill>
                  <a:srgbClr val="70422C"/>
                </a:solidFill>
                <a:latin typeface="Roboto Condensed"/>
              </a:rPr>
              <a:t>Lớp</a:t>
            </a:r>
            <a:r>
              <a:rPr lang="en-US" sz="4299" dirty="0">
                <a:solidFill>
                  <a:srgbClr val="70422C"/>
                </a:solidFill>
                <a:latin typeface="Roboto Condensed"/>
              </a:rPr>
              <a:t> chia </a:t>
            </a:r>
            <a:r>
              <a:rPr lang="en-US" sz="4299" dirty="0">
                <a:solidFill>
                  <a:srgbClr val="70422C"/>
                </a:solidFill>
                <a:latin typeface="Roboto Condensed Bold"/>
              </a:rPr>
              <a:t>4 </a:t>
            </a:r>
            <a:r>
              <a:rPr lang="en-US" sz="4299" dirty="0" err="1">
                <a:solidFill>
                  <a:srgbClr val="70422C"/>
                </a:solidFill>
                <a:latin typeface="Roboto Condensed Bold"/>
              </a:rPr>
              <a:t>nhóm</a:t>
            </a:r>
            <a:r>
              <a:rPr lang="en-US" sz="4299" dirty="0">
                <a:solidFill>
                  <a:srgbClr val="70422C"/>
                </a:solidFill>
                <a:latin typeface="Roboto Condensed Bold"/>
              </a:rPr>
              <a:t>. </a:t>
            </a:r>
            <a:r>
              <a:rPr lang="en-US" sz="4299" dirty="0" err="1">
                <a:solidFill>
                  <a:srgbClr val="70422C"/>
                </a:solidFill>
                <a:latin typeface="Roboto Condensed"/>
              </a:rPr>
              <a:t>Mỗi</a:t>
            </a:r>
            <a:r>
              <a:rPr lang="en-US" sz="4299" dirty="0">
                <a:solidFill>
                  <a:srgbClr val="70422C"/>
                </a:solidFill>
                <a:latin typeface="Roboto Condensed"/>
              </a:rPr>
              <a:t> </a:t>
            </a:r>
            <a:r>
              <a:rPr lang="en-US" sz="4299" dirty="0" err="1">
                <a:solidFill>
                  <a:srgbClr val="70422C"/>
                </a:solidFill>
                <a:latin typeface="Roboto Condensed"/>
              </a:rPr>
              <a:t>nhóm</a:t>
            </a:r>
            <a:r>
              <a:rPr lang="en-US" sz="4299" dirty="0">
                <a:solidFill>
                  <a:srgbClr val="70422C"/>
                </a:solidFill>
                <a:latin typeface="Roboto Condensed"/>
              </a:rPr>
              <a:t> </a:t>
            </a:r>
            <a:r>
              <a:rPr lang="en-US" sz="4299" dirty="0" err="1">
                <a:solidFill>
                  <a:srgbClr val="70422C"/>
                </a:solidFill>
                <a:latin typeface="Roboto Condensed"/>
              </a:rPr>
              <a:t>lập</a:t>
            </a:r>
            <a:r>
              <a:rPr lang="en-US" sz="4299" dirty="0">
                <a:solidFill>
                  <a:srgbClr val="70422C"/>
                </a:solidFill>
                <a:latin typeface="Roboto Condensed"/>
              </a:rPr>
              <a:t> </a:t>
            </a:r>
            <a:r>
              <a:rPr lang="en-US" sz="4299" dirty="0" err="1">
                <a:solidFill>
                  <a:srgbClr val="70422C"/>
                </a:solidFill>
                <a:latin typeface="Roboto Condensed"/>
              </a:rPr>
              <a:t>dàn</a:t>
            </a:r>
            <a:r>
              <a:rPr lang="en-US" sz="4299" dirty="0">
                <a:solidFill>
                  <a:srgbClr val="70422C"/>
                </a:solidFill>
                <a:latin typeface="Roboto Condensed"/>
              </a:rPr>
              <a:t> ý </a:t>
            </a:r>
            <a:r>
              <a:rPr lang="en-US" sz="4299" dirty="0" err="1">
                <a:solidFill>
                  <a:srgbClr val="70422C"/>
                </a:solidFill>
                <a:latin typeface="Roboto Condensed"/>
              </a:rPr>
              <a:t>cho</a:t>
            </a:r>
            <a:r>
              <a:rPr lang="en-US" sz="4299" dirty="0">
                <a:solidFill>
                  <a:srgbClr val="70422C"/>
                </a:solidFill>
                <a:latin typeface="Roboto Condensed"/>
              </a:rPr>
              <a:t> </a:t>
            </a:r>
            <a:r>
              <a:rPr lang="en-US" sz="4299" dirty="0" err="1">
                <a:solidFill>
                  <a:srgbClr val="70422C"/>
                </a:solidFill>
                <a:latin typeface="Roboto Condensed"/>
              </a:rPr>
              <a:t>bài</a:t>
            </a:r>
            <a:r>
              <a:rPr lang="en-US" sz="4299" dirty="0">
                <a:solidFill>
                  <a:srgbClr val="70422C"/>
                </a:solidFill>
                <a:latin typeface="Roboto Condensed"/>
              </a:rPr>
              <a:t> </a:t>
            </a:r>
            <a:r>
              <a:rPr lang="en-US" sz="4299" dirty="0" err="1">
                <a:solidFill>
                  <a:srgbClr val="70422C"/>
                </a:solidFill>
                <a:latin typeface="Roboto Condensed"/>
              </a:rPr>
              <a:t>văn</a:t>
            </a:r>
            <a:r>
              <a:rPr lang="en-US" sz="4299" dirty="0">
                <a:solidFill>
                  <a:srgbClr val="70422C"/>
                </a:solidFill>
                <a:latin typeface="Roboto Condensed"/>
              </a:rPr>
              <a:t> </a:t>
            </a:r>
            <a:r>
              <a:rPr lang="en-US" sz="4299" dirty="0" err="1">
                <a:solidFill>
                  <a:srgbClr val="70422C"/>
                </a:solidFill>
                <a:latin typeface="Roboto Condensed"/>
              </a:rPr>
              <a:t>phân</a:t>
            </a:r>
            <a:r>
              <a:rPr lang="en-US" sz="4299" dirty="0">
                <a:solidFill>
                  <a:srgbClr val="70422C"/>
                </a:solidFill>
                <a:latin typeface="Roboto Condensed"/>
              </a:rPr>
              <a:t> </a:t>
            </a:r>
            <a:r>
              <a:rPr lang="en-US" sz="4299" dirty="0" err="1">
                <a:solidFill>
                  <a:srgbClr val="70422C"/>
                </a:solidFill>
                <a:latin typeface="Roboto Condensed"/>
              </a:rPr>
              <a:t>tích</a:t>
            </a:r>
            <a:r>
              <a:rPr lang="en-US" sz="4299" dirty="0">
                <a:solidFill>
                  <a:srgbClr val="70422C"/>
                </a:solidFill>
                <a:latin typeface="Roboto Condensed"/>
              </a:rPr>
              <a:t> </a:t>
            </a:r>
            <a:r>
              <a:rPr lang="en-US" sz="4299" dirty="0" err="1">
                <a:solidFill>
                  <a:srgbClr val="70422C"/>
                </a:solidFill>
                <a:latin typeface="Roboto Condensed"/>
              </a:rPr>
              <a:t>một</a:t>
            </a:r>
            <a:r>
              <a:rPr lang="en-US" sz="4299" dirty="0">
                <a:solidFill>
                  <a:srgbClr val="70422C"/>
                </a:solidFill>
                <a:latin typeface="Roboto Condensed"/>
              </a:rPr>
              <a:t> </a:t>
            </a:r>
            <a:r>
              <a:rPr lang="en-US" sz="4299" dirty="0" err="1">
                <a:solidFill>
                  <a:srgbClr val="70422C"/>
                </a:solidFill>
                <a:latin typeface="Roboto Condensed"/>
              </a:rPr>
              <a:t>tác</a:t>
            </a:r>
            <a:r>
              <a:rPr lang="en-US" sz="4299" dirty="0">
                <a:solidFill>
                  <a:srgbClr val="70422C"/>
                </a:solidFill>
                <a:latin typeface="Roboto Condensed"/>
              </a:rPr>
              <a:t> </a:t>
            </a:r>
            <a:r>
              <a:rPr lang="en-US" sz="4299" dirty="0" err="1">
                <a:solidFill>
                  <a:srgbClr val="70422C"/>
                </a:solidFill>
                <a:latin typeface="Roboto Condensed"/>
              </a:rPr>
              <a:t>phẩm</a:t>
            </a:r>
            <a:r>
              <a:rPr lang="en-US" sz="4299" dirty="0">
                <a:solidFill>
                  <a:srgbClr val="70422C"/>
                </a:solidFill>
                <a:latin typeface="Roboto Condensed"/>
              </a:rPr>
              <a:t> </a:t>
            </a:r>
            <a:r>
              <a:rPr lang="en-US" sz="4299" dirty="0" err="1">
                <a:solidFill>
                  <a:srgbClr val="70422C"/>
                </a:solidFill>
                <a:latin typeface="Roboto Condensed"/>
              </a:rPr>
              <a:t>văn</a:t>
            </a:r>
            <a:r>
              <a:rPr lang="en-US" sz="4299" dirty="0">
                <a:solidFill>
                  <a:srgbClr val="70422C"/>
                </a:solidFill>
                <a:latin typeface="Roboto Condensed"/>
              </a:rPr>
              <a:t> </a:t>
            </a:r>
            <a:r>
              <a:rPr lang="en-US" sz="4299" dirty="0" err="1">
                <a:solidFill>
                  <a:srgbClr val="70422C"/>
                </a:solidFill>
                <a:latin typeface="Roboto Condensed"/>
              </a:rPr>
              <a:t>học</a:t>
            </a:r>
            <a:r>
              <a:rPr lang="en-US" sz="4299" dirty="0">
                <a:solidFill>
                  <a:srgbClr val="70422C"/>
                </a:solidFill>
                <a:latin typeface="Roboto Condensed"/>
              </a:rPr>
              <a:t> (</a:t>
            </a:r>
            <a:r>
              <a:rPr lang="en-US" sz="4299" dirty="0" err="1">
                <a:solidFill>
                  <a:srgbClr val="70422C"/>
                </a:solidFill>
                <a:latin typeface="Roboto Condensed"/>
              </a:rPr>
              <a:t>bài</a:t>
            </a:r>
            <a:r>
              <a:rPr lang="en-US" sz="4299" dirty="0">
                <a:solidFill>
                  <a:srgbClr val="70422C"/>
                </a:solidFill>
                <a:latin typeface="Roboto Condensed"/>
              </a:rPr>
              <a:t> </a:t>
            </a:r>
            <a:r>
              <a:rPr lang="en-US" sz="4299" dirty="0" err="1">
                <a:solidFill>
                  <a:srgbClr val="70422C"/>
                </a:solidFill>
                <a:latin typeface="Roboto Condensed"/>
              </a:rPr>
              <a:t>thơ</a:t>
            </a:r>
            <a:r>
              <a:rPr lang="en-US" sz="4299" dirty="0">
                <a:solidFill>
                  <a:srgbClr val="70422C"/>
                </a:solidFill>
                <a:latin typeface="Roboto Condensed"/>
              </a:rPr>
              <a:t> "</a:t>
            </a:r>
            <a:r>
              <a:rPr lang="en-US" sz="4299" dirty="0" err="1">
                <a:solidFill>
                  <a:srgbClr val="70422C"/>
                </a:solidFill>
                <a:latin typeface="Roboto Condensed"/>
              </a:rPr>
              <a:t>Thiên</a:t>
            </a:r>
            <a:r>
              <a:rPr lang="en-US" sz="4299" dirty="0">
                <a:solidFill>
                  <a:srgbClr val="70422C"/>
                </a:solidFill>
                <a:latin typeface="Roboto Condensed"/>
              </a:rPr>
              <a:t> </a:t>
            </a:r>
            <a:r>
              <a:rPr lang="en-US" sz="4299" dirty="0" err="1">
                <a:solidFill>
                  <a:srgbClr val="70422C"/>
                </a:solidFill>
                <a:latin typeface="Roboto Condensed"/>
              </a:rPr>
              <a:t>Trường</a:t>
            </a:r>
            <a:r>
              <a:rPr lang="en-US" sz="4299" dirty="0">
                <a:solidFill>
                  <a:srgbClr val="70422C"/>
                </a:solidFill>
                <a:latin typeface="Roboto Condensed"/>
              </a:rPr>
              <a:t> </a:t>
            </a:r>
            <a:r>
              <a:rPr lang="en-US" sz="4299" dirty="0" err="1">
                <a:solidFill>
                  <a:srgbClr val="70422C"/>
                </a:solidFill>
                <a:latin typeface="Roboto Condensed"/>
              </a:rPr>
              <a:t>vãn</a:t>
            </a:r>
            <a:r>
              <a:rPr lang="en-US" sz="4299" dirty="0">
                <a:solidFill>
                  <a:srgbClr val="70422C"/>
                </a:solidFill>
                <a:latin typeface="Roboto Condensed"/>
              </a:rPr>
              <a:t> </a:t>
            </a:r>
            <a:r>
              <a:rPr lang="en-US" sz="4299" dirty="0" err="1">
                <a:solidFill>
                  <a:srgbClr val="70422C"/>
                </a:solidFill>
                <a:latin typeface="Roboto Condensed"/>
              </a:rPr>
              <a:t>vọng</a:t>
            </a:r>
            <a:r>
              <a:rPr lang="en-US" sz="4299" dirty="0">
                <a:solidFill>
                  <a:srgbClr val="70422C"/>
                </a:solidFill>
                <a:latin typeface="Roboto Condensed"/>
              </a:rPr>
              <a:t>") (PHT </a:t>
            </a:r>
            <a:r>
              <a:rPr lang="en-US" sz="4299" dirty="0" err="1">
                <a:solidFill>
                  <a:srgbClr val="70422C"/>
                </a:solidFill>
                <a:latin typeface="Roboto Condensed"/>
              </a:rPr>
              <a:t>số</a:t>
            </a:r>
            <a:r>
              <a:rPr lang="en-US" sz="4299" dirty="0">
                <a:solidFill>
                  <a:srgbClr val="70422C"/>
                </a:solidFill>
                <a:latin typeface="Roboto Condensed"/>
              </a:rPr>
              <a:t> 3). </a:t>
            </a:r>
            <a:r>
              <a:rPr lang="en-US" sz="4299" dirty="0" err="1">
                <a:solidFill>
                  <a:srgbClr val="70422C"/>
                </a:solidFill>
                <a:latin typeface="Roboto Condensed"/>
              </a:rPr>
              <a:t>Cụ</a:t>
            </a:r>
            <a:r>
              <a:rPr lang="en-US" sz="4299" dirty="0">
                <a:solidFill>
                  <a:srgbClr val="70422C"/>
                </a:solidFill>
                <a:latin typeface="Roboto Condensed"/>
              </a:rPr>
              <a:t> </a:t>
            </a:r>
            <a:r>
              <a:rPr lang="en-US" sz="4299" dirty="0" err="1">
                <a:solidFill>
                  <a:srgbClr val="70422C"/>
                </a:solidFill>
                <a:latin typeface="Roboto Condensed"/>
              </a:rPr>
              <a:t>thể</a:t>
            </a:r>
            <a:r>
              <a:rPr lang="en-US" sz="4299" dirty="0">
                <a:solidFill>
                  <a:srgbClr val="70422C"/>
                </a:solidFill>
                <a:latin typeface="Roboto Condensed"/>
              </a:rPr>
              <a:t>:</a:t>
            </a:r>
          </a:p>
          <a:p>
            <a:pPr marL="928366" lvl="1" indent="-464183" algn="just">
              <a:lnSpc>
                <a:spcPts val="6707"/>
              </a:lnSpc>
              <a:buFont typeface="Arial"/>
              <a:buChar char="•"/>
            </a:pPr>
            <a:r>
              <a:rPr lang="en-US" sz="4299" dirty="0" err="1">
                <a:solidFill>
                  <a:srgbClr val="70422C"/>
                </a:solidFill>
                <a:latin typeface="Roboto Condensed"/>
              </a:rPr>
              <a:t>Thời</a:t>
            </a:r>
            <a:r>
              <a:rPr lang="en-US" sz="4299" dirty="0">
                <a:solidFill>
                  <a:srgbClr val="70422C"/>
                </a:solidFill>
                <a:latin typeface="Roboto Condensed"/>
              </a:rPr>
              <a:t> </a:t>
            </a:r>
            <a:r>
              <a:rPr lang="en-US" sz="4299" dirty="0" err="1">
                <a:solidFill>
                  <a:srgbClr val="70422C"/>
                </a:solidFill>
                <a:latin typeface="Roboto Condensed"/>
              </a:rPr>
              <a:t>gian</a:t>
            </a:r>
            <a:r>
              <a:rPr lang="en-US" sz="4299" dirty="0">
                <a:solidFill>
                  <a:srgbClr val="70422C"/>
                </a:solidFill>
                <a:latin typeface="Roboto Condensed"/>
              </a:rPr>
              <a:t> </a:t>
            </a:r>
            <a:r>
              <a:rPr lang="en-US" sz="4299" dirty="0" err="1">
                <a:solidFill>
                  <a:srgbClr val="70422C"/>
                </a:solidFill>
                <a:latin typeface="Roboto Condensed"/>
              </a:rPr>
              <a:t>thảo</a:t>
            </a:r>
            <a:r>
              <a:rPr lang="en-US" sz="4299" dirty="0">
                <a:solidFill>
                  <a:srgbClr val="70422C"/>
                </a:solidFill>
                <a:latin typeface="Roboto Condensed"/>
              </a:rPr>
              <a:t> </a:t>
            </a:r>
            <a:r>
              <a:rPr lang="en-US" sz="4299" dirty="0" err="1">
                <a:solidFill>
                  <a:srgbClr val="70422C"/>
                </a:solidFill>
                <a:latin typeface="Roboto Condensed"/>
              </a:rPr>
              <a:t>luận</a:t>
            </a:r>
            <a:r>
              <a:rPr lang="en-US" sz="4299" dirty="0">
                <a:solidFill>
                  <a:srgbClr val="70422C"/>
                </a:solidFill>
                <a:latin typeface="Roboto Condensed"/>
              </a:rPr>
              <a:t> </a:t>
            </a:r>
            <a:r>
              <a:rPr lang="en-US" sz="4299" dirty="0" err="1">
                <a:solidFill>
                  <a:srgbClr val="70422C"/>
                </a:solidFill>
                <a:latin typeface="Roboto Condensed"/>
              </a:rPr>
              <a:t>lập</a:t>
            </a:r>
            <a:r>
              <a:rPr lang="en-US" sz="4299" dirty="0">
                <a:solidFill>
                  <a:srgbClr val="70422C"/>
                </a:solidFill>
                <a:latin typeface="Roboto Condensed"/>
              </a:rPr>
              <a:t> </a:t>
            </a:r>
            <a:r>
              <a:rPr lang="en-US" sz="4299" dirty="0" err="1">
                <a:solidFill>
                  <a:srgbClr val="70422C"/>
                </a:solidFill>
                <a:latin typeface="Roboto Condensed"/>
              </a:rPr>
              <a:t>dàn</a:t>
            </a:r>
            <a:r>
              <a:rPr lang="en-US" sz="4299" dirty="0">
                <a:solidFill>
                  <a:srgbClr val="70422C"/>
                </a:solidFill>
                <a:latin typeface="Roboto Condensed"/>
              </a:rPr>
              <a:t> ý: </a:t>
            </a:r>
            <a:r>
              <a:rPr lang="en-US" sz="4299" dirty="0">
                <a:solidFill>
                  <a:srgbClr val="70422C"/>
                </a:solidFill>
                <a:latin typeface="Roboto Condensed Bold"/>
              </a:rPr>
              <a:t>10 </a:t>
            </a:r>
            <a:r>
              <a:rPr lang="en-US" sz="4299" dirty="0" err="1">
                <a:solidFill>
                  <a:srgbClr val="70422C"/>
                </a:solidFill>
                <a:latin typeface="Roboto Condensed Bold"/>
              </a:rPr>
              <a:t>phút</a:t>
            </a:r>
            <a:endParaRPr lang="en-US" sz="4299" dirty="0">
              <a:solidFill>
                <a:srgbClr val="70422C"/>
              </a:solidFill>
              <a:latin typeface="Roboto Condensed Bold"/>
            </a:endParaRPr>
          </a:p>
          <a:p>
            <a:pPr marL="928366" lvl="1" indent="-464183" algn="just">
              <a:lnSpc>
                <a:spcPts val="6707"/>
              </a:lnSpc>
              <a:buFont typeface="Arial"/>
              <a:buChar char="•"/>
            </a:pPr>
            <a:r>
              <a:rPr lang="en-US" sz="4299" dirty="0" err="1">
                <a:solidFill>
                  <a:srgbClr val="70422C"/>
                </a:solidFill>
                <a:latin typeface="Roboto Condensed"/>
              </a:rPr>
              <a:t>Thời</a:t>
            </a:r>
            <a:r>
              <a:rPr lang="en-US" sz="4299" dirty="0">
                <a:solidFill>
                  <a:srgbClr val="70422C"/>
                </a:solidFill>
                <a:latin typeface="Roboto Condensed"/>
              </a:rPr>
              <a:t> </a:t>
            </a:r>
            <a:r>
              <a:rPr lang="en-US" sz="4299" dirty="0" err="1">
                <a:solidFill>
                  <a:srgbClr val="70422C"/>
                </a:solidFill>
                <a:latin typeface="Roboto Condensed"/>
              </a:rPr>
              <a:t>gian</a:t>
            </a:r>
            <a:r>
              <a:rPr lang="en-US" sz="4299" dirty="0">
                <a:solidFill>
                  <a:srgbClr val="70422C"/>
                </a:solidFill>
                <a:latin typeface="Roboto Condensed"/>
              </a:rPr>
              <a:t> </a:t>
            </a:r>
            <a:r>
              <a:rPr lang="en-US" sz="4299" dirty="0" err="1">
                <a:solidFill>
                  <a:srgbClr val="70422C"/>
                </a:solidFill>
                <a:latin typeface="Roboto Condensed"/>
              </a:rPr>
              <a:t>trình</a:t>
            </a:r>
            <a:r>
              <a:rPr lang="en-US" sz="4299" dirty="0">
                <a:solidFill>
                  <a:srgbClr val="70422C"/>
                </a:solidFill>
                <a:latin typeface="Roboto Condensed"/>
              </a:rPr>
              <a:t> </a:t>
            </a:r>
            <a:r>
              <a:rPr lang="en-US" sz="4299" dirty="0" err="1">
                <a:solidFill>
                  <a:srgbClr val="70422C"/>
                </a:solidFill>
                <a:latin typeface="Roboto Condensed"/>
              </a:rPr>
              <a:t>bày</a:t>
            </a:r>
            <a:r>
              <a:rPr lang="en-US" sz="4299" dirty="0">
                <a:solidFill>
                  <a:srgbClr val="70422C"/>
                </a:solidFill>
                <a:latin typeface="Roboto Condensed"/>
              </a:rPr>
              <a:t>: </a:t>
            </a:r>
            <a:r>
              <a:rPr lang="en-US" sz="4299" dirty="0">
                <a:solidFill>
                  <a:srgbClr val="70422C"/>
                </a:solidFill>
                <a:latin typeface="Roboto Condensed Bold"/>
              </a:rPr>
              <a:t>2 </a:t>
            </a:r>
            <a:r>
              <a:rPr lang="en-US" sz="4299" dirty="0" err="1">
                <a:solidFill>
                  <a:srgbClr val="70422C"/>
                </a:solidFill>
                <a:latin typeface="Roboto Condensed Bold"/>
              </a:rPr>
              <a:t>phút</a:t>
            </a:r>
            <a:r>
              <a:rPr lang="en-US" sz="4299" dirty="0">
                <a:solidFill>
                  <a:srgbClr val="70422C"/>
                </a:solidFill>
                <a:latin typeface="Roboto Condensed"/>
              </a:rPr>
              <a:t> / </a:t>
            </a:r>
            <a:r>
              <a:rPr lang="en-US" sz="4299" dirty="0" err="1">
                <a:solidFill>
                  <a:srgbClr val="70422C"/>
                </a:solidFill>
                <a:latin typeface="Roboto Condensed"/>
              </a:rPr>
              <a:t>nhóm</a:t>
            </a:r>
            <a:endParaRPr lang="en-US" sz="4299" dirty="0">
              <a:solidFill>
                <a:srgbClr val="70422C"/>
              </a:solidFill>
              <a:latin typeface="Roboto Condensed"/>
            </a:endParaRPr>
          </a:p>
        </p:txBody>
      </p:sp>
      <p:sp>
        <p:nvSpPr>
          <p:cNvPr id="8" name="TextBox 8"/>
          <p:cNvSpPr txBox="1"/>
          <p:nvPr/>
        </p:nvSpPr>
        <p:spPr>
          <a:xfrm>
            <a:off x="5173857" y="2119323"/>
            <a:ext cx="15611533" cy="1193800"/>
          </a:xfrm>
          <a:prstGeom prst="rect">
            <a:avLst/>
          </a:prstGeom>
        </p:spPr>
        <p:txBody>
          <a:bodyPr lIns="0" tIns="0" rIns="0" bIns="0" rtlCol="0" anchor="t">
            <a:spAutoFit/>
          </a:bodyPr>
          <a:lstStyle/>
          <a:p>
            <a:pPr>
              <a:lnSpc>
                <a:spcPts val="9799"/>
              </a:lnSpc>
            </a:pPr>
            <a:r>
              <a:rPr lang="en-US" sz="6999">
                <a:solidFill>
                  <a:srgbClr val="70422C"/>
                </a:solidFill>
                <a:latin typeface="Fraunces Bold"/>
              </a:rPr>
              <a:t>IV. LUYỆN TẬP</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475691">
            <a:off x="1344612" y="59058"/>
            <a:ext cx="1932233" cy="1939285"/>
          </a:xfrm>
          <a:custGeom>
            <a:avLst/>
            <a:gdLst/>
            <a:ahLst/>
            <a:cxnLst/>
            <a:rect l="l" t="t" r="r" b="b"/>
            <a:pathLst>
              <a:path w="1932233" h="1939285">
                <a:moveTo>
                  <a:pt x="0" y="0"/>
                </a:moveTo>
                <a:lnTo>
                  <a:pt x="1932233" y="0"/>
                </a:lnTo>
                <a:lnTo>
                  <a:pt x="1932233" y="1939284"/>
                </a:lnTo>
                <a:lnTo>
                  <a:pt x="0" y="19392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246596" y="0"/>
            <a:ext cx="782104" cy="3400454"/>
          </a:xfrm>
          <a:custGeom>
            <a:avLst/>
            <a:gdLst/>
            <a:ahLst/>
            <a:cxnLst/>
            <a:rect l="l" t="t" r="r" b="b"/>
            <a:pathLst>
              <a:path w="782104" h="3400454">
                <a:moveTo>
                  <a:pt x="0" y="0"/>
                </a:moveTo>
                <a:lnTo>
                  <a:pt x="782104" y="0"/>
                </a:lnTo>
                <a:lnTo>
                  <a:pt x="782104" y="3400454"/>
                </a:lnTo>
                <a:lnTo>
                  <a:pt x="0" y="3400454"/>
                </a:lnTo>
                <a:lnTo>
                  <a:pt x="0" y="0"/>
                </a:lnTo>
                <a:close/>
              </a:path>
            </a:pathLst>
          </a:custGeom>
          <a:blipFill>
            <a:blip r:embed="rId4"/>
            <a:stretch>
              <a:fillRect/>
            </a:stretch>
          </a:blipFill>
        </p:spPr>
      </p:sp>
      <p:sp>
        <p:nvSpPr>
          <p:cNvPr id="4" name="Freeform 4"/>
          <p:cNvSpPr/>
          <p:nvPr/>
        </p:nvSpPr>
        <p:spPr>
          <a:xfrm>
            <a:off x="14970687" y="0"/>
            <a:ext cx="10602160" cy="10602160"/>
          </a:xfrm>
          <a:custGeom>
            <a:avLst/>
            <a:gdLst/>
            <a:ahLst/>
            <a:cxnLst/>
            <a:rect l="l" t="t" r="r" b="b"/>
            <a:pathLst>
              <a:path w="10602160" h="10602160">
                <a:moveTo>
                  <a:pt x="0" y="0"/>
                </a:moveTo>
                <a:lnTo>
                  <a:pt x="10602159" y="0"/>
                </a:lnTo>
                <a:lnTo>
                  <a:pt x="10602159" y="10602160"/>
                </a:lnTo>
                <a:lnTo>
                  <a:pt x="0" y="10602160"/>
                </a:lnTo>
                <a:lnTo>
                  <a:pt x="0" y="0"/>
                </a:lnTo>
                <a:close/>
              </a:path>
            </a:pathLst>
          </a:custGeom>
          <a:blipFill>
            <a:blip r:embed="rId5">
              <a:alphaModFix amt="18999"/>
              <a:extLst>
                <a:ext uri="{96DAC541-7B7A-43D3-8B79-37D633B846F1}">
                  <asvg:svgBlip xmlns:asvg="http://schemas.microsoft.com/office/drawing/2016/SVG/main" r:embed="rId6"/>
                </a:ext>
              </a:extLst>
            </a:blip>
            <a:stretch>
              <a:fillRect/>
            </a:stretch>
          </a:blipFill>
        </p:spPr>
      </p:sp>
      <p:sp>
        <p:nvSpPr>
          <p:cNvPr id="5" name="Freeform 5"/>
          <p:cNvSpPr/>
          <p:nvPr/>
        </p:nvSpPr>
        <p:spPr>
          <a:xfrm>
            <a:off x="-300666" y="7574008"/>
            <a:ext cx="2658732" cy="2712992"/>
          </a:xfrm>
          <a:custGeom>
            <a:avLst/>
            <a:gdLst/>
            <a:ahLst/>
            <a:cxnLst/>
            <a:rect l="l" t="t" r="r" b="b"/>
            <a:pathLst>
              <a:path w="2658732" h="2712992">
                <a:moveTo>
                  <a:pt x="0" y="0"/>
                </a:moveTo>
                <a:lnTo>
                  <a:pt x="2658732" y="0"/>
                </a:lnTo>
                <a:lnTo>
                  <a:pt x="2658732" y="2712992"/>
                </a:lnTo>
                <a:lnTo>
                  <a:pt x="0" y="271299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6" name="Freeform 6"/>
          <p:cNvSpPr/>
          <p:nvPr/>
        </p:nvSpPr>
        <p:spPr>
          <a:xfrm flipH="1">
            <a:off x="15416962" y="-714612"/>
            <a:ext cx="3684676" cy="3486625"/>
          </a:xfrm>
          <a:custGeom>
            <a:avLst/>
            <a:gdLst/>
            <a:ahLst/>
            <a:cxnLst/>
            <a:rect l="l" t="t" r="r" b="b"/>
            <a:pathLst>
              <a:path w="3684676" h="3486625">
                <a:moveTo>
                  <a:pt x="3684676" y="0"/>
                </a:moveTo>
                <a:lnTo>
                  <a:pt x="0" y="0"/>
                </a:lnTo>
                <a:lnTo>
                  <a:pt x="0" y="3486624"/>
                </a:lnTo>
                <a:lnTo>
                  <a:pt x="3684676" y="3486624"/>
                </a:lnTo>
                <a:lnTo>
                  <a:pt x="3684676" y="0"/>
                </a:lnTo>
                <a:close/>
              </a:path>
            </a:pathLst>
          </a:custGeom>
          <a:blipFill>
            <a:blip r:embed="rId9"/>
            <a:stretch>
              <a:fillRect/>
            </a:stretch>
          </a:blipFill>
        </p:spPr>
      </p:sp>
      <p:sp>
        <p:nvSpPr>
          <p:cNvPr id="7" name="TextBox 7"/>
          <p:cNvSpPr txBox="1"/>
          <p:nvPr/>
        </p:nvSpPr>
        <p:spPr>
          <a:xfrm>
            <a:off x="3977470" y="2115071"/>
            <a:ext cx="15611533" cy="977869"/>
          </a:xfrm>
          <a:prstGeom prst="rect">
            <a:avLst/>
          </a:prstGeom>
        </p:spPr>
        <p:txBody>
          <a:bodyPr lIns="0" tIns="0" rIns="0" bIns="0" rtlCol="0" anchor="t">
            <a:spAutoFit/>
          </a:bodyPr>
          <a:lstStyle/>
          <a:p>
            <a:pPr>
              <a:lnSpc>
                <a:spcPts val="8049"/>
              </a:lnSpc>
            </a:pPr>
            <a:r>
              <a:rPr lang="en-US" sz="5749">
                <a:solidFill>
                  <a:srgbClr val="70422C"/>
                </a:solidFill>
                <a:latin typeface="Fraunces Bold"/>
              </a:rPr>
              <a:t>V. VẬN DỤNG</a:t>
            </a:r>
          </a:p>
        </p:txBody>
      </p:sp>
      <p:sp>
        <p:nvSpPr>
          <p:cNvPr id="8" name="TextBox 8"/>
          <p:cNvSpPr txBox="1"/>
          <p:nvPr/>
        </p:nvSpPr>
        <p:spPr>
          <a:xfrm>
            <a:off x="5330990" y="3527603"/>
            <a:ext cx="8919454" cy="3290570"/>
          </a:xfrm>
          <a:prstGeom prst="rect">
            <a:avLst/>
          </a:prstGeom>
        </p:spPr>
        <p:txBody>
          <a:bodyPr lIns="0" tIns="0" rIns="0" bIns="0" rtlCol="0" anchor="t">
            <a:spAutoFit/>
          </a:bodyPr>
          <a:lstStyle/>
          <a:p>
            <a:pPr algn="ctr">
              <a:lnSpc>
                <a:spcPts val="6579"/>
              </a:lnSpc>
              <a:spcBef>
                <a:spcPct val="0"/>
              </a:spcBef>
            </a:pPr>
            <a:r>
              <a:rPr lang="en-US" sz="4699" dirty="0">
                <a:solidFill>
                  <a:srgbClr val="70422C"/>
                </a:solidFill>
                <a:latin typeface="Roboto Condensed"/>
              </a:rPr>
              <a:t>Viết </a:t>
            </a:r>
            <a:r>
              <a:rPr lang="en-US" sz="4699" dirty="0" err="1">
                <a:solidFill>
                  <a:srgbClr val="70422C"/>
                </a:solidFill>
                <a:latin typeface="Roboto Condensed"/>
              </a:rPr>
              <a:t>hoàn</a:t>
            </a:r>
            <a:r>
              <a:rPr lang="en-US" sz="4699" dirty="0">
                <a:solidFill>
                  <a:srgbClr val="70422C"/>
                </a:solidFill>
                <a:latin typeface="Roboto Condensed"/>
              </a:rPr>
              <a:t> </a:t>
            </a:r>
            <a:r>
              <a:rPr lang="en-US" sz="4699" dirty="0" err="1">
                <a:solidFill>
                  <a:srgbClr val="70422C"/>
                </a:solidFill>
                <a:latin typeface="Roboto Condensed"/>
              </a:rPr>
              <a:t>chỉnh</a:t>
            </a:r>
            <a:r>
              <a:rPr lang="en-US" sz="4699" dirty="0">
                <a:solidFill>
                  <a:srgbClr val="70422C"/>
                </a:solidFill>
                <a:latin typeface="Roboto Condensed"/>
              </a:rPr>
              <a:t> 1 </a:t>
            </a:r>
            <a:r>
              <a:rPr lang="en-US" sz="4699" dirty="0" err="1">
                <a:solidFill>
                  <a:srgbClr val="70422C"/>
                </a:solidFill>
                <a:latin typeface="Roboto Condensed"/>
              </a:rPr>
              <a:t>đoạn</a:t>
            </a:r>
            <a:r>
              <a:rPr lang="en-US" sz="4699" dirty="0">
                <a:solidFill>
                  <a:srgbClr val="70422C"/>
                </a:solidFill>
                <a:latin typeface="Roboto Condensed"/>
              </a:rPr>
              <a:t> </a:t>
            </a:r>
            <a:r>
              <a:rPr lang="en-US" sz="4699" dirty="0" err="1">
                <a:solidFill>
                  <a:srgbClr val="70422C"/>
                </a:solidFill>
                <a:latin typeface="Roboto Condensed"/>
              </a:rPr>
              <a:t>văn</a:t>
            </a:r>
            <a:r>
              <a:rPr lang="en-US" sz="4699" dirty="0">
                <a:solidFill>
                  <a:srgbClr val="70422C"/>
                </a:solidFill>
                <a:latin typeface="Roboto Condensed"/>
              </a:rPr>
              <a:t> </a:t>
            </a:r>
            <a:r>
              <a:rPr lang="en-US" sz="4699" dirty="0" err="1">
                <a:solidFill>
                  <a:srgbClr val="70422C"/>
                </a:solidFill>
                <a:latin typeface="Roboto Condensed"/>
              </a:rPr>
              <a:t>triển</a:t>
            </a:r>
            <a:r>
              <a:rPr lang="en-US" sz="4699" dirty="0">
                <a:solidFill>
                  <a:srgbClr val="70422C"/>
                </a:solidFill>
                <a:latin typeface="Roboto Condensed"/>
              </a:rPr>
              <a:t> </a:t>
            </a:r>
            <a:r>
              <a:rPr lang="en-US" sz="4699" dirty="0" err="1">
                <a:solidFill>
                  <a:srgbClr val="70422C"/>
                </a:solidFill>
                <a:latin typeface="Roboto Condensed"/>
              </a:rPr>
              <a:t>khai</a:t>
            </a:r>
            <a:r>
              <a:rPr lang="en-US" sz="4699" dirty="0">
                <a:solidFill>
                  <a:srgbClr val="70422C"/>
                </a:solidFill>
                <a:latin typeface="Roboto Condensed"/>
              </a:rPr>
              <a:t> 1 ý </a:t>
            </a:r>
            <a:r>
              <a:rPr lang="en-US" sz="4699" dirty="0" err="1">
                <a:solidFill>
                  <a:srgbClr val="70422C"/>
                </a:solidFill>
                <a:latin typeface="Roboto Condensed"/>
              </a:rPr>
              <a:t>đã</a:t>
            </a:r>
            <a:r>
              <a:rPr lang="en-US" sz="4699" dirty="0">
                <a:solidFill>
                  <a:srgbClr val="70422C"/>
                </a:solidFill>
                <a:latin typeface="Roboto Condensed"/>
              </a:rPr>
              <a:t> xây dựng </a:t>
            </a:r>
            <a:r>
              <a:rPr lang="en-US" sz="4699" dirty="0" err="1">
                <a:solidFill>
                  <a:srgbClr val="70422C"/>
                </a:solidFill>
                <a:latin typeface="Roboto Condensed"/>
              </a:rPr>
              <a:t>trong</a:t>
            </a:r>
            <a:r>
              <a:rPr lang="en-US" sz="4699" dirty="0">
                <a:solidFill>
                  <a:srgbClr val="70422C"/>
                </a:solidFill>
                <a:latin typeface="Roboto Condensed"/>
              </a:rPr>
              <a:t> </a:t>
            </a:r>
            <a:r>
              <a:rPr lang="en-US" sz="4699" dirty="0" err="1">
                <a:solidFill>
                  <a:srgbClr val="70422C"/>
                </a:solidFill>
                <a:latin typeface="Roboto Condensed"/>
              </a:rPr>
              <a:t>dàn</a:t>
            </a:r>
            <a:r>
              <a:rPr lang="en-US" sz="4699" dirty="0">
                <a:solidFill>
                  <a:srgbClr val="70422C"/>
                </a:solidFill>
                <a:latin typeface="Roboto Condensed"/>
              </a:rPr>
              <a:t> ý </a:t>
            </a:r>
            <a:r>
              <a:rPr lang="en-US" sz="4699" dirty="0" err="1">
                <a:solidFill>
                  <a:srgbClr val="70422C"/>
                </a:solidFill>
                <a:latin typeface="Roboto Condensed"/>
              </a:rPr>
              <a:t>bài</a:t>
            </a:r>
            <a:r>
              <a:rPr lang="en-US" sz="4699" dirty="0">
                <a:solidFill>
                  <a:srgbClr val="70422C"/>
                </a:solidFill>
                <a:latin typeface="Roboto Condensed"/>
              </a:rPr>
              <a:t> </a:t>
            </a:r>
            <a:r>
              <a:rPr lang="en-US" sz="4699" dirty="0" err="1">
                <a:solidFill>
                  <a:srgbClr val="70422C"/>
                </a:solidFill>
                <a:latin typeface="Roboto Condensed"/>
              </a:rPr>
              <a:t>văn</a:t>
            </a:r>
            <a:r>
              <a:rPr lang="en-US" sz="4699" dirty="0">
                <a:solidFill>
                  <a:srgbClr val="70422C"/>
                </a:solidFill>
                <a:latin typeface="Roboto Condensed"/>
              </a:rPr>
              <a:t> </a:t>
            </a:r>
            <a:r>
              <a:rPr lang="en-US" sz="4699" dirty="0" err="1">
                <a:solidFill>
                  <a:srgbClr val="70422C"/>
                </a:solidFill>
                <a:latin typeface="Roboto Condensed"/>
              </a:rPr>
              <a:t>phân</a:t>
            </a:r>
            <a:r>
              <a:rPr lang="en-US" sz="4699" dirty="0">
                <a:solidFill>
                  <a:srgbClr val="70422C"/>
                </a:solidFill>
                <a:latin typeface="Roboto Condensed"/>
              </a:rPr>
              <a:t> </a:t>
            </a:r>
            <a:r>
              <a:rPr lang="en-US" sz="4699" dirty="0" err="1">
                <a:solidFill>
                  <a:srgbClr val="70422C"/>
                </a:solidFill>
                <a:latin typeface="Roboto Condensed"/>
              </a:rPr>
              <a:t>tích</a:t>
            </a:r>
            <a:r>
              <a:rPr lang="en-US" sz="4699" dirty="0">
                <a:solidFill>
                  <a:srgbClr val="70422C"/>
                </a:solidFill>
                <a:latin typeface="Roboto Condensed"/>
              </a:rPr>
              <a:t> </a:t>
            </a:r>
            <a:r>
              <a:rPr lang="en-US" sz="4699" dirty="0" err="1">
                <a:solidFill>
                  <a:srgbClr val="70422C"/>
                </a:solidFill>
                <a:latin typeface="Roboto Condensed"/>
              </a:rPr>
              <a:t>một</a:t>
            </a:r>
            <a:r>
              <a:rPr lang="en-US" sz="4699" dirty="0">
                <a:solidFill>
                  <a:srgbClr val="70422C"/>
                </a:solidFill>
                <a:latin typeface="Roboto Condensed"/>
              </a:rPr>
              <a:t> </a:t>
            </a:r>
            <a:r>
              <a:rPr lang="en-US" sz="4699" dirty="0" err="1">
                <a:solidFill>
                  <a:srgbClr val="70422C"/>
                </a:solidFill>
                <a:latin typeface="Roboto Condensed"/>
              </a:rPr>
              <a:t>tác</a:t>
            </a:r>
            <a:r>
              <a:rPr lang="en-US" sz="4699" dirty="0">
                <a:solidFill>
                  <a:srgbClr val="70422C"/>
                </a:solidFill>
                <a:latin typeface="Roboto Condensed"/>
              </a:rPr>
              <a:t> </a:t>
            </a:r>
            <a:r>
              <a:rPr lang="en-US" sz="4699" dirty="0" err="1">
                <a:solidFill>
                  <a:srgbClr val="70422C"/>
                </a:solidFill>
                <a:latin typeface="Roboto Condensed"/>
              </a:rPr>
              <a:t>phẩm</a:t>
            </a:r>
            <a:r>
              <a:rPr lang="en-US" sz="4699" dirty="0">
                <a:solidFill>
                  <a:srgbClr val="70422C"/>
                </a:solidFill>
                <a:latin typeface="Roboto Condensed"/>
              </a:rPr>
              <a:t> </a:t>
            </a:r>
            <a:r>
              <a:rPr lang="en-US" sz="4699" dirty="0" err="1">
                <a:solidFill>
                  <a:srgbClr val="70422C"/>
                </a:solidFill>
                <a:latin typeface="Roboto Condensed"/>
              </a:rPr>
              <a:t>văn</a:t>
            </a:r>
            <a:r>
              <a:rPr lang="en-US" sz="4699" dirty="0">
                <a:solidFill>
                  <a:srgbClr val="70422C"/>
                </a:solidFill>
                <a:latin typeface="Roboto Condensed"/>
              </a:rPr>
              <a:t> </a:t>
            </a:r>
            <a:r>
              <a:rPr lang="en-US" sz="4699" dirty="0" err="1">
                <a:solidFill>
                  <a:srgbClr val="70422C"/>
                </a:solidFill>
                <a:latin typeface="Roboto Condensed"/>
              </a:rPr>
              <a:t>học</a:t>
            </a:r>
            <a:r>
              <a:rPr lang="en-US" sz="4699" dirty="0">
                <a:solidFill>
                  <a:srgbClr val="70422C"/>
                </a:solidFill>
                <a:latin typeface="Roboto Condensed"/>
              </a:rPr>
              <a:t> (</a:t>
            </a:r>
            <a:r>
              <a:rPr lang="en-US" sz="4699" dirty="0" err="1">
                <a:solidFill>
                  <a:srgbClr val="70422C"/>
                </a:solidFill>
                <a:latin typeface="Roboto Condensed"/>
              </a:rPr>
              <a:t>bài</a:t>
            </a:r>
            <a:r>
              <a:rPr lang="en-US" sz="4699" dirty="0">
                <a:solidFill>
                  <a:srgbClr val="70422C"/>
                </a:solidFill>
                <a:latin typeface="Roboto Condensed"/>
              </a:rPr>
              <a:t> </a:t>
            </a:r>
            <a:r>
              <a:rPr lang="en-US" sz="4699" dirty="0" err="1">
                <a:solidFill>
                  <a:srgbClr val="70422C"/>
                </a:solidFill>
                <a:latin typeface="Roboto Condensed"/>
              </a:rPr>
              <a:t>thơ</a:t>
            </a:r>
            <a:r>
              <a:rPr lang="en-US" sz="4699" dirty="0">
                <a:solidFill>
                  <a:srgbClr val="70422C"/>
                </a:solidFill>
                <a:latin typeface="Roboto Condensed"/>
              </a:rPr>
              <a:t> "</a:t>
            </a:r>
            <a:r>
              <a:rPr lang="en-US" sz="4699" dirty="0" err="1">
                <a:solidFill>
                  <a:srgbClr val="70422C"/>
                </a:solidFill>
                <a:latin typeface="Roboto Condensed"/>
              </a:rPr>
              <a:t>Thiên</a:t>
            </a:r>
            <a:r>
              <a:rPr lang="en-US" sz="4699" dirty="0">
                <a:solidFill>
                  <a:srgbClr val="70422C"/>
                </a:solidFill>
                <a:latin typeface="Roboto Condensed"/>
              </a:rPr>
              <a:t> </a:t>
            </a:r>
            <a:r>
              <a:rPr lang="en-US" sz="4699" dirty="0" err="1">
                <a:solidFill>
                  <a:srgbClr val="70422C"/>
                </a:solidFill>
                <a:latin typeface="Roboto Condensed"/>
              </a:rPr>
              <a:t>Trường</a:t>
            </a:r>
            <a:r>
              <a:rPr lang="en-US" sz="4699" dirty="0">
                <a:solidFill>
                  <a:srgbClr val="70422C"/>
                </a:solidFill>
                <a:latin typeface="Roboto Condensed"/>
              </a:rPr>
              <a:t> </a:t>
            </a:r>
            <a:r>
              <a:rPr lang="en-US" sz="4699" dirty="0" err="1">
                <a:solidFill>
                  <a:srgbClr val="70422C"/>
                </a:solidFill>
                <a:latin typeface="Roboto Condensed"/>
              </a:rPr>
              <a:t>vãn</a:t>
            </a:r>
            <a:r>
              <a:rPr lang="en-US" sz="4699" dirty="0">
                <a:solidFill>
                  <a:srgbClr val="70422C"/>
                </a:solidFill>
                <a:latin typeface="Roboto Condensed"/>
              </a:rPr>
              <a:t> </a:t>
            </a:r>
            <a:r>
              <a:rPr lang="en-US" sz="4699" dirty="0" err="1">
                <a:solidFill>
                  <a:srgbClr val="70422C"/>
                </a:solidFill>
                <a:latin typeface="Roboto Condensed"/>
              </a:rPr>
              <a:t>vọng</a:t>
            </a:r>
            <a:r>
              <a:rPr lang="en-US" sz="4699" dirty="0">
                <a:solidFill>
                  <a:srgbClr val="70422C"/>
                </a:solidFill>
                <a:latin typeface="Roboto Condensed"/>
              </a:rPr>
              <a:t>")</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p:cNvGrpSpPr/>
        <p:nvPr/>
      </p:nvGrpSpPr>
      <p:grpSpPr>
        <a:xfrm>
          <a:off x="0" y="0"/>
          <a:ext cx="0" cy="0"/>
          <a:chOff x="0" y="0"/>
          <a:chExt cx="0" cy="0"/>
        </a:xfrm>
      </p:grpSpPr>
      <p:sp>
        <p:nvSpPr>
          <p:cNvPr id="2" name="Freeform 2"/>
          <p:cNvSpPr/>
          <p:nvPr/>
        </p:nvSpPr>
        <p:spPr>
          <a:xfrm>
            <a:off x="-413508" y="2986456"/>
            <a:ext cx="19110882" cy="12543688"/>
          </a:xfrm>
          <a:custGeom>
            <a:avLst/>
            <a:gdLst/>
            <a:ahLst/>
            <a:cxnLst/>
            <a:rect l="l" t="t" r="r" b="b"/>
            <a:pathLst>
              <a:path w="19110882" h="12543688">
                <a:moveTo>
                  <a:pt x="0" y="0"/>
                </a:moveTo>
                <a:lnTo>
                  <a:pt x="19110882" y="0"/>
                </a:lnTo>
                <a:lnTo>
                  <a:pt x="19110882" y="12543688"/>
                </a:lnTo>
                <a:lnTo>
                  <a:pt x="0" y="125436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3232535" y="1126961"/>
            <a:ext cx="13116364" cy="8033077"/>
          </a:xfrm>
          <a:custGeom>
            <a:avLst/>
            <a:gdLst/>
            <a:ahLst/>
            <a:cxnLst/>
            <a:rect l="l" t="t" r="r" b="b"/>
            <a:pathLst>
              <a:path w="13116364" h="8033077">
                <a:moveTo>
                  <a:pt x="0" y="0"/>
                </a:moveTo>
                <a:lnTo>
                  <a:pt x="13116364" y="0"/>
                </a:lnTo>
                <a:lnTo>
                  <a:pt x="13116364" y="8033078"/>
                </a:lnTo>
                <a:lnTo>
                  <a:pt x="0" y="803307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2204763" y="6856469"/>
            <a:ext cx="7990040" cy="7200900"/>
          </a:xfrm>
          <a:custGeom>
            <a:avLst/>
            <a:gdLst/>
            <a:ahLst/>
            <a:cxnLst/>
            <a:rect l="l" t="t" r="r" b="b"/>
            <a:pathLst>
              <a:path w="7990040" h="7200900">
                <a:moveTo>
                  <a:pt x="0" y="0"/>
                </a:moveTo>
                <a:lnTo>
                  <a:pt x="7990040" y="0"/>
                </a:lnTo>
                <a:lnTo>
                  <a:pt x="7990040" y="7200900"/>
                </a:lnTo>
                <a:lnTo>
                  <a:pt x="0" y="72009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1532578" y="-888991"/>
            <a:ext cx="7315200" cy="2469762"/>
          </a:xfrm>
          <a:custGeom>
            <a:avLst/>
            <a:gdLst/>
            <a:ahLst/>
            <a:cxnLst/>
            <a:rect l="l" t="t" r="r" b="b"/>
            <a:pathLst>
              <a:path w="7315200" h="2469762">
                <a:moveTo>
                  <a:pt x="0" y="0"/>
                </a:moveTo>
                <a:lnTo>
                  <a:pt x="7315200" y="0"/>
                </a:lnTo>
                <a:lnTo>
                  <a:pt x="7315200" y="2469762"/>
                </a:lnTo>
                <a:lnTo>
                  <a:pt x="0" y="246976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a:off x="386028" y="345890"/>
            <a:ext cx="2687386" cy="2335582"/>
          </a:xfrm>
          <a:custGeom>
            <a:avLst/>
            <a:gdLst/>
            <a:ahLst/>
            <a:cxnLst/>
            <a:rect l="l" t="t" r="r" b="b"/>
            <a:pathLst>
              <a:path w="2687386" h="2335582">
                <a:moveTo>
                  <a:pt x="0" y="0"/>
                </a:moveTo>
                <a:lnTo>
                  <a:pt x="2687386" y="0"/>
                </a:lnTo>
                <a:lnTo>
                  <a:pt x="2687386" y="2335583"/>
                </a:lnTo>
                <a:lnTo>
                  <a:pt x="0" y="233558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Freeform 7"/>
          <p:cNvSpPr/>
          <p:nvPr/>
        </p:nvSpPr>
        <p:spPr>
          <a:xfrm>
            <a:off x="8233272" y="5143500"/>
            <a:ext cx="3538532" cy="2409711"/>
          </a:xfrm>
          <a:custGeom>
            <a:avLst/>
            <a:gdLst/>
            <a:ahLst/>
            <a:cxnLst/>
            <a:rect l="l" t="t" r="r" b="b"/>
            <a:pathLst>
              <a:path w="3538532" h="2409711">
                <a:moveTo>
                  <a:pt x="0" y="0"/>
                </a:moveTo>
                <a:lnTo>
                  <a:pt x="3538532" y="0"/>
                </a:lnTo>
                <a:lnTo>
                  <a:pt x="3538532" y="2409711"/>
                </a:lnTo>
                <a:lnTo>
                  <a:pt x="0" y="2409711"/>
                </a:lnTo>
                <a:lnTo>
                  <a:pt x="0" y="0"/>
                </a:lnTo>
                <a:close/>
              </a:path>
            </a:pathLst>
          </a:custGeom>
          <a:blipFill>
            <a:blip r:embed="rId12"/>
            <a:stretch>
              <a:fillRect/>
            </a:stretch>
          </a:blipFill>
        </p:spPr>
      </p:sp>
      <p:sp>
        <p:nvSpPr>
          <p:cNvPr id="8" name="TextBox 8"/>
          <p:cNvSpPr txBox="1"/>
          <p:nvPr/>
        </p:nvSpPr>
        <p:spPr>
          <a:xfrm>
            <a:off x="5330990" y="3268025"/>
            <a:ext cx="8919454" cy="1701165"/>
          </a:xfrm>
          <a:prstGeom prst="rect">
            <a:avLst/>
          </a:prstGeom>
        </p:spPr>
        <p:txBody>
          <a:bodyPr lIns="0" tIns="0" rIns="0" bIns="0" rtlCol="0" anchor="t">
            <a:spAutoFit/>
          </a:bodyPr>
          <a:lstStyle/>
          <a:p>
            <a:pPr algn="ctr">
              <a:lnSpc>
                <a:spcPts val="13860"/>
              </a:lnSpc>
              <a:spcBef>
                <a:spcPct val="0"/>
              </a:spcBef>
            </a:pPr>
            <a:r>
              <a:rPr lang="en-US" sz="9900">
                <a:solidFill>
                  <a:srgbClr val="FEFEFE"/>
                </a:solidFill>
                <a:latin typeface="#9Slide05 Dear Saturday"/>
              </a:rPr>
              <a:t>Hẹn gặp lại!</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p:cNvGrpSpPr/>
        <p:nvPr/>
      </p:nvGrpSpPr>
      <p:grpSpPr>
        <a:xfrm>
          <a:off x="0" y="0"/>
          <a:ext cx="0" cy="0"/>
          <a:chOff x="0" y="0"/>
          <a:chExt cx="0" cy="0"/>
        </a:xfrm>
      </p:grpSpPr>
      <p:sp>
        <p:nvSpPr>
          <p:cNvPr id="2" name="Freeform 2"/>
          <p:cNvSpPr/>
          <p:nvPr/>
        </p:nvSpPr>
        <p:spPr>
          <a:xfrm>
            <a:off x="1693582" y="3373931"/>
            <a:ext cx="5068017" cy="6512638"/>
          </a:xfrm>
          <a:custGeom>
            <a:avLst/>
            <a:gdLst/>
            <a:ahLst/>
            <a:cxnLst/>
            <a:rect l="l" t="t" r="r" b="b"/>
            <a:pathLst>
              <a:path w="5068017" h="6512638">
                <a:moveTo>
                  <a:pt x="0" y="0"/>
                </a:moveTo>
                <a:lnTo>
                  <a:pt x="5068017" y="0"/>
                </a:lnTo>
                <a:lnTo>
                  <a:pt x="5068017" y="6512638"/>
                </a:lnTo>
                <a:lnTo>
                  <a:pt x="0" y="65126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7045190" y="3373931"/>
            <a:ext cx="4954996" cy="6367401"/>
          </a:xfrm>
          <a:custGeom>
            <a:avLst/>
            <a:gdLst/>
            <a:ahLst/>
            <a:cxnLst/>
            <a:rect l="l" t="t" r="r" b="b"/>
            <a:pathLst>
              <a:path w="4954996" h="6367401">
                <a:moveTo>
                  <a:pt x="0" y="0"/>
                </a:moveTo>
                <a:lnTo>
                  <a:pt x="4954996" y="0"/>
                </a:lnTo>
                <a:lnTo>
                  <a:pt x="4954996" y="6367401"/>
                </a:lnTo>
                <a:lnTo>
                  <a:pt x="0" y="63674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596165" y="7376883"/>
            <a:ext cx="2194835" cy="2509686"/>
          </a:xfrm>
          <a:custGeom>
            <a:avLst/>
            <a:gdLst/>
            <a:ahLst/>
            <a:cxnLst/>
            <a:rect l="l" t="t" r="r" b="b"/>
            <a:pathLst>
              <a:path w="2194835" h="2509686">
                <a:moveTo>
                  <a:pt x="0" y="0"/>
                </a:moveTo>
                <a:lnTo>
                  <a:pt x="2194834" y="0"/>
                </a:lnTo>
                <a:lnTo>
                  <a:pt x="2194834" y="2509686"/>
                </a:lnTo>
                <a:lnTo>
                  <a:pt x="0" y="25096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TextBox 5"/>
          <p:cNvSpPr txBox="1"/>
          <p:nvPr/>
        </p:nvSpPr>
        <p:spPr>
          <a:xfrm>
            <a:off x="2548670" y="5634271"/>
            <a:ext cx="3536747" cy="2316481"/>
          </a:xfrm>
          <a:prstGeom prst="rect">
            <a:avLst/>
          </a:prstGeom>
        </p:spPr>
        <p:txBody>
          <a:bodyPr lIns="0" tIns="0" rIns="0" bIns="0" rtlCol="0" anchor="t">
            <a:spAutoFit/>
          </a:bodyPr>
          <a:lstStyle/>
          <a:p>
            <a:pPr algn="ctr">
              <a:lnSpc>
                <a:spcPts val="4619"/>
              </a:lnSpc>
            </a:pPr>
            <a:r>
              <a:rPr lang="en-US" sz="3299" dirty="0">
                <a:solidFill>
                  <a:srgbClr val="000000"/>
                </a:solidFill>
                <a:latin typeface="Roboto Condensed"/>
              </a:rPr>
              <a:t>GV </a:t>
            </a:r>
            <a:r>
              <a:rPr lang="en-US" sz="3299" dirty="0" err="1">
                <a:solidFill>
                  <a:srgbClr val="000000"/>
                </a:solidFill>
                <a:latin typeface="Roboto Condensed"/>
              </a:rPr>
              <a:t>đưa</a:t>
            </a:r>
            <a:r>
              <a:rPr lang="en-US" sz="3299" dirty="0">
                <a:solidFill>
                  <a:srgbClr val="000000"/>
                </a:solidFill>
                <a:latin typeface="Roboto Condensed"/>
              </a:rPr>
              <a:t> </a:t>
            </a:r>
            <a:r>
              <a:rPr lang="en-US" sz="3299" dirty="0" err="1">
                <a:solidFill>
                  <a:srgbClr val="000000"/>
                </a:solidFill>
                <a:latin typeface="Roboto Condensed"/>
              </a:rPr>
              <a:t>ra</a:t>
            </a:r>
            <a:r>
              <a:rPr lang="en-US" sz="3299" dirty="0">
                <a:solidFill>
                  <a:srgbClr val="000000"/>
                </a:solidFill>
                <a:latin typeface="Roboto Condensed"/>
              </a:rPr>
              <a:t> </a:t>
            </a:r>
            <a:r>
              <a:rPr lang="en-US" sz="3299" dirty="0" err="1">
                <a:solidFill>
                  <a:srgbClr val="000000"/>
                </a:solidFill>
                <a:latin typeface="Roboto Condensed"/>
              </a:rPr>
              <a:t>yêu</a:t>
            </a:r>
            <a:r>
              <a:rPr lang="en-US" sz="3299" dirty="0">
                <a:solidFill>
                  <a:srgbClr val="000000"/>
                </a:solidFill>
                <a:latin typeface="Roboto Condensed"/>
              </a:rPr>
              <a:t> </a:t>
            </a:r>
            <a:r>
              <a:rPr lang="en-US" sz="3299" dirty="0" err="1">
                <a:solidFill>
                  <a:srgbClr val="000000"/>
                </a:solidFill>
                <a:latin typeface="Roboto Condensed"/>
              </a:rPr>
              <a:t>cầu</a:t>
            </a:r>
            <a:r>
              <a:rPr lang="en-US" sz="3299" dirty="0">
                <a:solidFill>
                  <a:srgbClr val="000000"/>
                </a:solidFill>
                <a:latin typeface="Roboto Condensed"/>
              </a:rPr>
              <a:t> HS </a:t>
            </a:r>
            <a:r>
              <a:rPr lang="en-US" sz="3299" dirty="0" err="1">
                <a:solidFill>
                  <a:srgbClr val="000000"/>
                </a:solidFill>
                <a:latin typeface="Roboto Condensed"/>
              </a:rPr>
              <a:t>thực</a:t>
            </a:r>
            <a:r>
              <a:rPr lang="en-US" sz="3299" dirty="0">
                <a:solidFill>
                  <a:srgbClr val="000000"/>
                </a:solidFill>
                <a:latin typeface="Roboto Condensed"/>
              </a:rPr>
              <a:t> </a:t>
            </a:r>
            <a:r>
              <a:rPr lang="en-US" sz="3299" dirty="0" err="1">
                <a:solidFill>
                  <a:srgbClr val="000000"/>
                </a:solidFill>
                <a:latin typeface="Roboto Condensed"/>
              </a:rPr>
              <a:t>hiện</a:t>
            </a:r>
            <a:r>
              <a:rPr lang="en-US" sz="3299" dirty="0">
                <a:solidFill>
                  <a:srgbClr val="000000"/>
                </a:solidFill>
                <a:latin typeface="Roboto Condensed"/>
              </a:rPr>
              <a:t> </a:t>
            </a:r>
            <a:r>
              <a:rPr lang="en-US" sz="3299" dirty="0" err="1">
                <a:solidFill>
                  <a:srgbClr val="000000"/>
                </a:solidFill>
                <a:latin typeface="Roboto Condensed"/>
              </a:rPr>
              <a:t>các</a:t>
            </a:r>
            <a:r>
              <a:rPr lang="en-US" sz="3299" dirty="0">
                <a:solidFill>
                  <a:srgbClr val="000000"/>
                </a:solidFill>
                <a:latin typeface="Roboto Condensed"/>
              </a:rPr>
              <a:t> </a:t>
            </a:r>
            <a:r>
              <a:rPr lang="en-US" sz="3299" dirty="0" err="1">
                <a:solidFill>
                  <a:srgbClr val="000000"/>
                </a:solidFill>
                <a:latin typeface="Roboto Condensed"/>
              </a:rPr>
              <a:t>nhiệm</a:t>
            </a:r>
            <a:r>
              <a:rPr lang="en-US" sz="3299" dirty="0">
                <a:solidFill>
                  <a:srgbClr val="000000"/>
                </a:solidFill>
                <a:latin typeface="Roboto Condensed"/>
              </a:rPr>
              <a:t> </a:t>
            </a:r>
            <a:r>
              <a:rPr lang="en-US" sz="3299" dirty="0" err="1">
                <a:solidFill>
                  <a:srgbClr val="000000"/>
                </a:solidFill>
                <a:latin typeface="Roboto Condensed"/>
              </a:rPr>
              <a:t>vụ</a:t>
            </a:r>
            <a:r>
              <a:rPr lang="en-US" sz="3299" dirty="0">
                <a:solidFill>
                  <a:srgbClr val="000000"/>
                </a:solidFill>
                <a:latin typeface="Roboto Condensed"/>
              </a:rPr>
              <a:t> </a:t>
            </a:r>
            <a:r>
              <a:rPr lang="en-US" sz="3299" dirty="0" err="1">
                <a:solidFill>
                  <a:srgbClr val="000000"/>
                </a:solidFill>
                <a:latin typeface="Roboto Condensed"/>
              </a:rPr>
              <a:t>cá</a:t>
            </a:r>
            <a:r>
              <a:rPr lang="en-US" sz="3299" dirty="0">
                <a:solidFill>
                  <a:srgbClr val="000000"/>
                </a:solidFill>
                <a:latin typeface="Roboto Condensed"/>
              </a:rPr>
              <a:t> </a:t>
            </a:r>
            <a:r>
              <a:rPr lang="en-US" sz="3299" dirty="0" err="1">
                <a:solidFill>
                  <a:srgbClr val="000000"/>
                </a:solidFill>
                <a:latin typeface="Roboto Condensed"/>
              </a:rPr>
              <a:t>nhân</a:t>
            </a:r>
            <a:r>
              <a:rPr lang="en-US" sz="3299" dirty="0">
                <a:solidFill>
                  <a:srgbClr val="000000"/>
                </a:solidFill>
                <a:latin typeface="Roboto Condensed"/>
              </a:rPr>
              <a:t>.</a:t>
            </a:r>
          </a:p>
          <a:p>
            <a:pPr algn="just">
              <a:lnSpc>
                <a:spcPts val="4619"/>
              </a:lnSpc>
            </a:pPr>
            <a:endParaRPr lang="en-US" sz="3299" dirty="0">
              <a:solidFill>
                <a:srgbClr val="000000"/>
              </a:solidFill>
              <a:latin typeface="Roboto Condensed"/>
            </a:endParaRPr>
          </a:p>
        </p:txBody>
      </p:sp>
      <p:sp>
        <p:nvSpPr>
          <p:cNvPr id="6" name="TextBox 6"/>
          <p:cNvSpPr txBox="1"/>
          <p:nvPr/>
        </p:nvSpPr>
        <p:spPr>
          <a:xfrm>
            <a:off x="7442939" y="5309005"/>
            <a:ext cx="4159499" cy="4059556"/>
          </a:xfrm>
          <a:prstGeom prst="rect">
            <a:avLst/>
          </a:prstGeom>
        </p:spPr>
        <p:txBody>
          <a:bodyPr lIns="0" tIns="0" rIns="0" bIns="0" rtlCol="0" anchor="t">
            <a:spAutoFit/>
          </a:bodyPr>
          <a:lstStyle/>
          <a:p>
            <a:pPr algn="ctr">
              <a:lnSpc>
                <a:spcPts val="4619"/>
              </a:lnSpc>
            </a:pPr>
            <a:r>
              <a:rPr lang="en-US" sz="3299" dirty="0">
                <a:solidFill>
                  <a:srgbClr val="000000"/>
                </a:solidFill>
                <a:latin typeface="Roboto Condensed"/>
              </a:rPr>
              <a:t>GV </a:t>
            </a:r>
            <a:r>
              <a:rPr lang="en-US" sz="3299" dirty="0" err="1">
                <a:solidFill>
                  <a:srgbClr val="000000"/>
                </a:solidFill>
                <a:latin typeface="Roboto Condensed"/>
              </a:rPr>
              <a:t>có</a:t>
            </a:r>
            <a:r>
              <a:rPr lang="en-US" sz="3299" dirty="0">
                <a:solidFill>
                  <a:srgbClr val="000000"/>
                </a:solidFill>
                <a:latin typeface="Roboto Condensed"/>
              </a:rPr>
              <a:t> </a:t>
            </a:r>
            <a:r>
              <a:rPr lang="en-US" sz="3299" dirty="0" err="1">
                <a:solidFill>
                  <a:srgbClr val="000000"/>
                </a:solidFill>
                <a:latin typeface="Roboto Condensed"/>
              </a:rPr>
              <a:t>bảng</a:t>
            </a:r>
            <a:r>
              <a:rPr lang="en-US" sz="3299" dirty="0">
                <a:solidFill>
                  <a:srgbClr val="000000"/>
                </a:solidFill>
                <a:latin typeface="Roboto Condensed"/>
              </a:rPr>
              <a:t> ma </a:t>
            </a:r>
            <a:r>
              <a:rPr lang="en-US" sz="3299" dirty="0" err="1">
                <a:solidFill>
                  <a:srgbClr val="000000"/>
                </a:solidFill>
                <a:latin typeface="Roboto Condensed"/>
              </a:rPr>
              <a:t>trận</a:t>
            </a:r>
            <a:r>
              <a:rPr lang="en-US" sz="3299" dirty="0">
                <a:solidFill>
                  <a:srgbClr val="000000"/>
                </a:solidFill>
                <a:latin typeface="Roboto Condensed"/>
              </a:rPr>
              <a:t> </a:t>
            </a:r>
            <a:r>
              <a:rPr lang="en-US" sz="3299" dirty="0" err="1">
                <a:solidFill>
                  <a:srgbClr val="000000"/>
                </a:solidFill>
                <a:latin typeface="Roboto Condensed"/>
              </a:rPr>
              <a:t>các</a:t>
            </a:r>
            <a:r>
              <a:rPr lang="en-US" sz="3299" dirty="0">
                <a:solidFill>
                  <a:srgbClr val="000000"/>
                </a:solidFill>
                <a:latin typeface="Roboto Condensed"/>
              </a:rPr>
              <a:t> </a:t>
            </a:r>
            <a:r>
              <a:rPr lang="en-US" sz="3299" dirty="0" err="1">
                <a:solidFill>
                  <a:srgbClr val="000000"/>
                </a:solidFill>
                <a:latin typeface="Roboto Condensed"/>
              </a:rPr>
              <a:t>cụm</a:t>
            </a:r>
            <a:r>
              <a:rPr lang="en-US" sz="3299" dirty="0">
                <a:solidFill>
                  <a:srgbClr val="000000"/>
                </a:solidFill>
                <a:latin typeface="Roboto Condensed"/>
              </a:rPr>
              <a:t> </a:t>
            </a:r>
            <a:r>
              <a:rPr lang="en-US" sz="3299" dirty="0" err="1">
                <a:solidFill>
                  <a:srgbClr val="000000"/>
                </a:solidFill>
                <a:latin typeface="Roboto Condensed"/>
              </a:rPr>
              <a:t>từ</a:t>
            </a:r>
            <a:r>
              <a:rPr lang="en-US" sz="3299" dirty="0">
                <a:solidFill>
                  <a:srgbClr val="000000"/>
                </a:solidFill>
                <a:latin typeface="Roboto Condensed"/>
              </a:rPr>
              <a:t>/ </a:t>
            </a:r>
            <a:r>
              <a:rPr lang="en-US" sz="3299" dirty="0" err="1">
                <a:solidFill>
                  <a:srgbClr val="000000"/>
                </a:solidFill>
                <a:latin typeface="Roboto Condensed"/>
              </a:rPr>
              <a:t>yêu</a:t>
            </a:r>
            <a:r>
              <a:rPr lang="en-US" sz="3299" dirty="0">
                <a:solidFill>
                  <a:srgbClr val="000000"/>
                </a:solidFill>
                <a:latin typeface="Roboto Condensed"/>
              </a:rPr>
              <a:t> </a:t>
            </a:r>
            <a:r>
              <a:rPr lang="en-US" sz="3299" dirty="0" err="1">
                <a:solidFill>
                  <a:srgbClr val="000000"/>
                </a:solidFill>
                <a:latin typeface="Roboto Condensed"/>
              </a:rPr>
              <a:t>cầu</a:t>
            </a:r>
            <a:r>
              <a:rPr lang="en-US" sz="3299" dirty="0">
                <a:solidFill>
                  <a:srgbClr val="000000"/>
                </a:solidFill>
                <a:latin typeface="Roboto Condensed"/>
              </a:rPr>
              <a:t>. HS </a:t>
            </a:r>
            <a:r>
              <a:rPr lang="en-US" sz="3299" dirty="0" err="1">
                <a:solidFill>
                  <a:srgbClr val="000000"/>
                </a:solidFill>
                <a:latin typeface="Roboto Condensed"/>
              </a:rPr>
              <a:t>lựa</a:t>
            </a:r>
            <a:r>
              <a:rPr lang="en-US" sz="3299" dirty="0">
                <a:solidFill>
                  <a:srgbClr val="000000"/>
                </a:solidFill>
                <a:latin typeface="Roboto Condensed"/>
              </a:rPr>
              <a:t> </a:t>
            </a:r>
            <a:r>
              <a:rPr lang="en-US" sz="3299" dirty="0" err="1">
                <a:solidFill>
                  <a:srgbClr val="000000"/>
                </a:solidFill>
                <a:latin typeface="Roboto Condensed"/>
              </a:rPr>
              <a:t>chọn</a:t>
            </a:r>
            <a:r>
              <a:rPr lang="en-US" sz="3299" dirty="0">
                <a:solidFill>
                  <a:srgbClr val="000000"/>
                </a:solidFill>
                <a:latin typeface="Roboto Condensed"/>
              </a:rPr>
              <a:t> </a:t>
            </a:r>
            <a:r>
              <a:rPr lang="en-US" sz="3299" dirty="0" err="1">
                <a:solidFill>
                  <a:srgbClr val="000000"/>
                </a:solidFill>
                <a:latin typeface="Roboto Condensed"/>
              </a:rPr>
              <a:t>các</a:t>
            </a:r>
            <a:r>
              <a:rPr lang="en-US" sz="3299" dirty="0">
                <a:solidFill>
                  <a:srgbClr val="000000"/>
                </a:solidFill>
                <a:latin typeface="Roboto Condensed"/>
              </a:rPr>
              <a:t> </a:t>
            </a:r>
            <a:r>
              <a:rPr lang="en-US" sz="3299" dirty="0" err="1">
                <a:solidFill>
                  <a:srgbClr val="000000"/>
                </a:solidFill>
                <a:latin typeface="Roboto Condensed"/>
              </a:rPr>
              <a:t>yêu</a:t>
            </a:r>
            <a:r>
              <a:rPr lang="en-US" sz="3299" dirty="0">
                <a:solidFill>
                  <a:srgbClr val="000000"/>
                </a:solidFill>
                <a:latin typeface="Roboto Condensed"/>
              </a:rPr>
              <a:t> </a:t>
            </a:r>
            <a:r>
              <a:rPr lang="en-US" sz="3299" dirty="0" err="1">
                <a:solidFill>
                  <a:srgbClr val="000000"/>
                </a:solidFill>
                <a:latin typeface="Roboto Condensed"/>
              </a:rPr>
              <a:t>cầu</a:t>
            </a:r>
            <a:r>
              <a:rPr lang="en-US" sz="3299" dirty="0">
                <a:solidFill>
                  <a:srgbClr val="000000"/>
                </a:solidFill>
                <a:latin typeface="Roboto Condensed"/>
              </a:rPr>
              <a:t> </a:t>
            </a:r>
            <a:r>
              <a:rPr lang="en-US" sz="3299" dirty="0" err="1">
                <a:solidFill>
                  <a:srgbClr val="000000"/>
                </a:solidFill>
                <a:latin typeface="Roboto Condensed"/>
              </a:rPr>
              <a:t>đúng</a:t>
            </a:r>
            <a:r>
              <a:rPr lang="en-US" sz="3299" dirty="0">
                <a:solidFill>
                  <a:srgbClr val="000000"/>
                </a:solidFill>
                <a:latin typeface="Roboto Condensed"/>
              </a:rPr>
              <a:t>, </a:t>
            </a:r>
            <a:r>
              <a:rPr lang="en-US" sz="3299" dirty="0" err="1">
                <a:solidFill>
                  <a:srgbClr val="000000"/>
                </a:solidFill>
                <a:latin typeface="Roboto Condensed"/>
              </a:rPr>
              <a:t>phù</a:t>
            </a:r>
            <a:r>
              <a:rPr lang="en-US" sz="3299" dirty="0">
                <a:solidFill>
                  <a:srgbClr val="000000"/>
                </a:solidFill>
                <a:latin typeface="Roboto Condensed"/>
              </a:rPr>
              <a:t> </a:t>
            </a:r>
            <a:r>
              <a:rPr lang="en-US" sz="3299" dirty="0" err="1">
                <a:solidFill>
                  <a:srgbClr val="000000"/>
                </a:solidFill>
                <a:latin typeface="Roboto Condensed"/>
              </a:rPr>
              <a:t>hợp</a:t>
            </a:r>
            <a:r>
              <a:rPr lang="en-US" sz="3299" dirty="0">
                <a:solidFill>
                  <a:srgbClr val="000000"/>
                </a:solidFill>
                <a:latin typeface="Roboto Condensed"/>
              </a:rPr>
              <a:t> </a:t>
            </a:r>
            <a:r>
              <a:rPr lang="en-US" sz="3299" dirty="0" err="1">
                <a:solidFill>
                  <a:srgbClr val="000000"/>
                </a:solidFill>
                <a:latin typeface="Roboto Condensed"/>
              </a:rPr>
              <a:t>về</a:t>
            </a:r>
            <a:r>
              <a:rPr lang="en-US" sz="3299" dirty="0">
                <a:solidFill>
                  <a:srgbClr val="000000"/>
                </a:solidFill>
                <a:latin typeface="Roboto Condensed"/>
              </a:rPr>
              <a:t> </a:t>
            </a:r>
            <a:r>
              <a:rPr lang="en-US" sz="3299" dirty="0" err="1">
                <a:solidFill>
                  <a:srgbClr val="000000"/>
                </a:solidFill>
                <a:latin typeface="Roboto Condensed"/>
              </a:rPr>
              <a:t>nội</a:t>
            </a:r>
            <a:r>
              <a:rPr lang="en-US" sz="3299" dirty="0">
                <a:solidFill>
                  <a:srgbClr val="000000"/>
                </a:solidFill>
                <a:latin typeface="Roboto Condensed"/>
              </a:rPr>
              <a:t> dung và </a:t>
            </a:r>
            <a:r>
              <a:rPr lang="en-US" sz="3299" dirty="0" err="1">
                <a:solidFill>
                  <a:srgbClr val="000000"/>
                </a:solidFill>
                <a:latin typeface="Roboto Condensed"/>
              </a:rPr>
              <a:t>hình</a:t>
            </a:r>
            <a:r>
              <a:rPr lang="en-US" sz="3299" dirty="0">
                <a:solidFill>
                  <a:srgbClr val="000000"/>
                </a:solidFill>
                <a:latin typeface="Roboto Condensed"/>
              </a:rPr>
              <a:t> </a:t>
            </a:r>
            <a:r>
              <a:rPr lang="en-US" sz="3299" dirty="0" err="1">
                <a:solidFill>
                  <a:srgbClr val="000000"/>
                </a:solidFill>
                <a:latin typeface="Roboto Condensed"/>
              </a:rPr>
              <a:t>thức</a:t>
            </a:r>
            <a:r>
              <a:rPr lang="en-US" sz="3299" dirty="0">
                <a:solidFill>
                  <a:srgbClr val="000000"/>
                </a:solidFill>
                <a:latin typeface="Roboto Condensed"/>
              </a:rPr>
              <a:t> </a:t>
            </a:r>
            <a:r>
              <a:rPr lang="en-US" sz="3299" dirty="0" err="1">
                <a:solidFill>
                  <a:srgbClr val="000000"/>
                </a:solidFill>
                <a:latin typeface="Roboto Condensed"/>
              </a:rPr>
              <a:t>khi</a:t>
            </a:r>
            <a:r>
              <a:rPr lang="en-US" sz="3299" dirty="0">
                <a:solidFill>
                  <a:srgbClr val="000000"/>
                </a:solidFill>
                <a:latin typeface="Roboto Condensed"/>
              </a:rPr>
              <a:t> </a:t>
            </a:r>
            <a:r>
              <a:rPr lang="en-US" sz="3299" dirty="0" err="1">
                <a:solidFill>
                  <a:srgbClr val="000000"/>
                </a:solidFill>
                <a:latin typeface="Roboto Condensed"/>
              </a:rPr>
              <a:t>viết</a:t>
            </a:r>
            <a:r>
              <a:rPr lang="en-US" sz="3299" dirty="0">
                <a:solidFill>
                  <a:srgbClr val="000000"/>
                </a:solidFill>
                <a:latin typeface="Roboto Condensed"/>
              </a:rPr>
              <a:t> </a:t>
            </a:r>
            <a:r>
              <a:rPr lang="en-US" sz="3299" dirty="0" err="1">
                <a:solidFill>
                  <a:srgbClr val="000000"/>
                </a:solidFill>
                <a:latin typeface="Roboto Condensed"/>
              </a:rPr>
              <a:t>bài</a:t>
            </a:r>
            <a:r>
              <a:rPr lang="en-US" sz="3299" dirty="0">
                <a:solidFill>
                  <a:srgbClr val="000000"/>
                </a:solidFill>
                <a:latin typeface="Roboto Condensed"/>
              </a:rPr>
              <a:t> </a:t>
            </a:r>
            <a:r>
              <a:rPr lang="en-US" sz="3299" dirty="0" err="1">
                <a:solidFill>
                  <a:srgbClr val="000000"/>
                </a:solidFill>
                <a:latin typeface="Roboto Condensed"/>
              </a:rPr>
              <a:t>văn</a:t>
            </a:r>
            <a:r>
              <a:rPr lang="en-US" sz="3299" dirty="0">
                <a:solidFill>
                  <a:srgbClr val="000000"/>
                </a:solidFill>
                <a:latin typeface="Roboto Condensed"/>
              </a:rPr>
              <a:t> </a:t>
            </a:r>
            <a:r>
              <a:rPr lang="en-US" sz="3299" dirty="0" err="1">
                <a:solidFill>
                  <a:srgbClr val="000000"/>
                </a:solidFill>
                <a:latin typeface="Roboto Condensed"/>
              </a:rPr>
              <a:t>phân</a:t>
            </a:r>
            <a:r>
              <a:rPr lang="en-US" sz="3299" dirty="0">
                <a:solidFill>
                  <a:srgbClr val="000000"/>
                </a:solidFill>
                <a:latin typeface="Roboto Condensed"/>
              </a:rPr>
              <a:t> </a:t>
            </a:r>
            <a:r>
              <a:rPr lang="en-US" sz="3299" dirty="0" err="1">
                <a:solidFill>
                  <a:srgbClr val="000000"/>
                </a:solidFill>
                <a:latin typeface="Roboto Condensed"/>
              </a:rPr>
              <a:t>tích</a:t>
            </a:r>
            <a:r>
              <a:rPr lang="en-US" sz="3299" dirty="0">
                <a:solidFill>
                  <a:srgbClr val="000000"/>
                </a:solidFill>
                <a:latin typeface="Roboto Condensed"/>
              </a:rPr>
              <a:t> </a:t>
            </a:r>
            <a:r>
              <a:rPr lang="en-US" sz="3299" dirty="0" err="1">
                <a:solidFill>
                  <a:srgbClr val="000000"/>
                </a:solidFill>
                <a:latin typeface="Roboto Condensed"/>
              </a:rPr>
              <a:t>một</a:t>
            </a:r>
            <a:r>
              <a:rPr lang="en-US" sz="3299" dirty="0">
                <a:solidFill>
                  <a:srgbClr val="000000"/>
                </a:solidFill>
                <a:latin typeface="Roboto Condensed"/>
              </a:rPr>
              <a:t> </a:t>
            </a:r>
            <a:r>
              <a:rPr lang="en-US" sz="3299" dirty="0" err="1">
                <a:solidFill>
                  <a:srgbClr val="000000"/>
                </a:solidFill>
                <a:latin typeface="Roboto Condensed"/>
              </a:rPr>
              <a:t>tác</a:t>
            </a:r>
            <a:r>
              <a:rPr lang="en-US" sz="3299" dirty="0">
                <a:solidFill>
                  <a:srgbClr val="000000"/>
                </a:solidFill>
                <a:latin typeface="Roboto Condensed"/>
              </a:rPr>
              <a:t> </a:t>
            </a:r>
            <a:r>
              <a:rPr lang="en-US" sz="3299" dirty="0" err="1">
                <a:solidFill>
                  <a:srgbClr val="000000"/>
                </a:solidFill>
                <a:latin typeface="Roboto Condensed"/>
              </a:rPr>
              <a:t>phẩm</a:t>
            </a:r>
            <a:r>
              <a:rPr lang="en-US" sz="3299" dirty="0">
                <a:solidFill>
                  <a:srgbClr val="000000"/>
                </a:solidFill>
                <a:latin typeface="Roboto Condensed"/>
              </a:rPr>
              <a:t> </a:t>
            </a:r>
            <a:r>
              <a:rPr lang="en-US" sz="3299" dirty="0" err="1">
                <a:solidFill>
                  <a:srgbClr val="000000"/>
                </a:solidFill>
                <a:latin typeface="Roboto Condensed"/>
              </a:rPr>
              <a:t>văn</a:t>
            </a:r>
            <a:r>
              <a:rPr lang="en-US" sz="3299" dirty="0">
                <a:solidFill>
                  <a:srgbClr val="000000"/>
                </a:solidFill>
                <a:latin typeface="Roboto Condensed"/>
              </a:rPr>
              <a:t> </a:t>
            </a:r>
            <a:r>
              <a:rPr lang="en-US" sz="3299" dirty="0" err="1">
                <a:solidFill>
                  <a:srgbClr val="000000"/>
                </a:solidFill>
                <a:latin typeface="Roboto Condensed"/>
              </a:rPr>
              <a:t>học</a:t>
            </a:r>
            <a:r>
              <a:rPr lang="en-US" sz="3299" dirty="0">
                <a:solidFill>
                  <a:srgbClr val="000000"/>
                </a:solidFill>
                <a:latin typeface="Roboto Condensed"/>
              </a:rPr>
              <a:t>. </a:t>
            </a:r>
          </a:p>
        </p:txBody>
      </p:sp>
      <p:sp>
        <p:nvSpPr>
          <p:cNvPr id="7" name="TextBox 7"/>
          <p:cNvSpPr txBox="1"/>
          <p:nvPr/>
        </p:nvSpPr>
        <p:spPr>
          <a:xfrm>
            <a:off x="258758" y="254785"/>
            <a:ext cx="7198952" cy="1576069"/>
          </a:xfrm>
          <a:prstGeom prst="rect">
            <a:avLst/>
          </a:prstGeom>
        </p:spPr>
        <p:txBody>
          <a:bodyPr lIns="0" tIns="0" rIns="0" bIns="0" rtlCol="0" anchor="t">
            <a:spAutoFit/>
          </a:bodyPr>
          <a:lstStyle/>
          <a:p>
            <a:pPr algn="ctr">
              <a:lnSpc>
                <a:spcPts val="12880"/>
              </a:lnSpc>
            </a:pPr>
            <a:r>
              <a:rPr lang="en-US" sz="9200">
                <a:solidFill>
                  <a:srgbClr val="AD5545"/>
                </a:solidFill>
                <a:latin typeface="Fraunces Bold"/>
              </a:rPr>
              <a:t>TRÒ CHƠI </a:t>
            </a:r>
          </a:p>
        </p:txBody>
      </p:sp>
      <p:sp>
        <p:nvSpPr>
          <p:cNvPr id="8" name="TextBox 8"/>
          <p:cNvSpPr txBox="1"/>
          <p:nvPr/>
        </p:nvSpPr>
        <p:spPr>
          <a:xfrm>
            <a:off x="1373723" y="2127883"/>
            <a:ext cx="14718149" cy="972185"/>
          </a:xfrm>
          <a:prstGeom prst="rect">
            <a:avLst/>
          </a:prstGeom>
        </p:spPr>
        <p:txBody>
          <a:bodyPr lIns="0" tIns="0" rIns="0" bIns="0" rtlCol="0" anchor="t">
            <a:spAutoFit/>
          </a:bodyPr>
          <a:lstStyle/>
          <a:p>
            <a:pPr algn="ctr">
              <a:lnSpc>
                <a:spcPts val="7840"/>
              </a:lnSpc>
            </a:pPr>
            <a:r>
              <a:rPr lang="en-US" sz="5600" dirty="0" err="1">
                <a:solidFill>
                  <a:srgbClr val="AD5545"/>
                </a:solidFill>
                <a:latin typeface="#9Slide05 Dear Saturday"/>
              </a:rPr>
              <a:t>Đôi</a:t>
            </a:r>
            <a:r>
              <a:rPr lang="en-US" sz="5600" dirty="0">
                <a:solidFill>
                  <a:srgbClr val="AD5545"/>
                </a:solidFill>
                <a:latin typeface="#9Slide05 Dear Saturday"/>
              </a:rPr>
              <a:t> </a:t>
            </a:r>
            <a:r>
              <a:rPr lang="en-US" sz="5600" dirty="0" err="1">
                <a:solidFill>
                  <a:srgbClr val="AD5545"/>
                </a:solidFill>
                <a:latin typeface="#9Slide05 Dear Saturday"/>
              </a:rPr>
              <a:t>mắt</a:t>
            </a:r>
            <a:r>
              <a:rPr lang="en-US" sz="5600" dirty="0">
                <a:solidFill>
                  <a:srgbClr val="AD5545"/>
                </a:solidFill>
                <a:latin typeface="#9Slide05 Dear Saturday"/>
              </a:rPr>
              <a:t> </a:t>
            </a:r>
            <a:r>
              <a:rPr lang="en-US" sz="5600" dirty="0" err="1">
                <a:solidFill>
                  <a:srgbClr val="AD5545"/>
                </a:solidFill>
                <a:latin typeface="#9Slide05 Dear Saturday"/>
              </a:rPr>
              <a:t>tinh</a:t>
            </a:r>
            <a:r>
              <a:rPr lang="en-US" sz="5600" dirty="0">
                <a:solidFill>
                  <a:srgbClr val="AD5545"/>
                </a:solidFill>
                <a:latin typeface="#9Slide05 Dear Saturday"/>
              </a:rPr>
              <a:t> </a:t>
            </a:r>
            <a:r>
              <a:rPr lang="en-US" sz="5600" dirty="0" err="1">
                <a:solidFill>
                  <a:srgbClr val="AD5545"/>
                </a:solidFill>
                <a:latin typeface="#9Slide05 Dear Saturday"/>
              </a:rPr>
              <a:t>anh</a:t>
            </a:r>
            <a:r>
              <a:rPr lang="en-US" sz="5600" dirty="0">
                <a:solidFill>
                  <a:srgbClr val="AD5545"/>
                </a:solidFill>
                <a:latin typeface="#9Slide05 Dear Saturday"/>
              </a:rPr>
              <a:t> - </a:t>
            </a:r>
            <a:r>
              <a:rPr lang="en-US" sz="5600" dirty="0" err="1">
                <a:solidFill>
                  <a:srgbClr val="AD5545"/>
                </a:solidFill>
                <a:latin typeface="#9Slide05 Dear Saturday"/>
              </a:rPr>
              <a:t>Nhanh</a:t>
            </a:r>
            <a:r>
              <a:rPr lang="en-US" sz="5600" dirty="0">
                <a:solidFill>
                  <a:srgbClr val="AD5545"/>
                </a:solidFill>
                <a:latin typeface="#9Slide05 Dear Saturday"/>
              </a:rPr>
              <a:t> </a:t>
            </a:r>
            <a:r>
              <a:rPr lang="en-US" sz="5600" dirty="0" err="1">
                <a:solidFill>
                  <a:srgbClr val="AD5545"/>
                </a:solidFill>
                <a:latin typeface="#9Slide05 Dear Saturday"/>
              </a:rPr>
              <a:t>tay</a:t>
            </a:r>
            <a:r>
              <a:rPr lang="en-US" sz="5600" dirty="0">
                <a:solidFill>
                  <a:srgbClr val="AD5545"/>
                </a:solidFill>
                <a:latin typeface="#9Slide05 Dear Saturday"/>
              </a:rPr>
              <a:t> </a:t>
            </a:r>
            <a:r>
              <a:rPr lang="en-US" sz="5600" dirty="0" err="1">
                <a:solidFill>
                  <a:srgbClr val="AD5545"/>
                </a:solidFill>
                <a:latin typeface="#9Slide05 Dear Saturday"/>
              </a:rPr>
              <a:t>chọn</a:t>
            </a:r>
            <a:r>
              <a:rPr lang="en-US" sz="5600" dirty="0">
                <a:solidFill>
                  <a:srgbClr val="AD5545"/>
                </a:solidFill>
                <a:latin typeface="#9Slide05 Dear Saturday"/>
              </a:rPr>
              <a:t> </a:t>
            </a:r>
            <a:r>
              <a:rPr lang="en-US" sz="5600" dirty="0" err="1">
                <a:solidFill>
                  <a:srgbClr val="AD5545"/>
                </a:solidFill>
                <a:latin typeface="#9Slide05 Dear Saturday"/>
              </a:rPr>
              <a:t>đúng</a:t>
            </a:r>
            <a:endParaRPr lang="en-US" sz="5600" dirty="0">
              <a:solidFill>
                <a:srgbClr val="AD5545"/>
              </a:solidFill>
              <a:latin typeface="#9Slide05 Dear Saturday"/>
            </a:endParaRPr>
          </a:p>
        </p:txBody>
      </p:sp>
      <p:sp>
        <p:nvSpPr>
          <p:cNvPr id="9" name="Freeform 9"/>
          <p:cNvSpPr/>
          <p:nvPr/>
        </p:nvSpPr>
        <p:spPr>
          <a:xfrm>
            <a:off x="15695970" y="-11955"/>
            <a:ext cx="2592030" cy="895428"/>
          </a:xfrm>
          <a:custGeom>
            <a:avLst/>
            <a:gdLst/>
            <a:ahLst/>
            <a:cxnLst/>
            <a:rect l="l" t="t" r="r" b="b"/>
            <a:pathLst>
              <a:path w="2592030" h="895428">
                <a:moveTo>
                  <a:pt x="0" y="0"/>
                </a:moveTo>
                <a:lnTo>
                  <a:pt x="2592030" y="0"/>
                </a:lnTo>
                <a:lnTo>
                  <a:pt x="2592030" y="895429"/>
                </a:lnTo>
                <a:lnTo>
                  <a:pt x="0" y="89542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a:off x="12304304" y="3309618"/>
            <a:ext cx="4954996" cy="6367401"/>
          </a:xfrm>
          <a:custGeom>
            <a:avLst/>
            <a:gdLst/>
            <a:ahLst/>
            <a:cxnLst/>
            <a:rect l="l" t="t" r="r" b="b"/>
            <a:pathLst>
              <a:path w="4954996" h="6367401">
                <a:moveTo>
                  <a:pt x="0" y="0"/>
                </a:moveTo>
                <a:lnTo>
                  <a:pt x="4954996" y="0"/>
                </a:lnTo>
                <a:lnTo>
                  <a:pt x="4954996" y="6367401"/>
                </a:lnTo>
                <a:lnTo>
                  <a:pt x="0" y="63674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TextBox 11"/>
          <p:cNvSpPr txBox="1"/>
          <p:nvPr/>
        </p:nvSpPr>
        <p:spPr>
          <a:xfrm>
            <a:off x="12702053" y="5244692"/>
            <a:ext cx="4159499" cy="4059556"/>
          </a:xfrm>
          <a:prstGeom prst="rect">
            <a:avLst/>
          </a:prstGeom>
        </p:spPr>
        <p:txBody>
          <a:bodyPr lIns="0" tIns="0" rIns="0" bIns="0" rtlCol="0" anchor="t">
            <a:spAutoFit/>
          </a:bodyPr>
          <a:lstStyle/>
          <a:p>
            <a:pPr algn="ctr">
              <a:lnSpc>
                <a:spcPts val="4619"/>
              </a:lnSpc>
            </a:pPr>
            <a:r>
              <a:rPr lang="en-US" sz="3299" dirty="0">
                <a:solidFill>
                  <a:srgbClr val="000000"/>
                </a:solidFill>
                <a:latin typeface="Roboto Condensed"/>
              </a:rPr>
              <a:t>HS </a:t>
            </a:r>
            <a:r>
              <a:rPr lang="en-US" sz="3299" dirty="0" err="1">
                <a:solidFill>
                  <a:srgbClr val="000000"/>
                </a:solidFill>
                <a:latin typeface="Roboto Condensed"/>
              </a:rPr>
              <a:t>trả</a:t>
            </a:r>
            <a:r>
              <a:rPr lang="en-US" sz="3299" dirty="0">
                <a:solidFill>
                  <a:srgbClr val="000000"/>
                </a:solidFill>
                <a:latin typeface="Roboto Condensed"/>
              </a:rPr>
              <a:t> </a:t>
            </a:r>
            <a:r>
              <a:rPr lang="en-US" sz="3299" dirty="0" err="1">
                <a:solidFill>
                  <a:srgbClr val="000000"/>
                </a:solidFill>
                <a:latin typeface="Roboto Condensed"/>
              </a:rPr>
              <a:t>lời</a:t>
            </a:r>
            <a:r>
              <a:rPr lang="en-US" sz="3299" dirty="0">
                <a:solidFill>
                  <a:srgbClr val="000000"/>
                </a:solidFill>
                <a:latin typeface="Roboto Condensed"/>
              </a:rPr>
              <a:t> </a:t>
            </a:r>
            <a:r>
              <a:rPr lang="en-US" sz="3299" dirty="0" err="1">
                <a:solidFill>
                  <a:srgbClr val="000000"/>
                </a:solidFill>
                <a:latin typeface="Roboto Condensed"/>
              </a:rPr>
              <a:t>đúng</a:t>
            </a:r>
            <a:r>
              <a:rPr lang="en-US" sz="3299" dirty="0">
                <a:solidFill>
                  <a:srgbClr val="000000"/>
                </a:solidFill>
                <a:latin typeface="Roboto Condensed"/>
              </a:rPr>
              <a:t>, </a:t>
            </a:r>
            <a:r>
              <a:rPr lang="en-US" sz="3299" dirty="0" err="1">
                <a:solidFill>
                  <a:srgbClr val="000000"/>
                </a:solidFill>
                <a:latin typeface="Roboto Condensed"/>
              </a:rPr>
              <a:t>được</a:t>
            </a:r>
            <a:r>
              <a:rPr lang="en-US" sz="3299" dirty="0">
                <a:solidFill>
                  <a:srgbClr val="000000"/>
                </a:solidFill>
                <a:latin typeface="Roboto Condensed"/>
              </a:rPr>
              <a:t> </a:t>
            </a:r>
            <a:r>
              <a:rPr lang="en-US" sz="3299" dirty="0" err="1">
                <a:solidFill>
                  <a:srgbClr val="000000"/>
                </a:solidFill>
                <a:latin typeface="Roboto Condensed"/>
              </a:rPr>
              <a:t>thưởng</a:t>
            </a:r>
            <a:r>
              <a:rPr lang="en-US" sz="3299" dirty="0">
                <a:solidFill>
                  <a:srgbClr val="000000"/>
                </a:solidFill>
                <a:latin typeface="Roboto Condensed"/>
              </a:rPr>
              <a:t> </a:t>
            </a:r>
            <a:r>
              <a:rPr lang="en-US" sz="3299" dirty="0" err="1">
                <a:solidFill>
                  <a:srgbClr val="000000"/>
                </a:solidFill>
                <a:latin typeface="Roboto Condensed"/>
              </a:rPr>
              <a:t>nóng</a:t>
            </a:r>
            <a:r>
              <a:rPr lang="en-US" sz="3299" dirty="0">
                <a:solidFill>
                  <a:srgbClr val="000000"/>
                </a:solidFill>
                <a:latin typeface="Roboto Condensed"/>
              </a:rPr>
              <a:t> </a:t>
            </a:r>
            <a:r>
              <a:rPr lang="en-US" sz="3299" dirty="0" err="1">
                <a:solidFill>
                  <a:srgbClr val="000000"/>
                </a:solidFill>
                <a:latin typeface="Roboto Condensed"/>
              </a:rPr>
              <a:t>sao</a:t>
            </a:r>
            <a:r>
              <a:rPr lang="en-US" sz="3299" dirty="0">
                <a:solidFill>
                  <a:srgbClr val="000000"/>
                </a:solidFill>
                <a:latin typeface="Roboto Condensed"/>
              </a:rPr>
              <a:t> </a:t>
            </a:r>
            <a:r>
              <a:rPr lang="en-US" sz="3299" dirty="0" err="1">
                <a:solidFill>
                  <a:srgbClr val="000000"/>
                </a:solidFill>
                <a:latin typeface="Roboto Condensed"/>
              </a:rPr>
              <a:t>tích</a:t>
            </a:r>
            <a:r>
              <a:rPr lang="en-US" sz="3299" dirty="0">
                <a:solidFill>
                  <a:srgbClr val="000000"/>
                </a:solidFill>
                <a:latin typeface="Roboto Condensed"/>
              </a:rPr>
              <a:t> </a:t>
            </a:r>
            <a:r>
              <a:rPr lang="en-US" sz="3299" dirty="0" err="1">
                <a:solidFill>
                  <a:srgbClr val="000000"/>
                </a:solidFill>
                <a:latin typeface="Roboto Condensed"/>
              </a:rPr>
              <a:t>cực</a:t>
            </a:r>
            <a:r>
              <a:rPr lang="en-US" sz="3299" dirty="0">
                <a:solidFill>
                  <a:srgbClr val="000000"/>
                </a:solidFill>
                <a:latin typeface="Roboto Condensed"/>
              </a:rPr>
              <a:t>, </a:t>
            </a:r>
            <a:r>
              <a:rPr lang="en-US" sz="3299" dirty="0" err="1">
                <a:solidFill>
                  <a:srgbClr val="000000"/>
                </a:solidFill>
                <a:latin typeface="Roboto Condensed"/>
              </a:rPr>
              <a:t>trả</a:t>
            </a:r>
            <a:r>
              <a:rPr lang="en-US" sz="3299" dirty="0">
                <a:solidFill>
                  <a:srgbClr val="000000"/>
                </a:solidFill>
                <a:latin typeface="Roboto Condensed"/>
              </a:rPr>
              <a:t> </a:t>
            </a:r>
            <a:r>
              <a:rPr lang="en-US" sz="3299" dirty="0" err="1">
                <a:solidFill>
                  <a:srgbClr val="000000"/>
                </a:solidFill>
                <a:latin typeface="Roboto Condensed"/>
              </a:rPr>
              <a:t>lời</a:t>
            </a:r>
            <a:r>
              <a:rPr lang="en-US" sz="3299" dirty="0">
                <a:solidFill>
                  <a:srgbClr val="000000"/>
                </a:solidFill>
                <a:latin typeface="Roboto Condensed"/>
              </a:rPr>
              <a:t> </a:t>
            </a:r>
            <a:r>
              <a:rPr lang="en-US" sz="3299" dirty="0" err="1">
                <a:solidFill>
                  <a:srgbClr val="000000"/>
                </a:solidFill>
                <a:latin typeface="Roboto Condensed"/>
              </a:rPr>
              <a:t>sai</a:t>
            </a:r>
            <a:r>
              <a:rPr lang="en-US" sz="3299" dirty="0">
                <a:solidFill>
                  <a:srgbClr val="000000"/>
                </a:solidFill>
                <a:latin typeface="Roboto Condensed"/>
              </a:rPr>
              <a:t>, </a:t>
            </a:r>
            <a:r>
              <a:rPr lang="en-US" sz="3299" dirty="0" err="1">
                <a:solidFill>
                  <a:srgbClr val="000000"/>
                </a:solidFill>
                <a:latin typeface="Roboto Condensed"/>
              </a:rPr>
              <a:t>nhường</a:t>
            </a:r>
            <a:r>
              <a:rPr lang="en-US" sz="3299" dirty="0">
                <a:solidFill>
                  <a:srgbClr val="000000"/>
                </a:solidFill>
                <a:latin typeface="Roboto Condensed"/>
              </a:rPr>
              <a:t> </a:t>
            </a:r>
            <a:r>
              <a:rPr lang="en-US" sz="3299" dirty="0" err="1">
                <a:solidFill>
                  <a:srgbClr val="000000"/>
                </a:solidFill>
                <a:latin typeface="Roboto Condensed"/>
              </a:rPr>
              <a:t>cơ</a:t>
            </a:r>
            <a:r>
              <a:rPr lang="en-US" sz="3299" dirty="0">
                <a:solidFill>
                  <a:srgbClr val="000000"/>
                </a:solidFill>
                <a:latin typeface="Roboto Condensed"/>
              </a:rPr>
              <a:t> </a:t>
            </a:r>
            <a:r>
              <a:rPr lang="en-US" sz="3299" dirty="0" err="1">
                <a:solidFill>
                  <a:srgbClr val="000000"/>
                </a:solidFill>
                <a:latin typeface="Roboto Condensed"/>
              </a:rPr>
              <a:t>hội</a:t>
            </a:r>
            <a:r>
              <a:rPr lang="en-US" sz="3299" dirty="0">
                <a:solidFill>
                  <a:srgbClr val="000000"/>
                </a:solidFill>
                <a:latin typeface="Roboto Condensed"/>
              </a:rPr>
              <a:t> </a:t>
            </a:r>
            <a:r>
              <a:rPr lang="en-US" sz="3299" dirty="0" err="1">
                <a:solidFill>
                  <a:srgbClr val="000000"/>
                </a:solidFill>
                <a:latin typeface="Roboto Condensed"/>
              </a:rPr>
              <a:t>cho</a:t>
            </a:r>
            <a:r>
              <a:rPr lang="en-US" sz="3299" dirty="0">
                <a:solidFill>
                  <a:srgbClr val="000000"/>
                </a:solidFill>
                <a:latin typeface="Roboto Condensed"/>
              </a:rPr>
              <a:t> </a:t>
            </a:r>
            <a:r>
              <a:rPr lang="en-US" sz="3299" dirty="0" err="1">
                <a:solidFill>
                  <a:srgbClr val="000000"/>
                </a:solidFill>
                <a:latin typeface="Roboto Condensed"/>
              </a:rPr>
              <a:t>bạn</a:t>
            </a:r>
            <a:r>
              <a:rPr lang="en-US" sz="3299" dirty="0">
                <a:solidFill>
                  <a:srgbClr val="000000"/>
                </a:solidFill>
                <a:latin typeface="Roboto Condensed"/>
              </a:rPr>
              <a:t> </a:t>
            </a:r>
            <a:r>
              <a:rPr lang="en-US" sz="3299" dirty="0" err="1">
                <a:solidFill>
                  <a:srgbClr val="000000"/>
                </a:solidFill>
                <a:latin typeface="Roboto Condensed"/>
              </a:rPr>
              <a:t>khác</a:t>
            </a:r>
            <a:r>
              <a:rPr lang="en-US" sz="3299" dirty="0">
                <a:solidFill>
                  <a:srgbClr val="000000"/>
                </a:solidFill>
                <a:latin typeface="Roboto Condensed"/>
              </a:rPr>
              <a:t>. </a:t>
            </a:r>
            <a:r>
              <a:rPr lang="en-US" sz="3299" dirty="0" err="1">
                <a:solidFill>
                  <a:srgbClr val="000000"/>
                </a:solidFill>
                <a:latin typeface="Roboto Condensed"/>
              </a:rPr>
              <a:t>Đủ</a:t>
            </a:r>
            <a:r>
              <a:rPr lang="en-US" sz="3299" dirty="0">
                <a:solidFill>
                  <a:srgbClr val="000000"/>
                </a:solidFill>
                <a:latin typeface="Roboto Condensed"/>
              </a:rPr>
              <a:t> 5 </a:t>
            </a:r>
            <a:r>
              <a:rPr lang="en-US" sz="3299" dirty="0" err="1">
                <a:solidFill>
                  <a:srgbClr val="000000"/>
                </a:solidFill>
                <a:latin typeface="Roboto Condensed"/>
              </a:rPr>
              <a:t>sao</a:t>
            </a:r>
            <a:r>
              <a:rPr lang="en-US" sz="3299" dirty="0">
                <a:solidFill>
                  <a:srgbClr val="000000"/>
                </a:solidFill>
                <a:latin typeface="Roboto Condensed"/>
              </a:rPr>
              <a:t> </a:t>
            </a:r>
            <a:r>
              <a:rPr lang="en-US" sz="3299" dirty="0" err="1">
                <a:solidFill>
                  <a:srgbClr val="000000"/>
                </a:solidFill>
                <a:latin typeface="Roboto Condensed"/>
              </a:rPr>
              <a:t>tích</a:t>
            </a:r>
            <a:r>
              <a:rPr lang="en-US" sz="3299" dirty="0">
                <a:solidFill>
                  <a:srgbClr val="000000"/>
                </a:solidFill>
                <a:latin typeface="Roboto Condensed"/>
              </a:rPr>
              <a:t> </a:t>
            </a:r>
            <a:r>
              <a:rPr lang="en-US" sz="3299" dirty="0" err="1">
                <a:solidFill>
                  <a:srgbClr val="000000"/>
                </a:solidFill>
                <a:latin typeface="Roboto Condensed"/>
              </a:rPr>
              <a:t>cực</a:t>
            </a:r>
            <a:r>
              <a:rPr lang="en-US" sz="3299" dirty="0">
                <a:solidFill>
                  <a:srgbClr val="000000"/>
                </a:solidFill>
                <a:latin typeface="Roboto Condensed"/>
              </a:rPr>
              <a:t>, HS </a:t>
            </a:r>
            <a:r>
              <a:rPr lang="en-US" sz="3299" dirty="0" err="1">
                <a:solidFill>
                  <a:srgbClr val="000000"/>
                </a:solidFill>
                <a:latin typeface="Roboto Condensed"/>
              </a:rPr>
              <a:t>quy</a:t>
            </a:r>
            <a:r>
              <a:rPr lang="en-US" sz="3299" dirty="0">
                <a:solidFill>
                  <a:srgbClr val="000000"/>
                </a:solidFill>
                <a:latin typeface="Roboto Condensed"/>
              </a:rPr>
              <a:t> </a:t>
            </a:r>
            <a:r>
              <a:rPr lang="en-US" sz="3299" dirty="0" err="1">
                <a:solidFill>
                  <a:srgbClr val="000000"/>
                </a:solidFill>
                <a:latin typeface="Roboto Condensed"/>
              </a:rPr>
              <a:t>đổi</a:t>
            </a:r>
            <a:r>
              <a:rPr lang="en-US" sz="3299" dirty="0">
                <a:solidFill>
                  <a:srgbClr val="000000"/>
                </a:solidFill>
                <a:latin typeface="Roboto Condensed"/>
              </a:rPr>
              <a:t> </a:t>
            </a:r>
            <a:r>
              <a:rPr lang="en-US" sz="3299" dirty="0" err="1">
                <a:solidFill>
                  <a:srgbClr val="000000"/>
                </a:solidFill>
                <a:latin typeface="Roboto Condensed"/>
              </a:rPr>
              <a:t>thành</a:t>
            </a:r>
            <a:r>
              <a:rPr lang="en-US" sz="3299" dirty="0">
                <a:solidFill>
                  <a:srgbClr val="000000"/>
                </a:solidFill>
                <a:latin typeface="Roboto Condensed"/>
              </a:rPr>
              <a:t> </a:t>
            </a:r>
            <a:r>
              <a:rPr lang="en-US" sz="3299" dirty="0" err="1">
                <a:solidFill>
                  <a:srgbClr val="000000"/>
                </a:solidFill>
                <a:latin typeface="Roboto Condensed"/>
              </a:rPr>
              <a:t>điểm</a:t>
            </a:r>
            <a:r>
              <a:rPr lang="en-US" sz="3299" dirty="0">
                <a:solidFill>
                  <a:srgbClr val="000000"/>
                </a:solidFill>
                <a:latin typeface="Roboto Condensed"/>
              </a:rPr>
              <a:t> 10 </a:t>
            </a:r>
            <a:r>
              <a:rPr lang="en-US" sz="3299" dirty="0" err="1">
                <a:solidFill>
                  <a:srgbClr val="000000"/>
                </a:solidFill>
                <a:latin typeface="Roboto Condensed"/>
              </a:rPr>
              <a:t>hệ</a:t>
            </a:r>
            <a:r>
              <a:rPr lang="en-US" sz="3299" dirty="0">
                <a:solidFill>
                  <a:srgbClr val="000000"/>
                </a:solidFill>
                <a:latin typeface="Roboto Condensed"/>
              </a:rPr>
              <a:t> </a:t>
            </a:r>
            <a:r>
              <a:rPr lang="en-US" sz="3299" dirty="0" err="1">
                <a:solidFill>
                  <a:srgbClr val="000000"/>
                </a:solidFill>
                <a:latin typeface="Roboto Condensed"/>
              </a:rPr>
              <a:t>số</a:t>
            </a:r>
            <a:r>
              <a:rPr lang="en-US" sz="3299" dirty="0">
                <a:solidFill>
                  <a:srgbClr val="000000"/>
                </a:solidFill>
                <a:latin typeface="Roboto Condensed"/>
              </a:rPr>
              <a:t> 1.</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p:cNvGrpSpPr/>
        <p:nvPr/>
      </p:nvGrpSpPr>
      <p:grpSpPr>
        <a:xfrm>
          <a:off x="0" y="0"/>
          <a:ext cx="0" cy="0"/>
          <a:chOff x="0" y="0"/>
          <a:chExt cx="0" cy="0"/>
        </a:xfrm>
      </p:grpSpPr>
      <p:sp>
        <p:nvSpPr>
          <p:cNvPr id="2" name="Freeform 2"/>
          <p:cNvSpPr/>
          <p:nvPr/>
        </p:nvSpPr>
        <p:spPr>
          <a:xfrm>
            <a:off x="14738039" y="-1028700"/>
            <a:ext cx="4318969" cy="4114800"/>
          </a:xfrm>
          <a:custGeom>
            <a:avLst/>
            <a:gdLst/>
            <a:ahLst/>
            <a:cxnLst/>
            <a:rect l="l" t="t" r="r" b="b"/>
            <a:pathLst>
              <a:path w="4318969" h="4114800">
                <a:moveTo>
                  <a:pt x="0" y="0"/>
                </a:moveTo>
                <a:lnTo>
                  <a:pt x="4318969" y="0"/>
                </a:lnTo>
                <a:lnTo>
                  <a:pt x="4318969"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5503562" y="666901"/>
            <a:ext cx="2084357" cy="1440101"/>
          </a:xfrm>
          <a:custGeom>
            <a:avLst/>
            <a:gdLst/>
            <a:ahLst/>
            <a:cxnLst/>
            <a:rect l="l" t="t" r="r" b="b"/>
            <a:pathLst>
              <a:path w="2084357" h="1440101">
                <a:moveTo>
                  <a:pt x="0" y="0"/>
                </a:moveTo>
                <a:lnTo>
                  <a:pt x="2084356" y="0"/>
                </a:lnTo>
                <a:lnTo>
                  <a:pt x="2084356" y="1440101"/>
                </a:lnTo>
                <a:lnTo>
                  <a:pt x="0" y="14401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370180" y="0"/>
            <a:ext cx="3184700" cy="1476543"/>
          </a:xfrm>
          <a:custGeom>
            <a:avLst/>
            <a:gdLst/>
            <a:ahLst/>
            <a:cxnLst/>
            <a:rect l="l" t="t" r="r" b="b"/>
            <a:pathLst>
              <a:path w="3184700" h="1476543">
                <a:moveTo>
                  <a:pt x="0" y="0"/>
                </a:moveTo>
                <a:lnTo>
                  <a:pt x="3184700" y="0"/>
                </a:lnTo>
                <a:lnTo>
                  <a:pt x="3184700" y="1476543"/>
                </a:lnTo>
                <a:lnTo>
                  <a:pt x="0" y="147654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TextBox 5"/>
          <p:cNvSpPr txBox="1"/>
          <p:nvPr/>
        </p:nvSpPr>
        <p:spPr>
          <a:xfrm>
            <a:off x="5544524" y="485926"/>
            <a:ext cx="7198952" cy="1576069"/>
          </a:xfrm>
          <a:prstGeom prst="rect">
            <a:avLst/>
          </a:prstGeom>
        </p:spPr>
        <p:txBody>
          <a:bodyPr lIns="0" tIns="0" rIns="0" bIns="0" rtlCol="0" anchor="t">
            <a:spAutoFit/>
          </a:bodyPr>
          <a:lstStyle/>
          <a:p>
            <a:pPr algn="ctr">
              <a:lnSpc>
                <a:spcPts val="12880"/>
              </a:lnSpc>
            </a:pPr>
            <a:r>
              <a:rPr lang="en-US" sz="9200">
                <a:solidFill>
                  <a:srgbClr val="AD5545"/>
                </a:solidFill>
                <a:latin typeface="Fraunces Bold"/>
              </a:rPr>
              <a:t>TRÒ CHƠI </a:t>
            </a:r>
          </a:p>
        </p:txBody>
      </p:sp>
      <p:sp>
        <p:nvSpPr>
          <p:cNvPr id="6" name="TextBox 6"/>
          <p:cNvSpPr txBox="1"/>
          <p:nvPr/>
        </p:nvSpPr>
        <p:spPr>
          <a:xfrm>
            <a:off x="2814520" y="2397125"/>
            <a:ext cx="12689042" cy="762000"/>
          </a:xfrm>
          <a:prstGeom prst="rect">
            <a:avLst/>
          </a:prstGeom>
        </p:spPr>
        <p:txBody>
          <a:bodyPr lIns="0" tIns="0" rIns="0" bIns="0" rtlCol="0" anchor="t">
            <a:spAutoFit/>
          </a:bodyPr>
          <a:lstStyle/>
          <a:p>
            <a:pPr algn="ctr">
              <a:lnSpc>
                <a:spcPts val="6299"/>
              </a:lnSpc>
            </a:pPr>
            <a:r>
              <a:rPr lang="en-US" sz="4499">
                <a:solidFill>
                  <a:srgbClr val="AD5545"/>
                </a:solidFill>
                <a:latin typeface="#9Slide05 Dear Saturday"/>
              </a:rPr>
              <a:t>Đôi mắt tinh anh - Nhnah tay chọn đúng</a:t>
            </a:r>
          </a:p>
        </p:txBody>
      </p:sp>
      <p:graphicFrame>
        <p:nvGraphicFramePr>
          <p:cNvPr id="7" name="Table 7"/>
          <p:cNvGraphicFramePr>
            <a:graphicFrameLocks noGrp="1"/>
          </p:cNvGraphicFramePr>
          <p:nvPr/>
        </p:nvGraphicFramePr>
        <p:xfrm>
          <a:off x="369086" y="3609975"/>
          <a:ext cx="17549827" cy="5086350"/>
        </p:xfrm>
        <a:graphic>
          <a:graphicData uri="http://schemas.openxmlformats.org/drawingml/2006/table">
            <a:tbl>
              <a:tblPr/>
              <a:tblGrid>
                <a:gridCol w="7557634">
                  <a:extLst>
                    <a:ext uri="{9D8B030D-6E8A-4147-A177-3AD203B41FA5}">
                      <a16:colId xmlns:a16="http://schemas.microsoft.com/office/drawing/2014/main" val="20000"/>
                    </a:ext>
                  </a:extLst>
                </a:gridCol>
                <a:gridCol w="9992193">
                  <a:extLst>
                    <a:ext uri="{9D8B030D-6E8A-4147-A177-3AD203B41FA5}">
                      <a16:colId xmlns:a16="http://schemas.microsoft.com/office/drawing/2014/main" val="20001"/>
                    </a:ext>
                  </a:extLst>
                </a:gridCol>
              </a:tblGrid>
              <a:tr h="1017270">
                <a:tc>
                  <a:txBody>
                    <a:bodyPr/>
                    <a:lstStyle/>
                    <a:p>
                      <a:pPr algn="just">
                        <a:lnSpc>
                          <a:spcPts val="4200"/>
                        </a:lnSpc>
                        <a:defRPr/>
                      </a:pPr>
                      <a:r>
                        <a:rPr lang="en-US" sz="3000">
                          <a:solidFill>
                            <a:srgbClr val="000000"/>
                          </a:solidFill>
                          <a:latin typeface="Roboto Condensed"/>
                        </a:rPr>
                        <a:t>Bài văn (bố cục 3 phần MB, TB, KB)</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just">
                        <a:lnSpc>
                          <a:spcPts val="4200"/>
                        </a:lnSpc>
                        <a:defRPr/>
                      </a:pPr>
                      <a:r>
                        <a:rPr lang="en-US" sz="3000" dirty="0" err="1">
                          <a:solidFill>
                            <a:srgbClr val="000000"/>
                          </a:solidFill>
                          <a:latin typeface="Roboto Condensed"/>
                        </a:rPr>
                        <a:t>Phân</a:t>
                      </a:r>
                      <a:r>
                        <a:rPr lang="en-US" sz="3000" dirty="0">
                          <a:solidFill>
                            <a:srgbClr val="000000"/>
                          </a:solidFill>
                          <a:latin typeface="Roboto Condensed"/>
                        </a:rPr>
                        <a:t> </a:t>
                      </a:r>
                      <a:r>
                        <a:rPr lang="en-US" sz="3000" dirty="0" err="1">
                          <a:solidFill>
                            <a:srgbClr val="000000"/>
                          </a:solidFill>
                          <a:latin typeface="Roboto Condensed"/>
                        </a:rPr>
                        <a:t>tích</a:t>
                      </a:r>
                      <a:r>
                        <a:rPr lang="en-US" sz="3000" dirty="0">
                          <a:solidFill>
                            <a:srgbClr val="000000"/>
                          </a:solidFill>
                          <a:latin typeface="Roboto Condensed"/>
                        </a:rPr>
                        <a:t> </a:t>
                      </a:r>
                      <a:r>
                        <a:rPr lang="en-US" sz="3000" dirty="0" err="1">
                          <a:solidFill>
                            <a:srgbClr val="000000"/>
                          </a:solidFill>
                          <a:latin typeface="Roboto Condensed"/>
                        </a:rPr>
                        <a:t>được</a:t>
                      </a:r>
                      <a:r>
                        <a:rPr lang="en-US" sz="3000" dirty="0">
                          <a:solidFill>
                            <a:srgbClr val="000000"/>
                          </a:solidFill>
                          <a:latin typeface="Roboto Condensed"/>
                        </a:rPr>
                        <a:t> </a:t>
                      </a:r>
                      <a:r>
                        <a:rPr lang="en-US" sz="3000" dirty="0" err="1">
                          <a:solidFill>
                            <a:srgbClr val="000000"/>
                          </a:solidFill>
                          <a:latin typeface="Roboto Condensed"/>
                        </a:rPr>
                        <a:t>nội</a:t>
                      </a:r>
                      <a:r>
                        <a:rPr lang="en-US" sz="3000" dirty="0">
                          <a:solidFill>
                            <a:srgbClr val="000000"/>
                          </a:solidFill>
                          <a:latin typeface="Roboto Condensed"/>
                        </a:rPr>
                        <a:t> dung </a:t>
                      </a:r>
                      <a:r>
                        <a:rPr lang="en-US" sz="3000" dirty="0" err="1">
                          <a:solidFill>
                            <a:srgbClr val="000000"/>
                          </a:solidFill>
                          <a:latin typeface="Roboto Condensed"/>
                        </a:rPr>
                        <a:t>cơ</a:t>
                      </a:r>
                      <a:r>
                        <a:rPr lang="en-US" sz="3000" dirty="0">
                          <a:solidFill>
                            <a:srgbClr val="000000"/>
                          </a:solidFill>
                          <a:latin typeface="Roboto Condensed"/>
                        </a:rPr>
                        <a:t> </a:t>
                      </a:r>
                      <a:r>
                        <a:rPr lang="en-US" sz="3000" dirty="0" err="1">
                          <a:solidFill>
                            <a:srgbClr val="000000"/>
                          </a:solidFill>
                          <a:latin typeface="Roboto Condensed"/>
                        </a:rPr>
                        <a:t>bản</a:t>
                      </a:r>
                      <a:r>
                        <a:rPr lang="en-US" sz="3000" dirty="0">
                          <a:solidFill>
                            <a:srgbClr val="000000"/>
                          </a:solidFill>
                          <a:latin typeface="Roboto Condensed"/>
                        </a:rPr>
                        <a:t> </a:t>
                      </a:r>
                      <a:r>
                        <a:rPr lang="en-US" sz="3000" dirty="0" err="1">
                          <a:solidFill>
                            <a:srgbClr val="000000"/>
                          </a:solidFill>
                          <a:latin typeface="Roboto Condensed"/>
                        </a:rPr>
                        <a:t>của</a:t>
                      </a:r>
                      <a:r>
                        <a:rPr lang="en-US" sz="3000" dirty="0">
                          <a:solidFill>
                            <a:srgbClr val="000000"/>
                          </a:solidFill>
                          <a:latin typeface="Roboto Condensed"/>
                        </a:rPr>
                        <a:t> </a:t>
                      </a:r>
                      <a:r>
                        <a:rPr lang="en-US" sz="3000" dirty="0" err="1">
                          <a:solidFill>
                            <a:srgbClr val="000000"/>
                          </a:solidFill>
                          <a:latin typeface="Roboto Condensed"/>
                        </a:rPr>
                        <a:t>bài</a:t>
                      </a:r>
                      <a:r>
                        <a:rPr lang="en-US" sz="3000" dirty="0">
                          <a:solidFill>
                            <a:srgbClr val="000000"/>
                          </a:solidFill>
                          <a:latin typeface="Roboto Condensed"/>
                        </a:rPr>
                        <a:t> </a:t>
                      </a:r>
                      <a:r>
                        <a:rPr lang="en-US" sz="3000" dirty="0" err="1">
                          <a:solidFill>
                            <a:srgbClr val="000000"/>
                          </a:solidFill>
                          <a:latin typeface="Roboto Condensed"/>
                        </a:rPr>
                        <a:t>thơ</a:t>
                      </a:r>
                      <a:endParaRPr lang="en-US" sz="1100" dirty="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0"/>
                  </a:ext>
                </a:extLst>
              </a:tr>
              <a:tr h="1017270">
                <a:tc>
                  <a:txBody>
                    <a:bodyPr/>
                    <a:lstStyle/>
                    <a:p>
                      <a:pPr algn="just">
                        <a:lnSpc>
                          <a:spcPts val="4200"/>
                        </a:lnSpc>
                        <a:defRPr/>
                      </a:pPr>
                      <a:r>
                        <a:rPr lang="en-US" sz="3000">
                          <a:solidFill>
                            <a:srgbClr val="000000"/>
                          </a:solidFill>
                          <a:latin typeface="Roboto Condensed"/>
                        </a:rPr>
                        <a:t>Phân tích đặc điểm của nhân vật chính</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just">
                        <a:lnSpc>
                          <a:spcPts val="4200"/>
                        </a:lnSpc>
                        <a:defRPr/>
                      </a:pPr>
                      <a:r>
                        <a:rPr lang="en-US" sz="3000">
                          <a:solidFill>
                            <a:srgbClr val="000000"/>
                          </a:solidFill>
                          <a:latin typeface="Roboto Condensed"/>
                        </a:rPr>
                        <a:t>Giới thiệu được bài thơ, tác giả (nếu có), nêu ý kiến chung</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1"/>
                  </a:ext>
                </a:extLst>
              </a:tr>
              <a:tr h="1017270">
                <a:tc>
                  <a:txBody>
                    <a:bodyPr/>
                    <a:lstStyle/>
                    <a:p>
                      <a:pPr algn="just">
                        <a:lnSpc>
                          <a:spcPts val="4200"/>
                        </a:lnSpc>
                        <a:defRPr/>
                      </a:pPr>
                      <a:r>
                        <a:rPr lang="en-US" sz="3000">
                          <a:solidFill>
                            <a:srgbClr val="000000"/>
                          </a:solidFill>
                          <a:latin typeface="Roboto Condensed"/>
                        </a:rPr>
                        <a:t>Khẳng định được vị trí, ý nghĩa của bài thơ</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just">
                        <a:lnSpc>
                          <a:spcPts val="4200"/>
                        </a:lnSpc>
                        <a:defRPr/>
                      </a:pPr>
                      <a:r>
                        <a:rPr lang="en-US" sz="3000" dirty="0" err="1">
                          <a:solidFill>
                            <a:srgbClr val="000000"/>
                          </a:solidFill>
                          <a:latin typeface="Roboto Condensed"/>
                        </a:rPr>
                        <a:t>Trình</a:t>
                      </a:r>
                      <a:r>
                        <a:rPr lang="en-US" sz="3000" dirty="0">
                          <a:solidFill>
                            <a:srgbClr val="000000"/>
                          </a:solidFill>
                          <a:latin typeface="Roboto Condensed"/>
                        </a:rPr>
                        <a:t> </a:t>
                      </a:r>
                      <a:r>
                        <a:rPr lang="en-US" sz="3000" dirty="0" err="1">
                          <a:solidFill>
                            <a:srgbClr val="000000"/>
                          </a:solidFill>
                          <a:latin typeface="Roboto Condensed"/>
                        </a:rPr>
                        <a:t>bày</a:t>
                      </a:r>
                      <a:r>
                        <a:rPr lang="en-US" sz="3000" dirty="0">
                          <a:solidFill>
                            <a:srgbClr val="000000"/>
                          </a:solidFill>
                          <a:latin typeface="Roboto Condensed"/>
                        </a:rPr>
                        <a:t> </a:t>
                      </a:r>
                      <a:r>
                        <a:rPr lang="en-US" sz="3000" dirty="0" err="1">
                          <a:solidFill>
                            <a:srgbClr val="000000"/>
                          </a:solidFill>
                          <a:latin typeface="Roboto Condensed"/>
                        </a:rPr>
                        <a:t>được</a:t>
                      </a:r>
                      <a:r>
                        <a:rPr lang="en-US" sz="3000" dirty="0">
                          <a:solidFill>
                            <a:srgbClr val="000000"/>
                          </a:solidFill>
                          <a:latin typeface="Roboto Condensed"/>
                        </a:rPr>
                        <a:t> </a:t>
                      </a:r>
                      <a:r>
                        <a:rPr lang="en-US" sz="3000" dirty="0" err="1">
                          <a:solidFill>
                            <a:srgbClr val="000000"/>
                          </a:solidFill>
                          <a:latin typeface="Roboto Condensed"/>
                        </a:rPr>
                        <a:t>diễn</a:t>
                      </a:r>
                      <a:r>
                        <a:rPr lang="en-US" sz="3000" dirty="0">
                          <a:solidFill>
                            <a:srgbClr val="000000"/>
                          </a:solidFill>
                          <a:latin typeface="Roboto Condensed"/>
                        </a:rPr>
                        <a:t> </a:t>
                      </a:r>
                      <a:r>
                        <a:rPr lang="en-US" sz="3000" dirty="0" err="1">
                          <a:solidFill>
                            <a:srgbClr val="000000"/>
                          </a:solidFill>
                          <a:latin typeface="Roboto Condensed"/>
                        </a:rPr>
                        <a:t>biến</a:t>
                      </a:r>
                      <a:r>
                        <a:rPr lang="en-US" sz="3000" dirty="0">
                          <a:solidFill>
                            <a:srgbClr val="000000"/>
                          </a:solidFill>
                          <a:latin typeface="Roboto Condensed"/>
                        </a:rPr>
                        <a:t> </a:t>
                      </a:r>
                      <a:r>
                        <a:rPr lang="en-US" sz="3000" dirty="0" err="1">
                          <a:solidFill>
                            <a:srgbClr val="000000"/>
                          </a:solidFill>
                          <a:latin typeface="Roboto Condensed"/>
                        </a:rPr>
                        <a:t>câu</a:t>
                      </a:r>
                      <a:r>
                        <a:rPr lang="en-US" sz="3000" dirty="0">
                          <a:solidFill>
                            <a:srgbClr val="000000"/>
                          </a:solidFill>
                          <a:latin typeface="Roboto Condensed"/>
                        </a:rPr>
                        <a:t> </a:t>
                      </a:r>
                      <a:r>
                        <a:rPr lang="en-US" sz="3000" dirty="0" err="1">
                          <a:solidFill>
                            <a:srgbClr val="000000"/>
                          </a:solidFill>
                          <a:latin typeface="Roboto Condensed"/>
                        </a:rPr>
                        <a:t>chuyện</a:t>
                      </a:r>
                      <a:endParaRPr lang="en-US" sz="1100" dirty="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2"/>
                  </a:ext>
                </a:extLst>
              </a:tr>
              <a:tr h="1017270">
                <a:tc>
                  <a:txBody>
                    <a:bodyPr/>
                    <a:lstStyle/>
                    <a:p>
                      <a:pPr algn="just">
                        <a:lnSpc>
                          <a:spcPts val="4200"/>
                        </a:lnSpc>
                        <a:defRPr/>
                      </a:pPr>
                      <a:r>
                        <a:rPr lang="en-US" sz="3000">
                          <a:solidFill>
                            <a:srgbClr val="000000"/>
                          </a:solidFill>
                          <a:latin typeface="Roboto Condensed"/>
                        </a:rPr>
                        <a:t>Bài văn (bố cục MĐ, TĐ, KĐ)</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just">
                        <a:lnSpc>
                          <a:spcPts val="4200"/>
                        </a:lnSpc>
                        <a:defRPr/>
                      </a:pPr>
                      <a:r>
                        <a:rPr lang="en-US" sz="3000">
                          <a:solidFill>
                            <a:srgbClr val="000000"/>
                          </a:solidFill>
                          <a:latin typeface="Roboto Condensed"/>
                        </a:rPr>
                        <a:t>Phân tích được một số nét đặc sắc về hình thức nghệ thuật</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3"/>
                  </a:ext>
                </a:extLst>
              </a:tr>
              <a:tr h="1017270">
                <a:tc>
                  <a:txBody>
                    <a:bodyPr/>
                    <a:lstStyle/>
                    <a:p>
                      <a:pPr algn="just">
                        <a:lnSpc>
                          <a:spcPts val="4200"/>
                        </a:lnSpc>
                        <a:defRPr/>
                      </a:pPr>
                      <a:r>
                        <a:rPr lang="en-US" sz="3000" dirty="0" err="1">
                          <a:solidFill>
                            <a:srgbClr val="000000"/>
                          </a:solidFill>
                          <a:latin typeface="Roboto Condensed"/>
                        </a:rPr>
                        <a:t>Trình</a:t>
                      </a:r>
                      <a:r>
                        <a:rPr lang="en-US" sz="3000" dirty="0">
                          <a:solidFill>
                            <a:srgbClr val="000000"/>
                          </a:solidFill>
                          <a:latin typeface="Roboto Condensed"/>
                        </a:rPr>
                        <a:t> </a:t>
                      </a:r>
                      <a:r>
                        <a:rPr lang="en-US" sz="3000" dirty="0" err="1">
                          <a:solidFill>
                            <a:srgbClr val="000000"/>
                          </a:solidFill>
                          <a:latin typeface="Roboto Condensed"/>
                        </a:rPr>
                        <a:t>bày</a:t>
                      </a:r>
                      <a:r>
                        <a:rPr lang="en-US" sz="3000" dirty="0">
                          <a:solidFill>
                            <a:srgbClr val="000000"/>
                          </a:solidFill>
                          <a:latin typeface="Roboto Condensed"/>
                        </a:rPr>
                        <a:t> </a:t>
                      </a:r>
                      <a:r>
                        <a:rPr lang="en-US" sz="3000" dirty="0" err="1">
                          <a:solidFill>
                            <a:srgbClr val="000000"/>
                          </a:solidFill>
                          <a:latin typeface="Roboto Condensed"/>
                        </a:rPr>
                        <a:t>được</a:t>
                      </a:r>
                      <a:r>
                        <a:rPr lang="en-US" sz="3000" dirty="0">
                          <a:solidFill>
                            <a:srgbClr val="000000"/>
                          </a:solidFill>
                          <a:latin typeface="Roboto Condensed"/>
                        </a:rPr>
                        <a:t> ý </a:t>
                      </a:r>
                      <a:r>
                        <a:rPr lang="en-US" sz="3000" dirty="0" err="1">
                          <a:solidFill>
                            <a:srgbClr val="000000"/>
                          </a:solidFill>
                          <a:latin typeface="Roboto Condensed"/>
                        </a:rPr>
                        <a:t>nghĩa</a:t>
                      </a:r>
                      <a:r>
                        <a:rPr lang="en-US" sz="3000" dirty="0">
                          <a:solidFill>
                            <a:srgbClr val="000000"/>
                          </a:solidFill>
                          <a:latin typeface="Roboto Condensed"/>
                        </a:rPr>
                        <a:t> </a:t>
                      </a:r>
                      <a:r>
                        <a:rPr lang="en-US" sz="3000" dirty="0" err="1">
                          <a:solidFill>
                            <a:srgbClr val="000000"/>
                          </a:solidFill>
                          <a:latin typeface="Roboto Condensed"/>
                        </a:rPr>
                        <a:t>của</a:t>
                      </a:r>
                      <a:r>
                        <a:rPr lang="en-US" sz="3000" dirty="0">
                          <a:solidFill>
                            <a:srgbClr val="000000"/>
                          </a:solidFill>
                          <a:latin typeface="Roboto Condensed"/>
                        </a:rPr>
                        <a:t> </a:t>
                      </a:r>
                      <a:r>
                        <a:rPr lang="en-US" sz="3000" dirty="0" err="1">
                          <a:solidFill>
                            <a:srgbClr val="000000"/>
                          </a:solidFill>
                          <a:latin typeface="Roboto Condensed"/>
                        </a:rPr>
                        <a:t>sự</a:t>
                      </a:r>
                      <a:r>
                        <a:rPr lang="en-US" sz="3000" dirty="0">
                          <a:solidFill>
                            <a:srgbClr val="000000"/>
                          </a:solidFill>
                          <a:latin typeface="Roboto Condensed"/>
                        </a:rPr>
                        <a:t> </a:t>
                      </a:r>
                      <a:r>
                        <a:rPr lang="en-US" sz="3000" dirty="0" err="1">
                          <a:solidFill>
                            <a:srgbClr val="000000"/>
                          </a:solidFill>
                          <a:latin typeface="Roboto Condensed"/>
                        </a:rPr>
                        <a:t>kiện</a:t>
                      </a:r>
                      <a:endParaRPr lang="en-US" sz="1100" dirty="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just">
                        <a:lnSpc>
                          <a:spcPts val="4200"/>
                        </a:lnSpc>
                        <a:defRPr/>
                      </a:pPr>
                      <a:r>
                        <a:rPr lang="en-US" sz="3000" dirty="0" err="1">
                          <a:solidFill>
                            <a:srgbClr val="000000"/>
                          </a:solidFill>
                          <a:latin typeface="Roboto Condensed"/>
                        </a:rPr>
                        <a:t>Trình</a:t>
                      </a:r>
                      <a:r>
                        <a:rPr lang="en-US" sz="3000" dirty="0">
                          <a:solidFill>
                            <a:srgbClr val="000000"/>
                          </a:solidFill>
                          <a:latin typeface="Roboto Condensed"/>
                        </a:rPr>
                        <a:t> </a:t>
                      </a:r>
                      <a:r>
                        <a:rPr lang="en-US" sz="3000" dirty="0" err="1">
                          <a:solidFill>
                            <a:srgbClr val="000000"/>
                          </a:solidFill>
                          <a:latin typeface="Roboto Condensed"/>
                        </a:rPr>
                        <a:t>bày</a:t>
                      </a:r>
                      <a:r>
                        <a:rPr lang="en-US" sz="3000" dirty="0">
                          <a:solidFill>
                            <a:srgbClr val="000000"/>
                          </a:solidFill>
                          <a:latin typeface="Roboto Condensed"/>
                        </a:rPr>
                        <a:t> </a:t>
                      </a:r>
                      <a:r>
                        <a:rPr lang="en-US" sz="3000" dirty="0" err="1">
                          <a:solidFill>
                            <a:srgbClr val="000000"/>
                          </a:solidFill>
                          <a:latin typeface="Roboto Condensed"/>
                        </a:rPr>
                        <a:t>được</a:t>
                      </a:r>
                      <a:r>
                        <a:rPr lang="en-US" sz="3000" dirty="0">
                          <a:solidFill>
                            <a:srgbClr val="000000"/>
                          </a:solidFill>
                          <a:latin typeface="Roboto Condensed"/>
                        </a:rPr>
                        <a:t> </a:t>
                      </a:r>
                      <a:r>
                        <a:rPr lang="en-US" sz="3000" dirty="0" err="1">
                          <a:solidFill>
                            <a:srgbClr val="000000"/>
                          </a:solidFill>
                          <a:latin typeface="Roboto Condensed"/>
                        </a:rPr>
                        <a:t>quan</a:t>
                      </a:r>
                      <a:r>
                        <a:rPr lang="en-US" sz="3000" dirty="0">
                          <a:solidFill>
                            <a:srgbClr val="000000"/>
                          </a:solidFill>
                          <a:latin typeface="Roboto Condensed"/>
                        </a:rPr>
                        <a:t> </a:t>
                      </a:r>
                      <a:r>
                        <a:rPr lang="en-US" sz="3000" dirty="0" err="1">
                          <a:solidFill>
                            <a:srgbClr val="000000"/>
                          </a:solidFill>
                          <a:latin typeface="Roboto Condensed"/>
                        </a:rPr>
                        <a:t>điểm</a:t>
                      </a:r>
                      <a:r>
                        <a:rPr lang="en-US" sz="3000" dirty="0">
                          <a:solidFill>
                            <a:srgbClr val="000000"/>
                          </a:solidFill>
                          <a:latin typeface="Roboto Condensed"/>
                        </a:rPr>
                        <a:t> </a:t>
                      </a:r>
                      <a:r>
                        <a:rPr lang="en-US" sz="3000" dirty="0" err="1">
                          <a:solidFill>
                            <a:srgbClr val="000000"/>
                          </a:solidFill>
                          <a:latin typeface="Roboto Condensed"/>
                        </a:rPr>
                        <a:t>của</a:t>
                      </a:r>
                      <a:r>
                        <a:rPr lang="en-US" sz="3000" dirty="0">
                          <a:solidFill>
                            <a:srgbClr val="000000"/>
                          </a:solidFill>
                          <a:latin typeface="Roboto Condensed"/>
                        </a:rPr>
                        <a:t> </a:t>
                      </a:r>
                      <a:r>
                        <a:rPr lang="en-US" sz="3000" dirty="0" err="1">
                          <a:solidFill>
                            <a:srgbClr val="000000"/>
                          </a:solidFill>
                          <a:latin typeface="Roboto Condensed"/>
                        </a:rPr>
                        <a:t>bản</a:t>
                      </a:r>
                      <a:r>
                        <a:rPr lang="en-US" sz="3000" dirty="0">
                          <a:solidFill>
                            <a:srgbClr val="000000"/>
                          </a:solidFill>
                          <a:latin typeface="Roboto Condensed"/>
                        </a:rPr>
                        <a:t> </a:t>
                      </a:r>
                      <a:r>
                        <a:rPr lang="en-US" sz="3000" dirty="0" err="1">
                          <a:solidFill>
                            <a:srgbClr val="000000"/>
                          </a:solidFill>
                          <a:latin typeface="Roboto Condensed"/>
                        </a:rPr>
                        <a:t>thân</a:t>
                      </a:r>
                      <a:r>
                        <a:rPr lang="en-US" sz="3000" dirty="0">
                          <a:solidFill>
                            <a:srgbClr val="000000"/>
                          </a:solidFill>
                          <a:latin typeface="Roboto Condensed"/>
                        </a:rPr>
                        <a:t> </a:t>
                      </a:r>
                      <a:r>
                        <a:rPr lang="en-US" sz="3000" dirty="0" err="1">
                          <a:solidFill>
                            <a:srgbClr val="000000"/>
                          </a:solidFill>
                          <a:latin typeface="Roboto Condensed"/>
                        </a:rPr>
                        <a:t>về</a:t>
                      </a:r>
                      <a:r>
                        <a:rPr lang="en-US" sz="3000" dirty="0">
                          <a:solidFill>
                            <a:srgbClr val="000000"/>
                          </a:solidFill>
                          <a:latin typeface="Roboto Condensed"/>
                        </a:rPr>
                        <a:t> vấn </a:t>
                      </a:r>
                      <a:r>
                        <a:rPr lang="en-US" sz="3000" dirty="0" err="1">
                          <a:solidFill>
                            <a:srgbClr val="000000"/>
                          </a:solidFill>
                          <a:latin typeface="Roboto Condensed"/>
                        </a:rPr>
                        <a:t>đề</a:t>
                      </a:r>
                      <a:r>
                        <a:rPr lang="en-US" sz="3000" dirty="0">
                          <a:solidFill>
                            <a:srgbClr val="000000"/>
                          </a:solidFill>
                          <a:latin typeface="Roboto Condensed"/>
                        </a:rPr>
                        <a:t> </a:t>
                      </a:r>
                      <a:r>
                        <a:rPr lang="en-US" sz="3000" dirty="0" err="1">
                          <a:solidFill>
                            <a:srgbClr val="000000"/>
                          </a:solidFill>
                          <a:latin typeface="Roboto Condensed"/>
                        </a:rPr>
                        <a:t>gây</a:t>
                      </a:r>
                      <a:r>
                        <a:rPr lang="en-US" sz="3000" dirty="0">
                          <a:solidFill>
                            <a:srgbClr val="000000"/>
                          </a:solidFill>
                          <a:latin typeface="Roboto Condensed"/>
                        </a:rPr>
                        <a:t> </a:t>
                      </a:r>
                      <a:r>
                        <a:rPr lang="en-US" sz="3000" dirty="0" err="1">
                          <a:solidFill>
                            <a:srgbClr val="000000"/>
                          </a:solidFill>
                          <a:latin typeface="Roboto Condensed"/>
                        </a:rPr>
                        <a:t>tranh</a:t>
                      </a:r>
                      <a:r>
                        <a:rPr lang="en-US" sz="3000" dirty="0">
                          <a:solidFill>
                            <a:srgbClr val="000000"/>
                          </a:solidFill>
                          <a:latin typeface="Roboto Condensed"/>
                        </a:rPr>
                        <a:t> </a:t>
                      </a:r>
                      <a:r>
                        <a:rPr lang="en-US" sz="3000" dirty="0" err="1">
                          <a:solidFill>
                            <a:srgbClr val="000000"/>
                          </a:solidFill>
                          <a:latin typeface="Roboto Condensed"/>
                        </a:rPr>
                        <a:t>cãi</a:t>
                      </a:r>
                      <a:endParaRPr lang="en-US" sz="1100" dirty="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8" name="Freeform 8"/>
          <p:cNvSpPr/>
          <p:nvPr/>
        </p:nvSpPr>
        <p:spPr>
          <a:xfrm>
            <a:off x="5544524" y="7199882"/>
            <a:ext cx="2447242" cy="3087118"/>
          </a:xfrm>
          <a:custGeom>
            <a:avLst/>
            <a:gdLst/>
            <a:ahLst/>
            <a:cxnLst/>
            <a:rect l="l" t="t" r="r" b="b"/>
            <a:pathLst>
              <a:path w="2447242" h="3087118">
                <a:moveTo>
                  <a:pt x="0" y="0"/>
                </a:moveTo>
                <a:lnTo>
                  <a:pt x="2447242" y="0"/>
                </a:lnTo>
                <a:lnTo>
                  <a:pt x="2447242" y="3087118"/>
                </a:lnTo>
                <a:lnTo>
                  <a:pt x="0" y="308711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p:cNvGrpSpPr/>
        <p:nvPr/>
      </p:nvGrpSpPr>
      <p:grpSpPr>
        <a:xfrm>
          <a:off x="0" y="0"/>
          <a:ext cx="0" cy="0"/>
          <a:chOff x="0" y="0"/>
          <a:chExt cx="0" cy="0"/>
        </a:xfrm>
      </p:grpSpPr>
      <p:sp>
        <p:nvSpPr>
          <p:cNvPr id="2" name="Freeform 2"/>
          <p:cNvSpPr/>
          <p:nvPr/>
        </p:nvSpPr>
        <p:spPr>
          <a:xfrm>
            <a:off x="14738039" y="-1028700"/>
            <a:ext cx="4318969" cy="4114800"/>
          </a:xfrm>
          <a:custGeom>
            <a:avLst/>
            <a:gdLst/>
            <a:ahLst/>
            <a:cxnLst/>
            <a:rect l="l" t="t" r="r" b="b"/>
            <a:pathLst>
              <a:path w="4318969" h="4114800">
                <a:moveTo>
                  <a:pt x="0" y="0"/>
                </a:moveTo>
                <a:lnTo>
                  <a:pt x="4318969" y="0"/>
                </a:lnTo>
                <a:lnTo>
                  <a:pt x="4318969"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5503562" y="666901"/>
            <a:ext cx="2084357" cy="1440101"/>
          </a:xfrm>
          <a:custGeom>
            <a:avLst/>
            <a:gdLst/>
            <a:ahLst/>
            <a:cxnLst/>
            <a:rect l="l" t="t" r="r" b="b"/>
            <a:pathLst>
              <a:path w="2084357" h="1440101">
                <a:moveTo>
                  <a:pt x="0" y="0"/>
                </a:moveTo>
                <a:lnTo>
                  <a:pt x="2084356" y="0"/>
                </a:lnTo>
                <a:lnTo>
                  <a:pt x="2084356" y="1440101"/>
                </a:lnTo>
                <a:lnTo>
                  <a:pt x="0" y="14401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370180" y="0"/>
            <a:ext cx="3184700" cy="1476543"/>
          </a:xfrm>
          <a:custGeom>
            <a:avLst/>
            <a:gdLst/>
            <a:ahLst/>
            <a:cxnLst/>
            <a:rect l="l" t="t" r="r" b="b"/>
            <a:pathLst>
              <a:path w="3184700" h="1476543">
                <a:moveTo>
                  <a:pt x="0" y="0"/>
                </a:moveTo>
                <a:lnTo>
                  <a:pt x="3184700" y="0"/>
                </a:lnTo>
                <a:lnTo>
                  <a:pt x="3184700" y="1476543"/>
                </a:lnTo>
                <a:lnTo>
                  <a:pt x="0" y="147654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aphicFrame>
        <p:nvGraphicFramePr>
          <p:cNvPr id="5" name="Table 5"/>
          <p:cNvGraphicFramePr>
            <a:graphicFrameLocks noGrp="1"/>
          </p:cNvGraphicFramePr>
          <p:nvPr/>
        </p:nvGraphicFramePr>
        <p:xfrm>
          <a:off x="369086" y="3609975"/>
          <a:ext cx="17549827" cy="5086350"/>
        </p:xfrm>
        <a:graphic>
          <a:graphicData uri="http://schemas.openxmlformats.org/drawingml/2006/table">
            <a:tbl>
              <a:tblPr/>
              <a:tblGrid>
                <a:gridCol w="7557634">
                  <a:extLst>
                    <a:ext uri="{9D8B030D-6E8A-4147-A177-3AD203B41FA5}">
                      <a16:colId xmlns:a16="http://schemas.microsoft.com/office/drawing/2014/main" val="20000"/>
                    </a:ext>
                  </a:extLst>
                </a:gridCol>
                <a:gridCol w="9992193">
                  <a:extLst>
                    <a:ext uri="{9D8B030D-6E8A-4147-A177-3AD203B41FA5}">
                      <a16:colId xmlns:a16="http://schemas.microsoft.com/office/drawing/2014/main" val="20001"/>
                    </a:ext>
                  </a:extLst>
                </a:gridCol>
              </a:tblGrid>
              <a:tr h="1017270">
                <a:tc>
                  <a:txBody>
                    <a:bodyPr/>
                    <a:lstStyle/>
                    <a:p>
                      <a:pPr algn="just">
                        <a:lnSpc>
                          <a:spcPts val="4200"/>
                        </a:lnSpc>
                        <a:defRPr/>
                      </a:pPr>
                      <a:r>
                        <a:rPr lang="en-US" sz="3000" dirty="0" err="1">
                          <a:solidFill>
                            <a:srgbClr val="000000"/>
                          </a:solidFill>
                          <a:latin typeface="Roboto Condensed Bold"/>
                        </a:rPr>
                        <a:t>Bài</a:t>
                      </a:r>
                      <a:r>
                        <a:rPr lang="en-US" sz="3000" dirty="0">
                          <a:solidFill>
                            <a:srgbClr val="000000"/>
                          </a:solidFill>
                          <a:latin typeface="Roboto Condensed Bold"/>
                        </a:rPr>
                        <a:t> </a:t>
                      </a:r>
                      <a:r>
                        <a:rPr lang="en-US" sz="3000" dirty="0" err="1">
                          <a:solidFill>
                            <a:srgbClr val="000000"/>
                          </a:solidFill>
                          <a:latin typeface="Roboto Condensed Bold"/>
                        </a:rPr>
                        <a:t>văn</a:t>
                      </a:r>
                      <a:r>
                        <a:rPr lang="en-US" sz="3000" dirty="0">
                          <a:solidFill>
                            <a:srgbClr val="000000"/>
                          </a:solidFill>
                          <a:latin typeface="Roboto Condensed Bold"/>
                        </a:rPr>
                        <a:t> (</a:t>
                      </a:r>
                      <a:r>
                        <a:rPr lang="en-US" sz="3000" dirty="0" err="1">
                          <a:solidFill>
                            <a:srgbClr val="000000"/>
                          </a:solidFill>
                          <a:latin typeface="Roboto Condensed Bold"/>
                        </a:rPr>
                        <a:t>bố</a:t>
                      </a:r>
                      <a:r>
                        <a:rPr lang="en-US" sz="3000" dirty="0">
                          <a:solidFill>
                            <a:srgbClr val="000000"/>
                          </a:solidFill>
                          <a:latin typeface="Roboto Condensed Bold"/>
                        </a:rPr>
                        <a:t> </a:t>
                      </a:r>
                      <a:r>
                        <a:rPr lang="en-US" sz="3000" dirty="0" err="1">
                          <a:solidFill>
                            <a:srgbClr val="000000"/>
                          </a:solidFill>
                          <a:latin typeface="Roboto Condensed Bold"/>
                        </a:rPr>
                        <a:t>cục</a:t>
                      </a:r>
                      <a:r>
                        <a:rPr lang="en-US" sz="3000" dirty="0">
                          <a:solidFill>
                            <a:srgbClr val="000000"/>
                          </a:solidFill>
                          <a:latin typeface="Roboto Condensed Bold"/>
                        </a:rPr>
                        <a:t> 3 </a:t>
                      </a:r>
                      <a:r>
                        <a:rPr lang="en-US" sz="3000" dirty="0" err="1">
                          <a:solidFill>
                            <a:srgbClr val="000000"/>
                          </a:solidFill>
                          <a:latin typeface="Roboto Condensed Bold"/>
                        </a:rPr>
                        <a:t>phần</a:t>
                      </a:r>
                      <a:r>
                        <a:rPr lang="en-US" sz="3000" dirty="0">
                          <a:solidFill>
                            <a:srgbClr val="000000"/>
                          </a:solidFill>
                          <a:latin typeface="Roboto Condensed Bold"/>
                        </a:rPr>
                        <a:t> MB, TB, KB)</a:t>
                      </a:r>
                      <a:endParaRPr lang="en-US" sz="1100" dirty="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just">
                        <a:lnSpc>
                          <a:spcPts val="4200"/>
                        </a:lnSpc>
                        <a:defRPr/>
                      </a:pPr>
                      <a:r>
                        <a:rPr lang="en-US" sz="3000">
                          <a:solidFill>
                            <a:srgbClr val="000000"/>
                          </a:solidFill>
                          <a:latin typeface="Roboto Condensed Bold"/>
                        </a:rPr>
                        <a:t>Phân tích được nội dung cơ bản của bài thơ</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0"/>
                  </a:ext>
                </a:extLst>
              </a:tr>
              <a:tr h="1017270">
                <a:tc>
                  <a:txBody>
                    <a:bodyPr/>
                    <a:lstStyle/>
                    <a:p>
                      <a:pPr algn="just">
                        <a:lnSpc>
                          <a:spcPts val="4200"/>
                        </a:lnSpc>
                        <a:defRPr/>
                      </a:pPr>
                      <a:r>
                        <a:rPr lang="en-US" sz="3000" dirty="0" err="1">
                          <a:solidFill>
                            <a:srgbClr val="000000"/>
                          </a:solidFill>
                          <a:latin typeface="Roboto Condensed"/>
                        </a:rPr>
                        <a:t>Phân</a:t>
                      </a:r>
                      <a:r>
                        <a:rPr lang="en-US" sz="3000" dirty="0">
                          <a:solidFill>
                            <a:srgbClr val="000000"/>
                          </a:solidFill>
                          <a:latin typeface="Roboto Condensed"/>
                        </a:rPr>
                        <a:t> </a:t>
                      </a:r>
                      <a:r>
                        <a:rPr lang="en-US" sz="3000" dirty="0" err="1">
                          <a:solidFill>
                            <a:srgbClr val="000000"/>
                          </a:solidFill>
                          <a:latin typeface="Roboto Condensed"/>
                        </a:rPr>
                        <a:t>tích</a:t>
                      </a:r>
                      <a:r>
                        <a:rPr lang="en-US" sz="3000" dirty="0">
                          <a:solidFill>
                            <a:srgbClr val="000000"/>
                          </a:solidFill>
                          <a:latin typeface="Roboto Condensed"/>
                        </a:rPr>
                        <a:t> </a:t>
                      </a:r>
                      <a:r>
                        <a:rPr lang="en-US" sz="3000" dirty="0" err="1">
                          <a:solidFill>
                            <a:srgbClr val="000000"/>
                          </a:solidFill>
                          <a:latin typeface="Roboto Condensed"/>
                        </a:rPr>
                        <a:t>đặc</a:t>
                      </a:r>
                      <a:r>
                        <a:rPr lang="en-US" sz="3000" dirty="0">
                          <a:solidFill>
                            <a:srgbClr val="000000"/>
                          </a:solidFill>
                          <a:latin typeface="Roboto Condensed"/>
                        </a:rPr>
                        <a:t> </a:t>
                      </a:r>
                      <a:r>
                        <a:rPr lang="en-US" sz="3000" dirty="0" err="1">
                          <a:solidFill>
                            <a:srgbClr val="000000"/>
                          </a:solidFill>
                          <a:latin typeface="Roboto Condensed"/>
                        </a:rPr>
                        <a:t>điểm</a:t>
                      </a:r>
                      <a:r>
                        <a:rPr lang="en-US" sz="3000" dirty="0">
                          <a:solidFill>
                            <a:srgbClr val="000000"/>
                          </a:solidFill>
                          <a:latin typeface="Roboto Condensed"/>
                        </a:rPr>
                        <a:t> </a:t>
                      </a:r>
                      <a:r>
                        <a:rPr lang="en-US" sz="3000" dirty="0" err="1">
                          <a:solidFill>
                            <a:srgbClr val="000000"/>
                          </a:solidFill>
                          <a:latin typeface="Roboto Condensed"/>
                        </a:rPr>
                        <a:t>của</a:t>
                      </a:r>
                      <a:r>
                        <a:rPr lang="en-US" sz="3000" dirty="0">
                          <a:solidFill>
                            <a:srgbClr val="000000"/>
                          </a:solidFill>
                          <a:latin typeface="Roboto Condensed"/>
                        </a:rPr>
                        <a:t> </a:t>
                      </a:r>
                      <a:r>
                        <a:rPr lang="en-US" sz="3000" dirty="0" err="1">
                          <a:solidFill>
                            <a:srgbClr val="000000"/>
                          </a:solidFill>
                          <a:latin typeface="Roboto Condensed"/>
                        </a:rPr>
                        <a:t>nhân</a:t>
                      </a:r>
                      <a:r>
                        <a:rPr lang="en-US" sz="3000" dirty="0">
                          <a:solidFill>
                            <a:srgbClr val="000000"/>
                          </a:solidFill>
                          <a:latin typeface="Roboto Condensed"/>
                        </a:rPr>
                        <a:t> </a:t>
                      </a:r>
                      <a:r>
                        <a:rPr lang="en-US" sz="3000" dirty="0" err="1">
                          <a:solidFill>
                            <a:srgbClr val="000000"/>
                          </a:solidFill>
                          <a:latin typeface="Roboto Condensed"/>
                        </a:rPr>
                        <a:t>vật</a:t>
                      </a:r>
                      <a:r>
                        <a:rPr lang="en-US" sz="3000" dirty="0">
                          <a:solidFill>
                            <a:srgbClr val="000000"/>
                          </a:solidFill>
                          <a:latin typeface="Roboto Condensed"/>
                        </a:rPr>
                        <a:t> </a:t>
                      </a:r>
                      <a:r>
                        <a:rPr lang="en-US" sz="3000" dirty="0" err="1">
                          <a:solidFill>
                            <a:srgbClr val="000000"/>
                          </a:solidFill>
                          <a:latin typeface="Roboto Condensed"/>
                        </a:rPr>
                        <a:t>chính</a:t>
                      </a:r>
                      <a:endParaRPr lang="en-US" sz="1100" dirty="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just">
                        <a:lnSpc>
                          <a:spcPts val="4200"/>
                        </a:lnSpc>
                        <a:defRPr/>
                      </a:pPr>
                      <a:r>
                        <a:rPr lang="en-US" sz="3000">
                          <a:solidFill>
                            <a:srgbClr val="000000"/>
                          </a:solidFill>
                          <a:latin typeface="Roboto Condensed Bold"/>
                        </a:rPr>
                        <a:t>Giới thiệu được bài thơ, tác giả (nếu có), nêu ý kiến chung</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1"/>
                  </a:ext>
                </a:extLst>
              </a:tr>
              <a:tr h="1017270">
                <a:tc>
                  <a:txBody>
                    <a:bodyPr/>
                    <a:lstStyle/>
                    <a:p>
                      <a:pPr algn="just">
                        <a:lnSpc>
                          <a:spcPts val="4200"/>
                        </a:lnSpc>
                        <a:defRPr/>
                      </a:pPr>
                      <a:r>
                        <a:rPr lang="en-US" sz="3000">
                          <a:solidFill>
                            <a:srgbClr val="000000"/>
                          </a:solidFill>
                          <a:latin typeface="Roboto Condensed Bold"/>
                        </a:rPr>
                        <a:t>Khẳng định được vị trí, ý nghĩa của bài thơ</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just">
                        <a:lnSpc>
                          <a:spcPts val="4200"/>
                        </a:lnSpc>
                        <a:defRPr/>
                      </a:pPr>
                      <a:r>
                        <a:rPr lang="en-US" sz="3000" dirty="0" err="1">
                          <a:solidFill>
                            <a:srgbClr val="000000"/>
                          </a:solidFill>
                          <a:latin typeface="Roboto Condensed"/>
                        </a:rPr>
                        <a:t>Trình</a:t>
                      </a:r>
                      <a:r>
                        <a:rPr lang="en-US" sz="3000" dirty="0">
                          <a:solidFill>
                            <a:srgbClr val="000000"/>
                          </a:solidFill>
                          <a:latin typeface="Roboto Condensed"/>
                        </a:rPr>
                        <a:t> </a:t>
                      </a:r>
                      <a:r>
                        <a:rPr lang="en-US" sz="3000" dirty="0" err="1">
                          <a:solidFill>
                            <a:srgbClr val="000000"/>
                          </a:solidFill>
                          <a:latin typeface="Roboto Condensed"/>
                        </a:rPr>
                        <a:t>bày</a:t>
                      </a:r>
                      <a:r>
                        <a:rPr lang="en-US" sz="3000" dirty="0">
                          <a:solidFill>
                            <a:srgbClr val="000000"/>
                          </a:solidFill>
                          <a:latin typeface="Roboto Condensed"/>
                        </a:rPr>
                        <a:t> </a:t>
                      </a:r>
                      <a:r>
                        <a:rPr lang="en-US" sz="3000" dirty="0" err="1">
                          <a:solidFill>
                            <a:srgbClr val="000000"/>
                          </a:solidFill>
                          <a:latin typeface="Roboto Condensed"/>
                        </a:rPr>
                        <a:t>được</a:t>
                      </a:r>
                      <a:r>
                        <a:rPr lang="en-US" sz="3000" dirty="0">
                          <a:solidFill>
                            <a:srgbClr val="000000"/>
                          </a:solidFill>
                          <a:latin typeface="Roboto Condensed"/>
                        </a:rPr>
                        <a:t> </a:t>
                      </a:r>
                      <a:r>
                        <a:rPr lang="en-US" sz="3000" dirty="0" err="1">
                          <a:solidFill>
                            <a:srgbClr val="000000"/>
                          </a:solidFill>
                          <a:latin typeface="Roboto Condensed"/>
                        </a:rPr>
                        <a:t>diễn</a:t>
                      </a:r>
                      <a:r>
                        <a:rPr lang="en-US" sz="3000" dirty="0">
                          <a:solidFill>
                            <a:srgbClr val="000000"/>
                          </a:solidFill>
                          <a:latin typeface="Roboto Condensed"/>
                        </a:rPr>
                        <a:t> </a:t>
                      </a:r>
                      <a:r>
                        <a:rPr lang="en-US" sz="3000" dirty="0" err="1">
                          <a:solidFill>
                            <a:srgbClr val="000000"/>
                          </a:solidFill>
                          <a:latin typeface="Roboto Condensed"/>
                        </a:rPr>
                        <a:t>biến</a:t>
                      </a:r>
                      <a:r>
                        <a:rPr lang="en-US" sz="3000" dirty="0">
                          <a:solidFill>
                            <a:srgbClr val="000000"/>
                          </a:solidFill>
                          <a:latin typeface="Roboto Condensed"/>
                        </a:rPr>
                        <a:t> </a:t>
                      </a:r>
                      <a:r>
                        <a:rPr lang="en-US" sz="3000" dirty="0" err="1">
                          <a:solidFill>
                            <a:srgbClr val="000000"/>
                          </a:solidFill>
                          <a:latin typeface="Roboto Condensed"/>
                        </a:rPr>
                        <a:t>câu</a:t>
                      </a:r>
                      <a:r>
                        <a:rPr lang="en-US" sz="3000" dirty="0">
                          <a:solidFill>
                            <a:srgbClr val="000000"/>
                          </a:solidFill>
                          <a:latin typeface="Roboto Condensed"/>
                        </a:rPr>
                        <a:t> </a:t>
                      </a:r>
                      <a:r>
                        <a:rPr lang="en-US" sz="3000" dirty="0" err="1">
                          <a:solidFill>
                            <a:srgbClr val="000000"/>
                          </a:solidFill>
                          <a:latin typeface="Roboto Condensed"/>
                        </a:rPr>
                        <a:t>chuyện</a:t>
                      </a:r>
                      <a:endParaRPr lang="en-US" sz="1100" dirty="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2"/>
                  </a:ext>
                </a:extLst>
              </a:tr>
              <a:tr h="1017270">
                <a:tc>
                  <a:txBody>
                    <a:bodyPr/>
                    <a:lstStyle/>
                    <a:p>
                      <a:pPr algn="just">
                        <a:lnSpc>
                          <a:spcPts val="4200"/>
                        </a:lnSpc>
                        <a:defRPr/>
                      </a:pPr>
                      <a:r>
                        <a:rPr lang="en-US" sz="3000">
                          <a:solidFill>
                            <a:srgbClr val="000000"/>
                          </a:solidFill>
                          <a:latin typeface="Roboto Condensed"/>
                        </a:rPr>
                        <a:t>Bài văn (bố cục MĐ, TĐ, KĐ)</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just">
                        <a:lnSpc>
                          <a:spcPts val="4200"/>
                        </a:lnSpc>
                        <a:defRPr/>
                      </a:pPr>
                      <a:r>
                        <a:rPr lang="en-US" sz="3000" dirty="0" err="1">
                          <a:solidFill>
                            <a:srgbClr val="000000"/>
                          </a:solidFill>
                          <a:latin typeface="Roboto Condensed Bold"/>
                        </a:rPr>
                        <a:t>Phân</a:t>
                      </a:r>
                      <a:r>
                        <a:rPr lang="en-US" sz="3000" dirty="0">
                          <a:solidFill>
                            <a:srgbClr val="000000"/>
                          </a:solidFill>
                          <a:latin typeface="Roboto Condensed Bold"/>
                        </a:rPr>
                        <a:t> </a:t>
                      </a:r>
                      <a:r>
                        <a:rPr lang="en-US" sz="3000" dirty="0" err="1">
                          <a:solidFill>
                            <a:srgbClr val="000000"/>
                          </a:solidFill>
                          <a:latin typeface="Roboto Condensed Bold"/>
                        </a:rPr>
                        <a:t>tích</a:t>
                      </a:r>
                      <a:r>
                        <a:rPr lang="en-US" sz="3000" dirty="0">
                          <a:solidFill>
                            <a:srgbClr val="000000"/>
                          </a:solidFill>
                          <a:latin typeface="Roboto Condensed Bold"/>
                        </a:rPr>
                        <a:t> </a:t>
                      </a:r>
                      <a:r>
                        <a:rPr lang="en-US" sz="3000" dirty="0" err="1">
                          <a:solidFill>
                            <a:srgbClr val="000000"/>
                          </a:solidFill>
                          <a:latin typeface="Roboto Condensed Bold"/>
                        </a:rPr>
                        <a:t>được</a:t>
                      </a:r>
                      <a:r>
                        <a:rPr lang="en-US" sz="3000" dirty="0">
                          <a:solidFill>
                            <a:srgbClr val="000000"/>
                          </a:solidFill>
                          <a:latin typeface="Roboto Condensed Bold"/>
                        </a:rPr>
                        <a:t> </a:t>
                      </a:r>
                      <a:r>
                        <a:rPr lang="en-US" sz="3000" dirty="0" err="1">
                          <a:solidFill>
                            <a:srgbClr val="000000"/>
                          </a:solidFill>
                          <a:latin typeface="Roboto Condensed Bold"/>
                        </a:rPr>
                        <a:t>một</a:t>
                      </a:r>
                      <a:r>
                        <a:rPr lang="en-US" sz="3000" dirty="0">
                          <a:solidFill>
                            <a:srgbClr val="000000"/>
                          </a:solidFill>
                          <a:latin typeface="Roboto Condensed Bold"/>
                        </a:rPr>
                        <a:t> </a:t>
                      </a:r>
                      <a:r>
                        <a:rPr lang="en-US" sz="3000" dirty="0" err="1">
                          <a:solidFill>
                            <a:srgbClr val="000000"/>
                          </a:solidFill>
                          <a:latin typeface="Roboto Condensed Bold"/>
                        </a:rPr>
                        <a:t>số</a:t>
                      </a:r>
                      <a:r>
                        <a:rPr lang="en-US" sz="3000" dirty="0">
                          <a:solidFill>
                            <a:srgbClr val="000000"/>
                          </a:solidFill>
                          <a:latin typeface="Roboto Condensed Bold"/>
                        </a:rPr>
                        <a:t> </a:t>
                      </a:r>
                      <a:r>
                        <a:rPr lang="en-US" sz="3000" dirty="0" err="1">
                          <a:solidFill>
                            <a:srgbClr val="000000"/>
                          </a:solidFill>
                          <a:latin typeface="Roboto Condensed Bold"/>
                        </a:rPr>
                        <a:t>nét</a:t>
                      </a:r>
                      <a:r>
                        <a:rPr lang="en-US" sz="3000" dirty="0">
                          <a:solidFill>
                            <a:srgbClr val="000000"/>
                          </a:solidFill>
                          <a:latin typeface="Roboto Condensed Bold"/>
                        </a:rPr>
                        <a:t> </a:t>
                      </a:r>
                      <a:r>
                        <a:rPr lang="en-US" sz="3000" dirty="0" err="1">
                          <a:solidFill>
                            <a:srgbClr val="000000"/>
                          </a:solidFill>
                          <a:latin typeface="Roboto Condensed Bold"/>
                        </a:rPr>
                        <a:t>đặc</a:t>
                      </a:r>
                      <a:r>
                        <a:rPr lang="en-US" sz="3000" dirty="0">
                          <a:solidFill>
                            <a:srgbClr val="000000"/>
                          </a:solidFill>
                          <a:latin typeface="Roboto Condensed Bold"/>
                        </a:rPr>
                        <a:t> </a:t>
                      </a:r>
                      <a:r>
                        <a:rPr lang="en-US" sz="3000" dirty="0" err="1">
                          <a:solidFill>
                            <a:srgbClr val="000000"/>
                          </a:solidFill>
                          <a:latin typeface="Roboto Condensed Bold"/>
                        </a:rPr>
                        <a:t>sắc</a:t>
                      </a:r>
                      <a:r>
                        <a:rPr lang="en-US" sz="3000" dirty="0">
                          <a:solidFill>
                            <a:srgbClr val="000000"/>
                          </a:solidFill>
                          <a:latin typeface="Roboto Condensed Bold"/>
                        </a:rPr>
                        <a:t> </a:t>
                      </a:r>
                      <a:r>
                        <a:rPr lang="en-US" sz="3000" dirty="0" err="1">
                          <a:solidFill>
                            <a:srgbClr val="000000"/>
                          </a:solidFill>
                          <a:latin typeface="Roboto Condensed Bold"/>
                        </a:rPr>
                        <a:t>về</a:t>
                      </a:r>
                      <a:r>
                        <a:rPr lang="en-US" sz="3000" dirty="0">
                          <a:solidFill>
                            <a:srgbClr val="000000"/>
                          </a:solidFill>
                          <a:latin typeface="Roboto Condensed Bold"/>
                        </a:rPr>
                        <a:t> </a:t>
                      </a:r>
                      <a:r>
                        <a:rPr lang="en-US" sz="3000" dirty="0" err="1">
                          <a:solidFill>
                            <a:srgbClr val="000000"/>
                          </a:solidFill>
                          <a:latin typeface="Roboto Condensed Bold"/>
                        </a:rPr>
                        <a:t>hình</a:t>
                      </a:r>
                      <a:r>
                        <a:rPr lang="en-US" sz="3000" dirty="0">
                          <a:solidFill>
                            <a:srgbClr val="000000"/>
                          </a:solidFill>
                          <a:latin typeface="Roboto Condensed Bold"/>
                        </a:rPr>
                        <a:t> </a:t>
                      </a:r>
                      <a:r>
                        <a:rPr lang="en-US" sz="3000" dirty="0" err="1">
                          <a:solidFill>
                            <a:srgbClr val="000000"/>
                          </a:solidFill>
                          <a:latin typeface="Roboto Condensed Bold"/>
                        </a:rPr>
                        <a:t>thức</a:t>
                      </a:r>
                      <a:r>
                        <a:rPr lang="en-US" sz="3000" dirty="0">
                          <a:solidFill>
                            <a:srgbClr val="000000"/>
                          </a:solidFill>
                          <a:latin typeface="Roboto Condensed Bold"/>
                        </a:rPr>
                        <a:t> nghệ thuật</a:t>
                      </a:r>
                      <a:endParaRPr lang="en-US" sz="1100" dirty="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3"/>
                  </a:ext>
                </a:extLst>
              </a:tr>
              <a:tr h="1017270">
                <a:tc>
                  <a:txBody>
                    <a:bodyPr/>
                    <a:lstStyle/>
                    <a:p>
                      <a:pPr algn="just">
                        <a:lnSpc>
                          <a:spcPts val="4200"/>
                        </a:lnSpc>
                        <a:defRPr/>
                      </a:pPr>
                      <a:r>
                        <a:rPr lang="en-US" sz="3000">
                          <a:solidFill>
                            <a:srgbClr val="000000"/>
                          </a:solidFill>
                          <a:latin typeface="Roboto Condensed"/>
                        </a:rPr>
                        <a:t>Trình bày được ý nghĩa của sự kiện</a:t>
                      </a:r>
                      <a:endParaRPr lang="en-US" sz="110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just">
                        <a:lnSpc>
                          <a:spcPts val="4200"/>
                        </a:lnSpc>
                        <a:defRPr/>
                      </a:pPr>
                      <a:r>
                        <a:rPr lang="en-US" sz="3000" dirty="0" err="1">
                          <a:solidFill>
                            <a:srgbClr val="000000"/>
                          </a:solidFill>
                          <a:latin typeface="Roboto Condensed"/>
                        </a:rPr>
                        <a:t>Trình</a:t>
                      </a:r>
                      <a:r>
                        <a:rPr lang="en-US" sz="3000" dirty="0">
                          <a:solidFill>
                            <a:srgbClr val="000000"/>
                          </a:solidFill>
                          <a:latin typeface="Roboto Condensed"/>
                        </a:rPr>
                        <a:t> </a:t>
                      </a:r>
                      <a:r>
                        <a:rPr lang="en-US" sz="3000" dirty="0" err="1">
                          <a:solidFill>
                            <a:srgbClr val="000000"/>
                          </a:solidFill>
                          <a:latin typeface="Roboto Condensed"/>
                        </a:rPr>
                        <a:t>bày</a:t>
                      </a:r>
                      <a:r>
                        <a:rPr lang="en-US" sz="3000" dirty="0">
                          <a:solidFill>
                            <a:srgbClr val="000000"/>
                          </a:solidFill>
                          <a:latin typeface="Roboto Condensed"/>
                        </a:rPr>
                        <a:t> </a:t>
                      </a:r>
                      <a:r>
                        <a:rPr lang="en-US" sz="3000" dirty="0" err="1">
                          <a:solidFill>
                            <a:srgbClr val="000000"/>
                          </a:solidFill>
                          <a:latin typeface="Roboto Condensed"/>
                        </a:rPr>
                        <a:t>được</a:t>
                      </a:r>
                      <a:r>
                        <a:rPr lang="en-US" sz="3000" dirty="0">
                          <a:solidFill>
                            <a:srgbClr val="000000"/>
                          </a:solidFill>
                          <a:latin typeface="Roboto Condensed"/>
                        </a:rPr>
                        <a:t> </a:t>
                      </a:r>
                      <a:r>
                        <a:rPr lang="en-US" sz="3000" dirty="0" err="1">
                          <a:solidFill>
                            <a:srgbClr val="000000"/>
                          </a:solidFill>
                          <a:latin typeface="Roboto Condensed"/>
                        </a:rPr>
                        <a:t>quan</a:t>
                      </a:r>
                      <a:r>
                        <a:rPr lang="en-US" sz="3000" dirty="0">
                          <a:solidFill>
                            <a:srgbClr val="000000"/>
                          </a:solidFill>
                          <a:latin typeface="Roboto Condensed"/>
                        </a:rPr>
                        <a:t> </a:t>
                      </a:r>
                      <a:r>
                        <a:rPr lang="en-US" sz="3000" dirty="0" err="1">
                          <a:solidFill>
                            <a:srgbClr val="000000"/>
                          </a:solidFill>
                          <a:latin typeface="Roboto Condensed"/>
                        </a:rPr>
                        <a:t>điểm</a:t>
                      </a:r>
                      <a:r>
                        <a:rPr lang="en-US" sz="3000" dirty="0">
                          <a:solidFill>
                            <a:srgbClr val="000000"/>
                          </a:solidFill>
                          <a:latin typeface="Roboto Condensed"/>
                        </a:rPr>
                        <a:t> </a:t>
                      </a:r>
                      <a:r>
                        <a:rPr lang="en-US" sz="3000" dirty="0" err="1">
                          <a:solidFill>
                            <a:srgbClr val="000000"/>
                          </a:solidFill>
                          <a:latin typeface="Roboto Condensed"/>
                        </a:rPr>
                        <a:t>của</a:t>
                      </a:r>
                      <a:r>
                        <a:rPr lang="en-US" sz="3000" dirty="0">
                          <a:solidFill>
                            <a:srgbClr val="000000"/>
                          </a:solidFill>
                          <a:latin typeface="Roboto Condensed"/>
                        </a:rPr>
                        <a:t> </a:t>
                      </a:r>
                      <a:r>
                        <a:rPr lang="en-US" sz="3000" dirty="0" err="1">
                          <a:solidFill>
                            <a:srgbClr val="000000"/>
                          </a:solidFill>
                          <a:latin typeface="Roboto Condensed"/>
                        </a:rPr>
                        <a:t>bản</a:t>
                      </a:r>
                      <a:r>
                        <a:rPr lang="en-US" sz="3000" dirty="0">
                          <a:solidFill>
                            <a:srgbClr val="000000"/>
                          </a:solidFill>
                          <a:latin typeface="Roboto Condensed"/>
                        </a:rPr>
                        <a:t> </a:t>
                      </a:r>
                      <a:r>
                        <a:rPr lang="en-US" sz="3000" dirty="0" err="1">
                          <a:solidFill>
                            <a:srgbClr val="000000"/>
                          </a:solidFill>
                          <a:latin typeface="Roboto Condensed"/>
                        </a:rPr>
                        <a:t>thân</a:t>
                      </a:r>
                      <a:r>
                        <a:rPr lang="en-US" sz="3000" dirty="0">
                          <a:solidFill>
                            <a:srgbClr val="000000"/>
                          </a:solidFill>
                          <a:latin typeface="Roboto Condensed"/>
                        </a:rPr>
                        <a:t> </a:t>
                      </a:r>
                      <a:r>
                        <a:rPr lang="en-US" sz="3000" dirty="0" err="1">
                          <a:solidFill>
                            <a:srgbClr val="000000"/>
                          </a:solidFill>
                          <a:latin typeface="Roboto Condensed"/>
                        </a:rPr>
                        <a:t>về</a:t>
                      </a:r>
                      <a:r>
                        <a:rPr lang="en-US" sz="3000" dirty="0">
                          <a:solidFill>
                            <a:srgbClr val="000000"/>
                          </a:solidFill>
                          <a:latin typeface="Roboto Condensed"/>
                        </a:rPr>
                        <a:t> vấn </a:t>
                      </a:r>
                      <a:r>
                        <a:rPr lang="en-US" sz="3000" dirty="0" err="1">
                          <a:solidFill>
                            <a:srgbClr val="000000"/>
                          </a:solidFill>
                          <a:latin typeface="Roboto Condensed"/>
                        </a:rPr>
                        <a:t>đề</a:t>
                      </a:r>
                      <a:r>
                        <a:rPr lang="en-US" sz="3000" dirty="0">
                          <a:solidFill>
                            <a:srgbClr val="000000"/>
                          </a:solidFill>
                          <a:latin typeface="Roboto Condensed"/>
                        </a:rPr>
                        <a:t> </a:t>
                      </a:r>
                      <a:r>
                        <a:rPr lang="en-US" sz="3000" dirty="0" err="1">
                          <a:solidFill>
                            <a:srgbClr val="000000"/>
                          </a:solidFill>
                          <a:latin typeface="Roboto Condensed"/>
                        </a:rPr>
                        <a:t>gây</a:t>
                      </a:r>
                      <a:r>
                        <a:rPr lang="en-US" sz="3000" dirty="0">
                          <a:solidFill>
                            <a:srgbClr val="000000"/>
                          </a:solidFill>
                          <a:latin typeface="Roboto Condensed"/>
                        </a:rPr>
                        <a:t> </a:t>
                      </a:r>
                      <a:r>
                        <a:rPr lang="en-US" sz="3000" dirty="0" err="1">
                          <a:solidFill>
                            <a:srgbClr val="000000"/>
                          </a:solidFill>
                          <a:latin typeface="Roboto Condensed"/>
                        </a:rPr>
                        <a:t>tranh</a:t>
                      </a:r>
                      <a:r>
                        <a:rPr lang="en-US" sz="3000" dirty="0">
                          <a:solidFill>
                            <a:srgbClr val="000000"/>
                          </a:solidFill>
                          <a:latin typeface="Roboto Condensed"/>
                        </a:rPr>
                        <a:t> </a:t>
                      </a:r>
                      <a:r>
                        <a:rPr lang="en-US" sz="3000" dirty="0" err="1">
                          <a:solidFill>
                            <a:srgbClr val="000000"/>
                          </a:solidFill>
                          <a:latin typeface="Roboto Condensed"/>
                        </a:rPr>
                        <a:t>cãi</a:t>
                      </a:r>
                      <a:endParaRPr lang="en-US" sz="1100" dirty="0"/>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6" name="TextBox 6"/>
          <p:cNvSpPr txBox="1"/>
          <p:nvPr/>
        </p:nvSpPr>
        <p:spPr>
          <a:xfrm>
            <a:off x="5544524" y="485926"/>
            <a:ext cx="7198952" cy="1576069"/>
          </a:xfrm>
          <a:prstGeom prst="rect">
            <a:avLst/>
          </a:prstGeom>
        </p:spPr>
        <p:txBody>
          <a:bodyPr lIns="0" tIns="0" rIns="0" bIns="0" rtlCol="0" anchor="t">
            <a:spAutoFit/>
          </a:bodyPr>
          <a:lstStyle/>
          <a:p>
            <a:pPr algn="ctr">
              <a:lnSpc>
                <a:spcPts val="12880"/>
              </a:lnSpc>
            </a:pPr>
            <a:r>
              <a:rPr lang="en-US" sz="9200">
                <a:solidFill>
                  <a:srgbClr val="AD5545"/>
                </a:solidFill>
                <a:latin typeface="Fraunces Bold"/>
              </a:rPr>
              <a:t>TRÒ CHƠI </a:t>
            </a:r>
          </a:p>
        </p:txBody>
      </p:sp>
      <p:sp>
        <p:nvSpPr>
          <p:cNvPr id="7" name="TextBox 7"/>
          <p:cNvSpPr txBox="1"/>
          <p:nvPr/>
        </p:nvSpPr>
        <p:spPr>
          <a:xfrm>
            <a:off x="2814520" y="2397125"/>
            <a:ext cx="12689042" cy="762000"/>
          </a:xfrm>
          <a:prstGeom prst="rect">
            <a:avLst/>
          </a:prstGeom>
        </p:spPr>
        <p:txBody>
          <a:bodyPr lIns="0" tIns="0" rIns="0" bIns="0" rtlCol="0" anchor="t">
            <a:spAutoFit/>
          </a:bodyPr>
          <a:lstStyle/>
          <a:p>
            <a:pPr algn="ctr">
              <a:lnSpc>
                <a:spcPts val="6299"/>
              </a:lnSpc>
            </a:pPr>
            <a:r>
              <a:rPr lang="en-US" sz="4499">
                <a:solidFill>
                  <a:srgbClr val="AD5545"/>
                </a:solidFill>
                <a:latin typeface="#9Slide05 Dear Saturday"/>
              </a:rPr>
              <a:t>Đôi mắt tinh anh - Nhnah tay chọn đúng</a:t>
            </a:r>
          </a:p>
        </p:txBody>
      </p:sp>
      <p:sp>
        <p:nvSpPr>
          <p:cNvPr id="8" name="Freeform 8"/>
          <p:cNvSpPr/>
          <p:nvPr/>
        </p:nvSpPr>
        <p:spPr>
          <a:xfrm>
            <a:off x="5544524" y="7199882"/>
            <a:ext cx="2447242" cy="3087118"/>
          </a:xfrm>
          <a:custGeom>
            <a:avLst/>
            <a:gdLst/>
            <a:ahLst/>
            <a:cxnLst/>
            <a:rect l="l" t="t" r="r" b="b"/>
            <a:pathLst>
              <a:path w="2447242" h="3087118">
                <a:moveTo>
                  <a:pt x="0" y="0"/>
                </a:moveTo>
                <a:lnTo>
                  <a:pt x="2447242" y="0"/>
                </a:lnTo>
                <a:lnTo>
                  <a:pt x="2447242" y="3087118"/>
                </a:lnTo>
                <a:lnTo>
                  <a:pt x="0" y="308711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p:cNvGrpSpPr/>
        <p:nvPr/>
      </p:nvGrpSpPr>
      <p:grpSpPr>
        <a:xfrm>
          <a:off x="0" y="0"/>
          <a:ext cx="0" cy="0"/>
          <a:chOff x="0" y="0"/>
          <a:chExt cx="0" cy="0"/>
        </a:xfrm>
      </p:grpSpPr>
      <p:sp>
        <p:nvSpPr>
          <p:cNvPr id="2" name="Freeform 2"/>
          <p:cNvSpPr/>
          <p:nvPr/>
        </p:nvSpPr>
        <p:spPr>
          <a:xfrm>
            <a:off x="0" y="-5252"/>
            <a:ext cx="12121496" cy="10292252"/>
          </a:xfrm>
          <a:custGeom>
            <a:avLst/>
            <a:gdLst/>
            <a:ahLst/>
            <a:cxnLst/>
            <a:rect l="l" t="t" r="r" b="b"/>
            <a:pathLst>
              <a:path w="12121496" h="10292252">
                <a:moveTo>
                  <a:pt x="0" y="0"/>
                </a:moveTo>
                <a:lnTo>
                  <a:pt x="12121496" y="0"/>
                </a:lnTo>
                <a:lnTo>
                  <a:pt x="12121496" y="10292252"/>
                </a:lnTo>
                <a:lnTo>
                  <a:pt x="0" y="10292252"/>
                </a:lnTo>
                <a:lnTo>
                  <a:pt x="0" y="0"/>
                </a:lnTo>
                <a:close/>
              </a:path>
            </a:pathLst>
          </a:custGeom>
          <a:blipFill>
            <a:blip r:embed="rId2">
              <a:alphaModFix amt="26000"/>
              <a:extLst>
                <a:ext uri="{96DAC541-7B7A-43D3-8B79-37D633B846F1}">
                  <asvg:svgBlip xmlns:asvg="http://schemas.microsoft.com/office/drawing/2016/SVG/main" r:embed="rId3"/>
                </a:ext>
              </a:extLst>
            </a:blip>
            <a:stretch>
              <a:fillRect/>
            </a:stretch>
          </a:blipFill>
        </p:spPr>
      </p:sp>
      <p:sp>
        <p:nvSpPr>
          <p:cNvPr id="3" name="Freeform 3"/>
          <p:cNvSpPr/>
          <p:nvPr/>
        </p:nvSpPr>
        <p:spPr>
          <a:xfrm>
            <a:off x="0" y="133272"/>
            <a:ext cx="2592030" cy="895428"/>
          </a:xfrm>
          <a:custGeom>
            <a:avLst/>
            <a:gdLst/>
            <a:ahLst/>
            <a:cxnLst/>
            <a:rect l="l" t="t" r="r" b="b"/>
            <a:pathLst>
              <a:path w="2592030" h="895428">
                <a:moveTo>
                  <a:pt x="0" y="0"/>
                </a:moveTo>
                <a:lnTo>
                  <a:pt x="2592030" y="0"/>
                </a:lnTo>
                <a:lnTo>
                  <a:pt x="2592030" y="895428"/>
                </a:lnTo>
                <a:lnTo>
                  <a:pt x="0" y="8954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2227252" y="133272"/>
            <a:ext cx="12121496" cy="10292252"/>
          </a:xfrm>
          <a:custGeom>
            <a:avLst/>
            <a:gdLst/>
            <a:ahLst/>
            <a:cxnLst/>
            <a:rect l="l" t="t" r="r" b="b"/>
            <a:pathLst>
              <a:path w="12121496" h="10292252">
                <a:moveTo>
                  <a:pt x="0" y="0"/>
                </a:moveTo>
                <a:lnTo>
                  <a:pt x="12121496" y="0"/>
                </a:lnTo>
                <a:lnTo>
                  <a:pt x="12121496" y="10292251"/>
                </a:lnTo>
                <a:lnTo>
                  <a:pt x="0" y="10292251"/>
                </a:lnTo>
                <a:lnTo>
                  <a:pt x="0" y="0"/>
                </a:lnTo>
                <a:close/>
              </a:path>
            </a:pathLst>
          </a:custGeom>
          <a:blipFill>
            <a:blip r:embed="rId2">
              <a:alphaModFix amt="26000"/>
              <a:extLst>
                <a:ext uri="{96DAC541-7B7A-43D3-8B79-37D633B846F1}">
                  <asvg:svgBlip xmlns:asvg="http://schemas.microsoft.com/office/drawing/2016/SVG/main" r:embed="rId3"/>
                </a:ext>
              </a:extLst>
            </a:blip>
            <a:stretch>
              <a:fillRect/>
            </a:stretch>
          </a:blipFill>
        </p:spPr>
      </p:sp>
      <p:sp>
        <p:nvSpPr>
          <p:cNvPr id="5" name="Freeform 5"/>
          <p:cNvSpPr/>
          <p:nvPr/>
        </p:nvSpPr>
        <p:spPr>
          <a:xfrm>
            <a:off x="16196373" y="8229600"/>
            <a:ext cx="2091627" cy="2057400"/>
          </a:xfrm>
          <a:custGeom>
            <a:avLst/>
            <a:gdLst/>
            <a:ahLst/>
            <a:cxnLst/>
            <a:rect l="l" t="t" r="r" b="b"/>
            <a:pathLst>
              <a:path w="2091627" h="2057400">
                <a:moveTo>
                  <a:pt x="0" y="0"/>
                </a:moveTo>
                <a:lnTo>
                  <a:pt x="2091627" y="0"/>
                </a:lnTo>
                <a:lnTo>
                  <a:pt x="2091627" y="2057400"/>
                </a:lnTo>
                <a:lnTo>
                  <a:pt x="0" y="20574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6" name="Group 6"/>
          <p:cNvGrpSpPr/>
          <p:nvPr/>
        </p:nvGrpSpPr>
        <p:grpSpPr>
          <a:xfrm>
            <a:off x="2743687" y="3070778"/>
            <a:ext cx="13235332" cy="1771044"/>
            <a:chOff x="0" y="0"/>
            <a:chExt cx="2602724" cy="348275"/>
          </a:xfrm>
        </p:grpSpPr>
        <p:sp>
          <p:nvSpPr>
            <p:cNvPr id="7" name="Freeform 7"/>
            <p:cNvSpPr/>
            <p:nvPr/>
          </p:nvSpPr>
          <p:spPr>
            <a:xfrm>
              <a:off x="0" y="0"/>
              <a:ext cx="2602724" cy="348275"/>
            </a:xfrm>
            <a:custGeom>
              <a:avLst/>
              <a:gdLst/>
              <a:ahLst/>
              <a:cxnLst/>
              <a:rect l="l" t="t" r="r" b="b"/>
              <a:pathLst>
                <a:path w="2602724" h="348275">
                  <a:moveTo>
                    <a:pt x="203200" y="0"/>
                  </a:moveTo>
                  <a:lnTo>
                    <a:pt x="2602724" y="0"/>
                  </a:lnTo>
                  <a:lnTo>
                    <a:pt x="2399524" y="348275"/>
                  </a:lnTo>
                  <a:lnTo>
                    <a:pt x="0" y="348275"/>
                  </a:lnTo>
                  <a:lnTo>
                    <a:pt x="203200" y="0"/>
                  </a:lnTo>
                  <a:close/>
                </a:path>
              </a:pathLst>
            </a:custGeom>
            <a:solidFill>
              <a:srgbClr val="A64B23"/>
            </a:solidFill>
          </p:spPr>
        </p:sp>
        <p:sp>
          <p:nvSpPr>
            <p:cNvPr id="8" name="TextBox 8"/>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2308980" y="2663413"/>
            <a:ext cx="13235332" cy="1771044"/>
            <a:chOff x="0" y="0"/>
            <a:chExt cx="2602724" cy="348275"/>
          </a:xfrm>
        </p:grpSpPr>
        <p:sp>
          <p:nvSpPr>
            <p:cNvPr id="10" name="Freeform 10"/>
            <p:cNvSpPr/>
            <p:nvPr/>
          </p:nvSpPr>
          <p:spPr>
            <a:xfrm>
              <a:off x="0" y="0"/>
              <a:ext cx="2602724" cy="348275"/>
            </a:xfrm>
            <a:custGeom>
              <a:avLst/>
              <a:gdLst/>
              <a:ahLst/>
              <a:cxnLst/>
              <a:rect l="l" t="t" r="r" b="b"/>
              <a:pathLst>
                <a:path w="2602724" h="348275">
                  <a:moveTo>
                    <a:pt x="203200" y="0"/>
                  </a:moveTo>
                  <a:lnTo>
                    <a:pt x="2602724" y="0"/>
                  </a:lnTo>
                  <a:lnTo>
                    <a:pt x="2399524" y="348275"/>
                  </a:lnTo>
                  <a:lnTo>
                    <a:pt x="0" y="348275"/>
                  </a:lnTo>
                  <a:lnTo>
                    <a:pt x="203200" y="0"/>
                  </a:lnTo>
                  <a:close/>
                </a:path>
              </a:pathLst>
            </a:custGeom>
            <a:solidFill>
              <a:srgbClr val="EEB7B0"/>
            </a:solidFill>
          </p:spPr>
        </p:sp>
        <p:sp>
          <p:nvSpPr>
            <p:cNvPr id="11" name="TextBox 11"/>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2743687" y="2423794"/>
            <a:ext cx="985710" cy="646984"/>
          </a:xfrm>
          <a:custGeom>
            <a:avLst/>
            <a:gdLst/>
            <a:ahLst/>
            <a:cxnLst/>
            <a:rect l="l" t="t" r="r" b="b"/>
            <a:pathLst>
              <a:path w="985710" h="646984">
                <a:moveTo>
                  <a:pt x="0" y="0"/>
                </a:moveTo>
                <a:lnTo>
                  <a:pt x="985710" y="0"/>
                </a:lnTo>
                <a:lnTo>
                  <a:pt x="985710" y="646984"/>
                </a:lnTo>
                <a:lnTo>
                  <a:pt x="0" y="6469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3" name="Freeform 13"/>
          <p:cNvSpPr/>
          <p:nvPr/>
        </p:nvSpPr>
        <p:spPr>
          <a:xfrm rot="-5400000">
            <a:off x="460609" y="6945410"/>
            <a:ext cx="5395669" cy="7964048"/>
          </a:xfrm>
          <a:custGeom>
            <a:avLst/>
            <a:gdLst/>
            <a:ahLst/>
            <a:cxnLst/>
            <a:rect l="l" t="t" r="r" b="b"/>
            <a:pathLst>
              <a:path w="5395669" h="7964048">
                <a:moveTo>
                  <a:pt x="0" y="0"/>
                </a:moveTo>
                <a:lnTo>
                  <a:pt x="5395669" y="0"/>
                </a:lnTo>
                <a:lnTo>
                  <a:pt x="5395669" y="7964048"/>
                </a:lnTo>
                <a:lnTo>
                  <a:pt x="0" y="796404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4" name="Freeform 14"/>
          <p:cNvSpPr/>
          <p:nvPr/>
        </p:nvSpPr>
        <p:spPr>
          <a:xfrm>
            <a:off x="13940804" y="-2434298"/>
            <a:ext cx="6602765" cy="4858093"/>
          </a:xfrm>
          <a:custGeom>
            <a:avLst/>
            <a:gdLst/>
            <a:ahLst/>
            <a:cxnLst/>
            <a:rect l="l" t="t" r="r" b="b"/>
            <a:pathLst>
              <a:path w="6602765" h="4858093">
                <a:moveTo>
                  <a:pt x="0" y="0"/>
                </a:moveTo>
                <a:lnTo>
                  <a:pt x="6602765" y="0"/>
                </a:lnTo>
                <a:lnTo>
                  <a:pt x="6602765" y="4858092"/>
                </a:lnTo>
                <a:lnTo>
                  <a:pt x="0" y="485809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5" name="Freeform 15"/>
          <p:cNvSpPr/>
          <p:nvPr/>
        </p:nvSpPr>
        <p:spPr>
          <a:xfrm>
            <a:off x="210037" y="7878010"/>
            <a:ext cx="3462763" cy="1857300"/>
          </a:xfrm>
          <a:custGeom>
            <a:avLst/>
            <a:gdLst/>
            <a:ahLst/>
            <a:cxnLst/>
            <a:rect l="l" t="t" r="r" b="b"/>
            <a:pathLst>
              <a:path w="3462763" h="1857300">
                <a:moveTo>
                  <a:pt x="0" y="0"/>
                </a:moveTo>
                <a:lnTo>
                  <a:pt x="3462763" y="0"/>
                </a:lnTo>
                <a:lnTo>
                  <a:pt x="3462763" y="1857300"/>
                </a:lnTo>
                <a:lnTo>
                  <a:pt x="0" y="185730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6" name="Freeform 16"/>
          <p:cNvSpPr/>
          <p:nvPr/>
        </p:nvSpPr>
        <p:spPr>
          <a:xfrm>
            <a:off x="5411983" y="7878010"/>
            <a:ext cx="1728484" cy="1920538"/>
          </a:xfrm>
          <a:custGeom>
            <a:avLst/>
            <a:gdLst/>
            <a:ahLst/>
            <a:cxnLst/>
            <a:rect l="l" t="t" r="r" b="b"/>
            <a:pathLst>
              <a:path w="1728484" h="1920538">
                <a:moveTo>
                  <a:pt x="0" y="0"/>
                </a:moveTo>
                <a:lnTo>
                  <a:pt x="1728485" y="0"/>
                </a:lnTo>
                <a:lnTo>
                  <a:pt x="1728485" y="1920538"/>
                </a:lnTo>
                <a:lnTo>
                  <a:pt x="0" y="1920538"/>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7" name="TextBox 17"/>
          <p:cNvSpPr txBox="1"/>
          <p:nvPr/>
        </p:nvSpPr>
        <p:spPr>
          <a:xfrm>
            <a:off x="1028700" y="975994"/>
            <a:ext cx="12912104" cy="788035"/>
          </a:xfrm>
          <a:prstGeom prst="rect">
            <a:avLst/>
          </a:prstGeom>
        </p:spPr>
        <p:txBody>
          <a:bodyPr lIns="0" tIns="0" rIns="0" bIns="0" rtlCol="0" anchor="t">
            <a:spAutoFit/>
          </a:bodyPr>
          <a:lstStyle/>
          <a:p>
            <a:pPr algn="ctr">
              <a:lnSpc>
                <a:spcPts val="6439"/>
              </a:lnSpc>
            </a:pPr>
            <a:r>
              <a:rPr lang="en-US" sz="4599">
                <a:solidFill>
                  <a:srgbClr val="000000"/>
                </a:solidFill>
                <a:latin typeface="Fraunces Bold"/>
              </a:rPr>
              <a:t>I. TÌM HIỂU YÊU CẦU CỦA KIỂU VĂN BẢN</a:t>
            </a:r>
          </a:p>
        </p:txBody>
      </p:sp>
      <p:sp>
        <p:nvSpPr>
          <p:cNvPr id="18" name="TextBox 18"/>
          <p:cNvSpPr txBox="1"/>
          <p:nvPr/>
        </p:nvSpPr>
        <p:spPr>
          <a:xfrm>
            <a:off x="3455446" y="3137453"/>
            <a:ext cx="10942400" cy="539115"/>
          </a:xfrm>
          <a:prstGeom prst="rect">
            <a:avLst/>
          </a:prstGeom>
        </p:spPr>
        <p:txBody>
          <a:bodyPr lIns="0" tIns="0" rIns="0" bIns="0" rtlCol="0" anchor="t">
            <a:spAutoFit/>
          </a:bodyPr>
          <a:lstStyle/>
          <a:p>
            <a:pPr algn="ctr">
              <a:lnSpc>
                <a:spcPts val="4079"/>
              </a:lnSpc>
            </a:pPr>
            <a:r>
              <a:rPr lang="en-US" sz="3999" dirty="0">
                <a:solidFill>
                  <a:srgbClr val="000000"/>
                </a:solidFill>
                <a:latin typeface="Roboto Condensed Bold"/>
              </a:rPr>
              <a:t>1. </a:t>
            </a:r>
            <a:r>
              <a:rPr lang="en-US" sz="3999" dirty="0" err="1">
                <a:solidFill>
                  <a:srgbClr val="000000"/>
                </a:solidFill>
                <a:latin typeface="Roboto Condensed Bold"/>
              </a:rPr>
              <a:t>Yêu</a:t>
            </a:r>
            <a:r>
              <a:rPr lang="en-US" sz="3999" dirty="0">
                <a:solidFill>
                  <a:srgbClr val="000000"/>
                </a:solidFill>
                <a:latin typeface="Roboto Condensed Bold"/>
              </a:rPr>
              <a:t> </a:t>
            </a:r>
            <a:r>
              <a:rPr lang="en-US" sz="3999" dirty="0" err="1">
                <a:solidFill>
                  <a:srgbClr val="000000"/>
                </a:solidFill>
                <a:latin typeface="Roboto Condensed Bold"/>
              </a:rPr>
              <a:t>cầu</a:t>
            </a:r>
            <a:r>
              <a:rPr lang="en-US" sz="3999" dirty="0">
                <a:solidFill>
                  <a:srgbClr val="000000"/>
                </a:solidFill>
                <a:latin typeface="Roboto Condensed Bold"/>
              </a:rPr>
              <a:t> </a:t>
            </a:r>
            <a:r>
              <a:rPr lang="en-US" sz="3999" dirty="0" err="1">
                <a:solidFill>
                  <a:srgbClr val="000000"/>
                </a:solidFill>
                <a:latin typeface="Roboto Condensed Bold"/>
              </a:rPr>
              <a:t>của</a:t>
            </a:r>
            <a:r>
              <a:rPr lang="en-US" sz="3999" dirty="0">
                <a:solidFill>
                  <a:srgbClr val="000000"/>
                </a:solidFill>
                <a:latin typeface="Roboto Condensed Bold"/>
              </a:rPr>
              <a:t> </a:t>
            </a:r>
            <a:r>
              <a:rPr lang="en-US" sz="3999" dirty="0" err="1">
                <a:solidFill>
                  <a:srgbClr val="000000"/>
                </a:solidFill>
                <a:latin typeface="Roboto Condensed Bold"/>
              </a:rPr>
              <a:t>kiểu</a:t>
            </a:r>
            <a:r>
              <a:rPr lang="en-US" sz="3999" dirty="0">
                <a:solidFill>
                  <a:srgbClr val="000000"/>
                </a:solidFill>
                <a:latin typeface="Roboto Condensed Bold"/>
              </a:rPr>
              <a:t> </a:t>
            </a:r>
            <a:r>
              <a:rPr lang="en-US" sz="3999" dirty="0" err="1">
                <a:solidFill>
                  <a:srgbClr val="000000"/>
                </a:solidFill>
                <a:latin typeface="Roboto Condensed Bold"/>
              </a:rPr>
              <a:t>văn</a:t>
            </a:r>
            <a:r>
              <a:rPr lang="en-US" sz="3999" dirty="0">
                <a:solidFill>
                  <a:srgbClr val="000000"/>
                </a:solidFill>
                <a:latin typeface="Roboto Condensed Bold"/>
              </a:rPr>
              <a:t> </a:t>
            </a:r>
            <a:r>
              <a:rPr lang="en-US" sz="3999" dirty="0" err="1">
                <a:solidFill>
                  <a:srgbClr val="000000"/>
                </a:solidFill>
                <a:latin typeface="Roboto Condensed Bold"/>
              </a:rPr>
              <a:t>bản</a:t>
            </a:r>
            <a:endParaRPr lang="en-US" sz="3999" dirty="0">
              <a:solidFill>
                <a:srgbClr val="000000"/>
              </a:solidFill>
              <a:latin typeface="Roboto Condensed Bold"/>
            </a:endParaRPr>
          </a:p>
        </p:txBody>
      </p:sp>
      <p:grpSp>
        <p:nvGrpSpPr>
          <p:cNvPr id="19" name="Group 19"/>
          <p:cNvGrpSpPr/>
          <p:nvPr/>
        </p:nvGrpSpPr>
        <p:grpSpPr>
          <a:xfrm>
            <a:off x="2743687" y="5787858"/>
            <a:ext cx="13235332" cy="1771044"/>
            <a:chOff x="0" y="0"/>
            <a:chExt cx="2602724" cy="348275"/>
          </a:xfrm>
        </p:grpSpPr>
        <p:sp>
          <p:nvSpPr>
            <p:cNvPr id="20" name="Freeform 20"/>
            <p:cNvSpPr/>
            <p:nvPr/>
          </p:nvSpPr>
          <p:spPr>
            <a:xfrm>
              <a:off x="0" y="0"/>
              <a:ext cx="2602724" cy="348275"/>
            </a:xfrm>
            <a:custGeom>
              <a:avLst/>
              <a:gdLst/>
              <a:ahLst/>
              <a:cxnLst/>
              <a:rect l="l" t="t" r="r" b="b"/>
              <a:pathLst>
                <a:path w="2602724" h="348275">
                  <a:moveTo>
                    <a:pt x="203200" y="0"/>
                  </a:moveTo>
                  <a:lnTo>
                    <a:pt x="2602724" y="0"/>
                  </a:lnTo>
                  <a:lnTo>
                    <a:pt x="2399524" y="348275"/>
                  </a:lnTo>
                  <a:lnTo>
                    <a:pt x="0" y="348275"/>
                  </a:lnTo>
                  <a:lnTo>
                    <a:pt x="203200" y="0"/>
                  </a:lnTo>
                  <a:close/>
                </a:path>
              </a:pathLst>
            </a:custGeom>
            <a:solidFill>
              <a:srgbClr val="A64B23"/>
            </a:solidFill>
          </p:spPr>
        </p:sp>
        <p:sp>
          <p:nvSpPr>
            <p:cNvPr id="21" name="TextBox 21"/>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grpSp>
        <p:nvGrpSpPr>
          <p:cNvPr id="22" name="Group 22"/>
          <p:cNvGrpSpPr/>
          <p:nvPr/>
        </p:nvGrpSpPr>
        <p:grpSpPr>
          <a:xfrm>
            <a:off x="2308980" y="5445179"/>
            <a:ext cx="13235332" cy="1771044"/>
            <a:chOff x="0" y="0"/>
            <a:chExt cx="2602724" cy="348275"/>
          </a:xfrm>
        </p:grpSpPr>
        <p:sp>
          <p:nvSpPr>
            <p:cNvPr id="23" name="Freeform 23"/>
            <p:cNvSpPr/>
            <p:nvPr/>
          </p:nvSpPr>
          <p:spPr>
            <a:xfrm>
              <a:off x="0" y="0"/>
              <a:ext cx="2602724" cy="348275"/>
            </a:xfrm>
            <a:custGeom>
              <a:avLst/>
              <a:gdLst/>
              <a:ahLst/>
              <a:cxnLst/>
              <a:rect l="l" t="t" r="r" b="b"/>
              <a:pathLst>
                <a:path w="2602724" h="348275">
                  <a:moveTo>
                    <a:pt x="203200" y="0"/>
                  </a:moveTo>
                  <a:lnTo>
                    <a:pt x="2602724" y="0"/>
                  </a:lnTo>
                  <a:lnTo>
                    <a:pt x="2399524" y="348275"/>
                  </a:lnTo>
                  <a:lnTo>
                    <a:pt x="0" y="348275"/>
                  </a:lnTo>
                  <a:lnTo>
                    <a:pt x="203200" y="0"/>
                  </a:lnTo>
                  <a:close/>
                </a:path>
              </a:pathLst>
            </a:custGeom>
            <a:solidFill>
              <a:srgbClr val="EEB7B0"/>
            </a:solidFill>
          </p:spPr>
        </p:sp>
        <p:sp>
          <p:nvSpPr>
            <p:cNvPr id="24" name="TextBox 24"/>
            <p:cNvSpPr txBox="1"/>
            <p:nvPr/>
          </p:nvSpPr>
          <p:spPr>
            <a:xfrm>
              <a:off x="101600" y="-38100"/>
              <a:ext cx="609600" cy="647700"/>
            </a:xfrm>
            <a:prstGeom prst="rect">
              <a:avLst/>
            </a:prstGeom>
          </p:spPr>
          <p:txBody>
            <a:bodyPr lIns="50800" tIns="50800" rIns="50800" bIns="50800" rtlCol="0" anchor="ctr"/>
            <a:lstStyle/>
            <a:p>
              <a:pPr algn="ctr">
                <a:lnSpc>
                  <a:spcPts val="2659"/>
                </a:lnSpc>
              </a:pPr>
              <a:endParaRPr/>
            </a:p>
          </p:txBody>
        </p:sp>
      </p:grpSp>
      <p:sp>
        <p:nvSpPr>
          <p:cNvPr id="25" name="Freeform 25"/>
          <p:cNvSpPr/>
          <p:nvPr/>
        </p:nvSpPr>
        <p:spPr>
          <a:xfrm>
            <a:off x="2743687" y="5205561"/>
            <a:ext cx="985710" cy="646984"/>
          </a:xfrm>
          <a:custGeom>
            <a:avLst/>
            <a:gdLst/>
            <a:ahLst/>
            <a:cxnLst/>
            <a:rect l="l" t="t" r="r" b="b"/>
            <a:pathLst>
              <a:path w="985710" h="646984">
                <a:moveTo>
                  <a:pt x="0" y="0"/>
                </a:moveTo>
                <a:lnTo>
                  <a:pt x="985710" y="0"/>
                </a:lnTo>
                <a:lnTo>
                  <a:pt x="985710" y="646984"/>
                </a:lnTo>
                <a:lnTo>
                  <a:pt x="0" y="6469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6" name="TextBox 26"/>
          <p:cNvSpPr txBox="1"/>
          <p:nvPr/>
        </p:nvSpPr>
        <p:spPr>
          <a:xfrm>
            <a:off x="3672800" y="6149808"/>
            <a:ext cx="10942400" cy="539115"/>
          </a:xfrm>
          <a:prstGeom prst="rect">
            <a:avLst/>
          </a:prstGeom>
        </p:spPr>
        <p:txBody>
          <a:bodyPr lIns="0" tIns="0" rIns="0" bIns="0" rtlCol="0" anchor="t">
            <a:spAutoFit/>
          </a:bodyPr>
          <a:lstStyle/>
          <a:p>
            <a:pPr algn="ctr">
              <a:lnSpc>
                <a:spcPts val="4079"/>
              </a:lnSpc>
            </a:pPr>
            <a:r>
              <a:rPr lang="en-US" sz="3999">
                <a:solidFill>
                  <a:srgbClr val="000000"/>
                </a:solidFill>
                <a:latin typeface="Roboto Condensed Bold"/>
              </a:rPr>
              <a:t>2. Bảng kiểm tham khảo</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ppt_x"/>
                                          </p:val>
                                        </p:tav>
                                        <p:tav tm="100000">
                                          <p:val>
                                            <p:strVal val="#ppt_x"/>
                                          </p:val>
                                        </p:tav>
                                      </p:tavLst>
                                    </p:anim>
                                    <p:anim calcmode="lin" valueType="num">
                                      <p:cBhvr additive="base">
                                        <p:cTn id="30" dur="500" fill="hold"/>
                                        <p:tgtEl>
                                          <p:spTgt spid="1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ppt_x"/>
                                          </p:val>
                                        </p:tav>
                                        <p:tav tm="100000">
                                          <p:val>
                                            <p:strVal val="#ppt_x"/>
                                          </p:val>
                                        </p:tav>
                                      </p:tavLst>
                                    </p:anim>
                                    <p:anim calcmode="lin" valueType="num">
                                      <p:cBhvr additive="base">
                                        <p:cTn id="34" dur="500" fill="hold"/>
                                        <p:tgtEl>
                                          <p:spTgt spid="26"/>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64B23"/>
        </a:solidFill>
        <a:effectLst/>
      </p:bgPr>
    </p:bg>
    <p:spTree>
      <p:nvGrpSpPr>
        <p:cNvPr id="1" name=""/>
        <p:cNvGrpSpPr/>
        <p:nvPr/>
      </p:nvGrpSpPr>
      <p:grpSpPr>
        <a:xfrm>
          <a:off x="0" y="0"/>
          <a:ext cx="0" cy="0"/>
          <a:chOff x="0" y="0"/>
          <a:chExt cx="0" cy="0"/>
        </a:xfrm>
      </p:grpSpPr>
      <p:sp>
        <p:nvSpPr>
          <p:cNvPr id="2" name="Freeform 2"/>
          <p:cNvSpPr/>
          <p:nvPr/>
        </p:nvSpPr>
        <p:spPr>
          <a:xfrm>
            <a:off x="-1173855" y="-2747397"/>
            <a:ext cx="19461855" cy="7890897"/>
          </a:xfrm>
          <a:custGeom>
            <a:avLst/>
            <a:gdLst/>
            <a:ahLst/>
            <a:cxnLst/>
            <a:rect l="l" t="t" r="r" b="b"/>
            <a:pathLst>
              <a:path w="19461855" h="7890897">
                <a:moveTo>
                  <a:pt x="0" y="0"/>
                </a:moveTo>
                <a:lnTo>
                  <a:pt x="19461855" y="0"/>
                </a:lnTo>
                <a:lnTo>
                  <a:pt x="19461855" y="7890897"/>
                </a:lnTo>
                <a:lnTo>
                  <a:pt x="0" y="7890897"/>
                </a:lnTo>
                <a:lnTo>
                  <a:pt x="0" y="0"/>
                </a:lnTo>
                <a:close/>
              </a:path>
            </a:pathLst>
          </a:custGeom>
          <a:blipFill>
            <a:blip r:embed="rId2">
              <a:alphaModFix amt="42000"/>
              <a:extLst>
                <a:ext uri="{96DAC541-7B7A-43D3-8B79-37D633B846F1}">
                  <asvg:svgBlip xmlns:asvg="http://schemas.microsoft.com/office/drawing/2016/SVG/main" r:embed="rId3"/>
                </a:ext>
              </a:extLst>
            </a:blip>
            <a:stretch>
              <a:fillRect/>
            </a:stretch>
          </a:blipFill>
        </p:spPr>
      </p:sp>
      <p:sp>
        <p:nvSpPr>
          <p:cNvPr id="3" name="Freeform 3"/>
          <p:cNvSpPr/>
          <p:nvPr/>
        </p:nvSpPr>
        <p:spPr>
          <a:xfrm>
            <a:off x="2245127" y="2926109"/>
            <a:ext cx="14643271" cy="6768110"/>
          </a:xfrm>
          <a:custGeom>
            <a:avLst/>
            <a:gdLst/>
            <a:ahLst/>
            <a:cxnLst/>
            <a:rect l="l" t="t" r="r" b="b"/>
            <a:pathLst>
              <a:path w="14643271" h="6768110">
                <a:moveTo>
                  <a:pt x="0" y="0"/>
                </a:moveTo>
                <a:lnTo>
                  <a:pt x="14643271" y="0"/>
                </a:lnTo>
                <a:lnTo>
                  <a:pt x="14643271" y="6768109"/>
                </a:lnTo>
                <a:lnTo>
                  <a:pt x="0" y="67681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4475732" y="4115041"/>
            <a:ext cx="10182061" cy="615950"/>
          </a:xfrm>
          <a:prstGeom prst="rect">
            <a:avLst/>
          </a:prstGeom>
        </p:spPr>
        <p:txBody>
          <a:bodyPr lIns="0" tIns="0" rIns="0" bIns="0" rtlCol="0" anchor="t">
            <a:spAutoFit/>
          </a:bodyPr>
          <a:lstStyle/>
          <a:p>
            <a:pPr>
              <a:lnSpc>
                <a:spcPts val="4900"/>
              </a:lnSpc>
            </a:pPr>
            <a:r>
              <a:rPr lang="en-US" sz="3500">
                <a:solidFill>
                  <a:srgbClr val="000000"/>
                </a:solidFill>
                <a:latin typeface="Roboto Condensed"/>
              </a:rPr>
              <a:t>Bài văn (bố cục 3 phần MB, TB, KB)</a:t>
            </a:r>
          </a:p>
        </p:txBody>
      </p:sp>
      <p:sp>
        <p:nvSpPr>
          <p:cNvPr id="5" name="TextBox 5"/>
          <p:cNvSpPr txBox="1"/>
          <p:nvPr/>
        </p:nvSpPr>
        <p:spPr>
          <a:xfrm>
            <a:off x="4285858" y="6505884"/>
            <a:ext cx="13812268" cy="3255009"/>
          </a:xfrm>
          <a:prstGeom prst="rect">
            <a:avLst/>
          </a:prstGeom>
        </p:spPr>
        <p:txBody>
          <a:bodyPr lIns="0" tIns="0" rIns="0" bIns="0" rtlCol="0" anchor="t">
            <a:spAutoFit/>
          </a:bodyPr>
          <a:lstStyle/>
          <a:p>
            <a:pPr>
              <a:lnSpc>
                <a:spcPts val="4340"/>
              </a:lnSpc>
            </a:pPr>
            <a:endParaRPr/>
          </a:p>
          <a:p>
            <a:pPr marL="669294" lvl="1" indent="-334647">
              <a:lnSpc>
                <a:spcPts val="4340"/>
              </a:lnSpc>
              <a:buFont typeface="Arial"/>
              <a:buChar char="•"/>
            </a:pPr>
            <a:r>
              <a:rPr lang="en-US" sz="3100">
                <a:solidFill>
                  <a:srgbClr val="000000"/>
                </a:solidFill>
                <a:latin typeface="Roboto Condensed"/>
              </a:rPr>
              <a:t>Giới thiệu được bài thơ, tác giả (nếu có), nêu ý kiến chung</a:t>
            </a:r>
          </a:p>
          <a:p>
            <a:pPr marL="669294" lvl="1" indent="-334647">
              <a:lnSpc>
                <a:spcPts val="4340"/>
              </a:lnSpc>
              <a:buFont typeface="Arial"/>
              <a:buChar char="•"/>
            </a:pPr>
            <a:r>
              <a:rPr lang="en-US" sz="3100">
                <a:solidFill>
                  <a:srgbClr val="000000"/>
                </a:solidFill>
                <a:latin typeface="Roboto Condensed"/>
              </a:rPr>
              <a:t>Phân tích được nội dung cơ bản của bài thơ</a:t>
            </a:r>
          </a:p>
          <a:p>
            <a:pPr marL="669294" lvl="1" indent="-334647">
              <a:lnSpc>
                <a:spcPts val="4340"/>
              </a:lnSpc>
              <a:buFont typeface="Arial"/>
              <a:buChar char="•"/>
            </a:pPr>
            <a:r>
              <a:rPr lang="en-US" sz="3100">
                <a:solidFill>
                  <a:srgbClr val="000000"/>
                </a:solidFill>
                <a:latin typeface="Roboto Condensed"/>
              </a:rPr>
              <a:t>Phân tích được một số nét đặc sắc về hình thức nghệ thuật</a:t>
            </a:r>
          </a:p>
          <a:p>
            <a:pPr marL="669294" lvl="1" indent="-334647">
              <a:lnSpc>
                <a:spcPts val="4340"/>
              </a:lnSpc>
              <a:buFont typeface="Arial"/>
              <a:buChar char="•"/>
            </a:pPr>
            <a:r>
              <a:rPr lang="en-US" sz="3100">
                <a:solidFill>
                  <a:srgbClr val="000000"/>
                </a:solidFill>
                <a:latin typeface="Roboto Condensed"/>
              </a:rPr>
              <a:t>Khẳng định được vị trí, ý nghĩa của bài thơ</a:t>
            </a:r>
          </a:p>
          <a:p>
            <a:pPr>
              <a:lnSpc>
                <a:spcPts val="4340"/>
              </a:lnSpc>
            </a:pPr>
            <a:endParaRPr lang="en-US" sz="3100">
              <a:solidFill>
                <a:srgbClr val="000000"/>
              </a:solidFill>
              <a:latin typeface="Roboto Condensed"/>
            </a:endParaRPr>
          </a:p>
        </p:txBody>
      </p:sp>
      <p:sp>
        <p:nvSpPr>
          <p:cNvPr id="6" name="TextBox 6"/>
          <p:cNvSpPr txBox="1"/>
          <p:nvPr/>
        </p:nvSpPr>
        <p:spPr>
          <a:xfrm>
            <a:off x="2426102" y="3937876"/>
            <a:ext cx="1812131" cy="1005205"/>
          </a:xfrm>
          <a:prstGeom prst="rect">
            <a:avLst/>
          </a:prstGeom>
        </p:spPr>
        <p:txBody>
          <a:bodyPr lIns="0" tIns="0" rIns="0" bIns="0" rtlCol="0" anchor="t">
            <a:spAutoFit/>
          </a:bodyPr>
          <a:lstStyle/>
          <a:p>
            <a:pPr algn="ctr">
              <a:lnSpc>
                <a:spcPts val="8119"/>
              </a:lnSpc>
            </a:pPr>
            <a:r>
              <a:rPr lang="en-US" sz="5799" dirty="0">
                <a:solidFill>
                  <a:srgbClr val="FFFFFF"/>
                </a:solidFill>
                <a:latin typeface="Roboto Condensed Bold"/>
              </a:rPr>
              <a:t>1.</a:t>
            </a:r>
          </a:p>
        </p:txBody>
      </p:sp>
      <p:sp>
        <p:nvSpPr>
          <p:cNvPr id="7" name="TextBox 7"/>
          <p:cNvSpPr txBox="1"/>
          <p:nvPr/>
        </p:nvSpPr>
        <p:spPr>
          <a:xfrm>
            <a:off x="2473727" y="7527995"/>
            <a:ext cx="1812131" cy="1005205"/>
          </a:xfrm>
          <a:prstGeom prst="rect">
            <a:avLst/>
          </a:prstGeom>
        </p:spPr>
        <p:txBody>
          <a:bodyPr lIns="0" tIns="0" rIns="0" bIns="0" rtlCol="0" anchor="t">
            <a:spAutoFit/>
          </a:bodyPr>
          <a:lstStyle/>
          <a:p>
            <a:pPr algn="ctr">
              <a:lnSpc>
                <a:spcPts val="8119"/>
              </a:lnSpc>
            </a:pPr>
            <a:r>
              <a:rPr lang="en-US" sz="5799">
                <a:solidFill>
                  <a:srgbClr val="FFFFFF"/>
                </a:solidFill>
                <a:latin typeface="Roboto Condensed Bold"/>
              </a:rPr>
              <a:t>2.</a:t>
            </a:r>
          </a:p>
        </p:txBody>
      </p:sp>
      <p:sp>
        <p:nvSpPr>
          <p:cNvPr id="8" name="TextBox 8"/>
          <p:cNvSpPr txBox="1"/>
          <p:nvPr/>
        </p:nvSpPr>
        <p:spPr>
          <a:xfrm>
            <a:off x="1359827" y="607695"/>
            <a:ext cx="13297966" cy="821055"/>
          </a:xfrm>
          <a:prstGeom prst="rect">
            <a:avLst/>
          </a:prstGeom>
        </p:spPr>
        <p:txBody>
          <a:bodyPr lIns="0" tIns="0" rIns="0" bIns="0" rtlCol="0" anchor="t">
            <a:spAutoFit/>
          </a:bodyPr>
          <a:lstStyle/>
          <a:p>
            <a:pPr algn="ctr">
              <a:lnSpc>
                <a:spcPts val="6719"/>
              </a:lnSpc>
            </a:pPr>
            <a:r>
              <a:rPr lang="en-US" sz="4799" dirty="0">
                <a:solidFill>
                  <a:srgbClr val="FFFFFF"/>
                </a:solidFill>
                <a:latin typeface="Fraunces Bold"/>
              </a:rPr>
              <a:t>I. TÌM HIỂU YÊU CẦU CỦA KIỂU VĂN BẢN</a:t>
            </a:r>
          </a:p>
        </p:txBody>
      </p:sp>
      <p:sp>
        <p:nvSpPr>
          <p:cNvPr id="9" name="TextBox 9"/>
          <p:cNvSpPr txBox="1"/>
          <p:nvPr/>
        </p:nvSpPr>
        <p:spPr>
          <a:xfrm>
            <a:off x="1645796" y="1955956"/>
            <a:ext cx="6911277" cy="619506"/>
          </a:xfrm>
          <a:prstGeom prst="rect">
            <a:avLst/>
          </a:prstGeom>
        </p:spPr>
        <p:txBody>
          <a:bodyPr lIns="0" tIns="0" rIns="0" bIns="0" rtlCol="0" anchor="t">
            <a:spAutoFit/>
          </a:bodyPr>
          <a:lstStyle/>
          <a:p>
            <a:pPr algn="ctr">
              <a:lnSpc>
                <a:spcPts val="4691"/>
              </a:lnSpc>
            </a:pPr>
            <a:r>
              <a:rPr lang="en-US" sz="4599" dirty="0">
                <a:solidFill>
                  <a:srgbClr val="FFFFFF"/>
                </a:solidFill>
                <a:latin typeface="Roboto Condensed Bold"/>
              </a:rPr>
              <a:t>1. </a:t>
            </a:r>
            <a:r>
              <a:rPr lang="en-US" sz="4599" dirty="0" err="1">
                <a:solidFill>
                  <a:srgbClr val="FFFFFF"/>
                </a:solidFill>
                <a:latin typeface="Roboto Condensed Bold"/>
              </a:rPr>
              <a:t>Yêu</a:t>
            </a:r>
            <a:r>
              <a:rPr lang="en-US" sz="4599" dirty="0">
                <a:solidFill>
                  <a:srgbClr val="FFFFFF"/>
                </a:solidFill>
                <a:latin typeface="Roboto Condensed Bold"/>
              </a:rPr>
              <a:t> </a:t>
            </a:r>
            <a:r>
              <a:rPr lang="en-US" sz="4599" dirty="0" err="1">
                <a:solidFill>
                  <a:srgbClr val="FFFFFF"/>
                </a:solidFill>
                <a:latin typeface="Roboto Condensed Bold"/>
              </a:rPr>
              <a:t>cầu</a:t>
            </a:r>
            <a:r>
              <a:rPr lang="en-US" sz="4599" dirty="0">
                <a:solidFill>
                  <a:srgbClr val="FFFFFF"/>
                </a:solidFill>
                <a:latin typeface="Roboto Condensed Bold"/>
              </a:rPr>
              <a:t> </a:t>
            </a:r>
            <a:r>
              <a:rPr lang="en-US" sz="4599" dirty="0" err="1">
                <a:solidFill>
                  <a:srgbClr val="FFFFFF"/>
                </a:solidFill>
                <a:latin typeface="Roboto Condensed Bold"/>
              </a:rPr>
              <a:t>của</a:t>
            </a:r>
            <a:r>
              <a:rPr lang="en-US" sz="4599" dirty="0">
                <a:solidFill>
                  <a:srgbClr val="FFFFFF"/>
                </a:solidFill>
                <a:latin typeface="Roboto Condensed Bold"/>
              </a:rPr>
              <a:t> </a:t>
            </a:r>
            <a:r>
              <a:rPr lang="en-US" sz="4599" dirty="0" err="1">
                <a:solidFill>
                  <a:srgbClr val="FFFFFF"/>
                </a:solidFill>
                <a:latin typeface="Roboto Condensed Bold"/>
              </a:rPr>
              <a:t>kiểu</a:t>
            </a:r>
            <a:r>
              <a:rPr lang="en-US" sz="4599" dirty="0">
                <a:solidFill>
                  <a:srgbClr val="FFFFFF"/>
                </a:solidFill>
                <a:latin typeface="Roboto Condensed Bold"/>
              </a:rPr>
              <a:t> </a:t>
            </a:r>
            <a:r>
              <a:rPr lang="en-US" sz="4599" dirty="0" err="1">
                <a:solidFill>
                  <a:srgbClr val="FFFFFF"/>
                </a:solidFill>
                <a:latin typeface="Roboto Condensed Bold"/>
              </a:rPr>
              <a:t>văn</a:t>
            </a:r>
            <a:r>
              <a:rPr lang="en-US" sz="4599" dirty="0">
                <a:solidFill>
                  <a:srgbClr val="FFFFFF"/>
                </a:solidFill>
                <a:latin typeface="Roboto Condensed Bold"/>
              </a:rPr>
              <a:t> </a:t>
            </a:r>
            <a:r>
              <a:rPr lang="en-US" sz="4599" dirty="0" err="1">
                <a:solidFill>
                  <a:srgbClr val="FFFFFF"/>
                </a:solidFill>
                <a:latin typeface="Roboto Condensed Bold"/>
              </a:rPr>
              <a:t>bản</a:t>
            </a:r>
            <a:endParaRPr lang="en-US" sz="4599" dirty="0">
              <a:solidFill>
                <a:srgbClr val="FFFFFF"/>
              </a:solidFill>
              <a:latin typeface="Roboto Condensed Bold"/>
            </a:endParaRPr>
          </a:p>
        </p:txBody>
      </p:sp>
      <p:sp>
        <p:nvSpPr>
          <p:cNvPr id="10" name="TextBox 10"/>
          <p:cNvSpPr txBox="1"/>
          <p:nvPr/>
        </p:nvSpPr>
        <p:spPr>
          <a:xfrm>
            <a:off x="737721" y="6505884"/>
            <a:ext cx="1816150" cy="679450"/>
          </a:xfrm>
          <a:prstGeom prst="rect">
            <a:avLst/>
          </a:prstGeom>
        </p:spPr>
        <p:txBody>
          <a:bodyPr lIns="0" tIns="0" rIns="0" bIns="0" rtlCol="0" anchor="t">
            <a:spAutoFit/>
          </a:bodyPr>
          <a:lstStyle/>
          <a:p>
            <a:pPr algn="ctr">
              <a:lnSpc>
                <a:spcPts val="5599"/>
              </a:lnSpc>
              <a:spcBef>
                <a:spcPct val="0"/>
              </a:spcBef>
            </a:pPr>
            <a:r>
              <a:rPr lang="en-US" sz="3999">
                <a:solidFill>
                  <a:srgbClr val="FFFFFF"/>
                </a:solidFill>
                <a:latin typeface="Roboto Condensed Bold"/>
              </a:rPr>
              <a:t>Nội dung</a:t>
            </a:r>
          </a:p>
        </p:txBody>
      </p:sp>
      <p:sp>
        <p:nvSpPr>
          <p:cNvPr id="11" name="TextBox 11"/>
          <p:cNvSpPr txBox="1"/>
          <p:nvPr/>
        </p:nvSpPr>
        <p:spPr>
          <a:xfrm>
            <a:off x="577433" y="2849909"/>
            <a:ext cx="1976438" cy="679450"/>
          </a:xfrm>
          <a:prstGeom prst="rect">
            <a:avLst/>
          </a:prstGeom>
        </p:spPr>
        <p:txBody>
          <a:bodyPr lIns="0" tIns="0" rIns="0" bIns="0" rtlCol="0" anchor="t">
            <a:spAutoFit/>
          </a:bodyPr>
          <a:lstStyle/>
          <a:p>
            <a:pPr algn="ctr">
              <a:lnSpc>
                <a:spcPts val="5599"/>
              </a:lnSpc>
              <a:spcBef>
                <a:spcPct val="0"/>
              </a:spcBef>
            </a:pPr>
            <a:r>
              <a:rPr lang="en-US" sz="3999" dirty="0" err="1">
                <a:solidFill>
                  <a:srgbClr val="FFFFFF"/>
                </a:solidFill>
                <a:latin typeface="Roboto Condensed Bold"/>
              </a:rPr>
              <a:t>Hình</a:t>
            </a:r>
            <a:r>
              <a:rPr lang="en-US" sz="3999" dirty="0">
                <a:solidFill>
                  <a:srgbClr val="FFFFFF"/>
                </a:solidFill>
                <a:latin typeface="Roboto Condensed Bold"/>
              </a:rPr>
              <a:t> </a:t>
            </a:r>
            <a:r>
              <a:rPr lang="en-US" sz="3999" dirty="0" err="1">
                <a:solidFill>
                  <a:srgbClr val="FFFFFF"/>
                </a:solidFill>
                <a:latin typeface="Roboto Condensed Bold"/>
              </a:rPr>
              <a:t>thức</a:t>
            </a:r>
            <a:endParaRPr lang="en-US" sz="3999" dirty="0">
              <a:solidFill>
                <a:srgbClr val="FFFFFF"/>
              </a:solidFill>
              <a:latin typeface="Roboto Condensed Bold"/>
            </a:endParaRPr>
          </a:p>
        </p:txBody>
      </p:sp>
      <p:sp>
        <p:nvSpPr>
          <p:cNvPr id="12" name="Freeform 12"/>
          <p:cNvSpPr/>
          <p:nvPr/>
        </p:nvSpPr>
        <p:spPr>
          <a:xfrm rot="3067879">
            <a:off x="14641828" y="7921054"/>
            <a:ext cx="2484075" cy="3134480"/>
          </a:xfrm>
          <a:custGeom>
            <a:avLst/>
            <a:gdLst/>
            <a:ahLst/>
            <a:cxnLst/>
            <a:rect l="l" t="t" r="r" b="b"/>
            <a:pathLst>
              <a:path w="2484075" h="3134480">
                <a:moveTo>
                  <a:pt x="0" y="0"/>
                </a:moveTo>
                <a:lnTo>
                  <a:pt x="2484076" y="0"/>
                </a:lnTo>
                <a:lnTo>
                  <a:pt x="2484076" y="3134480"/>
                </a:lnTo>
                <a:lnTo>
                  <a:pt x="0" y="3134480"/>
                </a:lnTo>
                <a:lnTo>
                  <a:pt x="0" y="0"/>
                </a:lnTo>
                <a:close/>
              </a:path>
            </a:pathLst>
          </a:custGeom>
          <a:blipFill>
            <a:blip r:embed="rId6"/>
            <a:stretch>
              <a:fillRect/>
            </a:stretch>
          </a:blipFill>
        </p:spPr>
      </p:sp>
      <p:sp>
        <p:nvSpPr>
          <p:cNvPr id="13" name="Freeform 13"/>
          <p:cNvSpPr/>
          <p:nvPr/>
        </p:nvSpPr>
        <p:spPr>
          <a:xfrm>
            <a:off x="-1173855" y="8935076"/>
            <a:ext cx="5614490" cy="4130953"/>
          </a:xfrm>
          <a:custGeom>
            <a:avLst/>
            <a:gdLst/>
            <a:ahLst/>
            <a:cxnLst/>
            <a:rect l="l" t="t" r="r" b="b"/>
            <a:pathLst>
              <a:path w="5614490" h="4130953">
                <a:moveTo>
                  <a:pt x="0" y="0"/>
                </a:moveTo>
                <a:lnTo>
                  <a:pt x="5614491" y="0"/>
                </a:lnTo>
                <a:lnTo>
                  <a:pt x="5614491" y="4130953"/>
                </a:lnTo>
                <a:lnTo>
                  <a:pt x="0" y="413095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4" name="Freeform 14"/>
          <p:cNvSpPr/>
          <p:nvPr/>
        </p:nvSpPr>
        <p:spPr>
          <a:xfrm rot="-8897882">
            <a:off x="383687" y="8621758"/>
            <a:ext cx="3154705" cy="2291105"/>
          </a:xfrm>
          <a:custGeom>
            <a:avLst/>
            <a:gdLst/>
            <a:ahLst/>
            <a:cxnLst/>
            <a:rect l="l" t="t" r="r" b="b"/>
            <a:pathLst>
              <a:path w="3154705" h="2291105">
                <a:moveTo>
                  <a:pt x="0" y="0"/>
                </a:moveTo>
                <a:lnTo>
                  <a:pt x="3154705" y="0"/>
                </a:lnTo>
                <a:lnTo>
                  <a:pt x="3154705" y="2291104"/>
                </a:lnTo>
                <a:lnTo>
                  <a:pt x="0" y="229110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5" name="Freeform 15"/>
          <p:cNvSpPr/>
          <p:nvPr/>
        </p:nvSpPr>
        <p:spPr>
          <a:xfrm>
            <a:off x="15506097" y="0"/>
            <a:ext cx="2592030" cy="895428"/>
          </a:xfrm>
          <a:custGeom>
            <a:avLst/>
            <a:gdLst/>
            <a:ahLst/>
            <a:cxnLst/>
            <a:rect l="l" t="t" r="r" b="b"/>
            <a:pathLst>
              <a:path w="2592030" h="895428">
                <a:moveTo>
                  <a:pt x="0" y="0"/>
                </a:moveTo>
                <a:lnTo>
                  <a:pt x="2592029" y="0"/>
                </a:lnTo>
                <a:lnTo>
                  <a:pt x="2592029" y="895428"/>
                </a:lnTo>
                <a:lnTo>
                  <a:pt x="0" y="89542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p:cNvGrpSpPr/>
        <p:nvPr/>
      </p:nvGrpSpPr>
      <p:grpSpPr>
        <a:xfrm>
          <a:off x="0" y="0"/>
          <a:ext cx="0" cy="0"/>
          <a:chOff x="0" y="0"/>
          <a:chExt cx="0" cy="0"/>
        </a:xfrm>
      </p:grpSpPr>
      <p:grpSp>
        <p:nvGrpSpPr>
          <p:cNvPr id="2" name="Group 2"/>
          <p:cNvGrpSpPr/>
          <p:nvPr/>
        </p:nvGrpSpPr>
        <p:grpSpPr>
          <a:xfrm>
            <a:off x="5083122" y="1505791"/>
            <a:ext cx="8261255" cy="1430253"/>
            <a:chOff x="0" y="0"/>
            <a:chExt cx="2175804" cy="376692"/>
          </a:xfrm>
        </p:grpSpPr>
        <p:sp>
          <p:nvSpPr>
            <p:cNvPr id="3" name="Freeform 3"/>
            <p:cNvSpPr/>
            <p:nvPr/>
          </p:nvSpPr>
          <p:spPr>
            <a:xfrm>
              <a:off x="0" y="0"/>
              <a:ext cx="2175804" cy="376692"/>
            </a:xfrm>
            <a:custGeom>
              <a:avLst/>
              <a:gdLst/>
              <a:ahLst/>
              <a:cxnLst/>
              <a:rect l="l" t="t" r="r" b="b"/>
              <a:pathLst>
                <a:path w="2175804" h="376692">
                  <a:moveTo>
                    <a:pt x="47794" y="0"/>
                  </a:moveTo>
                  <a:lnTo>
                    <a:pt x="2128010" y="0"/>
                  </a:lnTo>
                  <a:cubicBezTo>
                    <a:pt x="2140686" y="0"/>
                    <a:pt x="2152842" y="5035"/>
                    <a:pt x="2161805" y="13999"/>
                  </a:cubicBezTo>
                  <a:cubicBezTo>
                    <a:pt x="2170768" y="22962"/>
                    <a:pt x="2175804" y="35118"/>
                    <a:pt x="2175804" y="47794"/>
                  </a:cubicBezTo>
                  <a:lnTo>
                    <a:pt x="2175804" y="328898"/>
                  </a:lnTo>
                  <a:cubicBezTo>
                    <a:pt x="2175804" y="341574"/>
                    <a:pt x="2170768" y="353730"/>
                    <a:pt x="2161805" y="362694"/>
                  </a:cubicBezTo>
                  <a:cubicBezTo>
                    <a:pt x="2152842" y="371657"/>
                    <a:pt x="2140686" y="376692"/>
                    <a:pt x="2128010" y="376692"/>
                  </a:cubicBezTo>
                  <a:lnTo>
                    <a:pt x="47794" y="376692"/>
                  </a:lnTo>
                  <a:cubicBezTo>
                    <a:pt x="35118" y="376692"/>
                    <a:pt x="22962" y="371657"/>
                    <a:pt x="13999" y="362694"/>
                  </a:cubicBezTo>
                  <a:cubicBezTo>
                    <a:pt x="5035" y="353730"/>
                    <a:pt x="0" y="341574"/>
                    <a:pt x="0" y="328898"/>
                  </a:cubicBezTo>
                  <a:lnTo>
                    <a:pt x="0" y="47794"/>
                  </a:lnTo>
                  <a:cubicBezTo>
                    <a:pt x="0" y="35118"/>
                    <a:pt x="5035" y="22962"/>
                    <a:pt x="13999" y="13999"/>
                  </a:cubicBezTo>
                  <a:cubicBezTo>
                    <a:pt x="22962" y="5035"/>
                    <a:pt x="35118" y="0"/>
                    <a:pt x="47794" y="0"/>
                  </a:cubicBezTo>
                  <a:close/>
                </a:path>
              </a:pathLst>
            </a:custGeom>
            <a:solidFill>
              <a:srgbClr val="AD5545"/>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5425825" y="-180340"/>
            <a:ext cx="2625452" cy="2057400"/>
          </a:xfrm>
          <a:custGeom>
            <a:avLst/>
            <a:gdLst/>
            <a:ahLst/>
            <a:cxnLst/>
            <a:rect l="l" t="t" r="r" b="b"/>
            <a:pathLst>
              <a:path w="2625452" h="2057400">
                <a:moveTo>
                  <a:pt x="0" y="0"/>
                </a:moveTo>
                <a:lnTo>
                  <a:pt x="2625452" y="0"/>
                </a:lnTo>
                <a:lnTo>
                  <a:pt x="2625452" y="2057400"/>
                </a:lnTo>
                <a:lnTo>
                  <a:pt x="0" y="20574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rot="-5400000">
            <a:off x="1957002" y="-2541561"/>
            <a:ext cx="1169118" cy="5083122"/>
          </a:xfrm>
          <a:custGeom>
            <a:avLst/>
            <a:gdLst/>
            <a:ahLst/>
            <a:cxnLst/>
            <a:rect l="l" t="t" r="r" b="b"/>
            <a:pathLst>
              <a:path w="1169118" h="5083122">
                <a:moveTo>
                  <a:pt x="0" y="0"/>
                </a:moveTo>
                <a:lnTo>
                  <a:pt x="1169118" y="0"/>
                </a:lnTo>
                <a:lnTo>
                  <a:pt x="1169118" y="5083122"/>
                </a:lnTo>
                <a:lnTo>
                  <a:pt x="0" y="5083122"/>
                </a:lnTo>
                <a:lnTo>
                  <a:pt x="0" y="0"/>
                </a:lnTo>
                <a:close/>
              </a:path>
            </a:pathLst>
          </a:custGeom>
          <a:blipFill>
            <a:blip r:embed="rId4"/>
            <a:stretch>
              <a:fillRect/>
            </a:stretch>
          </a:blipFill>
        </p:spPr>
      </p:sp>
      <p:sp>
        <p:nvSpPr>
          <p:cNvPr id="7" name="TextBox 7"/>
          <p:cNvSpPr txBox="1"/>
          <p:nvPr/>
        </p:nvSpPr>
        <p:spPr>
          <a:xfrm>
            <a:off x="5083122" y="1791022"/>
            <a:ext cx="9089375" cy="764540"/>
          </a:xfrm>
          <a:prstGeom prst="rect">
            <a:avLst/>
          </a:prstGeom>
        </p:spPr>
        <p:txBody>
          <a:bodyPr lIns="0" tIns="0" rIns="0" bIns="0" rtlCol="0" anchor="t">
            <a:spAutoFit/>
          </a:bodyPr>
          <a:lstStyle/>
          <a:p>
            <a:pPr algn="ctr">
              <a:lnSpc>
                <a:spcPts val="6160"/>
              </a:lnSpc>
            </a:pPr>
            <a:r>
              <a:rPr lang="en-US" sz="4400">
                <a:solidFill>
                  <a:srgbClr val="FFFFFF"/>
                </a:solidFill>
                <a:latin typeface="Roboto Condensed Bold"/>
              </a:rPr>
              <a:t>2. Bảng kiểm tham khảo</a:t>
            </a:r>
          </a:p>
        </p:txBody>
      </p:sp>
      <p:graphicFrame>
        <p:nvGraphicFramePr>
          <p:cNvPr id="8" name="Table 8"/>
          <p:cNvGraphicFramePr>
            <a:graphicFrameLocks noGrp="1"/>
          </p:cNvGraphicFramePr>
          <p:nvPr/>
        </p:nvGraphicFramePr>
        <p:xfrm>
          <a:off x="814888" y="3859969"/>
          <a:ext cx="16242227" cy="3771900"/>
        </p:xfrm>
        <a:graphic>
          <a:graphicData uri="http://schemas.openxmlformats.org/drawingml/2006/table">
            <a:tbl>
              <a:tblPr/>
              <a:tblGrid>
                <a:gridCol w="1697270">
                  <a:extLst>
                    <a:ext uri="{9D8B030D-6E8A-4147-A177-3AD203B41FA5}">
                      <a16:colId xmlns:a16="http://schemas.microsoft.com/office/drawing/2014/main" val="20000"/>
                    </a:ext>
                  </a:extLst>
                </a:gridCol>
                <a:gridCol w="12497727">
                  <a:extLst>
                    <a:ext uri="{9D8B030D-6E8A-4147-A177-3AD203B41FA5}">
                      <a16:colId xmlns:a16="http://schemas.microsoft.com/office/drawing/2014/main" val="20001"/>
                    </a:ext>
                  </a:extLst>
                </a:gridCol>
                <a:gridCol w="2047230">
                  <a:extLst>
                    <a:ext uri="{9D8B030D-6E8A-4147-A177-3AD203B41FA5}">
                      <a16:colId xmlns:a16="http://schemas.microsoft.com/office/drawing/2014/main" val="20002"/>
                    </a:ext>
                  </a:extLst>
                </a:gridCol>
              </a:tblGrid>
              <a:tr h="1597284">
                <a:tc>
                  <a:txBody>
                    <a:bodyPr/>
                    <a:lstStyle/>
                    <a:p>
                      <a:pPr algn="l">
                        <a:lnSpc>
                          <a:spcPts val="4045"/>
                        </a:lnSpc>
                        <a:defRPr/>
                      </a:pPr>
                      <a:r>
                        <a:rPr lang="en-US" sz="3399" dirty="0" err="1">
                          <a:solidFill>
                            <a:srgbClr val="000000"/>
                          </a:solidFill>
                          <a:latin typeface="Roboto Condensed Bold"/>
                        </a:rPr>
                        <a:t>Các</a:t>
                      </a:r>
                      <a:r>
                        <a:rPr lang="en-US" sz="3399" dirty="0">
                          <a:solidFill>
                            <a:srgbClr val="000000"/>
                          </a:solidFill>
                          <a:latin typeface="Roboto Condensed Bold"/>
                        </a:rPr>
                        <a:t> </a:t>
                      </a:r>
                      <a:r>
                        <a:rPr lang="en-US" sz="3399" dirty="0" err="1">
                          <a:solidFill>
                            <a:srgbClr val="000000"/>
                          </a:solidFill>
                          <a:latin typeface="Roboto Condensed Bold"/>
                        </a:rPr>
                        <a:t>phần</a:t>
                      </a:r>
                      <a:r>
                        <a:rPr lang="en-US" sz="3399" dirty="0">
                          <a:solidFill>
                            <a:srgbClr val="000000"/>
                          </a:solidFill>
                          <a:latin typeface="Roboto Condensed Bold"/>
                        </a:rPr>
                        <a:t> </a:t>
                      </a:r>
                      <a:endParaRPr lang="en-US" sz="1100" dirty="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solidFill>
                      <a:srgbClr val="F7CFB8"/>
                    </a:solidFill>
                  </a:tcPr>
                </a:tc>
                <a:tc>
                  <a:txBody>
                    <a:bodyPr/>
                    <a:lstStyle/>
                    <a:p>
                      <a:pPr algn="ctr">
                        <a:lnSpc>
                          <a:spcPts val="4045"/>
                        </a:lnSpc>
                        <a:defRPr/>
                      </a:pPr>
                      <a:r>
                        <a:rPr lang="en-US" sz="3399" dirty="0" err="1">
                          <a:solidFill>
                            <a:srgbClr val="000000"/>
                          </a:solidFill>
                          <a:latin typeface="Roboto Condensed Bold"/>
                        </a:rPr>
                        <a:t>Nội</a:t>
                      </a:r>
                      <a:r>
                        <a:rPr lang="en-US" sz="3399" dirty="0">
                          <a:solidFill>
                            <a:srgbClr val="000000"/>
                          </a:solidFill>
                          <a:latin typeface="Roboto Condensed Bold"/>
                        </a:rPr>
                        <a:t> dung</a:t>
                      </a:r>
                      <a:endParaRPr lang="en-US" sz="1100" dirty="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solidFill>
                      <a:srgbClr val="F7CFB8"/>
                    </a:solidFill>
                  </a:tcPr>
                </a:tc>
                <a:tc>
                  <a:txBody>
                    <a:bodyPr/>
                    <a:lstStyle/>
                    <a:p>
                      <a:pPr algn="ctr">
                        <a:lnSpc>
                          <a:spcPts val="4045"/>
                        </a:lnSpc>
                        <a:defRPr/>
                      </a:pPr>
                      <a:r>
                        <a:rPr lang="en-US" sz="3399" dirty="0" err="1">
                          <a:solidFill>
                            <a:srgbClr val="000000"/>
                          </a:solidFill>
                          <a:latin typeface="Roboto Condensed Bold"/>
                        </a:rPr>
                        <a:t>Có</a:t>
                      </a:r>
                      <a:r>
                        <a:rPr lang="en-US" sz="3399" dirty="0">
                          <a:solidFill>
                            <a:srgbClr val="000000"/>
                          </a:solidFill>
                          <a:latin typeface="Roboto Condensed Bold"/>
                        </a:rPr>
                        <a:t>/ </a:t>
                      </a:r>
                      <a:r>
                        <a:rPr lang="en-US" sz="3399" dirty="0" err="1">
                          <a:solidFill>
                            <a:srgbClr val="000000"/>
                          </a:solidFill>
                          <a:latin typeface="Roboto Condensed Bold"/>
                        </a:rPr>
                        <a:t>Không</a:t>
                      </a:r>
                      <a:endParaRPr lang="en-US" sz="1100" dirty="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solidFill>
                      <a:srgbClr val="F7CFB8"/>
                    </a:solidFill>
                  </a:tcPr>
                </a:tc>
                <a:extLst>
                  <a:ext uri="{0D108BD9-81ED-4DB2-BD59-A6C34878D82A}">
                    <a16:rowId xmlns:a16="http://schemas.microsoft.com/office/drawing/2014/main" val="10000"/>
                  </a:ext>
                </a:extLst>
              </a:tr>
              <a:tr h="1087308">
                <a:tc rowSpan="2">
                  <a:txBody>
                    <a:bodyPr/>
                    <a:lstStyle/>
                    <a:p>
                      <a:pPr algn="l">
                        <a:lnSpc>
                          <a:spcPts val="4045"/>
                        </a:lnSpc>
                        <a:defRPr/>
                      </a:pPr>
                      <a:r>
                        <a:rPr lang="en-US" sz="3399" dirty="0" err="1">
                          <a:solidFill>
                            <a:srgbClr val="000000"/>
                          </a:solidFill>
                          <a:latin typeface="Roboto Condensed Bold"/>
                        </a:rPr>
                        <a:t>Mở</a:t>
                      </a:r>
                      <a:r>
                        <a:rPr lang="en-US" sz="3399" dirty="0">
                          <a:solidFill>
                            <a:srgbClr val="000000"/>
                          </a:solidFill>
                          <a:latin typeface="Roboto Condensed Bold"/>
                        </a:rPr>
                        <a:t> </a:t>
                      </a:r>
                      <a:r>
                        <a:rPr lang="en-US" sz="3399" dirty="0" err="1">
                          <a:solidFill>
                            <a:srgbClr val="000000"/>
                          </a:solidFill>
                          <a:latin typeface="Roboto Condensed Bold"/>
                        </a:rPr>
                        <a:t>bài</a:t>
                      </a:r>
                      <a:endParaRPr lang="en-US" sz="1100" dirty="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4045"/>
                        </a:lnSpc>
                        <a:defRPr/>
                      </a:pPr>
                      <a:r>
                        <a:rPr lang="en-US" sz="3399" dirty="0" err="1">
                          <a:solidFill>
                            <a:srgbClr val="000000"/>
                          </a:solidFill>
                          <a:latin typeface="Roboto Condensed"/>
                        </a:rPr>
                        <a:t>Mở</a:t>
                      </a:r>
                      <a:r>
                        <a:rPr lang="en-US" sz="3399" dirty="0">
                          <a:solidFill>
                            <a:srgbClr val="000000"/>
                          </a:solidFill>
                          <a:latin typeface="Roboto Condensed"/>
                        </a:rPr>
                        <a:t> </a:t>
                      </a:r>
                      <a:r>
                        <a:rPr lang="en-US" sz="3399" dirty="0" err="1">
                          <a:solidFill>
                            <a:srgbClr val="000000"/>
                          </a:solidFill>
                          <a:latin typeface="Roboto Condensed"/>
                        </a:rPr>
                        <a:t>bài</a:t>
                      </a:r>
                      <a:r>
                        <a:rPr lang="en-US" sz="3399" dirty="0">
                          <a:solidFill>
                            <a:srgbClr val="000000"/>
                          </a:solidFill>
                          <a:latin typeface="Roboto Condensed"/>
                        </a:rPr>
                        <a:t> </a:t>
                      </a:r>
                      <a:r>
                        <a:rPr lang="en-US" sz="3399" dirty="0" err="1">
                          <a:solidFill>
                            <a:srgbClr val="000000"/>
                          </a:solidFill>
                          <a:latin typeface="Roboto Condensed"/>
                        </a:rPr>
                        <a:t>bằng</a:t>
                      </a:r>
                      <a:r>
                        <a:rPr lang="en-US" sz="3399" dirty="0">
                          <a:solidFill>
                            <a:srgbClr val="000000"/>
                          </a:solidFill>
                          <a:latin typeface="Roboto Condensed"/>
                        </a:rPr>
                        <a:t> </a:t>
                      </a:r>
                      <a:r>
                        <a:rPr lang="en-US" sz="3399" dirty="0" err="1">
                          <a:solidFill>
                            <a:srgbClr val="000000"/>
                          </a:solidFill>
                          <a:latin typeface="Roboto Condensed"/>
                        </a:rPr>
                        <a:t>chữ</a:t>
                      </a:r>
                      <a:r>
                        <a:rPr lang="en-US" sz="3399" dirty="0">
                          <a:solidFill>
                            <a:srgbClr val="000000"/>
                          </a:solidFill>
                          <a:latin typeface="Roboto Condensed"/>
                        </a:rPr>
                        <a:t> </a:t>
                      </a:r>
                      <a:r>
                        <a:rPr lang="en-US" sz="3399" dirty="0" err="1">
                          <a:solidFill>
                            <a:srgbClr val="000000"/>
                          </a:solidFill>
                          <a:latin typeface="Roboto Condensed"/>
                        </a:rPr>
                        <a:t>viết</a:t>
                      </a:r>
                      <a:r>
                        <a:rPr lang="en-US" sz="3399" dirty="0">
                          <a:solidFill>
                            <a:srgbClr val="000000"/>
                          </a:solidFill>
                          <a:latin typeface="Roboto Condensed"/>
                        </a:rPr>
                        <a:t> </a:t>
                      </a:r>
                      <a:r>
                        <a:rPr lang="en-US" sz="3399" dirty="0" err="1">
                          <a:solidFill>
                            <a:srgbClr val="000000"/>
                          </a:solidFill>
                          <a:latin typeface="Roboto Condensed"/>
                        </a:rPr>
                        <a:t>hoa</a:t>
                      </a:r>
                      <a:r>
                        <a:rPr lang="en-US" sz="3399" dirty="0">
                          <a:solidFill>
                            <a:srgbClr val="000000"/>
                          </a:solidFill>
                          <a:latin typeface="Roboto Condensed"/>
                        </a:rPr>
                        <a:t> </a:t>
                      </a:r>
                      <a:r>
                        <a:rPr lang="en-US" sz="3399" dirty="0" err="1">
                          <a:solidFill>
                            <a:srgbClr val="000000"/>
                          </a:solidFill>
                          <a:latin typeface="Roboto Condensed"/>
                        </a:rPr>
                        <a:t>lùi</a:t>
                      </a:r>
                      <a:r>
                        <a:rPr lang="en-US" sz="3399" dirty="0">
                          <a:solidFill>
                            <a:srgbClr val="000000"/>
                          </a:solidFill>
                          <a:latin typeface="Roboto Condensed"/>
                        </a:rPr>
                        <a:t> </a:t>
                      </a:r>
                      <a:r>
                        <a:rPr lang="en-US" sz="3399" dirty="0" err="1">
                          <a:solidFill>
                            <a:srgbClr val="000000"/>
                          </a:solidFill>
                          <a:latin typeface="Roboto Condensed"/>
                        </a:rPr>
                        <a:t>vào</a:t>
                      </a:r>
                      <a:r>
                        <a:rPr lang="en-US" sz="3399" dirty="0">
                          <a:solidFill>
                            <a:srgbClr val="000000"/>
                          </a:solidFill>
                          <a:latin typeface="Roboto Condensed"/>
                        </a:rPr>
                        <a:t> </a:t>
                      </a:r>
                      <a:r>
                        <a:rPr lang="en-US" sz="3399" dirty="0" err="1">
                          <a:solidFill>
                            <a:srgbClr val="000000"/>
                          </a:solidFill>
                          <a:latin typeface="Roboto Condensed"/>
                        </a:rPr>
                        <a:t>đầu</a:t>
                      </a:r>
                      <a:r>
                        <a:rPr lang="en-US" sz="3399" dirty="0">
                          <a:solidFill>
                            <a:srgbClr val="000000"/>
                          </a:solidFill>
                          <a:latin typeface="Roboto Condensed"/>
                        </a:rPr>
                        <a:t> </a:t>
                      </a:r>
                      <a:r>
                        <a:rPr lang="en-US" sz="3399" dirty="0" err="1">
                          <a:solidFill>
                            <a:srgbClr val="000000"/>
                          </a:solidFill>
                          <a:latin typeface="Roboto Condensed"/>
                        </a:rPr>
                        <a:t>dòng</a:t>
                      </a:r>
                      <a:r>
                        <a:rPr lang="en-US" sz="3399" dirty="0">
                          <a:solidFill>
                            <a:srgbClr val="000000"/>
                          </a:solidFill>
                          <a:latin typeface="Roboto Condensed"/>
                        </a:rPr>
                        <a:t>/ </a:t>
                      </a:r>
                      <a:r>
                        <a:rPr lang="en-US" sz="3399" dirty="0" err="1">
                          <a:solidFill>
                            <a:srgbClr val="000000"/>
                          </a:solidFill>
                          <a:latin typeface="Roboto Condensed"/>
                        </a:rPr>
                        <a:t>có</a:t>
                      </a:r>
                      <a:r>
                        <a:rPr lang="en-US" sz="3399" dirty="0">
                          <a:solidFill>
                            <a:srgbClr val="000000"/>
                          </a:solidFill>
                          <a:latin typeface="Roboto Condensed"/>
                        </a:rPr>
                        <a:t> </a:t>
                      </a:r>
                      <a:r>
                        <a:rPr lang="en-US" sz="3399" dirty="0" err="1">
                          <a:solidFill>
                            <a:srgbClr val="000000"/>
                          </a:solidFill>
                          <a:latin typeface="Roboto Condensed"/>
                        </a:rPr>
                        <a:t>thể</a:t>
                      </a:r>
                      <a:r>
                        <a:rPr lang="en-US" sz="3399" dirty="0">
                          <a:solidFill>
                            <a:srgbClr val="000000"/>
                          </a:solidFill>
                          <a:latin typeface="Roboto Condensed"/>
                        </a:rPr>
                        <a:t> </a:t>
                      </a:r>
                      <a:r>
                        <a:rPr lang="en-US" sz="3399" dirty="0" err="1">
                          <a:solidFill>
                            <a:srgbClr val="000000"/>
                          </a:solidFill>
                          <a:latin typeface="Roboto Condensed"/>
                        </a:rPr>
                        <a:t>trích</a:t>
                      </a:r>
                      <a:r>
                        <a:rPr lang="en-US" sz="3399" dirty="0">
                          <a:solidFill>
                            <a:srgbClr val="000000"/>
                          </a:solidFill>
                          <a:latin typeface="Roboto Condensed"/>
                        </a:rPr>
                        <a:t> </a:t>
                      </a:r>
                      <a:r>
                        <a:rPr lang="en-US" sz="3399" dirty="0" err="1">
                          <a:solidFill>
                            <a:srgbClr val="000000"/>
                          </a:solidFill>
                          <a:latin typeface="Roboto Condensed"/>
                        </a:rPr>
                        <a:t>dẫn</a:t>
                      </a:r>
                      <a:r>
                        <a:rPr lang="en-US" sz="3399" dirty="0">
                          <a:solidFill>
                            <a:srgbClr val="000000"/>
                          </a:solidFill>
                          <a:latin typeface="Roboto Condensed"/>
                        </a:rPr>
                        <a:t> </a:t>
                      </a:r>
                      <a:r>
                        <a:rPr lang="en-US" sz="3399" dirty="0" err="1">
                          <a:solidFill>
                            <a:srgbClr val="000000"/>
                          </a:solidFill>
                          <a:latin typeface="Roboto Condensed"/>
                        </a:rPr>
                        <a:t>thơ</a:t>
                      </a:r>
                      <a:endParaRPr lang="en-US" sz="1100" dirty="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3093"/>
                        </a:lnSpc>
                        <a:defRPr/>
                      </a:pPr>
                      <a:endParaRPr lang="en-US" sz="1100" dirty="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extLst>
                  <a:ext uri="{0D108BD9-81ED-4DB2-BD59-A6C34878D82A}">
                    <a16:rowId xmlns:a16="http://schemas.microsoft.com/office/drawing/2014/main" val="10001"/>
                  </a:ext>
                </a:extLst>
              </a:tr>
              <a:tr h="1087308">
                <a:tc vMerge="1">
                  <a:txBody>
                    <a:bodyPr/>
                    <a:lstStyle/>
                    <a:p>
                      <a:pPr algn="l">
                        <a:lnSpc>
                          <a:spcPts val="4045"/>
                        </a:lnSpc>
                        <a:defRPr/>
                      </a:pPr>
                      <a:r>
                        <a:rPr lang="en-US" sz="3399">
                          <a:solidFill>
                            <a:srgbClr val="000000"/>
                          </a:solidFill>
                          <a:latin typeface="Roboto Condensed Bold"/>
                        </a:rPr>
                        <a:t>Mở bài</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4045"/>
                        </a:lnSpc>
                        <a:defRPr/>
                      </a:pPr>
                      <a:r>
                        <a:rPr lang="en-US" sz="3399" dirty="0" err="1">
                          <a:solidFill>
                            <a:srgbClr val="000000"/>
                          </a:solidFill>
                          <a:latin typeface="Roboto Condensed"/>
                        </a:rPr>
                        <a:t>Nêu</a:t>
                      </a:r>
                      <a:r>
                        <a:rPr lang="en-US" sz="3399" dirty="0">
                          <a:solidFill>
                            <a:srgbClr val="000000"/>
                          </a:solidFill>
                          <a:latin typeface="Roboto Condensed"/>
                        </a:rPr>
                        <a:t> </a:t>
                      </a:r>
                      <a:r>
                        <a:rPr lang="en-US" sz="3399" dirty="0" err="1">
                          <a:solidFill>
                            <a:srgbClr val="000000"/>
                          </a:solidFill>
                          <a:latin typeface="Roboto Condensed"/>
                        </a:rPr>
                        <a:t>được</a:t>
                      </a:r>
                      <a:r>
                        <a:rPr lang="en-US" sz="3399" dirty="0">
                          <a:solidFill>
                            <a:srgbClr val="000000"/>
                          </a:solidFill>
                          <a:latin typeface="Roboto Condensed"/>
                        </a:rPr>
                        <a:t> ý </a:t>
                      </a:r>
                      <a:r>
                        <a:rPr lang="en-US" sz="3399" dirty="0" err="1">
                          <a:solidFill>
                            <a:srgbClr val="000000"/>
                          </a:solidFill>
                          <a:latin typeface="Roboto Condensed"/>
                        </a:rPr>
                        <a:t>kiến</a:t>
                      </a:r>
                      <a:r>
                        <a:rPr lang="en-US" sz="3399" dirty="0">
                          <a:solidFill>
                            <a:srgbClr val="000000"/>
                          </a:solidFill>
                          <a:latin typeface="Roboto Condensed"/>
                        </a:rPr>
                        <a:t> </a:t>
                      </a:r>
                      <a:r>
                        <a:rPr lang="en-US" sz="3399" dirty="0" err="1">
                          <a:solidFill>
                            <a:srgbClr val="000000"/>
                          </a:solidFill>
                          <a:latin typeface="Roboto Condensed"/>
                        </a:rPr>
                        <a:t>chung</a:t>
                      </a:r>
                      <a:r>
                        <a:rPr lang="en-US" sz="3399" dirty="0">
                          <a:solidFill>
                            <a:srgbClr val="000000"/>
                          </a:solidFill>
                          <a:latin typeface="Roboto Condensed"/>
                        </a:rPr>
                        <a:t> </a:t>
                      </a:r>
                      <a:r>
                        <a:rPr lang="en-US" sz="3399" dirty="0" err="1">
                          <a:solidFill>
                            <a:srgbClr val="000000"/>
                          </a:solidFill>
                          <a:latin typeface="Roboto Condensed"/>
                        </a:rPr>
                        <a:t>về</a:t>
                      </a:r>
                      <a:r>
                        <a:rPr lang="en-US" sz="3399" dirty="0">
                          <a:solidFill>
                            <a:srgbClr val="000000"/>
                          </a:solidFill>
                          <a:latin typeface="Roboto Condensed"/>
                        </a:rPr>
                        <a:t> </a:t>
                      </a:r>
                      <a:r>
                        <a:rPr lang="en-US" sz="3399" dirty="0" err="1">
                          <a:solidFill>
                            <a:srgbClr val="000000"/>
                          </a:solidFill>
                          <a:latin typeface="Roboto Condensed"/>
                        </a:rPr>
                        <a:t>bài</a:t>
                      </a:r>
                      <a:r>
                        <a:rPr lang="en-US" sz="3399" dirty="0">
                          <a:solidFill>
                            <a:srgbClr val="000000"/>
                          </a:solidFill>
                          <a:latin typeface="Roboto Condensed"/>
                        </a:rPr>
                        <a:t> </a:t>
                      </a:r>
                      <a:r>
                        <a:rPr lang="en-US" sz="3399" dirty="0" err="1">
                          <a:solidFill>
                            <a:srgbClr val="000000"/>
                          </a:solidFill>
                          <a:latin typeface="Roboto Condensed"/>
                        </a:rPr>
                        <a:t>thơ</a:t>
                      </a:r>
                      <a:endParaRPr lang="en-US" sz="1100" dirty="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2617"/>
                        </a:lnSpc>
                        <a:defRPr/>
                      </a:pPr>
                      <a:endParaRPr lang="en-US" sz="1100" dirty="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9" name="Freeform 9"/>
          <p:cNvSpPr/>
          <p:nvPr/>
        </p:nvSpPr>
        <p:spPr>
          <a:xfrm rot="3067879">
            <a:off x="14551928" y="6489627"/>
            <a:ext cx="2681513" cy="3383613"/>
          </a:xfrm>
          <a:custGeom>
            <a:avLst/>
            <a:gdLst/>
            <a:ahLst/>
            <a:cxnLst/>
            <a:rect l="l" t="t" r="r" b="b"/>
            <a:pathLst>
              <a:path w="2681513" h="3383613">
                <a:moveTo>
                  <a:pt x="0" y="0"/>
                </a:moveTo>
                <a:lnTo>
                  <a:pt x="2681513" y="0"/>
                </a:lnTo>
                <a:lnTo>
                  <a:pt x="2681513" y="3383613"/>
                </a:lnTo>
                <a:lnTo>
                  <a:pt x="0" y="3383613"/>
                </a:lnTo>
                <a:lnTo>
                  <a:pt x="0" y="0"/>
                </a:lnTo>
                <a:close/>
              </a:path>
            </a:pathLst>
          </a:custGeom>
          <a:blipFill>
            <a:blip r:embed="rId5"/>
            <a:stretch>
              <a:fillRect/>
            </a:stretch>
          </a:blipFill>
        </p:spPr>
      </p:sp>
      <p:sp>
        <p:nvSpPr>
          <p:cNvPr id="10" name="Freeform 10"/>
          <p:cNvSpPr/>
          <p:nvPr/>
        </p:nvSpPr>
        <p:spPr>
          <a:xfrm>
            <a:off x="-1420677" y="8057356"/>
            <a:ext cx="6060738" cy="4459288"/>
          </a:xfrm>
          <a:custGeom>
            <a:avLst/>
            <a:gdLst/>
            <a:ahLst/>
            <a:cxnLst/>
            <a:rect l="l" t="t" r="r" b="b"/>
            <a:pathLst>
              <a:path w="6060738" h="4459288">
                <a:moveTo>
                  <a:pt x="0" y="0"/>
                </a:moveTo>
                <a:lnTo>
                  <a:pt x="6060738" y="0"/>
                </a:lnTo>
                <a:lnTo>
                  <a:pt x="6060738" y="4459288"/>
                </a:lnTo>
                <a:lnTo>
                  <a:pt x="0" y="445928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rot="-8897882">
            <a:off x="838838" y="8021698"/>
            <a:ext cx="3405446" cy="2473205"/>
          </a:xfrm>
          <a:custGeom>
            <a:avLst/>
            <a:gdLst/>
            <a:ahLst/>
            <a:cxnLst/>
            <a:rect l="l" t="t" r="r" b="b"/>
            <a:pathLst>
              <a:path w="3405446" h="2473205">
                <a:moveTo>
                  <a:pt x="0" y="0"/>
                </a:moveTo>
                <a:lnTo>
                  <a:pt x="3405446" y="0"/>
                </a:lnTo>
                <a:lnTo>
                  <a:pt x="3405446" y="2473204"/>
                </a:lnTo>
                <a:lnTo>
                  <a:pt x="0" y="247320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5EC"/>
        </a:solidFill>
        <a:effectLst/>
      </p:bgPr>
    </p:bg>
    <p:spTree>
      <p:nvGrpSpPr>
        <p:cNvPr id="1" name=""/>
        <p:cNvGrpSpPr/>
        <p:nvPr/>
      </p:nvGrpSpPr>
      <p:grpSpPr>
        <a:xfrm>
          <a:off x="0" y="0"/>
          <a:ext cx="0" cy="0"/>
          <a:chOff x="0" y="0"/>
          <a:chExt cx="0" cy="0"/>
        </a:xfrm>
      </p:grpSpPr>
      <p:sp>
        <p:nvSpPr>
          <p:cNvPr id="2" name="Freeform 2"/>
          <p:cNvSpPr/>
          <p:nvPr/>
        </p:nvSpPr>
        <p:spPr>
          <a:xfrm rot="-5400000">
            <a:off x="1957002" y="-2541561"/>
            <a:ext cx="1169118" cy="5083122"/>
          </a:xfrm>
          <a:custGeom>
            <a:avLst/>
            <a:gdLst/>
            <a:ahLst/>
            <a:cxnLst/>
            <a:rect l="l" t="t" r="r" b="b"/>
            <a:pathLst>
              <a:path w="1169118" h="5083122">
                <a:moveTo>
                  <a:pt x="0" y="0"/>
                </a:moveTo>
                <a:lnTo>
                  <a:pt x="1169118" y="0"/>
                </a:lnTo>
                <a:lnTo>
                  <a:pt x="1169118" y="5083122"/>
                </a:lnTo>
                <a:lnTo>
                  <a:pt x="0" y="5083122"/>
                </a:lnTo>
                <a:lnTo>
                  <a:pt x="0" y="0"/>
                </a:lnTo>
                <a:close/>
              </a:path>
            </a:pathLst>
          </a:custGeom>
          <a:blipFill>
            <a:blip r:embed="rId2"/>
            <a:stretch>
              <a:fillRect/>
            </a:stretch>
          </a:blipFill>
        </p:spPr>
      </p:sp>
      <p:graphicFrame>
        <p:nvGraphicFramePr>
          <p:cNvPr id="3" name="Table 3"/>
          <p:cNvGraphicFramePr>
            <a:graphicFrameLocks noGrp="1"/>
          </p:cNvGraphicFramePr>
          <p:nvPr/>
        </p:nvGraphicFramePr>
        <p:xfrm>
          <a:off x="496325" y="176213"/>
          <a:ext cx="17295352" cy="9934573"/>
        </p:xfrm>
        <a:graphic>
          <a:graphicData uri="http://schemas.openxmlformats.org/drawingml/2006/table">
            <a:tbl>
              <a:tblPr/>
              <a:tblGrid>
                <a:gridCol w="1186201">
                  <a:extLst>
                    <a:ext uri="{9D8B030D-6E8A-4147-A177-3AD203B41FA5}">
                      <a16:colId xmlns:a16="http://schemas.microsoft.com/office/drawing/2014/main" val="20000"/>
                    </a:ext>
                  </a:extLst>
                </a:gridCol>
                <a:gridCol w="15072793">
                  <a:extLst>
                    <a:ext uri="{9D8B030D-6E8A-4147-A177-3AD203B41FA5}">
                      <a16:colId xmlns:a16="http://schemas.microsoft.com/office/drawing/2014/main" val="20001"/>
                    </a:ext>
                  </a:extLst>
                </a:gridCol>
                <a:gridCol w="1036358">
                  <a:extLst>
                    <a:ext uri="{9D8B030D-6E8A-4147-A177-3AD203B41FA5}">
                      <a16:colId xmlns:a16="http://schemas.microsoft.com/office/drawing/2014/main" val="20002"/>
                    </a:ext>
                  </a:extLst>
                </a:gridCol>
              </a:tblGrid>
              <a:tr h="1453374">
                <a:tc>
                  <a:txBody>
                    <a:bodyPr/>
                    <a:lstStyle/>
                    <a:p>
                      <a:pPr algn="l">
                        <a:lnSpc>
                          <a:spcPts val="3569"/>
                        </a:lnSpc>
                        <a:defRPr/>
                      </a:pPr>
                      <a:r>
                        <a:rPr lang="en-US" sz="2999">
                          <a:solidFill>
                            <a:srgbClr val="000000"/>
                          </a:solidFill>
                          <a:latin typeface="Roboto Condensed Bold"/>
                        </a:rPr>
                        <a:t>Các phần </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solidFill>
                      <a:srgbClr val="F7CFB8"/>
                    </a:solidFill>
                  </a:tcPr>
                </a:tc>
                <a:tc>
                  <a:txBody>
                    <a:bodyPr/>
                    <a:lstStyle/>
                    <a:p>
                      <a:pPr algn="ctr">
                        <a:lnSpc>
                          <a:spcPts val="3569"/>
                        </a:lnSpc>
                        <a:defRPr/>
                      </a:pPr>
                      <a:r>
                        <a:rPr lang="en-US" sz="2999" dirty="0" err="1">
                          <a:solidFill>
                            <a:srgbClr val="000000"/>
                          </a:solidFill>
                          <a:latin typeface="Roboto Condensed Bold"/>
                        </a:rPr>
                        <a:t>Nội</a:t>
                      </a:r>
                      <a:r>
                        <a:rPr lang="en-US" sz="2999" dirty="0">
                          <a:solidFill>
                            <a:srgbClr val="000000"/>
                          </a:solidFill>
                          <a:latin typeface="Roboto Condensed Bold"/>
                        </a:rPr>
                        <a:t> dung</a:t>
                      </a:r>
                      <a:endParaRPr lang="en-US" sz="1100" dirty="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solidFill>
                      <a:srgbClr val="F7CFB8"/>
                    </a:solidFill>
                  </a:tcPr>
                </a:tc>
                <a:tc>
                  <a:txBody>
                    <a:bodyPr/>
                    <a:lstStyle/>
                    <a:p>
                      <a:pPr algn="ctr">
                        <a:lnSpc>
                          <a:spcPts val="3569"/>
                        </a:lnSpc>
                        <a:defRPr/>
                      </a:pPr>
                      <a:r>
                        <a:rPr lang="en-US" sz="2999">
                          <a:solidFill>
                            <a:srgbClr val="000000"/>
                          </a:solidFill>
                          <a:latin typeface="Roboto Condensed Bold"/>
                        </a:rPr>
                        <a:t>C/K</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solidFill>
                      <a:srgbClr val="F7CFB8"/>
                    </a:solidFill>
                  </a:tcPr>
                </a:tc>
                <a:extLst>
                  <a:ext uri="{0D108BD9-81ED-4DB2-BD59-A6C34878D82A}">
                    <a16:rowId xmlns:a16="http://schemas.microsoft.com/office/drawing/2014/main" val="10000"/>
                  </a:ext>
                </a:extLst>
              </a:tr>
              <a:tr h="1003975">
                <a:tc rowSpan="8">
                  <a:txBody>
                    <a:bodyPr/>
                    <a:lstStyle/>
                    <a:p>
                      <a:pPr algn="l">
                        <a:lnSpc>
                          <a:spcPts val="3569"/>
                        </a:lnSpc>
                        <a:defRPr/>
                      </a:pPr>
                      <a:r>
                        <a:rPr lang="en-US" sz="2999">
                          <a:solidFill>
                            <a:srgbClr val="000000"/>
                          </a:solidFill>
                          <a:latin typeface="Roboto Condensed Bold"/>
                        </a:rPr>
                        <a:t>Thân bài</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3569"/>
                        </a:lnSpc>
                        <a:defRPr/>
                      </a:pPr>
                      <a:r>
                        <a:rPr lang="en-US" sz="2999">
                          <a:solidFill>
                            <a:srgbClr val="000000"/>
                          </a:solidFill>
                          <a:latin typeface="Roboto Condensed Bold"/>
                        </a:rPr>
                        <a:t>Phân tích được đặc điểm nội dung</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3569"/>
                        </a:lnSpc>
                        <a:defRPr/>
                      </a:pP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extLst>
                  <a:ext uri="{0D108BD9-81ED-4DB2-BD59-A6C34878D82A}">
                    <a16:rowId xmlns:a16="http://schemas.microsoft.com/office/drawing/2014/main" val="10001"/>
                  </a:ext>
                </a:extLst>
              </a:tr>
              <a:tr h="1003975">
                <a:tc vMerge="1">
                  <a:txBody>
                    <a:bodyPr/>
                    <a:lstStyle/>
                    <a:p>
                      <a:pPr algn="l">
                        <a:lnSpc>
                          <a:spcPts val="3569"/>
                        </a:lnSpc>
                        <a:defRPr/>
                      </a:pPr>
                      <a:r>
                        <a:rPr lang="en-US" sz="2999">
                          <a:solidFill>
                            <a:srgbClr val="000000"/>
                          </a:solidFill>
                          <a:latin typeface="Roboto Condensed Bold"/>
                        </a:rPr>
                        <a:t>Thân bài</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3569"/>
                        </a:lnSpc>
                        <a:defRPr/>
                      </a:pPr>
                      <a:r>
                        <a:rPr lang="en-US" sz="2999">
                          <a:solidFill>
                            <a:srgbClr val="000000"/>
                          </a:solidFill>
                          <a:latin typeface="Roboto Condensed"/>
                        </a:rPr>
                        <a:t>Phân tích được hình tượng thơ (hình tượng thiên nhiên, hình tượng con người)</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3569"/>
                        </a:lnSpc>
                        <a:defRPr/>
                      </a:pP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extLst>
                  <a:ext uri="{0D108BD9-81ED-4DB2-BD59-A6C34878D82A}">
                    <a16:rowId xmlns:a16="http://schemas.microsoft.com/office/drawing/2014/main" val="10002"/>
                  </a:ext>
                </a:extLst>
              </a:tr>
              <a:tr h="1003975">
                <a:tc vMerge="1">
                  <a:txBody>
                    <a:bodyPr/>
                    <a:lstStyle/>
                    <a:p>
                      <a:pPr algn="l">
                        <a:lnSpc>
                          <a:spcPts val="3569"/>
                        </a:lnSpc>
                        <a:defRPr/>
                      </a:pPr>
                      <a:r>
                        <a:rPr lang="en-US" sz="2999">
                          <a:solidFill>
                            <a:srgbClr val="000000"/>
                          </a:solidFill>
                          <a:latin typeface="Roboto Condensed Bold"/>
                        </a:rPr>
                        <a:t>Thân bài</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3569"/>
                        </a:lnSpc>
                        <a:defRPr/>
                      </a:pPr>
                      <a:r>
                        <a:rPr lang="en-US" sz="2999">
                          <a:solidFill>
                            <a:srgbClr val="000000"/>
                          </a:solidFill>
                          <a:latin typeface="Roboto Condensed"/>
                        </a:rPr>
                        <a:t>Phân tích cảm xúc, tâm trạng của nhà thơ</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3569"/>
                        </a:lnSpc>
                        <a:defRPr/>
                      </a:pP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extLst>
                  <a:ext uri="{0D108BD9-81ED-4DB2-BD59-A6C34878D82A}">
                    <a16:rowId xmlns:a16="http://schemas.microsoft.com/office/drawing/2014/main" val="10003"/>
                  </a:ext>
                </a:extLst>
              </a:tr>
              <a:tr h="1003975">
                <a:tc vMerge="1">
                  <a:txBody>
                    <a:bodyPr/>
                    <a:lstStyle/>
                    <a:p>
                      <a:pPr algn="l">
                        <a:lnSpc>
                          <a:spcPts val="3569"/>
                        </a:lnSpc>
                        <a:defRPr/>
                      </a:pPr>
                      <a:r>
                        <a:rPr lang="en-US" sz="2999">
                          <a:solidFill>
                            <a:srgbClr val="000000"/>
                          </a:solidFill>
                          <a:latin typeface="Roboto Condensed Bold"/>
                        </a:rPr>
                        <a:t>Thân bài</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3569"/>
                        </a:lnSpc>
                        <a:defRPr/>
                      </a:pPr>
                      <a:r>
                        <a:rPr lang="en-US" sz="2999">
                          <a:solidFill>
                            <a:srgbClr val="000000"/>
                          </a:solidFill>
                          <a:latin typeface="Roboto Condensed"/>
                        </a:rPr>
                        <a:t>Khái quát chủ đề của bài thơ</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3569"/>
                        </a:lnSpc>
                        <a:defRPr/>
                      </a:pP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extLst>
                  <a:ext uri="{0D108BD9-81ED-4DB2-BD59-A6C34878D82A}">
                    <a16:rowId xmlns:a16="http://schemas.microsoft.com/office/drawing/2014/main" val="10004"/>
                  </a:ext>
                </a:extLst>
              </a:tr>
              <a:tr h="1003975">
                <a:tc vMerge="1">
                  <a:txBody>
                    <a:bodyPr/>
                    <a:lstStyle/>
                    <a:p>
                      <a:pPr algn="l">
                        <a:lnSpc>
                          <a:spcPts val="3569"/>
                        </a:lnSpc>
                        <a:defRPr/>
                      </a:pPr>
                      <a:r>
                        <a:rPr lang="en-US" sz="2999">
                          <a:solidFill>
                            <a:srgbClr val="000000"/>
                          </a:solidFill>
                          <a:latin typeface="Roboto Condensed Bold"/>
                        </a:rPr>
                        <a:t>Thân bài</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3569"/>
                        </a:lnSpc>
                        <a:defRPr/>
                      </a:pPr>
                      <a:r>
                        <a:rPr lang="en-US" sz="2999">
                          <a:solidFill>
                            <a:srgbClr val="000000"/>
                          </a:solidFill>
                          <a:latin typeface="Roboto Condensed Bold"/>
                        </a:rPr>
                        <a:t>Phân tích được một số nét đặc sắc về nghệ thuật</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3569"/>
                        </a:lnSpc>
                        <a:defRPr/>
                      </a:pP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extLst>
                  <a:ext uri="{0D108BD9-81ED-4DB2-BD59-A6C34878D82A}">
                    <a16:rowId xmlns:a16="http://schemas.microsoft.com/office/drawing/2014/main" val="10005"/>
                  </a:ext>
                </a:extLst>
              </a:tr>
              <a:tr h="1453374">
                <a:tc vMerge="1">
                  <a:txBody>
                    <a:bodyPr/>
                    <a:lstStyle/>
                    <a:p>
                      <a:pPr algn="l">
                        <a:lnSpc>
                          <a:spcPts val="3569"/>
                        </a:lnSpc>
                        <a:defRPr/>
                      </a:pPr>
                      <a:r>
                        <a:rPr lang="en-US" sz="2999">
                          <a:solidFill>
                            <a:srgbClr val="000000"/>
                          </a:solidFill>
                          <a:latin typeface="Roboto Condensed Bold"/>
                        </a:rPr>
                        <a:t>Thân bài</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3569"/>
                        </a:lnSpc>
                        <a:defRPr/>
                      </a:pPr>
                      <a:r>
                        <a:rPr lang="en-US" sz="2999">
                          <a:solidFill>
                            <a:srgbClr val="000000"/>
                          </a:solidFill>
                          <a:latin typeface="Roboto Condensed"/>
                        </a:rPr>
                        <a:t>Cách sử dụng thể thơ thất ngôn bát cú hoặc tứ tuyệt Đường luật (theo mô hình chuẩn mực hay có sự cách tân)</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3569"/>
                        </a:lnSpc>
                        <a:defRPr/>
                      </a:pP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extLst>
                  <a:ext uri="{0D108BD9-81ED-4DB2-BD59-A6C34878D82A}">
                    <a16:rowId xmlns:a16="http://schemas.microsoft.com/office/drawing/2014/main" val="10006"/>
                  </a:ext>
                </a:extLst>
              </a:tr>
              <a:tr h="1003975">
                <a:tc vMerge="1">
                  <a:txBody>
                    <a:bodyPr/>
                    <a:lstStyle/>
                    <a:p>
                      <a:pPr algn="l">
                        <a:lnSpc>
                          <a:spcPts val="3569"/>
                        </a:lnSpc>
                        <a:defRPr/>
                      </a:pPr>
                      <a:r>
                        <a:rPr lang="en-US" sz="2999">
                          <a:solidFill>
                            <a:srgbClr val="000000"/>
                          </a:solidFill>
                          <a:latin typeface="Roboto Condensed Bold"/>
                        </a:rPr>
                        <a:t>Thân bài</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3569"/>
                        </a:lnSpc>
                        <a:defRPr/>
                      </a:pPr>
                      <a:r>
                        <a:rPr lang="en-US" sz="2999">
                          <a:solidFill>
                            <a:srgbClr val="000000"/>
                          </a:solidFill>
                          <a:latin typeface="Roboto Condensed"/>
                        </a:rPr>
                        <a:t>Những nét đặc sắc trong nghệ thuật tả cảnh/ tả tình</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3569"/>
                        </a:lnSpc>
                        <a:defRPr/>
                      </a:pP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extLst>
                  <a:ext uri="{0D108BD9-81ED-4DB2-BD59-A6C34878D82A}">
                    <a16:rowId xmlns:a16="http://schemas.microsoft.com/office/drawing/2014/main" val="10007"/>
                  </a:ext>
                </a:extLst>
              </a:tr>
              <a:tr h="1003975">
                <a:tc vMerge="1">
                  <a:txBody>
                    <a:bodyPr/>
                    <a:lstStyle/>
                    <a:p>
                      <a:pPr algn="l">
                        <a:lnSpc>
                          <a:spcPts val="3569"/>
                        </a:lnSpc>
                        <a:defRPr/>
                      </a:pPr>
                      <a:r>
                        <a:rPr lang="en-US" sz="2999">
                          <a:solidFill>
                            <a:srgbClr val="000000"/>
                          </a:solidFill>
                          <a:latin typeface="Roboto Condensed Bold"/>
                        </a:rPr>
                        <a:t>Thân bài</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3569"/>
                        </a:lnSpc>
                        <a:defRPr/>
                      </a:pPr>
                      <a:r>
                        <a:rPr lang="en-US" sz="2999">
                          <a:solidFill>
                            <a:srgbClr val="000000"/>
                          </a:solidFill>
                          <a:latin typeface="Roboto Condensed"/>
                        </a:rPr>
                        <a:t>Nghệ thuật sử dụng ngôn từ (từ ngữ, cấu trúc thơ, BPTT,...)</a:t>
                      </a:r>
                      <a:endParaRPr lang="en-US" sz="110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tc>
                  <a:txBody>
                    <a:bodyPr/>
                    <a:lstStyle/>
                    <a:p>
                      <a:pPr algn="l">
                        <a:lnSpc>
                          <a:spcPts val="3569"/>
                        </a:lnSpc>
                        <a:defRPr/>
                      </a:pPr>
                      <a:endParaRPr lang="en-US" sz="1100" dirty="0"/>
                    </a:p>
                  </a:txBody>
                  <a:tcPr marL="190500" marR="190500" marT="190500" marB="190500">
                    <a:lnL w="38100" cap="flat" cmpd="sng" algn="ctr">
                      <a:solidFill>
                        <a:srgbClr val="EC9896"/>
                      </a:solidFill>
                      <a:prstDash val="solid"/>
                      <a:round/>
                      <a:headEnd type="none" w="med" len="med"/>
                      <a:tailEnd type="none" w="med" len="med"/>
                    </a:lnL>
                    <a:lnR w="38100" cap="flat" cmpd="sng" algn="ctr">
                      <a:solidFill>
                        <a:srgbClr val="EC9896"/>
                      </a:solidFill>
                      <a:prstDash val="solid"/>
                      <a:round/>
                      <a:headEnd type="none" w="med" len="med"/>
                      <a:tailEnd type="none" w="med" len="med"/>
                    </a:lnR>
                    <a:lnT w="38100" cap="flat" cmpd="sng" algn="ctr">
                      <a:solidFill>
                        <a:srgbClr val="EC9896"/>
                      </a:solidFill>
                      <a:prstDash val="solid"/>
                      <a:round/>
                      <a:headEnd type="none" w="med" len="med"/>
                      <a:tailEnd type="none" w="med" len="med"/>
                    </a:lnT>
                    <a:lnB w="38100" cap="flat" cmpd="sng" algn="ctr">
                      <a:solidFill>
                        <a:srgbClr val="EC9896"/>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4" name="Freeform 4"/>
          <p:cNvSpPr/>
          <p:nvPr/>
        </p:nvSpPr>
        <p:spPr>
          <a:xfrm>
            <a:off x="13289589" y="7836566"/>
            <a:ext cx="6060738" cy="4459288"/>
          </a:xfrm>
          <a:custGeom>
            <a:avLst/>
            <a:gdLst/>
            <a:ahLst/>
            <a:cxnLst/>
            <a:rect l="l" t="t" r="r" b="b"/>
            <a:pathLst>
              <a:path w="6060738" h="4459288">
                <a:moveTo>
                  <a:pt x="0" y="0"/>
                </a:moveTo>
                <a:lnTo>
                  <a:pt x="6060738" y="0"/>
                </a:lnTo>
                <a:lnTo>
                  <a:pt x="6060738" y="4459287"/>
                </a:lnTo>
                <a:lnTo>
                  <a:pt x="0" y="445928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rot="-8897882">
            <a:off x="-1702723" y="7848514"/>
            <a:ext cx="3405446" cy="2473205"/>
          </a:xfrm>
          <a:custGeom>
            <a:avLst/>
            <a:gdLst/>
            <a:ahLst/>
            <a:cxnLst/>
            <a:rect l="l" t="t" r="r" b="b"/>
            <a:pathLst>
              <a:path w="3405446" h="2473205">
                <a:moveTo>
                  <a:pt x="0" y="0"/>
                </a:moveTo>
                <a:lnTo>
                  <a:pt x="3405446" y="0"/>
                </a:lnTo>
                <a:lnTo>
                  <a:pt x="3405446" y="2473205"/>
                </a:lnTo>
                <a:lnTo>
                  <a:pt x="0" y="247320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Freeform 6"/>
          <p:cNvSpPr/>
          <p:nvPr/>
        </p:nvSpPr>
        <p:spPr>
          <a:xfrm rot="3067879">
            <a:off x="14788651" y="8250326"/>
            <a:ext cx="2681513" cy="3383613"/>
          </a:xfrm>
          <a:custGeom>
            <a:avLst/>
            <a:gdLst/>
            <a:ahLst/>
            <a:cxnLst/>
            <a:rect l="l" t="t" r="r" b="b"/>
            <a:pathLst>
              <a:path w="2681513" h="3383613">
                <a:moveTo>
                  <a:pt x="0" y="0"/>
                </a:moveTo>
                <a:lnTo>
                  <a:pt x="2681513" y="0"/>
                </a:lnTo>
                <a:lnTo>
                  <a:pt x="2681513" y="3383613"/>
                </a:lnTo>
                <a:lnTo>
                  <a:pt x="0" y="3383613"/>
                </a:lnTo>
                <a:lnTo>
                  <a:pt x="0" y="0"/>
                </a:lnTo>
                <a:close/>
              </a:path>
            </a:pathLst>
          </a:custGeom>
          <a:blipFill>
            <a:blip r:embed="rId7"/>
            <a:stretch>
              <a:fillRect/>
            </a:stretch>
          </a:blipFill>
        </p:spPr>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17106306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2493</Words>
  <Application>Microsoft Office PowerPoint</Application>
  <PresentationFormat>Custom</PresentationFormat>
  <Paragraphs>219</Paragraphs>
  <Slides>29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Roboto Condensed Bold</vt:lpstr>
      <vt:lpstr>Fraunces Bold</vt:lpstr>
      <vt:lpstr>#9Slide05 Dear Saturday</vt:lpstr>
      <vt:lpstr>Roboto Condensed</vt:lpstr>
      <vt:lpstr>Calibri</vt:lpstr>
      <vt:lpstr>Arial</vt:lpstr>
      <vt:lpstr>#9Slide07 SVNUT Triumph Press</vt:lpstr>
      <vt:lpstr>Roboto Condensed Medium</vt:lpstr>
      <vt:lpstr>Roboto Condensed Bold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8KNTT - B2 - Viết</dc:title>
  <dc:creator>This MC</dc:creator>
  <cp:lastModifiedBy>Nguyen Trung Nhut</cp:lastModifiedBy>
  <cp:revision>4</cp:revision>
  <dcterms:created xsi:type="dcterms:W3CDTF">2006-08-16T00:00:00Z</dcterms:created>
  <dcterms:modified xsi:type="dcterms:W3CDTF">2023-07-19T10:05:05Z</dcterms:modified>
  <dc:identifier>DAFoqlLXjbI</dc:identifier>
</cp:coreProperties>
</file>