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6" r:id="rId3"/>
    <p:sldId id="259" r:id="rId4"/>
    <p:sldId id="261" r:id="rId5"/>
    <p:sldId id="262" r:id="rId6"/>
    <p:sldId id="263" r:id="rId7"/>
    <p:sldId id="264" r:id="rId8"/>
    <p:sldId id="267" r:id="rId9"/>
    <p:sldId id="265" r:id="rId10"/>
    <p:sldId id="266" r:id="rId11"/>
    <p:sldId id="27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0FB4F9E-4292-4572-AAD5-B692E4682145}">
          <p14:sldIdLst>
            <p14:sldId id="257"/>
            <p14:sldId id="256"/>
            <p14:sldId id="259"/>
            <p14:sldId id="261"/>
            <p14:sldId id="262"/>
            <p14:sldId id="263"/>
            <p14:sldId id="264"/>
            <p14:sldId id="267"/>
            <p14:sldId id="265"/>
            <p14:sldId id="266"/>
            <p14:sldId id="272"/>
          </p14:sldIdLst>
        </p14:section>
        <p14:section name="Untitled Section" id="{016F4D4B-7AF4-479F-AD08-AA754096C54B}">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3/8/2025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Rounded Corners 49">
            <a:extLst>
              <a:ext uri="{FF2B5EF4-FFF2-40B4-BE49-F238E27FC236}">
                <a16:creationId xmlns:a16="http://schemas.microsoft.com/office/drawing/2014/main" xmlns="" id="{FF863F7E-5009-4055-96E2-7518EA0A1048}"/>
              </a:ext>
            </a:extLst>
          </p:cNvPr>
          <p:cNvSpPr/>
          <p:nvPr/>
        </p:nvSpPr>
        <p:spPr>
          <a:xfrm>
            <a:off x="6219126" y="2128971"/>
            <a:ext cx="5657088" cy="893364"/>
          </a:xfrm>
          <a:prstGeom prst="roundRect">
            <a:avLst>
              <a:gd name="adj" fmla="val 40550"/>
            </a:avLst>
          </a:prstGeom>
          <a:solidFill>
            <a:srgbClr val="05BCF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HÌNH THÀNH KIẾN THỨC</a:t>
            </a:r>
          </a:p>
        </p:txBody>
      </p:sp>
      <p:sp>
        <p:nvSpPr>
          <p:cNvPr id="51" name="Rectangle: Rounded Corners 50">
            <a:extLst>
              <a:ext uri="{FF2B5EF4-FFF2-40B4-BE49-F238E27FC236}">
                <a16:creationId xmlns:a16="http://schemas.microsoft.com/office/drawing/2014/main" xmlns="" id="{6CF8B5DE-F53F-4E2C-A5A8-8B5959A4EFA3}"/>
              </a:ext>
            </a:extLst>
          </p:cNvPr>
          <p:cNvSpPr/>
          <p:nvPr/>
        </p:nvSpPr>
        <p:spPr>
          <a:xfrm>
            <a:off x="5892664" y="618671"/>
            <a:ext cx="5657088" cy="893364"/>
          </a:xfrm>
          <a:prstGeom prst="roundRect">
            <a:avLst>
              <a:gd name="adj" fmla="val 40550"/>
            </a:avLst>
          </a:prstGeom>
          <a:solidFill>
            <a:srgbClr val="0066FF"/>
          </a:solidFill>
          <a:ln>
            <a:solidFill>
              <a:srgbClr val="1080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HOẠT ĐỘNG KHỞI ĐỘNG</a:t>
            </a:r>
          </a:p>
        </p:txBody>
      </p:sp>
      <p:sp>
        <p:nvSpPr>
          <p:cNvPr id="52" name="Rectangle: Rounded Corners 51">
            <a:extLst>
              <a:ext uri="{FF2B5EF4-FFF2-40B4-BE49-F238E27FC236}">
                <a16:creationId xmlns:a16="http://schemas.microsoft.com/office/drawing/2014/main" xmlns="" id="{754A48FE-97B5-4757-84CC-13917B508B4D}"/>
              </a:ext>
            </a:extLst>
          </p:cNvPr>
          <p:cNvSpPr/>
          <p:nvPr/>
        </p:nvSpPr>
        <p:spPr>
          <a:xfrm>
            <a:off x="6064059" y="5372258"/>
            <a:ext cx="5657088" cy="893364"/>
          </a:xfrm>
          <a:prstGeom prst="roundRect">
            <a:avLst>
              <a:gd name="adj" fmla="val 40550"/>
            </a:avLst>
          </a:prstGeom>
          <a:solidFill>
            <a:srgbClr val="05BCF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VẬN DỤNG</a:t>
            </a:r>
          </a:p>
        </p:txBody>
      </p:sp>
      <p:sp>
        <p:nvSpPr>
          <p:cNvPr id="53" name="Rectangle: Rounded Corners 52">
            <a:extLst>
              <a:ext uri="{FF2B5EF4-FFF2-40B4-BE49-F238E27FC236}">
                <a16:creationId xmlns:a16="http://schemas.microsoft.com/office/drawing/2014/main" xmlns="" id="{32E49869-9EC0-4CD1-B602-7E259625F1BC}"/>
              </a:ext>
            </a:extLst>
          </p:cNvPr>
          <p:cNvSpPr/>
          <p:nvPr/>
        </p:nvSpPr>
        <p:spPr>
          <a:xfrm>
            <a:off x="6262996" y="3891332"/>
            <a:ext cx="5657088" cy="893364"/>
          </a:xfrm>
          <a:prstGeom prst="roundRect">
            <a:avLst>
              <a:gd name="adj" fmla="val 40550"/>
            </a:avLst>
          </a:prstGeom>
          <a:solidFill>
            <a:srgbClr val="0066FF"/>
          </a:solidFill>
          <a:ln>
            <a:solidFill>
              <a:srgbClr val="1080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LUYỆN TẬP</a:t>
            </a:r>
          </a:p>
        </p:txBody>
      </p:sp>
      <p:sp>
        <p:nvSpPr>
          <p:cNvPr id="11" name="Freeform: Shape 10">
            <a:extLst>
              <a:ext uri="{FF2B5EF4-FFF2-40B4-BE49-F238E27FC236}">
                <a16:creationId xmlns:a16="http://schemas.microsoft.com/office/drawing/2014/main" xmlns="" id="{542595D4-C879-4542-A16F-B19BF3B4FD66}"/>
              </a:ext>
            </a:extLst>
          </p:cNvPr>
          <p:cNvSpPr/>
          <p:nvPr/>
        </p:nvSpPr>
        <p:spPr>
          <a:xfrm>
            <a:off x="1659350" y="744970"/>
            <a:ext cx="3017900" cy="2760326"/>
          </a:xfrm>
          <a:custGeom>
            <a:avLst/>
            <a:gdLst>
              <a:gd name="connsiteX0" fmla="*/ 0 w 1773936"/>
              <a:gd name="connsiteY0" fmla="*/ 0 h 1724092"/>
              <a:gd name="connsiteX1" fmla="*/ 1773936 w 1773936"/>
              <a:gd name="connsiteY1" fmla="*/ 1724092 h 1724092"/>
              <a:gd name="connsiteX2" fmla="*/ 0 w 1773936"/>
              <a:gd name="connsiteY2" fmla="*/ 1724092 h 1724092"/>
            </a:gdLst>
            <a:ahLst/>
            <a:cxnLst>
              <a:cxn ang="0">
                <a:pos x="connsiteX0" y="connsiteY0"/>
              </a:cxn>
              <a:cxn ang="0">
                <a:pos x="connsiteX1" y="connsiteY1"/>
              </a:cxn>
              <a:cxn ang="0">
                <a:pos x="connsiteX2" y="connsiteY2"/>
              </a:cxn>
            </a:cxnLst>
            <a:rect l="l" t="t" r="r" b="b"/>
            <a:pathLst>
              <a:path w="1773936" h="1724092">
                <a:moveTo>
                  <a:pt x="0" y="0"/>
                </a:moveTo>
                <a:cubicBezTo>
                  <a:pt x="979718" y="0"/>
                  <a:pt x="1773936" y="771902"/>
                  <a:pt x="1773936" y="1724092"/>
                </a:cubicBezTo>
                <a:lnTo>
                  <a:pt x="0" y="1724092"/>
                </a:lnTo>
                <a:close/>
              </a:path>
            </a:pathLst>
          </a:custGeom>
          <a:solidFill>
            <a:srgbClr val="0066FF"/>
          </a:solidFill>
          <a:ln>
            <a:noFill/>
          </a:ln>
          <a:effectLst>
            <a:outerShdw blurRad="127000" dist="38100" dir="4920000" sx="99000" sy="99000" algn="ctr"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xmlns="" id="{0E4CF1B5-593C-45B3-AB9D-D80A9528DECA}"/>
              </a:ext>
            </a:extLst>
          </p:cNvPr>
          <p:cNvSpPr/>
          <p:nvPr/>
        </p:nvSpPr>
        <p:spPr>
          <a:xfrm flipV="1">
            <a:off x="1659350" y="3505296"/>
            <a:ext cx="3017900" cy="2760326"/>
          </a:xfrm>
          <a:custGeom>
            <a:avLst/>
            <a:gdLst>
              <a:gd name="connsiteX0" fmla="*/ 0 w 1773936"/>
              <a:gd name="connsiteY0" fmla="*/ 0 h 1724092"/>
              <a:gd name="connsiteX1" fmla="*/ 1773936 w 1773936"/>
              <a:gd name="connsiteY1" fmla="*/ 1724092 h 1724092"/>
              <a:gd name="connsiteX2" fmla="*/ 0 w 1773936"/>
              <a:gd name="connsiteY2" fmla="*/ 1724092 h 1724092"/>
            </a:gdLst>
            <a:ahLst/>
            <a:cxnLst>
              <a:cxn ang="0">
                <a:pos x="connsiteX0" y="connsiteY0"/>
              </a:cxn>
              <a:cxn ang="0">
                <a:pos x="connsiteX1" y="connsiteY1"/>
              </a:cxn>
              <a:cxn ang="0">
                <a:pos x="connsiteX2" y="connsiteY2"/>
              </a:cxn>
            </a:cxnLst>
            <a:rect l="l" t="t" r="r" b="b"/>
            <a:pathLst>
              <a:path w="1773936" h="1724092">
                <a:moveTo>
                  <a:pt x="0" y="0"/>
                </a:moveTo>
                <a:cubicBezTo>
                  <a:pt x="979718" y="0"/>
                  <a:pt x="1773936" y="771902"/>
                  <a:pt x="1773936" y="1724092"/>
                </a:cubicBezTo>
                <a:lnTo>
                  <a:pt x="0" y="1724092"/>
                </a:lnTo>
                <a:close/>
              </a:path>
            </a:pathLst>
          </a:custGeom>
          <a:solidFill>
            <a:srgbClr val="0099FF">
              <a:alpha val="87451"/>
            </a:srgbClr>
          </a:solidFill>
          <a:ln>
            <a:noFill/>
          </a:ln>
          <a:effectLst>
            <a:outerShdw blurRad="127000" dist="38100" dir="4920000" sx="99000" sy="99000" algn="ctr"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Arc 13">
            <a:extLst>
              <a:ext uri="{FF2B5EF4-FFF2-40B4-BE49-F238E27FC236}">
                <a16:creationId xmlns:a16="http://schemas.microsoft.com/office/drawing/2014/main" xmlns="" id="{EFABA322-1BBC-45F9-9AB9-F4BAC5A8F216}"/>
              </a:ext>
            </a:extLst>
          </p:cNvPr>
          <p:cNvSpPr/>
          <p:nvPr/>
        </p:nvSpPr>
        <p:spPr>
          <a:xfrm>
            <a:off x="-495300" y="733044"/>
            <a:ext cx="5657088" cy="5596128"/>
          </a:xfrm>
          <a:prstGeom prst="arc">
            <a:avLst>
              <a:gd name="adj1" fmla="val 16200000"/>
              <a:gd name="adj2" fmla="val 5416470"/>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xmlns="" id="{D6184CB2-3C21-49C6-9EC3-25727C44028A}"/>
              </a:ext>
            </a:extLst>
          </p:cNvPr>
          <p:cNvSpPr/>
          <p:nvPr/>
        </p:nvSpPr>
        <p:spPr>
          <a:xfrm>
            <a:off x="2162556" y="625906"/>
            <a:ext cx="170688" cy="170688"/>
          </a:xfrm>
          <a:prstGeom prst="flowChartConnector">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xmlns="" id="{18838E96-2B95-4E22-9907-505B9E1D9E36}"/>
              </a:ext>
            </a:extLst>
          </p:cNvPr>
          <p:cNvSpPr/>
          <p:nvPr/>
        </p:nvSpPr>
        <p:spPr>
          <a:xfrm>
            <a:off x="2162556" y="6265622"/>
            <a:ext cx="170688" cy="170688"/>
          </a:xfrm>
          <a:prstGeom prst="flowChartConnector">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xmlns="" id="{DB95C84F-EB51-47F0-8277-091A4BF953D5}"/>
              </a:ext>
            </a:extLst>
          </p:cNvPr>
          <p:cNvSpPr/>
          <p:nvPr/>
        </p:nvSpPr>
        <p:spPr>
          <a:xfrm>
            <a:off x="3726372" y="966508"/>
            <a:ext cx="284480" cy="284480"/>
          </a:xfrm>
          <a:prstGeom prst="flowChartConnector">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a:extLst>
              <a:ext uri="{FF2B5EF4-FFF2-40B4-BE49-F238E27FC236}">
                <a16:creationId xmlns:a16="http://schemas.microsoft.com/office/drawing/2014/main" xmlns="" id="{7047DC7A-3CD6-447B-A2D4-A245A371D56C}"/>
              </a:ext>
            </a:extLst>
          </p:cNvPr>
          <p:cNvSpPr/>
          <p:nvPr/>
        </p:nvSpPr>
        <p:spPr>
          <a:xfrm>
            <a:off x="4810771" y="2494531"/>
            <a:ext cx="284480" cy="284480"/>
          </a:xfrm>
          <a:prstGeom prst="flowChartConnector">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a:extLst>
              <a:ext uri="{FF2B5EF4-FFF2-40B4-BE49-F238E27FC236}">
                <a16:creationId xmlns:a16="http://schemas.microsoft.com/office/drawing/2014/main" xmlns="" id="{4930E0A9-C37C-4D7F-B11D-41843EEE2BB6}"/>
              </a:ext>
            </a:extLst>
          </p:cNvPr>
          <p:cNvSpPr/>
          <p:nvPr/>
        </p:nvSpPr>
        <p:spPr>
          <a:xfrm>
            <a:off x="4939713" y="4217564"/>
            <a:ext cx="284480" cy="284480"/>
          </a:xfrm>
          <a:prstGeom prst="flowChartConnector">
            <a:avLst/>
          </a:prstGeom>
          <a:solidFill>
            <a:srgbClr val="05BCF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xmlns="" id="{6F9B827C-A8BA-47CE-8AC7-919F80630B8C}"/>
              </a:ext>
            </a:extLst>
          </p:cNvPr>
          <p:cNvSpPr/>
          <p:nvPr/>
        </p:nvSpPr>
        <p:spPr>
          <a:xfrm>
            <a:off x="3934460" y="5642062"/>
            <a:ext cx="284480" cy="284480"/>
          </a:xfrm>
          <a:prstGeom prst="flowChartConnector">
            <a:avLst/>
          </a:prstGeom>
          <a:solidFill>
            <a:srgbClr val="05BCF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Connector 22">
            <a:extLst>
              <a:ext uri="{FF2B5EF4-FFF2-40B4-BE49-F238E27FC236}">
                <a16:creationId xmlns:a16="http://schemas.microsoft.com/office/drawing/2014/main" xmlns="" id="{7A6BD19D-14D5-4AF1-B2AE-D4D0CABF7282}"/>
              </a:ext>
            </a:extLst>
          </p:cNvPr>
          <p:cNvSpPr/>
          <p:nvPr/>
        </p:nvSpPr>
        <p:spPr>
          <a:xfrm>
            <a:off x="5608184" y="744970"/>
            <a:ext cx="654812" cy="637778"/>
          </a:xfrm>
          <a:prstGeom prst="flowChartConnector">
            <a:avLst/>
          </a:prstGeom>
          <a:solidFill>
            <a:srgbClr val="3333CC"/>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1</a:t>
            </a:r>
          </a:p>
        </p:txBody>
      </p:sp>
      <p:sp>
        <p:nvSpPr>
          <p:cNvPr id="24" name="Flowchart: Connector 23">
            <a:extLst>
              <a:ext uri="{FF2B5EF4-FFF2-40B4-BE49-F238E27FC236}">
                <a16:creationId xmlns:a16="http://schemas.microsoft.com/office/drawing/2014/main" xmlns="" id="{B94E51BD-8C77-425D-AFE7-C4AEB65366C3}"/>
              </a:ext>
            </a:extLst>
          </p:cNvPr>
          <p:cNvSpPr/>
          <p:nvPr/>
        </p:nvSpPr>
        <p:spPr>
          <a:xfrm>
            <a:off x="5951230" y="2269403"/>
            <a:ext cx="654812" cy="637778"/>
          </a:xfrm>
          <a:prstGeom prst="flowChartConnector">
            <a:avLst/>
          </a:prstGeom>
          <a:solidFill>
            <a:srgbClr val="3333CC"/>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2</a:t>
            </a:r>
          </a:p>
        </p:txBody>
      </p:sp>
      <p:sp>
        <p:nvSpPr>
          <p:cNvPr id="25" name="Flowchart: Connector 24">
            <a:extLst>
              <a:ext uri="{FF2B5EF4-FFF2-40B4-BE49-F238E27FC236}">
                <a16:creationId xmlns:a16="http://schemas.microsoft.com/office/drawing/2014/main" xmlns="" id="{89D0AEAA-2832-4439-B611-26EB3C047B05}"/>
              </a:ext>
            </a:extLst>
          </p:cNvPr>
          <p:cNvSpPr/>
          <p:nvPr/>
        </p:nvSpPr>
        <p:spPr>
          <a:xfrm>
            <a:off x="5990894" y="4060766"/>
            <a:ext cx="654812" cy="637778"/>
          </a:xfrm>
          <a:prstGeom prst="flowChartConnector">
            <a:avLst/>
          </a:prstGeom>
          <a:solidFill>
            <a:srgbClr val="3333CC"/>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3</a:t>
            </a:r>
          </a:p>
        </p:txBody>
      </p:sp>
      <p:sp>
        <p:nvSpPr>
          <p:cNvPr id="26" name="Flowchart: Connector 25">
            <a:extLst>
              <a:ext uri="{FF2B5EF4-FFF2-40B4-BE49-F238E27FC236}">
                <a16:creationId xmlns:a16="http://schemas.microsoft.com/office/drawing/2014/main" xmlns="" id="{F6FBB448-987D-4217-B845-3E380EB58C0F}"/>
              </a:ext>
            </a:extLst>
          </p:cNvPr>
          <p:cNvSpPr/>
          <p:nvPr/>
        </p:nvSpPr>
        <p:spPr>
          <a:xfrm>
            <a:off x="5754611" y="5498791"/>
            <a:ext cx="654812" cy="637778"/>
          </a:xfrm>
          <a:prstGeom prst="flowChartConnector">
            <a:avLst/>
          </a:prstGeom>
          <a:solidFill>
            <a:srgbClr val="3333CC"/>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4</a:t>
            </a:r>
          </a:p>
        </p:txBody>
      </p:sp>
      <p:cxnSp>
        <p:nvCxnSpPr>
          <p:cNvPr id="36" name="Straight Connector 35">
            <a:extLst>
              <a:ext uri="{FF2B5EF4-FFF2-40B4-BE49-F238E27FC236}">
                <a16:creationId xmlns:a16="http://schemas.microsoft.com/office/drawing/2014/main" xmlns="" id="{C9C01BBC-5490-40F6-94D9-A06E48D3ABB8}"/>
              </a:ext>
            </a:extLst>
          </p:cNvPr>
          <p:cNvCxnSpPr>
            <a:cxnSpLocks/>
            <a:stCxn id="17" idx="6"/>
            <a:endCxn id="23" idx="2"/>
          </p:cNvCxnSpPr>
          <p:nvPr/>
        </p:nvCxnSpPr>
        <p:spPr>
          <a:xfrm flipV="1">
            <a:off x="4010852" y="1063859"/>
            <a:ext cx="1597332" cy="44889"/>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xmlns="" id="{C59A2099-E43E-4A45-8297-A5BA95F2D285}"/>
              </a:ext>
            </a:extLst>
          </p:cNvPr>
          <p:cNvCxnSpPr>
            <a:cxnSpLocks/>
            <a:stCxn id="18" idx="6"/>
            <a:endCxn id="24" idx="2"/>
          </p:cNvCxnSpPr>
          <p:nvPr/>
        </p:nvCxnSpPr>
        <p:spPr>
          <a:xfrm flipV="1">
            <a:off x="5095251" y="2588292"/>
            <a:ext cx="855979" cy="48479"/>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xmlns="" id="{3ED22266-9ABC-4879-BC2C-840BB0797705}"/>
              </a:ext>
            </a:extLst>
          </p:cNvPr>
          <p:cNvCxnSpPr>
            <a:cxnSpLocks/>
            <a:stCxn id="19" idx="6"/>
            <a:endCxn id="25" idx="2"/>
          </p:cNvCxnSpPr>
          <p:nvPr/>
        </p:nvCxnSpPr>
        <p:spPr>
          <a:xfrm>
            <a:off x="5224193" y="4359804"/>
            <a:ext cx="766701" cy="19851"/>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xmlns="" id="{01761AA3-F0B7-4685-8121-51919B466FAF}"/>
              </a:ext>
            </a:extLst>
          </p:cNvPr>
          <p:cNvCxnSpPr>
            <a:cxnSpLocks/>
            <a:stCxn id="20" idx="6"/>
            <a:endCxn id="26" idx="2"/>
          </p:cNvCxnSpPr>
          <p:nvPr/>
        </p:nvCxnSpPr>
        <p:spPr>
          <a:xfrm>
            <a:off x="4218940" y="5784302"/>
            <a:ext cx="1535671" cy="33378"/>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sp>
        <p:nvSpPr>
          <p:cNvPr id="29" name="Flowchart: Connector 8">
            <a:extLst>
              <a:ext uri="{FF2B5EF4-FFF2-40B4-BE49-F238E27FC236}">
                <a16:creationId xmlns:a16="http://schemas.microsoft.com/office/drawing/2014/main" xmlns="" id="{0CA7C2FD-0750-7E9F-64B8-8E804512EE55}"/>
              </a:ext>
            </a:extLst>
          </p:cNvPr>
          <p:cNvSpPr/>
          <p:nvPr/>
        </p:nvSpPr>
        <p:spPr>
          <a:xfrm>
            <a:off x="830244" y="1382748"/>
            <a:ext cx="2839655" cy="4230173"/>
          </a:xfrm>
          <a:prstGeom prst="flowChartConnector">
            <a:avLst/>
          </a:prstGeom>
          <a:solidFill>
            <a:srgbClr val="00B0F0"/>
          </a:solidFill>
          <a:ln>
            <a:noFill/>
          </a:ln>
          <a:effectLst>
            <a:outerShdw blurRad="127000" dist="38100" dir="4920000" sx="99000" sy="99000" algn="ctr" rotWithShape="0">
              <a:srgbClr val="000000">
                <a:alpha val="43000"/>
              </a:srgbClr>
            </a:outerShdw>
          </a:effectLst>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rgbClr val="FF0000"/>
                </a:solidFill>
                <a:latin typeface="Times New Roman" panose="02020603050405020304" pitchFamily="18" charset="0"/>
                <a:cs typeface="Times New Roman" panose="02020603050405020304" pitchFamily="18" charset="0"/>
              </a:rPr>
              <a:t>BÀI 3</a:t>
            </a:r>
            <a:endParaRPr lang="en-US" sz="3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672918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1000" fill="hold"/>
                                        <p:tgtEl>
                                          <p:spTgt spid="29"/>
                                        </p:tgtEl>
                                        <p:attrNameLst>
                                          <p:attrName>ppt_w</p:attrName>
                                        </p:attrNameLst>
                                      </p:cBhvr>
                                      <p:tavLst>
                                        <p:tav tm="0">
                                          <p:val>
                                            <p:fltVal val="0"/>
                                          </p:val>
                                        </p:tav>
                                        <p:tav tm="100000">
                                          <p:val>
                                            <p:strVal val="#ppt_w"/>
                                          </p:val>
                                        </p:tav>
                                      </p:tavLst>
                                    </p:anim>
                                    <p:anim calcmode="lin" valueType="num">
                                      <p:cBhvr>
                                        <p:cTn id="8" dur="1000" fill="hold"/>
                                        <p:tgtEl>
                                          <p:spTgt spid="29"/>
                                        </p:tgtEl>
                                        <p:attrNameLst>
                                          <p:attrName>ppt_h</p:attrName>
                                        </p:attrNameLst>
                                      </p:cBhvr>
                                      <p:tavLst>
                                        <p:tav tm="0">
                                          <p:val>
                                            <p:fltVal val="0"/>
                                          </p:val>
                                        </p:tav>
                                        <p:tav tm="100000">
                                          <p:val>
                                            <p:strVal val="#ppt_h"/>
                                          </p:val>
                                        </p:tav>
                                      </p:tavLst>
                                    </p:anim>
                                    <p:anim calcmode="lin" valueType="num">
                                      <p:cBhvr>
                                        <p:cTn id="9" dur="1000" fill="hold"/>
                                        <p:tgtEl>
                                          <p:spTgt spid="29"/>
                                        </p:tgtEl>
                                        <p:attrNameLst>
                                          <p:attrName>style.rotation</p:attrName>
                                        </p:attrNameLst>
                                      </p:cBhvr>
                                      <p:tavLst>
                                        <p:tav tm="0">
                                          <p:val>
                                            <p:fltVal val="90"/>
                                          </p:val>
                                        </p:tav>
                                        <p:tav tm="100000">
                                          <p:val>
                                            <p:fltVal val="0"/>
                                          </p:val>
                                        </p:tav>
                                      </p:tavLst>
                                    </p:anim>
                                    <p:animEffect transition="in" filter="fade">
                                      <p:cBhvr>
                                        <p:cTn id="10" dur="1000"/>
                                        <p:tgtEl>
                                          <p:spTgt spid="2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barn(inVertical)">
                                      <p:cBhvr>
                                        <p:cTn id="15" dur="500"/>
                                        <p:tgtEl>
                                          <p:spTgt spid="3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barn(inVertical)">
                                      <p:cBhvr>
                                        <p:cTn id="18" dur="500"/>
                                        <p:tgtEl>
                                          <p:spTgt spid="23"/>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barn(inVertical)">
                                      <p:cBhvr>
                                        <p:cTn id="21" dur="500"/>
                                        <p:tgtEl>
                                          <p:spTgt spid="17"/>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barn(inVertical)">
                                      <p:cBhvr>
                                        <p:cTn id="24" dur="500"/>
                                        <p:tgtEl>
                                          <p:spTgt spid="5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barn(inVertical)">
                                      <p:cBhvr>
                                        <p:cTn id="29" dur="500"/>
                                        <p:tgtEl>
                                          <p:spTgt spid="37"/>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barn(inVertical)">
                                      <p:cBhvr>
                                        <p:cTn id="35" dur="500"/>
                                        <p:tgtEl>
                                          <p:spTgt spid="24"/>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50"/>
                                        </p:tgtEl>
                                        <p:attrNameLst>
                                          <p:attrName>style.visibility</p:attrName>
                                        </p:attrNameLst>
                                      </p:cBhvr>
                                      <p:to>
                                        <p:strVal val="visible"/>
                                      </p:to>
                                    </p:set>
                                    <p:animEffect transition="in" filter="barn(inVertical)">
                                      <p:cBhvr>
                                        <p:cTn id="38" dur="500"/>
                                        <p:tgtEl>
                                          <p:spTgt spid="50"/>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barn(inVertical)">
                                      <p:cBhvr>
                                        <p:cTn id="43" dur="500"/>
                                        <p:tgtEl>
                                          <p:spTgt spid="19"/>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barn(inVertical)">
                                      <p:cBhvr>
                                        <p:cTn id="46" dur="500"/>
                                        <p:tgtEl>
                                          <p:spTgt spid="25"/>
                                        </p:tgtEl>
                                      </p:cBhvr>
                                    </p:animEffect>
                                  </p:childTnLst>
                                </p:cTn>
                              </p:par>
                              <p:par>
                                <p:cTn id="47" presetID="16" presetClass="entr" presetSubtype="21" fill="hold" nodeType="with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barn(inVertical)">
                                      <p:cBhvr>
                                        <p:cTn id="49" dur="500"/>
                                        <p:tgtEl>
                                          <p:spTgt spid="40"/>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53"/>
                                        </p:tgtEl>
                                        <p:attrNameLst>
                                          <p:attrName>style.visibility</p:attrName>
                                        </p:attrNameLst>
                                      </p:cBhvr>
                                      <p:to>
                                        <p:strVal val="visible"/>
                                      </p:to>
                                    </p:set>
                                    <p:animEffect transition="in" filter="barn(inVertical)">
                                      <p:cBhvr>
                                        <p:cTn id="52" dur="500"/>
                                        <p:tgtEl>
                                          <p:spTgt spid="5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42"/>
                                        </p:tgtEl>
                                        <p:attrNameLst>
                                          <p:attrName>style.visibility</p:attrName>
                                        </p:attrNameLst>
                                      </p:cBhvr>
                                      <p:to>
                                        <p:strVal val="visible"/>
                                      </p:to>
                                    </p:set>
                                    <p:animEffect transition="in" filter="barn(inVertical)">
                                      <p:cBhvr>
                                        <p:cTn id="57" dur="500"/>
                                        <p:tgtEl>
                                          <p:spTgt spid="42"/>
                                        </p:tgtEl>
                                      </p:cBhvr>
                                    </p:animEffect>
                                  </p:childTnLst>
                                </p:cTn>
                              </p:par>
                              <p:par>
                                <p:cTn id="58" presetID="16" presetClass="entr" presetSubtype="21" fill="hold" grpId="0" nodeType="with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barn(inVertical)">
                                      <p:cBhvr>
                                        <p:cTn id="60" dur="500"/>
                                        <p:tgtEl>
                                          <p:spTgt spid="20"/>
                                        </p:tgtEl>
                                      </p:cBhvr>
                                    </p:animEffect>
                                  </p:childTnLst>
                                </p:cTn>
                              </p:par>
                              <p:par>
                                <p:cTn id="61" presetID="16" presetClass="entr" presetSubtype="21"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barn(inVertical)">
                                      <p:cBhvr>
                                        <p:cTn id="63" dur="500"/>
                                        <p:tgtEl>
                                          <p:spTgt spid="26"/>
                                        </p:tgtEl>
                                      </p:cBhvr>
                                    </p:animEffect>
                                  </p:childTnLst>
                                </p:cTn>
                              </p:par>
                              <p:par>
                                <p:cTn id="64" presetID="16" presetClass="entr" presetSubtype="21" fill="hold" grpId="0" nodeType="withEffect">
                                  <p:stCondLst>
                                    <p:cond delay="0"/>
                                  </p:stCondLst>
                                  <p:childTnLst>
                                    <p:set>
                                      <p:cBhvr>
                                        <p:cTn id="65" dur="1" fill="hold">
                                          <p:stCondLst>
                                            <p:cond delay="0"/>
                                          </p:stCondLst>
                                        </p:cTn>
                                        <p:tgtEl>
                                          <p:spTgt spid="52"/>
                                        </p:tgtEl>
                                        <p:attrNameLst>
                                          <p:attrName>style.visibility</p:attrName>
                                        </p:attrNameLst>
                                      </p:cBhvr>
                                      <p:to>
                                        <p:strVal val="visible"/>
                                      </p:to>
                                    </p:set>
                                    <p:animEffect transition="in" filter="barn(inVertical)">
                                      <p:cBhvr>
                                        <p:cTn id="66"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animBg="1"/>
      <p:bldP spid="52" grpId="0" animBg="1"/>
      <p:bldP spid="53" grpId="0" animBg="1"/>
      <p:bldP spid="17" grpId="0" animBg="1"/>
      <p:bldP spid="18" grpId="0" animBg="1"/>
      <p:bldP spid="19" grpId="0" animBg="1"/>
      <p:bldP spid="20" grpId="0" animBg="1"/>
      <p:bldP spid="23" grpId="0" animBg="1"/>
      <p:bldP spid="24" grpId="0" animBg="1"/>
      <p:bldP spid="25" grpId="0" animBg="1"/>
      <p:bldP spid="26" grpId="0" animBg="1"/>
      <p:bldP spid="2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513840" y="365760"/>
            <a:ext cx="1645920" cy="660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t>3</a:t>
            </a:r>
            <a:endParaRPr lang="en-US" sz="4000" b="1" dirty="0"/>
          </a:p>
        </p:txBody>
      </p:sp>
      <p:sp>
        <p:nvSpPr>
          <p:cNvPr id="5" name="TextBox 4"/>
          <p:cNvSpPr txBox="1"/>
          <p:nvPr/>
        </p:nvSpPr>
        <p:spPr>
          <a:xfrm>
            <a:off x="3637280" y="695960"/>
            <a:ext cx="3251200" cy="369332"/>
          </a:xfrm>
          <a:prstGeom prst="rect">
            <a:avLst/>
          </a:prstGeom>
          <a:noFill/>
        </p:spPr>
        <p:txBody>
          <a:bodyPr wrap="square" rtlCol="0">
            <a:spAutoFit/>
          </a:bodyPr>
          <a:lstStyle/>
          <a:p>
            <a:r>
              <a:rPr lang="en-US" b="1" dirty="0" err="1" smtClean="0">
                <a:solidFill>
                  <a:srgbClr val="FF0000"/>
                </a:solidFill>
              </a:rPr>
              <a:t>Nổi</a:t>
            </a:r>
            <a:r>
              <a:rPr lang="en-US" b="1" dirty="0" smtClean="0">
                <a:solidFill>
                  <a:srgbClr val="FF0000"/>
                </a:solidFill>
              </a:rPr>
              <a:t> </a:t>
            </a:r>
            <a:r>
              <a:rPr lang="en-US" b="1" dirty="0" err="1" smtClean="0">
                <a:solidFill>
                  <a:srgbClr val="FF0000"/>
                </a:solidFill>
              </a:rPr>
              <a:t>nhớ</a:t>
            </a:r>
            <a:r>
              <a:rPr lang="en-US" b="1" dirty="0" smtClean="0">
                <a:solidFill>
                  <a:srgbClr val="FF0000"/>
                </a:solidFill>
              </a:rPr>
              <a:t> </a:t>
            </a:r>
            <a:r>
              <a:rPr lang="en-US" b="1" dirty="0" err="1" smtClean="0">
                <a:solidFill>
                  <a:srgbClr val="FF0000"/>
                </a:solidFill>
              </a:rPr>
              <a:t>quê</a:t>
            </a:r>
            <a:r>
              <a:rPr lang="en-US" b="1" dirty="0" smtClean="0">
                <a:solidFill>
                  <a:srgbClr val="FF0000"/>
                </a:solidFill>
              </a:rPr>
              <a:t> </a:t>
            </a:r>
            <a:r>
              <a:rPr lang="en-US" b="1" dirty="0" err="1" smtClean="0">
                <a:solidFill>
                  <a:srgbClr val="FF0000"/>
                </a:solidFill>
              </a:rPr>
              <a:t>hương</a:t>
            </a:r>
            <a:r>
              <a:rPr lang="en-US" b="1" dirty="0" smtClean="0">
                <a:solidFill>
                  <a:srgbClr val="FF0000"/>
                </a:solidFill>
              </a:rPr>
              <a:t> </a:t>
            </a:r>
            <a:endParaRPr lang="en-US" b="1" dirty="0">
              <a:solidFill>
                <a:srgbClr val="FF0000"/>
              </a:solidFill>
            </a:endParaRPr>
          </a:p>
        </p:txBody>
      </p:sp>
      <p:sp>
        <p:nvSpPr>
          <p:cNvPr id="6" name="TextBox 5"/>
          <p:cNvSpPr txBox="1"/>
          <p:nvPr/>
        </p:nvSpPr>
        <p:spPr>
          <a:xfrm>
            <a:off x="1793240" y="1554480"/>
            <a:ext cx="3688080" cy="954107"/>
          </a:xfrm>
          <a:prstGeom prst="rect">
            <a:avLst/>
          </a:prstGeom>
          <a:noFill/>
        </p:spPr>
        <p:txBody>
          <a:bodyPr wrap="square" rtlCol="0">
            <a:spAutoFit/>
          </a:bodyPr>
          <a:lstStyle/>
          <a:p>
            <a:r>
              <a:rPr lang="en-US" sz="2800" b="1" dirty="0" err="1" smtClean="0"/>
              <a:t>Hoàn</a:t>
            </a:r>
            <a:r>
              <a:rPr lang="en-US" sz="2800" b="1" dirty="0" smtClean="0"/>
              <a:t> </a:t>
            </a:r>
            <a:r>
              <a:rPr lang="en-US" sz="2800" b="1" dirty="0" err="1" smtClean="0"/>
              <a:t>cảnh</a:t>
            </a:r>
            <a:r>
              <a:rPr lang="en-US" sz="2800" b="1" dirty="0" smtClean="0"/>
              <a:t> : </a:t>
            </a:r>
            <a:r>
              <a:rPr lang="en-US" sz="2800" b="1" dirty="0" err="1" smtClean="0"/>
              <a:t>Xa</a:t>
            </a:r>
            <a:r>
              <a:rPr lang="en-US" sz="2800" b="1" dirty="0" smtClean="0"/>
              <a:t> </a:t>
            </a:r>
            <a:r>
              <a:rPr lang="en-US" sz="2800" b="1" dirty="0" err="1" smtClean="0"/>
              <a:t>cách</a:t>
            </a:r>
            <a:r>
              <a:rPr lang="en-US" sz="2800" b="1" dirty="0" smtClean="0"/>
              <a:t> </a:t>
            </a:r>
            <a:r>
              <a:rPr lang="en-US" sz="2800" b="1" dirty="0" err="1" smtClean="0"/>
              <a:t>quê</a:t>
            </a:r>
            <a:r>
              <a:rPr lang="en-US" sz="2800" b="1" dirty="0" smtClean="0"/>
              <a:t> </a:t>
            </a:r>
            <a:r>
              <a:rPr lang="en-US" sz="2800" b="1" dirty="0" err="1" smtClean="0"/>
              <a:t>hương</a:t>
            </a:r>
            <a:endParaRPr lang="en-US" sz="2800" b="1" dirty="0"/>
          </a:p>
        </p:txBody>
      </p:sp>
      <p:sp>
        <p:nvSpPr>
          <p:cNvPr id="9" name="TextBox 8"/>
          <p:cNvSpPr txBox="1"/>
          <p:nvPr/>
        </p:nvSpPr>
        <p:spPr>
          <a:xfrm>
            <a:off x="1793240" y="2489200"/>
            <a:ext cx="2992120" cy="1077218"/>
          </a:xfrm>
          <a:prstGeom prst="rect">
            <a:avLst/>
          </a:prstGeom>
          <a:noFill/>
        </p:spPr>
        <p:txBody>
          <a:bodyPr wrap="square" rtlCol="0">
            <a:spAutoFit/>
          </a:bodyPr>
          <a:lstStyle/>
          <a:p>
            <a:r>
              <a:rPr lang="en-US" sz="3200" b="1" dirty="0" err="1" smtClean="0"/>
              <a:t>Nổi</a:t>
            </a:r>
            <a:r>
              <a:rPr lang="en-US" sz="3200" b="1" dirty="0" smtClean="0"/>
              <a:t> </a:t>
            </a:r>
            <a:r>
              <a:rPr lang="en-US" sz="3200" b="1" dirty="0" err="1" smtClean="0"/>
              <a:t>nhớ</a:t>
            </a:r>
            <a:r>
              <a:rPr lang="en-US" sz="3200" b="1" dirty="0" smtClean="0"/>
              <a:t> : </a:t>
            </a:r>
            <a:r>
              <a:rPr lang="en-US" sz="3200" b="1" dirty="0" err="1" smtClean="0"/>
              <a:t>Luôn</a:t>
            </a:r>
            <a:r>
              <a:rPr lang="en-US" sz="3200" b="1" dirty="0" smtClean="0"/>
              <a:t> </a:t>
            </a:r>
            <a:r>
              <a:rPr lang="en-US" sz="3200" b="1" dirty="0" err="1" smtClean="0"/>
              <a:t>tưởng</a:t>
            </a:r>
            <a:r>
              <a:rPr lang="en-US" sz="3200" b="1" dirty="0" smtClean="0"/>
              <a:t> </a:t>
            </a:r>
            <a:r>
              <a:rPr lang="en-US" sz="3200" b="1" dirty="0" err="1" smtClean="0"/>
              <a:t>nhớ</a:t>
            </a:r>
            <a:endParaRPr lang="en-US" sz="3200" b="1" dirty="0"/>
          </a:p>
        </p:txBody>
      </p:sp>
      <p:sp>
        <p:nvSpPr>
          <p:cNvPr id="10" name="Right Arrow 9"/>
          <p:cNvSpPr/>
          <p:nvPr/>
        </p:nvSpPr>
        <p:spPr>
          <a:xfrm>
            <a:off x="5351780" y="2330340"/>
            <a:ext cx="955040" cy="538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320280" y="2381478"/>
            <a:ext cx="3545840" cy="1077218"/>
          </a:xfrm>
          <a:prstGeom prst="rect">
            <a:avLst/>
          </a:prstGeom>
          <a:noFill/>
        </p:spPr>
        <p:txBody>
          <a:bodyPr wrap="square" rtlCol="0">
            <a:spAutoFit/>
          </a:bodyPr>
          <a:lstStyle/>
          <a:p>
            <a:r>
              <a:rPr lang="en-US" sz="3200" b="1" dirty="0" smtClean="0"/>
              <a:t>Da </a:t>
            </a:r>
            <a:r>
              <a:rPr lang="en-US" sz="3200" b="1" dirty="0" err="1" smtClean="0"/>
              <a:t>diết</a:t>
            </a:r>
            <a:r>
              <a:rPr lang="en-US" sz="3200" b="1" dirty="0" smtClean="0"/>
              <a:t> ,</a:t>
            </a:r>
            <a:r>
              <a:rPr lang="en-US" sz="3200" b="1" dirty="0" err="1" smtClean="0"/>
              <a:t>thường</a:t>
            </a:r>
            <a:r>
              <a:rPr lang="en-US" sz="3200" b="1" dirty="0" smtClean="0"/>
              <a:t> </a:t>
            </a:r>
            <a:r>
              <a:rPr lang="en-US" sz="3200" b="1" dirty="0" err="1" smtClean="0"/>
              <a:t>trực</a:t>
            </a:r>
            <a:r>
              <a:rPr lang="en-US" sz="3200" b="1" dirty="0" smtClean="0"/>
              <a:t> ,</a:t>
            </a:r>
            <a:r>
              <a:rPr lang="en-US" sz="3200" b="1" dirty="0" err="1" smtClean="0"/>
              <a:t>khôn</a:t>
            </a:r>
            <a:r>
              <a:rPr lang="en-US" sz="3200" b="1" dirty="0" smtClean="0"/>
              <a:t> </a:t>
            </a:r>
            <a:r>
              <a:rPr lang="en-US" sz="3200" b="1" dirty="0" err="1" smtClean="0"/>
              <a:t>nguôi</a:t>
            </a:r>
            <a:endParaRPr lang="en-US" sz="3200" b="1" dirty="0"/>
          </a:p>
        </p:txBody>
      </p:sp>
    </p:spTree>
    <p:extLst>
      <p:ext uri="{BB962C8B-B14F-4D97-AF65-F5344CB8AC3E}">
        <p14:creationId xmlns:p14="http://schemas.microsoft.com/office/powerpoint/2010/main" val="90514251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4"/>
                                        </p:tgtEl>
                                        <p:attrNameLst>
                                          <p:attrName>style.color</p:attrName>
                                        </p:attrNameLst>
                                      </p:cBhvr>
                                      <p:to>
                                        <a:schemeClr val="bg1"/>
                                      </p:to>
                                    </p:animClr>
                                    <p:animClr clrSpc="rgb" dir="cw">
                                      <p:cBhvr>
                                        <p:cTn id="7" dur="250" autoRev="1" fill="remove"/>
                                        <p:tgtEl>
                                          <p:spTgt spid="4"/>
                                        </p:tgtEl>
                                        <p:attrNameLst>
                                          <p:attrName>fillcolor</p:attrName>
                                        </p:attrNameLst>
                                      </p:cBhvr>
                                      <p:to>
                                        <a:schemeClr val="bg1"/>
                                      </p:to>
                                    </p:animClr>
                                    <p:set>
                                      <p:cBhvr>
                                        <p:cTn id="8" dur="250" autoRev="1" fill="remove"/>
                                        <p:tgtEl>
                                          <p:spTgt spid="4"/>
                                        </p:tgtEl>
                                        <p:attrNameLst>
                                          <p:attrName>fill.type</p:attrName>
                                        </p:attrNameLst>
                                      </p:cBhvr>
                                      <p:to>
                                        <p:strVal val="solid"/>
                                      </p:to>
                                    </p:set>
                                    <p:set>
                                      <p:cBhvr>
                                        <p:cTn id="9" dur="250" autoRev="1" fill="remove"/>
                                        <p:tgtEl>
                                          <p:spTgt spid="4"/>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Effect transition="in" filter="wipe(down)">
                                      <p:cBhvr>
                                        <p:cTn id="21" dur="500"/>
                                        <p:tgtEl>
                                          <p:spTgt spid="5">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nodeType="clickEffect">
                                  <p:stCondLst>
                                    <p:cond delay="0"/>
                                  </p:stCondLst>
                                  <p:childTnLst>
                                    <p:set>
                                      <p:cBhvr>
                                        <p:cTn id="25" dur="1" fill="hold">
                                          <p:stCondLst>
                                            <p:cond delay="0"/>
                                          </p:stCondLst>
                                        </p:cTn>
                                        <p:tgtEl>
                                          <p:spTgt spid="6">
                                            <p:txEl>
                                              <p:pRg st="0" end="0"/>
                                            </p:txEl>
                                          </p:spTgt>
                                        </p:tgtEl>
                                        <p:attrNameLst>
                                          <p:attrName>style.visibility</p:attrName>
                                        </p:attrNameLst>
                                      </p:cBhvr>
                                      <p:to>
                                        <p:strVal val="visible"/>
                                      </p:to>
                                    </p:set>
                                    <p:animEffect transition="in" filter="wipe(down)">
                                      <p:cBhvr>
                                        <p:cTn id="26" dur="580">
                                          <p:stCondLst>
                                            <p:cond delay="0"/>
                                          </p:stCondLst>
                                        </p:cTn>
                                        <p:tgtEl>
                                          <p:spTgt spid="6">
                                            <p:txEl>
                                              <p:pRg st="0" end="0"/>
                                            </p:txEl>
                                          </p:spTgt>
                                        </p:tgtEl>
                                      </p:cBhvr>
                                    </p:animEffect>
                                    <p:anim calcmode="lin" valueType="num">
                                      <p:cBhvr>
                                        <p:cTn id="27"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32" dur="26">
                                          <p:stCondLst>
                                            <p:cond delay="650"/>
                                          </p:stCondLst>
                                        </p:cTn>
                                        <p:tgtEl>
                                          <p:spTgt spid="6">
                                            <p:txEl>
                                              <p:pRg st="0" end="0"/>
                                            </p:txEl>
                                          </p:spTgt>
                                        </p:tgtEl>
                                      </p:cBhvr>
                                      <p:to x="100000" y="60000"/>
                                    </p:animScale>
                                    <p:animScale>
                                      <p:cBhvr>
                                        <p:cTn id="33" dur="166" decel="50000">
                                          <p:stCondLst>
                                            <p:cond delay="676"/>
                                          </p:stCondLst>
                                        </p:cTn>
                                        <p:tgtEl>
                                          <p:spTgt spid="6">
                                            <p:txEl>
                                              <p:pRg st="0" end="0"/>
                                            </p:txEl>
                                          </p:spTgt>
                                        </p:tgtEl>
                                      </p:cBhvr>
                                      <p:to x="100000" y="100000"/>
                                    </p:animScale>
                                    <p:animScale>
                                      <p:cBhvr>
                                        <p:cTn id="34" dur="26">
                                          <p:stCondLst>
                                            <p:cond delay="1312"/>
                                          </p:stCondLst>
                                        </p:cTn>
                                        <p:tgtEl>
                                          <p:spTgt spid="6">
                                            <p:txEl>
                                              <p:pRg st="0" end="0"/>
                                            </p:txEl>
                                          </p:spTgt>
                                        </p:tgtEl>
                                      </p:cBhvr>
                                      <p:to x="100000" y="80000"/>
                                    </p:animScale>
                                    <p:animScale>
                                      <p:cBhvr>
                                        <p:cTn id="35" dur="166" decel="50000">
                                          <p:stCondLst>
                                            <p:cond delay="1338"/>
                                          </p:stCondLst>
                                        </p:cTn>
                                        <p:tgtEl>
                                          <p:spTgt spid="6">
                                            <p:txEl>
                                              <p:pRg st="0" end="0"/>
                                            </p:txEl>
                                          </p:spTgt>
                                        </p:tgtEl>
                                      </p:cBhvr>
                                      <p:to x="100000" y="100000"/>
                                    </p:animScale>
                                    <p:animScale>
                                      <p:cBhvr>
                                        <p:cTn id="36" dur="26">
                                          <p:stCondLst>
                                            <p:cond delay="1642"/>
                                          </p:stCondLst>
                                        </p:cTn>
                                        <p:tgtEl>
                                          <p:spTgt spid="6">
                                            <p:txEl>
                                              <p:pRg st="0" end="0"/>
                                            </p:txEl>
                                          </p:spTgt>
                                        </p:tgtEl>
                                      </p:cBhvr>
                                      <p:to x="100000" y="90000"/>
                                    </p:animScale>
                                    <p:animScale>
                                      <p:cBhvr>
                                        <p:cTn id="37" dur="166" decel="50000">
                                          <p:stCondLst>
                                            <p:cond delay="1668"/>
                                          </p:stCondLst>
                                        </p:cTn>
                                        <p:tgtEl>
                                          <p:spTgt spid="6">
                                            <p:txEl>
                                              <p:pRg st="0" end="0"/>
                                            </p:txEl>
                                          </p:spTgt>
                                        </p:tgtEl>
                                      </p:cBhvr>
                                      <p:to x="100000" y="100000"/>
                                    </p:animScale>
                                    <p:animScale>
                                      <p:cBhvr>
                                        <p:cTn id="38" dur="26">
                                          <p:stCondLst>
                                            <p:cond delay="1808"/>
                                          </p:stCondLst>
                                        </p:cTn>
                                        <p:tgtEl>
                                          <p:spTgt spid="6">
                                            <p:txEl>
                                              <p:pRg st="0" end="0"/>
                                            </p:txEl>
                                          </p:spTgt>
                                        </p:tgtEl>
                                      </p:cBhvr>
                                      <p:to x="100000" y="95000"/>
                                    </p:animScale>
                                    <p:animScale>
                                      <p:cBhvr>
                                        <p:cTn id="39" dur="166" decel="50000">
                                          <p:stCondLst>
                                            <p:cond delay="1834"/>
                                          </p:stCondLst>
                                        </p:cTn>
                                        <p:tgtEl>
                                          <p:spTgt spid="6">
                                            <p:txEl>
                                              <p:pRg st="0" end="0"/>
                                            </p:txEl>
                                          </p:spTgt>
                                        </p:tgtEl>
                                      </p:cBhvr>
                                      <p:to x="100000" y="100000"/>
                                    </p:animScale>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9">
                                            <p:txEl>
                                              <p:pRg st="0" end="0"/>
                                            </p:txEl>
                                          </p:spTgt>
                                        </p:tgtEl>
                                        <p:attrNameLst>
                                          <p:attrName>style.visibility</p:attrName>
                                        </p:attrNameLst>
                                      </p:cBhvr>
                                      <p:to>
                                        <p:strVal val="visible"/>
                                      </p:to>
                                    </p:set>
                                    <p:animEffect transition="in" filter="barn(inVertical)">
                                      <p:cBhvr>
                                        <p:cTn id="44" dur="500"/>
                                        <p:tgtEl>
                                          <p:spTgt spid="9">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1000"/>
                                        <p:tgtEl>
                                          <p:spTgt spid="10"/>
                                        </p:tgtEl>
                                      </p:cBhvr>
                                    </p:animEffect>
                                    <p:anim calcmode="lin" valueType="num">
                                      <p:cBhvr>
                                        <p:cTn id="50" dur="1000" fill="hold"/>
                                        <p:tgtEl>
                                          <p:spTgt spid="10"/>
                                        </p:tgtEl>
                                        <p:attrNameLst>
                                          <p:attrName>ppt_x</p:attrName>
                                        </p:attrNameLst>
                                      </p:cBhvr>
                                      <p:tavLst>
                                        <p:tav tm="0">
                                          <p:val>
                                            <p:strVal val="#ppt_x"/>
                                          </p:val>
                                        </p:tav>
                                        <p:tav tm="100000">
                                          <p:val>
                                            <p:strVal val="#ppt_x"/>
                                          </p:val>
                                        </p:tav>
                                      </p:tavLst>
                                    </p:anim>
                                    <p:anim calcmode="lin" valueType="num">
                                      <p:cBhvr>
                                        <p:cTn id="5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1">
                                            <p:txEl>
                                              <p:pRg st="0" end="0"/>
                                            </p:txEl>
                                          </p:spTgt>
                                        </p:tgtEl>
                                        <p:attrNameLst>
                                          <p:attrName>style.visibility</p:attrName>
                                        </p:attrNameLst>
                                      </p:cBhvr>
                                      <p:to>
                                        <p:strVal val="visible"/>
                                      </p:to>
                                    </p:set>
                                    <p:animEffect transition="in" filter="fade">
                                      <p:cBhvr>
                                        <p:cTn id="56" dur="1000"/>
                                        <p:tgtEl>
                                          <p:spTgt spid="11">
                                            <p:txEl>
                                              <p:pRg st="0" end="0"/>
                                            </p:txEl>
                                          </p:spTgt>
                                        </p:tgtEl>
                                      </p:cBhvr>
                                    </p:animEffect>
                                    <p:anim calcmode="lin" valueType="num">
                                      <p:cBhvr>
                                        <p:cTn id="57"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58"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Rounded Corners 49">
            <a:extLst>
              <a:ext uri="{FF2B5EF4-FFF2-40B4-BE49-F238E27FC236}">
                <a16:creationId xmlns:a16="http://schemas.microsoft.com/office/drawing/2014/main" xmlns="" id="{FF863F7E-5009-4055-96E2-7518EA0A1048}"/>
              </a:ext>
            </a:extLst>
          </p:cNvPr>
          <p:cNvSpPr/>
          <p:nvPr/>
        </p:nvSpPr>
        <p:spPr>
          <a:xfrm>
            <a:off x="6219126" y="2128971"/>
            <a:ext cx="5657088" cy="893364"/>
          </a:xfrm>
          <a:prstGeom prst="roundRect">
            <a:avLst>
              <a:gd name="adj" fmla="val 4055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accent1"/>
                </a:solidFill>
                <a:latin typeface="Times New Roman" panose="02020603050405020304" pitchFamily="18" charset="0"/>
                <a:cs typeface="Times New Roman" panose="02020603050405020304" pitchFamily="18" charset="0"/>
              </a:rPr>
              <a:t>Cá</a:t>
            </a:r>
            <a:r>
              <a:rPr lang="en-US" sz="2800" b="1" dirty="0" smtClean="0">
                <a:solidFill>
                  <a:schemeClr val="accent1"/>
                </a:solidFill>
                <a:latin typeface="Times New Roman" panose="02020603050405020304" pitchFamily="18" charset="0"/>
                <a:cs typeface="Times New Roman" panose="02020603050405020304" pitchFamily="18" charset="0"/>
              </a:rPr>
              <a:t> </a:t>
            </a:r>
            <a:r>
              <a:rPr lang="en-US" sz="2800" b="1" dirty="0" err="1" smtClean="0">
                <a:solidFill>
                  <a:schemeClr val="accent1"/>
                </a:solidFill>
                <a:latin typeface="Times New Roman" panose="02020603050405020304" pitchFamily="18" charset="0"/>
                <a:cs typeface="Times New Roman" panose="02020603050405020304" pitchFamily="18" charset="0"/>
              </a:rPr>
              <a:t>bạc</a:t>
            </a:r>
            <a:r>
              <a:rPr lang="en-US" sz="2800" b="1" dirty="0" smtClean="0">
                <a:solidFill>
                  <a:schemeClr val="accent1"/>
                </a:solidFill>
                <a:latin typeface="Times New Roman" panose="02020603050405020304" pitchFamily="18" charset="0"/>
                <a:cs typeface="Times New Roman" panose="02020603050405020304" pitchFamily="18" charset="0"/>
              </a:rPr>
              <a:t> </a:t>
            </a:r>
            <a:endParaRPr lang="en-US" sz="2800" b="1" dirty="0">
              <a:solidFill>
                <a:schemeClr val="accent1"/>
              </a:solidFill>
              <a:latin typeface="Times New Roman" panose="02020603050405020304" pitchFamily="18" charset="0"/>
              <a:cs typeface="Times New Roman" panose="02020603050405020304" pitchFamily="18" charset="0"/>
            </a:endParaRPr>
          </a:p>
        </p:txBody>
      </p:sp>
      <p:sp>
        <p:nvSpPr>
          <p:cNvPr id="51" name="Rectangle: Rounded Corners 50">
            <a:extLst>
              <a:ext uri="{FF2B5EF4-FFF2-40B4-BE49-F238E27FC236}">
                <a16:creationId xmlns:a16="http://schemas.microsoft.com/office/drawing/2014/main" xmlns="" id="{6CF8B5DE-F53F-4E2C-A5A8-8B5959A4EFA3}"/>
              </a:ext>
            </a:extLst>
          </p:cNvPr>
          <p:cNvSpPr/>
          <p:nvPr/>
        </p:nvSpPr>
        <p:spPr>
          <a:xfrm>
            <a:off x="5892664" y="618671"/>
            <a:ext cx="5657088" cy="893364"/>
          </a:xfrm>
          <a:prstGeom prst="roundRect">
            <a:avLst>
              <a:gd name="adj" fmla="val 40550"/>
            </a:avLst>
          </a:prstGeom>
          <a:solidFill>
            <a:srgbClr val="0066FF"/>
          </a:solidFill>
          <a:ln>
            <a:solidFill>
              <a:srgbClr val="1080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latin typeface="Times New Roman" panose="02020603050405020304" pitchFamily="18" charset="0"/>
                <a:cs typeface="Times New Roman" panose="02020603050405020304" pitchFamily="18" charset="0"/>
              </a:rPr>
              <a:t>Màu</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nước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xanh</a:t>
            </a:r>
            <a:r>
              <a:rPr lang="en-US" sz="28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
        <p:nvSpPr>
          <p:cNvPr id="52" name="Rectangle: Rounded Corners 51">
            <a:extLst>
              <a:ext uri="{FF2B5EF4-FFF2-40B4-BE49-F238E27FC236}">
                <a16:creationId xmlns:a16="http://schemas.microsoft.com/office/drawing/2014/main" xmlns="" id="{754A48FE-97B5-4757-84CC-13917B508B4D}"/>
              </a:ext>
            </a:extLst>
          </p:cNvPr>
          <p:cNvSpPr/>
          <p:nvPr/>
        </p:nvSpPr>
        <p:spPr>
          <a:xfrm>
            <a:off x="6064059" y="5372258"/>
            <a:ext cx="5657088" cy="893364"/>
          </a:xfrm>
          <a:prstGeom prst="roundRect">
            <a:avLst>
              <a:gd name="adj" fmla="val 40550"/>
            </a:avLst>
          </a:prstGeom>
          <a:solidFill>
            <a:srgbClr val="05BCF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latin typeface="Times New Roman" panose="02020603050405020304" pitchFamily="18" charset="0"/>
                <a:cs typeface="Times New Roman" panose="02020603050405020304" pitchFamily="18" charset="0"/>
              </a:rPr>
              <a:t>Mùi</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vị</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nồng</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mặn</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nước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biển</a:t>
            </a:r>
            <a:r>
              <a:rPr lang="en-US" sz="28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
        <p:nvSpPr>
          <p:cNvPr id="53" name="Rectangle: Rounded Corners 52">
            <a:extLst>
              <a:ext uri="{FF2B5EF4-FFF2-40B4-BE49-F238E27FC236}">
                <a16:creationId xmlns:a16="http://schemas.microsoft.com/office/drawing/2014/main" xmlns="" id="{32E49869-9EC0-4CD1-B602-7E259625F1BC}"/>
              </a:ext>
            </a:extLst>
          </p:cNvPr>
          <p:cNvSpPr/>
          <p:nvPr/>
        </p:nvSpPr>
        <p:spPr>
          <a:xfrm>
            <a:off x="6262996" y="3891332"/>
            <a:ext cx="5657088" cy="893364"/>
          </a:xfrm>
          <a:prstGeom prst="roundRect">
            <a:avLst>
              <a:gd name="adj" fmla="val 40550"/>
            </a:avLst>
          </a:prstGeom>
          <a:solidFill>
            <a:schemeClr val="accent5">
              <a:lumMod val="20000"/>
              <a:lumOff val="80000"/>
            </a:schemeClr>
          </a:solidFill>
          <a:ln>
            <a:solidFill>
              <a:srgbClr val="1080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rgbClr val="0070C0"/>
                </a:solidFill>
                <a:latin typeface="Times New Roman" panose="02020603050405020304" pitchFamily="18" charset="0"/>
                <a:cs typeface="Times New Roman" panose="02020603050405020304" pitchFamily="18" charset="0"/>
              </a:rPr>
              <a:t>Chiếc</a:t>
            </a:r>
            <a:r>
              <a:rPr lang="en-US" sz="2800" b="1" dirty="0" smtClean="0">
                <a:solidFill>
                  <a:srgbClr val="0070C0"/>
                </a:solidFill>
                <a:latin typeface="Times New Roman" panose="02020603050405020304" pitchFamily="18" charset="0"/>
                <a:cs typeface="Times New Roman" panose="02020603050405020304" pitchFamily="18" charset="0"/>
              </a:rPr>
              <a:t> </a:t>
            </a:r>
            <a:r>
              <a:rPr lang="en-US" sz="2800" b="1" dirty="0" err="1" smtClean="0">
                <a:solidFill>
                  <a:srgbClr val="0070C0"/>
                </a:solidFill>
                <a:latin typeface="Times New Roman" panose="02020603050405020304" pitchFamily="18" charset="0"/>
                <a:cs typeface="Times New Roman" panose="02020603050405020304" pitchFamily="18" charset="0"/>
              </a:rPr>
              <a:t>buồm</a:t>
            </a:r>
            <a:r>
              <a:rPr lang="en-US" sz="2800" b="1" dirty="0" smtClean="0">
                <a:solidFill>
                  <a:srgbClr val="0070C0"/>
                </a:solidFill>
                <a:latin typeface="Times New Roman" panose="02020603050405020304" pitchFamily="18" charset="0"/>
                <a:cs typeface="Times New Roman" panose="02020603050405020304" pitchFamily="18" charset="0"/>
              </a:rPr>
              <a:t> </a:t>
            </a:r>
            <a:r>
              <a:rPr lang="en-US" sz="2800" b="1" dirty="0" err="1" smtClean="0">
                <a:solidFill>
                  <a:srgbClr val="0070C0"/>
                </a:solidFill>
                <a:latin typeface="Times New Roman" panose="02020603050405020304" pitchFamily="18" charset="0"/>
                <a:cs typeface="Times New Roman" panose="02020603050405020304" pitchFamily="18" charset="0"/>
              </a:rPr>
              <a:t>vôi</a:t>
            </a:r>
            <a:r>
              <a:rPr lang="en-US" sz="2800" b="1" dirty="0" smtClean="0">
                <a:solidFill>
                  <a:srgbClr val="0070C0"/>
                </a:solidFill>
                <a:latin typeface="Times New Roman" panose="02020603050405020304" pitchFamily="18" charset="0"/>
                <a:cs typeface="Times New Roman" panose="02020603050405020304" pitchFamily="18" charset="0"/>
              </a:rPr>
              <a:t> ,con </a:t>
            </a:r>
            <a:r>
              <a:rPr lang="en-US" sz="2800" b="1" dirty="0" err="1" smtClean="0">
                <a:solidFill>
                  <a:srgbClr val="0070C0"/>
                </a:solidFill>
                <a:latin typeface="Times New Roman" panose="02020603050405020304" pitchFamily="18" charset="0"/>
                <a:cs typeface="Times New Roman" panose="02020603050405020304" pitchFamily="18" charset="0"/>
              </a:rPr>
              <a:t>thuyền</a:t>
            </a:r>
            <a:r>
              <a:rPr lang="en-US" sz="2800" b="1" dirty="0" smtClean="0">
                <a:solidFill>
                  <a:srgbClr val="0070C0"/>
                </a:solidFill>
                <a:latin typeface="Times New Roman" panose="02020603050405020304" pitchFamily="18" charset="0"/>
                <a:cs typeface="Times New Roman" panose="02020603050405020304" pitchFamily="18" charset="0"/>
              </a:rPr>
              <a:t> </a:t>
            </a:r>
            <a:endParaRPr lang="en-US" sz="2800" b="1" dirty="0">
              <a:solidFill>
                <a:srgbClr val="0070C0"/>
              </a:solidFill>
              <a:latin typeface="Times New Roman" panose="02020603050405020304" pitchFamily="18" charset="0"/>
              <a:cs typeface="Times New Roman" panose="02020603050405020304" pitchFamily="18" charset="0"/>
            </a:endParaRPr>
          </a:p>
        </p:txBody>
      </p:sp>
      <p:sp>
        <p:nvSpPr>
          <p:cNvPr id="11" name="Freeform: Shape 10">
            <a:extLst>
              <a:ext uri="{FF2B5EF4-FFF2-40B4-BE49-F238E27FC236}">
                <a16:creationId xmlns:a16="http://schemas.microsoft.com/office/drawing/2014/main" xmlns="" id="{542595D4-C879-4542-A16F-B19BF3B4FD66}"/>
              </a:ext>
            </a:extLst>
          </p:cNvPr>
          <p:cNvSpPr/>
          <p:nvPr/>
        </p:nvSpPr>
        <p:spPr>
          <a:xfrm>
            <a:off x="1659350" y="744970"/>
            <a:ext cx="3017900" cy="2760326"/>
          </a:xfrm>
          <a:custGeom>
            <a:avLst/>
            <a:gdLst>
              <a:gd name="connsiteX0" fmla="*/ 0 w 1773936"/>
              <a:gd name="connsiteY0" fmla="*/ 0 h 1724092"/>
              <a:gd name="connsiteX1" fmla="*/ 1773936 w 1773936"/>
              <a:gd name="connsiteY1" fmla="*/ 1724092 h 1724092"/>
              <a:gd name="connsiteX2" fmla="*/ 0 w 1773936"/>
              <a:gd name="connsiteY2" fmla="*/ 1724092 h 1724092"/>
            </a:gdLst>
            <a:ahLst/>
            <a:cxnLst>
              <a:cxn ang="0">
                <a:pos x="connsiteX0" y="connsiteY0"/>
              </a:cxn>
              <a:cxn ang="0">
                <a:pos x="connsiteX1" y="connsiteY1"/>
              </a:cxn>
              <a:cxn ang="0">
                <a:pos x="connsiteX2" y="connsiteY2"/>
              </a:cxn>
            </a:cxnLst>
            <a:rect l="l" t="t" r="r" b="b"/>
            <a:pathLst>
              <a:path w="1773936" h="1724092">
                <a:moveTo>
                  <a:pt x="0" y="0"/>
                </a:moveTo>
                <a:cubicBezTo>
                  <a:pt x="979718" y="0"/>
                  <a:pt x="1773936" y="771902"/>
                  <a:pt x="1773936" y="1724092"/>
                </a:cubicBezTo>
                <a:lnTo>
                  <a:pt x="0" y="1724092"/>
                </a:lnTo>
                <a:close/>
              </a:path>
            </a:pathLst>
          </a:custGeom>
          <a:solidFill>
            <a:schemeClr val="accent2">
              <a:lumMod val="40000"/>
              <a:lumOff val="60000"/>
            </a:schemeClr>
          </a:solidFill>
          <a:ln>
            <a:noFill/>
          </a:ln>
          <a:effectLst>
            <a:outerShdw blurRad="127000" dist="38100" dir="4920000" sx="99000" sy="99000" algn="ctr"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xmlns="" id="{0E4CF1B5-593C-45B3-AB9D-D80A9528DECA}"/>
              </a:ext>
            </a:extLst>
          </p:cNvPr>
          <p:cNvSpPr/>
          <p:nvPr/>
        </p:nvSpPr>
        <p:spPr>
          <a:xfrm flipV="1">
            <a:off x="1659350" y="3505296"/>
            <a:ext cx="3017900" cy="2760326"/>
          </a:xfrm>
          <a:custGeom>
            <a:avLst/>
            <a:gdLst>
              <a:gd name="connsiteX0" fmla="*/ 0 w 1773936"/>
              <a:gd name="connsiteY0" fmla="*/ 0 h 1724092"/>
              <a:gd name="connsiteX1" fmla="*/ 1773936 w 1773936"/>
              <a:gd name="connsiteY1" fmla="*/ 1724092 h 1724092"/>
              <a:gd name="connsiteX2" fmla="*/ 0 w 1773936"/>
              <a:gd name="connsiteY2" fmla="*/ 1724092 h 1724092"/>
            </a:gdLst>
            <a:ahLst/>
            <a:cxnLst>
              <a:cxn ang="0">
                <a:pos x="connsiteX0" y="connsiteY0"/>
              </a:cxn>
              <a:cxn ang="0">
                <a:pos x="connsiteX1" y="connsiteY1"/>
              </a:cxn>
              <a:cxn ang="0">
                <a:pos x="connsiteX2" y="connsiteY2"/>
              </a:cxn>
            </a:cxnLst>
            <a:rect l="l" t="t" r="r" b="b"/>
            <a:pathLst>
              <a:path w="1773936" h="1724092">
                <a:moveTo>
                  <a:pt x="0" y="0"/>
                </a:moveTo>
                <a:cubicBezTo>
                  <a:pt x="979718" y="0"/>
                  <a:pt x="1773936" y="771902"/>
                  <a:pt x="1773936" y="1724092"/>
                </a:cubicBezTo>
                <a:lnTo>
                  <a:pt x="0" y="1724092"/>
                </a:lnTo>
                <a:close/>
              </a:path>
            </a:pathLst>
          </a:custGeom>
          <a:solidFill>
            <a:schemeClr val="accent5">
              <a:alpha val="87000"/>
            </a:schemeClr>
          </a:solidFill>
          <a:ln>
            <a:noFill/>
          </a:ln>
          <a:effectLst>
            <a:outerShdw blurRad="127000" dist="38100" dir="4920000" sx="99000" sy="99000" algn="ctr"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Arc 13">
            <a:extLst>
              <a:ext uri="{FF2B5EF4-FFF2-40B4-BE49-F238E27FC236}">
                <a16:creationId xmlns:a16="http://schemas.microsoft.com/office/drawing/2014/main" xmlns="" id="{EFABA322-1BBC-45F9-9AB9-F4BAC5A8F216}"/>
              </a:ext>
            </a:extLst>
          </p:cNvPr>
          <p:cNvSpPr/>
          <p:nvPr/>
        </p:nvSpPr>
        <p:spPr>
          <a:xfrm>
            <a:off x="-495300" y="733044"/>
            <a:ext cx="5657088" cy="5596128"/>
          </a:xfrm>
          <a:prstGeom prst="arc">
            <a:avLst>
              <a:gd name="adj1" fmla="val 16200000"/>
              <a:gd name="adj2" fmla="val 5416470"/>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xmlns="" id="{D6184CB2-3C21-49C6-9EC3-25727C44028A}"/>
              </a:ext>
            </a:extLst>
          </p:cNvPr>
          <p:cNvSpPr/>
          <p:nvPr/>
        </p:nvSpPr>
        <p:spPr>
          <a:xfrm>
            <a:off x="2162556" y="625906"/>
            <a:ext cx="170688" cy="170688"/>
          </a:xfrm>
          <a:prstGeom prst="flowChartConnector">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xmlns="" id="{18838E96-2B95-4E22-9907-505B9E1D9E36}"/>
              </a:ext>
            </a:extLst>
          </p:cNvPr>
          <p:cNvSpPr/>
          <p:nvPr/>
        </p:nvSpPr>
        <p:spPr>
          <a:xfrm>
            <a:off x="2162556" y="6265622"/>
            <a:ext cx="170688" cy="170688"/>
          </a:xfrm>
          <a:prstGeom prst="flowChartConnector">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xmlns="" id="{DB95C84F-EB51-47F0-8277-091A4BF953D5}"/>
              </a:ext>
            </a:extLst>
          </p:cNvPr>
          <p:cNvSpPr/>
          <p:nvPr/>
        </p:nvSpPr>
        <p:spPr>
          <a:xfrm>
            <a:off x="3726372" y="966508"/>
            <a:ext cx="284480" cy="284480"/>
          </a:xfrm>
          <a:prstGeom prst="flowChartConnector">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a:extLst>
              <a:ext uri="{FF2B5EF4-FFF2-40B4-BE49-F238E27FC236}">
                <a16:creationId xmlns:a16="http://schemas.microsoft.com/office/drawing/2014/main" xmlns="" id="{7047DC7A-3CD6-447B-A2D4-A245A371D56C}"/>
              </a:ext>
            </a:extLst>
          </p:cNvPr>
          <p:cNvSpPr/>
          <p:nvPr/>
        </p:nvSpPr>
        <p:spPr>
          <a:xfrm>
            <a:off x="4810771" y="2494531"/>
            <a:ext cx="284480" cy="284480"/>
          </a:xfrm>
          <a:prstGeom prst="flowChartConnector">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a:extLst>
              <a:ext uri="{FF2B5EF4-FFF2-40B4-BE49-F238E27FC236}">
                <a16:creationId xmlns:a16="http://schemas.microsoft.com/office/drawing/2014/main" xmlns="" id="{4930E0A9-C37C-4D7F-B11D-41843EEE2BB6}"/>
              </a:ext>
            </a:extLst>
          </p:cNvPr>
          <p:cNvSpPr/>
          <p:nvPr/>
        </p:nvSpPr>
        <p:spPr>
          <a:xfrm>
            <a:off x="4939713" y="4217564"/>
            <a:ext cx="284480" cy="284480"/>
          </a:xfrm>
          <a:prstGeom prst="flowChartConnector">
            <a:avLst/>
          </a:prstGeom>
          <a:solidFill>
            <a:srgbClr val="05BCF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xmlns="" id="{6F9B827C-A8BA-47CE-8AC7-919F80630B8C}"/>
              </a:ext>
            </a:extLst>
          </p:cNvPr>
          <p:cNvSpPr/>
          <p:nvPr/>
        </p:nvSpPr>
        <p:spPr>
          <a:xfrm>
            <a:off x="3934460" y="5642062"/>
            <a:ext cx="284480" cy="284480"/>
          </a:xfrm>
          <a:prstGeom prst="flowChartConnector">
            <a:avLst/>
          </a:prstGeom>
          <a:solidFill>
            <a:srgbClr val="05BCF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Connector 22">
            <a:extLst>
              <a:ext uri="{FF2B5EF4-FFF2-40B4-BE49-F238E27FC236}">
                <a16:creationId xmlns:a16="http://schemas.microsoft.com/office/drawing/2014/main" xmlns="" id="{7A6BD19D-14D5-4AF1-B2AE-D4D0CABF7282}"/>
              </a:ext>
            </a:extLst>
          </p:cNvPr>
          <p:cNvSpPr/>
          <p:nvPr/>
        </p:nvSpPr>
        <p:spPr>
          <a:xfrm>
            <a:off x="5608184" y="744970"/>
            <a:ext cx="654812" cy="637778"/>
          </a:xfrm>
          <a:prstGeom prst="flowChartConnector">
            <a:avLst/>
          </a:prstGeom>
          <a:solidFill>
            <a:srgbClr val="3333CC"/>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1</a:t>
            </a:r>
          </a:p>
        </p:txBody>
      </p:sp>
      <p:sp>
        <p:nvSpPr>
          <p:cNvPr id="24" name="Flowchart: Connector 23">
            <a:extLst>
              <a:ext uri="{FF2B5EF4-FFF2-40B4-BE49-F238E27FC236}">
                <a16:creationId xmlns:a16="http://schemas.microsoft.com/office/drawing/2014/main" xmlns="" id="{B94E51BD-8C77-425D-AFE7-C4AEB65366C3}"/>
              </a:ext>
            </a:extLst>
          </p:cNvPr>
          <p:cNvSpPr/>
          <p:nvPr/>
        </p:nvSpPr>
        <p:spPr>
          <a:xfrm>
            <a:off x="5951230" y="2269403"/>
            <a:ext cx="654812" cy="637778"/>
          </a:xfrm>
          <a:prstGeom prst="flowChartConnector">
            <a:avLst/>
          </a:prstGeom>
          <a:solidFill>
            <a:srgbClr val="3333CC"/>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2</a:t>
            </a:r>
          </a:p>
        </p:txBody>
      </p:sp>
      <p:sp>
        <p:nvSpPr>
          <p:cNvPr id="25" name="Flowchart: Connector 24">
            <a:extLst>
              <a:ext uri="{FF2B5EF4-FFF2-40B4-BE49-F238E27FC236}">
                <a16:creationId xmlns:a16="http://schemas.microsoft.com/office/drawing/2014/main" xmlns="" id="{89D0AEAA-2832-4439-B611-26EB3C047B05}"/>
              </a:ext>
            </a:extLst>
          </p:cNvPr>
          <p:cNvSpPr/>
          <p:nvPr/>
        </p:nvSpPr>
        <p:spPr>
          <a:xfrm>
            <a:off x="5990894" y="4060766"/>
            <a:ext cx="654812" cy="637778"/>
          </a:xfrm>
          <a:prstGeom prst="flowChartConnector">
            <a:avLst/>
          </a:prstGeom>
          <a:solidFill>
            <a:srgbClr val="3333CC"/>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3</a:t>
            </a:r>
          </a:p>
        </p:txBody>
      </p:sp>
      <p:sp>
        <p:nvSpPr>
          <p:cNvPr id="26" name="Flowchart: Connector 25">
            <a:extLst>
              <a:ext uri="{FF2B5EF4-FFF2-40B4-BE49-F238E27FC236}">
                <a16:creationId xmlns:a16="http://schemas.microsoft.com/office/drawing/2014/main" xmlns="" id="{F6FBB448-987D-4217-B845-3E380EB58C0F}"/>
              </a:ext>
            </a:extLst>
          </p:cNvPr>
          <p:cNvSpPr/>
          <p:nvPr/>
        </p:nvSpPr>
        <p:spPr>
          <a:xfrm>
            <a:off x="5754611" y="5498791"/>
            <a:ext cx="654812" cy="637778"/>
          </a:xfrm>
          <a:prstGeom prst="flowChartConnector">
            <a:avLst/>
          </a:prstGeom>
          <a:solidFill>
            <a:srgbClr val="3333CC"/>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4</a:t>
            </a:r>
          </a:p>
        </p:txBody>
      </p:sp>
      <p:cxnSp>
        <p:nvCxnSpPr>
          <p:cNvPr id="36" name="Straight Connector 35">
            <a:extLst>
              <a:ext uri="{FF2B5EF4-FFF2-40B4-BE49-F238E27FC236}">
                <a16:creationId xmlns:a16="http://schemas.microsoft.com/office/drawing/2014/main" xmlns="" id="{C9C01BBC-5490-40F6-94D9-A06E48D3ABB8}"/>
              </a:ext>
            </a:extLst>
          </p:cNvPr>
          <p:cNvCxnSpPr>
            <a:cxnSpLocks/>
            <a:stCxn id="17" idx="6"/>
            <a:endCxn id="23" idx="2"/>
          </p:cNvCxnSpPr>
          <p:nvPr/>
        </p:nvCxnSpPr>
        <p:spPr>
          <a:xfrm flipV="1">
            <a:off x="4010852" y="1063859"/>
            <a:ext cx="1597332" cy="44889"/>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xmlns="" id="{C59A2099-E43E-4A45-8297-A5BA95F2D285}"/>
              </a:ext>
            </a:extLst>
          </p:cNvPr>
          <p:cNvCxnSpPr>
            <a:cxnSpLocks/>
            <a:stCxn id="18" idx="6"/>
            <a:endCxn id="24" idx="2"/>
          </p:cNvCxnSpPr>
          <p:nvPr/>
        </p:nvCxnSpPr>
        <p:spPr>
          <a:xfrm flipV="1">
            <a:off x="5095251" y="2588292"/>
            <a:ext cx="855979" cy="48479"/>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xmlns="" id="{3ED22266-9ABC-4879-BC2C-840BB0797705}"/>
              </a:ext>
            </a:extLst>
          </p:cNvPr>
          <p:cNvCxnSpPr>
            <a:cxnSpLocks/>
            <a:stCxn id="19" idx="6"/>
            <a:endCxn id="25" idx="2"/>
          </p:cNvCxnSpPr>
          <p:nvPr/>
        </p:nvCxnSpPr>
        <p:spPr>
          <a:xfrm>
            <a:off x="5224193" y="4359804"/>
            <a:ext cx="766701" cy="19851"/>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xmlns="" id="{01761AA3-F0B7-4685-8121-51919B466FAF}"/>
              </a:ext>
            </a:extLst>
          </p:cNvPr>
          <p:cNvCxnSpPr>
            <a:cxnSpLocks/>
            <a:stCxn id="20" idx="6"/>
            <a:endCxn id="26" idx="2"/>
          </p:cNvCxnSpPr>
          <p:nvPr/>
        </p:nvCxnSpPr>
        <p:spPr>
          <a:xfrm>
            <a:off x="4218940" y="5784302"/>
            <a:ext cx="1535671" cy="33378"/>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sp>
        <p:nvSpPr>
          <p:cNvPr id="29" name="Flowchart: Connector 8">
            <a:extLst>
              <a:ext uri="{FF2B5EF4-FFF2-40B4-BE49-F238E27FC236}">
                <a16:creationId xmlns:a16="http://schemas.microsoft.com/office/drawing/2014/main" xmlns="" id="{0CA7C2FD-0750-7E9F-64B8-8E804512EE55}"/>
              </a:ext>
            </a:extLst>
          </p:cNvPr>
          <p:cNvSpPr/>
          <p:nvPr/>
        </p:nvSpPr>
        <p:spPr>
          <a:xfrm>
            <a:off x="830244" y="1382748"/>
            <a:ext cx="2839655" cy="4230173"/>
          </a:xfrm>
          <a:prstGeom prst="flowChartConnector">
            <a:avLst/>
          </a:prstGeom>
          <a:solidFill>
            <a:schemeClr val="accent4">
              <a:lumMod val="20000"/>
              <a:lumOff val="80000"/>
            </a:schemeClr>
          </a:solidFill>
          <a:ln>
            <a:noFill/>
          </a:ln>
          <a:effectLst>
            <a:outerShdw blurRad="127000" dist="38100" dir="4920000" sx="99000" sy="99000" algn="ctr" rotWithShape="0">
              <a:srgbClr val="000000">
                <a:alpha val="43000"/>
              </a:srgbClr>
            </a:outerShdw>
          </a:effectLst>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solidFill>
                  <a:srgbClr val="FF0000"/>
                </a:solidFill>
                <a:latin typeface="Times New Roman" panose="02020603050405020304" pitchFamily="18" charset="0"/>
                <a:cs typeface="Times New Roman" panose="02020603050405020304" pitchFamily="18" charset="0"/>
              </a:rPr>
              <a:t>Nhớ</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Quê</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hương</a:t>
            </a:r>
            <a:r>
              <a:rPr lang="en-US" sz="3600" dirty="0" smtClean="0">
                <a:solidFill>
                  <a:srgbClr val="FF0000"/>
                </a:solidFill>
                <a:latin typeface="Times New Roman" panose="02020603050405020304" pitchFamily="18" charset="0"/>
                <a:cs typeface="Times New Roman" panose="02020603050405020304" pitchFamily="18" charset="0"/>
              </a:rPr>
              <a:t> </a:t>
            </a:r>
            <a:endParaRPr lang="en-US" sz="3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824935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1000" fill="hold"/>
                                        <p:tgtEl>
                                          <p:spTgt spid="29"/>
                                        </p:tgtEl>
                                        <p:attrNameLst>
                                          <p:attrName>ppt_w</p:attrName>
                                        </p:attrNameLst>
                                      </p:cBhvr>
                                      <p:tavLst>
                                        <p:tav tm="0">
                                          <p:val>
                                            <p:fltVal val="0"/>
                                          </p:val>
                                        </p:tav>
                                        <p:tav tm="100000">
                                          <p:val>
                                            <p:strVal val="#ppt_w"/>
                                          </p:val>
                                        </p:tav>
                                      </p:tavLst>
                                    </p:anim>
                                    <p:anim calcmode="lin" valueType="num">
                                      <p:cBhvr>
                                        <p:cTn id="8" dur="1000" fill="hold"/>
                                        <p:tgtEl>
                                          <p:spTgt spid="29"/>
                                        </p:tgtEl>
                                        <p:attrNameLst>
                                          <p:attrName>ppt_h</p:attrName>
                                        </p:attrNameLst>
                                      </p:cBhvr>
                                      <p:tavLst>
                                        <p:tav tm="0">
                                          <p:val>
                                            <p:fltVal val="0"/>
                                          </p:val>
                                        </p:tav>
                                        <p:tav tm="100000">
                                          <p:val>
                                            <p:strVal val="#ppt_h"/>
                                          </p:val>
                                        </p:tav>
                                      </p:tavLst>
                                    </p:anim>
                                    <p:anim calcmode="lin" valueType="num">
                                      <p:cBhvr>
                                        <p:cTn id="9" dur="1000" fill="hold"/>
                                        <p:tgtEl>
                                          <p:spTgt spid="29"/>
                                        </p:tgtEl>
                                        <p:attrNameLst>
                                          <p:attrName>style.rotation</p:attrName>
                                        </p:attrNameLst>
                                      </p:cBhvr>
                                      <p:tavLst>
                                        <p:tav tm="0">
                                          <p:val>
                                            <p:fltVal val="90"/>
                                          </p:val>
                                        </p:tav>
                                        <p:tav tm="100000">
                                          <p:val>
                                            <p:fltVal val="0"/>
                                          </p:val>
                                        </p:tav>
                                      </p:tavLst>
                                    </p:anim>
                                    <p:animEffect transition="in" filter="fade">
                                      <p:cBhvr>
                                        <p:cTn id="10" dur="1000"/>
                                        <p:tgtEl>
                                          <p:spTgt spid="2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barn(inVertical)">
                                      <p:cBhvr>
                                        <p:cTn id="15" dur="500"/>
                                        <p:tgtEl>
                                          <p:spTgt spid="3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barn(inVertical)">
                                      <p:cBhvr>
                                        <p:cTn id="18" dur="500"/>
                                        <p:tgtEl>
                                          <p:spTgt spid="23"/>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barn(inVertical)">
                                      <p:cBhvr>
                                        <p:cTn id="21" dur="500"/>
                                        <p:tgtEl>
                                          <p:spTgt spid="17"/>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barn(inVertical)">
                                      <p:cBhvr>
                                        <p:cTn id="24" dur="500"/>
                                        <p:tgtEl>
                                          <p:spTgt spid="5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barn(inVertical)">
                                      <p:cBhvr>
                                        <p:cTn id="29" dur="500"/>
                                        <p:tgtEl>
                                          <p:spTgt spid="37"/>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barn(inVertical)">
                                      <p:cBhvr>
                                        <p:cTn id="35" dur="500"/>
                                        <p:tgtEl>
                                          <p:spTgt spid="24"/>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50"/>
                                        </p:tgtEl>
                                        <p:attrNameLst>
                                          <p:attrName>style.visibility</p:attrName>
                                        </p:attrNameLst>
                                      </p:cBhvr>
                                      <p:to>
                                        <p:strVal val="visible"/>
                                      </p:to>
                                    </p:set>
                                    <p:animEffect transition="in" filter="barn(inVertical)">
                                      <p:cBhvr>
                                        <p:cTn id="38" dur="500"/>
                                        <p:tgtEl>
                                          <p:spTgt spid="50"/>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barn(inVertical)">
                                      <p:cBhvr>
                                        <p:cTn id="43" dur="500"/>
                                        <p:tgtEl>
                                          <p:spTgt spid="19"/>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barn(inVertical)">
                                      <p:cBhvr>
                                        <p:cTn id="46" dur="500"/>
                                        <p:tgtEl>
                                          <p:spTgt spid="25"/>
                                        </p:tgtEl>
                                      </p:cBhvr>
                                    </p:animEffect>
                                  </p:childTnLst>
                                </p:cTn>
                              </p:par>
                              <p:par>
                                <p:cTn id="47" presetID="16" presetClass="entr" presetSubtype="21" fill="hold" nodeType="with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barn(inVertical)">
                                      <p:cBhvr>
                                        <p:cTn id="49" dur="500"/>
                                        <p:tgtEl>
                                          <p:spTgt spid="40"/>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53"/>
                                        </p:tgtEl>
                                        <p:attrNameLst>
                                          <p:attrName>style.visibility</p:attrName>
                                        </p:attrNameLst>
                                      </p:cBhvr>
                                      <p:to>
                                        <p:strVal val="visible"/>
                                      </p:to>
                                    </p:set>
                                    <p:animEffect transition="in" filter="barn(inVertical)">
                                      <p:cBhvr>
                                        <p:cTn id="52" dur="500"/>
                                        <p:tgtEl>
                                          <p:spTgt spid="5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42"/>
                                        </p:tgtEl>
                                        <p:attrNameLst>
                                          <p:attrName>style.visibility</p:attrName>
                                        </p:attrNameLst>
                                      </p:cBhvr>
                                      <p:to>
                                        <p:strVal val="visible"/>
                                      </p:to>
                                    </p:set>
                                    <p:animEffect transition="in" filter="barn(inVertical)">
                                      <p:cBhvr>
                                        <p:cTn id="57" dur="500"/>
                                        <p:tgtEl>
                                          <p:spTgt spid="42"/>
                                        </p:tgtEl>
                                      </p:cBhvr>
                                    </p:animEffect>
                                  </p:childTnLst>
                                </p:cTn>
                              </p:par>
                              <p:par>
                                <p:cTn id="58" presetID="16" presetClass="entr" presetSubtype="21" fill="hold" grpId="0" nodeType="with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barn(inVertical)">
                                      <p:cBhvr>
                                        <p:cTn id="60" dur="500"/>
                                        <p:tgtEl>
                                          <p:spTgt spid="20"/>
                                        </p:tgtEl>
                                      </p:cBhvr>
                                    </p:animEffect>
                                  </p:childTnLst>
                                </p:cTn>
                              </p:par>
                              <p:par>
                                <p:cTn id="61" presetID="16" presetClass="entr" presetSubtype="21"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barn(inVertical)">
                                      <p:cBhvr>
                                        <p:cTn id="63" dur="500"/>
                                        <p:tgtEl>
                                          <p:spTgt spid="26"/>
                                        </p:tgtEl>
                                      </p:cBhvr>
                                    </p:animEffect>
                                  </p:childTnLst>
                                </p:cTn>
                              </p:par>
                              <p:par>
                                <p:cTn id="64" presetID="16" presetClass="entr" presetSubtype="21" fill="hold" grpId="0" nodeType="withEffect">
                                  <p:stCondLst>
                                    <p:cond delay="0"/>
                                  </p:stCondLst>
                                  <p:childTnLst>
                                    <p:set>
                                      <p:cBhvr>
                                        <p:cTn id="65" dur="1" fill="hold">
                                          <p:stCondLst>
                                            <p:cond delay="0"/>
                                          </p:stCondLst>
                                        </p:cTn>
                                        <p:tgtEl>
                                          <p:spTgt spid="52"/>
                                        </p:tgtEl>
                                        <p:attrNameLst>
                                          <p:attrName>style.visibility</p:attrName>
                                        </p:attrNameLst>
                                      </p:cBhvr>
                                      <p:to>
                                        <p:strVal val="visible"/>
                                      </p:to>
                                    </p:set>
                                    <p:animEffect transition="in" filter="barn(inVertical)">
                                      <p:cBhvr>
                                        <p:cTn id="66"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animBg="1"/>
      <p:bldP spid="52" grpId="0" animBg="1"/>
      <p:bldP spid="53" grpId="0" animBg="1"/>
      <p:bldP spid="17" grpId="0" animBg="1"/>
      <p:bldP spid="18" grpId="0" animBg="1"/>
      <p:bldP spid="19" grpId="0" animBg="1"/>
      <p:bldP spid="20" grpId="0" animBg="1"/>
      <p:bldP spid="23" grpId="0" animBg="1"/>
      <p:bldP spid="24" grpId="0" animBg="1"/>
      <p:bldP spid="25" grpId="0" animBg="1"/>
      <p:bldP spid="26" grpId="0" animBg="1"/>
      <p:bldP spid="2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61920" y="670560"/>
            <a:ext cx="8351520" cy="955040"/>
          </a:xfrm>
          <a:prstGeom prst="rect">
            <a:avLst/>
          </a:prstGeom>
          <a:pattFill prst="pct10">
            <a:fgClr>
              <a:srgbClr val="00B0F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00B0F0"/>
                </a:solidFill>
                <a:latin typeface="Times New Roman" panose="02020603050405020304" pitchFamily="18" charset="0"/>
                <a:cs typeface="Times New Roman" panose="02020603050405020304" pitchFamily="18" charset="0"/>
              </a:rPr>
              <a:t>HÌNH THÀNH KIẾN THỨC MỚI </a:t>
            </a:r>
            <a:endParaRPr lang="en-US" sz="3200" b="1" dirty="0">
              <a:solidFill>
                <a:srgbClr val="00B0F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685308" y="3195781"/>
            <a:ext cx="6169892" cy="523220"/>
          </a:xfrm>
          <a:prstGeom prst="rect">
            <a:avLst/>
          </a:prstGeom>
          <a:noFill/>
        </p:spPr>
        <p:txBody>
          <a:bodyPr wrap="square" lIns="91440" tIns="45720" rIns="91440" bIns="45720">
            <a:spAutoFit/>
          </a:bodyPr>
          <a:lstStyle/>
          <a:p>
            <a:pPr algn="ctr"/>
            <a:r>
              <a:rPr lang="en-US" sz="2800" b="1" cap="none" spc="0" dirty="0" smtClean="0">
                <a:ln w="22225">
                  <a:solidFill>
                    <a:schemeClr val="accent2"/>
                  </a:solidFill>
                  <a:prstDash val="solid"/>
                </a:ln>
                <a:solidFill>
                  <a:schemeClr val="accent2">
                    <a:lumMod val="40000"/>
                    <a:lumOff val="60000"/>
                  </a:schemeClr>
                </a:solidFill>
                <a:effectLst/>
              </a:rPr>
              <a:t>I. KHÁM PHÁ CHUNG VỀ VĂN BẢN </a:t>
            </a:r>
            <a:endParaRPr lang="en-US" sz="28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364573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8941" y="1529195"/>
            <a:ext cx="2105025" cy="2968914"/>
          </a:xfrm>
          <a:prstGeom prst="rect">
            <a:avLst/>
          </a:prstGeom>
        </p:spPr>
      </p:pic>
      <p:sp>
        <p:nvSpPr>
          <p:cNvPr id="4" name="Rectangle 3"/>
          <p:cNvSpPr/>
          <p:nvPr/>
        </p:nvSpPr>
        <p:spPr>
          <a:xfrm>
            <a:off x="4507344" y="1529195"/>
            <a:ext cx="7136788" cy="523220"/>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a:t>
            </a:r>
            <a:r>
              <a:rPr lang="en-US" sz="2800" dirty="0" err="1" smtClean="0">
                <a:solidFill>
                  <a:srgbClr val="FF0000"/>
                </a:solidFill>
                <a:latin typeface="Times New Roman" panose="02020603050405020304" pitchFamily="18" charset="0"/>
                <a:cs typeface="Times New Roman" panose="02020603050405020304" pitchFamily="18" charset="0"/>
              </a:rPr>
              <a:t>Tế</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Hanh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a:solidFill>
                  <a:srgbClr val="FF0000"/>
                </a:solidFill>
                <a:latin typeface="Times New Roman" panose="02020603050405020304" pitchFamily="18" charset="0"/>
                <a:cs typeface="Times New Roman" panose="02020603050405020304" pitchFamily="18" charset="0"/>
              </a:rPr>
              <a:t>(1921- 2009) </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quê</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a:solidFill>
                  <a:srgbClr val="FF0000"/>
                </a:solidFill>
                <a:latin typeface="Times New Roman" panose="02020603050405020304" pitchFamily="18" charset="0"/>
                <a:cs typeface="Times New Roman" panose="02020603050405020304" pitchFamily="18" charset="0"/>
              </a:rPr>
              <a:t>ở </a:t>
            </a:r>
            <a:r>
              <a:rPr lang="en-US" sz="2800" dirty="0" err="1">
                <a:solidFill>
                  <a:srgbClr val="FF0000"/>
                </a:solidFill>
                <a:latin typeface="Times New Roman" panose="02020603050405020304" pitchFamily="18" charset="0"/>
                <a:cs typeface="Times New Roman" panose="02020603050405020304" pitchFamily="18" charset="0"/>
              </a:rPr>
              <a:t>Quảng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Ngãi</a:t>
            </a:r>
            <a:r>
              <a:rPr lang="en-US" sz="2800" dirty="0">
                <a:solidFill>
                  <a:srgbClr val="FF0000"/>
                </a:solidFill>
                <a:latin typeface="Times New Roman" panose="02020603050405020304" pitchFamily="18" charset="0"/>
                <a:cs typeface="Times New Roman" panose="02020603050405020304" pitchFamily="18" charset="0"/>
              </a:rPr>
              <a:t>.</a:t>
            </a:r>
          </a:p>
        </p:txBody>
      </p:sp>
      <p:sp>
        <p:nvSpPr>
          <p:cNvPr id="6" name="Rectangle 5"/>
          <p:cNvSpPr/>
          <p:nvPr/>
        </p:nvSpPr>
        <p:spPr>
          <a:xfrm>
            <a:off x="4613561" y="2373745"/>
            <a:ext cx="6493164" cy="954107"/>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 </a:t>
            </a:r>
            <a:r>
              <a:rPr lang="vi-VN" sz="2800" dirty="0" smtClean="0">
                <a:solidFill>
                  <a:srgbClr val="FF0000"/>
                </a:solidFill>
                <a:latin typeface="Times New Roman" panose="02020603050405020304" pitchFamily="18" charset="0"/>
                <a:cs typeface="Times New Roman" panose="02020603050405020304" pitchFamily="18" charset="0"/>
              </a:rPr>
              <a:t>Ông </a:t>
            </a:r>
            <a:r>
              <a:rPr lang="vi-VN" sz="2800" dirty="0">
                <a:solidFill>
                  <a:srgbClr val="FF0000"/>
                </a:solidFill>
                <a:latin typeface="Times New Roman" panose="02020603050405020304" pitchFamily="18" charset="0"/>
                <a:cs typeface="Times New Roman" panose="02020603050405020304" pitchFamily="18" charset="0"/>
              </a:rPr>
              <a:t>đến với phong trào </a:t>
            </a:r>
            <a:r>
              <a:rPr lang="vi-VN" sz="2800" dirty="0" smtClean="0">
                <a:solidFill>
                  <a:srgbClr val="FF0000"/>
                </a:solidFill>
                <a:latin typeface="Times New Roman" panose="02020603050405020304" pitchFamily="18" charset="0"/>
                <a:cs typeface="Times New Roman" panose="02020603050405020304" pitchFamily="18" charset="0"/>
              </a:rPr>
              <a:t>Thơ</a:t>
            </a:r>
            <a:r>
              <a:rPr lang="en-US" sz="2800" dirty="0" smtClean="0">
                <a:solidFill>
                  <a:srgbClr val="FF0000"/>
                </a:solidFill>
                <a:latin typeface="Times New Roman" panose="02020603050405020304" pitchFamily="18" charset="0"/>
                <a:cs typeface="Times New Roman" panose="02020603050405020304" pitchFamily="18" charset="0"/>
              </a:rPr>
              <a:t> m</a:t>
            </a:r>
            <a:r>
              <a:rPr lang="vi-VN" sz="2800" dirty="0" smtClean="0">
                <a:solidFill>
                  <a:srgbClr val="FF0000"/>
                </a:solidFill>
                <a:latin typeface="Times New Roman" panose="02020603050405020304" pitchFamily="18" charset="0"/>
                <a:cs typeface="Times New Roman" panose="02020603050405020304" pitchFamily="18" charset="0"/>
              </a:rPr>
              <a:t>ới </a:t>
            </a:r>
            <a:r>
              <a:rPr lang="vi-VN" sz="2800" dirty="0">
                <a:solidFill>
                  <a:srgbClr val="FF0000"/>
                </a:solidFill>
                <a:latin typeface="Times New Roman" panose="02020603050405020304" pitchFamily="18" charset="0"/>
                <a:cs typeface="Times New Roman" panose="02020603050405020304" pitchFamily="18" charset="0"/>
              </a:rPr>
              <a:t>khi phong trào này đã có rất nhiều thành tựu</a:t>
            </a:r>
            <a:r>
              <a:rPr lang="vi-VN" sz="2800" dirty="0" smtClean="0">
                <a:solidFill>
                  <a:srgbClr val="FF0000"/>
                </a:solidFill>
                <a:latin typeface="Times New Roman" panose="02020603050405020304" pitchFamily="18" charset="0"/>
                <a:cs typeface="Times New Roman" panose="02020603050405020304" pitchFamily="18" charset="0"/>
              </a:rPr>
              <a:t>.</a:t>
            </a:r>
            <a:r>
              <a:rPr lang="vi-VN" sz="2800" dirty="0">
                <a:solidFill>
                  <a:srgbClr val="FF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8" name="Rectangle 7"/>
          <p:cNvSpPr/>
          <p:nvPr/>
        </p:nvSpPr>
        <p:spPr>
          <a:xfrm>
            <a:off x="4507344" y="3525480"/>
            <a:ext cx="6801122" cy="954107"/>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a:t>
            </a:r>
            <a:r>
              <a:rPr lang="vi-VN" sz="2800" dirty="0" smtClean="0">
                <a:solidFill>
                  <a:srgbClr val="FF0000"/>
                </a:solidFill>
                <a:latin typeface="Times New Roman" panose="02020603050405020304" pitchFamily="18" charset="0"/>
                <a:cs typeface="Times New Roman" panose="02020603050405020304" pitchFamily="18" charset="0"/>
              </a:rPr>
              <a:t>Tình </a:t>
            </a:r>
            <a:r>
              <a:rPr lang="vi-VN" sz="2800" dirty="0">
                <a:solidFill>
                  <a:srgbClr val="FF0000"/>
                </a:solidFill>
                <a:latin typeface="Times New Roman" panose="02020603050405020304" pitchFamily="18" charset="0"/>
                <a:cs typeface="Times New Roman" panose="02020603050405020304" pitchFamily="18" charset="0"/>
              </a:rPr>
              <a:t>yêu quê hương tha thiết là đặc điểm nổi bật </a:t>
            </a:r>
            <a:r>
              <a:rPr lang="en-US" sz="2800" dirty="0" err="1" smtClean="0">
                <a:solidFill>
                  <a:srgbClr val="FF0000"/>
                </a:solidFill>
                <a:latin typeface="Times New Roman" panose="02020603050405020304" pitchFamily="18" charset="0"/>
                <a:cs typeface="Times New Roman" panose="02020603050405020304" pitchFamily="18" charset="0"/>
              </a:rPr>
              <a:t>trong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thơ</a:t>
            </a:r>
            <a:r>
              <a:rPr lang="en-US" sz="2800" dirty="0" smtClean="0">
                <a:solidFill>
                  <a:srgbClr val="FF0000"/>
                </a:solidFill>
                <a:latin typeface="Times New Roman" panose="02020603050405020304" pitchFamily="18" charset="0"/>
                <a:cs typeface="Times New Roman" panose="02020603050405020304" pitchFamily="18" charset="0"/>
              </a:rPr>
              <a:t> </a:t>
            </a:r>
            <a:r>
              <a:rPr lang="vi-VN" sz="2800" dirty="0" smtClean="0">
                <a:solidFill>
                  <a:srgbClr val="FF0000"/>
                </a:solidFill>
                <a:latin typeface="Times New Roman" panose="02020603050405020304" pitchFamily="18" charset="0"/>
                <a:cs typeface="Times New Roman" panose="02020603050405020304" pitchFamily="18" charset="0"/>
              </a:rPr>
              <a:t>Tế </a:t>
            </a:r>
            <a:r>
              <a:rPr lang="vi-VN" sz="2800" dirty="0">
                <a:solidFill>
                  <a:srgbClr val="FF0000"/>
                </a:solidFill>
                <a:latin typeface="Times New Roman" panose="02020603050405020304" pitchFamily="18" charset="0"/>
                <a:cs typeface="Times New Roman" panose="02020603050405020304" pitchFamily="18" charset="0"/>
              </a:rPr>
              <a:t>Hanh.</a:t>
            </a:r>
            <a:endParaRPr lang="en-US" sz="2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998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9066" y="402762"/>
            <a:ext cx="2962275" cy="4200525"/>
          </a:xfrm>
          <a:prstGeom prst="rect">
            <a:avLst/>
          </a:prstGeom>
          <a:ln w="228600" cap="sq" cmpd="thickThin">
            <a:solidFill>
              <a:srgbClr val="000000"/>
            </a:solidFill>
            <a:prstDash val="solid"/>
            <a:miter lim="800000"/>
          </a:ln>
          <a:effectLst>
            <a:innerShdw blurRad="76200">
              <a:srgbClr val="000000"/>
            </a:innerShdw>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7571" y="402761"/>
            <a:ext cx="3058449" cy="4200525"/>
          </a:xfrm>
          <a:prstGeom prst="rect">
            <a:avLst/>
          </a:prstGeom>
          <a:ln w="228600" cap="sq" cmpd="thickThin">
            <a:solidFill>
              <a:srgbClr val="000000"/>
            </a:solidFill>
            <a:prstDash val="solid"/>
            <a:miter lim="800000"/>
          </a:ln>
          <a:effectLst>
            <a:innerShdw blurRad="76200">
              <a:srgbClr val="000000"/>
            </a:innerShdw>
          </a:effectLst>
        </p:spPr>
      </p:pic>
      <p:sp>
        <p:nvSpPr>
          <p:cNvPr id="6" name="Rectangle 5"/>
          <p:cNvSpPr/>
          <p:nvPr/>
        </p:nvSpPr>
        <p:spPr>
          <a:xfrm>
            <a:off x="3219644" y="5246572"/>
            <a:ext cx="6436376" cy="646331"/>
          </a:xfrm>
          <a:prstGeom prst="rect">
            <a:avLst/>
          </a:prstGeom>
        </p:spPr>
        <p:txBody>
          <a:bodyPr wrap="square">
            <a:spAutoFit/>
          </a:bodyPr>
          <a:lstStyle/>
          <a:p>
            <a:r>
              <a:rPr lang="en-US" dirty="0"/>
              <a:t>- </a:t>
            </a:r>
            <a:r>
              <a:rPr lang="en-US" dirty="0" err="1">
                <a:solidFill>
                  <a:srgbClr val="FF0000"/>
                </a:solidFill>
              </a:rPr>
              <a:t>Xuất</a:t>
            </a:r>
            <a:r>
              <a:rPr lang="en-US" dirty="0">
                <a:solidFill>
                  <a:srgbClr val="FF0000"/>
                </a:solidFill>
              </a:rPr>
              <a:t> </a:t>
            </a:r>
            <a:r>
              <a:rPr lang="en-US" dirty="0" err="1">
                <a:solidFill>
                  <a:srgbClr val="FF0000"/>
                </a:solidFill>
              </a:rPr>
              <a:t>xứ</a:t>
            </a:r>
            <a:r>
              <a:rPr lang="en-US" dirty="0">
                <a:solidFill>
                  <a:srgbClr val="FF0000"/>
                </a:solidFill>
              </a:rPr>
              <a:t>: </a:t>
            </a:r>
            <a:r>
              <a:rPr lang="en-US" dirty="0" err="1">
                <a:solidFill>
                  <a:srgbClr val="FF0000"/>
                </a:solidFill>
              </a:rPr>
              <a:t>rút</a:t>
            </a:r>
            <a:r>
              <a:rPr lang="en-US" dirty="0">
                <a:solidFill>
                  <a:srgbClr val="FF0000"/>
                </a:solidFill>
              </a:rPr>
              <a:t> </a:t>
            </a:r>
            <a:r>
              <a:rPr lang="en-US" dirty="0" err="1">
                <a:solidFill>
                  <a:srgbClr val="FF0000"/>
                </a:solidFill>
              </a:rPr>
              <a:t>từ</a:t>
            </a:r>
            <a:r>
              <a:rPr lang="en-US" dirty="0">
                <a:solidFill>
                  <a:srgbClr val="FF0000"/>
                </a:solidFill>
              </a:rPr>
              <a:t> </a:t>
            </a:r>
            <a:r>
              <a:rPr lang="en-US" dirty="0" err="1">
                <a:solidFill>
                  <a:srgbClr val="FF0000"/>
                </a:solidFill>
              </a:rPr>
              <a:t>tập</a:t>
            </a:r>
            <a:endParaRPr lang="en-US" dirty="0">
              <a:solidFill>
                <a:srgbClr val="FF0000"/>
              </a:solidFill>
            </a:endParaRPr>
          </a:p>
          <a:p>
            <a:r>
              <a:rPr lang="en-US" dirty="0">
                <a:solidFill>
                  <a:srgbClr val="FF0000"/>
                </a:solidFill>
              </a:rPr>
              <a:t>“</a:t>
            </a:r>
            <a:r>
              <a:rPr lang="en-US" dirty="0" err="1">
                <a:solidFill>
                  <a:srgbClr val="FF0000"/>
                </a:solidFill>
              </a:rPr>
              <a:t>Nghẹn</a:t>
            </a:r>
            <a:r>
              <a:rPr lang="en-US" dirty="0">
                <a:solidFill>
                  <a:srgbClr val="FF0000"/>
                </a:solidFill>
              </a:rPr>
              <a:t> </a:t>
            </a:r>
            <a:r>
              <a:rPr lang="en-US" dirty="0" err="1">
                <a:solidFill>
                  <a:srgbClr val="FF0000"/>
                </a:solidFill>
              </a:rPr>
              <a:t>ngào</a:t>
            </a:r>
            <a:r>
              <a:rPr lang="en-US" dirty="0">
                <a:solidFill>
                  <a:srgbClr val="FF0000"/>
                </a:solidFill>
              </a:rPr>
              <a:t>”( 1939) ( </a:t>
            </a:r>
            <a:r>
              <a:rPr lang="en-US" dirty="0" err="1">
                <a:solidFill>
                  <a:srgbClr val="FF0000"/>
                </a:solidFill>
              </a:rPr>
              <a:t>Hoa</a:t>
            </a:r>
            <a:r>
              <a:rPr lang="en-US" dirty="0">
                <a:solidFill>
                  <a:srgbClr val="FF0000"/>
                </a:solidFill>
              </a:rPr>
              <a:t> </a:t>
            </a:r>
            <a:r>
              <a:rPr lang="en-US" dirty="0" err="1">
                <a:solidFill>
                  <a:srgbClr val="FF0000"/>
                </a:solidFill>
              </a:rPr>
              <a:t>niên</a:t>
            </a:r>
            <a:r>
              <a:rPr lang="en-US" dirty="0">
                <a:solidFill>
                  <a:srgbClr val="FF0000"/>
                </a:solidFill>
              </a:rPr>
              <a:t> ), </a:t>
            </a:r>
            <a:r>
              <a:rPr lang="en-US" dirty="0" err="1">
                <a:solidFill>
                  <a:srgbClr val="FF0000"/>
                </a:solidFill>
              </a:rPr>
              <a:t>xuất</a:t>
            </a:r>
            <a:r>
              <a:rPr lang="en-US" dirty="0">
                <a:solidFill>
                  <a:srgbClr val="FF0000"/>
                </a:solidFill>
              </a:rPr>
              <a:t> </a:t>
            </a:r>
            <a:r>
              <a:rPr lang="en-US" dirty="0" err="1">
                <a:solidFill>
                  <a:srgbClr val="FF0000"/>
                </a:solidFill>
              </a:rPr>
              <a:t>bản</a:t>
            </a:r>
            <a:r>
              <a:rPr lang="en-US" dirty="0">
                <a:solidFill>
                  <a:srgbClr val="FF0000"/>
                </a:solidFill>
              </a:rPr>
              <a:t> </a:t>
            </a:r>
            <a:r>
              <a:rPr lang="en-US" dirty="0" err="1">
                <a:solidFill>
                  <a:srgbClr val="FF0000"/>
                </a:solidFill>
              </a:rPr>
              <a:t>năm</a:t>
            </a:r>
            <a:r>
              <a:rPr lang="en-US" dirty="0">
                <a:solidFill>
                  <a:srgbClr val="FF0000"/>
                </a:solidFill>
              </a:rPr>
              <a:t> 1943</a:t>
            </a:r>
          </a:p>
        </p:txBody>
      </p:sp>
    </p:spTree>
    <p:extLst>
      <p:ext uri="{BB962C8B-B14F-4D97-AF65-F5344CB8AC3E}">
        <p14:creationId xmlns:p14="http://schemas.microsoft.com/office/powerpoint/2010/main" val="245200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barn(inVertical)">
                                      <p:cBhvr>
                                        <p:cTn id="19" dur="500"/>
                                        <p:tgtEl>
                                          <p:spTgt spid="6">
                                            <p:txEl>
                                              <p:pRg st="0" end="0"/>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barn(inVertical)">
                                      <p:cBhvr>
                                        <p:cTn id="2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oon 5"/>
          <p:cNvSpPr/>
          <p:nvPr/>
        </p:nvSpPr>
        <p:spPr>
          <a:xfrm rot="10800000">
            <a:off x="2060294" y="2083441"/>
            <a:ext cx="1805649" cy="2581155"/>
          </a:xfrm>
          <a:prstGeom prst="moon">
            <a:avLst/>
          </a:prstGeom>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145894" y="2656387"/>
            <a:ext cx="1585731" cy="1579947"/>
          </a:xfrm>
          <a:prstGeom prst="ellipse">
            <a:avLst/>
          </a:prstGeom>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QUÊ HƯƠNG</a:t>
            </a:r>
            <a:endParaRPr lang="en-US" dirty="0"/>
          </a:p>
        </p:txBody>
      </p:sp>
      <p:sp>
        <p:nvSpPr>
          <p:cNvPr id="8" name="Rounded Rectangle 7"/>
          <p:cNvSpPr/>
          <p:nvPr/>
        </p:nvSpPr>
        <p:spPr>
          <a:xfrm>
            <a:off x="3217762" y="405113"/>
            <a:ext cx="7801338" cy="90282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err="1" smtClean="0">
                <a:latin typeface="Times New Roman" panose="02020603050405020304" pitchFamily="18" charset="0"/>
                <a:cs typeface="Times New Roman" panose="02020603050405020304" pitchFamily="18" charset="0"/>
              </a:rPr>
              <a:t>Thể</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loại</a:t>
            </a:r>
            <a:r>
              <a:rPr lang="en-US" sz="2800" dirty="0" smtClean="0">
                <a:latin typeface="Times New Roman" panose="02020603050405020304" pitchFamily="18" charset="0"/>
                <a:cs typeface="Times New Roman" panose="02020603050405020304" pitchFamily="18" charset="0"/>
              </a:rPr>
              <a:t> : </a:t>
            </a:r>
            <a:r>
              <a:rPr lang="en-US" sz="2800" dirty="0" err="1" smtClean="0">
                <a:latin typeface="Times New Roman" panose="02020603050405020304" pitchFamily="18" charset="0"/>
                <a:cs typeface="Times New Roman" panose="02020603050405020304" pitchFamily="18" charset="0"/>
              </a:rPr>
              <a:t>Thơ</a:t>
            </a:r>
            <a:r>
              <a:rPr lang="en-US" sz="2800" dirty="0" smtClean="0">
                <a:latin typeface="Times New Roman" panose="02020603050405020304" pitchFamily="18" charset="0"/>
                <a:cs typeface="Times New Roman" panose="02020603050405020304" pitchFamily="18" charset="0"/>
              </a:rPr>
              <a:t> ;  PTBĐ :  </a:t>
            </a:r>
            <a:r>
              <a:rPr lang="en-US" sz="2800" dirty="0" err="1" smtClean="0">
                <a:latin typeface="Times New Roman" panose="02020603050405020304" pitchFamily="18" charset="0"/>
                <a:cs typeface="Times New Roman" panose="02020603050405020304" pitchFamily="18" charset="0"/>
              </a:rPr>
              <a:t>Biểu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cảm</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9" name="Hexagon 8"/>
          <p:cNvSpPr/>
          <p:nvPr/>
        </p:nvSpPr>
        <p:spPr>
          <a:xfrm>
            <a:off x="3472403" y="671331"/>
            <a:ext cx="231495" cy="37039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 Single Corner Rectangle 9"/>
          <p:cNvSpPr/>
          <p:nvPr/>
        </p:nvSpPr>
        <p:spPr>
          <a:xfrm>
            <a:off x="3970116" y="1828800"/>
            <a:ext cx="7048984" cy="827587"/>
          </a:xfrm>
          <a:prstGeom prst="round1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800" dirty="0" err="1" smtClean="0">
                <a:latin typeface="Times New Roman" panose="02020603050405020304" pitchFamily="18" charset="0"/>
                <a:cs typeface="Times New Roman" panose="02020603050405020304" pitchFamily="18" charset="0"/>
              </a:rPr>
              <a:t>Thể</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thơ</a:t>
            </a:r>
            <a:r>
              <a:rPr lang="en-US" sz="2800" dirty="0" smtClean="0">
                <a:latin typeface="Times New Roman" panose="02020603050405020304" pitchFamily="18" charset="0"/>
                <a:cs typeface="Times New Roman" panose="02020603050405020304" pitchFamily="18" charset="0"/>
              </a:rPr>
              <a:t> :  </a:t>
            </a:r>
            <a:r>
              <a:rPr lang="en-US" sz="2800" dirty="0" err="1" smtClean="0">
                <a:latin typeface="Times New Roman" panose="02020603050405020304" pitchFamily="18" charset="0"/>
                <a:cs typeface="Times New Roman" panose="02020603050405020304" pitchFamily="18" charset="0"/>
              </a:rPr>
              <a:t>Tám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chữ</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11" name="Hexagon 10"/>
          <p:cNvSpPr/>
          <p:nvPr/>
        </p:nvSpPr>
        <p:spPr>
          <a:xfrm>
            <a:off x="4282633" y="2199190"/>
            <a:ext cx="370390" cy="24306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Hexagon 11"/>
          <p:cNvSpPr/>
          <p:nvPr/>
        </p:nvSpPr>
        <p:spPr>
          <a:xfrm>
            <a:off x="4427314" y="3460830"/>
            <a:ext cx="1441051" cy="276635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bg1"/>
                </a:solidFill>
              </a:rPr>
              <a:t>Bố</a:t>
            </a:r>
            <a:r>
              <a:rPr lang="en-US" dirty="0" smtClean="0">
                <a:solidFill>
                  <a:schemeClr val="bg1"/>
                </a:solidFill>
              </a:rPr>
              <a:t> </a:t>
            </a:r>
            <a:r>
              <a:rPr lang="en-US" dirty="0" err="1" smtClean="0">
                <a:solidFill>
                  <a:schemeClr val="bg1"/>
                </a:solidFill>
              </a:rPr>
              <a:t>cục</a:t>
            </a:r>
            <a:r>
              <a:rPr lang="en-US" dirty="0" smtClean="0">
                <a:solidFill>
                  <a:schemeClr val="bg1"/>
                </a:solidFill>
              </a:rPr>
              <a:t> </a:t>
            </a:r>
            <a:endParaRPr lang="en-US" dirty="0">
              <a:solidFill>
                <a:schemeClr val="bg1"/>
              </a:solidFill>
            </a:endParaRPr>
          </a:p>
        </p:txBody>
      </p:sp>
      <p:sp>
        <p:nvSpPr>
          <p:cNvPr id="15" name="Line Callout 1 (Accent Bar) 14"/>
          <p:cNvSpPr/>
          <p:nvPr/>
        </p:nvSpPr>
        <p:spPr>
          <a:xfrm>
            <a:off x="6018834" y="3368232"/>
            <a:ext cx="5254907" cy="497711"/>
          </a:xfrm>
          <a:prstGeom prst="accentCallout1">
            <a:avLst>
              <a:gd name="adj1" fmla="val 18750"/>
              <a:gd name="adj2" fmla="val 528"/>
              <a:gd name="adj3" fmla="val 66346"/>
              <a:gd name="adj4" fmla="val -87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Hai </a:t>
            </a:r>
            <a:r>
              <a:rPr lang="en-US" dirty="0" err="1" smtClean="0"/>
              <a:t>câu</a:t>
            </a:r>
            <a:r>
              <a:rPr lang="en-US" dirty="0" smtClean="0"/>
              <a:t> </a:t>
            </a:r>
            <a:r>
              <a:rPr lang="en-US" dirty="0" err="1" smtClean="0"/>
              <a:t>đầu</a:t>
            </a:r>
            <a:r>
              <a:rPr lang="en-US" dirty="0" smtClean="0"/>
              <a:t> </a:t>
            </a:r>
            <a:endParaRPr lang="en-US" dirty="0"/>
          </a:p>
        </p:txBody>
      </p:sp>
      <p:sp>
        <p:nvSpPr>
          <p:cNvPr id="16" name="Line Callout 1 (Accent Bar) 15"/>
          <p:cNvSpPr/>
          <p:nvPr/>
        </p:nvSpPr>
        <p:spPr>
          <a:xfrm>
            <a:off x="6123005" y="4012553"/>
            <a:ext cx="5254907" cy="497711"/>
          </a:xfrm>
          <a:prstGeom prst="accentCallout1">
            <a:avLst>
              <a:gd name="adj1" fmla="val 18750"/>
              <a:gd name="adj2" fmla="val 528"/>
              <a:gd name="adj3" fmla="val 66346"/>
              <a:gd name="adj4" fmla="val -87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Sáu</a:t>
            </a:r>
            <a:r>
              <a:rPr lang="en-US" dirty="0" smtClean="0"/>
              <a:t> </a:t>
            </a:r>
            <a:r>
              <a:rPr lang="en-US" dirty="0" err="1" smtClean="0"/>
              <a:t>câu</a:t>
            </a:r>
            <a:r>
              <a:rPr lang="en-US" dirty="0" smtClean="0"/>
              <a:t> </a:t>
            </a:r>
            <a:r>
              <a:rPr lang="en-US" dirty="0" err="1" smtClean="0"/>
              <a:t>tiếp</a:t>
            </a:r>
            <a:r>
              <a:rPr lang="en-US" dirty="0" smtClean="0"/>
              <a:t> </a:t>
            </a:r>
            <a:endParaRPr lang="en-US" dirty="0"/>
          </a:p>
        </p:txBody>
      </p:sp>
      <p:sp>
        <p:nvSpPr>
          <p:cNvPr id="17" name="Line Callout 1 (Accent Bar) 16"/>
          <p:cNvSpPr/>
          <p:nvPr/>
        </p:nvSpPr>
        <p:spPr>
          <a:xfrm>
            <a:off x="6123005" y="4792882"/>
            <a:ext cx="5254907" cy="497711"/>
          </a:xfrm>
          <a:prstGeom prst="accentCallout1">
            <a:avLst>
              <a:gd name="adj1" fmla="val 18750"/>
              <a:gd name="adj2" fmla="val 528"/>
              <a:gd name="adj3" fmla="val 66346"/>
              <a:gd name="adj4" fmla="val -87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*8 </a:t>
            </a:r>
            <a:r>
              <a:rPr lang="en-US" dirty="0" err="1" smtClean="0"/>
              <a:t>Câu</a:t>
            </a:r>
            <a:r>
              <a:rPr lang="en-US" dirty="0" smtClean="0"/>
              <a:t> </a:t>
            </a:r>
            <a:r>
              <a:rPr lang="en-US" dirty="0" err="1" smtClean="0"/>
              <a:t>tiếp</a:t>
            </a:r>
            <a:r>
              <a:rPr lang="en-US" dirty="0" smtClean="0"/>
              <a:t> </a:t>
            </a:r>
            <a:r>
              <a:rPr lang="en-US" dirty="0" err="1" smtClean="0"/>
              <a:t>theo</a:t>
            </a:r>
            <a:r>
              <a:rPr lang="en-US" dirty="0" smtClean="0"/>
              <a:t> </a:t>
            </a:r>
            <a:endParaRPr lang="en-US" dirty="0"/>
          </a:p>
        </p:txBody>
      </p:sp>
      <p:sp>
        <p:nvSpPr>
          <p:cNvPr id="18" name="Line Callout 1 (Accent Bar) 17"/>
          <p:cNvSpPr/>
          <p:nvPr/>
        </p:nvSpPr>
        <p:spPr>
          <a:xfrm>
            <a:off x="6123006" y="5573211"/>
            <a:ext cx="5254907" cy="497711"/>
          </a:xfrm>
          <a:prstGeom prst="accentCallout1">
            <a:avLst>
              <a:gd name="adj1" fmla="val 18750"/>
              <a:gd name="adj2" fmla="val 528"/>
              <a:gd name="adj3" fmla="val 66346"/>
              <a:gd name="adj4" fmla="val -87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 </a:t>
            </a:r>
            <a:r>
              <a:rPr lang="en-US" dirty="0" err="1" smtClean="0"/>
              <a:t>Câu</a:t>
            </a:r>
            <a:r>
              <a:rPr lang="en-US" dirty="0" smtClean="0"/>
              <a:t> </a:t>
            </a:r>
            <a:r>
              <a:rPr lang="en-US" dirty="0" err="1" smtClean="0"/>
              <a:t>cuối</a:t>
            </a:r>
            <a:r>
              <a:rPr lang="en-US" dirty="0" smtClean="0"/>
              <a:t> </a:t>
            </a:r>
            <a:endParaRPr lang="en-US" dirty="0"/>
          </a:p>
        </p:txBody>
      </p:sp>
      <p:pic>
        <p:nvPicPr>
          <p:cNvPr id="19" name="Picture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706" y="405113"/>
            <a:ext cx="11966294" cy="6366077"/>
          </a:xfrm>
          <a:prstGeom prst="rect">
            <a:avLst/>
          </a:prstGeom>
        </p:spPr>
      </p:pic>
    </p:spTree>
    <p:extLst>
      <p:ext uri="{BB962C8B-B14F-4D97-AF65-F5344CB8AC3E}">
        <p14:creationId xmlns:p14="http://schemas.microsoft.com/office/powerpoint/2010/main" val="22959378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anim calcmode="lin" valueType="num">
                                      <p:cBhvr>
                                        <p:cTn id="19" dur="1000" fill="hold"/>
                                        <p:tgtEl>
                                          <p:spTgt spid="9"/>
                                        </p:tgtEl>
                                        <p:attrNameLst>
                                          <p:attrName>ppt_x</p:attrName>
                                        </p:attrNameLst>
                                      </p:cBhvr>
                                      <p:tavLst>
                                        <p:tav tm="0">
                                          <p:val>
                                            <p:strVal val="#ppt_x"/>
                                          </p:val>
                                        </p:tav>
                                        <p:tav tm="100000">
                                          <p:val>
                                            <p:strVal val="#ppt_x"/>
                                          </p:val>
                                        </p:tav>
                                      </p:tavLst>
                                    </p:anim>
                                    <p:anim calcmode="lin" valueType="num">
                                      <p:cBhvr>
                                        <p:cTn id="2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Effect transition="in" filter="barn(inVertical)">
                                      <p:cBhvr>
                                        <p:cTn id="25" dur="500"/>
                                        <p:tgtEl>
                                          <p:spTgt spid="8">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wipe(down)">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10">
                                            <p:txEl>
                                              <p:pRg st="0" end="0"/>
                                            </p:txEl>
                                          </p:spTgt>
                                        </p:tgtEl>
                                        <p:attrNameLst>
                                          <p:attrName>style.visibility</p:attrName>
                                        </p:attrNameLst>
                                      </p:cBhvr>
                                      <p:to>
                                        <p:strVal val="visible"/>
                                      </p:to>
                                    </p:set>
                                    <p:animEffect transition="in" filter="circle(in)">
                                      <p:cBhvr>
                                        <p:cTn id="39" dur="2000"/>
                                        <p:tgtEl>
                                          <p:spTgt spid="10">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6" presetClass="entr" presetSubtype="16" fill="hold" nodeType="clickEffect">
                                  <p:stCondLst>
                                    <p:cond delay="0"/>
                                  </p:stCondLst>
                                  <p:childTnLst>
                                    <p:set>
                                      <p:cBhvr>
                                        <p:cTn id="43" dur="1" fill="hold">
                                          <p:stCondLst>
                                            <p:cond delay="0"/>
                                          </p:stCondLst>
                                        </p:cTn>
                                        <p:tgtEl>
                                          <p:spTgt spid="12">
                                            <p:txEl>
                                              <p:pRg st="0" end="0"/>
                                            </p:txEl>
                                          </p:spTgt>
                                        </p:tgtEl>
                                        <p:attrNameLst>
                                          <p:attrName>style.visibility</p:attrName>
                                        </p:attrNameLst>
                                      </p:cBhvr>
                                      <p:to>
                                        <p:strVal val="visible"/>
                                      </p:to>
                                    </p:set>
                                    <p:animEffect transition="in" filter="circle(in)">
                                      <p:cBhvr>
                                        <p:cTn id="44" dur="2000"/>
                                        <p:tgtEl>
                                          <p:spTgt spid="12">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barn(inVertical)">
                                      <p:cBhvr>
                                        <p:cTn id="49" dur="5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6" presetClass="entr" presetSubtype="16"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circle(in)">
                                      <p:cBhvr>
                                        <p:cTn id="54" dur="2000"/>
                                        <p:tgtEl>
                                          <p:spTgt spid="16"/>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ntr" presetSubtype="16"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circle(in)">
                                      <p:cBhvr>
                                        <p:cTn id="59" dur="2000"/>
                                        <p:tgtEl>
                                          <p:spTgt spid="17"/>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ntr" presetSubtype="16" fill="hold" grpId="0" nodeType="clickEffect">
                                  <p:stCondLst>
                                    <p:cond delay="0"/>
                                  </p:stCondLst>
                                  <p:childTnLst>
                                    <p:set>
                                      <p:cBhvr>
                                        <p:cTn id="63" dur="1" fill="hold">
                                          <p:stCondLst>
                                            <p:cond delay="0"/>
                                          </p:stCondLst>
                                        </p:cTn>
                                        <p:tgtEl>
                                          <p:spTgt spid="18"/>
                                        </p:tgtEl>
                                        <p:attrNameLst>
                                          <p:attrName>style.visibility</p:attrName>
                                        </p:attrNameLst>
                                      </p:cBhvr>
                                      <p:to>
                                        <p:strVal val="visible"/>
                                      </p:to>
                                    </p:set>
                                    <p:animEffect transition="in" filter="circle(in)">
                                      <p:cBhvr>
                                        <p:cTn id="64" dur="2000"/>
                                        <p:tgtEl>
                                          <p:spTgt spid="18"/>
                                        </p:tgtEl>
                                      </p:cBhvr>
                                    </p:animEffect>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nodeType="click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wipe(down)">
                                      <p:cBhvr>
                                        <p:cTn id="69" dur="580">
                                          <p:stCondLst>
                                            <p:cond delay="0"/>
                                          </p:stCondLst>
                                        </p:cTn>
                                        <p:tgtEl>
                                          <p:spTgt spid="19"/>
                                        </p:tgtEl>
                                      </p:cBhvr>
                                    </p:animEffect>
                                    <p:anim calcmode="lin" valueType="num">
                                      <p:cBhvr>
                                        <p:cTn id="70"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75" dur="26">
                                          <p:stCondLst>
                                            <p:cond delay="650"/>
                                          </p:stCondLst>
                                        </p:cTn>
                                        <p:tgtEl>
                                          <p:spTgt spid="19"/>
                                        </p:tgtEl>
                                      </p:cBhvr>
                                      <p:to x="100000" y="60000"/>
                                    </p:animScale>
                                    <p:animScale>
                                      <p:cBhvr>
                                        <p:cTn id="76" dur="166" decel="50000">
                                          <p:stCondLst>
                                            <p:cond delay="676"/>
                                          </p:stCondLst>
                                        </p:cTn>
                                        <p:tgtEl>
                                          <p:spTgt spid="19"/>
                                        </p:tgtEl>
                                      </p:cBhvr>
                                      <p:to x="100000" y="100000"/>
                                    </p:animScale>
                                    <p:animScale>
                                      <p:cBhvr>
                                        <p:cTn id="77" dur="26">
                                          <p:stCondLst>
                                            <p:cond delay="1312"/>
                                          </p:stCondLst>
                                        </p:cTn>
                                        <p:tgtEl>
                                          <p:spTgt spid="19"/>
                                        </p:tgtEl>
                                      </p:cBhvr>
                                      <p:to x="100000" y="80000"/>
                                    </p:animScale>
                                    <p:animScale>
                                      <p:cBhvr>
                                        <p:cTn id="78" dur="166" decel="50000">
                                          <p:stCondLst>
                                            <p:cond delay="1338"/>
                                          </p:stCondLst>
                                        </p:cTn>
                                        <p:tgtEl>
                                          <p:spTgt spid="19"/>
                                        </p:tgtEl>
                                      </p:cBhvr>
                                      <p:to x="100000" y="100000"/>
                                    </p:animScale>
                                    <p:animScale>
                                      <p:cBhvr>
                                        <p:cTn id="79" dur="26">
                                          <p:stCondLst>
                                            <p:cond delay="1642"/>
                                          </p:stCondLst>
                                        </p:cTn>
                                        <p:tgtEl>
                                          <p:spTgt spid="19"/>
                                        </p:tgtEl>
                                      </p:cBhvr>
                                      <p:to x="100000" y="90000"/>
                                    </p:animScale>
                                    <p:animScale>
                                      <p:cBhvr>
                                        <p:cTn id="80" dur="166" decel="50000">
                                          <p:stCondLst>
                                            <p:cond delay="1668"/>
                                          </p:stCondLst>
                                        </p:cTn>
                                        <p:tgtEl>
                                          <p:spTgt spid="19"/>
                                        </p:tgtEl>
                                      </p:cBhvr>
                                      <p:to x="100000" y="100000"/>
                                    </p:animScale>
                                    <p:animScale>
                                      <p:cBhvr>
                                        <p:cTn id="81" dur="26">
                                          <p:stCondLst>
                                            <p:cond delay="1808"/>
                                          </p:stCondLst>
                                        </p:cTn>
                                        <p:tgtEl>
                                          <p:spTgt spid="19"/>
                                        </p:tgtEl>
                                      </p:cBhvr>
                                      <p:to x="100000" y="95000"/>
                                    </p:animScale>
                                    <p:animScale>
                                      <p:cBhvr>
                                        <p:cTn id="82"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5" grpId="0" animBg="1"/>
      <p:bldP spid="16"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39000">
              <a:srgbClr val="F4F2E2"/>
            </a:gs>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6" name="Oval 5"/>
          <p:cNvSpPr/>
          <p:nvPr/>
        </p:nvSpPr>
        <p:spPr>
          <a:xfrm>
            <a:off x="2361235" y="1041722"/>
            <a:ext cx="717631" cy="9375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II  </a:t>
            </a:r>
            <a:endParaRPr lang="en-US" dirty="0"/>
          </a:p>
        </p:txBody>
      </p:sp>
      <p:sp>
        <p:nvSpPr>
          <p:cNvPr id="7" name="Rectangle 6"/>
          <p:cNvSpPr/>
          <p:nvPr/>
        </p:nvSpPr>
        <p:spPr>
          <a:xfrm>
            <a:off x="3078866" y="397756"/>
            <a:ext cx="8518967" cy="584775"/>
          </a:xfrm>
          <a:prstGeom prst="rect">
            <a:avLst/>
          </a:prstGeom>
          <a:noFill/>
        </p:spPr>
        <p:txBody>
          <a:bodyPr wrap="square" lIns="91440" tIns="45720" rIns="91440" bIns="45720">
            <a:spAutoFit/>
          </a:bodyPr>
          <a:lstStyle/>
          <a:p>
            <a:pPr algn="ctr"/>
            <a:r>
              <a:rPr lang="en-US" sz="320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KHÁM PHÁ CHI TIẾT VB </a:t>
            </a:r>
            <a:endParaRPr lang="en-US" sz="32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3722255" y="1496291"/>
            <a:ext cx="5855854" cy="58189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smtClean="0">
                <a:solidFill>
                  <a:srgbClr val="FFFF00"/>
                </a:solidFill>
              </a:rPr>
              <a:t>Giới</a:t>
            </a:r>
            <a:r>
              <a:rPr lang="en-US" sz="2000" b="1" dirty="0" smtClean="0">
                <a:solidFill>
                  <a:srgbClr val="FFFF00"/>
                </a:solidFill>
              </a:rPr>
              <a:t> </a:t>
            </a:r>
            <a:r>
              <a:rPr lang="en-US" sz="2000" b="1" dirty="0" err="1" smtClean="0">
                <a:solidFill>
                  <a:srgbClr val="FFFF00"/>
                </a:solidFill>
              </a:rPr>
              <a:t>thiệu</a:t>
            </a:r>
            <a:r>
              <a:rPr lang="en-US" sz="2000" b="1" dirty="0" smtClean="0">
                <a:solidFill>
                  <a:srgbClr val="FFFF00"/>
                </a:solidFill>
              </a:rPr>
              <a:t> </a:t>
            </a:r>
            <a:r>
              <a:rPr lang="en-US" sz="2000" b="1" dirty="0" err="1" smtClean="0">
                <a:solidFill>
                  <a:srgbClr val="FFFF00"/>
                </a:solidFill>
              </a:rPr>
              <a:t>về</a:t>
            </a:r>
            <a:r>
              <a:rPr lang="en-US" sz="2000" b="1" dirty="0" smtClean="0">
                <a:solidFill>
                  <a:srgbClr val="FFFF00"/>
                </a:solidFill>
              </a:rPr>
              <a:t> </a:t>
            </a:r>
            <a:r>
              <a:rPr lang="en-US" sz="2000" b="1" dirty="0" err="1" smtClean="0">
                <a:solidFill>
                  <a:srgbClr val="FFFF00"/>
                </a:solidFill>
              </a:rPr>
              <a:t>làng</a:t>
            </a:r>
            <a:r>
              <a:rPr lang="en-US" sz="2000" b="1" dirty="0" smtClean="0">
                <a:solidFill>
                  <a:srgbClr val="FFFF00"/>
                </a:solidFill>
              </a:rPr>
              <a:t> </a:t>
            </a:r>
            <a:r>
              <a:rPr lang="en-US" sz="2000" b="1" dirty="0" err="1" smtClean="0">
                <a:solidFill>
                  <a:srgbClr val="FFFF00"/>
                </a:solidFill>
              </a:rPr>
              <a:t>quê</a:t>
            </a:r>
            <a:r>
              <a:rPr lang="en-US" sz="2000" b="1" dirty="0" smtClean="0">
                <a:solidFill>
                  <a:srgbClr val="FFFF00"/>
                </a:solidFill>
              </a:rPr>
              <a:t>.</a:t>
            </a:r>
            <a:endParaRPr lang="en-US" sz="2000" b="1" dirty="0">
              <a:solidFill>
                <a:srgbClr val="FFFF00"/>
              </a:solidFill>
            </a:endParaRPr>
          </a:p>
        </p:txBody>
      </p:sp>
      <p:sp>
        <p:nvSpPr>
          <p:cNvPr id="3" name="Oval 2"/>
          <p:cNvSpPr/>
          <p:nvPr/>
        </p:nvSpPr>
        <p:spPr>
          <a:xfrm>
            <a:off x="1937730" y="2692400"/>
            <a:ext cx="3930132" cy="128016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err="1" smtClean="0"/>
              <a:t>Nghề</a:t>
            </a:r>
            <a:r>
              <a:rPr lang="en-US" dirty="0" smtClean="0"/>
              <a:t> </a:t>
            </a:r>
            <a:r>
              <a:rPr lang="en-US" dirty="0" err="1" smtClean="0"/>
              <a:t>nghiệp</a:t>
            </a:r>
            <a:r>
              <a:rPr lang="en-US" dirty="0" smtClean="0"/>
              <a:t> </a:t>
            </a:r>
            <a:r>
              <a:rPr lang="en-US" dirty="0" err="1" smtClean="0"/>
              <a:t>truyền</a:t>
            </a:r>
            <a:r>
              <a:rPr lang="en-US" dirty="0" smtClean="0"/>
              <a:t> </a:t>
            </a:r>
            <a:r>
              <a:rPr lang="en-US" dirty="0" err="1" smtClean="0"/>
              <a:t>thống</a:t>
            </a:r>
            <a:r>
              <a:rPr lang="en-US" dirty="0" smtClean="0"/>
              <a:t> : </a:t>
            </a:r>
            <a:r>
              <a:rPr lang="en-US" dirty="0" err="1" smtClean="0"/>
              <a:t>Chài</a:t>
            </a:r>
            <a:r>
              <a:rPr lang="en-US" dirty="0" smtClean="0"/>
              <a:t> </a:t>
            </a:r>
            <a:r>
              <a:rPr lang="en-US" dirty="0" err="1" smtClean="0"/>
              <a:t>lưới</a:t>
            </a:r>
            <a:r>
              <a:rPr lang="en-US" dirty="0" smtClean="0"/>
              <a:t> </a:t>
            </a:r>
            <a:endParaRPr lang="en-US" dirty="0"/>
          </a:p>
        </p:txBody>
      </p:sp>
      <p:sp>
        <p:nvSpPr>
          <p:cNvPr id="4" name="Oval 3"/>
          <p:cNvSpPr/>
          <p:nvPr/>
        </p:nvSpPr>
        <p:spPr>
          <a:xfrm>
            <a:off x="6650182" y="2905760"/>
            <a:ext cx="2615738" cy="195072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err="1" smtClean="0"/>
              <a:t>Vị</a:t>
            </a:r>
            <a:r>
              <a:rPr lang="en-US" dirty="0" smtClean="0"/>
              <a:t> </a:t>
            </a:r>
            <a:r>
              <a:rPr lang="en-US" dirty="0" err="1" smtClean="0"/>
              <a:t>trí</a:t>
            </a:r>
            <a:r>
              <a:rPr lang="en-US" dirty="0" smtClean="0"/>
              <a:t> : </a:t>
            </a:r>
            <a:r>
              <a:rPr lang="en-US" dirty="0" err="1" smtClean="0"/>
              <a:t>bao</a:t>
            </a:r>
            <a:r>
              <a:rPr lang="en-US" dirty="0" smtClean="0"/>
              <a:t> </a:t>
            </a:r>
            <a:r>
              <a:rPr lang="en-US" dirty="0" err="1" smtClean="0"/>
              <a:t>bọc</a:t>
            </a:r>
            <a:r>
              <a:rPr lang="en-US" dirty="0" smtClean="0"/>
              <a:t> </a:t>
            </a:r>
            <a:r>
              <a:rPr lang="en-US" dirty="0" err="1" smtClean="0"/>
              <a:t>bao</a:t>
            </a:r>
            <a:r>
              <a:rPr lang="en-US" dirty="0" smtClean="0"/>
              <a:t> </a:t>
            </a:r>
            <a:r>
              <a:rPr lang="en-US" dirty="0" err="1" smtClean="0"/>
              <a:t>bọc</a:t>
            </a:r>
            <a:r>
              <a:rPr lang="en-US" dirty="0" smtClean="0"/>
              <a:t> </a:t>
            </a:r>
            <a:r>
              <a:rPr lang="en-US" dirty="0" err="1" smtClean="0"/>
              <a:t>bởi</a:t>
            </a:r>
            <a:r>
              <a:rPr lang="en-US" dirty="0" smtClean="0"/>
              <a:t> song </a:t>
            </a:r>
            <a:r>
              <a:rPr lang="en-US" dirty="0" err="1" smtClean="0"/>
              <a:t>nước</a:t>
            </a:r>
            <a:r>
              <a:rPr lang="en-US" dirty="0" smtClean="0"/>
              <a:t> </a:t>
            </a:r>
            <a:endParaRPr lang="en-US" dirty="0"/>
          </a:p>
        </p:txBody>
      </p:sp>
      <p:sp>
        <p:nvSpPr>
          <p:cNvPr id="5" name="Rectangle 4"/>
          <p:cNvSpPr/>
          <p:nvPr/>
        </p:nvSpPr>
        <p:spPr>
          <a:xfrm>
            <a:off x="2235200" y="5283200"/>
            <a:ext cx="8188960" cy="8839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Cách</a:t>
            </a:r>
            <a:r>
              <a:rPr lang="en-US" dirty="0" smtClean="0"/>
              <a:t> </a:t>
            </a:r>
            <a:r>
              <a:rPr lang="en-US" dirty="0" err="1" smtClean="0"/>
              <a:t>giới</a:t>
            </a:r>
            <a:r>
              <a:rPr lang="en-US" dirty="0" smtClean="0"/>
              <a:t> </a:t>
            </a:r>
            <a:r>
              <a:rPr lang="en-US" dirty="0" err="1" smtClean="0"/>
              <a:t>thiệu</a:t>
            </a:r>
            <a:r>
              <a:rPr lang="en-US" dirty="0" smtClean="0"/>
              <a:t> </a:t>
            </a:r>
            <a:r>
              <a:rPr lang="en-US" dirty="0" err="1" smtClean="0"/>
              <a:t>tự</a:t>
            </a:r>
            <a:r>
              <a:rPr lang="en-US" dirty="0" smtClean="0"/>
              <a:t> </a:t>
            </a:r>
            <a:r>
              <a:rPr lang="en-US" dirty="0" err="1" smtClean="0"/>
              <a:t>nhiên</a:t>
            </a:r>
            <a:r>
              <a:rPr lang="en-US" dirty="0" smtClean="0"/>
              <a:t> ,</a:t>
            </a:r>
            <a:r>
              <a:rPr lang="en-US" dirty="0" err="1" smtClean="0"/>
              <a:t>mộc</a:t>
            </a:r>
            <a:r>
              <a:rPr lang="en-US" dirty="0" smtClean="0"/>
              <a:t> </a:t>
            </a:r>
            <a:r>
              <a:rPr lang="en-US" dirty="0" err="1" smtClean="0"/>
              <a:t>mạc,giản</a:t>
            </a:r>
            <a:r>
              <a:rPr lang="en-US" dirty="0" smtClean="0"/>
              <a:t> </a:t>
            </a:r>
            <a:r>
              <a:rPr lang="en-US" dirty="0" err="1" smtClean="0"/>
              <a:t>dị</a:t>
            </a:r>
            <a:r>
              <a:rPr lang="en-US" dirty="0" smtClean="0"/>
              <a:t> </a:t>
            </a:r>
            <a:endParaRPr lang="en-US" dirty="0"/>
          </a:p>
        </p:txBody>
      </p:sp>
    </p:spTree>
    <p:extLst>
      <p:ext uri="{BB962C8B-B14F-4D97-AF65-F5344CB8AC3E}">
        <p14:creationId xmlns:p14="http://schemas.microsoft.com/office/powerpoint/2010/main" val="12482549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anim calcmode="lin" valueType="num">
                                      <p:cBhvr>
                                        <p:cTn id="13" dur="2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arn(inVertical)">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Effect transition="in" filter="fade">
                                      <p:cBhvr>
                                        <p:cTn id="37" dur="500"/>
                                        <p:tgtEl>
                                          <p:spTgt spid="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0" end="0"/>
                                            </p:txEl>
                                          </p:spTgt>
                                        </p:tgtEl>
                                        <p:attrNameLst>
                                          <p:attrName>style.visibility</p:attrName>
                                        </p:attrNameLst>
                                      </p:cBhvr>
                                      <p:to>
                                        <p:strVal val="visible"/>
                                      </p:to>
                                    </p:set>
                                    <p:animEffect transition="in" filter="fade">
                                      <p:cBhvr>
                                        <p:cTn id="4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605280" y="904240"/>
            <a:ext cx="1087120" cy="508000"/>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ln w="22225">
                  <a:solidFill>
                    <a:schemeClr val="accent2"/>
                  </a:solidFill>
                  <a:prstDash val="solid"/>
                </a:ln>
                <a:solidFill>
                  <a:schemeClr val="accent2">
                    <a:lumMod val="40000"/>
                    <a:lumOff val="60000"/>
                  </a:schemeClr>
                </a:solidFill>
              </a:rPr>
              <a:t>2</a:t>
            </a:r>
            <a:endParaRPr lang="en-US" dirty="0">
              <a:ln w="22225">
                <a:solidFill>
                  <a:schemeClr val="accent2"/>
                </a:solidFill>
                <a:prstDash val="solid"/>
              </a:ln>
              <a:solidFill>
                <a:schemeClr val="accent2">
                  <a:lumMod val="40000"/>
                  <a:lumOff val="60000"/>
                </a:schemeClr>
              </a:solidFill>
            </a:endParaRPr>
          </a:p>
        </p:txBody>
      </p:sp>
      <p:sp>
        <p:nvSpPr>
          <p:cNvPr id="3" name="Rounded Rectangle 2"/>
          <p:cNvSpPr/>
          <p:nvPr/>
        </p:nvSpPr>
        <p:spPr>
          <a:xfrm>
            <a:off x="3037840" y="904240"/>
            <a:ext cx="5913120" cy="65024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800" b="1" dirty="0" err="1" smtClean="0">
                <a:solidFill>
                  <a:srgbClr val="FF0000"/>
                </a:solidFill>
                <a:latin typeface="Times New Roman" panose="02020603050405020304" pitchFamily="18" charset="0"/>
                <a:cs typeface="Times New Roman" panose="02020603050405020304" pitchFamily="18" charset="0"/>
              </a:rPr>
              <a:t>Cảnh</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đoàn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thuyền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ra</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khơi</a:t>
            </a:r>
            <a:endParaRPr lang="en-US" sz="28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258351276"/>
              </p:ext>
            </p:extLst>
          </p:nvPr>
        </p:nvGraphicFramePr>
        <p:xfrm>
          <a:off x="640080" y="1625599"/>
          <a:ext cx="11389360" cy="5485741"/>
        </p:xfrm>
        <a:graphic>
          <a:graphicData uri="http://schemas.openxmlformats.org/drawingml/2006/table">
            <a:tbl>
              <a:tblPr firstRow="1" firstCol="1" bandRow="1"/>
              <a:tblGrid>
                <a:gridCol w="2538294">
                  <a:extLst>
                    <a:ext uri="{9D8B030D-6E8A-4147-A177-3AD203B41FA5}">
                      <a16:colId xmlns:a16="http://schemas.microsoft.com/office/drawing/2014/main" xmlns="" val="3223290408"/>
                    </a:ext>
                  </a:extLst>
                </a:gridCol>
                <a:gridCol w="2292945">
                  <a:extLst>
                    <a:ext uri="{9D8B030D-6E8A-4147-A177-3AD203B41FA5}">
                      <a16:colId xmlns:a16="http://schemas.microsoft.com/office/drawing/2014/main" xmlns="" val="337179978"/>
                    </a:ext>
                  </a:extLst>
                </a:gridCol>
                <a:gridCol w="2428372">
                  <a:extLst>
                    <a:ext uri="{9D8B030D-6E8A-4147-A177-3AD203B41FA5}">
                      <a16:colId xmlns:a16="http://schemas.microsoft.com/office/drawing/2014/main" xmlns="" val="552954487"/>
                    </a:ext>
                  </a:extLst>
                </a:gridCol>
                <a:gridCol w="3327109">
                  <a:extLst>
                    <a:ext uri="{9D8B030D-6E8A-4147-A177-3AD203B41FA5}">
                      <a16:colId xmlns:a16="http://schemas.microsoft.com/office/drawing/2014/main" xmlns="" val="54135572"/>
                    </a:ext>
                  </a:extLst>
                </a:gridCol>
                <a:gridCol w="802640">
                  <a:extLst>
                    <a:ext uri="{9D8B030D-6E8A-4147-A177-3AD203B41FA5}">
                      <a16:colId xmlns:a16="http://schemas.microsoft.com/office/drawing/2014/main" xmlns="" val="2735950148"/>
                    </a:ext>
                  </a:extLst>
                </a:gridCol>
              </a:tblGrid>
              <a:tr h="416561">
                <a:tc>
                  <a:txBody>
                    <a:bodyPr/>
                    <a:lstStyle/>
                    <a:p>
                      <a:pPr marL="0" marR="0" algn="just">
                        <a:lnSpc>
                          <a:spcPct val="107000"/>
                        </a:lnSpc>
                        <a:spcBef>
                          <a:spcPts val="0"/>
                        </a:spcBef>
                        <a:spcAft>
                          <a:spcPts val="0"/>
                        </a:spcAft>
                        <a:tabLst>
                          <a:tab pos="1386840" algn="l"/>
                          <a:tab pos="2703195" algn="l"/>
                        </a:tabLst>
                      </a:pPr>
                      <a:r>
                        <a:rPr lang="en-US" sz="16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ĐTMT </a:t>
                      </a:r>
                      <a:r>
                        <a:rPr lang="en-US" sz="1600" b="1" dirty="0" smtClean="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tabLst>
                          <a:tab pos="1386840" algn="l"/>
                          <a:tab pos="2703195" algn="l"/>
                        </a:tabLst>
                      </a:pPr>
                      <a:r>
                        <a:rPr lang="en-US" sz="16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Từngữ,chi</a:t>
                      </a:r>
                      <a:r>
                        <a:rPr lang="en-US" sz="16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6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tiết,hình</a:t>
                      </a:r>
                      <a:r>
                        <a:rPr lang="en-US" sz="16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6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ảnh</a:t>
                      </a:r>
                      <a:r>
                        <a:rPr lang="en-US" sz="16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tabLst>
                          <a:tab pos="1386840" algn="l"/>
                          <a:tab pos="2703195" algn="l"/>
                        </a:tabLst>
                      </a:pPr>
                      <a:r>
                        <a:rPr lang="en-US" sz="16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Cách</a:t>
                      </a:r>
                      <a:r>
                        <a:rPr lang="en-US" sz="16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6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sửdụng</a:t>
                      </a:r>
                      <a:r>
                        <a:rPr lang="en-US" sz="16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6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từ</a:t>
                      </a:r>
                      <a:r>
                        <a:rPr lang="en-US" sz="16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6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ngữ</a:t>
                      </a:r>
                      <a:r>
                        <a:rPr lang="en-US" sz="16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600" b="1" dirty="0" err="1" smtClean="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và</a:t>
                      </a:r>
                      <a:r>
                        <a:rPr lang="en-US" sz="1600" b="1" dirty="0" smtClean="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BPTT</a:t>
                      </a:r>
                      <a:endPar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tabLst>
                          <a:tab pos="1386840" algn="l"/>
                          <a:tab pos="2703195" algn="l"/>
                        </a:tabLst>
                      </a:pPr>
                      <a:r>
                        <a:rPr lang="en-US" sz="1600" b="1" dirty="0" smtClean="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600" b="1" dirty="0" err="1" smtClean="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Tácdụng</a:t>
                      </a:r>
                      <a:r>
                        <a:rPr lang="en-US" sz="1600" b="1" dirty="0" smtClean="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tabLst>
                          <a:tab pos="1386840" algn="l"/>
                          <a:tab pos="2703195" algn="l"/>
                        </a:tabLst>
                      </a:pPr>
                      <a:r>
                        <a:rPr lang="en-US" sz="16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Tích</a:t>
                      </a:r>
                      <a:r>
                        <a:rPr lang="en-US" sz="16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21165425"/>
                  </a:ext>
                </a:extLst>
              </a:tr>
              <a:tr h="688906">
                <a:tc>
                  <a:txBody>
                    <a:bodyPr/>
                    <a:lstStyle/>
                    <a:p>
                      <a:pPr marL="0" marR="0" algn="just">
                        <a:lnSpc>
                          <a:spcPct val="115000"/>
                        </a:lnSpc>
                        <a:spcBef>
                          <a:spcPts val="0"/>
                        </a:spcBef>
                        <a:spcAft>
                          <a:spcPts val="0"/>
                        </a:spcAft>
                        <a:tabLst>
                          <a:tab pos="1386840" algn="l"/>
                          <a:tab pos="2703195" algn="l"/>
                        </a:tabLst>
                      </a:pPr>
                      <a:r>
                        <a:rPr lang="en-US" sz="18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Hoàn</a:t>
                      </a: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cảnh</a:t>
                      </a: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t>
                      </a:r>
                      <a:r>
                        <a:rPr lang="en-US" sz="1800" b="1"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Trời</a:t>
                      </a:r>
                      <a:r>
                        <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baseline="0"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trong,gió</a:t>
                      </a:r>
                      <a:r>
                        <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baseline="0"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nhẹ</a:t>
                      </a:r>
                      <a:endPar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endParaRPr>
                    </a:p>
                    <a:p>
                      <a:pPr marL="0" marR="0" algn="just">
                        <a:lnSpc>
                          <a:spcPct val="115000"/>
                        </a:lnSpc>
                        <a:spcBef>
                          <a:spcPts val="0"/>
                        </a:spcBef>
                        <a:spcAft>
                          <a:spcPts val="0"/>
                        </a:spcAft>
                        <a:tabLst>
                          <a:tab pos="1386840" algn="l"/>
                          <a:tab pos="2703195" algn="l"/>
                        </a:tabLst>
                      </a:pPr>
                      <a:r>
                        <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t>
                      </a:r>
                      <a:r>
                        <a:rPr lang="en-US" sz="1800" b="1" baseline="0"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Sớm</a:t>
                      </a:r>
                      <a:r>
                        <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baseline="0"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mai</a:t>
                      </a:r>
                      <a:r>
                        <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baseline="0"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hồng</a:t>
                      </a:r>
                      <a:r>
                        <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Tính</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từ,liệt</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kê</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Điều</a:t>
                      </a:r>
                      <a:r>
                        <a:rPr lang="en-US" sz="1800" b="1"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kiện</a:t>
                      </a:r>
                      <a:r>
                        <a:rPr lang="en-US" sz="1800" b="1"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thuận</a:t>
                      </a:r>
                      <a:r>
                        <a:rPr lang="en-US" sz="1800" b="1"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lợi</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400" b="1">
                          <a:solidFill>
                            <a:srgbClr val="0070C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84664151"/>
                  </a:ext>
                </a:extLst>
              </a:tr>
              <a:tr h="688906">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Con </a:t>
                      </a:r>
                      <a:r>
                        <a:rPr lang="en-US" sz="18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người</a:t>
                      </a: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vi-VN" sz="18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Trai tráng, bơi thuyền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Gợi</a:t>
                      </a:r>
                      <a:r>
                        <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baseline="0"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hình</a:t>
                      </a:r>
                      <a:r>
                        <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baseline="0" dirty="0" err="1"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ảnh</a:t>
                      </a:r>
                      <a:r>
                        <a:rPr lang="en-US" sz="1800" b="1" baseline="0"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vi-VN" sz="18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Người lao động mang vẻ đẹp khoẻ khoắn, vạm vỡ.</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400" b="1">
                          <a:solidFill>
                            <a:srgbClr val="0070C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71358102"/>
                  </a:ext>
                </a:extLst>
              </a:tr>
              <a:tr h="688906">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Con </a:t>
                      </a:r>
                      <a:r>
                        <a:rPr lang="en-US" sz="18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thuyền</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vi-VN" sz="18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Hăng, phăng như con tuấn mã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Hình</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ảnh</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so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sánh</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kết</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hợp</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với</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các</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động</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từ</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mạnh</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tính</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từ</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a:t>
                      </a:r>
                      <a:endParaRPr lang="en-US" sz="18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vi-VN" sz="1800" b="1"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Con thuyền mang khí thế dũng mãnh khi ra khơi =&gt; vẻ đẹp hùng tráng</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400" b="1">
                          <a:solidFill>
                            <a:srgbClr val="0070C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82407298"/>
                  </a:ext>
                </a:extLst>
              </a:tr>
              <a:tr h="688906">
                <a:tc>
                  <a:txBody>
                    <a:bodyPr/>
                    <a:lstStyle/>
                    <a:p>
                      <a:pPr marL="0" marR="0" algn="just">
                        <a:lnSpc>
                          <a:spcPct val="115000"/>
                        </a:lnSpc>
                        <a:spcBef>
                          <a:spcPts val="0"/>
                        </a:spcBef>
                        <a:spcAft>
                          <a:spcPts val="0"/>
                        </a:spcAft>
                        <a:tabLst>
                          <a:tab pos="1386840" algn="l"/>
                          <a:tab pos="2703195" algn="l"/>
                        </a:tabLst>
                      </a:pPr>
                      <a:r>
                        <a:rPr lang="en-US" sz="1800" b="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Cánh buồm </a:t>
                      </a:r>
                      <a:endParaRPr lang="en-US" sz="18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vi-VN" sz="1800" b="1" dirty="0" smtClean="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giương, to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NT so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sánh</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ẩn</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dụ</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8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Cánh</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buồm</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trở</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nên</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lớn</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lao</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thiêng</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liêng</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và</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thơ</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mộng</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Đó</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chính</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là</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biểu</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t­ượng</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của</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làng</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quê</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hồn</a:t>
                      </a:r>
                      <a:r>
                        <a:rPr lang="en-US" sz="1800" b="1"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1" kern="1200" dirty="0" err="1" smtClean="0">
                          <a:solidFill>
                            <a:schemeClr val="tx1"/>
                          </a:solidFill>
                          <a:effectLst/>
                          <a:latin typeface="Times New Roman" panose="02020603050405020304" pitchFamily="18" charset="0"/>
                          <a:ea typeface="+mn-ea"/>
                          <a:cs typeface="Times New Roman" panose="02020603050405020304" pitchFamily="18" charset="0"/>
                        </a:rPr>
                        <a:t>người</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386840" algn="l"/>
                          <a:tab pos="2703195" algn="l"/>
                        </a:tabLst>
                      </a:pPr>
                      <a:r>
                        <a:rPr lang="en-US" sz="1400" b="1" dirty="0">
                          <a:solidFill>
                            <a:srgbClr val="0070C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78313968"/>
                  </a:ext>
                </a:extLst>
              </a:tr>
              <a:tr h="1377810">
                <a:tc gridSpan="4">
                  <a:txBody>
                    <a:bodyPr/>
                    <a:lstStyle/>
                    <a:p>
                      <a:pPr marL="0" marR="0" algn="just">
                        <a:lnSpc>
                          <a:spcPct val="115000"/>
                        </a:lnSpc>
                        <a:spcBef>
                          <a:spcPts val="0"/>
                        </a:spcBef>
                        <a:spcAft>
                          <a:spcPts val="0"/>
                        </a:spcAft>
                        <a:tabLst>
                          <a:tab pos="1386840" algn="l"/>
                          <a:tab pos="2703195" algn="l"/>
                        </a:tabLst>
                      </a:pPr>
                      <a:r>
                        <a:rPr lang="en-US" sz="14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2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Nhận</a:t>
                      </a:r>
                      <a:r>
                        <a:rPr lang="en-US" sz="12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2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xét</a:t>
                      </a:r>
                      <a:r>
                        <a:rPr lang="en-US" sz="12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2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về</a:t>
                      </a:r>
                      <a:r>
                        <a:rPr lang="en-US" sz="12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2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cảnh</a:t>
                      </a:r>
                      <a:r>
                        <a:rPr lang="en-US" sz="12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2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đoàn</a:t>
                      </a:r>
                      <a:r>
                        <a:rPr lang="en-US" sz="12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2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thuyền</a:t>
                      </a:r>
                      <a:r>
                        <a:rPr lang="en-US" sz="12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2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ra</a:t>
                      </a:r>
                      <a:r>
                        <a:rPr lang="en-US" sz="12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1200" b="1" dirty="0" err="1">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khơi</a:t>
                      </a:r>
                      <a:endParaRPr lang="en-US" sz="1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defTabSz="457200" rtl="0" eaLnBrk="1" fontAlgn="auto" latinLnBrk="0" hangingPunct="1">
                        <a:lnSpc>
                          <a:spcPct val="115000"/>
                        </a:lnSpc>
                        <a:spcBef>
                          <a:spcPts val="0"/>
                        </a:spcBef>
                        <a:spcAft>
                          <a:spcPts val="0"/>
                        </a:spcAft>
                        <a:buClrTx/>
                        <a:buSzTx/>
                        <a:buFontTx/>
                        <a:buNone/>
                        <a:tabLst>
                          <a:tab pos="1386840" algn="l"/>
                          <a:tab pos="2703195" algn="l"/>
                        </a:tabLst>
                        <a:defRPr/>
                      </a:pPr>
                      <a:r>
                        <a:rPr lang="en-US" sz="1400" b="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pt-BR" sz="1800" b="1" kern="1200" dirty="0" smtClean="0">
                          <a:solidFill>
                            <a:srgbClr val="FF0000"/>
                          </a:solidFill>
                          <a:effectLst/>
                          <a:latin typeface="+mn-lt"/>
                          <a:ea typeface="+mn-ea"/>
                          <a:cs typeface="+mn-cs"/>
                        </a:rPr>
                        <a:t>Bức tranh thiên nhiên tươi sáng, hùng vĩ, cuộc sống lao động của con người vui vẻ, hào hứng, rộn ràng,khẩn trương, Một vẻ đẹp vừa thân quen, gần gũi, hoành tráng và thơ mộng biết bao.</a:t>
                      </a:r>
                      <a:endParaRPr lang="en-US" sz="1800" b="1" kern="1200" dirty="0" smtClean="0">
                        <a:solidFill>
                          <a:srgbClr val="FF0000"/>
                        </a:solidFill>
                        <a:effectLst/>
                        <a:latin typeface="+mn-lt"/>
                        <a:ea typeface="+mn-ea"/>
                        <a:cs typeface="+mn-cs"/>
                      </a:endParaRPr>
                    </a:p>
                    <a:p>
                      <a:pPr marL="0" marR="0" algn="just">
                        <a:lnSpc>
                          <a:spcPct val="115000"/>
                        </a:lnSpc>
                        <a:spcBef>
                          <a:spcPts val="0"/>
                        </a:spcBef>
                        <a:spcAft>
                          <a:spcPts val="0"/>
                        </a:spcAft>
                        <a:tabLst>
                          <a:tab pos="1386840" algn="l"/>
                          <a:tab pos="2703195" algn="l"/>
                        </a:tabLst>
                      </a:pP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tabLst>
                          <a:tab pos="1386840" algn="l"/>
                          <a:tab pos="2703195" algn="l"/>
                        </a:tabLst>
                      </a:pPr>
                      <a:r>
                        <a:rPr lang="en-US" sz="1400" b="1" dirty="0">
                          <a:solidFill>
                            <a:srgbClr val="0070C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36591342"/>
                  </a:ext>
                </a:extLst>
              </a:tr>
            </a:tbl>
          </a:graphicData>
        </a:graphic>
      </p:graphicFrame>
    </p:spTree>
    <p:extLst>
      <p:ext uri="{BB962C8B-B14F-4D97-AF65-F5344CB8AC3E}">
        <p14:creationId xmlns:p14="http://schemas.microsoft.com/office/powerpoint/2010/main" val="1522907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313381" y="120073"/>
            <a:ext cx="3260437" cy="9328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PHIẾU HỌC TẬP SỐ  2</a:t>
            </a:r>
            <a:endParaRPr lang="en-US" dirty="0"/>
          </a:p>
        </p:txBody>
      </p:sp>
      <p:sp>
        <p:nvSpPr>
          <p:cNvPr id="5" name="TextBox 4"/>
          <p:cNvSpPr txBox="1"/>
          <p:nvPr/>
        </p:nvSpPr>
        <p:spPr>
          <a:xfrm>
            <a:off x="2660072" y="1302327"/>
            <a:ext cx="3823855" cy="400110"/>
          </a:xfrm>
          <a:prstGeom prst="rect">
            <a:avLst/>
          </a:prstGeom>
          <a:noFill/>
        </p:spPr>
        <p:txBody>
          <a:bodyPr wrap="square" rtlCol="0">
            <a:spAutoFit/>
          </a:bodyPr>
          <a:lstStyle/>
          <a:p>
            <a:r>
              <a:rPr lang="en-US" sz="2000" b="1" dirty="0" smtClean="0">
                <a:solidFill>
                  <a:srgbClr val="FF0000"/>
                </a:solidFill>
              </a:rPr>
              <a:t>3. </a:t>
            </a:r>
            <a:r>
              <a:rPr lang="en-US" sz="2000" b="1" dirty="0" err="1" smtClean="0">
                <a:solidFill>
                  <a:srgbClr val="FF0000"/>
                </a:solidFill>
              </a:rPr>
              <a:t>Cảnh</a:t>
            </a:r>
            <a:r>
              <a:rPr lang="en-US" sz="2000" b="1" dirty="0" smtClean="0">
                <a:solidFill>
                  <a:srgbClr val="FF0000"/>
                </a:solidFill>
              </a:rPr>
              <a:t> </a:t>
            </a:r>
            <a:r>
              <a:rPr lang="en-US" sz="2000" b="1" dirty="0" err="1" smtClean="0">
                <a:solidFill>
                  <a:srgbClr val="FF0000"/>
                </a:solidFill>
              </a:rPr>
              <a:t>đoàn</a:t>
            </a:r>
            <a:r>
              <a:rPr lang="en-US" sz="2000" b="1" dirty="0" smtClean="0">
                <a:solidFill>
                  <a:srgbClr val="FF0000"/>
                </a:solidFill>
              </a:rPr>
              <a:t> </a:t>
            </a:r>
            <a:r>
              <a:rPr lang="en-US" sz="2000" b="1" dirty="0" err="1" smtClean="0">
                <a:solidFill>
                  <a:srgbClr val="FF0000"/>
                </a:solidFill>
              </a:rPr>
              <a:t>thuyền</a:t>
            </a:r>
            <a:r>
              <a:rPr lang="en-US" sz="2000" b="1" dirty="0" smtClean="0">
                <a:solidFill>
                  <a:srgbClr val="FF0000"/>
                </a:solidFill>
              </a:rPr>
              <a:t> </a:t>
            </a:r>
            <a:r>
              <a:rPr lang="en-US" sz="2000" b="1" dirty="0" err="1" smtClean="0">
                <a:solidFill>
                  <a:srgbClr val="FF0000"/>
                </a:solidFill>
              </a:rPr>
              <a:t>trở</a:t>
            </a:r>
            <a:r>
              <a:rPr lang="en-US" sz="2000" b="1" dirty="0" smtClean="0">
                <a:solidFill>
                  <a:srgbClr val="FF0000"/>
                </a:solidFill>
              </a:rPr>
              <a:t> </a:t>
            </a:r>
            <a:r>
              <a:rPr lang="en-US" sz="2000" b="1" dirty="0" err="1" smtClean="0">
                <a:solidFill>
                  <a:srgbClr val="FF0000"/>
                </a:solidFill>
              </a:rPr>
              <a:t>về</a:t>
            </a:r>
            <a:r>
              <a:rPr lang="en-US" sz="2000" b="1" dirty="0" smtClean="0">
                <a:solidFill>
                  <a:srgbClr val="FF0000"/>
                </a:solidFill>
              </a:rPr>
              <a:t>. </a:t>
            </a:r>
            <a:endParaRPr lang="en-US" sz="2000" b="1" dirty="0">
              <a:solidFill>
                <a:srgbClr val="FF0000"/>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2689099560"/>
              </p:ext>
            </p:extLst>
          </p:nvPr>
        </p:nvGraphicFramePr>
        <p:xfrm>
          <a:off x="355982" y="1743077"/>
          <a:ext cx="11488439" cy="5022985"/>
        </p:xfrm>
        <a:graphic>
          <a:graphicData uri="http://schemas.openxmlformats.org/drawingml/2006/table">
            <a:tbl>
              <a:tblPr firstRow="1" firstCol="1" bandRow="1">
                <a:tableStyleId>{5C22544A-7EE6-4342-B048-85BDC9FD1C3A}</a:tableStyleId>
              </a:tblPr>
              <a:tblGrid>
                <a:gridCol w="1493138">
                  <a:extLst>
                    <a:ext uri="{9D8B030D-6E8A-4147-A177-3AD203B41FA5}">
                      <a16:colId xmlns:a16="http://schemas.microsoft.com/office/drawing/2014/main" xmlns="" val="4111436658"/>
                    </a:ext>
                  </a:extLst>
                </a:gridCol>
                <a:gridCol w="3257500">
                  <a:extLst>
                    <a:ext uri="{9D8B030D-6E8A-4147-A177-3AD203B41FA5}">
                      <a16:colId xmlns:a16="http://schemas.microsoft.com/office/drawing/2014/main" xmlns="" val="579137946"/>
                    </a:ext>
                  </a:extLst>
                </a:gridCol>
                <a:gridCol w="2083409">
                  <a:extLst>
                    <a:ext uri="{9D8B030D-6E8A-4147-A177-3AD203B41FA5}">
                      <a16:colId xmlns:a16="http://schemas.microsoft.com/office/drawing/2014/main" xmlns="" val="594564687"/>
                    </a:ext>
                  </a:extLst>
                </a:gridCol>
                <a:gridCol w="3396691">
                  <a:extLst>
                    <a:ext uri="{9D8B030D-6E8A-4147-A177-3AD203B41FA5}">
                      <a16:colId xmlns:a16="http://schemas.microsoft.com/office/drawing/2014/main" xmlns="" val="4268476046"/>
                    </a:ext>
                  </a:extLst>
                </a:gridCol>
                <a:gridCol w="1257701">
                  <a:extLst>
                    <a:ext uri="{9D8B030D-6E8A-4147-A177-3AD203B41FA5}">
                      <a16:colId xmlns:a16="http://schemas.microsoft.com/office/drawing/2014/main" xmlns="" val="657560911"/>
                    </a:ext>
                  </a:extLst>
                </a:gridCol>
              </a:tblGrid>
              <a:tr h="600291">
                <a:tc>
                  <a:txBody>
                    <a:bodyPr/>
                    <a:lstStyle/>
                    <a:p>
                      <a:pPr marL="0" marR="0" algn="just">
                        <a:lnSpc>
                          <a:spcPct val="115000"/>
                        </a:lnSpc>
                        <a:spcBef>
                          <a:spcPts val="0"/>
                        </a:spcBef>
                        <a:spcAft>
                          <a:spcPts val="0"/>
                        </a:spcAft>
                        <a:tabLst>
                          <a:tab pos="1386840" algn="l"/>
                          <a:tab pos="2703195" algn="l"/>
                        </a:tabLst>
                      </a:pPr>
                      <a:r>
                        <a:rPr lang="en-US" sz="1200" dirty="0" err="1" smtClean="0">
                          <a:effectLst/>
                          <a:latin typeface="+mn-lt"/>
                          <a:ea typeface="+mn-ea"/>
                          <a:cs typeface="+mn-cs"/>
                        </a:rPr>
                        <a:t>Đối</a:t>
                      </a:r>
                      <a:r>
                        <a:rPr lang="en-US" sz="1200" baseline="0" dirty="0" smtClean="0">
                          <a:effectLst/>
                          <a:latin typeface="+mn-lt"/>
                          <a:ea typeface="+mn-ea"/>
                          <a:cs typeface="+mn-cs"/>
                        </a:rPr>
                        <a:t> </a:t>
                      </a:r>
                      <a:r>
                        <a:rPr lang="en-US" sz="1200" baseline="0" dirty="0" err="1" smtClean="0">
                          <a:effectLst/>
                          <a:latin typeface="+mn-lt"/>
                          <a:ea typeface="+mn-ea"/>
                          <a:cs typeface="+mn-cs"/>
                        </a:rPr>
                        <a:t>tượng</a:t>
                      </a:r>
                      <a:r>
                        <a:rPr lang="en-US" sz="1200" baseline="0" dirty="0" smtClean="0">
                          <a:effectLst/>
                          <a:latin typeface="+mn-lt"/>
                          <a:ea typeface="+mn-ea"/>
                          <a:cs typeface="+mn-cs"/>
                        </a:rPr>
                        <a:t> </a:t>
                      </a:r>
                      <a:r>
                        <a:rPr lang="en-US" sz="1200" baseline="0" dirty="0" err="1" smtClean="0">
                          <a:effectLst/>
                          <a:latin typeface="+mn-lt"/>
                          <a:ea typeface="+mn-ea"/>
                          <a:cs typeface="+mn-cs"/>
                        </a:rPr>
                        <a:t>miêu</a:t>
                      </a:r>
                      <a:r>
                        <a:rPr lang="en-US" sz="1200" baseline="0" dirty="0" smtClean="0">
                          <a:effectLst/>
                          <a:latin typeface="+mn-lt"/>
                          <a:ea typeface="+mn-ea"/>
                          <a:cs typeface="+mn-cs"/>
                        </a:rPr>
                        <a:t> </a:t>
                      </a:r>
                      <a:r>
                        <a:rPr lang="en-US" sz="1200" baseline="0" dirty="0" err="1" smtClean="0">
                          <a:effectLst/>
                          <a:latin typeface="+mn-lt"/>
                          <a:ea typeface="+mn-ea"/>
                          <a:cs typeface="+mn-cs"/>
                        </a:rPr>
                        <a:t>tả</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200" dirty="0" err="1">
                          <a:effectLst/>
                        </a:rPr>
                        <a:t>Từ</a:t>
                      </a:r>
                      <a:r>
                        <a:rPr lang="en-US" sz="1200" dirty="0">
                          <a:effectLst/>
                        </a:rPr>
                        <a:t> </a:t>
                      </a:r>
                      <a:r>
                        <a:rPr lang="en-US" sz="1200" dirty="0" err="1">
                          <a:effectLst/>
                        </a:rPr>
                        <a:t>ngữ,chi</a:t>
                      </a:r>
                      <a:r>
                        <a:rPr lang="en-US" sz="1200" dirty="0">
                          <a:effectLst/>
                        </a:rPr>
                        <a:t> </a:t>
                      </a:r>
                      <a:r>
                        <a:rPr lang="en-US" sz="1200" dirty="0" err="1">
                          <a:effectLst/>
                        </a:rPr>
                        <a:t>tiết,hình</a:t>
                      </a:r>
                      <a:r>
                        <a:rPr lang="en-US" sz="1200" dirty="0">
                          <a:effectLst/>
                        </a:rPr>
                        <a:t> </a:t>
                      </a:r>
                      <a:r>
                        <a:rPr lang="en-US" sz="1200" dirty="0" err="1">
                          <a:effectLst/>
                        </a:rPr>
                        <a:t>ảnh</a:t>
                      </a:r>
                      <a:r>
                        <a:rPr lang="en-US" sz="1200" dirty="0">
                          <a:effectLst/>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200">
                          <a:effectLst/>
                        </a:rPr>
                        <a:t>Cách sử dụng từ ngữ và BPTT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400">
                          <a:effectLst/>
                        </a:rPr>
                        <a:t>Tác dụng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400">
                          <a:effectLst/>
                        </a:rPr>
                        <a:t>Tích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358586490"/>
                  </a:ext>
                </a:extLst>
              </a:tr>
              <a:tr h="678910">
                <a:tc>
                  <a:txBody>
                    <a:bodyPr/>
                    <a:lstStyle/>
                    <a:p>
                      <a:pPr marL="0" marR="0" algn="just">
                        <a:lnSpc>
                          <a:spcPct val="115000"/>
                        </a:lnSpc>
                        <a:spcBef>
                          <a:spcPts val="0"/>
                        </a:spcBef>
                        <a:spcAft>
                          <a:spcPts val="0"/>
                        </a:spcAft>
                        <a:tabLst>
                          <a:tab pos="1386840" algn="l"/>
                          <a:tab pos="2703195" algn="l"/>
                        </a:tabLst>
                      </a:pPr>
                      <a:r>
                        <a:rPr lang="en-US" sz="1600" dirty="0" err="1">
                          <a:solidFill>
                            <a:srgbClr val="FF0000"/>
                          </a:solidFill>
                          <a:effectLst/>
                          <a:latin typeface="Times New Roman" panose="02020603050405020304" pitchFamily="18" charset="0"/>
                          <a:cs typeface="Times New Roman" panose="02020603050405020304" pitchFamily="18" charset="0"/>
                        </a:rPr>
                        <a:t>Khung</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cảnh</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làng</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chài</a:t>
                      </a:r>
                      <a:r>
                        <a:rPr lang="en-US" sz="1600" dirty="0">
                          <a:solidFill>
                            <a:srgbClr val="FF0000"/>
                          </a:solidFill>
                          <a:effectLst/>
                          <a:latin typeface="Times New Roman" panose="02020603050405020304" pitchFamily="18" charset="0"/>
                          <a:cs typeface="Times New Roman" panose="02020603050405020304" pitchFamily="18" charset="0"/>
                        </a:rPr>
                        <a:t>  </a:t>
                      </a:r>
                      <a:endPar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800" dirty="0">
                          <a:effectLst/>
                          <a:latin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cs typeface="Times New Roman" panose="02020603050405020304" pitchFamily="18" charset="0"/>
                        </a:rPr>
                        <a:t>T/</a:t>
                      </a:r>
                      <a:r>
                        <a:rPr lang="en-US" sz="1800" dirty="0" err="1" smtClean="0">
                          <a:effectLst/>
                          <a:latin typeface="Times New Roman" panose="02020603050405020304" pitchFamily="18" charset="0"/>
                          <a:cs typeface="Times New Roman" panose="02020603050405020304" pitchFamily="18" charset="0"/>
                        </a:rPr>
                        <a:t>gian</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Ngày</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hôm</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sau</a:t>
                      </a:r>
                      <a:endParaRPr lang="en-US" sz="1800" baseline="0" dirty="0" smtClean="0">
                        <a:effectLst/>
                        <a:latin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1386840" algn="l"/>
                          <a:tab pos="2703195" algn="l"/>
                        </a:tabLst>
                      </a:pPr>
                      <a:r>
                        <a:rPr lang="en-US" sz="18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Ồn</a:t>
                      </a:r>
                      <a:r>
                        <a:rPr lang="en-US"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ào</a:t>
                      </a:r>
                      <a:r>
                        <a:rPr lang="en-US"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just">
                        <a:lnSpc>
                          <a:spcPct val="115000"/>
                        </a:lnSpc>
                        <a:spcBef>
                          <a:spcPts val="0"/>
                        </a:spcBef>
                        <a:spcAft>
                          <a:spcPts val="0"/>
                        </a:spcAft>
                        <a:tabLst>
                          <a:tab pos="1386840" algn="l"/>
                          <a:tab pos="2703195" algn="l"/>
                        </a:tabLst>
                      </a:pPr>
                      <a:r>
                        <a:rPr lang="en-US" sz="18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Tấp</a:t>
                      </a:r>
                      <a:r>
                        <a:rPr lang="en-US"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nập</a:t>
                      </a:r>
                      <a:r>
                        <a:rPr lang="en-US"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800" dirty="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Từ</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láy</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gợi</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hình</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ảnh</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800" dirty="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Không</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khí</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vui</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vẻ</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rộn</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ràng</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mãn</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nguyện</a:t>
                      </a:r>
                      <a:r>
                        <a:rPr lang="en-US" sz="1800" baseline="0" dirty="0" smtClean="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400">
                          <a:effectLst/>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82651482"/>
                  </a:ext>
                </a:extLst>
              </a:tr>
              <a:tr h="1035975">
                <a:tc>
                  <a:txBody>
                    <a:bodyPr/>
                    <a:lstStyle/>
                    <a:p>
                      <a:pPr marL="0" marR="0" algn="just">
                        <a:lnSpc>
                          <a:spcPct val="115000"/>
                        </a:lnSpc>
                        <a:spcBef>
                          <a:spcPts val="0"/>
                        </a:spcBef>
                        <a:spcAft>
                          <a:spcPts val="0"/>
                        </a:spcAft>
                        <a:tabLst>
                          <a:tab pos="1386840" algn="l"/>
                          <a:tab pos="2703195" algn="l"/>
                        </a:tabLst>
                      </a:pPr>
                      <a:r>
                        <a:rPr lang="en-US" sz="1200">
                          <a:effectLst/>
                        </a:rPr>
                        <a:t>Con người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800" dirty="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Dân</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trai</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tráng</a:t>
                      </a:r>
                      <a:r>
                        <a:rPr lang="en-US" sz="1800" baseline="0" dirty="0" smtClean="0">
                          <a:effectLst/>
                          <a:latin typeface="Times New Roman" panose="02020603050405020304" pitchFamily="18" charset="0"/>
                          <a:cs typeface="Times New Roman" panose="02020603050405020304" pitchFamily="18" charset="0"/>
                        </a:rPr>
                        <a:t> : </a:t>
                      </a:r>
                      <a:r>
                        <a:rPr lang="en-US" sz="1800" baseline="0" dirty="0" err="1" smtClean="0">
                          <a:effectLst/>
                          <a:latin typeface="Times New Roman" panose="02020603050405020304" pitchFamily="18" charset="0"/>
                          <a:cs typeface="Times New Roman" panose="02020603050405020304" pitchFamily="18" charset="0"/>
                        </a:rPr>
                        <a:t>Làn</a:t>
                      </a:r>
                      <a:r>
                        <a:rPr lang="en-US" sz="1800" baseline="0" dirty="0" smtClean="0">
                          <a:effectLst/>
                          <a:latin typeface="Times New Roman" panose="02020603050405020304" pitchFamily="18" charset="0"/>
                          <a:cs typeface="Times New Roman" panose="02020603050405020304" pitchFamily="18" charset="0"/>
                        </a:rPr>
                        <a:t> da </a:t>
                      </a:r>
                      <a:r>
                        <a:rPr lang="en-US" sz="1800" baseline="0" dirty="0" err="1" smtClean="0">
                          <a:effectLst/>
                          <a:latin typeface="Times New Roman" panose="02020603050405020304" pitchFamily="18" charset="0"/>
                          <a:cs typeface="Times New Roman" panose="02020603050405020304" pitchFamily="18" charset="0"/>
                        </a:rPr>
                        <a:t>ngăm</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rám</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nắng</a:t>
                      </a:r>
                      <a:r>
                        <a:rPr lang="en-US" sz="1800" baseline="0" dirty="0" smtClean="0">
                          <a:effectLst/>
                          <a:latin typeface="Times New Roman" panose="02020603050405020304" pitchFamily="18" charset="0"/>
                          <a:cs typeface="Times New Roman" panose="02020603050405020304" pitchFamily="18" charset="0"/>
                        </a:rPr>
                        <a:t> </a:t>
                      </a:r>
                    </a:p>
                    <a:p>
                      <a:pPr marL="0" marR="0" algn="just">
                        <a:lnSpc>
                          <a:spcPct val="115000"/>
                        </a:lnSpc>
                        <a:spcBef>
                          <a:spcPts val="0"/>
                        </a:spcBef>
                        <a:spcAft>
                          <a:spcPts val="0"/>
                        </a:spcAft>
                        <a:tabLst>
                          <a:tab pos="1386840" algn="l"/>
                          <a:tab pos="2703195" algn="l"/>
                        </a:tabLst>
                      </a:pPr>
                      <a:r>
                        <a:rPr lang="en-US" sz="18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Thần</a:t>
                      </a:r>
                      <a:r>
                        <a:rPr lang="en-US"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hình</a:t>
                      </a:r>
                      <a:r>
                        <a:rPr lang="en-US"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en-US" sz="18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nồng</a:t>
                      </a:r>
                      <a:r>
                        <a:rPr lang="en-US"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thở</a:t>
                      </a:r>
                      <a:r>
                        <a:rPr lang="en-US"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800" dirty="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Tính</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từ</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800" dirty="0">
                          <a:effectLst/>
                          <a:latin typeface="Times New Roman" panose="02020603050405020304" pitchFamily="18" charset="0"/>
                          <a:cs typeface="Times New Roman" panose="02020603050405020304" pitchFamily="18" charset="0"/>
                        </a:rPr>
                        <a:t> </a:t>
                      </a:r>
                      <a:r>
                        <a:rPr lang="vi-VN" sz="1800" dirty="0" smtClean="0">
                          <a:effectLst/>
                          <a:latin typeface="Times New Roman" panose="02020603050405020304" pitchFamily="18" charset="0"/>
                          <a:cs typeface="Times New Roman" panose="02020603050405020304" pitchFamily="18" charset="0"/>
                        </a:rPr>
                        <a:t>Hình ảnh người dân chài: khoẻ mạnh, rắn rỏi, vẻ đẹp lãng mạn phi thường.</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400" dirty="0">
                          <a:effectLst/>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916723963"/>
                  </a:ext>
                </a:extLst>
              </a:tr>
              <a:tr h="1297026">
                <a:tc>
                  <a:txBody>
                    <a:bodyPr/>
                    <a:lstStyle/>
                    <a:p>
                      <a:pPr marL="0" marR="0">
                        <a:lnSpc>
                          <a:spcPct val="107000"/>
                        </a:lnSpc>
                        <a:spcBef>
                          <a:spcPts val="0"/>
                        </a:spcBef>
                        <a:spcAft>
                          <a:spcPts val="0"/>
                        </a:spcAft>
                      </a:pPr>
                      <a:r>
                        <a:rPr lang="en-US" sz="1400">
                          <a:effectLst/>
                        </a:rPr>
                        <a:t>Con thuyền</a:t>
                      </a:r>
                    </a:p>
                    <a:p>
                      <a:pPr marL="0" marR="0" algn="just">
                        <a:lnSpc>
                          <a:spcPct val="115000"/>
                        </a:lnSpc>
                        <a:spcBef>
                          <a:spcPts val="0"/>
                        </a:spcBef>
                        <a:spcAft>
                          <a:spcPts val="0"/>
                        </a:spcAft>
                        <a:tabLst>
                          <a:tab pos="1386840" algn="l"/>
                          <a:tab pos="2703195" algn="l"/>
                        </a:tabLst>
                      </a:pPr>
                      <a:r>
                        <a:rPr lang="en-US" sz="1400">
                          <a:effectLst/>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800" dirty="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im,bến</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mỏi</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trở</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về</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nằm,nghe</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800" dirty="0">
                          <a:effectLst/>
                          <a:latin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NT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nhân</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hóa</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ẩn</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dụ</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chuyển</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đổi</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cảm</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giác</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800" dirty="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Hình</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ảnh</a:t>
                      </a:r>
                      <a:r>
                        <a:rPr lang="en-US" sz="1800" dirty="0" smtClean="0">
                          <a:effectLst/>
                          <a:latin typeface="Times New Roman" panose="02020603050405020304" pitchFamily="18" charset="0"/>
                          <a:cs typeface="Times New Roman" panose="02020603050405020304" pitchFamily="18" charset="0"/>
                        </a:rPr>
                        <a:t> con </a:t>
                      </a:r>
                      <a:r>
                        <a:rPr lang="en-US" sz="1800" dirty="0" err="1" smtClean="0">
                          <a:effectLst/>
                          <a:latin typeface="Times New Roman" panose="02020603050405020304" pitchFamily="18" charset="0"/>
                          <a:cs typeface="Times New Roman" panose="02020603050405020304" pitchFamily="18" charset="0"/>
                        </a:rPr>
                        <a:t>thuyền</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là</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một</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phần</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sự</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sống</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làng</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chài</a:t>
                      </a:r>
                      <a:r>
                        <a:rPr lang="en-US" sz="1800" dirty="0" smtClean="0">
                          <a:effectLst/>
                          <a:latin typeface="Times New Roman" panose="02020603050405020304" pitchFamily="18" charset="0"/>
                          <a:cs typeface="Times New Roman" panose="02020603050405020304" pitchFamily="18" charset="0"/>
                        </a:rPr>
                        <a:t> , </a:t>
                      </a:r>
                      <a:r>
                        <a:rPr lang="en-US" sz="1800" dirty="0" err="1" smtClean="0">
                          <a:effectLst/>
                          <a:latin typeface="Times New Roman" panose="02020603050405020304" pitchFamily="18" charset="0"/>
                          <a:cs typeface="Times New Roman" panose="02020603050405020304" pitchFamily="18" charset="0"/>
                        </a:rPr>
                        <a:t>sinh</a:t>
                      </a:r>
                      <a:r>
                        <a:rPr lang="en-US" sz="1800" dirty="0" smtClean="0">
                          <a:effectLst/>
                          <a:latin typeface="Times New Roman" panose="02020603050405020304" pitchFamily="18" charset="0"/>
                          <a:cs typeface="Times New Roman" panose="02020603050405020304" pitchFamily="18" charset="0"/>
                        </a:rPr>
                        <a:t> </a:t>
                      </a:r>
                      <a:r>
                        <a:rPr lang="en-US" sz="1800" dirty="0" err="1" smtClean="0">
                          <a:effectLst/>
                          <a:latin typeface="Times New Roman" panose="02020603050405020304" pitchFamily="18" charset="0"/>
                          <a:cs typeface="Times New Roman" panose="02020603050405020304" pitchFamily="18" charset="0"/>
                        </a:rPr>
                        <a:t>thể</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Sự</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hòa</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hợp</a:t>
                      </a:r>
                      <a:r>
                        <a:rPr lang="en-US" sz="1800" baseline="0" dirty="0" smtClean="0">
                          <a:effectLst/>
                          <a:latin typeface="Times New Roman" panose="02020603050405020304" pitchFamily="18" charset="0"/>
                          <a:cs typeface="Times New Roman" panose="02020603050405020304" pitchFamily="18" charset="0"/>
                        </a:rPr>
                        <a:t> </a:t>
                      </a:r>
                      <a:r>
                        <a:rPr lang="en-US" sz="1800" baseline="0" dirty="0" err="1" smtClean="0">
                          <a:effectLst/>
                          <a:latin typeface="Times New Roman" panose="02020603050405020304" pitchFamily="18" charset="0"/>
                          <a:cs typeface="Times New Roman" panose="02020603050405020304" pitchFamily="18" charset="0"/>
                        </a:rPr>
                        <a:t>với</a:t>
                      </a:r>
                      <a:r>
                        <a:rPr lang="en-US" sz="1800" baseline="0" dirty="0" smtClean="0">
                          <a:effectLst/>
                          <a:latin typeface="Times New Roman" panose="02020603050405020304" pitchFamily="18" charset="0"/>
                          <a:cs typeface="Times New Roman" panose="02020603050405020304" pitchFamily="18" charset="0"/>
                        </a:rPr>
                        <a:t> con </a:t>
                      </a:r>
                      <a:r>
                        <a:rPr lang="en-US" sz="1800" baseline="0" dirty="0" err="1" smtClean="0">
                          <a:effectLst/>
                          <a:latin typeface="Times New Roman" panose="02020603050405020304" pitchFamily="18" charset="0"/>
                          <a:cs typeface="Times New Roman" panose="02020603050405020304" pitchFamily="18" charset="0"/>
                        </a:rPr>
                        <a:t>người</a:t>
                      </a:r>
                      <a:r>
                        <a:rPr lang="en-US" sz="1800" baseline="0" dirty="0" smtClean="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386840" algn="l"/>
                          <a:tab pos="2703195" algn="l"/>
                        </a:tabLst>
                      </a:pPr>
                      <a:r>
                        <a:rPr lang="en-US" sz="1400">
                          <a:effectLst/>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30100817"/>
                  </a:ext>
                </a:extLst>
              </a:tr>
              <a:tr h="1143289">
                <a:tc gridSpan="4">
                  <a:txBody>
                    <a:bodyPr/>
                    <a:lstStyle/>
                    <a:p>
                      <a:pPr marL="0" marR="0" algn="just">
                        <a:lnSpc>
                          <a:spcPct val="115000"/>
                        </a:lnSpc>
                        <a:spcBef>
                          <a:spcPts val="0"/>
                        </a:spcBef>
                        <a:spcAft>
                          <a:spcPts val="0"/>
                        </a:spcAft>
                        <a:tabLst>
                          <a:tab pos="1386840" algn="l"/>
                          <a:tab pos="2703195" algn="l"/>
                        </a:tabLst>
                      </a:pPr>
                      <a:r>
                        <a:rPr lang="en-US" sz="1400" dirty="0">
                          <a:effectLst/>
                        </a:rPr>
                        <a:t> </a:t>
                      </a:r>
                      <a:r>
                        <a:rPr lang="en-US" sz="2000" dirty="0" err="1">
                          <a:effectLst/>
                          <a:latin typeface="Times New Roman" panose="02020603050405020304" pitchFamily="18" charset="0"/>
                          <a:cs typeface="Times New Roman" panose="02020603050405020304" pitchFamily="18" charset="0"/>
                        </a:rPr>
                        <a:t>Nhận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xét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bức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tranh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làng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chài</a:t>
                      </a:r>
                      <a:r>
                        <a:rPr lang="en-US" sz="2000" dirty="0">
                          <a:effectLst/>
                          <a:latin typeface="Times New Roman" panose="02020603050405020304" pitchFamily="18" charset="0"/>
                          <a:cs typeface="Times New Roman" panose="02020603050405020304" pitchFamily="18" charset="0"/>
                        </a:rPr>
                        <a:t> </a:t>
                      </a:r>
                    </a:p>
                    <a:p>
                      <a:pPr marL="0" marR="0" algn="just">
                        <a:lnSpc>
                          <a:spcPct val="115000"/>
                        </a:lnSpc>
                        <a:spcBef>
                          <a:spcPts val="0"/>
                        </a:spcBef>
                        <a:spcAft>
                          <a:spcPts val="0"/>
                        </a:spcAft>
                        <a:tabLst>
                          <a:tab pos="1386840" algn="l"/>
                          <a:tab pos="2703195" algn="l"/>
                        </a:tabLst>
                      </a:pPr>
                      <a:r>
                        <a:rPr lang="en-US" sz="1400" dirty="0">
                          <a:effectLst/>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Bức</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tranh</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làng</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chài</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tràn</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đầy</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niềm</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vui</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ấp</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áp</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gợi</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ra</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cuộc</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sống</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bình</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yên</a:t>
                      </a:r>
                      <a:r>
                        <a:rPr lang="en-US" sz="24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tabLst>
                          <a:tab pos="1386840" algn="l"/>
                          <a:tab pos="2703195" algn="l"/>
                        </a:tabLst>
                      </a:pPr>
                      <a:r>
                        <a:rPr lang="en-US" sz="1400" dirty="0">
                          <a:effectLst/>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54281777"/>
                  </a:ext>
                </a:extLst>
              </a:tr>
            </a:tbl>
          </a:graphicData>
        </a:graphic>
      </p:graphicFrame>
    </p:spTree>
    <p:extLst>
      <p:ext uri="{BB962C8B-B14F-4D97-AF65-F5344CB8AC3E}">
        <p14:creationId xmlns:p14="http://schemas.microsoft.com/office/powerpoint/2010/main" val="4161791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barn(inVertical)">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wipe(down)">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down)">
                                      <p:cBhvr>
                                        <p:cTn id="21" dur="580">
                                          <p:stCondLst>
                                            <p:cond delay="0"/>
                                          </p:stCondLst>
                                        </p:cTn>
                                        <p:tgtEl>
                                          <p:spTgt spid="2"/>
                                        </p:tgtEl>
                                      </p:cBhvr>
                                    </p:animEffect>
                                    <p:anim calcmode="lin" valueType="num">
                                      <p:cBhvr>
                                        <p:cTn id="22"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7" dur="26">
                                          <p:stCondLst>
                                            <p:cond delay="650"/>
                                          </p:stCondLst>
                                        </p:cTn>
                                        <p:tgtEl>
                                          <p:spTgt spid="2"/>
                                        </p:tgtEl>
                                      </p:cBhvr>
                                      <p:to x="100000" y="60000"/>
                                    </p:animScale>
                                    <p:animScale>
                                      <p:cBhvr>
                                        <p:cTn id="28" dur="166" decel="50000">
                                          <p:stCondLst>
                                            <p:cond delay="676"/>
                                          </p:stCondLst>
                                        </p:cTn>
                                        <p:tgtEl>
                                          <p:spTgt spid="2"/>
                                        </p:tgtEl>
                                      </p:cBhvr>
                                      <p:to x="100000" y="100000"/>
                                    </p:animScale>
                                    <p:animScale>
                                      <p:cBhvr>
                                        <p:cTn id="29" dur="26">
                                          <p:stCondLst>
                                            <p:cond delay="1312"/>
                                          </p:stCondLst>
                                        </p:cTn>
                                        <p:tgtEl>
                                          <p:spTgt spid="2"/>
                                        </p:tgtEl>
                                      </p:cBhvr>
                                      <p:to x="100000" y="80000"/>
                                    </p:animScale>
                                    <p:animScale>
                                      <p:cBhvr>
                                        <p:cTn id="30" dur="166" decel="50000">
                                          <p:stCondLst>
                                            <p:cond delay="1338"/>
                                          </p:stCondLst>
                                        </p:cTn>
                                        <p:tgtEl>
                                          <p:spTgt spid="2"/>
                                        </p:tgtEl>
                                      </p:cBhvr>
                                      <p:to x="100000" y="100000"/>
                                    </p:animScale>
                                    <p:animScale>
                                      <p:cBhvr>
                                        <p:cTn id="31" dur="26">
                                          <p:stCondLst>
                                            <p:cond delay="1642"/>
                                          </p:stCondLst>
                                        </p:cTn>
                                        <p:tgtEl>
                                          <p:spTgt spid="2"/>
                                        </p:tgtEl>
                                      </p:cBhvr>
                                      <p:to x="100000" y="90000"/>
                                    </p:animScale>
                                    <p:animScale>
                                      <p:cBhvr>
                                        <p:cTn id="32" dur="166" decel="50000">
                                          <p:stCondLst>
                                            <p:cond delay="1668"/>
                                          </p:stCondLst>
                                        </p:cTn>
                                        <p:tgtEl>
                                          <p:spTgt spid="2"/>
                                        </p:tgtEl>
                                      </p:cBhvr>
                                      <p:to x="100000" y="100000"/>
                                    </p:animScale>
                                    <p:animScale>
                                      <p:cBhvr>
                                        <p:cTn id="33" dur="26">
                                          <p:stCondLst>
                                            <p:cond delay="1808"/>
                                          </p:stCondLst>
                                        </p:cTn>
                                        <p:tgtEl>
                                          <p:spTgt spid="2"/>
                                        </p:tgtEl>
                                      </p:cBhvr>
                                      <p:to x="100000" y="95000"/>
                                    </p:animScale>
                                    <p:animScale>
                                      <p:cBhvr>
                                        <p:cTn id="34"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313956" y="371049"/>
            <a:ext cx="5948218" cy="460895"/>
          </a:xfrm>
          <a:prstGeom prst="rect">
            <a:avLst/>
          </a:prstGeom>
        </p:spPr>
        <p:txBody>
          <a:bodyPr wrap="square">
            <a:spAutoFit/>
          </a:bodyPr>
          <a:lstStyle/>
          <a:p>
            <a:pPr algn="ctr">
              <a:lnSpc>
                <a:spcPct val="107000"/>
              </a:lnSpc>
              <a:spcAft>
                <a:spcPts val="800"/>
              </a:spcAft>
            </a:pPr>
            <a:r>
              <a:rPr lang="en-US" sz="24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THẢO LUẬN CẶP ĐÔI</a:t>
            </a:r>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Oval 1"/>
          <p:cNvSpPr/>
          <p:nvPr/>
        </p:nvSpPr>
        <p:spPr>
          <a:xfrm>
            <a:off x="1645920" y="1097280"/>
            <a:ext cx="9580880" cy="54660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3" name="Picture 2"/>
          <p:cNvPicPr>
            <a:picLocks noChangeAspect="1"/>
          </p:cNvPicPr>
          <p:nvPr/>
        </p:nvPicPr>
        <p:blipFill>
          <a:blip r:embed="rId2"/>
          <a:stretch>
            <a:fillRect/>
          </a:stretch>
        </p:blipFill>
        <p:spPr>
          <a:xfrm>
            <a:off x="2943616" y="1640910"/>
            <a:ext cx="6688899" cy="4196219"/>
          </a:xfrm>
          <a:prstGeom prst="rect">
            <a:avLst/>
          </a:prstGeom>
        </p:spPr>
      </p:pic>
    </p:spTree>
    <p:extLst>
      <p:ext uri="{BB962C8B-B14F-4D97-AF65-F5344CB8AC3E}">
        <p14:creationId xmlns:p14="http://schemas.microsoft.com/office/powerpoint/2010/main" val="3610512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anim calcmode="lin" valueType="num">
                                      <p:cBhvr>
                                        <p:cTn id="8" dur="200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 presetClass="exit" presetSubtype="4" fill="hold" grpId="0" nodeType="clickEffect">
                                  <p:stCondLst>
                                    <p:cond delay="0"/>
                                  </p:stCondLst>
                                  <p:childTnLst>
                                    <p:anim calcmode="lin" valueType="num">
                                      <p:cBhvr additive="base">
                                        <p:cTn id="13" dur="500"/>
                                        <p:tgtEl>
                                          <p:spTgt spid="2"/>
                                        </p:tgtEl>
                                        <p:attrNameLst>
                                          <p:attrName>ppt_x</p:attrName>
                                        </p:attrNameLst>
                                      </p:cBhvr>
                                      <p:tavLst>
                                        <p:tav tm="0">
                                          <p:val>
                                            <p:strVal val="ppt_x"/>
                                          </p:val>
                                        </p:tav>
                                        <p:tav tm="100000">
                                          <p:val>
                                            <p:strVal val="ppt_x"/>
                                          </p:val>
                                        </p:tav>
                                      </p:tavLst>
                                    </p:anim>
                                    <p:anim calcmode="lin" valueType="num">
                                      <p:cBhvr additive="base">
                                        <p:cTn id="14" dur="500"/>
                                        <p:tgtEl>
                                          <p:spTgt spid="2"/>
                                        </p:tgtEl>
                                        <p:attrNameLst>
                                          <p:attrName>ppt_y</p:attrName>
                                        </p:attrNameLst>
                                      </p:cBhvr>
                                      <p:tavLst>
                                        <p:tav tm="0">
                                          <p:val>
                                            <p:strVal val="ppt_y"/>
                                          </p:val>
                                        </p:tav>
                                        <p:tav tm="100000">
                                          <p:val>
                                            <p:strVal val="1+ppt_h/2"/>
                                          </p:val>
                                        </p:tav>
                                      </p:tavLst>
                                    </p:anim>
                                    <p:set>
                                      <p:cBhvr>
                                        <p:cTn id="15" dur="1" fill="hold">
                                          <p:stCondLst>
                                            <p:cond delay="499"/>
                                          </p:stCondLst>
                                        </p:cTn>
                                        <p:tgtEl>
                                          <p:spTgt spid="2"/>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314</TotalTime>
  <Words>309</Words>
  <Application>Microsoft Office PowerPoint</Application>
  <PresentationFormat>Widescreen</PresentationFormat>
  <Paragraphs>105</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Century Gothic</vt:lpstr>
      <vt:lpstr>MS Mincho</vt:lpstr>
      <vt:lpstr>Tahoma</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Hongha</dc:creator>
  <cp:lastModifiedBy>do que</cp:lastModifiedBy>
  <cp:revision>67</cp:revision>
  <dcterms:created xsi:type="dcterms:W3CDTF">2022-06-19T23:26:04Z</dcterms:created>
  <dcterms:modified xsi:type="dcterms:W3CDTF">2025-03-08T10:51:12Z</dcterms:modified>
</cp:coreProperties>
</file>